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handoutMasterIdLst>
    <p:handoutMasterId r:id="rId37"/>
  </p:handoutMasterIdLst>
  <p:sldIdLst>
    <p:sldId id="423" r:id="rId2"/>
    <p:sldId id="288" r:id="rId3"/>
    <p:sldId id="416" r:id="rId4"/>
    <p:sldId id="417" r:id="rId5"/>
    <p:sldId id="424" r:id="rId6"/>
    <p:sldId id="394" r:id="rId7"/>
    <p:sldId id="432" r:id="rId8"/>
    <p:sldId id="431" r:id="rId9"/>
    <p:sldId id="434" r:id="rId10"/>
    <p:sldId id="381" r:id="rId11"/>
    <p:sldId id="427" r:id="rId12"/>
    <p:sldId id="395" r:id="rId13"/>
    <p:sldId id="382" r:id="rId14"/>
    <p:sldId id="383" r:id="rId15"/>
    <p:sldId id="393" r:id="rId16"/>
    <p:sldId id="396" r:id="rId17"/>
    <p:sldId id="384" r:id="rId18"/>
    <p:sldId id="398" r:id="rId19"/>
    <p:sldId id="401" r:id="rId20"/>
    <p:sldId id="399" r:id="rId21"/>
    <p:sldId id="400" r:id="rId22"/>
    <p:sldId id="402" r:id="rId23"/>
    <p:sldId id="403" r:id="rId24"/>
    <p:sldId id="425" r:id="rId25"/>
    <p:sldId id="426" r:id="rId26"/>
    <p:sldId id="404" r:id="rId27"/>
    <p:sldId id="405" r:id="rId28"/>
    <p:sldId id="406" r:id="rId29"/>
    <p:sldId id="407" r:id="rId30"/>
    <p:sldId id="408" r:id="rId31"/>
    <p:sldId id="412" r:id="rId32"/>
    <p:sldId id="418" r:id="rId33"/>
    <p:sldId id="411" r:id="rId34"/>
    <p:sldId id="282" r:id="rId35"/>
  </p:sldIdLst>
  <p:sldSz cx="9144000" cy="6858000" type="screen4x3"/>
  <p:notesSz cx="9288463" cy="7007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3300"/>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7074"/>
    </p:cViewPr>
  </p:sorterViewPr>
  <p:notesViewPr>
    <p:cSldViewPr>
      <p:cViewPr varScale="1">
        <p:scale>
          <a:sx n="57" d="100"/>
          <a:sy n="57" d="100"/>
        </p:scale>
        <p:origin x="-2472" y="-90"/>
      </p:cViewPr>
      <p:guideLst>
        <p:guide orient="horz" pos="2207"/>
        <p:guide pos="292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562" cy="35090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0797" y="0"/>
            <a:ext cx="4025562" cy="350901"/>
          </a:xfrm>
          <a:prstGeom prst="rect">
            <a:avLst/>
          </a:prstGeom>
        </p:spPr>
        <p:txBody>
          <a:bodyPr vert="horz" lIns="91440" tIns="45720" rIns="91440" bIns="45720" rtlCol="0"/>
          <a:lstStyle>
            <a:lvl1pPr algn="r">
              <a:defRPr sz="1200"/>
            </a:lvl1pPr>
          </a:lstStyle>
          <a:p>
            <a:fld id="{7E8AEB83-05CF-4EF2-8CA0-4DAB6E675963}" type="datetimeFigureOut">
              <a:rPr lang="en-US" smtClean="0"/>
              <a:pPr/>
              <a:t>4/25/2017</a:t>
            </a:fld>
            <a:endParaRPr lang="en-US"/>
          </a:p>
        </p:txBody>
      </p:sp>
      <p:sp>
        <p:nvSpPr>
          <p:cNvPr id="4" name="Footer Placeholder 3"/>
          <p:cNvSpPr>
            <a:spLocks noGrp="1"/>
          </p:cNvSpPr>
          <p:nvPr>
            <p:ph type="ftr" sz="quarter" idx="2"/>
          </p:nvPr>
        </p:nvSpPr>
        <p:spPr>
          <a:xfrm>
            <a:off x="0" y="6655127"/>
            <a:ext cx="4025562" cy="350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0797" y="6655127"/>
            <a:ext cx="4025562" cy="350900"/>
          </a:xfrm>
          <a:prstGeom prst="rect">
            <a:avLst/>
          </a:prstGeom>
        </p:spPr>
        <p:txBody>
          <a:bodyPr vert="horz" lIns="91440" tIns="45720" rIns="91440" bIns="45720" rtlCol="0" anchor="b"/>
          <a:lstStyle>
            <a:lvl1pPr algn="r">
              <a:defRPr sz="1200"/>
            </a:lvl1pPr>
          </a:lstStyle>
          <a:p>
            <a:fld id="{BA9D09A5-B349-4C65-9491-F7B4EB5322F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5000" cy="350361"/>
          </a:xfrm>
          <a:prstGeom prst="rect">
            <a:avLst/>
          </a:prstGeom>
        </p:spPr>
        <p:txBody>
          <a:bodyPr vert="horz" lIns="93113" tIns="46557" rIns="93113" bIns="46557" rtlCol="0"/>
          <a:lstStyle>
            <a:lvl1pPr algn="l">
              <a:defRPr sz="1200"/>
            </a:lvl1pPr>
          </a:lstStyle>
          <a:p>
            <a:endParaRPr lang="en-US"/>
          </a:p>
        </p:txBody>
      </p:sp>
      <p:sp>
        <p:nvSpPr>
          <p:cNvPr id="3" name="Date Placeholder 2"/>
          <p:cNvSpPr>
            <a:spLocks noGrp="1"/>
          </p:cNvSpPr>
          <p:nvPr>
            <p:ph type="dt" idx="1"/>
          </p:nvPr>
        </p:nvSpPr>
        <p:spPr>
          <a:xfrm>
            <a:off x="5261313" y="0"/>
            <a:ext cx="4025000" cy="350361"/>
          </a:xfrm>
          <a:prstGeom prst="rect">
            <a:avLst/>
          </a:prstGeom>
        </p:spPr>
        <p:txBody>
          <a:bodyPr vert="horz" lIns="93113" tIns="46557" rIns="93113" bIns="46557" rtlCol="0"/>
          <a:lstStyle>
            <a:lvl1pPr algn="r">
              <a:defRPr sz="1200"/>
            </a:lvl1pPr>
          </a:lstStyle>
          <a:p>
            <a:fld id="{17623C50-3AFE-4157-A178-30EC7CF2402E}" type="datetimeFigureOut">
              <a:rPr lang="en-US" smtClean="0"/>
              <a:pPr/>
              <a:t>4/25/2017</a:t>
            </a:fld>
            <a:endParaRPr lang="en-US"/>
          </a:p>
        </p:txBody>
      </p:sp>
      <p:sp>
        <p:nvSpPr>
          <p:cNvPr id="4" name="Slide Image Placeholder 3"/>
          <p:cNvSpPr>
            <a:spLocks noGrp="1" noRot="1" noChangeAspect="1"/>
          </p:cNvSpPr>
          <p:nvPr>
            <p:ph type="sldImg" idx="2"/>
          </p:nvPr>
        </p:nvSpPr>
        <p:spPr>
          <a:xfrm>
            <a:off x="2892425" y="525463"/>
            <a:ext cx="3503613" cy="2627312"/>
          </a:xfrm>
          <a:prstGeom prst="rect">
            <a:avLst/>
          </a:prstGeom>
          <a:noFill/>
          <a:ln w="12700">
            <a:solidFill>
              <a:prstClr val="black"/>
            </a:solidFill>
          </a:ln>
        </p:spPr>
        <p:txBody>
          <a:bodyPr vert="horz" lIns="93113" tIns="46557" rIns="93113" bIns="46557" rtlCol="0" anchor="ctr"/>
          <a:lstStyle/>
          <a:p>
            <a:endParaRPr lang="en-US"/>
          </a:p>
        </p:txBody>
      </p:sp>
      <p:sp>
        <p:nvSpPr>
          <p:cNvPr id="5" name="Notes Placeholder 4"/>
          <p:cNvSpPr>
            <a:spLocks noGrp="1"/>
          </p:cNvSpPr>
          <p:nvPr>
            <p:ph type="body" sz="quarter" idx="3"/>
          </p:nvPr>
        </p:nvSpPr>
        <p:spPr>
          <a:xfrm>
            <a:off x="928847" y="3328432"/>
            <a:ext cx="7430770" cy="3153251"/>
          </a:xfrm>
          <a:prstGeom prst="rect">
            <a:avLst/>
          </a:prstGeom>
        </p:spPr>
        <p:txBody>
          <a:bodyPr vert="horz" lIns="93113" tIns="46557" rIns="93113" bIns="465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5648"/>
            <a:ext cx="4025000" cy="350361"/>
          </a:xfrm>
          <a:prstGeom prst="rect">
            <a:avLst/>
          </a:prstGeom>
        </p:spPr>
        <p:txBody>
          <a:bodyPr vert="horz" lIns="93113" tIns="46557" rIns="93113" bIns="46557" rtlCol="0" anchor="b"/>
          <a:lstStyle>
            <a:lvl1pPr algn="l">
              <a:defRPr sz="1200"/>
            </a:lvl1pPr>
          </a:lstStyle>
          <a:p>
            <a:endParaRPr lang="en-US"/>
          </a:p>
        </p:txBody>
      </p:sp>
      <p:sp>
        <p:nvSpPr>
          <p:cNvPr id="7" name="Slide Number Placeholder 6"/>
          <p:cNvSpPr>
            <a:spLocks noGrp="1"/>
          </p:cNvSpPr>
          <p:nvPr>
            <p:ph type="sldNum" sz="quarter" idx="5"/>
          </p:nvPr>
        </p:nvSpPr>
        <p:spPr>
          <a:xfrm>
            <a:off x="5261313" y="6655648"/>
            <a:ext cx="4025000" cy="350361"/>
          </a:xfrm>
          <a:prstGeom prst="rect">
            <a:avLst/>
          </a:prstGeom>
        </p:spPr>
        <p:txBody>
          <a:bodyPr vert="horz" lIns="93113" tIns="46557" rIns="93113" bIns="46557" rtlCol="0" anchor="b"/>
          <a:lstStyle>
            <a:lvl1pPr algn="r">
              <a:defRPr sz="1200"/>
            </a:lvl1pPr>
          </a:lstStyle>
          <a:p>
            <a:fld id="{754625B4-92B9-4926-885E-3F48778366A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349F32-E770-4F2C-85DD-2CC4B34EF849}"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B883BE-F66E-4C6E-865A-632FA67D52E8}"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7EAB04-4619-41CF-AF5A-F97987350AAA}"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A217B6-A5D1-47D3-9185-551C88359725}"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4A9186-7158-45FE-B87F-B0ECFCB9AB24}" type="datetime1">
              <a:rPr lang="en-US" smtClean="0"/>
              <a:pPr/>
              <a:t>4/25/2017</a:t>
            </a:fld>
            <a:endParaRPr lang="en-US"/>
          </a:p>
        </p:txBody>
      </p:sp>
      <p:sp>
        <p:nvSpPr>
          <p:cNvPr id="6" name="Footer Placeholder 5"/>
          <p:cNvSpPr>
            <a:spLocks noGrp="1"/>
          </p:cNvSpPr>
          <p:nvPr>
            <p:ph type="ftr" sz="quarter" idx="11"/>
          </p:nvPr>
        </p:nvSpPr>
        <p:spPr/>
        <p:txBody>
          <a:bodyPr/>
          <a:lstStyle/>
          <a:p>
            <a:r>
              <a:rPr lang="en-US" smtClean="0"/>
              <a:t>David Tye</a:t>
            </a:r>
            <a:endParaRPr lang="en-US"/>
          </a:p>
        </p:txBody>
      </p:sp>
      <p:sp>
        <p:nvSpPr>
          <p:cNvPr id="7" name="Slide Number Placeholder 6"/>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551F45-849D-453D-B7A1-8375C45C6368}" type="datetime1">
              <a:rPr lang="en-US" smtClean="0"/>
              <a:pPr/>
              <a:t>4/25/2017</a:t>
            </a:fld>
            <a:endParaRPr lang="en-US"/>
          </a:p>
        </p:txBody>
      </p:sp>
      <p:sp>
        <p:nvSpPr>
          <p:cNvPr id="8" name="Footer Placeholder 7"/>
          <p:cNvSpPr>
            <a:spLocks noGrp="1"/>
          </p:cNvSpPr>
          <p:nvPr>
            <p:ph type="ftr" sz="quarter" idx="11"/>
          </p:nvPr>
        </p:nvSpPr>
        <p:spPr/>
        <p:txBody>
          <a:bodyPr/>
          <a:lstStyle/>
          <a:p>
            <a:r>
              <a:rPr lang="en-US" smtClean="0"/>
              <a:t>David Tye</a:t>
            </a:r>
            <a:endParaRPr lang="en-US"/>
          </a:p>
        </p:txBody>
      </p:sp>
      <p:sp>
        <p:nvSpPr>
          <p:cNvPr id="9" name="Slide Number Placeholder 8"/>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493FE8-888C-4434-AD7C-BF830D379F5E}" type="datetime1">
              <a:rPr lang="en-US" smtClean="0"/>
              <a:pPr/>
              <a:t>4/25/2017</a:t>
            </a:fld>
            <a:endParaRPr lang="en-US"/>
          </a:p>
        </p:txBody>
      </p:sp>
      <p:sp>
        <p:nvSpPr>
          <p:cNvPr id="4" name="Footer Placeholder 3"/>
          <p:cNvSpPr>
            <a:spLocks noGrp="1"/>
          </p:cNvSpPr>
          <p:nvPr>
            <p:ph type="ftr" sz="quarter" idx="11"/>
          </p:nvPr>
        </p:nvSpPr>
        <p:spPr/>
        <p:txBody>
          <a:bodyPr/>
          <a:lstStyle/>
          <a:p>
            <a:r>
              <a:rPr lang="en-US" smtClean="0"/>
              <a:t>David Tye</a:t>
            </a:r>
            <a:endParaRPr lang="en-US"/>
          </a:p>
        </p:txBody>
      </p:sp>
      <p:sp>
        <p:nvSpPr>
          <p:cNvPr id="5" name="Slide Number Placeholder 4"/>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4/25/2017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84EC8A-043A-481C-8127-6D23DD0F98DE}" type="datetime1">
              <a:rPr lang="en-US" smtClean="0"/>
              <a:pPr/>
              <a:t>4/25/2017</a:t>
            </a:fld>
            <a:endParaRPr lang="en-US"/>
          </a:p>
        </p:txBody>
      </p:sp>
      <p:sp>
        <p:nvSpPr>
          <p:cNvPr id="6" name="Footer Placeholder 5"/>
          <p:cNvSpPr>
            <a:spLocks noGrp="1"/>
          </p:cNvSpPr>
          <p:nvPr>
            <p:ph type="ftr" sz="quarter" idx="11"/>
          </p:nvPr>
        </p:nvSpPr>
        <p:spPr/>
        <p:txBody>
          <a:bodyPr/>
          <a:lstStyle/>
          <a:p>
            <a:r>
              <a:rPr lang="en-US" smtClean="0"/>
              <a:t>David Tye</a:t>
            </a:r>
            <a:endParaRPr lang="en-US"/>
          </a:p>
        </p:txBody>
      </p:sp>
      <p:sp>
        <p:nvSpPr>
          <p:cNvPr id="7" name="Slide Number Placeholder 6"/>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565DA1-1254-46FE-8045-D8BD58E0831C}" type="datetime1">
              <a:rPr lang="en-US" smtClean="0"/>
              <a:pPr/>
              <a:t>4/25/2017</a:t>
            </a:fld>
            <a:endParaRPr lang="en-US"/>
          </a:p>
        </p:txBody>
      </p:sp>
      <p:sp>
        <p:nvSpPr>
          <p:cNvPr id="6" name="Footer Placeholder 5"/>
          <p:cNvSpPr>
            <a:spLocks noGrp="1"/>
          </p:cNvSpPr>
          <p:nvPr>
            <p:ph type="ftr" sz="quarter" idx="11"/>
          </p:nvPr>
        </p:nvSpPr>
        <p:spPr/>
        <p:txBody>
          <a:bodyPr/>
          <a:lstStyle/>
          <a:p>
            <a:r>
              <a:rPr lang="en-US" smtClean="0"/>
              <a:t>David Tye</a:t>
            </a:r>
            <a:endParaRPr lang="en-US"/>
          </a:p>
        </p:txBody>
      </p:sp>
      <p:sp>
        <p:nvSpPr>
          <p:cNvPr id="7" name="Slide Number Placeholder 6"/>
          <p:cNvSpPr>
            <a:spLocks noGrp="1"/>
          </p:cNvSpPr>
          <p:nvPr>
            <p:ph type="sldNum" sz="quarter" idx="12"/>
          </p:nvPr>
        </p:nvSpPr>
        <p:spPr/>
        <p:txBody>
          <a:bodyPr/>
          <a:lstStyle/>
          <a:p>
            <a:fld id="{3B0E11CA-64D2-4375-B622-C832B1B1927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F10DA-13EF-4C81-9B6D-5B15BE4C7B3A}" type="datetime1">
              <a:rPr lang="en-US" smtClean="0"/>
              <a:pPr/>
              <a:t>4/25/2017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David Tye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E11CA-64D2-4375-B622-C832B1B1927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4/25/2017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1</a:t>
            </a:fld>
            <a:endParaRPr lang="en-US"/>
          </a:p>
        </p:txBody>
      </p:sp>
      <p:pic>
        <p:nvPicPr>
          <p:cNvPr id="3074" name="Picture 2" descr="J:\PatSmith-jpgs\26.jpg"/>
          <p:cNvPicPr>
            <a:picLocks noChangeAspect="1" noChangeArrowheads="1"/>
          </p:cNvPicPr>
          <p:nvPr/>
        </p:nvPicPr>
        <p:blipFill>
          <a:blip r:embed="rId2" cstate="print"/>
          <a:srcRect/>
          <a:stretch>
            <a:fillRect/>
          </a:stretch>
        </p:blipFill>
        <p:spPr bwMode="auto">
          <a:xfrm>
            <a:off x="457200" y="114300"/>
            <a:ext cx="8229600" cy="6629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20: 12-13 </a:t>
            </a:r>
          </a:p>
        </p:txBody>
      </p:sp>
      <p:sp>
        <p:nvSpPr>
          <p:cNvPr id="3" name="Content Placeholder 2"/>
          <p:cNvSpPr>
            <a:spLocks noGrp="1"/>
          </p:cNvSpPr>
          <p:nvPr>
            <p:ph idx="1"/>
          </p:nvPr>
        </p:nvSpPr>
        <p:spPr>
          <a:xfrm>
            <a:off x="457200" y="1417637"/>
            <a:ext cx="8229600" cy="4525963"/>
          </a:xfrm>
        </p:spPr>
        <p:txBody>
          <a:bodyPr>
            <a:normAutofit lnSpcReduction="10000"/>
          </a:bodyPr>
          <a:lstStyle/>
          <a:p>
            <a:pPr>
              <a:buNone/>
            </a:pPr>
            <a:r>
              <a:rPr lang="en-US" baseline="30000" dirty="0" smtClean="0">
                <a:solidFill>
                  <a:srgbClr val="0000FF"/>
                </a:solidFill>
              </a:rPr>
              <a:t>12</a:t>
            </a:r>
            <a:r>
              <a:rPr lang="en-US" dirty="0" smtClean="0"/>
              <a:t>And I saw the dead, the great and the small, standing before the throne, and books were opened; and another book was opened, which is </a:t>
            </a:r>
            <a:r>
              <a:rPr lang="en-US" i="1" dirty="0" smtClean="0"/>
              <a:t>the book</a:t>
            </a:r>
            <a:r>
              <a:rPr lang="en-US" dirty="0" smtClean="0"/>
              <a:t> of life; and the dead were judged from the things which were written in the books, according to their deeds. </a:t>
            </a:r>
            <a:r>
              <a:rPr lang="en-US" baseline="30000" dirty="0" smtClean="0">
                <a:solidFill>
                  <a:srgbClr val="0000FF"/>
                </a:solidFill>
              </a:rPr>
              <a:t>13</a:t>
            </a:r>
            <a:r>
              <a:rPr lang="en-US" dirty="0" smtClean="0"/>
              <a:t>And the sea gave up the dead which were in it, and death and Hades gave up the dead which were in them; and they were judged, every one </a:t>
            </a:r>
            <a:r>
              <a:rPr lang="en-US" i="1" dirty="0" smtClean="0"/>
              <a:t>of them</a:t>
            </a:r>
            <a:r>
              <a:rPr lang="en-US" dirty="0" smtClean="0"/>
              <a:t> according to their deeds.</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113373"/>
            <a:ext cx="9023349" cy="6516027"/>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fld id="{2E303F6C-CA7F-421B-8EF8-CEB95EA7549B}" type="datetime1">
              <a:rPr lang="en-US" smtClean="0"/>
              <a:pPr/>
              <a:t>4/25/2017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11</a:t>
            </a:fld>
            <a:endParaRPr lang="en-US"/>
          </a:p>
        </p:txBody>
      </p:sp>
      <p:sp>
        <p:nvSpPr>
          <p:cNvPr id="6" name="Oval 5"/>
          <p:cNvSpPr/>
          <p:nvPr/>
        </p:nvSpPr>
        <p:spPr>
          <a:xfrm>
            <a:off x="7101590" y="4726900"/>
            <a:ext cx="1356610" cy="120296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081010" y="3276600"/>
            <a:ext cx="1219200" cy="1143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comps.canstockphoto.com/can-stock-photo_csp17222415.jpg"/>
          <p:cNvPicPr>
            <a:picLocks noChangeAspect="1" noChangeArrowheads="1"/>
          </p:cNvPicPr>
          <p:nvPr/>
        </p:nvPicPr>
        <p:blipFill>
          <a:blip r:embed="rId3" cstate="print"/>
          <a:srcRect/>
          <a:stretch>
            <a:fillRect/>
          </a:stretch>
        </p:blipFill>
        <p:spPr bwMode="auto">
          <a:xfrm>
            <a:off x="0" y="685800"/>
            <a:ext cx="838199" cy="71898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4/25/2017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12</a:t>
            </a:fld>
            <a:endParaRPr lang="en-US"/>
          </a:p>
        </p:txBody>
      </p:sp>
      <p:pic>
        <p:nvPicPr>
          <p:cNvPr id="8194" name="Picture 2" descr="J:\PatSmith-jpgs\31.JPG"/>
          <p:cNvPicPr>
            <a:picLocks noChangeAspect="1" noChangeArrowheads="1"/>
          </p:cNvPicPr>
          <p:nvPr/>
        </p:nvPicPr>
        <p:blipFill>
          <a:blip r:embed="rId2" cstate="print"/>
          <a:srcRect/>
          <a:stretch>
            <a:fillRect/>
          </a:stretch>
        </p:blipFill>
        <p:spPr bwMode="auto">
          <a:xfrm>
            <a:off x="457200" y="404813"/>
            <a:ext cx="8229600" cy="6048375"/>
          </a:xfrm>
          <a:prstGeom prst="rect">
            <a:avLst/>
          </a:prstGeom>
          <a:noFill/>
        </p:spPr>
      </p:pic>
      <p:pic>
        <p:nvPicPr>
          <p:cNvPr id="6"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13</a:t>
            </a:fld>
            <a:endParaRPr lang="en-US"/>
          </a:p>
        </p:txBody>
      </p:sp>
      <p:sp>
        <p:nvSpPr>
          <p:cNvPr id="7" name="TextBox 6"/>
          <p:cNvSpPr txBox="1"/>
          <p:nvPr/>
        </p:nvSpPr>
        <p:spPr>
          <a:xfrm>
            <a:off x="1599791" y="228600"/>
            <a:ext cx="5334409" cy="523220"/>
          </a:xfrm>
          <a:prstGeom prst="rect">
            <a:avLst/>
          </a:prstGeom>
          <a:noFill/>
        </p:spPr>
        <p:txBody>
          <a:bodyPr wrap="none" rtlCol="0">
            <a:spAutoFit/>
          </a:bodyPr>
          <a:lstStyle/>
          <a:p>
            <a:r>
              <a:rPr lang="en-US" sz="2800" b="1" dirty="0" smtClean="0">
                <a:solidFill>
                  <a:srgbClr val="0000FF"/>
                </a:solidFill>
              </a:rPr>
              <a:t>Rev 20 – Satan, Saints, and Sinners</a:t>
            </a:r>
          </a:p>
        </p:txBody>
      </p:sp>
      <p:graphicFrame>
        <p:nvGraphicFramePr>
          <p:cNvPr id="8" name="Table 7"/>
          <p:cNvGraphicFramePr>
            <a:graphicFrameLocks noGrp="1"/>
          </p:cNvGraphicFramePr>
          <p:nvPr/>
        </p:nvGraphicFramePr>
        <p:xfrm>
          <a:off x="304800" y="914400"/>
          <a:ext cx="8534401" cy="5852160"/>
        </p:xfrm>
        <a:graphic>
          <a:graphicData uri="http://schemas.openxmlformats.org/drawingml/2006/table">
            <a:tbl>
              <a:tblPr/>
              <a:tblGrid>
                <a:gridCol w="2057400"/>
                <a:gridCol w="3889150"/>
                <a:gridCol w="2587851"/>
              </a:tblGrid>
              <a:tr h="5257800">
                <a:tc>
                  <a:txBody>
                    <a:bodyPr/>
                    <a:lstStyle/>
                    <a:p>
                      <a:pPr marL="0" marR="0" indent="127000">
                        <a:spcBef>
                          <a:spcPts val="0"/>
                        </a:spcBef>
                        <a:spcAft>
                          <a:spcPts val="0"/>
                        </a:spcAft>
                      </a:pPr>
                      <a:r>
                        <a:rPr lang="en-US" sz="1600" baseline="30000" dirty="0">
                          <a:solidFill>
                            <a:srgbClr val="0000FF"/>
                          </a:solidFill>
                          <a:latin typeface="Times New Roman"/>
                          <a:ea typeface="Times New Roman"/>
                        </a:rPr>
                        <a:t>12</a:t>
                      </a:r>
                      <a:r>
                        <a:rPr lang="en-US" sz="1600" b="1" dirty="0">
                          <a:solidFill>
                            <a:srgbClr val="00B050"/>
                          </a:solidFill>
                          <a:latin typeface="Times New Roman"/>
                          <a:ea typeface="Times New Roman"/>
                        </a:rPr>
                        <a:t>And</a:t>
                      </a:r>
                      <a:r>
                        <a:rPr lang="en-US" sz="1600" dirty="0">
                          <a:solidFill>
                            <a:srgbClr val="000000"/>
                          </a:solidFill>
                          <a:latin typeface="Times New Roman"/>
                          <a:ea typeface="Times New Roman"/>
                        </a:rPr>
                        <a:t> I saw </a:t>
                      </a:r>
                      <a:r>
                        <a:rPr lang="en-US" sz="1600" b="1" u="sng" dirty="0">
                          <a:solidFill>
                            <a:srgbClr val="000000"/>
                          </a:solidFill>
                          <a:latin typeface="Times New Roman"/>
                          <a:ea typeface="Times New Roman"/>
                        </a:rPr>
                        <a:t>the dead</a:t>
                      </a:r>
                      <a:r>
                        <a:rPr lang="en-US" sz="1600" dirty="0">
                          <a:solidFill>
                            <a:srgbClr val="000000"/>
                          </a:solidFill>
                          <a:latin typeface="Times New Roman"/>
                          <a:ea typeface="Times New Roman"/>
                        </a:rPr>
                        <a:t>, the </a:t>
                      </a:r>
                      <a:r>
                        <a:rPr lang="en-US" sz="1600" u="dbl" dirty="0">
                          <a:solidFill>
                            <a:srgbClr val="000000"/>
                          </a:solidFill>
                          <a:latin typeface="Times New Roman"/>
                          <a:ea typeface="Times New Roman"/>
                        </a:rPr>
                        <a:t>great and the small</a:t>
                      </a:r>
                      <a:r>
                        <a:rPr lang="en-US" sz="1600" dirty="0">
                          <a:solidFill>
                            <a:srgbClr val="000000"/>
                          </a:solidFill>
                          <a:latin typeface="Times New Roman"/>
                          <a:ea typeface="Times New Roman"/>
                        </a:rPr>
                        <a:t>, </a:t>
                      </a:r>
                      <a:r>
                        <a:rPr lang="en-US" sz="1600" u="dbl" dirty="0">
                          <a:solidFill>
                            <a:srgbClr val="000000"/>
                          </a:solidFill>
                          <a:latin typeface="Times New Roman"/>
                          <a:ea typeface="Times New Roman"/>
                        </a:rPr>
                        <a:t>standing</a:t>
                      </a:r>
                      <a:r>
                        <a:rPr lang="en-US" sz="1600" dirty="0">
                          <a:solidFill>
                            <a:srgbClr val="000000"/>
                          </a:solidFill>
                          <a:latin typeface="Times New Roman"/>
                          <a:ea typeface="Times New Roman"/>
                        </a:rPr>
                        <a:t> before the throne, </a:t>
                      </a:r>
                      <a:r>
                        <a:rPr lang="en-US" sz="1600" b="1" dirty="0">
                          <a:solidFill>
                            <a:srgbClr val="00B050"/>
                          </a:solidFill>
                          <a:latin typeface="Times New Roman"/>
                          <a:ea typeface="Times New Roman"/>
                        </a:rPr>
                        <a:t>and</a:t>
                      </a:r>
                      <a:r>
                        <a:rPr lang="en-US" sz="1600" dirty="0">
                          <a:solidFill>
                            <a:srgbClr val="000000"/>
                          </a:solidFill>
                          <a:latin typeface="Times New Roman"/>
                          <a:ea typeface="Times New Roman"/>
                        </a:rPr>
                        <a:t> </a:t>
                      </a:r>
                      <a:r>
                        <a:rPr lang="en-US" sz="1600" b="1" u="sng" dirty="0">
                          <a:solidFill>
                            <a:srgbClr val="000000"/>
                          </a:solidFill>
                          <a:latin typeface="Times New Roman"/>
                          <a:ea typeface="Times New Roman"/>
                        </a:rPr>
                        <a:t>books were opened</a:t>
                      </a:r>
                      <a:r>
                        <a:rPr lang="en-US" sz="1600" dirty="0">
                          <a:solidFill>
                            <a:srgbClr val="000000"/>
                          </a:solidFill>
                          <a:latin typeface="Times New Roman"/>
                          <a:ea typeface="Times New Roman"/>
                        </a:rPr>
                        <a:t>; </a:t>
                      </a:r>
                      <a:r>
                        <a:rPr lang="en-US" sz="1600" b="1" dirty="0">
                          <a:solidFill>
                            <a:srgbClr val="00B050"/>
                          </a:solidFill>
                          <a:latin typeface="Times New Roman"/>
                          <a:ea typeface="Times New Roman"/>
                        </a:rPr>
                        <a:t>and</a:t>
                      </a:r>
                      <a:r>
                        <a:rPr lang="en-US" sz="1600" dirty="0">
                          <a:solidFill>
                            <a:srgbClr val="000000"/>
                          </a:solidFill>
                          <a:latin typeface="Times New Roman"/>
                          <a:ea typeface="Times New Roman"/>
                        </a:rPr>
                        <a:t> </a:t>
                      </a:r>
                      <a:r>
                        <a:rPr lang="en-US" sz="1600" b="1" u="sng" dirty="0">
                          <a:solidFill>
                            <a:srgbClr val="C00000"/>
                          </a:solidFill>
                          <a:latin typeface="Times New Roman"/>
                          <a:ea typeface="Times New Roman"/>
                        </a:rPr>
                        <a:t>another</a:t>
                      </a:r>
                      <a:r>
                        <a:rPr lang="en-US" sz="1600" b="1" u="sng" dirty="0">
                          <a:solidFill>
                            <a:srgbClr val="000000"/>
                          </a:solidFill>
                          <a:latin typeface="Times New Roman"/>
                          <a:ea typeface="Times New Roman"/>
                        </a:rPr>
                        <a:t> </a:t>
                      </a:r>
                      <a:r>
                        <a:rPr lang="en-US" sz="1600" b="1" u="sng" dirty="0">
                          <a:solidFill>
                            <a:srgbClr val="C00000"/>
                          </a:solidFill>
                          <a:latin typeface="Times New Roman"/>
                          <a:ea typeface="Times New Roman"/>
                        </a:rPr>
                        <a:t>book</a:t>
                      </a:r>
                      <a:r>
                        <a:rPr lang="en-US" sz="1600" dirty="0">
                          <a:solidFill>
                            <a:srgbClr val="000000"/>
                          </a:solidFill>
                          <a:latin typeface="Times New Roman"/>
                          <a:ea typeface="Times New Roman"/>
                        </a:rPr>
                        <a:t> </a:t>
                      </a:r>
                      <a:r>
                        <a:rPr lang="en-US" sz="1600" b="1" u="sng" dirty="0">
                          <a:solidFill>
                            <a:srgbClr val="000000"/>
                          </a:solidFill>
                          <a:latin typeface="Times New Roman"/>
                          <a:ea typeface="Times New Roman"/>
                        </a:rPr>
                        <a:t>was opened</a:t>
                      </a:r>
                      <a:r>
                        <a:rPr lang="en-US" sz="1600" dirty="0">
                          <a:solidFill>
                            <a:srgbClr val="000000"/>
                          </a:solidFill>
                          <a:latin typeface="Times New Roman"/>
                          <a:ea typeface="Times New Roman"/>
                        </a:rPr>
                        <a:t>, which is </a:t>
                      </a:r>
                      <a:r>
                        <a:rPr lang="en-US" sz="1600" b="1" i="1" u="sng" dirty="0">
                          <a:solidFill>
                            <a:srgbClr val="C00000"/>
                          </a:solidFill>
                          <a:latin typeface="Times New Roman"/>
                          <a:ea typeface="Times New Roman"/>
                        </a:rPr>
                        <a:t>the book</a:t>
                      </a:r>
                      <a:r>
                        <a:rPr lang="en-US" sz="1600" b="1" u="sng" dirty="0">
                          <a:solidFill>
                            <a:srgbClr val="C00000"/>
                          </a:solidFill>
                          <a:latin typeface="Times New Roman"/>
                          <a:ea typeface="Times New Roman"/>
                        </a:rPr>
                        <a:t> of life</a:t>
                      </a:r>
                      <a:r>
                        <a:rPr lang="en-US" sz="1600" dirty="0">
                          <a:solidFill>
                            <a:srgbClr val="000000"/>
                          </a:solidFill>
                          <a:latin typeface="Times New Roman"/>
                          <a:ea typeface="Times New Roman"/>
                        </a:rPr>
                        <a:t>; </a:t>
                      </a:r>
                      <a:r>
                        <a:rPr lang="en-US" sz="1600" b="1" dirty="0">
                          <a:solidFill>
                            <a:srgbClr val="00B050"/>
                          </a:solidFill>
                          <a:latin typeface="Times New Roman"/>
                          <a:ea typeface="Times New Roman"/>
                        </a:rPr>
                        <a:t>and</a:t>
                      </a:r>
                      <a:r>
                        <a:rPr lang="en-US" sz="1600" dirty="0">
                          <a:solidFill>
                            <a:srgbClr val="000000"/>
                          </a:solidFill>
                          <a:latin typeface="Times New Roman"/>
                          <a:ea typeface="Times New Roman"/>
                        </a:rPr>
                        <a:t> the </a:t>
                      </a:r>
                      <a:r>
                        <a:rPr lang="en-US" sz="1600" b="1" u="sng" dirty="0">
                          <a:solidFill>
                            <a:srgbClr val="000000"/>
                          </a:solidFill>
                          <a:latin typeface="Times New Roman"/>
                          <a:ea typeface="Times New Roman"/>
                        </a:rPr>
                        <a:t>dead</a:t>
                      </a:r>
                      <a:r>
                        <a:rPr lang="en-US" sz="1600" dirty="0">
                          <a:solidFill>
                            <a:srgbClr val="000000"/>
                          </a:solidFill>
                          <a:latin typeface="Times New Roman"/>
                          <a:ea typeface="Times New Roman"/>
                        </a:rPr>
                        <a:t> were </a:t>
                      </a:r>
                      <a:r>
                        <a:rPr lang="en-US" sz="1600" b="1" u="sng" dirty="0">
                          <a:solidFill>
                            <a:srgbClr val="000000"/>
                          </a:solidFill>
                          <a:latin typeface="Times New Roman"/>
                          <a:ea typeface="Times New Roman"/>
                        </a:rPr>
                        <a:t>judged</a:t>
                      </a:r>
                      <a:r>
                        <a:rPr lang="en-US" sz="1600" dirty="0">
                          <a:solidFill>
                            <a:srgbClr val="000000"/>
                          </a:solidFill>
                          <a:latin typeface="Times New Roman"/>
                          <a:ea typeface="Times New Roman"/>
                        </a:rPr>
                        <a:t> from the things which were written in the books, </a:t>
                      </a:r>
                      <a:r>
                        <a:rPr lang="en-US" sz="1600" b="1" u="sng" dirty="0">
                          <a:solidFill>
                            <a:srgbClr val="000000"/>
                          </a:solidFill>
                          <a:latin typeface="Times New Roman"/>
                          <a:ea typeface="Times New Roman"/>
                        </a:rPr>
                        <a:t>according to their deeds</a:t>
                      </a:r>
                      <a:r>
                        <a:rPr lang="en-US" sz="1600" dirty="0">
                          <a:solidFill>
                            <a:srgbClr val="000000"/>
                          </a:solidFill>
                          <a:latin typeface="Times New Roman"/>
                          <a:ea typeface="Times New Roman"/>
                        </a:rPr>
                        <a:t>. </a:t>
                      </a:r>
                      <a:r>
                        <a:rPr lang="en-US" sz="1600" baseline="30000" dirty="0">
                          <a:solidFill>
                            <a:srgbClr val="0000FF"/>
                          </a:solidFill>
                          <a:latin typeface="Times New Roman"/>
                          <a:ea typeface="Times New Roman"/>
                        </a:rPr>
                        <a:t>13</a:t>
                      </a:r>
                      <a:r>
                        <a:rPr lang="en-US" sz="1600" b="1" dirty="0">
                          <a:solidFill>
                            <a:srgbClr val="00B050"/>
                          </a:solidFill>
                          <a:latin typeface="Times New Roman"/>
                          <a:ea typeface="Times New Roman"/>
                        </a:rPr>
                        <a:t>And</a:t>
                      </a:r>
                      <a:r>
                        <a:rPr lang="en-US" sz="1600" dirty="0">
                          <a:solidFill>
                            <a:srgbClr val="000000"/>
                          </a:solidFill>
                          <a:latin typeface="Times New Roman"/>
                          <a:ea typeface="Times New Roman"/>
                        </a:rPr>
                        <a:t> the </a:t>
                      </a:r>
                      <a:r>
                        <a:rPr lang="en-US" sz="1600" b="1" u="dbl" dirty="0">
                          <a:solidFill>
                            <a:srgbClr val="000000"/>
                          </a:solidFill>
                          <a:latin typeface="Times New Roman"/>
                          <a:ea typeface="Times New Roman"/>
                        </a:rPr>
                        <a:t>sea</a:t>
                      </a:r>
                      <a:r>
                        <a:rPr lang="en-US" sz="1600" dirty="0">
                          <a:solidFill>
                            <a:srgbClr val="000000"/>
                          </a:solidFill>
                          <a:latin typeface="Times New Roman"/>
                          <a:ea typeface="Times New Roman"/>
                        </a:rPr>
                        <a:t> gave up the dead which were in it, </a:t>
                      </a:r>
                      <a:r>
                        <a:rPr lang="en-US" sz="1600" b="1" dirty="0">
                          <a:solidFill>
                            <a:srgbClr val="00B050"/>
                          </a:solidFill>
                          <a:latin typeface="Times New Roman"/>
                          <a:ea typeface="Times New Roman"/>
                        </a:rPr>
                        <a:t>and</a:t>
                      </a:r>
                      <a:r>
                        <a:rPr lang="en-US" sz="1600" dirty="0">
                          <a:solidFill>
                            <a:srgbClr val="000000"/>
                          </a:solidFill>
                          <a:latin typeface="Times New Roman"/>
                          <a:ea typeface="Times New Roman"/>
                        </a:rPr>
                        <a:t> </a:t>
                      </a:r>
                      <a:r>
                        <a:rPr lang="en-US" sz="1600" b="1" u="sng" dirty="0">
                          <a:solidFill>
                            <a:srgbClr val="000000"/>
                          </a:solidFill>
                          <a:latin typeface="Times New Roman"/>
                          <a:ea typeface="Times New Roman"/>
                        </a:rPr>
                        <a:t>deat</a:t>
                      </a:r>
                      <a:r>
                        <a:rPr lang="en-US" sz="1600" b="1" u="sng" dirty="0">
                          <a:latin typeface="Times New Roman"/>
                          <a:ea typeface="Times New Roman"/>
                        </a:rPr>
                        <a:t>h and Hades gave up the dead</a:t>
                      </a:r>
                      <a:r>
                        <a:rPr lang="en-US" sz="1600" dirty="0">
                          <a:solidFill>
                            <a:srgbClr val="000000"/>
                          </a:solidFill>
                          <a:latin typeface="Times New Roman"/>
                          <a:ea typeface="Times New Roman"/>
                        </a:rPr>
                        <a:t> which were in them; and they were judged, every one </a:t>
                      </a:r>
                      <a:r>
                        <a:rPr lang="en-US" sz="1600" i="1" dirty="0">
                          <a:solidFill>
                            <a:srgbClr val="000000"/>
                          </a:solidFill>
                          <a:latin typeface="Times New Roman"/>
                          <a:ea typeface="Times New Roman"/>
                        </a:rPr>
                        <a:t>of them</a:t>
                      </a:r>
                      <a:r>
                        <a:rPr lang="en-US" sz="1600" dirty="0">
                          <a:solidFill>
                            <a:srgbClr val="000000"/>
                          </a:solidFill>
                          <a:latin typeface="Times New Roman"/>
                          <a:ea typeface="Times New Roman"/>
                        </a:rPr>
                        <a:t> </a:t>
                      </a:r>
                      <a:r>
                        <a:rPr lang="en-US" sz="1600" b="1" u="sng" dirty="0">
                          <a:solidFill>
                            <a:srgbClr val="000000"/>
                          </a:solidFill>
                          <a:latin typeface="Times New Roman"/>
                          <a:ea typeface="Times New Roman"/>
                        </a:rPr>
                        <a:t>according to their deeds</a:t>
                      </a:r>
                      <a:r>
                        <a:rPr lang="en-US" sz="1600" dirty="0">
                          <a:solidFill>
                            <a:srgbClr val="000000"/>
                          </a:solidFill>
                          <a:latin typeface="Times New Roman"/>
                          <a:ea typeface="Times New Roman"/>
                        </a:rPr>
                        <a:t>.</a:t>
                      </a:r>
                      <a:endParaRPr lang="en-US" sz="14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indent="-160020">
                        <a:spcBef>
                          <a:spcPts val="0"/>
                        </a:spcBef>
                        <a:spcAft>
                          <a:spcPts val="0"/>
                        </a:spcAft>
                      </a:pPr>
                      <a:r>
                        <a:rPr lang="en-US" sz="1600" b="1" dirty="0">
                          <a:solidFill>
                            <a:srgbClr val="0000FF"/>
                          </a:solidFill>
                          <a:latin typeface="Times New Roman"/>
                          <a:ea typeface="Times New Roman"/>
                        </a:rPr>
                        <a:t>Matthew 16:27</a:t>
                      </a:r>
                      <a:r>
                        <a:rPr lang="en-US" sz="1600" dirty="0">
                          <a:solidFill>
                            <a:srgbClr val="000000"/>
                          </a:solidFill>
                          <a:latin typeface="Times New Roman"/>
                          <a:ea typeface="Times New Roman"/>
                        </a:rPr>
                        <a:t> "</a:t>
                      </a:r>
                      <a:r>
                        <a:rPr lang="en-US" sz="1600" dirty="0">
                          <a:solidFill>
                            <a:srgbClr val="FF0000"/>
                          </a:solidFill>
                          <a:latin typeface="Times New Roman"/>
                          <a:ea typeface="Times New Roman"/>
                        </a:rPr>
                        <a:t>For the Son of Man is going to come in the glory of His Father with His angels; and will then </a:t>
                      </a:r>
                      <a:r>
                        <a:rPr lang="en-US" sz="1600" b="1" u="sng" dirty="0">
                          <a:solidFill>
                            <a:srgbClr val="FF0000"/>
                          </a:solidFill>
                          <a:latin typeface="Times New Roman"/>
                          <a:ea typeface="Times New Roman"/>
                        </a:rPr>
                        <a:t>recompense every man according to his DEEDS</a:t>
                      </a:r>
                      <a:r>
                        <a:rPr lang="en-US" sz="1600" dirty="0">
                          <a:solidFill>
                            <a:srgbClr val="FF0000"/>
                          </a:solidFill>
                          <a:latin typeface="Times New Roman"/>
                          <a:ea typeface="Times New Roman"/>
                        </a:rPr>
                        <a:t>. </a:t>
                      </a:r>
                      <a:endParaRPr lang="en-US" sz="1400" dirty="0">
                        <a:solidFill>
                          <a:srgbClr val="FF0000"/>
                        </a:solidFill>
                        <a:latin typeface="Times New Roman"/>
                        <a:ea typeface="Times New Roman"/>
                      </a:endParaRPr>
                    </a:p>
                    <a:p>
                      <a:pPr marL="160020" marR="0" indent="-160020">
                        <a:spcBef>
                          <a:spcPts val="0"/>
                        </a:spcBef>
                        <a:spcAft>
                          <a:spcPts val="0"/>
                        </a:spcAft>
                      </a:pPr>
                      <a:r>
                        <a:rPr lang="en-US" sz="1600" b="1" dirty="0">
                          <a:solidFill>
                            <a:srgbClr val="0000FF"/>
                          </a:solidFill>
                          <a:latin typeface="Times New Roman"/>
                          <a:ea typeface="Times New Roman"/>
                        </a:rPr>
                        <a:t>Hebrews 9:27</a:t>
                      </a:r>
                      <a:r>
                        <a:rPr lang="en-US" sz="1600" dirty="0">
                          <a:latin typeface="Times New Roman"/>
                          <a:ea typeface="Times New Roman"/>
                        </a:rPr>
                        <a:t> And inasmuch as it is appointed for men to </a:t>
                      </a:r>
                      <a:r>
                        <a:rPr lang="en-US" sz="1600" b="1" u="sng" dirty="0">
                          <a:latin typeface="Times New Roman"/>
                          <a:ea typeface="Times New Roman"/>
                        </a:rPr>
                        <a:t>die once and after this </a:t>
                      </a:r>
                      <a:r>
                        <a:rPr lang="en-US" sz="1600" b="1" i="1" u="sng" dirty="0">
                          <a:latin typeface="Times New Roman"/>
                          <a:ea typeface="Times New Roman"/>
                        </a:rPr>
                        <a:t>comes</a:t>
                      </a:r>
                      <a:r>
                        <a:rPr lang="en-US" sz="1600" b="1" u="sng" dirty="0">
                          <a:latin typeface="Times New Roman"/>
                          <a:ea typeface="Times New Roman"/>
                        </a:rPr>
                        <a:t> judgment</a:t>
                      </a:r>
                      <a:r>
                        <a:rPr lang="en-US" sz="1600" dirty="0">
                          <a:latin typeface="Times New Roman"/>
                          <a:ea typeface="Times New Roman"/>
                        </a:rPr>
                        <a:t>, </a:t>
                      </a:r>
                      <a:endParaRPr lang="en-US" sz="1400" dirty="0">
                        <a:latin typeface="Times New Roman"/>
                        <a:ea typeface="Times New Roman"/>
                      </a:endParaRPr>
                    </a:p>
                    <a:p>
                      <a:pPr marL="160020" marR="0" indent="-160020">
                        <a:spcBef>
                          <a:spcPts val="0"/>
                        </a:spcBef>
                        <a:spcAft>
                          <a:spcPts val="0"/>
                        </a:spcAft>
                      </a:pPr>
                      <a:r>
                        <a:rPr lang="en-US" sz="1600" b="1" dirty="0">
                          <a:solidFill>
                            <a:srgbClr val="0000FF"/>
                          </a:solidFill>
                          <a:latin typeface="Times New Roman"/>
                          <a:ea typeface="Times New Roman"/>
                        </a:rPr>
                        <a:t>Daniel 7:9-10</a:t>
                      </a:r>
                      <a:r>
                        <a:rPr lang="en-US" sz="1600" b="1" dirty="0">
                          <a:latin typeface="Times New Roman"/>
                          <a:ea typeface="Times New Roman"/>
                        </a:rPr>
                        <a:t> </a:t>
                      </a:r>
                      <a:r>
                        <a:rPr lang="en-US" sz="1600" dirty="0">
                          <a:latin typeface="Times New Roman"/>
                          <a:ea typeface="Times New Roman"/>
                        </a:rPr>
                        <a:t>"I kept looking Until thrones were set up, And the </a:t>
                      </a:r>
                      <a:r>
                        <a:rPr lang="en-US" sz="1600" b="1" u="sng" dirty="0">
                          <a:solidFill>
                            <a:srgbClr val="C00000"/>
                          </a:solidFill>
                          <a:latin typeface="Times New Roman"/>
                          <a:ea typeface="Times New Roman"/>
                        </a:rPr>
                        <a:t>Ancient of Days</a:t>
                      </a:r>
                      <a:r>
                        <a:rPr lang="en-US" sz="1600" b="0" u="none" dirty="0">
                          <a:solidFill>
                            <a:srgbClr val="C00000"/>
                          </a:solidFill>
                          <a:latin typeface="Times New Roman"/>
                          <a:ea typeface="Times New Roman"/>
                        </a:rPr>
                        <a:t> </a:t>
                      </a:r>
                      <a:r>
                        <a:rPr lang="en-US" sz="1600" dirty="0">
                          <a:latin typeface="Times New Roman"/>
                          <a:ea typeface="Times New Roman"/>
                        </a:rPr>
                        <a:t>took </a:t>
                      </a:r>
                      <a:r>
                        <a:rPr lang="en-US" sz="1600" i="1" dirty="0">
                          <a:latin typeface="Times New Roman"/>
                          <a:ea typeface="Times New Roman"/>
                        </a:rPr>
                        <a:t>His</a:t>
                      </a:r>
                      <a:r>
                        <a:rPr lang="en-US" sz="1600" dirty="0">
                          <a:latin typeface="Times New Roman"/>
                          <a:ea typeface="Times New Roman"/>
                        </a:rPr>
                        <a:t> seat; His vesture </a:t>
                      </a:r>
                      <a:r>
                        <a:rPr lang="en-US" sz="1600" i="1" dirty="0">
                          <a:latin typeface="Times New Roman"/>
                          <a:ea typeface="Times New Roman"/>
                        </a:rPr>
                        <a:t>was</a:t>
                      </a:r>
                      <a:r>
                        <a:rPr lang="en-US" sz="1600" dirty="0">
                          <a:latin typeface="Times New Roman"/>
                          <a:ea typeface="Times New Roman"/>
                        </a:rPr>
                        <a:t> like white snow And the hair of His head like pure wool. His throne </a:t>
                      </a:r>
                      <a:r>
                        <a:rPr lang="en-US" sz="1600" i="1" dirty="0">
                          <a:latin typeface="Times New Roman"/>
                          <a:ea typeface="Times New Roman"/>
                        </a:rPr>
                        <a:t>was</a:t>
                      </a:r>
                      <a:r>
                        <a:rPr lang="en-US" sz="1600" dirty="0">
                          <a:latin typeface="Times New Roman"/>
                          <a:ea typeface="Times New Roman"/>
                        </a:rPr>
                        <a:t> ablaze with flames, Its wheels </a:t>
                      </a:r>
                      <a:r>
                        <a:rPr lang="en-US" sz="1600" i="1" dirty="0">
                          <a:latin typeface="Times New Roman"/>
                          <a:ea typeface="Times New Roman"/>
                        </a:rPr>
                        <a:t>were</a:t>
                      </a:r>
                      <a:r>
                        <a:rPr lang="en-US" sz="1600" dirty="0">
                          <a:latin typeface="Times New Roman"/>
                          <a:ea typeface="Times New Roman"/>
                        </a:rPr>
                        <a:t> a burning fire.</a:t>
                      </a:r>
                      <a:r>
                        <a:rPr lang="en-US" sz="1600" dirty="0">
                          <a:solidFill>
                            <a:srgbClr val="0000FF"/>
                          </a:solidFill>
                          <a:latin typeface="Times New Roman"/>
                          <a:ea typeface="Times New Roman"/>
                        </a:rPr>
                        <a:t> </a:t>
                      </a:r>
                      <a:r>
                        <a:rPr lang="en-US" sz="1600" baseline="30000" dirty="0">
                          <a:solidFill>
                            <a:srgbClr val="0000FF"/>
                          </a:solidFill>
                          <a:latin typeface="Times New Roman"/>
                          <a:ea typeface="Times New Roman"/>
                        </a:rPr>
                        <a:t>10</a:t>
                      </a:r>
                      <a:r>
                        <a:rPr lang="en-US" sz="1600" baseline="30000" dirty="0">
                          <a:solidFill>
                            <a:srgbClr val="000000"/>
                          </a:solidFill>
                          <a:latin typeface="Times New Roman"/>
                          <a:ea typeface="Times New Roman"/>
                        </a:rPr>
                        <a:t> </a:t>
                      </a:r>
                      <a:r>
                        <a:rPr lang="en-US" sz="1600" dirty="0">
                          <a:latin typeface="Times New Roman"/>
                          <a:ea typeface="Times New Roman"/>
                        </a:rPr>
                        <a:t>"A river of fire was flowing And coming out from before Him; Thousands upon thousands were attending Him, And myriads upon myriads were standing before Him; </a:t>
                      </a:r>
                      <a:r>
                        <a:rPr lang="en-US" sz="1600" b="1" u="sng" dirty="0">
                          <a:latin typeface="Times New Roman"/>
                          <a:ea typeface="Times New Roman"/>
                        </a:rPr>
                        <a:t>The court sat, And the books were opened. </a:t>
                      </a:r>
                      <a:endParaRPr lang="en-US" sz="1400" dirty="0">
                        <a:latin typeface="Times New Roman"/>
                        <a:ea typeface="Times New Roman"/>
                      </a:endParaRPr>
                    </a:p>
                    <a:p>
                      <a:pPr marL="160020" marR="0" indent="-160020">
                        <a:spcBef>
                          <a:spcPts val="0"/>
                        </a:spcBef>
                        <a:spcAft>
                          <a:spcPts val="0"/>
                        </a:spcAft>
                      </a:pPr>
                      <a:r>
                        <a:rPr lang="en-US" sz="1600" b="1" dirty="0" smtClean="0">
                          <a:solidFill>
                            <a:srgbClr val="C00000"/>
                          </a:solidFill>
                          <a:latin typeface="Times New Roman"/>
                          <a:ea typeface="Times New Roman"/>
                        </a:rPr>
                        <a:t>This is NOT the</a:t>
                      </a:r>
                      <a:r>
                        <a:rPr lang="en-US" sz="1600" b="1" baseline="0" dirty="0" smtClean="0">
                          <a:solidFill>
                            <a:srgbClr val="C00000"/>
                          </a:solidFill>
                          <a:latin typeface="Times New Roman"/>
                          <a:ea typeface="Times New Roman"/>
                        </a:rPr>
                        <a:t> below judgment</a:t>
                      </a:r>
                      <a:r>
                        <a:rPr lang="en-US" sz="1600" b="1" dirty="0" smtClean="0">
                          <a:solidFill>
                            <a:srgbClr val="C00000"/>
                          </a:solidFill>
                          <a:latin typeface="Times New Roman"/>
                          <a:ea typeface="Times New Roman"/>
                        </a:rPr>
                        <a:t>…</a:t>
                      </a:r>
                      <a:endParaRPr lang="en-US" sz="1400" dirty="0">
                        <a:latin typeface="Times New Roman"/>
                        <a:ea typeface="Times New Roman"/>
                      </a:endParaRPr>
                    </a:p>
                    <a:p>
                      <a:pPr marL="160020" marR="0" indent="-160020">
                        <a:spcBef>
                          <a:spcPts val="0"/>
                        </a:spcBef>
                        <a:spcAft>
                          <a:spcPts val="0"/>
                        </a:spcAft>
                      </a:pPr>
                      <a:r>
                        <a:rPr lang="en-US" sz="1600" b="1" dirty="0">
                          <a:solidFill>
                            <a:srgbClr val="0000FF"/>
                          </a:solidFill>
                          <a:latin typeface="Times New Roman"/>
                          <a:ea typeface="Times New Roman"/>
                        </a:rPr>
                        <a:t>2 Corinthians 5:10</a:t>
                      </a:r>
                      <a:r>
                        <a:rPr lang="en-US" sz="1600" b="1" dirty="0">
                          <a:latin typeface="Times New Roman"/>
                          <a:ea typeface="Times New Roman"/>
                        </a:rPr>
                        <a:t> </a:t>
                      </a:r>
                      <a:r>
                        <a:rPr lang="en-US" sz="1600" dirty="0">
                          <a:latin typeface="Times New Roman"/>
                          <a:ea typeface="Times New Roman"/>
                        </a:rPr>
                        <a:t>For we must all appear before the </a:t>
                      </a:r>
                      <a:r>
                        <a:rPr lang="en-US" sz="1600" u="sng" dirty="0">
                          <a:solidFill>
                            <a:srgbClr val="C00000"/>
                          </a:solidFill>
                          <a:latin typeface="Times New Roman"/>
                          <a:ea typeface="Times New Roman"/>
                        </a:rPr>
                        <a:t>judgment seat</a:t>
                      </a:r>
                      <a:r>
                        <a:rPr lang="en-US" sz="1600" dirty="0">
                          <a:latin typeface="Times New Roman"/>
                          <a:ea typeface="Times New Roman"/>
                        </a:rPr>
                        <a:t> of Christ, so that each one may be </a:t>
                      </a:r>
                      <a:r>
                        <a:rPr lang="en-US" sz="1600" b="1" u="sng" dirty="0">
                          <a:latin typeface="Times New Roman"/>
                          <a:ea typeface="Times New Roman"/>
                        </a:rPr>
                        <a:t>recompensed for his deeds in the body</a:t>
                      </a:r>
                      <a:r>
                        <a:rPr lang="en-US" sz="1600" dirty="0">
                          <a:latin typeface="Times New Roman"/>
                          <a:ea typeface="Times New Roman"/>
                        </a:rPr>
                        <a:t>, according to what he has done, whether good or bad. </a:t>
                      </a:r>
                      <a:endParaRPr lang="en-US" sz="14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solidFill>
                            <a:srgbClr val="000000"/>
                          </a:solidFill>
                          <a:latin typeface="Times New Roman"/>
                          <a:ea typeface="Times New Roman"/>
                        </a:rPr>
                        <a:t>Event </a:t>
                      </a:r>
                      <a:r>
                        <a:rPr lang="en-US" sz="1600" b="1" dirty="0" smtClean="0">
                          <a:solidFill>
                            <a:srgbClr val="000000"/>
                          </a:solidFill>
                          <a:latin typeface="Times New Roman"/>
                          <a:ea typeface="Times New Roman"/>
                        </a:rPr>
                        <a:t>10 </a:t>
                      </a:r>
                      <a:r>
                        <a:rPr lang="en-US" sz="1600" b="1" dirty="0">
                          <a:solidFill>
                            <a:srgbClr val="000000"/>
                          </a:solidFill>
                          <a:latin typeface="Times New Roman"/>
                          <a:ea typeface="Times New Roman"/>
                        </a:rPr>
                        <a:t>– Books opened &amp; Book of Life</a:t>
                      </a:r>
                      <a:endParaRPr lang="en-US" sz="1400" dirty="0">
                        <a:latin typeface="Times New Roman"/>
                        <a:ea typeface="Times New Roman"/>
                      </a:endParaRPr>
                    </a:p>
                    <a:p>
                      <a:pPr marL="0" marR="0">
                        <a:spcBef>
                          <a:spcPts val="0"/>
                        </a:spcBef>
                        <a:spcAft>
                          <a:spcPts val="0"/>
                        </a:spcAft>
                      </a:pPr>
                      <a:endParaRPr lang="en-US" sz="1600" dirty="0" smtClean="0">
                        <a:solidFill>
                          <a:srgbClr val="000000"/>
                        </a:solidFill>
                        <a:latin typeface="Times New Roman"/>
                        <a:ea typeface="Times New Roman"/>
                      </a:endParaRPr>
                    </a:p>
                    <a:p>
                      <a:pPr marL="0" marR="0">
                        <a:spcBef>
                          <a:spcPts val="0"/>
                        </a:spcBef>
                        <a:spcAft>
                          <a:spcPts val="0"/>
                        </a:spcAft>
                      </a:pPr>
                      <a:r>
                        <a:rPr lang="en-US" sz="1600" dirty="0" smtClean="0">
                          <a:solidFill>
                            <a:srgbClr val="000000"/>
                          </a:solidFill>
                          <a:latin typeface="Times New Roman"/>
                          <a:ea typeface="Times New Roman"/>
                        </a:rPr>
                        <a:t>The </a:t>
                      </a:r>
                      <a:r>
                        <a:rPr lang="en-US" sz="1600" dirty="0">
                          <a:solidFill>
                            <a:srgbClr val="000000"/>
                          </a:solidFill>
                          <a:latin typeface="Times New Roman"/>
                          <a:ea typeface="Times New Roman"/>
                        </a:rPr>
                        <a:t>dead before the throne – the “wicked dead”</a:t>
                      </a:r>
                      <a:endParaRPr lang="en-US" sz="1400" dirty="0">
                        <a:latin typeface="Times New Roman"/>
                        <a:ea typeface="Times New Roman"/>
                      </a:endParaRPr>
                    </a:p>
                    <a:p>
                      <a:pPr marL="0" marR="0">
                        <a:spcBef>
                          <a:spcPts val="0"/>
                        </a:spcBef>
                        <a:spcAft>
                          <a:spcPts val="0"/>
                        </a:spcAft>
                      </a:pPr>
                      <a:endParaRPr lang="en-US" sz="1600" b="1" dirty="0" smtClean="0">
                        <a:solidFill>
                          <a:srgbClr val="000000"/>
                        </a:solidFill>
                        <a:latin typeface="Times New Roman"/>
                        <a:ea typeface="Times New Roman"/>
                      </a:endParaRPr>
                    </a:p>
                    <a:p>
                      <a:pPr marL="0" marR="0">
                        <a:spcBef>
                          <a:spcPts val="0"/>
                        </a:spcBef>
                        <a:spcAft>
                          <a:spcPts val="0"/>
                        </a:spcAft>
                      </a:pPr>
                      <a:r>
                        <a:rPr lang="en-US" sz="1600" b="1" dirty="0" smtClean="0">
                          <a:solidFill>
                            <a:srgbClr val="000000"/>
                          </a:solidFill>
                          <a:latin typeface="Times New Roman"/>
                          <a:ea typeface="Times New Roman"/>
                        </a:rPr>
                        <a:t>Event 11 </a:t>
                      </a:r>
                      <a:r>
                        <a:rPr lang="en-US" sz="1600" b="1" dirty="0">
                          <a:solidFill>
                            <a:srgbClr val="000000"/>
                          </a:solidFill>
                          <a:latin typeface="Times New Roman"/>
                          <a:ea typeface="Times New Roman"/>
                        </a:rPr>
                        <a:t>– 2</a:t>
                      </a:r>
                      <a:r>
                        <a:rPr lang="en-US" sz="1600" b="1" baseline="30000" dirty="0">
                          <a:solidFill>
                            <a:srgbClr val="000000"/>
                          </a:solidFill>
                          <a:latin typeface="Times New Roman"/>
                          <a:ea typeface="Times New Roman"/>
                        </a:rPr>
                        <a:t>nd</a:t>
                      </a:r>
                      <a:r>
                        <a:rPr lang="en-US" sz="1600" b="1" dirty="0">
                          <a:solidFill>
                            <a:srgbClr val="000000"/>
                          </a:solidFill>
                          <a:latin typeface="Times New Roman"/>
                          <a:ea typeface="Times New Roman"/>
                        </a:rPr>
                        <a:t> resurrection &amp; </a:t>
                      </a:r>
                      <a:r>
                        <a:rPr lang="en-US" sz="1600" b="1" dirty="0" smtClean="0">
                          <a:solidFill>
                            <a:srgbClr val="000000"/>
                          </a:solidFill>
                          <a:latin typeface="Times New Roman"/>
                          <a:ea typeface="Times New Roman"/>
                        </a:rPr>
                        <a:t>judgment: </a:t>
                      </a:r>
                      <a:r>
                        <a:rPr lang="en-US" sz="1600" dirty="0" smtClean="0">
                          <a:latin typeface="Times New Roman"/>
                          <a:ea typeface="Times New Roman"/>
                        </a:rPr>
                        <a:t>“</a:t>
                      </a:r>
                      <a:r>
                        <a:rPr lang="en-US" sz="1600" b="1" u="sng" dirty="0">
                          <a:latin typeface="Times New Roman"/>
                          <a:ea typeface="Times New Roman"/>
                        </a:rPr>
                        <a:t>death and Hades gave up the dead</a:t>
                      </a:r>
                      <a:r>
                        <a:rPr lang="en-US" sz="1600" dirty="0">
                          <a:latin typeface="Times New Roman"/>
                          <a:ea typeface="Times New Roman"/>
                        </a:rPr>
                        <a:t>” means that bodies of the unsaved will be joined with their spirits which have been in Hades [</a:t>
                      </a:r>
                      <a:r>
                        <a:rPr lang="en-US" sz="1600" i="1" dirty="0" err="1">
                          <a:latin typeface="Times New Roman"/>
                          <a:ea typeface="Times New Roman"/>
                        </a:rPr>
                        <a:t>Walvoord</a:t>
                      </a:r>
                      <a:r>
                        <a:rPr lang="en-US" sz="1600" dirty="0" smtClean="0">
                          <a:latin typeface="Times New Roman"/>
                          <a:ea typeface="Times New Roman"/>
                        </a:rPr>
                        <a:t>]</a:t>
                      </a:r>
                    </a:p>
                    <a:p>
                      <a:pPr marL="0" marR="0">
                        <a:spcBef>
                          <a:spcPts val="0"/>
                        </a:spcBef>
                        <a:spcAft>
                          <a:spcPts val="0"/>
                        </a:spcAft>
                      </a:pPr>
                      <a:endParaRPr lang="en-US" sz="1400" dirty="0">
                        <a:latin typeface="Times New Roman"/>
                        <a:ea typeface="Times New Roman"/>
                      </a:endParaRPr>
                    </a:p>
                    <a:p>
                      <a:pPr marL="342900" marR="0" lvl="0" indent="-342900">
                        <a:spcBef>
                          <a:spcPts val="0"/>
                        </a:spcBef>
                        <a:spcAft>
                          <a:spcPts val="0"/>
                        </a:spcAft>
                        <a:buFont typeface="Symbol"/>
                        <a:buChar char=""/>
                      </a:pPr>
                      <a:r>
                        <a:rPr lang="en-US" sz="1600" dirty="0">
                          <a:solidFill>
                            <a:srgbClr val="000000"/>
                          </a:solidFill>
                          <a:latin typeface="Times New Roman"/>
                          <a:ea typeface="Times New Roman"/>
                        </a:rPr>
                        <a:t>“sea</a:t>
                      </a:r>
                      <a:r>
                        <a:rPr lang="en-US" sz="1600" dirty="0">
                          <a:latin typeface="Times New Roman"/>
                          <a:ea typeface="Times New Roman"/>
                        </a:rPr>
                        <a:t> gave up the dead” – gave up bodies, confirmation that </a:t>
                      </a:r>
                      <a:r>
                        <a:rPr lang="en-US" sz="1600" b="1" u="sng" dirty="0">
                          <a:latin typeface="Times New Roman"/>
                          <a:ea typeface="Times New Roman"/>
                        </a:rPr>
                        <a:t>all</a:t>
                      </a:r>
                      <a:r>
                        <a:rPr lang="en-US" sz="1600" dirty="0">
                          <a:latin typeface="Times New Roman"/>
                          <a:ea typeface="Times New Roman"/>
                        </a:rPr>
                        <a:t> dead are raised</a:t>
                      </a:r>
                      <a:endParaRPr lang="en-US" sz="1400" dirty="0">
                        <a:latin typeface="Times New Roman"/>
                        <a:ea typeface="Times New Roman"/>
                      </a:endParaRPr>
                    </a:p>
                    <a:p>
                      <a:pPr marL="342900" marR="0" lvl="0" indent="-342900">
                        <a:spcBef>
                          <a:spcPts val="0"/>
                        </a:spcBef>
                        <a:spcAft>
                          <a:spcPts val="0"/>
                        </a:spcAft>
                        <a:buFont typeface="Symbol"/>
                        <a:buChar char=""/>
                      </a:pPr>
                      <a:r>
                        <a:rPr lang="en-US" sz="1600" dirty="0" err="1">
                          <a:solidFill>
                            <a:srgbClr val="000000"/>
                          </a:solidFill>
                          <a:latin typeface="Times New Roman"/>
                          <a:ea typeface="Times New Roman"/>
                        </a:rPr>
                        <a:t>Sheol</a:t>
                      </a:r>
                      <a:r>
                        <a:rPr lang="en-US" sz="1600" dirty="0">
                          <a:solidFill>
                            <a:srgbClr val="000000"/>
                          </a:solidFill>
                          <a:latin typeface="Times New Roman"/>
                          <a:ea typeface="Times New Roman"/>
                        </a:rPr>
                        <a:t> or Hades – </a:t>
                      </a:r>
                      <a:r>
                        <a:rPr lang="en-US" sz="1600" b="1" u="sng" dirty="0">
                          <a:solidFill>
                            <a:srgbClr val="000000"/>
                          </a:solidFill>
                          <a:latin typeface="Times New Roman"/>
                          <a:ea typeface="Times New Roman"/>
                        </a:rPr>
                        <a:t>intermediate state</a:t>
                      </a:r>
                      <a:endParaRPr lang="en-US" sz="1400" dirty="0">
                        <a:latin typeface="Times New Roman"/>
                        <a:ea typeface="Times New Roman"/>
                      </a:endParaRPr>
                    </a:p>
                    <a:p>
                      <a:pPr marL="342900" marR="0" lvl="0" indent="-342900">
                        <a:spcBef>
                          <a:spcPts val="0"/>
                        </a:spcBef>
                        <a:spcAft>
                          <a:spcPts val="0"/>
                        </a:spcAft>
                        <a:buFont typeface="Symbol"/>
                        <a:buChar char=""/>
                      </a:pPr>
                      <a:r>
                        <a:rPr lang="en-US" sz="1600" dirty="0">
                          <a:solidFill>
                            <a:srgbClr val="000000"/>
                          </a:solidFill>
                          <a:latin typeface="Times New Roman"/>
                          <a:ea typeface="Times New Roman"/>
                        </a:rPr>
                        <a:t>Hell – </a:t>
                      </a:r>
                      <a:r>
                        <a:rPr lang="en-US" sz="1600" b="1" u="sng" dirty="0">
                          <a:solidFill>
                            <a:srgbClr val="000000"/>
                          </a:solidFill>
                          <a:latin typeface="Times New Roman"/>
                          <a:ea typeface="Times New Roman"/>
                        </a:rPr>
                        <a:t>eternal state</a:t>
                      </a:r>
                      <a:r>
                        <a:rPr lang="en-US" sz="1600" dirty="0">
                          <a:solidFill>
                            <a:srgbClr val="000000"/>
                          </a:solidFill>
                          <a:latin typeface="Times New Roman"/>
                          <a:ea typeface="Times New Roman"/>
                        </a:rPr>
                        <a:t> of punishment [</a:t>
                      </a:r>
                      <a:r>
                        <a:rPr lang="en-US" sz="1600" b="1" u="dbl" dirty="0">
                          <a:solidFill>
                            <a:srgbClr val="C00000"/>
                          </a:solidFill>
                          <a:latin typeface="Times New Roman"/>
                          <a:ea typeface="Times New Roman"/>
                        </a:rPr>
                        <a:t>lake of fire</a:t>
                      </a:r>
                      <a:r>
                        <a:rPr lang="en-US" sz="1600" dirty="0">
                          <a:solidFill>
                            <a:srgbClr val="000000"/>
                          </a:solidFill>
                          <a:latin typeface="Times New Roman"/>
                          <a:ea typeface="Times New Roman"/>
                        </a:rPr>
                        <a:t>]</a:t>
                      </a:r>
                      <a:endParaRPr lang="en-US" sz="14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20: 14-15 </a:t>
            </a:r>
          </a:p>
        </p:txBody>
      </p:sp>
      <p:sp>
        <p:nvSpPr>
          <p:cNvPr id="3" name="Content Placeholder 2"/>
          <p:cNvSpPr>
            <a:spLocks noGrp="1"/>
          </p:cNvSpPr>
          <p:nvPr>
            <p:ph idx="1"/>
          </p:nvPr>
        </p:nvSpPr>
        <p:spPr/>
        <p:txBody>
          <a:bodyPr>
            <a:normAutofit/>
          </a:bodyPr>
          <a:lstStyle/>
          <a:p>
            <a:pPr>
              <a:buNone/>
            </a:pPr>
            <a:r>
              <a:rPr lang="en-US" baseline="30000" dirty="0" smtClean="0">
                <a:solidFill>
                  <a:srgbClr val="0000FF"/>
                </a:solidFill>
              </a:rPr>
              <a:t>14</a:t>
            </a:r>
            <a:r>
              <a:rPr lang="en-US" dirty="0" smtClean="0"/>
              <a:t>And death and Hades were thrown into the lake of fire. This is the second death, the lake of fire.</a:t>
            </a:r>
            <a:r>
              <a:rPr lang="en-US" baseline="30000" dirty="0" smtClean="0">
                <a:solidFill>
                  <a:srgbClr val="0000FF"/>
                </a:solidFill>
              </a:rPr>
              <a:t> 15</a:t>
            </a:r>
            <a:r>
              <a:rPr lang="en-US" dirty="0" smtClean="0"/>
              <a:t>And if anyone's name was not found written in the book of life, he was thrown into the lake of fire.</a:t>
            </a:r>
          </a:p>
          <a:p>
            <a:pPr>
              <a:buNone/>
            </a:pP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4/25/2017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15</a:t>
            </a:fld>
            <a:endParaRPr lang="en-US"/>
          </a:p>
        </p:txBody>
      </p:sp>
      <p:pic>
        <p:nvPicPr>
          <p:cNvPr id="6146" name="Picture 2" descr="J:\PatSmith-jpgs\29.jpg"/>
          <p:cNvPicPr>
            <a:picLocks noChangeAspect="1" noChangeArrowheads="1"/>
          </p:cNvPicPr>
          <p:nvPr/>
        </p:nvPicPr>
        <p:blipFill>
          <a:blip r:embed="rId2" cstate="print"/>
          <a:srcRect/>
          <a:stretch>
            <a:fillRect/>
          </a:stretch>
        </p:blipFill>
        <p:spPr bwMode="auto">
          <a:xfrm>
            <a:off x="2362200" y="533400"/>
            <a:ext cx="4400550" cy="597810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4/25/2017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16</a:t>
            </a:fld>
            <a:endParaRPr lang="en-US"/>
          </a:p>
        </p:txBody>
      </p:sp>
      <p:pic>
        <p:nvPicPr>
          <p:cNvPr id="9218" name="Picture 2" descr="J:\PatSmith-jpgs\32.jpg"/>
          <p:cNvPicPr>
            <a:picLocks noChangeAspect="1" noChangeArrowheads="1"/>
          </p:cNvPicPr>
          <p:nvPr/>
        </p:nvPicPr>
        <p:blipFill>
          <a:blip r:embed="rId2" cstate="print"/>
          <a:srcRect/>
          <a:stretch>
            <a:fillRect/>
          </a:stretch>
        </p:blipFill>
        <p:spPr bwMode="auto">
          <a:xfrm>
            <a:off x="457200" y="619125"/>
            <a:ext cx="8229600" cy="561975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17</a:t>
            </a:fld>
            <a:endParaRPr lang="en-US"/>
          </a:p>
        </p:txBody>
      </p:sp>
      <p:sp>
        <p:nvSpPr>
          <p:cNvPr id="7" name="TextBox 6"/>
          <p:cNvSpPr txBox="1"/>
          <p:nvPr/>
        </p:nvSpPr>
        <p:spPr>
          <a:xfrm>
            <a:off x="1599791" y="228600"/>
            <a:ext cx="5334409" cy="523220"/>
          </a:xfrm>
          <a:prstGeom prst="rect">
            <a:avLst/>
          </a:prstGeom>
          <a:noFill/>
        </p:spPr>
        <p:txBody>
          <a:bodyPr wrap="none" rtlCol="0">
            <a:spAutoFit/>
          </a:bodyPr>
          <a:lstStyle/>
          <a:p>
            <a:r>
              <a:rPr lang="en-US" sz="2800" b="1" dirty="0" smtClean="0">
                <a:solidFill>
                  <a:srgbClr val="0000FF"/>
                </a:solidFill>
              </a:rPr>
              <a:t>Rev 20 – Satan, Saints, and Sinners</a:t>
            </a:r>
          </a:p>
        </p:txBody>
      </p:sp>
      <p:graphicFrame>
        <p:nvGraphicFramePr>
          <p:cNvPr id="8" name="Table 7"/>
          <p:cNvGraphicFramePr>
            <a:graphicFrameLocks noGrp="1"/>
          </p:cNvGraphicFramePr>
          <p:nvPr/>
        </p:nvGraphicFramePr>
        <p:xfrm>
          <a:off x="228599" y="762000"/>
          <a:ext cx="8686802" cy="5486400"/>
        </p:xfrm>
        <a:graphic>
          <a:graphicData uri="http://schemas.openxmlformats.org/drawingml/2006/table">
            <a:tbl>
              <a:tblPr/>
              <a:tblGrid>
                <a:gridCol w="2438401"/>
                <a:gridCol w="3048000"/>
                <a:gridCol w="3200401"/>
              </a:tblGrid>
              <a:tr h="5486400">
                <a:tc>
                  <a:txBody>
                    <a:bodyPr/>
                    <a:lstStyle/>
                    <a:p>
                      <a:pPr marL="0" marR="0">
                        <a:spcBef>
                          <a:spcPts val="0"/>
                        </a:spcBef>
                        <a:spcAft>
                          <a:spcPts val="0"/>
                        </a:spcAft>
                      </a:pPr>
                      <a:r>
                        <a:rPr lang="en-US" sz="1800" baseline="30000" dirty="0">
                          <a:solidFill>
                            <a:srgbClr val="0000FF"/>
                          </a:solidFill>
                          <a:latin typeface="Times New Roman"/>
                          <a:ea typeface="Times New Roman"/>
                        </a:rPr>
                        <a:t>14</a:t>
                      </a:r>
                      <a:r>
                        <a:rPr lang="en-US" sz="1800" b="1" dirty="0">
                          <a:solidFill>
                            <a:srgbClr val="00B050"/>
                          </a:solidFill>
                          <a:latin typeface="Times New Roman"/>
                          <a:ea typeface="Times New Roman"/>
                        </a:rPr>
                        <a:t>And</a:t>
                      </a:r>
                      <a:r>
                        <a:rPr lang="en-US" sz="1800" dirty="0">
                          <a:solidFill>
                            <a:srgbClr val="000000"/>
                          </a:solidFill>
                          <a:latin typeface="Times New Roman"/>
                          <a:ea typeface="Times New Roman"/>
                        </a:rPr>
                        <a:t> </a:t>
                      </a:r>
                      <a:r>
                        <a:rPr lang="en-US" sz="1800" b="1" u="sng" dirty="0">
                          <a:solidFill>
                            <a:srgbClr val="000000"/>
                          </a:solidFill>
                          <a:latin typeface="Times New Roman"/>
                          <a:ea typeface="Times New Roman"/>
                        </a:rPr>
                        <a:t>death and Hades</a:t>
                      </a:r>
                      <a:r>
                        <a:rPr lang="en-US" sz="1800" dirty="0">
                          <a:solidFill>
                            <a:srgbClr val="000000"/>
                          </a:solidFill>
                          <a:latin typeface="Times New Roman"/>
                          <a:ea typeface="Times New Roman"/>
                        </a:rPr>
                        <a:t> were thrown </a:t>
                      </a:r>
                      <a:r>
                        <a:rPr lang="en-US" sz="1800" b="1" u="sng" dirty="0">
                          <a:solidFill>
                            <a:srgbClr val="000000"/>
                          </a:solidFill>
                          <a:latin typeface="Times New Roman"/>
                          <a:ea typeface="Times New Roman"/>
                        </a:rPr>
                        <a:t>into</a:t>
                      </a:r>
                      <a:r>
                        <a:rPr lang="en-US" sz="1800" dirty="0">
                          <a:solidFill>
                            <a:srgbClr val="000000"/>
                          </a:solidFill>
                          <a:latin typeface="Times New Roman"/>
                          <a:ea typeface="Times New Roman"/>
                        </a:rPr>
                        <a:t> the </a:t>
                      </a:r>
                      <a:r>
                        <a:rPr lang="en-US" sz="1800" b="1" u="sng" dirty="0">
                          <a:solidFill>
                            <a:srgbClr val="C00000"/>
                          </a:solidFill>
                          <a:latin typeface="Times New Roman"/>
                          <a:ea typeface="Times New Roman"/>
                        </a:rPr>
                        <a:t>lake of fire</a:t>
                      </a:r>
                      <a:r>
                        <a:rPr lang="en-US" sz="1800" b="0" u="none" dirty="0">
                          <a:solidFill>
                            <a:schemeClr val="tx1"/>
                          </a:solidFill>
                          <a:latin typeface="Times New Roman"/>
                          <a:ea typeface="Times New Roman"/>
                        </a:rPr>
                        <a:t>. This is the </a:t>
                      </a:r>
                      <a:r>
                        <a:rPr lang="en-US" sz="1800" b="1" u="sng" dirty="0">
                          <a:solidFill>
                            <a:srgbClr val="C00000"/>
                          </a:solidFill>
                          <a:latin typeface="Times New Roman"/>
                          <a:ea typeface="Times New Roman"/>
                        </a:rPr>
                        <a:t>second death</a:t>
                      </a:r>
                      <a:r>
                        <a:rPr lang="en-US" sz="1800" dirty="0">
                          <a:solidFill>
                            <a:srgbClr val="000000"/>
                          </a:solidFill>
                          <a:latin typeface="Times New Roman"/>
                          <a:ea typeface="Times New Roman"/>
                        </a:rPr>
                        <a:t>, the </a:t>
                      </a:r>
                      <a:r>
                        <a:rPr lang="en-US" sz="1800" b="1" u="sng" dirty="0">
                          <a:solidFill>
                            <a:srgbClr val="C00000"/>
                          </a:solidFill>
                          <a:latin typeface="Times New Roman"/>
                          <a:ea typeface="Times New Roman"/>
                        </a:rPr>
                        <a:t>lake of fire</a:t>
                      </a:r>
                      <a:r>
                        <a:rPr lang="en-US" sz="1800" dirty="0">
                          <a:solidFill>
                            <a:srgbClr val="000000"/>
                          </a:solidFill>
                          <a:latin typeface="Times New Roman"/>
                          <a:ea typeface="Times New Roman"/>
                        </a:rPr>
                        <a:t>.</a:t>
                      </a:r>
                      <a:r>
                        <a:rPr lang="en-US" sz="1800" baseline="30000" dirty="0">
                          <a:solidFill>
                            <a:srgbClr val="0000FF"/>
                          </a:solidFill>
                          <a:latin typeface="Times New Roman"/>
                          <a:ea typeface="Times New Roman"/>
                        </a:rPr>
                        <a:t> 15</a:t>
                      </a:r>
                      <a:r>
                        <a:rPr lang="en-US" sz="1800" b="1" dirty="0">
                          <a:solidFill>
                            <a:srgbClr val="00B050"/>
                          </a:solidFill>
                          <a:latin typeface="Times New Roman"/>
                          <a:ea typeface="Times New Roman"/>
                        </a:rPr>
                        <a:t>And</a:t>
                      </a:r>
                      <a:r>
                        <a:rPr lang="en-US" sz="1800" dirty="0">
                          <a:solidFill>
                            <a:srgbClr val="000000"/>
                          </a:solidFill>
                          <a:latin typeface="Times New Roman"/>
                          <a:ea typeface="Times New Roman"/>
                        </a:rPr>
                        <a:t> </a:t>
                      </a:r>
                      <a:r>
                        <a:rPr lang="en-US" sz="1800" b="1" u="sng" dirty="0">
                          <a:solidFill>
                            <a:srgbClr val="000000"/>
                          </a:solidFill>
                          <a:latin typeface="Times New Roman"/>
                          <a:ea typeface="Times New Roman"/>
                        </a:rPr>
                        <a:t>if anyone's name was not found written in the</a:t>
                      </a:r>
                      <a:r>
                        <a:rPr lang="en-US" sz="1800" b="1" dirty="0">
                          <a:solidFill>
                            <a:srgbClr val="000000"/>
                          </a:solidFill>
                          <a:latin typeface="Times New Roman"/>
                          <a:ea typeface="Times New Roman"/>
                        </a:rPr>
                        <a:t> </a:t>
                      </a:r>
                      <a:r>
                        <a:rPr lang="en-US" sz="1800" b="1" u="sng" dirty="0">
                          <a:solidFill>
                            <a:srgbClr val="C00000"/>
                          </a:solidFill>
                          <a:latin typeface="Times New Roman"/>
                          <a:ea typeface="Times New Roman"/>
                        </a:rPr>
                        <a:t>book of life</a:t>
                      </a:r>
                      <a:r>
                        <a:rPr lang="en-US" sz="1800" b="1" dirty="0">
                          <a:solidFill>
                            <a:srgbClr val="000000"/>
                          </a:solidFill>
                          <a:latin typeface="Times New Roman"/>
                          <a:ea typeface="Times New Roman"/>
                        </a:rPr>
                        <a:t>, </a:t>
                      </a:r>
                      <a:r>
                        <a:rPr lang="en-US" sz="1800" b="1" u="sng" dirty="0">
                          <a:solidFill>
                            <a:srgbClr val="000000"/>
                          </a:solidFill>
                          <a:latin typeface="Times New Roman"/>
                          <a:ea typeface="Times New Roman"/>
                        </a:rPr>
                        <a:t>he was thrown into the lake of fire</a:t>
                      </a:r>
                      <a:r>
                        <a:rPr lang="en-US" sz="1800" dirty="0">
                          <a:solidFill>
                            <a:srgbClr val="000000"/>
                          </a:solidFill>
                          <a:latin typeface="Times New Roman"/>
                          <a:ea typeface="Times New Roman"/>
                        </a:rPr>
                        <a:t>.</a:t>
                      </a:r>
                      <a:endParaRPr lang="en-US" sz="16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60020" marR="0" indent="-160020">
                        <a:spcBef>
                          <a:spcPts val="0"/>
                        </a:spcBef>
                        <a:spcAft>
                          <a:spcPts val="0"/>
                        </a:spcAft>
                      </a:pPr>
                      <a:r>
                        <a:rPr lang="en-US" sz="1800" b="1" dirty="0">
                          <a:solidFill>
                            <a:srgbClr val="0000FF"/>
                          </a:solidFill>
                          <a:latin typeface="Times New Roman"/>
                          <a:ea typeface="Times New Roman"/>
                        </a:rPr>
                        <a:t>1 Corinthians 15:25-26</a:t>
                      </a:r>
                      <a:r>
                        <a:rPr lang="en-US" sz="1800" b="1" dirty="0">
                          <a:latin typeface="Times New Roman"/>
                          <a:ea typeface="Times New Roman"/>
                        </a:rPr>
                        <a:t> </a:t>
                      </a:r>
                      <a:r>
                        <a:rPr lang="en-US" sz="1800" dirty="0">
                          <a:latin typeface="Times New Roman"/>
                          <a:ea typeface="Times New Roman"/>
                        </a:rPr>
                        <a:t>For He must reign until He has put all His enemies under His feet. </a:t>
                      </a:r>
                      <a:r>
                        <a:rPr lang="en-US" sz="1800" baseline="30000" dirty="0">
                          <a:solidFill>
                            <a:srgbClr val="0000FF"/>
                          </a:solidFill>
                          <a:latin typeface="Times New Roman"/>
                          <a:ea typeface="Times New Roman"/>
                        </a:rPr>
                        <a:t>26</a:t>
                      </a:r>
                      <a:r>
                        <a:rPr lang="en-US" sz="1800" baseline="30000" dirty="0">
                          <a:solidFill>
                            <a:srgbClr val="000000"/>
                          </a:solidFill>
                          <a:latin typeface="Times New Roman"/>
                          <a:ea typeface="Times New Roman"/>
                        </a:rPr>
                        <a:t> </a:t>
                      </a:r>
                      <a:r>
                        <a:rPr lang="en-US" sz="1800" b="1" u="sng" dirty="0">
                          <a:latin typeface="Times New Roman"/>
                          <a:ea typeface="Times New Roman"/>
                        </a:rPr>
                        <a:t>The last enemy that will be abolished is death</a:t>
                      </a:r>
                      <a:r>
                        <a:rPr lang="en-US" sz="1800" dirty="0">
                          <a:latin typeface="Times New Roman"/>
                          <a:ea typeface="Times New Roman"/>
                        </a:rPr>
                        <a:t>. </a:t>
                      </a:r>
                      <a:endParaRPr lang="en-US" sz="1800" dirty="0" smtClean="0">
                        <a:latin typeface="Times New Roman"/>
                        <a:ea typeface="Times New Roman"/>
                      </a:endParaRPr>
                    </a:p>
                    <a:p>
                      <a:pPr marL="160020" marR="0" indent="-160020">
                        <a:spcBef>
                          <a:spcPts val="0"/>
                        </a:spcBef>
                        <a:spcAft>
                          <a:spcPts val="0"/>
                        </a:spcAft>
                      </a:pPr>
                      <a:endParaRPr lang="en-US" sz="1600" dirty="0">
                        <a:latin typeface="Times New Roman"/>
                        <a:ea typeface="Times New Roman"/>
                      </a:endParaRPr>
                    </a:p>
                    <a:p>
                      <a:pPr marL="160020" marR="0" indent="-160020">
                        <a:spcBef>
                          <a:spcPts val="0"/>
                        </a:spcBef>
                        <a:spcAft>
                          <a:spcPts val="0"/>
                        </a:spcAft>
                      </a:pPr>
                      <a:r>
                        <a:rPr lang="en-US" sz="1800" b="1" dirty="0">
                          <a:solidFill>
                            <a:srgbClr val="0000FF"/>
                          </a:solidFill>
                          <a:latin typeface="Times New Roman"/>
                          <a:ea typeface="Times New Roman"/>
                        </a:rPr>
                        <a:t>Rev. 3:5</a:t>
                      </a:r>
                      <a:r>
                        <a:rPr lang="en-US" sz="1800" dirty="0">
                          <a:solidFill>
                            <a:srgbClr val="000000"/>
                          </a:solidFill>
                          <a:latin typeface="Times New Roman"/>
                          <a:ea typeface="Times New Roman"/>
                        </a:rPr>
                        <a:t> 'He who overcomes shall thus be clothed in white garments; and </a:t>
                      </a:r>
                      <a:r>
                        <a:rPr lang="en-US" sz="1800" b="1" u="sng" dirty="0">
                          <a:solidFill>
                            <a:srgbClr val="000000"/>
                          </a:solidFill>
                          <a:latin typeface="Times New Roman"/>
                          <a:ea typeface="Times New Roman"/>
                        </a:rPr>
                        <a:t>I will not erase his name from the book of life</a:t>
                      </a:r>
                      <a:r>
                        <a:rPr lang="en-US" sz="1800" dirty="0">
                          <a:solidFill>
                            <a:srgbClr val="000000"/>
                          </a:solidFill>
                          <a:latin typeface="Times New Roman"/>
                          <a:ea typeface="Times New Roman"/>
                        </a:rPr>
                        <a:t>, and </a:t>
                      </a:r>
                      <a:r>
                        <a:rPr lang="en-US" sz="1800" b="1" u="sng" dirty="0">
                          <a:solidFill>
                            <a:srgbClr val="000000"/>
                          </a:solidFill>
                          <a:latin typeface="Times New Roman"/>
                          <a:ea typeface="Times New Roman"/>
                        </a:rPr>
                        <a:t>I will confess his name before My Father</a:t>
                      </a:r>
                      <a:r>
                        <a:rPr lang="en-US" sz="1800" dirty="0">
                          <a:solidFill>
                            <a:srgbClr val="000000"/>
                          </a:solidFill>
                          <a:latin typeface="Times New Roman"/>
                          <a:ea typeface="Times New Roman"/>
                        </a:rPr>
                        <a:t>, and before His angels. </a:t>
                      </a:r>
                      <a:endParaRPr lang="en-US" sz="1800" dirty="0" smtClean="0">
                        <a:solidFill>
                          <a:srgbClr val="000000"/>
                        </a:solidFill>
                        <a:latin typeface="Times New Roman"/>
                        <a:ea typeface="Times New Roman"/>
                      </a:endParaRPr>
                    </a:p>
                    <a:p>
                      <a:pPr marL="160020" marR="0" indent="-160020">
                        <a:spcBef>
                          <a:spcPts val="0"/>
                        </a:spcBef>
                        <a:spcAft>
                          <a:spcPts val="0"/>
                        </a:spcAft>
                      </a:pPr>
                      <a:endParaRPr lang="en-US" sz="1600" dirty="0">
                        <a:latin typeface="Times New Roman"/>
                        <a:ea typeface="Times New Roman"/>
                      </a:endParaRPr>
                    </a:p>
                    <a:p>
                      <a:pPr marL="160020" marR="0" indent="-160020">
                        <a:spcBef>
                          <a:spcPts val="0"/>
                        </a:spcBef>
                        <a:spcAft>
                          <a:spcPts val="0"/>
                        </a:spcAft>
                      </a:pPr>
                      <a:r>
                        <a:rPr lang="en-US" sz="1800" b="1" dirty="0">
                          <a:solidFill>
                            <a:srgbClr val="0000FF"/>
                          </a:solidFill>
                          <a:latin typeface="Times New Roman"/>
                          <a:ea typeface="Times New Roman"/>
                        </a:rPr>
                        <a:t>Matthew 25:41</a:t>
                      </a:r>
                      <a:r>
                        <a:rPr lang="en-US" sz="1800" dirty="0">
                          <a:latin typeface="Times New Roman"/>
                          <a:ea typeface="Times New Roman"/>
                        </a:rPr>
                        <a:t> </a:t>
                      </a:r>
                      <a:r>
                        <a:rPr lang="en-US" sz="1800" dirty="0">
                          <a:solidFill>
                            <a:srgbClr val="FF0000"/>
                          </a:solidFill>
                          <a:latin typeface="Times New Roman"/>
                          <a:ea typeface="Times New Roman"/>
                        </a:rPr>
                        <a:t>"Then He will also say to </a:t>
                      </a:r>
                      <a:r>
                        <a:rPr lang="en-US" sz="1800" b="1" u="sng" dirty="0">
                          <a:solidFill>
                            <a:srgbClr val="FF0000"/>
                          </a:solidFill>
                          <a:latin typeface="Times New Roman"/>
                          <a:ea typeface="Times New Roman"/>
                        </a:rPr>
                        <a:t>those on His left, 'Depart from Me, accursed ones, into the eternal fire which has been prepared for the devil and his angels</a:t>
                      </a:r>
                      <a:r>
                        <a:rPr lang="en-US" sz="1800" dirty="0">
                          <a:solidFill>
                            <a:srgbClr val="FF0000"/>
                          </a:solidFill>
                          <a:latin typeface="Times New Roman"/>
                          <a:ea typeface="Times New Roman"/>
                        </a:rPr>
                        <a:t>;</a:t>
                      </a:r>
                      <a:endParaRPr lang="en-US" sz="16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000000"/>
                          </a:solidFill>
                          <a:latin typeface="Times New Roman"/>
                          <a:ea typeface="Times New Roman"/>
                        </a:rPr>
                        <a:t>Event </a:t>
                      </a:r>
                      <a:r>
                        <a:rPr lang="en-US" sz="1800" b="1" dirty="0" smtClean="0">
                          <a:solidFill>
                            <a:srgbClr val="000000"/>
                          </a:solidFill>
                          <a:latin typeface="Times New Roman"/>
                          <a:ea typeface="Times New Roman"/>
                        </a:rPr>
                        <a:t>12 </a:t>
                      </a:r>
                      <a:r>
                        <a:rPr lang="en-US" sz="1800" b="1" dirty="0">
                          <a:solidFill>
                            <a:srgbClr val="000000"/>
                          </a:solidFill>
                          <a:latin typeface="Times New Roman"/>
                          <a:ea typeface="Times New Roman"/>
                        </a:rPr>
                        <a:t>–death &amp; Hades sent to 2</a:t>
                      </a:r>
                      <a:r>
                        <a:rPr lang="en-US" sz="1800" b="1" baseline="30000" dirty="0">
                          <a:solidFill>
                            <a:srgbClr val="000000"/>
                          </a:solidFill>
                          <a:latin typeface="Times New Roman"/>
                          <a:ea typeface="Times New Roman"/>
                        </a:rPr>
                        <a:t>nd</a:t>
                      </a:r>
                      <a:r>
                        <a:rPr lang="en-US" sz="1800" b="1" dirty="0">
                          <a:solidFill>
                            <a:srgbClr val="000000"/>
                          </a:solidFill>
                          <a:latin typeface="Times New Roman"/>
                          <a:ea typeface="Times New Roman"/>
                        </a:rPr>
                        <a:t> death, the Lake of Fire </a:t>
                      </a:r>
                      <a:endParaRPr lang="en-US" sz="1800" b="1" dirty="0" smtClean="0">
                        <a:solidFill>
                          <a:srgbClr val="000000"/>
                        </a:solidFill>
                        <a:latin typeface="Times New Roman"/>
                        <a:ea typeface="Times New Roman"/>
                      </a:endParaRPr>
                    </a:p>
                    <a:p>
                      <a:pPr marL="0" marR="0">
                        <a:spcBef>
                          <a:spcPts val="0"/>
                        </a:spcBef>
                        <a:spcAft>
                          <a:spcPts val="0"/>
                        </a:spcAft>
                      </a:pPr>
                      <a:endParaRPr lang="en-US" sz="1800" b="1" dirty="0" smtClean="0">
                        <a:solidFill>
                          <a:srgbClr val="000000"/>
                        </a:solidFill>
                        <a:latin typeface="Times New Roman"/>
                        <a:ea typeface="Times New Roman"/>
                      </a:endParaRPr>
                    </a:p>
                    <a:p>
                      <a:pPr marL="0" marR="0">
                        <a:spcBef>
                          <a:spcPts val="0"/>
                        </a:spcBef>
                        <a:spcAft>
                          <a:spcPts val="0"/>
                        </a:spcAft>
                      </a:pPr>
                      <a:endParaRPr lang="en-US" sz="1600" dirty="0">
                        <a:latin typeface="Times New Roman"/>
                        <a:ea typeface="Times New Roman"/>
                      </a:endParaRPr>
                    </a:p>
                    <a:p>
                      <a:pPr marL="160020" marR="0" indent="-160020">
                        <a:spcBef>
                          <a:spcPts val="0"/>
                        </a:spcBef>
                        <a:spcAft>
                          <a:spcPts val="0"/>
                        </a:spcAft>
                      </a:pPr>
                      <a:r>
                        <a:rPr lang="en-US" sz="1800" b="1" dirty="0">
                          <a:solidFill>
                            <a:srgbClr val="000000"/>
                          </a:solidFill>
                          <a:latin typeface="Times New Roman"/>
                          <a:ea typeface="Times New Roman"/>
                        </a:rPr>
                        <a:t>Event </a:t>
                      </a:r>
                      <a:r>
                        <a:rPr lang="en-US" sz="1800" b="1" dirty="0" smtClean="0">
                          <a:solidFill>
                            <a:srgbClr val="000000"/>
                          </a:solidFill>
                          <a:latin typeface="Times New Roman"/>
                          <a:ea typeface="Times New Roman"/>
                        </a:rPr>
                        <a:t>13 </a:t>
                      </a:r>
                      <a:r>
                        <a:rPr lang="en-US" sz="1800" b="1" dirty="0">
                          <a:solidFill>
                            <a:srgbClr val="000000"/>
                          </a:solidFill>
                          <a:latin typeface="Times New Roman"/>
                          <a:ea typeface="Times New Roman"/>
                        </a:rPr>
                        <a:t>– unbelievers to 2</a:t>
                      </a:r>
                      <a:r>
                        <a:rPr lang="en-US" sz="1800" b="1" baseline="30000" dirty="0">
                          <a:solidFill>
                            <a:srgbClr val="000000"/>
                          </a:solidFill>
                          <a:latin typeface="Times New Roman"/>
                          <a:ea typeface="Times New Roman"/>
                        </a:rPr>
                        <a:t>nd</a:t>
                      </a:r>
                      <a:r>
                        <a:rPr lang="en-US" sz="1800" b="1" dirty="0">
                          <a:solidFill>
                            <a:srgbClr val="000000"/>
                          </a:solidFill>
                          <a:latin typeface="Times New Roman"/>
                          <a:ea typeface="Times New Roman"/>
                        </a:rPr>
                        <a:t> death, the Lake of Fire</a:t>
                      </a:r>
                      <a:endParaRPr lang="en-US" sz="1600" dirty="0">
                        <a:latin typeface="Times New Roman"/>
                        <a:ea typeface="Times New Roman"/>
                      </a:endParaRPr>
                    </a:p>
                  </a:txBody>
                  <a:tcPr marL="47195" marR="47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7409" name="Picture 3" descr="32"/>
          <p:cNvPicPr>
            <a:picLocks noChangeAspect="1" noChangeArrowheads="1"/>
          </p:cNvPicPr>
          <p:nvPr/>
        </p:nvPicPr>
        <p:blipFill>
          <a:blip r:embed="rId2" cstate="print"/>
          <a:srcRect/>
          <a:stretch>
            <a:fillRect/>
          </a:stretch>
        </p:blipFill>
        <p:spPr bwMode="auto">
          <a:xfrm>
            <a:off x="5736286" y="4076472"/>
            <a:ext cx="3164124" cy="219503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143000"/>
          </a:xfrm>
        </p:spPr>
        <p:txBody>
          <a:bodyPr>
            <a:noAutofit/>
          </a:bodyPr>
          <a:lstStyle/>
          <a:p>
            <a:r>
              <a:rPr lang="en-US" sz="3200" b="1" dirty="0" smtClean="0"/>
              <a:t>The Millennium</a:t>
            </a:r>
            <a:br>
              <a:rPr lang="en-US" sz="3200" b="1" dirty="0" smtClean="0"/>
            </a:br>
            <a:r>
              <a:rPr lang="en-US" sz="2400" dirty="0" smtClean="0"/>
              <a:t>[Walvoord, </a:t>
            </a:r>
            <a:r>
              <a:rPr lang="en-US" sz="2400" u="sng" dirty="0" smtClean="0"/>
              <a:t>Major Bible Prophesies</a:t>
            </a:r>
            <a:r>
              <a:rPr lang="en-US" sz="2400" dirty="0" smtClean="0"/>
              <a:t>, pp. 389-406]</a:t>
            </a:r>
            <a:endParaRPr lang="en-US" sz="2400" dirty="0"/>
          </a:p>
        </p:txBody>
      </p:sp>
      <p:sp>
        <p:nvSpPr>
          <p:cNvPr id="10" name="Content Placeholder 9"/>
          <p:cNvSpPr>
            <a:spLocks noGrp="1"/>
          </p:cNvSpPr>
          <p:nvPr>
            <p:ph idx="1"/>
          </p:nvPr>
        </p:nvSpPr>
        <p:spPr>
          <a:xfrm>
            <a:off x="0" y="914400"/>
            <a:ext cx="9144000" cy="4525963"/>
          </a:xfrm>
        </p:spPr>
        <p:txBody>
          <a:bodyPr>
            <a:noAutofit/>
          </a:bodyPr>
          <a:lstStyle/>
          <a:p>
            <a:pPr lvl="0">
              <a:buFont typeface="+mj-lt"/>
              <a:buAutoNum type="arabicPeriod"/>
            </a:pPr>
            <a:r>
              <a:rPr lang="en-US" sz="2000" b="1" dirty="0" smtClean="0"/>
              <a:t>Final and permanent re-gathering of Israel:</a:t>
            </a:r>
            <a:endParaRPr lang="en-US" sz="600" dirty="0" smtClean="0"/>
          </a:p>
          <a:p>
            <a:pPr>
              <a:buNone/>
            </a:pPr>
            <a:r>
              <a:rPr lang="en-US" sz="400" dirty="0" smtClean="0"/>
              <a:t> </a:t>
            </a:r>
          </a:p>
          <a:p>
            <a:pPr>
              <a:buNone/>
            </a:pPr>
            <a:r>
              <a:rPr lang="en-US" sz="1600" b="1" dirty="0" smtClean="0">
                <a:solidFill>
                  <a:srgbClr val="0000FF"/>
                </a:solidFill>
              </a:rPr>
              <a:t>Ezekiel 39:25-27 </a:t>
            </a:r>
            <a:r>
              <a:rPr lang="en-US" sz="1600" dirty="0" smtClean="0"/>
              <a:t>Therefore thus says the Lord G</a:t>
            </a:r>
            <a:r>
              <a:rPr lang="en-US" sz="1600" cap="small" dirty="0" smtClean="0"/>
              <a:t>od</a:t>
            </a:r>
            <a:r>
              <a:rPr lang="en-US" sz="1600" dirty="0" smtClean="0"/>
              <a:t>, "Now I shall </a:t>
            </a:r>
            <a:r>
              <a:rPr lang="en-US" sz="1600" b="1" u="sng" dirty="0" smtClean="0"/>
              <a:t>restore the fortunes of Jacob</a:t>
            </a:r>
            <a:r>
              <a:rPr lang="en-US" sz="1600" dirty="0" smtClean="0"/>
              <a:t>, and have </a:t>
            </a:r>
            <a:r>
              <a:rPr lang="en-US" sz="1600" b="1" u="sng" dirty="0" smtClean="0"/>
              <a:t>mercy on the whole house of Israel</a:t>
            </a:r>
            <a:r>
              <a:rPr lang="en-US" sz="1600" dirty="0" smtClean="0"/>
              <a:t>; and I shall be jealous for My holy name. </a:t>
            </a:r>
            <a:r>
              <a:rPr lang="en-US" sz="1600" baseline="30000" dirty="0" smtClean="0">
                <a:solidFill>
                  <a:srgbClr val="0000FF"/>
                </a:solidFill>
              </a:rPr>
              <a:t>26</a:t>
            </a:r>
            <a:r>
              <a:rPr lang="en-US" sz="1600" dirty="0" smtClean="0"/>
              <a:t>"And they shall forget their disgrace and all their treachery which they perpetrated against Me, when they live securely on their </a:t>
            </a:r>
            <a:r>
              <a:rPr lang="en-US" sz="1600" i="1" dirty="0" smtClean="0"/>
              <a:t>own</a:t>
            </a:r>
            <a:r>
              <a:rPr lang="en-US" sz="1600" dirty="0" smtClean="0"/>
              <a:t> land with no one to make them afraid. </a:t>
            </a:r>
            <a:r>
              <a:rPr lang="en-US" sz="1600" baseline="30000" dirty="0" smtClean="0">
                <a:solidFill>
                  <a:srgbClr val="0000FF"/>
                </a:solidFill>
              </a:rPr>
              <a:t>27</a:t>
            </a:r>
            <a:r>
              <a:rPr lang="en-US" sz="1600" dirty="0" smtClean="0"/>
              <a:t>"When I bring them back from the peoples and gather them from the lands of their enemies, </a:t>
            </a:r>
            <a:r>
              <a:rPr lang="en-US" sz="1600" b="1" u="sng" dirty="0" smtClean="0"/>
              <a:t>then I shall be sanctified through them in the sight of the many nations</a:t>
            </a:r>
            <a:r>
              <a:rPr lang="en-US" sz="1600" dirty="0" smtClean="0"/>
              <a:t>. </a:t>
            </a:r>
            <a:endParaRPr lang="en-US" sz="400" dirty="0" smtClean="0"/>
          </a:p>
          <a:p>
            <a:pPr>
              <a:buNone/>
            </a:pPr>
            <a:r>
              <a:rPr lang="en-US" sz="400" dirty="0" smtClean="0"/>
              <a:t> </a:t>
            </a:r>
          </a:p>
          <a:p>
            <a:pPr>
              <a:buNone/>
            </a:pPr>
            <a:r>
              <a:rPr lang="en-US" sz="1600" b="1" dirty="0" smtClean="0">
                <a:solidFill>
                  <a:srgbClr val="0000FF"/>
                </a:solidFill>
              </a:rPr>
              <a:t>Amos 9:15</a:t>
            </a:r>
            <a:r>
              <a:rPr lang="en-US" sz="1600" dirty="0" smtClean="0">
                <a:solidFill>
                  <a:srgbClr val="0000FF"/>
                </a:solidFill>
              </a:rPr>
              <a:t> </a:t>
            </a:r>
            <a:r>
              <a:rPr lang="en-US" sz="1600" dirty="0" smtClean="0"/>
              <a:t>"I will also plant them on their land, And </a:t>
            </a:r>
            <a:r>
              <a:rPr lang="en-US" sz="1600" b="1" u="sng" dirty="0" smtClean="0"/>
              <a:t>they will not again be rooted out from their land</a:t>
            </a:r>
            <a:r>
              <a:rPr lang="en-US" sz="1600" dirty="0" smtClean="0"/>
              <a:t> Which I have given them," Says the L</a:t>
            </a:r>
            <a:r>
              <a:rPr lang="en-US" sz="1600" cap="small" dirty="0" smtClean="0"/>
              <a:t>ord</a:t>
            </a:r>
            <a:r>
              <a:rPr lang="en-US" sz="1600" dirty="0" smtClean="0"/>
              <a:t> your God. </a:t>
            </a:r>
            <a:endParaRPr lang="en-US" sz="400" dirty="0" smtClean="0"/>
          </a:p>
          <a:p>
            <a:pPr>
              <a:buNone/>
            </a:pPr>
            <a:r>
              <a:rPr lang="en-US" sz="400" dirty="0" smtClean="0"/>
              <a:t> </a:t>
            </a:r>
          </a:p>
          <a:p>
            <a:pPr>
              <a:buNone/>
            </a:pPr>
            <a:r>
              <a:rPr lang="en-US" sz="1600" b="1" dirty="0" smtClean="0">
                <a:solidFill>
                  <a:srgbClr val="0000FF"/>
                </a:solidFill>
              </a:rPr>
              <a:t>Jeremiah 23:5-8</a:t>
            </a:r>
            <a:r>
              <a:rPr lang="en-US" sz="1600" dirty="0" smtClean="0">
                <a:solidFill>
                  <a:srgbClr val="0000FF"/>
                </a:solidFill>
              </a:rPr>
              <a:t> </a:t>
            </a:r>
            <a:r>
              <a:rPr lang="en-US" sz="1600" dirty="0" smtClean="0"/>
              <a:t>"Behold, </a:t>
            </a:r>
            <a:r>
              <a:rPr lang="en-US" sz="1600" i="1" dirty="0" smtClean="0"/>
              <a:t>the</a:t>
            </a:r>
            <a:r>
              <a:rPr lang="en-US" sz="1600" dirty="0" smtClean="0"/>
              <a:t> days are coming," declares the L</a:t>
            </a:r>
            <a:r>
              <a:rPr lang="en-US" sz="1600" cap="small" dirty="0" smtClean="0"/>
              <a:t>ord</a:t>
            </a:r>
            <a:r>
              <a:rPr lang="en-US" sz="1600" dirty="0" smtClean="0"/>
              <a:t>, "When </a:t>
            </a:r>
            <a:r>
              <a:rPr lang="en-US" sz="1600" b="1" u="sng" dirty="0" smtClean="0"/>
              <a:t>I shall raise up for David a righteous Branch; And He will reign as king and act wisely And do justice and righteousness in the land</a:t>
            </a:r>
            <a:r>
              <a:rPr lang="en-US" sz="1600" dirty="0" smtClean="0"/>
              <a:t>. </a:t>
            </a:r>
            <a:r>
              <a:rPr lang="en-US" sz="1600" baseline="30000" dirty="0" smtClean="0">
                <a:solidFill>
                  <a:srgbClr val="0000FF"/>
                </a:solidFill>
              </a:rPr>
              <a:t>6</a:t>
            </a:r>
            <a:r>
              <a:rPr lang="en-US" sz="1600" dirty="0" smtClean="0"/>
              <a:t>"In His days Judah will be saved, And Israel will dwell securely; And this is His name by which He will be called, 'The L</a:t>
            </a:r>
            <a:r>
              <a:rPr lang="en-US" sz="1600" cap="small" dirty="0" smtClean="0"/>
              <a:t>ord</a:t>
            </a:r>
            <a:r>
              <a:rPr lang="en-US" sz="1600" dirty="0" smtClean="0"/>
              <a:t> our righteousness.' </a:t>
            </a:r>
            <a:r>
              <a:rPr lang="en-US" sz="1600" baseline="30000" dirty="0" smtClean="0">
                <a:solidFill>
                  <a:srgbClr val="0000FF"/>
                </a:solidFill>
              </a:rPr>
              <a:t>7</a:t>
            </a:r>
            <a:r>
              <a:rPr lang="en-US" sz="1600" dirty="0" smtClean="0"/>
              <a:t>"Therefore behold, </a:t>
            </a:r>
            <a:r>
              <a:rPr lang="en-US" sz="1600" i="1" dirty="0" smtClean="0"/>
              <a:t>the</a:t>
            </a:r>
            <a:r>
              <a:rPr lang="en-US" sz="1600" dirty="0" smtClean="0"/>
              <a:t> days are coming," declares the L</a:t>
            </a:r>
            <a:r>
              <a:rPr lang="en-US" sz="1600" cap="small" dirty="0" smtClean="0"/>
              <a:t>ord</a:t>
            </a:r>
            <a:r>
              <a:rPr lang="en-US" sz="1600" dirty="0" smtClean="0"/>
              <a:t>, "when they will no longer say, 'As the L</a:t>
            </a:r>
            <a:r>
              <a:rPr lang="en-US" sz="1600" cap="small" dirty="0" smtClean="0"/>
              <a:t>ord</a:t>
            </a:r>
            <a:r>
              <a:rPr lang="en-US" sz="1600" dirty="0" smtClean="0"/>
              <a:t> lives, who brought up the sons of Israel from the land of Egypt,'</a:t>
            </a:r>
            <a:r>
              <a:rPr lang="en-US" sz="1600" baseline="30000" dirty="0" smtClean="0">
                <a:solidFill>
                  <a:srgbClr val="0000FF"/>
                </a:solidFill>
              </a:rPr>
              <a:t> 8</a:t>
            </a:r>
            <a:r>
              <a:rPr lang="en-US" sz="1600" dirty="0" smtClean="0"/>
              <a:t>but, </a:t>
            </a:r>
            <a:r>
              <a:rPr lang="en-US" sz="1600" b="1" u="sng" dirty="0" smtClean="0"/>
              <a:t>'As the L</a:t>
            </a:r>
            <a:r>
              <a:rPr lang="en-US" sz="1600" b="1" u="sng" cap="small" dirty="0" smtClean="0"/>
              <a:t>ord</a:t>
            </a:r>
            <a:r>
              <a:rPr lang="en-US" sz="1600" b="1" u="sng" dirty="0" smtClean="0"/>
              <a:t> lives, who brought up and led back the descendants of the household of Israel from </a:t>
            </a:r>
            <a:r>
              <a:rPr lang="en-US" sz="1600" b="1" i="1" u="sng" dirty="0" smtClean="0"/>
              <a:t>the</a:t>
            </a:r>
            <a:r>
              <a:rPr lang="en-US" sz="1600" b="1" u="sng" dirty="0" smtClean="0"/>
              <a:t> north land and from all the countries where I had driven them.'</a:t>
            </a:r>
            <a:r>
              <a:rPr lang="en-US" sz="1600" dirty="0" smtClean="0"/>
              <a:t> Then they will live on their own soil." </a:t>
            </a:r>
            <a:endParaRPr lang="en-US" sz="400" dirty="0" smtClean="0"/>
          </a:p>
          <a:p>
            <a:pPr>
              <a:buNone/>
            </a:pPr>
            <a:r>
              <a:rPr lang="en-US" sz="400" dirty="0" smtClean="0"/>
              <a:t> </a:t>
            </a:r>
          </a:p>
          <a:p>
            <a:pPr>
              <a:buNone/>
            </a:pPr>
            <a:r>
              <a:rPr lang="en-US" sz="1600" b="1" dirty="0" smtClean="0">
                <a:solidFill>
                  <a:srgbClr val="0000FF"/>
                </a:solidFill>
              </a:rPr>
              <a:t>Ezekiel 37:21-22</a:t>
            </a:r>
            <a:r>
              <a:rPr lang="en-US" sz="1600" dirty="0" smtClean="0">
                <a:solidFill>
                  <a:srgbClr val="0000FF"/>
                </a:solidFill>
              </a:rPr>
              <a:t> </a:t>
            </a:r>
            <a:r>
              <a:rPr lang="en-US" sz="1600" dirty="0" smtClean="0"/>
              <a:t>"And say to them, 'Thus says the Lord G</a:t>
            </a:r>
            <a:r>
              <a:rPr lang="en-US" sz="1600" cap="small" dirty="0" smtClean="0"/>
              <a:t>od</a:t>
            </a:r>
            <a:r>
              <a:rPr lang="en-US" sz="1600" dirty="0" smtClean="0"/>
              <a:t>, "Behold, I will take the sons of Israel from among the nations where they have gone, and I will gather them from every side and bring them into their own land; </a:t>
            </a:r>
            <a:r>
              <a:rPr lang="en-US" sz="1600" baseline="30000" dirty="0" smtClean="0">
                <a:solidFill>
                  <a:srgbClr val="0000FF"/>
                </a:solidFill>
              </a:rPr>
              <a:t>22</a:t>
            </a:r>
            <a:r>
              <a:rPr lang="en-US" sz="1600" dirty="0" smtClean="0"/>
              <a:t>and </a:t>
            </a:r>
            <a:r>
              <a:rPr lang="en-US" sz="1600" b="1" u="sng" dirty="0" smtClean="0"/>
              <a:t>I will make them one nation in the land</a:t>
            </a:r>
            <a:r>
              <a:rPr lang="en-US" sz="1600" dirty="0" smtClean="0"/>
              <a:t>, on the mountains of Israel; and </a:t>
            </a:r>
            <a:r>
              <a:rPr lang="en-US" sz="1600" b="1" u="sng" dirty="0" smtClean="0"/>
              <a:t>one king will be king for all of them</a:t>
            </a:r>
            <a:r>
              <a:rPr lang="en-US" sz="1600" dirty="0" smtClean="0"/>
              <a:t>; and they will no longer be two nations, and they will no longer be divided into two kingdoms. </a:t>
            </a:r>
          </a:p>
          <a:p>
            <a:endParaRPr lang="en-US" sz="1600"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70000" lnSpcReduction="20000"/>
          </a:bodyPr>
          <a:lstStyle/>
          <a:p>
            <a:pPr marL="514350" indent="-514350">
              <a:buNone/>
            </a:pPr>
            <a:r>
              <a:rPr lang="en-US" b="1" dirty="0" smtClean="0"/>
              <a:t>2.  Christ’s Reign:</a:t>
            </a:r>
          </a:p>
          <a:p>
            <a:pPr>
              <a:buNone/>
            </a:pPr>
            <a:endParaRPr lang="en-US" b="1" dirty="0" smtClean="0"/>
          </a:p>
          <a:p>
            <a:pPr>
              <a:buNone/>
            </a:pPr>
            <a:r>
              <a:rPr lang="en-US" b="1" dirty="0" smtClean="0">
                <a:solidFill>
                  <a:srgbClr val="0000FF"/>
                </a:solidFill>
              </a:rPr>
              <a:t>Daniel 7:13-14</a:t>
            </a:r>
            <a:r>
              <a:rPr lang="en-US" dirty="0" smtClean="0"/>
              <a:t> "… And He came up to the Ancient of Days And was presented before Him. </a:t>
            </a:r>
            <a:r>
              <a:rPr lang="en-US" b="1" baseline="30000" dirty="0" smtClean="0">
                <a:solidFill>
                  <a:srgbClr val="0000FF"/>
                </a:solidFill>
              </a:rPr>
              <a:t>14</a:t>
            </a:r>
            <a:r>
              <a:rPr lang="en-US" baseline="30000" dirty="0" smtClean="0"/>
              <a:t> </a:t>
            </a:r>
            <a:r>
              <a:rPr lang="en-US" dirty="0" smtClean="0"/>
              <a:t>"And </a:t>
            </a:r>
            <a:r>
              <a:rPr lang="en-US" b="1" u="sng" dirty="0" smtClean="0"/>
              <a:t>to Him was given dominion</a:t>
            </a:r>
            <a:r>
              <a:rPr lang="en-US" dirty="0" smtClean="0"/>
              <a:t>, Glory and a kingdom, That all the peoples, nations and </a:t>
            </a:r>
            <a:r>
              <a:rPr lang="en-US" i="1" dirty="0" smtClean="0"/>
              <a:t>men of every</a:t>
            </a:r>
            <a:r>
              <a:rPr lang="en-US" dirty="0" smtClean="0"/>
              <a:t> language Might serve Him. </a:t>
            </a:r>
            <a:r>
              <a:rPr lang="en-US" b="1" u="sng" dirty="0" smtClean="0"/>
              <a:t>His</a:t>
            </a:r>
            <a:r>
              <a:rPr lang="en-US" dirty="0" smtClean="0"/>
              <a:t> </a:t>
            </a:r>
            <a:r>
              <a:rPr lang="en-US" b="1" u="sng" dirty="0" smtClean="0"/>
              <a:t>dominion is an everlasting dominion</a:t>
            </a:r>
            <a:r>
              <a:rPr lang="en-US" dirty="0" smtClean="0"/>
              <a:t>... </a:t>
            </a:r>
          </a:p>
          <a:p>
            <a:pPr>
              <a:buNone/>
            </a:pPr>
            <a:r>
              <a:rPr lang="en-US" b="1" dirty="0" smtClean="0">
                <a:solidFill>
                  <a:srgbClr val="0000FF"/>
                </a:solidFill>
              </a:rPr>
              <a:t>Isaiah 2:2-3 </a:t>
            </a:r>
            <a:r>
              <a:rPr lang="en-US" dirty="0" smtClean="0"/>
              <a:t>… In the last days The mountain of the house of the </a:t>
            </a:r>
            <a:r>
              <a:rPr lang="en-US" cap="small" dirty="0" smtClean="0"/>
              <a:t>LORD</a:t>
            </a:r>
            <a:r>
              <a:rPr lang="en-US" dirty="0" smtClean="0"/>
              <a:t> Will be established as the chief of the mountains... </a:t>
            </a:r>
            <a:r>
              <a:rPr lang="en-US" baseline="30000" dirty="0" smtClean="0">
                <a:solidFill>
                  <a:srgbClr val="0000FF"/>
                </a:solidFill>
              </a:rPr>
              <a:t>3</a:t>
            </a:r>
            <a:r>
              <a:rPr lang="en-US" dirty="0" smtClean="0"/>
              <a:t>And many peoples will come and say, "</a:t>
            </a:r>
            <a:r>
              <a:rPr lang="en-US" b="1" u="sng" dirty="0" smtClean="0"/>
              <a:t>Come, let us go up to the mountain of the </a:t>
            </a:r>
            <a:r>
              <a:rPr lang="en-US" b="1" u="sng" cap="small" dirty="0" smtClean="0"/>
              <a:t>LORD</a:t>
            </a:r>
            <a:r>
              <a:rPr lang="en-US" dirty="0" smtClean="0"/>
              <a:t>, To the house of the God of Jacob; </a:t>
            </a:r>
            <a:r>
              <a:rPr lang="en-US" b="1" u="sng" dirty="0" smtClean="0"/>
              <a:t>That He may teach us concerning His ways</a:t>
            </a:r>
            <a:r>
              <a:rPr lang="en-US" dirty="0" smtClean="0"/>
              <a:t> And that we may walk in His paths." </a:t>
            </a:r>
            <a:r>
              <a:rPr lang="en-US" b="1" u="sng" dirty="0" smtClean="0"/>
              <a:t>For the law will go forth from Zion And the word of the </a:t>
            </a:r>
            <a:r>
              <a:rPr lang="en-US" b="1" u="sng" cap="small" dirty="0" smtClean="0"/>
              <a:t>LORD</a:t>
            </a:r>
            <a:r>
              <a:rPr lang="en-US" b="1" u="sng" dirty="0" smtClean="0"/>
              <a:t> from Jerusalem</a:t>
            </a:r>
            <a:r>
              <a:rPr lang="en-US" dirty="0" smtClean="0"/>
              <a:t>. </a:t>
            </a:r>
          </a:p>
          <a:p>
            <a:pPr>
              <a:buNone/>
            </a:pPr>
            <a:r>
              <a:rPr lang="en-US" b="1" dirty="0" smtClean="0">
                <a:solidFill>
                  <a:srgbClr val="0000FF"/>
                </a:solidFill>
              </a:rPr>
              <a:t>Acts 2:29-30</a:t>
            </a:r>
            <a:r>
              <a:rPr lang="en-US" dirty="0" smtClean="0"/>
              <a:t> "Brethren, I may confidently say to you </a:t>
            </a:r>
            <a:r>
              <a:rPr lang="en-US" b="1" u="sng" dirty="0" smtClean="0"/>
              <a:t>regarding the patriarch David</a:t>
            </a:r>
            <a:r>
              <a:rPr lang="en-US" dirty="0" smtClean="0"/>
              <a:t> that he both died and was buried, and his tomb is with us to this day. </a:t>
            </a:r>
            <a:r>
              <a:rPr lang="en-US" sz="3100" baseline="30000" dirty="0" smtClean="0">
                <a:solidFill>
                  <a:srgbClr val="0000FF"/>
                </a:solidFill>
              </a:rPr>
              <a:t>30</a:t>
            </a:r>
            <a:r>
              <a:rPr lang="en-US" baseline="30000" dirty="0" smtClean="0"/>
              <a:t> </a:t>
            </a:r>
            <a:r>
              <a:rPr lang="en-US" dirty="0" smtClean="0"/>
              <a:t>"And so, </a:t>
            </a:r>
            <a:r>
              <a:rPr lang="en-US" b="1" u="sng" dirty="0" smtClean="0"/>
              <a:t>because he was a prophet and knew that </a:t>
            </a:r>
            <a:r>
              <a:rPr lang="en-US" b="1" u="sng" cap="small" dirty="0" smtClean="0"/>
              <a:t>GOD HAD SWORN TO HIM WITH AN OATH TO SEAT</a:t>
            </a:r>
            <a:r>
              <a:rPr lang="en-US" b="1" u="sng" dirty="0" smtClean="0"/>
              <a:t> </a:t>
            </a:r>
            <a:r>
              <a:rPr lang="en-US" b="1" i="1" u="sng" dirty="0" smtClean="0"/>
              <a:t>one</a:t>
            </a:r>
            <a:r>
              <a:rPr lang="en-US" b="1" u="sng" dirty="0" smtClean="0"/>
              <a:t> </a:t>
            </a:r>
            <a:r>
              <a:rPr lang="en-US" b="1" u="sng" cap="small" dirty="0" smtClean="0"/>
              <a:t>OF HIS DESCENDANTS ON HIS THRONE</a:t>
            </a:r>
            <a:r>
              <a:rPr lang="en-US" dirty="0" smtClean="0"/>
              <a:t>,</a:t>
            </a:r>
          </a:p>
          <a:p>
            <a:pPr>
              <a:buNone/>
            </a:pPr>
            <a:endParaRPr lang="en-US" b="1" dirty="0" smtClean="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0975"/>
            <a:ext cx="7772400" cy="1470025"/>
          </a:xfrm>
        </p:spPr>
        <p:txBody>
          <a:bodyPr>
            <a:normAutofit fontScale="90000"/>
          </a:bodyPr>
          <a:lstStyle/>
          <a:p>
            <a:r>
              <a:rPr lang="en-US" dirty="0" smtClean="0"/>
              <a:t>The Revelation of Jesus Christ</a:t>
            </a:r>
            <a:r>
              <a:rPr lang="en-US" sz="1600" dirty="0" smtClean="0"/>
              <a:t/>
            </a:r>
            <a:br>
              <a:rPr lang="en-US" sz="1600" dirty="0" smtClean="0"/>
            </a:br>
            <a:r>
              <a:rPr lang="en-US" sz="1600" dirty="0" smtClean="0"/>
              <a:t/>
            </a:r>
            <a:br>
              <a:rPr lang="en-US" sz="1600" dirty="0" smtClean="0"/>
            </a:br>
            <a:r>
              <a:rPr lang="en-US" b="1" dirty="0" smtClean="0">
                <a:solidFill>
                  <a:srgbClr val="C00000"/>
                </a:solidFill>
              </a:rPr>
              <a:t>The Millennium</a:t>
            </a:r>
            <a:r>
              <a:rPr lang="en-US" dirty="0" smtClean="0"/>
              <a:t/>
            </a:r>
            <a:br>
              <a:rPr lang="en-US" dirty="0" smtClean="0"/>
            </a:br>
            <a:endParaRPr lang="en-US" dirty="0"/>
          </a:p>
        </p:txBody>
      </p:sp>
      <p:sp>
        <p:nvSpPr>
          <p:cNvPr id="3" name="Subtitle 2"/>
          <p:cNvSpPr>
            <a:spLocks noGrp="1"/>
          </p:cNvSpPr>
          <p:nvPr>
            <p:ph type="subTitle" idx="1"/>
          </p:nvPr>
        </p:nvSpPr>
        <p:spPr>
          <a:xfrm>
            <a:off x="1371600" y="3962400"/>
            <a:ext cx="6400800" cy="1752600"/>
          </a:xfrm>
        </p:spPr>
        <p:txBody>
          <a:bodyPr>
            <a:normAutofit/>
          </a:bodyPr>
          <a:lstStyle/>
          <a:p>
            <a:r>
              <a:rPr lang="en-US" sz="4400" dirty="0" smtClean="0"/>
              <a:t>Rev 20b of 22</a:t>
            </a:r>
            <a:endParaRPr lang="en-US" sz="4400" dirty="0"/>
          </a:p>
        </p:txBody>
      </p:sp>
      <p:pic>
        <p:nvPicPr>
          <p:cNvPr id="1026" name="Picture 2" descr="E:\BIBLE STUDY\MBC Community Teaching\DTW\Revelation\Graphics\jesus_second_coming.jpg"/>
          <p:cNvPicPr>
            <a:picLocks noChangeAspect="1" noChangeArrowheads="1"/>
          </p:cNvPicPr>
          <p:nvPr/>
        </p:nvPicPr>
        <p:blipFill>
          <a:blip r:embed="rId2" cstate="print"/>
          <a:srcRect/>
          <a:stretch>
            <a:fillRect/>
          </a:stretch>
        </p:blipFill>
        <p:spPr bwMode="auto">
          <a:xfrm>
            <a:off x="152400" y="152400"/>
            <a:ext cx="1395095" cy="1981200"/>
          </a:xfrm>
          <a:prstGeom prst="rect">
            <a:avLst/>
          </a:prstGeom>
          <a:noFill/>
        </p:spPr>
      </p:pic>
      <p:sp>
        <p:nvSpPr>
          <p:cNvPr id="5" name="TextBox 4"/>
          <p:cNvSpPr txBox="1"/>
          <p:nvPr/>
        </p:nvSpPr>
        <p:spPr>
          <a:xfrm>
            <a:off x="762000" y="5105400"/>
            <a:ext cx="7772400" cy="830997"/>
          </a:xfrm>
          <a:prstGeom prst="rect">
            <a:avLst/>
          </a:prstGeom>
          <a:noFill/>
        </p:spPr>
        <p:txBody>
          <a:bodyPr wrap="square" rtlCol="0">
            <a:spAutoFit/>
          </a:bodyPr>
          <a:lstStyle/>
          <a:p>
            <a:r>
              <a:rPr lang="en-US" sz="2000" b="1" i="1" dirty="0" smtClean="0">
                <a:solidFill>
                  <a:schemeClr val="tx2"/>
                </a:solidFill>
              </a:rPr>
              <a:t>Rev. 1:3</a:t>
            </a:r>
            <a:r>
              <a:rPr lang="en-US" sz="2000" i="1" dirty="0" smtClean="0">
                <a:solidFill>
                  <a:schemeClr val="tx2"/>
                </a:solidFill>
              </a:rPr>
              <a:t> </a:t>
            </a:r>
            <a:r>
              <a:rPr lang="en-US" sz="2000" i="1" dirty="0" smtClean="0">
                <a:solidFill>
                  <a:srgbClr val="FF0000"/>
                </a:solidFill>
              </a:rPr>
              <a:t>Blessed is he who </a:t>
            </a:r>
            <a:r>
              <a:rPr lang="en-US" sz="2800" b="1" i="1" u="sng" dirty="0" smtClean="0">
                <a:solidFill>
                  <a:schemeClr val="tx2">
                    <a:lumMod val="75000"/>
                  </a:schemeClr>
                </a:solidFill>
              </a:rPr>
              <a:t>reads</a:t>
            </a:r>
            <a:r>
              <a:rPr lang="en-US" sz="2800" i="1" dirty="0" smtClean="0">
                <a:solidFill>
                  <a:srgbClr val="FF0000"/>
                </a:solidFill>
              </a:rPr>
              <a:t> </a:t>
            </a:r>
            <a:r>
              <a:rPr lang="en-US" sz="2000" i="1" dirty="0" smtClean="0">
                <a:solidFill>
                  <a:srgbClr val="FF0000"/>
                </a:solidFill>
              </a:rPr>
              <a:t>and those who </a:t>
            </a:r>
            <a:r>
              <a:rPr lang="en-US" sz="2000" b="1" i="1" u="sng" dirty="0" smtClean="0">
                <a:solidFill>
                  <a:srgbClr val="FF0000"/>
                </a:solidFill>
              </a:rPr>
              <a:t>hear</a:t>
            </a:r>
            <a:r>
              <a:rPr lang="en-US" sz="2000" i="1" dirty="0" smtClean="0">
                <a:solidFill>
                  <a:srgbClr val="FF0000"/>
                </a:solidFill>
              </a:rPr>
              <a:t> the words of the prophecy, and </a:t>
            </a:r>
            <a:r>
              <a:rPr lang="en-US" sz="2000" b="1" i="1" u="sng" dirty="0" smtClean="0">
                <a:solidFill>
                  <a:srgbClr val="FF0000"/>
                </a:solidFill>
              </a:rPr>
              <a:t>heed</a:t>
            </a:r>
            <a:r>
              <a:rPr lang="en-US" sz="2000" i="1" dirty="0" smtClean="0">
                <a:solidFill>
                  <a:srgbClr val="FF0000"/>
                </a:solidFill>
              </a:rPr>
              <a:t> the things which are written in it; for the time is near</a:t>
            </a:r>
            <a:r>
              <a:rPr lang="en-US" sz="2000" i="1" dirty="0" smtClean="0"/>
              <a:t>.</a:t>
            </a:r>
            <a:r>
              <a:rPr lang="en-US" sz="2000" dirty="0" smtClean="0"/>
              <a:t> </a:t>
            </a:r>
          </a:p>
        </p:txBody>
      </p:sp>
      <p:sp>
        <p:nvSpPr>
          <p:cNvPr id="13313" name="Text Box 1"/>
          <p:cNvSpPr txBox="1">
            <a:spLocks noChangeArrowheads="1"/>
          </p:cNvSpPr>
          <p:nvPr/>
        </p:nvSpPr>
        <p:spPr bwMode="auto">
          <a:xfrm>
            <a:off x="1752600" y="457200"/>
            <a:ext cx="4876800" cy="1015663"/>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rgbClr val="0000FF"/>
                </a:solidFill>
                <a:effectLst/>
                <a:latin typeface="Times New Roman" pitchFamily="18" charset="0"/>
              </a:rPr>
              <a:t>Rev. 22:10</a:t>
            </a:r>
            <a:r>
              <a:rPr kumimoji="0" lang="en-US" sz="2000" b="0" i="0" u="none" strike="noStrike" cap="none" normalizeH="0" baseline="0" smtClean="0">
                <a:ln>
                  <a:noFill/>
                </a:ln>
                <a:solidFill>
                  <a:schemeClr val="tx1"/>
                </a:solidFill>
                <a:effectLst/>
                <a:latin typeface="Times New Roman" pitchFamily="18" charset="0"/>
              </a:rPr>
              <a:t> And he said to me, "Do not seal up the words of the prophecy of th</a:t>
            </a:r>
            <a:r>
              <a:rPr kumimoji="0" lang="en-US" sz="2000" b="0" i="0" u="none" strike="noStrike" cap="none" normalizeH="0" baseline="0" smtClean="0">
                <a:ln>
                  <a:noFill/>
                </a:ln>
                <a:solidFill>
                  <a:schemeClr val="tx1"/>
                </a:solidFill>
                <a:effectLst/>
                <a:latin typeface="Calibri" pitchFamily="34" charset="0"/>
              </a:rPr>
              <a:t>is book, for the time is near. </a:t>
            </a:r>
            <a:endParaRPr kumimoji="0" lang="en-US" sz="2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marL="514350" lvl="0" indent="-514350">
              <a:buNone/>
            </a:pPr>
            <a:r>
              <a:rPr lang="en-US" sz="2800" b="1" dirty="0" smtClean="0"/>
              <a:t>3. David’s Reign:</a:t>
            </a:r>
            <a:endParaRPr lang="en-US" sz="500" dirty="0" smtClean="0"/>
          </a:p>
          <a:p>
            <a:pPr>
              <a:buNone/>
            </a:pPr>
            <a:r>
              <a:rPr lang="en-US" sz="300" dirty="0" smtClean="0"/>
              <a:t> </a:t>
            </a:r>
          </a:p>
          <a:p>
            <a:pPr>
              <a:buNone/>
            </a:pPr>
            <a:r>
              <a:rPr lang="en-US" sz="2200" b="1" dirty="0" smtClean="0">
                <a:solidFill>
                  <a:srgbClr val="0000FF"/>
                </a:solidFill>
              </a:rPr>
              <a:t>Ezekiel 37:24-25</a:t>
            </a:r>
            <a:r>
              <a:rPr lang="en-US" sz="2200" dirty="0" smtClean="0">
                <a:solidFill>
                  <a:srgbClr val="0000FF"/>
                </a:solidFill>
              </a:rPr>
              <a:t> </a:t>
            </a:r>
            <a:r>
              <a:rPr lang="en-US" sz="2200" dirty="0" smtClean="0"/>
              <a:t>"And My </a:t>
            </a:r>
            <a:r>
              <a:rPr lang="en-US" sz="2200" b="1" u="sng" dirty="0" smtClean="0"/>
              <a:t>servant David will be king over them</a:t>
            </a:r>
            <a:r>
              <a:rPr lang="en-US" sz="2200" dirty="0" smtClean="0"/>
              <a:t>, and they will all have one shepherd; and they will walk in My ordinances, and keep My statutes, and observe them. </a:t>
            </a:r>
            <a:r>
              <a:rPr lang="en-US" sz="2200" baseline="30000" dirty="0" smtClean="0">
                <a:solidFill>
                  <a:srgbClr val="0000FF"/>
                </a:solidFill>
              </a:rPr>
              <a:t>25</a:t>
            </a:r>
            <a:r>
              <a:rPr lang="en-US" sz="2200" dirty="0" smtClean="0"/>
              <a:t>"And they shall live on the land that I gave to Jacob My servant, in which your fathers lived; and they will live on it, they, and their sons, and their sons' sons, forever; and </a:t>
            </a:r>
            <a:r>
              <a:rPr lang="en-US" sz="2200" b="1" u="sng" dirty="0" smtClean="0"/>
              <a:t>David My servant shall be their prince forever</a:t>
            </a:r>
            <a:r>
              <a:rPr lang="en-US" sz="2200" dirty="0" smtClean="0"/>
              <a:t>. </a:t>
            </a:r>
            <a:endParaRPr lang="en-US" sz="300" dirty="0" smtClean="0"/>
          </a:p>
          <a:p>
            <a:pPr>
              <a:buNone/>
            </a:pPr>
            <a:r>
              <a:rPr lang="en-US" sz="300" b="1" dirty="0" smtClean="0"/>
              <a:t> </a:t>
            </a:r>
            <a:endParaRPr lang="en-US" sz="300" dirty="0" smtClean="0"/>
          </a:p>
          <a:p>
            <a:pPr>
              <a:buNone/>
            </a:pPr>
            <a:r>
              <a:rPr lang="en-US" sz="2200" b="1" dirty="0" smtClean="0">
                <a:solidFill>
                  <a:srgbClr val="0000FF"/>
                </a:solidFill>
              </a:rPr>
              <a:t>Jeremiah 30:9</a:t>
            </a:r>
            <a:r>
              <a:rPr lang="en-US" sz="2200" dirty="0" smtClean="0">
                <a:solidFill>
                  <a:srgbClr val="0000FF"/>
                </a:solidFill>
              </a:rPr>
              <a:t> </a:t>
            </a:r>
            <a:r>
              <a:rPr lang="en-US" sz="2200" dirty="0" smtClean="0"/>
              <a:t>'But they shall serve the L</a:t>
            </a:r>
            <a:r>
              <a:rPr lang="en-US" sz="2200" cap="small" dirty="0" smtClean="0"/>
              <a:t>ord</a:t>
            </a:r>
            <a:r>
              <a:rPr lang="en-US" sz="2200" dirty="0" smtClean="0"/>
              <a:t> their God, and </a:t>
            </a:r>
            <a:r>
              <a:rPr lang="en-US" sz="2200" b="1" u="sng" dirty="0" smtClean="0"/>
              <a:t>David their king, whom I will raise up for them</a:t>
            </a:r>
            <a:r>
              <a:rPr lang="en-US" sz="2200" dirty="0" smtClean="0"/>
              <a:t>. </a:t>
            </a:r>
            <a:endParaRPr lang="en-US" sz="300" dirty="0" smtClean="0"/>
          </a:p>
          <a:p>
            <a:pPr>
              <a:buNone/>
            </a:pPr>
            <a:r>
              <a:rPr lang="en-US" sz="300" dirty="0" smtClean="0"/>
              <a:t> </a:t>
            </a:r>
          </a:p>
          <a:p>
            <a:pPr>
              <a:buNone/>
            </a:pPr>
            <a:r>
              <a:rPr lang="en-US" sz="2200" b="1" dirty="0" smtClean="0">
                <a:solidFill>
                  <a:srgbClr val="0000FF"/>
                </a:solidFill>
              </a:rPr>
              <a:t>Ezekiel 34:24</a:t>
            </a:r>
            <a:r>
              <a:rPr lang="en-US" sz="2200" dirty="0" smtClean="0">
                <a:solidFill>
                  <a:srgbClr val="0000FF"/>
                </a:solidFill>
              </a:rPr>
              <a:t> </a:t>
            </a:r>
            <a:r>
              <a:rPr lang="en-US" sz="2200" dirty="0" smtClean="0"/>
              <a:t>"And I, the L</a:t>
            </a:r>
            <a:r>
              <a:rPr lang="en-US" sz="2200" cap="small" dirty="0" smtClean="0"/>
              <a:t>ord</a:t>
            </a:r>
            <a:r>
              <a:rPr lang="en-US" sz="2200" dirty="0" smtClean="0"/>
              <a:t>, will be their God, and </a:t>
            </a:r>
            <a:r>
              <a:rPr lang="en-US" sz="2200" b="1" u="sng" dirty="0" smtClean="0"/>
              <a:t>My servant David will be prince among them</a:t>
            </a:r>
            <a:r>
              <a:rPr lang="en-US" sz="2200" dirty="0" smtClean="0"/>
              <a:t>; I, the L</a:t>
            </a:r>
            <a:r>
              <a:rPr lang="en-US" sz="2200" cap="small" dirty="0" smtClean="0"/>
              <a:t>ord</a:t>
            </a:r>
            <a:r>
              <a:rPr lang="en-US" sz="2200" dirty="0" smtClean="0"/>
              <a:t>, have spoken. </a:t>
            </a:r>
            <a:endParaRPr lang="en-US" sz="300" dirty="0" smtClean="0"/>
          </a:p>
          <a:p>
            <a:pPr>
              <a:buNone/>
            </a:pPr>
            <a:r>
              <a:rPr lang="en-US" sz="300" dirty="0" smtClean="0"/>
              <a:t> </a:t>
            </a:r>
          </a:p>
          <a:p>
            <a:pPr>
              <a:buNone/>
            </a:pPr>
            <a:r>
              <a:rPr lang="en-US" sz="2200" b="1" dirty="0" smtClean="0">
                <a:solidFill>
                  <a:srgbClr val="0000FF"/>
                </a:solidFill>
              </a:rPr>
              <a:t>Hosea 3:5</a:t>
            </a:r>
            <a:r>
              <a:rPr lang="en-US" sz="2200" dirty="0" smtClean="0">
                <a:solidFill>
                  <a:srgbClr val="0000FF"/>
                </a:solidFill>
              </a:rPr>
              <a:t> </a:t>
            </a:r>
            <a:r>
              <a:rPr lang="en-US" sz="2200" dirty="0" smtClean="0"/>
              <a:t>Afterward the sons of </a:t>
            </a:r>
            <a:r>
              <a:rPr lang="en-US" sz="2200" b="1" u="sng" dirty="0" smtClean="0"/>
              <a:t>Israel will return and seek the L</a:t>
            </a:r>
            <a:r>
              <a:rPr lang="en-US" sz="2200" b="1" u="sng" cap="small" dirty="0" smtClean="0"/>
              <a:t>ord</a:t>
            </a:r>
            <a:r>
              <a:rPr lang="en-US" sz="2200" b="1" u="sng" dirty="0" smtClean="0"/>
              <a:t> their God and David their king</a:t>
            </a:r>
            <a:r>
              <a:rPr lang="en-US" sz="2200" dirty="0" smtClean="0"/>
              <a:t>; and they will come trembling to the L</a:t>
            </a:r>
            <a:r>
              <a:rPr lang="en-US" sz="2200" cap="small" dirty="0" smtClean="0"/>
              <a:t>ord</a:t>
            </a:r>
            <a:r>
              <a:rPr lang="en-US" sz="2200" dirty="0" smtClean="0"/>
              <a:t> and to His goodness in the last days. </a:t>
            </a:r>
          </a:p>
          <a:p>
            <a:endParaRPr lang="en-US" sz="2000"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686800" cy="5821363"/>
          </a:xfrm>
        </p:spPr>
        <p:txBody>
          <a:bodyPr>
            <a:noAutofit/>
          </a:bodyPr>
          <a:lstStyle/>
          <a:p>
            <a:pPr marL="514350" lvl="0" indent="-514350">
              <a:buNone/>
            </a:pPr>
            <a:r>
              <a:rPr lang="en-US" sz="2000" b="1" dirty="0" smtClean="0"/>
              <a:t>4. Israel Exalted over the Gentiles:</a:t>
            </a:r>
            <a:endParaRPr lang="en-US" sz="500" dirty="0" smtClean="0"/>
          </a:p>
          <a:p>
            <a:pPr>
              <a:buNone/>
            </a:pPr>
            <a:r>
              <a:rPr lang="en-US" sz="300" dirty="0" smtClean="0"/>
              <a:t> </a:t>
            </a:r>
          </a:p>
          <a:p>
            <a:pPr>
              <a:buNone/>
            </a:pPr>
            <a:r>
              <a:rPr lang="en-US" sz="1800" b="1" dirty="0" smtClean="0">
                <a:solidFill>
                  <a:srgbClr val="0000FF"/>
                </a:solidFill>
              </a:rPr>
              <a:t>Isaiah 14:1-2</a:t>
            </a:r>
            <a:r>
              <a:rPr lang="en-US" sz="1800" dirty="0" smtClean="0">
                <a:solidFill>
                  <a:srgbClr val="0000FF"/>
                </a:solidFill>
              </a:rPr>
              <a:t> </a:t>
            </a:r>
            <a:r>
              <a:rPr lang="en-US" sz="1800" dirty="0" smtClean="0"/>
              <a:t>When the L</a:t>
            </a:r>
            <a:r>
              <a:rPr lang="en-US" sz="1800" cap="small" dirty="0" smtClean="0"/>
              <a:t>ord</a:t>
            </a:r>
            <a:r>
              <a:rPr lang="en-US" sz="1800" dirty="0" smtClean="0"/>
              <a:t> will have compassion on Jacob, and again choose Israel, and settle them in their own land, then </a:t>
            </a:r>
            <a:r>
              <a:rPr lang="en-US" sz="1800" b="1" u="sng" dirty="0" smtClean="0"/>
              <a:t>strangers will join them and attach themselves to the house of Jacob</a:t>
            </a:r>
            <a:r>
              <a:rPr lang="en-US" sz="1800" dirty="0" smtClean="0"/>
              <a:t>. </a:t>
            </a:r>
            <a:r>
              <a:rPr lang="en-US" sz="1800" baseline="30000" dirty="0" smtClean="0">
                <a:solidFill>
                  <a:srgbClr val="0000FF"/>
                </a:solidFill>
              </a:rPr>
              <a:t>2</a:t>
            </a:r>
            <a:r>
              <a:rPr lang="en-US" sz="1800" dirty="0" smtClean="0"/>
              <a:t>And the peoples will take them along and bring them to their place, and the house of Israel will possess them as an inheritance in the land of the L</a:t>
            </a:r>
            <a:r>
              <a:rPr lang="en-US" sz="1800" cap="small" dirty="0" smtClean="0"/>
              <a:t>ord</a:t>
            </a:r>
            <a:r>
              <a:rPr lang="en-US" sz="1800" dirty="0" smtClean="0"/>
              <a:t> as male servants and female servants; and </a:t>
            </a:r>
            <a:r>
              <a:rPr lang="en-US" sz="1800" b="1" u="sng" dirty="0" smtClean="0"/>
              <a:t>they will take their captors captive, and will rule over their oppressors</a:t>
            </a:r>
            <a:r>
              <a:rPr lang="en-US" sz="1800" dirty="0" smtClean="0"/>
              <a:t>. </a:t>
            </a:r>
            <a:endParaRPr lang="en-US" sz="400" dirty="0" smtClean="0"/>
          </a:p>
          <a:p>
            <a:pPr>
              <a:buNone/>
            </a:pPr>
            <a:r>
              <a:rPr lang="en-US" sz="400" dirty="0" smtClean="0"/>
              <a:t> </a:t>
            </a:r>
          </a:p>
          <a:p>
            <a:pPr>
              <a:buNone/>
            </a:pPr>
            <a:r>
              <a:rPr lang="en-US" sz="1800" b="1" dirty="0" smtClean="0">
                <a:solidFill>
                  <a:srgbClr val="0000FF"/>
                </a:solidFill>
              </a:rPr>
              <a:t>Isaiah 49:22-23</a:t>
            </a:r>
            <a:r>
              <a:rPr lang="en-US" sz="1800" dirty="0" smtClean="0">
                <a:solidFill>
                  <a:srgbClr val="0000FF"/>
                </a:solidFill>
              </a:rPr>
              <a:t> </a:t>
            </a:r>
            <a:r>
              <a:rPr lang="en-US" sz="1800" dirty="0" smtClean="0"/>
              <a:t>Thus says the Lord G</a:t>
            </a:r>
            <a:r>
              <a:rPr lang="en-US" sz="1800" cap="small" dirty="0" smtClean="0"/>
              <a:t>od</a:t>
            </a:r>
            <a:r>
              <a:rPr lang="en-US" sz="1800" dirty="0" smtClean="0"/>
              <a:t>, "Behold, I will lift up My hand to the nations, And set up My standard to the peoples; And they will bring your sons in </a:t>
            </a:r>
            <a:r>
              <a:rPr lang="en-US" sz="1800" i="1" dirty="0" smtClean="0"/>
              <a:t>their</a:t>
            </a:r>
            <a:r>
              <a:rPr lang="en-US" sz="1800" dirty="0" smtClean="0"/>
              <a:t> bosom, And your daughters will be carried on </a:t>
            </a:r>
            <a:r>
              <a:rPr lang="en-US" sz="1800" i="1" dirty="0" smtClean="0"/>
              <a:t>their</a:t>
            </a:r>
            <a:r>
              <a:rPr lang="en-US" sz="1800" dirty="0" smtClean="0"/>
              <a:t> shoulders. </a:t>
            </a:r>
            <a:r>
              <a:rPr lang="en-US" sz="1800" baseline="30000" dirty="0" smtClean="0">
                <a:solidFill>
                  <a:srgbClr val="0000FF"/>
                </a:solidFill>
              </a:rPr>
              <a:t>23</a:t>
            </a:r>
            <a:r>
              <a:rPr lang="en-US" sz="1800" dirty="0" smtClean="0"/>
              <a:t>"And </a:t>
            </a:r>
            <a:r>
              <a:rPr lang="en-US" sz="1800" b="1" u="sng" dirty="0" smtClean="0"/>
              <a:t>kings will be your guardians, And their princesses your nurses</a:t>
            </a:r>
            <a:r>
              <a:rPr lang="en-US" sz="1800" dirty="0" smtClean="0"/>
              <a:t>. </a:t>
            </a:r>
            <a:r>
              <a:rPr lang="en-US" sz="1800" b="1" u="sng" dirty="0" smtClean="0"/>
              <a:t>They will bow down to you</a:t>
            </a:r>
            <a:r>
              <a:rPr lang="en-US" sz="1800" dirty="0" smtClean="0"/>
              <a:t> with their faces to the earth, And lick the dust of your feet; And </a:t>
            </a:r>
            <a:r>
              <a:rPr lang="en-US" sz="1800" i="1" dirty="0" smtClean="0"/>
              <a:t>you</a:t>
            </a:r>
            <a:r>
              <a:rPr lang="en-US" sz="1800" dirty="0" smtClean="0"/>
              <a:t> will know that I am the L</a:t>
            </a:r>
            <a:r>
              <a:rPr lang="en-US" sz="1800" cap="small" dirty="0" smtClean="0"/>
              <a:t>ord</a:t>
            </a:r>
            <a:r>
              <a:rPr lang="en-US" sz="1800" dirty="0" smtClean="0"/>
              <a:t>; Those who hopefully wait for Me will not be put to shame.</a:t>
            </a:r>
            <a:endParaRPr lang="en-US" sz="400" dirty="0" smtClean="0"/>
          </a:p>
          <a:p>
            <a:pPr>
              <a:buNone/>
            </a:pPr>
            <a:r>
              <a:rPr lang="en-US" sz="400" dirty="0" smtClean="0"/>
              <a:t> </a:t>
            </a:r>
          </a:p>
          <a:p>
            <a:pPr>
              <a:buNone/>
            </a:pPr>
            <a:r>
              <a:rPr lang="en-US" sz="1800" b="1" dirty="0" smtClean="0">
                <a:solidFill>
                  <a:srgbClr val="0000FF"/>
                </a:solidFill>
              </a:rPr>
              <a:t>Isaiah 60:14-17</a:t>
            </a:r>
            <a:r>
              <a:rPr lang="en-US" sz="1800" dirty="0" smtClean="0">
                <a:solidFill>
                  <a:srgbClr val="0000FF"/>
                </a:solidFill>
              </a:rPr>
              <a:t> </a:t>
            </a:r>
            <a:r>
              <a:rPr lang="en-US" sz="1800" dirty="0" smtClean="0"/>
              <a:t>"</a:t>
            </a:r>
            <a:r>
              <a:rPr lang="en-US" sz="1800" b="1" u="sng" dirty="0" smtClean="0"/>
              <a:t>And the sons of those who afflicted you will come bowing to you, And all those who despised you will bow themselves at the soles of your feet</a:t>
            </a:r>
            <a:r>
              <a:rPr lang="en-US" sz="1800" dirty="0" smtClean="0"/>
              <a:t>; And they will call you the city of the L</a:t>
            </a:r>
            <a:r>
              <a:rPr lang="en-US" sz="1800" cap="small" dirty="0" smtClean="0"/>
              <a:t>ord</a:t>
            </a:r>
            <a:r>
              <a:rPr lang="en-US" sz="1800" dirty="0" smtClean="0"/>
              <a:t>, The Zion of the Holy One of Israel. </a:t>
            </a:r>
            <a:r>
              <a:rPr lang="en-US" sz="1800" baseline="30000" dirty="0" smtClean="0">
                <a:solidFill>
                  <a:srgbClr val="0000FF"/>
                </a:solidFill>
              </a:rPr>
              <a:t>15</a:t>
            </a:r>
            <a:r>
              <a:rPr lang="en-US" sz="1800" dirty="0" smtClean="0"/>
              <a:t>"Whereas you have been forsaken and hated With no one passing through, I will make you an everlasting pride, A joy from generation to generation. </a:t>
            </a:r>
            <a:r>
              <a:rPr lang="en-US" sz="1800" baseline="30000" dirty="0" smtClean="0">
                <a:solidFill>
                  <a:srgbClr val="0000FF"/>
                </a:solidFill>
              </a:rPr>
              <a:t>16</a:t>
            </a:r>
            <a:r>
              <a:rPr lang="en-US" sz="1800" dirty="0" smtClean="0"/>
              <a:t>"</a:t>
            </a:r>
            <a:r>
              <a:rPr lang="en-US" sz="1800" b="1" u="sng" dirty="0" smtClean="0"/>
              <a:t>You will also suck the milk of nations, And will suck the breast of kings</a:t>
            </a:r>
            <a:r>
              <a:rPr lang="en-US" sz="1800" dirty="0" smtClean="0"/>
              <a:t>; Then you will know that I, the L</a:t>
            </a:r>
            <a:r>
              <a:rPr lang="en-US" sz="1800" cap="small" dirty="0" smtClean="0"/>
              <a:t>ord</a:t>
            </a:r>
            <a:r>
              <a:rPr lang="en-US" sz="1800" dirty="0" smtClean="0"/>
              <a:t>, am your Savior, And your Redeemer, the Mighty One of Jacob. </a:t>
            </a:r>
            <a:r>
              <a:rPr lang="en-US" sz="1800" baseline="30000" dirty="0" smtClean="0">
                <a:solidFill>
                  <a:srgbClr val="0000FF"/>
                </a:solidFill>
              </a:rPr>
              <a:t>17</a:t>
            </a:r>
            <a:r>
              <a:rPr lang="en-US" sz="1800" dirty="0" smtClean="0"/>
              <a:t>"Instead of bronze I will bring gold, And instead of iron I will bring silver, And instead of wood, bronze, And instead of stones, iron. And I will make peace your administrators, And righteousness your overseers. </a:t>
            </a:r>
          </a:p>
          <a:p>
            <a:endParaRPr lang="en-US" sz="1600"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364163"/>
          </a:xfrm>
        </p:spPr>
        <p:txBody>
          <a:bodyPr>
            <a:noAutofit/>
          </a:bodyPr>
          <a:lstStyle/>
          <a:p>
            <a:pPr marL="514350" lvl="0" indent="-514350">
              <a:buFont typeface="+mj-lt"/>
              <a:buAutoNum type="arabicPeriod" startAt="5"/>
            </a:pPr>
            <a:r>
              <a:rPr lang="en-US" sz="2400" b="1" dirty="0" smtClean="0"/>
              <a:t>Spiritual Life in the Millennium:</a:t>
            </a:r>
            <a:endParaRPr lang="en-US" sz="200" dirty="0" smtClean="0"/>
          </a:p>
          <a:p>
            <a:pPr>
              <a:buNone/>
            </a:pPr>
            <a:r>
              <a:rPr lang="en-US" sz="200" dirty="0" smtClean="0"/>
              <a:t> </a:t>
            </a:r>
          </a:p>
          <a:p>
            <a:pPr>
              <a:buNone/>
            </a:pPr>
            <a:r>
              <a:rPr lang="en-US" sz="2400" b="1" dirty="0" smtClean="0">
                <a:solidFill>
                  <a:srgbClr val="0000FF"/>
                </a:solidFill>
              </a:rPr>
              <a:t>Isaiah 11:9</a:t>
            </a:r>
            <a:r>
              <a:rPr lang="en-US" sz="2400" dirty="0" smtClean="0">
                <a:solidFill>
                  <a:srgbClr val="0000FF"/>
                </a:solidFill>
              </a:rPr>
              <a:t> </a:t>
            </a:r>
            <a:r>
              <a:rPr lang="en-US" sz="2400" b="1" u="sng" dirty="0" smtClean="0"/>
              <a:t>They will not hurt or destroy in all My holy mountain, For the earth will be full of the knowledge of the L</a:t>
            </a:r>
            <a:r>
              <a:rPr lang="en-US" sz="2400" b="1" u="sng" cap="small" dirty="0" smtClean="0"/>
              <a:t>ord</a:t>
            </a:r>
            <a:r>
              <a:rPr lang="en-US" sz="2400" b="1" u="sng" dirty="0" smtClean="0"/>
              <a:t> As the waters cover the sea</a:t>
            </a:r>
            <a:r>
              <a:rPr lang="en-US" sz="2400" dirty="0" smtClean="0"/>
              <a:t>.</a:t>
            </a:r>
            <a:endParaRPr lang="en-US" sz="200" dirty="0" smtClean="0"/>
          </a:p>
          <a:p>
            <a:pPr>
              <a:buNone/>
            </a:pPr>
            <a:r>
              <a:rPr lang="en-US" sz="200" dirty="0" smtClean="0"/>
              <a:t> </a:t>
            </a:r>
          </a:p>
          <a:p>
            <a:pPr>
              <a:buNone/>
            </a:pPr>
            <a:r>
              <a:rPr lang="en-US" sz="2400" b="1" dirty="0" smtClean="0">
                <a:solidFill>
                  <a:srgbClr val="0000FF"/>
                </a:solidFill>
              </a:rPr>
              <a:t>Jeremiah 31:33</a:t>
            </a:r>
            <a:r>
              <a:rPr lang="en-US" sz="2400" dirty="0" smtClean="0">
                <a:solidFill>
                  <a:srgbClr val="0000FF"/>
                </a:solidFill>
              </a:rPr>
              <a:t> </a:t>
            </a:r>
            <a:r>
              <a:rPr lang="en-US" sz="2400" dirty="0" smtClean="0"/>
              <a:t>"But this is the covenant which I will make with the house of Israel after those days," declares the L</a:t>
            </a:r>
            <a:r>
              <a:rPr lang="en-US" sz="2400" cap="small" dirty="0" smtClean="0"/>
              <a:t>ord</a:t>
            </a:r>
            <a:r>
              <a:rPr lang="en-US" sz="2400" dirty="0" smtClean="0"/>
              <a:t>, "</a:t>
            </a:r>
            <a:r>
              <a:rPr lang="en-US" sz="2400" b="1" u="sng" dirty="0" smtClean="0"/>
              <a:t>I will put My law within them, and on their heart I will write it; and I will be their God, and they shall be My people</a:t>
            </a:r>
            <a:r>
              <a:rPr lang="en-US" sz="2400" dirty="0" smtClean="0"/>
              <a:t>. </a:t>
            </a:r>
            <a:endParaRPr lang="en-US" sz="200" dirty="0" smtClean="0"/>
          </a:p>
          <a:p>
            <a:pPr>
              <a:buNone/>
            </a:pPr>
            <a:r>
              <a:rPr lang="en-US" sz="200" dirty="0" smtClean="0"/>
              <a:t> </a:t>
            </a:r>
          </a:p>
          <a:p>
            <a:pPr>
              <a:buNone/>
            </a:pPr>
            <a:r>
              <a:rPr lang="en-US" sz="2400" b="1" dirty="0" smtClean="0">
                <a:solidFill>
                  <a:srgbClr val="0000FF"/>
                </a:solidFill>
              </a:rPr>
              <a:t>Ezekiel 36:26-27</a:t>
            </a:r>
            <a:r>
              <a:rPr lang="en-US" sz="2400" dirty="0" smtClean="0"/>
              <a:t> "Moreover, I will give you a new heart and put a new spirit within you; and I will remove the heart of stone from your flesh and give you a heart of flesh. </a:t>
            </a:r>
            <a:r>
              <a:rPr lang="en-US" sz="2400" b="1" baseline="30000" dirty="0" smtClean="0">
                <a:solidFill>
                  <a:srgbClr val="0000FF"/>
                </a:solidFill>
              </a:rPr>
              <a:t>27</a:t>
            </a:r>
            <a:r>
              <a:rPr lang="en-US" sz="2400" dirty="0" smtClean="0"/>
              <a:t> "</a:t>
            </a:r>
            <a:r>
              <a:rPr lang="en-US" sz="2400" b="1" u="sng" dirty="0" smtClean="0"/>
              <a:t>I will put My Spirit within you and cause you to walk in My statutes</a:t>
            </a:r>
            <a:r>
              <a:rPr lang="en-US" sz="2400" dirty="0" smtClean="0"/>
              <a:t>, and you will be careful to observe My ordinances.</a:t>
            </a:r>
          </a:p>
          <a:p>
            <a:pPr>
              <a:buNone/>
            </a:pPr>
            <a:endParaRPr lang="en-US" sz="2400"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dirty="0"/>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normAutofit fontScale="92500" lnSpcReduction="20000"/>
          </a:bodyPr>
          <a:lstStyle/>
          <a:p>
            <a:pPr marL="514350" lvl="0" indent="-514350">
              <a:buFont typeface="+mj-lt"/>
              <a:buAutoNum type="arabicPeriod" startAt="6"/>
            </a:pPr>
            <a:r>
              <a:rPr lang="en-US" b="1" dirty="0" smtClean="0"/>
              <a:t>Millennial Temple [</a:t>
            </a:r>
            <a:r>
              <a:rPr lang="en-US" b="1" i="1" dirty="0" smtClean="0">
                <a:solidFill>
                  <a:srgbClr val="0000FF"/>
                </a:solidFill>
              </a:rPr>
              <a:t>Ezek. 40-46</a:t>
            </a:r>
            <a:r>
              <a:rPr lang="en-US" b="1" dirty="0" smtClean="0"/>
              <a:t>]:</a:t>
            </a:r>
            <a:endParaRPr lang="en-US" dirty="0" smtClean="0"/>
          </a:p>
          <a:p>
            <a:pPr>
              <a:buNone/>
            </a:pPr>
            <a:r>
              <a:rPr lang="en-US" dirty="0" smtClean="0"/>
              <a:t> </a:t>
            </a:r>
          </a:p>
          <a:p>
            <a:pPr>
              <a:buNone/>
            </a:pPr>
            <a:r>
              <a:rPr lang="en-US" b="1" dirty="0" smtClean="0">
                <a:solidFill>
                  <a:srgbClr val="0000FF"/>
                </a:solidFill>
              </a:rPr>
              <a:t>Ezekiel 40:48</a:t>
            </a:r>
            <a:r>
              <a:rPr lang="en-US" dirty="0" smtClean="0">
                <a:solidFill>
                  <a:srgbClr val="0000FF"/>
                </a:solidFill>
              </a:rPr>
              <a:t> </a:t>
            </a:r>
            <a:r>
              <a:rPr lang="en-US" dirty="0" smtClean="0"/>
              <a:t>Then </a:t>
            </a:r>
            <a:r>
              <a:rPr lang="en-US" b="1" u="sng" dirty="0" smtClean="0"/>
              <a:t>he brought me to the porch of the temple</a:t>
            </a:r>
            <a:r>
              <a:rPr lang="en-US" dirty="0" smtClean="0"/>
              <a:t> and measured </a:t>
            </a:r>
            <a:r>
              <a:rPr lang="en-US" i="1" dirty="0" smtClean="0"/>
              <a:t>each</a:t>
            </a:r>
            <a:r>
              <a:rPr lang="en-US" dirty="0" smtClean="0"/>
              <a:t> side pillar of the porch, five cubits on each side; and the width of the gate was three cubits on each side. </a:t>
            </a:r>
          </a:p>
          <a:p>
            <a:pPr>
              <a:buNone/>
            </a:pPr>
            <a:r>
              <a:rPr lang="en-US" dirty="0" smtClean="0"/>
              <a:t> </a:t>
            </a:r>
          </a:p>
          <a:p>
            <a:pPr>
              <a:buNone/>
            </a:pPr>
            <a:r>
              <a:rPr lang="en-US" b="1" dirty="0" smtClean="0">
                <a:solidFill>
                  <a:srgbClr val="0000FF"/>
                </a:solidFill>
              </a:rPr>
              <a:t>Ezekiel 44:4</a:t>
            </a:r>
            <a:r>
              <a:rPr lang="en-US" dirty="0" smtClean="0">
                <a:solidFill>
                  <a:srgbClr val="0000FF"/>
                </a:solidFill>
              </a:rPr>
              <a:t> </a:t>
            </a:r>
            <a:r>
              <a:rPr lang="en-US" dirty="0" smtClean="0"/>
              <a:t>Then He brought me by way of the north gate to the front of the house; and I looked, and behold, </a:t>
            </a:r>
            <a:r>
              <a:rPr lang="en-US" b="1" u="sng" dirty="0" smtClean="0"/>
              <a:t>the glory of the L</a:t>
            </a:r>
            <a:r>
              <a:rPr lang="en-US" b="1" u="sng" cap="small" dirty="0" smtClean="0"/>
              <a:t>ord</a:t>
            </a:r>
            <a:r>
              <a:rPr lang="en-US" b="1" u="sng" dirty="0" smtClean="0"/>
              <a:t> filled the house of the L</a:t>
            </a:r>
            <a:r>
              <a:rPr lang="en-US" b="1" u="sng" cap="small" dirty="0" smtClean="0"/>
              <a:t>ord</a:t>
            </a:r>
            <a:r>
              <a:rPr lang="en-US" dirty="0" smtClean="0"/>
              <a:t>, and I fell on my face. </a:t>
            </a:r>
          </a:p>
          <a:p>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normAutofit/>
          </a:bodyPr>
          <a:lstStyle/>
          <a:p>
            <a:r>
              <a:rPr lang="en-US" sz="3600" dirty="0" smtClean="0"/>
              <a:t>Things Missing in the Millennial Temple</a:t>
            </a:r>
            <a:endParaRPr lang="en-US" sz="3600" dirty="0"/>
          </a:p>
        </p:txBody>
      </p:sp>
      <p:sp>
        <p:nvSpPr>
          <p:cNvPr id="3" name="Content Placeholder 2"/>
          <p:cNvSpPr>
            <a:spLocks noGrp="1"/>
          </p:cNvSpPr>
          <p:nvPr>
            <p:ph idx="1"/>
          </p:nvPr>
        </p:nvSpPr>
        <p:spPr>
          <a:xfrm>
            <a:off x="304800" y="914400"/>
            <a:ext cx="8686800" cy="5715000"/>
          </a:xfrm>
        </p:spPr>
        <p:txBody>
          <a:bodyPr>
            <a:normAutofit fontScale="62500" lnSpcReduction="20000"/>
          </a:bodyPr>
          <a:lstStyle/>
          <a:p>
            <a:pPr marL="514350" indent="-514350">
              <a:buFont typeface="+mj-lt"/>
              <a:buAutoNum type="arabicPeriod"/>
            </a:pPr>
            <a:r>
              <a:rPr lang="en-US" sz="4500" dirty="0" smtClean="0"/>
              <a:t>The wall of partition (held gentiles back)</a:t>
            </a:r>
          </a:p>
          <a:p>
            <a:pPr marL="514350" indent="-514350">
              <a:buFont typeface="+mj-lt"/>
              <a:buAutoNum type="arabicPeriod"/>
            </a:pPr>
            <a:r>
              <a:rPr lang="en-US" sz="4500" dirty="0" smtClean="0"/>
              <a:t>The court of the women (held women back)</a:t>
            </a:r>
          </a:p>
          <a:p>
            <a:pPr marL="514350" indent="-514350">
              <a:buFont typeface="+mj-lt"/>
              <a:buAutoNum type="arabicPeriod"/>
            </a:pPr>
            <a:r>
              <a:rPr lang="en-US" sz="4500" dirty="0" smtClean="0"/>
              <a:t>The bronze laver (ceremonial cleansing)</a:t>
            </a:r>
          </a:p>
          <a:p>
            <a:pPr marL="514350" indent="-514350">
              <a:buFont typeface="+mj-lt"/>
              <a:buAutoNum type="arabicPeriod"/>
            </a:pPr>
            <a:r>
              <a:rPr lang="en-US" sz="4500" dirty="0" smtClean="0"/>
              <a:t>The golden </a:t>
            </a:r>
            <a:r>
              <a:rPr lang="en-US" sz="4500" dirty="0" err="1" smtClean="0"/>
              <a:t>lampstand</a:t>
            </a:r>
            <a:r>
              <a:rPr lang="en-US" sz="4500" dirty="0" smtClean="0"/>
              <a:t> (provided light)</a:t>
            </a:r>
          </a:p>
          <a:p>
            <a:pPr marL="514350" indent="-514350">
              <a:buFont typeface="+mj-lt"/>
              <a:buAutoNum type="arabicPeriod"/>
            </a:pPr>
            <a:r>
              <a:rPr lang="en-US" sz="4500" dirty="0" smtClean="0"/>
              <a:t>The table of showbread (God’s provisions)</a:t>
            </a:r>
          </a:p>
          <a:p>
            <a:pPr marL="514350" indent="-514350">
              <a:buFont typeface="+mj-lt"/>
              <a:buAutoNum type="arabicPeriod"/>
            </a:pPr>
            <a:r>
              <a:rPr lang="en-US" sz="4500" dirty="0" smtClean="0"/>
              <a:t>The altar of incense (ceremonial prayers)</a:t>
            </a:r>
          </a:p>
          <a:p>
            <a:pPr marL="514350" indent="-514350">
              <a:buFont typeface="+mj-lt"/>
              <a:buAutoNum type="arabicPeriod"/>
            </a:pPr>
            <a:r>
              <a:rPr lang="en-US" sz="4500" dirty="0" smtClean="0"/>
              <a:t>The veil (prevented entrance to the Holy of Holies)</a:t>
            </a:r>
          </a:p>
          <a:p>
            <a:pPr marL="514350" indent="-514350">
              <a:buFont typeface="+mj-lt"/>
              <a:buAutoNum type="arabicPeriod"/>
            </a:pPr>
            <a:r>
              <a:rPr lang="en-US" sz="4500" dirty="0" smtClean="0"/>
              <a:t>The Ark of the Covenant (where God met High Priest)</a:t>
            </a:r>
          </a:p>
          <a:p>
            <a:pPr marL="514350" indent="-514350">
              <a:buNone/>
            </a:pPr>
            <a:endParaRPr lang="en-US" b="1" dirty="0" smtClean="0">
              <a:solidFill>
                <a:srgbClr val="0000FF"/>
              </a:solidFill>
            </a:endParaRPr>
          </a:p>
          <a:p>
            <a:pPr marL="514350" indent="-514350">
              <a:buNone/>
            </a:pPr>
            <a:r>
              <a:rPr lang="en-US" b="1" dirty="0" smtClean="0">
                <a:solidFill>
                  <a:srgbClr val="0000FF"/>
                </a:solidFill>
              </a:rPr>
              <a:t>Jeremiah 3:16-17 </a:t>
            </a:r>
            <a:r>
              <a:rPr lang="en-US" dirty="0" smtClean="0"/>
              <a:t>"It shall be in those days when you are multiplied and increased in the land," declares the </a:t>
            </a:r>
            <a:r>
              <a:rPr lang="en-US" cap="small" dirty="0" smtClean="0"/>
              <a:t>LORD</a:t>
            </a:r>
            <a:r>
              <a:rPr lang="en-US" dirty="0" smtClean="0"/>
              <a:t>, "</a:t>
            </a:r>
            <a:r>
              <a:rPr lang="en-US" b="1" dirty="0" smtClean="0"/>
              <a:t>they will no longer say, 'The ark of the covenant of the </a:t>
            </a:r>
            <a:r>
              <a:rPr lang="en-US" b="1" cap="small" dirty="0" smtClean="0"/>
              <a:t>LORD</a:t>
            </a:r>
            <a:r>
              <a:rPr lang="en-US" dirty="0" smtClean="0"/>
              <a:t>.' And it will not come to mind, </a:t>
            </a:r>
            <a:r>
              <a:rPr lang="en-US" b="1" dirty="0" smtClean="0"/>
              <a:t>nor will they remember it, nor will they miss </a:t>
            </a:r>
            <a:r>
              <a:rPr lang="en-US" b="1" i="1" dirty="0" smtClean="0"/>
              <a:t>it,</a:t>
            </a:r>
            <a:r>
              <a:rPr lang="en-US" b="1" dirty="0" smtClean="0"/>
              <a:t> nor will it be made again</a:t>
            </a:r>
            <a:r>
              <a:rPr lang="en-US" dirty="0" smtClean="0"/>
              <a:t>. </a:t>
            </a:r>
            <a:r>
              <a:rPr lang="en-US" b="1" baseline="30000" dirty="0" smtClean="0">
                <a:solidFill>
                  <a:srgbClr val="0000FF"/>
                </a:solidFill>
              </a:rPr>
              <a:t>17</a:t>
            </a:r>
            <a:r>
              <a:rPr lang="en-US" baseline="30000" dirty="0" smtClean="0"/>
              <a:t> </a:t>
            </a:r>
            <a:r>
              <a:rPr lang="en-US" dirty="0" smtClean="0"/>
              <a:t> "At that time </a:t>
            </a:r>
            <a:r>
              <a:rPr lang="en-US" b="1" dirty="0" smtClean="0"/>
              <a:t>they will call Jerusalem 'The Throne of the </a:t>
            </a:r>
            <a:r>
              <a:rPr lang="en-US" b="1" cap="small" dirty="0" smtClean="0"/>
              <a:t>LORD</a:t>
            </a:r>
            <a:r>
              <a:rPr lang="en-US" dirty="0" smtClean="0"/>
              <a:t>,' and all the nations will be gathered to it, to Jerusalem, for the name of the </a:t>
            </a:r>
            <a:r>
              <a:rPr lang="en-US" cap="small" dirty="0" smtClean="0"/>
              <a:t>LORD</a:t>
            </a:r>
            <a:r>
              <a:rPr lang="en-US" dirty="0" smtClean="0"/>
              <a:t>; nor will they walk anymore after the stubbornness of their evil heart. </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24</a:t>
            </a:fld>
            <a:endParaRPr lang="en-US"/>
          </a:p>
        </p:txBody>
      </p:sp>
      <p:pic>
        <p:nvPicPr>
          <p:cNvPr id="7" name="Picture 2" descr="http://comps.canstockphoto.com/can-stock-photo_csp17222415.jpg"/>
          <p:cNvPicPr>
            <a:picLocks noChangeAspect="1" noChangeArrowheads="1"/>
          </p:cNvPicPr>
          <p:nvPr/>
        </p:nvPicPr>
        <p:blipFill>
          <a:blip r:embed="rId2" cstate="print"/>
          <a:srcRect/>
          <a:stretch>
            <a:fillRect/>
          </a:stretch>
        </p:blipFill>
        <p:spPr bwMode="auto">
          <a:xfrm>
            <a:off x="0" y="0"/>
            <a:ext cx="838199" cy="718989"/>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25</a:t>
            </a:fld>
            <a:endParaRPr lang="en-US"/>
          </a:p>
        </p:txBody>
      </p:sp>
      <p:pic>
        <p:nvPicPr>
          <p:cNvPr id="1026" name="Picture 2" descr="Image result for jewish temple layout"/>
          <p:cNvPicPr>
            <a:picLocks noChangeAspect="1" noChangeArrowheads="1"/>
          </p:cNvPicPr>
          <p:nvPr/>
        </p:nvPicPr>
        <p:blipFill>
          <a:blip r:embed="rId2" cstate="print"/>
          <a:srcRect/>
          <a:stretch>
            <a:fillRect/>
          </a:stretch>
        </p:blipFill>
        <p:spPr bwMode="auto">
          <a:xfrm>
            <a:off x="1143000" y="76200"/>
            <a:ext cx="6553200" cy="6553200"/>
          </a:xfrm>
          <a:prstGeom prst="rect">
            <a:avLst/>
          </a:prstGeom>
          <a:noFill/>
        </p:spPr>
      </p:pic>
      <p:pic>
        <p:nvPicPr>
          <p:cNvPr id="8"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610600" cy="4525963"/>
          </a:xfrm>
        </p:spPr>
        <p:txBody>
          <a:bodyPr>
            <a:noAutofit/>
          </a:bodyPr>
          <a:lstStyle/>
          <a:p>
            <a:pPr marL="514350" lvl="0" indent="-514350">
              <a:buFont typeface="+mj-lt"/>
              <a:buAutoNum type="arabicPeriod" startAt="7"/>
            </a:pPr>
            <a:r>
              <a:rPr lang="en-US" sz="2400" b="1" dirty="0" smtClean="0"/>
              <a:t>Sacrifices in the Millennium:</a:t>
            </a:r>
            <a:endParaRPr lang="en-US" sz="400" dirty="0" smtClean="0"/>
          </a:p>
          <a:p>
            <a:pPr>
              <a:buNone/>
            </a:pPr>
            <a:r>
              <a:rPr lang="en-US" sz="300" dirty="0" smtClean="0"/>
              <a:t> </a:t>
            </a:r>
          </a:p>
          <a:p>
            <a:pPr>
              <a:buNone/>
            </a:pPr>
            <a:r>
              <a:rPr lang="en-US" sz="2000" b="1" dirty="0" smtClean="0">
                <a:solidFill>
                  <a:srgbClr val="0000FF"/>
                </a:solidFill>
              </a:rPr>
              <a:t>Isaiah 56:7</a:t>
            </a:r>
            <a:r>
              <a:rPr lang="en-US" sz="2000" dirty="0" smtClean="0">
                <a:solidFill>
                  <a:srgbClr val="0000FF"/>
                </a:solidFill>
              </a:rPr>
              <a:t> </a:t>
            </a:r>
            <a:r>
              <a:rPr lang="en-US" sz="2000" dirty="0" smtClean="0"/>
              <a:t>Even those I will bring to My holy mountain, And make them joyful in My house of prayer. </a:t>
            </a:r>
            <a:r>
              <a:rPr lang="en-US" sz="2000" b="1" u="sng" dirty="0" smtClean="0"/>
              <a:t>Their burnt offerings and their sacrifices will be acceptable on My altar</a:t>
            </a:r>
            <a:r>
              <a:rPr lang="en-US" sz="2000" dirty="0" smtClean="0"/>
              <a:t>; For My house will be called a house of prayer for all the peoples." </a:t>
            </a:r>
            <a:endParaRPr lang="en-US" sz="300" dirty="0" smtClean="0"/>
          </a:p>
          <a:p>
            <a:pPr>
              <a:buNone/>
            </a:pPr>
            <a:r>
              <a:rPr lang="en-US" sz="300" dirty="0" smtClean="0"/>
              <a:t> </a:t>
            </a:r>
          </a:p>
          <a:p>
            <a:pPr>
              <a:buNone/>
            </a:pPr>
            <a:r>
              <a:rPr lang="en-US" sz="2000" b="1" dirty="0" smtClean="0">
                <a:solidFill>
                  <a:srgbClr val="0000FF"/>
                </a:solidFill>
              </a:rPr>
              <a:t>Jeremiah 33:18</a:t>
            </a:r>
            <a:r>
              <a:rPr lang="en-US" sz="2000" dirty="0" smtClean="0">
                <a:solidFill>
                  <a:srgbClr val="0000FF"/>
                </a:solidFill>
              </a:rPr>
              <a:t> </a:t>
            </a:r>
            <a:r>
              <a:rPr lang="en-US" sz="2000" dirty="0" smtClean="0"/>
              <a:t>and </a:t>
            </a:r>
            <a:r>
              <a:rPr lang="en-US" sz="2000" b="1" u="sng" dirty="0" smtClean="0"/>
              <a:t>the </a:t>
            </a:r>
            <a:r>
              <a:rPr lang="en-US" sz="2000" b="1" u="sng" dirty="0" err="1" smtClean="0"/>
              <a:t>Levitical</a:t>
            </a:r>
            <a:r>
              <a:rPr lang="en-US" sz="2000" b="1" u="sng" dirty="0" smtClean="0"/>
              <a:t> priests shall never lack a man before Me to offer burnt offerings</a:t>
            </a:r>
            <a:r>
              <a:rPr lang="en-US" sz="2000" dirty="0" smtClean="0"/>
              <a:t>, to burn grain offerings, and to prepare sacrifices continually.' " </a:t>
            </a:r>
            <a:endParaRPr lang="en-US" sz="300" dirty="0" smtClean="0"/>
          </a:p>
          <a:p>
            <a:pPr>
              <a:buNone/>
            </a:pPr>
            <a:r>
              <a:rPr lang="en-US" sz="300" dirty="0" smtClean="0"/>
              <a:t> </a:t>
            </a:r>
          </a:p>
          <a:p>
            <a:pPr>
              <a:buNone/>
            </a:pPr>
            <a:r>
              <a:rPr lang="en-US" sz="2000" b="1" dirty="0" smtClean="0">
                <a:solidFill>
                  <a:srgbClr val="0000FF"/>
                </a:solidFill>
              </a:rPr>
              <a:t>Zech. 14:16-21 </a:t>
            </a:r>
            <a:r>
              <a:rPr lang="en-US" sz="2000" dirty="0" smtClean="0"/>
              <a:t>Then it will come about that </a:t>
            </a:r>
            <a:r>
              <a:rPr lang="en-US" sz="2000" b="1" u="sng" dirty="0" smtClean="0"/>
              <a:t>any who are left of all the nations that went against Jerusalem will go up from year to year to worship the King, the L</a:t>
            </a:r>
            <a:r>
              <a:rPr lang="en-US" sz="2000" b="1" u="sng" cap="small" dirty="0" smtClean="0"/>
              <a:t>ord</a:t>
            </a:r>
            <a:r>
              <a:rPr lang="en-US" sz="2000" b="1" u="sng" dirty="0" smtClean="0"/>
              <a:t> of hosts, and to celebrate the Feast of Booths </a:t>
            </a:r>
            <a:r>
              <a:rPr lang="en-US" sz="2000" dirty="0" smtClean="0"/>
              <a:t>… . </a:t>
            </a:r>
            <a:r>
              <a:rPr lang="en-US" sz="2000" baseline="30000" dirty="0" smtClean="0">
                <a:solidFill>
                  <a:srgbClr val="0000FF"/>
                </a:solidFill>
              </a:rPr>
              <a:t>20</a:t>
            </a:r>
            <a:r>
              <a:rPr lang="en-US" sz="2000" dirty="0" smtClean="0"/>
              <a:t>In that day there will </a:t>
            </a:r>
            <a:r>
              <a:rPr lang="en-US" sz="2000" i="1" dirty="0" smtClean="0"/>
              <a:t>be inscribed</a:t>
            </a:r>
            <a:r>
              <a:rPr lang="en-US" sz="2000" dirty="0" smtClean="0"/>
              <a:t> on the bells of the horses, "HOLY TO THE LORD." And the cooking pots in the L</a:t>
            </a:r>
            <a:r>
              <a:rPr lang="en-US" sz="2000" cap="small" dirty="0" smtClean="0"/>
              <a:t>ord</a:t>
            </a:r>
            <a:r>
              <a:rPr lang="en-US" sz="2000" dirty="0" smtClean="0"/>
              <a:t> '</a:t>
            </a:r>
            <a:r>
              <a:rPr lang="en-US" sz="2000" cap="small" dirty="0" smtClean="0"/>
              <a:t>s</a:t>
            </a:r>
            <a:r>
              <a:rPr lang="en-US" sz="2000" dirty="0" smtClean="0"/>
              <a:t> house will be like the bowls before the altar. </a:t>
            </a:r>
            <a:r>
              <a:rPr lang="en-US" sz="2000" baseline="30000" dirty="0" smtClean="0">
                <a:solidFill>
                  <a:srgbClr val="0000FF"/>
                </a:solidFill>
              </a:rPr>
              <a:t>21</a:t>
            </a:r>
            <a:r>
              <a:rPr lang="en-US" sz="2000" dirty="0" smtClean="0"/>
              <a:t>And every cooking pot in Jerusalem and in Judah will be holy to the L</a:t>
            </a:r>
            <a:r>
              <a:rPr lang="en-US" sz="2000" cap="small" dirty="0" smtClean="0"/>
              <a:t>ord</a:t>
            </a:r>
            <a:r>
              <a:rPr lang="en-US" sz="2000" dirty="0" smtClean="0"/>
              <a:t> of hosts; and </a:t>
            </a:r>
            <a:r>
              <a:rPr lang="en-US" sz="2000" b="1" u="sng" dirty="0" smtClean="0"/>
              <a:t>all who sacrifice will come and take of them and boil in them</a:t>
            </a:r>
            <a:r>
              <a:rPr lang="en-US" sz="2000" b="1" dirty="0" smtClean="0"/>
              <a:t> </a:t>
            </a:r>
            <a:r>
              <a:rPr lang="en-US" sz="2000" dirty="0" smtClean="0"/>
              <a:t>…</a:t>
            </a:r>
            <a:endParaRPr lang="en-US" sz="300" dirty="0" smtClean="0"/>
          </a:p>
          <a:p>
            <a:pPr>
              <a:buNone/>
            </a:pPr>
            <a:r>
              <a:rPr lang="en-US" sz="300" dirty="0" smtClean="0"/>
              <a:t> </a:t>
            </a:r>
          </a:p>
          <a:p>
            <a:pPr>
              <a:buNone/>
            </a:pPr>
            <a:r>
              <a:rPr lang="en-US" sz="2000" b="1" dirty="0" smtClean="0">
                <a:solidFill>
                  <a:srgbClr val="0000FF"/>
                </a:solidFill>
              </a:rPr>
              <a:t>Malachi 3:3-4 </a:t>
            </a:r>
            <a:r>
              <a:rPr lang="en-US" sz="2000" dirty="0" smtClean="0"/>
              <a:t>"And He will sit as a smelter and purifier of silver, and He will purify the sons of Levi and refine them like gold and silver, so that they may present to the L</a:t>
            </a:r>
            <a:r>
              <a:rPr lang="en-US" sz="2000" cap="small" dirty="0" smtClean="0"/>
              <a:t>ord</a:t>
            </a:r>
            <a:r>
              <a:rPr lang="en-US" sz="2000" dirty="0" smtClean="0"/>
              <a:t> offerings in righteousness. </a:t>
            </a:r>
            <a:r>
              <a:rPr lang="en-US" sz="2000" baseline="30000" dirty="0" smtClean="0">
                <a:solidFill>
                  <a:srgbClr val="0000FF"/>
                </a:solidFill>
              </a:rPr>
              <a:t>4</a:t>
            </a:r>
            <a:r>
              <a:rPr lang="en-US" sz="2000" dirty="0" smtClean="0"/>
              <a:t>"Then the offering of Judah and Jerusalem will be pleasing to the L</a:t>
            </a:r>
            <a:r>
              <a:rPr lang="en-US" sz="2000" cap="small" dirty="0" smtClean="0"/>
              <a:t>ord</a:t>
            </a:r>
            <a:r>
              <a:rPr lang="en-US" sz="2000" dirty="0" smtClean="0"/>
              <a:t>, as in the days of old and as in former years. </a:t>
            </a:r>
          </a:p>
          <a:p>
            <a:pPr>
              <a:buNone/>
            </a:pPr>
            <a:endParaRPr lang="en-US" sz="2000"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marL="514350" lvl="0" indent="-514350">
              <a:buFont typeface="+mj-lt"/>
              <a:buAutoNum type="arabicPeriod" startAt="8"/>
            </a:pPr>
            <a:r>
              <a:rPr lang="en-US" sz="2800" b="1" dirty="0" smtClean="0"/>
              <a:t>Social and Economic Life in the Millennium:</a:t>
            </a:r>
            <a:endParaRPr lang="en-US" sz="300" dirty="0" smtClean="0"/>
          </a:p>
          <a:p>
            <a:pPr>
              <a:buNone/>
            </a:pPr>
            <a:r>
              <a:rPr lang="en-US" sz="300" dirty="0" smtClean="0"/>
              <a:t> </a:t>
            </a:r>
          </a:p>
          <a:p>
            <a:pPr marL="285750" lvl="1">
              <a:buNone/>
            </a:pPr>
            <a:r>
              <a:rPr lang="en-US" b="1" i="1" dirty="0" smtClean="0">
                <a:solidFill>
                  <a:srgbClr val="CC3300"/>
                </a:solidFill>
              </a:rPr>
              <a:t>a. Most will be saved: </a:t>
            </a:r>
            <a:endParaRPr lang="en-US" sz="400" dirty="0" smtClean="0">
              <a:solidFill>
                <a:srgbClr val="CC3300"/>
              </a:solidFill>
            </a:endParaRPr>
          </a:p>
          <a:p>
            <a:pPr>
              <a:buNone/>
            </a:pPr>
            <a:r>
              <a:rPr lang="en-US" sz="300" dirty="0" smtClean="0"/>
              <a:t> </a:t>
            </a:r>
          </a:p>
          <a:p>
            <a:pPr>
              <a:buNone/>
            </a:pPr>
            <a:r>
              <a:rPr lang="en-US" sz="2400" b="1" dirty="0" smtClean="0">
                <a:solidFill>
                  <a:srgbClr val="0000FF"/>
                </a:solidFill>
              </a:rPr>
              <a:t>Jeremiah 31:34</a:t>
            </a:r>
            <a:r>
              <a:rPr lang="en-US" sz="2400" dirty="0" smtClean="0">
                <a:solidFill>
                  <a:srgbClr val="0000FF"/>
                </a:solidFill>
              </a:rPr>
              <a:t> </a:t>
            </a:r>
            <a:r>
              <a:rPr lang="en-US" sz="2400" dirty="0" smtClean="0"/>
              <a:t>"And they shall not teach again, each man his neighbor and each man his brother, saying, 'Know the L</a:t>
            </a:r>
            <a:r>
              <a:rPr lang="en-US" sz="2400" cap="small" dirty="0" smtClean="0"/>
              <a:t>ord</a:t>
            </a:r>
            <a:r>
              <a:rPr lang="en-US" sz="2400" dirty="0" smtClean="0"/>
              <a:t>,' for </a:t>
            </a:r>
            <a:r>
              <a:rPr lang="en-US" sz="2400" b="1" u="sng" dirty="0" smtClean="0"/>
              <a:t>they shall all know Me</a:t>
            </a:r>
            <a:r>
              <a:rPr lang="en-US" sz="2400" dirty="0" smtClean="0"/>
              <a:t>, from the least of them to the greatest of them," declares the L</a:t>
            </a:r>
            <a:r>
              <a:rPr lang="en-US" sz="2400" cap="small" dirty="0" smtClean="0"/>
              <a:t>ord</a:t>
            </a:r>
            <a:r>
              <a:rPr lang="en-US" sz="2400" dirty="0" smtClean="0"/>
              <a:t>, "for I will forgive their iniquity, and their sin I will remember no more." </a:t>
            </a:r>
            <a:endParaRPr lang="en-US" sz="200" dirty="0" smtClean="0"/>
          </a:p>
          <a:p>
            <a:pPr>
              <a:buNone/>
            </a:pPr>
            <a:r>
              <a:rPr lang="en-US" sz="200" dirty="0" smtClean="0"/>
              <a:t> </a:t>
            </a:r>
          </a:p>
          <a:p>
            <a:pPr>
              <a:buNone/>
            </a:pPr>
            <a:r>
              <a:rPr lang="en-US" sz="2400" b="1" dirty="0" smtClean="0">
                <a:solidFill>
                  <a:srgbClr val="0000FF"/>
                </a:solidFill>
              </a:rPr>
              <a:t>Isaiah 11:3-4</a:t>
            </a:r>
            <a:r>
              <a:rPr lang="en-US" sz="2400" dirty="0" smtClean="0">
                <a:solidFill>
                  <a:srgbClr val="0000FF"/>
                </a:solidFill>
              </a:rPr>
              <a:t> </a:t>
            </a:r>
            <a:r>
              <a:rPr lang="en-US" sz="2400" dirty="0" smtClean="0"/>
              <a:t>And He will delight in the fear of the L</a:t>
            </a:r>
            <a:r>
              <a:rPr lang="en-US" sz="2400" cap="small" dirty="0" smtClean="0"/>
              <a:t>ord</a:t>
            </a:r>
            <a:r>
              <a:rPr lang="en-US" sz="2400" dirty="0" smtClean="0"/>
              <a:t>, And He will not judge by what His eyes see, Nor make a decision by what His ears hear; </a:t>
            </a:r>
            <a:r>
              <a:rPr lang="en-US" sz="600" dirty="0" smtClean="0"/>
              <a:t>4</a:t>
            </a:r>
            <a:r>
              <a:rPr lang="en-US" sz="2400" dirty="0" smtClean="0"/>
              <a:t>But with righteousness He will judge the poor, And decide with fairness for the afflicted of the earth; And </a:t>
            </a:r>
            <a:r>
              <a:rPr lang="en-US" sz="2400" b="1" u="sng" dirty="0" smtClean="0"/>
              <a:t>He will strike the earth with the rod of His mouth, And with the breath of His lips He will slay the wicked</a:t>
            </a:r>
            <a:r>
              <a:rPr lang="en-US" sz="2400" dirty="0" smtClean="0"/>
              <a:t>. </a:t>
            </a:r>
            <a:endParaRPr lang="en-US" sz="1800" dirty="0" smtClean="0"/>
          </a:p>
          <a:p>
            <a:pPr>
              <a:buNone/>
            </a:pPr>
            <a:endParaRPr lang="en-US" sz="2400"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lvl="1">
              <a:buNone/>
            </a:pPr>
            <a:r>
              <a:rPr lang="en-US" sz="3500" b="1" i="1" dirty="0" smtClean="0">
                <a:solidFill>
                  <a:srgbClr val="CC3300"/>
                </a:solidFill>
              </a:rPr>
              <a:t>b. Prosperity:</a:t>
            </a:r>
            <a:endParaRPr lang="en-US" sz="300" dirty="0" smtClean="0">
              <a:solidFill>
                <a:srgbClr val="CC3300"/>
              </a:solidFill>
            </a:endParaRPr>
          </a:p>
          <a:p>
            <a:pPr>
              <a:buNone/>
            </a:pPr>
            <a:r>
              <a:rPr lang="en-US" sz="300" dirty="0" smtClean="0"/>
              <a:t> </a:t>
            </a:r>
          </a:p>
          <a:p>
            <a:pPr>
              <a:buNone/>
            </a:pPr>
            <a:r>
              <a:rPr lang="en-US" b="1" dirty="0" smtClean="0">
                <a:solidFill>
                  <a:srgbClr val="0000FF"/>
                </a:solidFill>
              </a:rPr>
              <a:t>Ezekiel 34:25-27</a:t>
            </a:r>
            <a:r>
              <a:rPr lang="en-US" dirty="0" smtClean="0">
                <a:solidFill>
                  <a:srgbClr val="0000FF"/>
                </a:solidFill>
              </a:rPr>
              <a:t> </a:t>
            </a:r>
            <a:r>
              <a:rPr lang="en-US" dirty="0" smtClean="0"/>
              <a:t>"And I will make a covenant of peace with them and </a:t>
            </a:r>
            <a:r>
              <a:rPr lang="en-US" b="1" u="sng" dirty="0" smtClean="0"/>
              <a:t>eliminate harmful beasts from the land</a:t>
            </a:r>
            <a:r>
              <a:rPr lang="en-US" dirty="0" smtClean="0"/>
              <a:t>, so that they may live securely in the wilderness and sleep in the woods. </a:t>
            </a:r>
            <a:r>
              <a:rPr lang="en-US" sz="800" dirty="0" smtClean="0"/>
              <a:t>26</a:t>
            </a:r>
            <a:r>
              <a:rPr lang="en-US" dirty="0" smtClean="0"/>
              <a:t>"And I will make them and the places around My hill a blessing. And I will cause </a:t>
            </a:r>
            <a:r>
              <a:rPr lang="en-US" b="1" u="sng" dirty="0" smtClean="0"/>
              <a:t>showers to come down in their season</a:t>
            </a:r>
            <a:r>
              <a:rPr lang="en-US" dirty="0" smtClean="0"/>
              <a:t>; they will be showers of blessing. </a:t>
            </a:r>
            <a:r>
              <a:rPr lang="en-US" sz="800" dirty="0" smtClean="0"/>
              <a:t>27</a:t>
            </a:r>
            <a:r>
              <a:rPr lang="en-US" dirty="0" smtClean="0"/>
              <a:t>"Also </a:t>
            </a:r>
            <a:r>
              <a:rPr lang="en-US" b="1" u="sng" dirty="0" smtClean="0"/>
              <a:t>the tree of the field will yield its fruit, and the earth will yield its increase</a:t>
            </a:r>
            <a:r>
              <a:rPr lang="en-US" dirty="0" smtClean="0"/>
              <a:t>, and they will be secure on their land. …</a:t>
            </a:r>
            <a:endParaRPr lang="en-US" sz="2400" dirty="0" smtClean="0"/>
          </a:p>
          <a:p>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62500" lnSpcReduction="20000"/>
          </a:bodyPr>
          <a:lstStyle/>
          <a:p>
            <a:pPr lvl="1">
              <a:buNone/>
            </a:pPr>
            <a:r>
              <a:rPr lang="en-US" sz="4500" b="1" i="1" dirty="0" smtClean="0">
                <a:solidFill>
                  <a:srgbClr val="CC3300"/>
                </a:solidFill>
              </a:rPr>
              <a:t>c. Health and long life:</a:t>
            </a:r>
            <a:endParaRPr lang="en-US" sz="2900" dirty="0" smtClean="0">
              <a:solidFill>
                <a:srgbClr val="CC3300"/>
              </a:solidFill>
            </a:endParaRPr>
          </a:p>
          <a:p>
            <a:pPr>
              <a:buNone/>
            </a:pPr>
            <a:r>
              <a:rPr lang="en-US" dirty="0" smtClean="0"/>
              <a:t> </a:t>
            </a:r>
            <a:endParaRPr lang="en-US" sz="2400" dirty="0" smtClean="0"/>
          </a:p>
          <a:p>
            <a:pPr>
              <a:buNone/>
            </a:pPr>
            <a:r>
              <a:rPr lang="en-US" b="1" dirty="0" smtClean="0">
                <a:solidFill>
                  <a:srgbClr val="0000FF"/>
                </a:solidFill>
              </a:rPr>
              <a:t>Isaiah 35:5-7</a:t>
            </a:r>
            <a:r>
              <a:rPr lang="en-US" dirty="0" smtClean="0">
                <a:solidFill>
                  <a:srgbClr val="0000FF"/>
                </a:solidFill>
              </a:rPr>
              <a:t> </a:t>
            </a:r>
            <a:r>
              <a:rPr lang="en-US" dirty="0" smtClean="0"/>
              <a:t>Then the </a:t>
            </a:r>
            <a:r>
              <a:rPr lang="en-US" b="1" u="sng" dirty="0" smtClean="0"/>
              <a:t>eyes of the blind will be opened</a:t>
            </a:r>
            <a:r>
              <a:rPr lang="en-US" dirty="0" smtClean="0"/>
              <a:t>, And the </a:t>
            </a:r>
            <a:r>
              <a:rPr lang="en-US" b="1" u="sng" dirty="0" smtClean="0"/>
              <a:t>ears of the deaf will be unstopped</a:t>
            </a:r>
            <a:r>
              <a:rPr lang="en-US" dirty="0" smtClean="0"/>
              <a:t>. </a:t>
            </a:r>
            <a:r>
              <a:rPr lang="en-US" baseline="30000" dirty="0" smtClean="0">
                <a:solidFill>
                  <a:srgbClr val="0000FF"/>
                </a:solidFill>
              </a:rPr>
              <a:t>6</a:t>
            </a:r>
            <a:r>
              <a:rPr lang="en-US" dirty="0" smtClean="0"/>
              <a:t>Then the </a:t>
            </a:r>
            <a:r>
              <a:rPr lang="en-US" b="1" u="sng" dirty="0" smtClean="0"/>
              <a:t>lame will leap like a deer</a:t>
            </a:r>
            <a:r>
              <a:rPr lang="en-US" dirty="0" smtClean="0"/>
              <a:t>, And the </a:t>
            </a:r>
            <a:r>
              <a:rPr lang="en-US" b="1" u="sng" dirty="0" smtClean="0"/>
              <a:t>tongue of the dumb will shout for joy</a:t>
            </a:r>
            <a:r>
              <a:rPr lang="en-US" dirty="0" smtClean="0"/>
              <a:t>. For waters will break forth in the wilderness And streams in the </a:t>
            </a:r>
            <a:r>
              <a:rPr lang="en-US" dirty="0" err="1" smtClean="0"/>
              <a:t>Arabah</a:t>
            </a:r>
            <a:r>
              <a:rPr lang="en-US" dirty="0" smtClean="0"/>
              <a:t>. </a:t>
            </a:r>
            <a:r>
              <a:rPr lang="en-US" baseline="30000" dirty="0" smtClean="0">
                <a:solidFill>
                  <a:srgbClr val="0000FF"/>
                </a:solidFill>
              </a:rPr>
              <a:t>7</a:t>
            </a:r>
            <a:r>
              <a:rPr lang="en-US" dirty="0" smtClean="0"/>
              <a:t>And the </a:t>
            </a:r>
            <a:r>
              <a:rPr lang="en-US" b="1" u="sng" dirty="0" smtClean="0"/>
              <a:t>scorched land will become a pool</a:t>
            </a:r>
            <a:r>
              <a:rPr lang="en-US" dirty="0" smtClean="0"/>
              <a:t>, And the thirsty ground springs of water; In the haunt of jackals, its resting place, Grass </a:t>
            </a:r>
            <a:r>
              <a:rPr lang="en-US" i="1" dirty="0" smtClean="0"/>
              <a:t>becomes</a:t>
            </a:r>
            <a:r>
              <a:rPr lang="en-US" dirty="0" smtClean="0"/>
              <a:t> reeds and rushes. </a:t>
            </a:r>
            <a:endParaRPr lang="en-US" sz="500" dirty="0" smtClean="0"/>
          </a:p>
          <a:p>
            <a:pPr>
              <a:buNone/>
            </a:pPr>
            <a:r>
              <a:rPr lang="en-US" sz="500" dirty="0" smtClean="0"/>
              <a:t> </a:t>
            </a:r>
          </a:p>
          <a:p>
            <a:pPr>
              <a:buNone/>
            </a:pPr>
            <a:r>
              <a:rPr lang="en-US" b="1" dirty="0" smtClean="0">
                <a:solidFill>
                  <a:srgbClr val="0000FF"/>
                </a:solidFill>
              </a:rPr>
              <a:t>Isaiah 65:18-20</a:t>
            </a:r>
            <a:r>
              <a:rPr lang="en-US" dirty="0" smtClean="0">
                <a:solidFill>
                  <a:srgbClr val="0000FF"/>
                </a:solidFill>
              </a:rPr>
              <a:t> </a:t>
            </a:r>
            <a:r>
              <a:rPr lang="en-US" dirty="0" smtClean="0"/>
              <a:t>"But be glad and rejoice forever in what I create; For behold, I create Jerusalem </a:t>
            </a:r>
            <a:r>
              <a:rPr lang="en-US" i="1" dirty="0" smtClean="0"/>
              <a:t>for</a:t>
            </a:r>
            <a:r>
              <a:rPr lang="en-US" dirty="0" smtClean="0"/>
              <a:t> rejoicing, And her people </a:t>
            </a:r>
            <a:r>
              <a:rPr lang="en-US" i="1" dirty="0" smtClean="0"/>
              <a:t>for</a:t>
            </a:r>
            <a:r>
              <a:rPr lang="en-US" dirty="0" smtClean="0"/>
              <a:t> gladness. </a:t>
            </a:r>
            <a:r>
              <a:rPr lang="en-US" baseline="30000" dirty="0" smtClean="0">
                <a:solidFill>
                  <a:srgbClr val="0000FF"/>
                </a:solidFill>
              </a:rPr>
              <a:t>19</a:t>
            </a:r>
            <a:r>
              <a:rPr lang="en-US" dirty="0" smtClean="0"/>
              <a:t>"I will also rejoice in Jerusalem, and be glad in My people; And there will </a:t>
            </a:r>
            <a:r>
              <a:rPr lang="en-US" b="1" u="sng" dirty="0" smtClean="0"/>
              <a:t>no longer be heard in her The voice of weeping and the sound of crying</a:t>
            </a:r>
            <a:r>
              <a:rPr lang="en-US" dirty="0" smtClean="0"/>
              <a:t>. </a:t>
            </a:r>
            <a:r>
              <a:rPr lang="en-US" baseline="30000" dirty="0" smtClean="0">
                <a:solidFill>
                  <a:srgbClr val="0000FF"/>
                </a:solidFill>
              </a:rPr>
              <a:t>20</a:t>
            </a:r>
            <a:r>
              <a:rPr lang="en-US" dirty="0" smtClean="0"/>
              <a:t>"</a:t>
            </a:r>
            <a:r>
              <a:rPr lang="en-US" b="1" u="sng" dirty="0" smtClean="0"/>
              <a:t>No longer will there be in it an infant </a:t>
            </a:r>
            <a:r>
              <a:rPr lang="en-US" b="1" i="1" u="sng" dirty="0" smtClean="0"/>
              <a:t>who lives but a few</a:t>
            </a:r>
            <a:r>
              <a:rPr lang="en-US" b="1" u="sng" dirty="0" smtClean="0"/>
              <a:t> days, Or an old man who does not live out his days</a:t>
            </a:r>
            <a:r>
              <a:rPr lang="en-US" dirty="0" smtClean="0"/>
              <a:t>; For </a:t>
            </a:r>
            <a:r>
              <a:rPr lang="en-US" b="1" u="sng" dirty="0" smtClean="0"/>
              <a:t>the youth will die at the age of one hundred And the one who does not reach the age of one hundred Shall be </a:t>
            </a:r>
            <a:r>
              <a:rPr lang="en-US" b="1" i="1" u="sng" dirty="0" smtClean="0"/>
              <a:t>thought</a:t>
            </a:r>
            <a:r>
              <a:rPr lang="en-US" b="1" u="sng" dirty="0" smtClean="0"/>
              <a:t> accursed</a:t>
            </a:r>
            <a:r>
              <a:rPr lang="en-US" dirty="0" smtClean="0"/>
              <a:t>. </a:t>
            </a:r>
            <a:endParaRPr lang="en-US" sz="500" dirty="0" smtClean="0"/>
          </a:p>
          <a:p>
            <a:pPr>
              <a:buNone/>
            </a:pPr>
            <a:r>
              <a:rPr lang="en-US" sz="500" dirty="0" smtClean="0"/>
              <a:t> </a:t>
            </a:r>
          </a:p>
          <a:p>
            <a:pPr>
              <a:buNone/>
            </a:pPr>
            <a:r>
              <a:rPr lang="en-US" b="1" dirty="0" smtClean="0">
                <a:solidFill>
                  <a:srgbClr val="0000FF"/>
                </a:solidFill>
              </a:rPr>
              <a:t>Jeremiah 30:19</a:t>
            </a:r>
            <a:r>
              <a:rPr lang="en-US" dirty="0" smtClean="0">
                <a:solidFill>
                  <a:srgbClr val="0000FF"/>
                </a:solidFill>
              </a:rPr>
              <a:t> </a:t>
            </a:r>
            <a:r>
              <a:rPr lang="en-US" dirty="0" smtClean="0"/>
              <a:t>'And from them shall proceed thanksgiving And the voice of those who make merry; And </a:t>
            </a:r>
            <a:r>
              <a:rPr lang="en-US" b="1" u="sng" dirty="0" smtClean="0"/>
              <a:t>I will multiply them, and they shall not be diminished</a:t>
            </a:r>
            <a:r>
              <a:rPr lang="en-US" dirty="0" smtClean="0"/>
              <a:t>; I will also honor them, and they shall not be insignificant. </a:t>
            </a:r>
            <a:endParaRPr lang="en-US" sz="2400" dirty="0" smtClean="0"/>
          </a:p>
          <a:p>
            <a:pPr>
              <a:buNone/>
            </a:pP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07817" y="1143000"/>
            <a:ext cx="8873837" cy="4648200"/>
          </a:xfrm>
          <a:prstGeom prst="rect">
            <a:avLst/>
          </a:prstGeom>
          <a:noFill/>
          <a:ln w="9525">
            <a:noFill/>
            <a:miter lim="800000"/>
            <a:headEnd/>
            <a:tailEnd/>
          </a:ln>
        </p:spPr>
      </p:pic>
      <p:sp>
        <p:nvSpPr>
          <p:cNvPr id="2" name="Title 1"/>
          <p:cNvSpPr>
            <a:spLocks noGrp="1"/>
          </p:cNvSpPr>
          <p:nvPr>
            <p:ph type="title"/>
          </p:nvPr>
        </p:nvSpPr>
        <p:spPr>
          <a:xfrm>
            <a:off x="457200" y="274638"/>
            <a:ext cx="8229600" cy="792162"/>
          </a:xfrm>
        </p:spPr>
        <p:txBody>
          <a:bodyPr/>
          <a:lstStyle/>
          <a:p>
            <a:r>
              <a:rPr lang="en-US" dirty="0" smtClean="0"/>
              <a:t>Outline of Revelation</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a:t>
            </a:fld>
            <a:endParaRPr lang="en-US"/>
          </a:p>
        </p:txBody>
      </p:sp>
      <p:sp>
        <p:nvSpPr>
          <p:cNvPr id="8" name="Diamond 7"/>
          <p:cNvSpPr/>
          <p:nvPr/>
        </p:nvSpPr>
        <p:spPr>
          <a:xfrm>
            <a:off x="3124200" y="3581400"/>
            <a:ext cx="228600" cy="533400"/>
          </a:xfrm>
          <a:prstGeom prst="diamond">
            <a:avLst/>
          </a:prstGeom>
          <a:solidFill>
            <a:srgbClr val="F796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9"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5943600"/>
          </a:xfrm>
        </p:spPr>
        <p:txBody>
          <a:bodyPr>
            <a:normAutofit fontScale="32500" lnSpcReduction="20000"/>
          </a:bodyPr>
          <a:lstStyle/>
          <a:p>
            <a:pPr lvl="0">
              <a:buNone/>
            </a:pPr>
            <a:r>
              <a:rPr lang="en-US" sz="8600" b="1" dirty="0" smtClean="0"/>
              <a:t>9. Changes in the physical earth:</a:t>
            </a:r>
          </a:p>
          <a:p>
            <a:pPr>
              <a:buNone/>
            </a:pPr>
            <a:r>
              <a:rPr lang="en-US" dirty="0" smtClean="0"/>
              <a:t> </a:t>
            </a:r>
          </a:p>
          <a:p>
            <a:pPr>
              <a:buNone/>
            </a:pPr>
            <a:r>
              <a:rPr lang="en-US" sz="5500" b="1" dirty="0" smtClean="0">
                <a:solidFill>
                  <a:srgbClr val="0000FF"/>
                </a:solidFill>
              </a:rPr>
              <a:t>Zech. 14:4</a:t>
            </a:r>
            <a:r>
              <a:rPr lang="en-US" sz="5500" dirty="0" smtClean="0">
                <a:solidFill>
                  <a:srgbClr val="0000FF"/>
                </a:solidFill>
              </a:rPr>
              <a:t> </a:t>
            </a:r>
            <a:r>
              <a:rPr lang="en-US" sz="5500" dirty="0" smtClean="0"/>
              <a:t>And in that day His feet will stand on the Mount of Olives, which is in front of Jerusalem on the east; and </a:t>
            </a:r>
            <a:r>
              <a:rPr lang="en-US" sz="5500" b="1" u="sng" dirty="0" smtClean="0"/>
              <a:t>the Mount of Olives will be split in its middle from east to west by a very large valley, so that half of the mountain will move toward the north and the other half toward the south</a:t>
            </a:r>
            <a:r>
              <a:rPr lang="en-US" sz="5500" dirty="0" smtClean="0"/>
              <a:t>. </a:t>
            </a:r>
          </a:p>
          <a:p>
            <a:pPr>
              <a:buNone/>
            </a:pPr>
            <a:r>
              <a:rPr lang="en-US" sz="5500" dirty="0" smtClean="0"/>
              <a:t> </a:t>
            </a:r>
          </a:p>
          <a:p>
            <a:pPr>
              <a:buNone/>
            </a:pPr>
            <a:r>
              <a:rPr lang="en-US" sz="5500" b="1" dirty="0" smtClean="0">
                <a:solidFill>
                  <a:srgbClr val="0000FF"/>
                </a:solidFill>
              </a:rPr>
              <a:t>Zech. 14:10 </a:t>
            </a:r>
            <a:r>
              <a:rPr lang="en-US" sz="5500" b="1" u="sng" dirty="0" smtClean="0"/>
              <a:t>All the land will be changed into a plain from </a:t>
            </a:r>
            <a:r>
              <a:rPr lang="en-US" sz="5500" b="1" u="sng" dirty="0" err="1" smtClean="0"/>
              <a:t>Geba</a:t>
            </a:r>
            <a:r>
              <a:rPr lang="en-US" sz="5500" b="1" u="sng" dirty="0" smtClean="0"/>
              <a:t> to </a:t>
            </a:r>
            <a:r>
              <a:rPr lang="en-US" sz="5500" b="1" u="sng" dirty="0" err="1" smtClean="0"/>
              <a:t>Rimmon</a:t>
            </a:r>
            <a:r>
              <a:rPr lang="en-US" sz="5500" b="1" u="sng" dirty="0" smtClean="0"/>
              <a:t> south of Jerusalem</a:t>
            </a:r>
            <a:r>
              <a:rPr lang="en-US" sz="5500" dirty="0" smtClean="0"/>
              <a:t>; but </a:t>
            </a:r>
            <a:r>
              <a:rPr lang="en-US" sz="5500" b="1" u="sng" dirty="0" smtClean="0"/>
              <a:t>Jerusalem will rise and remain on its site</a:t>
            </a:r>
            <a:r>
              <a:rPr lang="en-US" sz="5500" dirty="0" smtClean="0"/>
              <a:t> from Benjamin's Gate as far as the place of the First Gate to the Corner Gate, and from the Tower of </a:t>
            </a:r>
            <a:r>
              <a:rPr lang="en-US" sz="5500" dirty="0" err="1" smtClean="0"/>
              <a:t>Hananel</a:t>
            </a:r>
            <a:r>
              <a:rPr lang="en-US" sz="5500" dirty="0" smtClean="0"/>
              <a:t> to the king's wine presses. </a:t>
            </a:r>
          </a:p>
          <a:p>
            <a:pPr>
              <a:buNone/>
            </a:pPr>
            <a:r>
              <a:rPr lang="en-US" sz="5500" b="1" dirty="0" smtClean="0"/>
              <a:t> </a:t>
            </a:r>
            <a:endParaRPr lang="en-US" sz="5500" dirty="0" smtClean="0"/>
          </a:p>
          <a:p>
            <a:pPr>
              <a:buNone/>
            </a:pPr>
            <a:r>
              <a:rPr lang="en-US" sz="5500" b="1" dirty="0" smtClean="0">
                <a:solidFill>
                  <a:srgbClr val="0000FF"/>
                </a:solidFill>
              </a:rPr>
              <a:t>Ezekiel 47:1-12 </a:t>
            </a:r>
            <a:r>
              <a:rPr lang="en-US" sz="5500" dirty="0" smtClean="0"/>
              <a:t>Then he brought me back to the door of the house; and behold, water was flowing from under the threshold of the house toward the east, for the house faced east. And </a:t>
            </a:r>
            <a:r>
              <a:rPr lang="en-US" sz="5500" b="1" u="sng" dirty="0" smtClean="0"/>
              <a:t>the water was flowing down from under, from the right side of the house, from south of the altar</a:t>
            </a:r>
            <a:r>
              <a:rPr lang="en-US" sz="5500" dirty="0" smtClean="0"/>
              <a:t>. </a:t>
            </a:r>
            <a:r>
              <a:rPr lang="en-US" sz="5500" baseline="30000" dirty="0" smtClean="0">
                <a:solidFill>
                  <a:srgbClr val="0000FF"/>
                </a:solidFill>
              </a:rPr>
              <a:t>2</a:t>
            </a:r>
            <a:r>
              <a:rPr lang="en-US" sz="5500" dirty="0" smtClean="0"/>
              <a:t>And he brought me out by way of the north gate and led me around on the outside to the outer gate by way of </a:t>
            </a:r>
            <a:r>
              <a:rPr lang="en-US" sz="5500" i="1" dirty="0" smtClean="0"/>
              <a:t>the gate</a:t>
            </a:r>
            <a:r>
              <a:rPr lang="en-US" sz="5500" dirty="0" smtClean="0"/>
              <a:t> that faces east. And behold, water was trickling from the south side… </a:t>
            </a:r>
            <a:r>
              <a:rPr lang="en-US" sz="5500" baseline="30000" dirty="0" smtClean="0">
                <a:solidFill>
                  <a:srgbClr val="0000FF"/>
                </a:solidFill>
              </a:rPr>
              <a:t>5</a:t>
            </a:r>
            <a:r>
              <a:rPr lang="en-US" sz="5500" dirty="0" smtClean="0"/>
              <a:t>… </a:t>
            </a:r>
            <a:r>
              <a:rPr lang="en-US" sz="5500" i="1" dirty="0" smtClean="0"/>
              <a:t>and it was</a:t>
            </a:r>
            <a:r>
              <a:rPr lang="en-US" sz="5500" dirty="0" smtClean="0"/>
              <a:t> a river that I could not ford, for the water had risen, </a:t>
            </a:r>
            <a:r>
              <a:rPr lang="en-US" sz="5500" i="1" dirty="0" smtClean="0"/>
              <a:t>enough</a:t>
            </a:r>
            <a:r>
              <a:rPr lang="en-US" sz="5500" dirty="0" smtClean="0"/>
              <a:t> water to swim in, a river that could not be forded…. </a:t>
            </a:r>
            <a:r>
              <a:rPr lang="en-US" sz="5500" baseline="30000" dirty="0" smtClean="0">
                <a:solidFill>
                  <a:srgbClr val="0000FF"/>
                </a:solidFill>
              </a:rPr>
              <a:t>8</a:t>
            </a:r>
            <a:r>
              <a:rPr lang="en-US" sz="5500" dirty="0" smtClean="0"/>
              <a:t>Then he said to me, "These waters go out toward the eastern region and go down into the </a:t>
            </a:r>
            <a:r>
              <a:rPr lang="en-US" sz="5500" dirty="0" err="1" smtClean="0"/>
              <a:t>Arabah</a:t>
            </a:r>
            <a:r>
              <a:rPr lang="en-US" sz="5500" dirty="0" smtClean="0"/>
              <a:t>; then they go toward the sea, being made to flow into the sea, and the waters </a:t>
            </a:r>
            <a:r>
              <a:rPr lang="en-US" sz="5500" i="1" dirty="0" smtClean="0"/>
              <a:t>of </a:t>
            </a:r>
            <a:r>
              <a:rPr lang="en-US" sz="5500" b="1" i="1" u="sng" dirty="0" smtClean="0"/>
              <a:t>the sea</a:t>
            </a:r>
            <a:r>
              <a:rPr lang="en-US" sz="5500" b="1" u="sng" dirty="0" smtClean="0"/>
              <a:t> become fresh</a:t>
            </a:r>
            <a:r>
              <a:rPr lang="en-US" sz="5500" b="1" dirty="0" smtClean="0"/>
              <a:t> </a:t>
            </a:r>
            <a:r>
              <a:rPr lang="en-US" sz="5500" dirty="0" smtClean="0"/>
              <a:t>... </a:t>
            </a:r>
            <a:r>
              <a:rPr lang="en-US" sz="5500" baseline="30000" dirty="0" smtClean="0">
                <a:solidFill>
                  <a:srgbClr val="0000FF"/>
                </a:solidFill>
              </a:rPr>
              <a:t>12</a:t>
            </a:r>
            <a:r>
              <a:rPr lang="en-US" sz="5500" dirty="0" smtClean="0"/>
              <a:t>"And by the river on its bank, on one side and on the other, will grow </a:t>
            </a:r>
            <a:r>
              <a:rPr lang="en-US" sz="5500" b="1" u="sng" dirty="0" smtClean="0"/>
              <a:t>all </a:t>
            </a:r>
            <a:r>
              <a:rPr lang="en-US" sz="5500" b="1" i="1" u="sng" dirty="0" smtClean="0"/>
              <a:t>kinds of</a:t>
            </a:r>
            <a:r>
              <a:rPr lang="en-US" sz="5500" b="1" u="sng" dirty="0" smtClean="0"/>
              <a:t> trees for food</a:t>
            </a:r>
            <a:r>
              <a:rPr lang="en-US" sz="5500" dirty="0" smtClean="0"/>
              <a:t>. Their </a:t>
            </a:r>
            <a:r>
              <a:rPr lang="en-US" sz="5500" b="1" u="sng" dirty="0" smtClean="0"/>
              <a:t>leaves will not wither, and their fruit will not fail</a:t>
            </a:r>
            <a:r>
              <a:rPr lang="en-US" sz="5500" dirty="0" smtClean="0"/>
              <a:t>. They will bear every month because their water flows from the sanctuary, and their </a:t>
            </a:r>
            <a:r>
              <a:rPr lang="en-US" sz="5500" b="1" u="sng" dirty="0" smtClean="0"/>
              <a:t>fruit will be for food and their leaves for healing</a:t>
            </a:r>
            <a:r>
              <a:rPr lang="en-US" sz="5500" dirty="0" smtClean="0"/>
              <a:t>." </a:t>
            </a:r>
          </a:p>
          <a:p>
            <a:pPr>
              <a:buNone/>
            </a:pP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z="1800" smtClean="0"/>
              <a:pPr/>
              <a:t>4/25/2017</a:t>
            </a:fld>
            <a:endParaRPr lang="en-US" sz="1800"/>
          </a:p>
        </p:txBody>
      </p:sp>
      <p:sp>
        <p:nvSpPr>
          <p:cNvPr id="3" name="Footer Placeholder 2"/>
          <p:cNvSpPr>
            <a:spLocks noGrp="1"/>
          </p:cNvSpPr>
          <p:nvPr>
            <p:ph type="ftr" sz="quarter" idx="11"/>
          </p:nvPr>
        </p:nvSpPr>
        <p:spPr/>
        <p:txBody>
          <a:bodyPr/>
          <a:lstStyle/>
          <a:p>
            <a:r>
              <a:rPr lang="en-US" sz="1800" smtClean="0"/>
              <a:t>David Tye</a:t>
            </a:r>
            <a:endParaRPr lang="en-US" sz="1800"/>
          </a:p>
        </p:txBody>
      </p:sp>
      <p:sp>
        <p:nvSpPr>
          <p:cNvPr id="4" name="Slide Number Placeholder 3"/>
          <p:cNvSpPr>
            <a:spLocks noGrp="1"/>
          </p:cNvSpPr>
          <p:nvPr>
            <p:ph type="sldNum" sz="quarter" idx="12"/>
          </p:nvPr>
        </p:nvSpPr>
        <p:spPr/>
        <p:txBody>
          <a:bodyPr/>
          <a:lstStyle/>
          <a:p>
            <a:fld id="{3B0E11CA-64D2-4375-B622-C832B1B19270}" type="slidenum">
              <a:rPr lang="en-US" sz="1800" smtClean="0"/>
              <a:pPr/>
              <a:t>31</a:t>
            </a:fld>
            <a:endParaRPr lang="en-US" sz="1800"/>
          </a:p>
        </p:txBody>
      </p:sp>
      <p:sp>
        <p:nvSpPr>
          <p:cNvPr id="1026" name="Text Box 2"/>
          <p:cNvSpPr txBox="1">
            <a:spLocks noChangeArrowheads="1"/>
          </p:cNvSpPr>
          <p:nvPr/>
        </p:nvSpPr>
        <p:spPr bwMode="auto">
          <a:xfrm>
            <a:off x="0" y="0"/>
            <a:ext cx="9140825" cy="685800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Arial" pitchFamily="34" charset="0"/>
              </a:rPr>
              <a:t>Two Reasons Why Jesus May Be Coming Soon:</a:t>
            </a:r>
          </a:p>
          <a:p>
            <a:pPr marL="171450" marR="0" lvl="1"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00"/>
                </a:solidFill>
                <a:effectLst/>
                <a:latin typeface="Calibri" pitchFamily="34" charset="0"/>
                <a:cs typeface="Arial" pitchFamily="34" charset="0"/>
              </a:rPr>
              <a:t>1. </a:t>
            </a:r>
            <a:r>
              <a:rPr kumimoji="0" lang="en-US" sz="1600" b="1" i="0" u="none" strike="noStrike" cap="none" normalizeH="0" baseline="0" dirty="0" smtClean="0">
                <a:ln>
                  <a:noFill/>
                </a:ln>
                <a:solidFill>
                  <a:srgbClr val="0000FF"/>
                </a:solidFill>
                <a:effectLst/>
                <a:latin typeface="Calibri" pitchFamily="34" charset="0"/>
                <a:cs typeface="Arial" pitchFamily="34" charset="0"/>
              </a:rPr>
              <a:t>Leviticus 26:14,17-18,33</a:t>
            </a:r>
            <a:r>
              <a:rPr kumimoji="0" lang="en-US" sz="1600" b="1" i="0" u="none" strike="noStrike" cap="none" normalizeH="0" baseline="0" dirty="0" smtClean="0">
                <a:ln>
                  <a:noFill/>
                </a:ln>
                <a:solidFill>
                  <a:srgbClr val="000000"/>
                </a:solidFill>
                <a:effectLst/>
                <a:latin typeface="Calibri" pitchFamily="34" charset="0"/>
                <a:cs typeface="Arial" pitchFamily="34" charset="0"/>
              </a:rPr>
              <a:t> </a:t>
            </a:r>
            <a:r>
              <a:rPr kumimoji="0" lang="en-US" sz="1600" b="0" i="0" u="none" strike="noStrike" cap="none" normalizeH="0" baseline="0" dirty="0" smtClean="0">
                <a:ln>
                  <a:noFill/>
                </a:ln>
                <a:solidFill>
                  <a:schemeClr val="tx1"/>
                </a:solidFill>
                <a:effectLst/>
                <a:latin typeface="Calibri" pitchFamily="34" charset="0"/>
                <a:cs typeface="Arial" pitchFamily="34" charset="0"/>
              </a:rPr>
              <a:t>'But if you do not obey Me and do not carry out all these commandments, …</a:t>
            </a:r>
            <a:r>
              <a:rPr kumimoji="0" lang="en-US" sz="1600" b="0" i="0" u="none" strike="noStrike" cap="none" normalizeH="0" baseline="0" dirty="0" smtClean="0">
                <a:ln>
                  <a:noFill/>
                </a:ln>
                <a:solidFill>
                  <a:srgbClr val="000000"/>
                </a:solidFill>
                <a:effectLst/>
                <a:latin typeface="Calibri" pitchFamily="34" charset="0"/>
                <a:cs typeface="Arial" pitchFamily="34" charset="0"/>
              </a:rPr>
              <a:t> </a:t>
            </a:r>
            <a:r>
              <a:rPr kumimoji="0" lang="en-US" sz="1600" b="0" i="0" u="none" strike="noStrike" cap="none" normalizeH="0" baseline="30000" dirty="0" smtClean="0">
                <a:ln>
                  <a:noFill/>
                </a:ln>
                <a:solidFill>
                  <a:srgbClr val="0000FF"/>
                </a:solidFill>
                <a:effectLst/>
                <a:latin typeface="Calibri" pitchFamily="34" charset="0"/>
                <a:cs typeface="Arial" pitchFamily="34" charset="0"/>
              </a:rPr>
              <a:t>17</a:t>
            </a:r>
            <a:r>
              <a:rPr kumimoji="0" lang="en-US" sz="1600" b="0" i="0" u="none" strike="noStrike" cap="none" normalizeH="0" baseline="0" dirty="0" smtClean="0">
                <a:ln>
                  <a:noFill/>
                </a:ln>
                <a:solidFill>
                  <a:srgbClr val="000000"/>
                </a:solidFill>
                <a:effectLst/>
                <a:latin typeface="Calibri" pitchFamily="34" charset="0"/>
                <a:cs typeface="Arial" pitchFamily="34" charset="0"/>
              </a:rPr>
              <a:t>'… I will set My face against you so that you shall be struck down before your enemies [606 B.C.]; and those who hate you shall rule over you, and you shall flee when no one is pursuing you. </a:t>
            </a:r>
            <a:r>
              <a:rPr kumimoji="0" lang="en-US" sz="1600" b="1" i="0" u="none" strike="noStrike" cap="none" normalizeH="0" baseline="30000" dirty="0" smtClean="0">
                <a:ln>
                  <a:noFill/>
                </a:ln>
                <a:solidFill>
                  <a:srgbClr val="0000FF"/>
                </a:solidFill>
                <a:effectLst/>
                <a:latin typeface="Calibri" pitchFamily="34" charset="0"/>
                <a:cs typeface="Arial" pitchFamily="34" charset="0"/>
              </a:rPr>
              <a:t>18</a:t>
            </a:r>
            <a:r>
              <a:rPr kumimoji="0" lang="en-US" sz="1600" b="1" i="0" u="none" strike="noStrike" cap="none" normalizeH="0" baseline="0" dirty="0" smtClean="0">
                <a:ln>
                  <a:noFill/>
                </a:ln>
                <a:solidFill>
                  <a:srgbClr val="000000"/>
                </a:solidFill>
                <a:effectLst/>
                <a:latin typeface="Calibri" pitchFamily="34" charset="0"/>
                <a:cs typeface="Arial" pitchFamily="34" charset="0"/>
              </a:rPr>
              <a:t>'</a:t>
            </a:r>
            <a:r>
              <a:rPr kumimoji="0" lang="en-US" sz="1600" b="1" i="0" u="sng" strike="noStrike" cap="none" normalizeH="0" baseline="0" dirty="0" smtClean="0">
                <a:ln>
                  <a:noFill/>
                </a:ln>
                <a:solidFill>
                  <a:srgbClr val="000000"/>
                </a:solidFill>
                <a:effectLst/>
                <a:latin typeface="Calibri" pitchFamily="34" charset="0"/>
                <a:cs typeface="Arial" pitchFamily="34" charset="0"/>
              </a:rPr>
              <a:t>If also after these things, you do not obey Me</a:t>
            </a:r>
            <a:r>
              <a:rPr kumimoji="0" lang="en-US" sz="1600" b="0" i="0" u="none" strike="noStrike" cap="none" normalizeH="0" baseline="0" dirty="0" smtClean="0">
                <a:ln>
                  <a:noFill/>
                </a:ln>
                <a:solidFill>
                  <a:srgbClr val="000000"/>
                </a:solidFill>
                <a:effectLst/>
                <a:latin typeface="Calibri" pitchFamily="34" charset="0"/>
                <a:cs typeface="Arial" pitchFamily="34" charset="0"/>
              </a:rPr>
              <a:t> [536 B.C.] , then </a:t>
            </a:r>
            <a:r>
              <a:rPr kumimoji="0" lang="en-US" sz="1600" b="1" i="0" u="sng" strike="noStrike" cap="none" normalizeH="0" baseline="0" dirty="0" smtClean="0">
                <a:ln>
                  <a:noFill/>
                </a:ln>
                <a:solidFill>
                  <a:srgbClr val="000000"/>
                </a:solidFill>
                <a:effectLst/>
                <a:latin typeface="Calibri" pitchFamily="34" charset="0"/>
                <a:cs typeface="Arial" pitchFamily="34" charset="0"/>
              </a:rPr>
              <a:t>I will punish you seven times more</a:t>
            </a:r>
            <a:r>
              <a:rPr kumimoji="0" lang="en-US" sz="1600" b="0" i="0" u="none" strike="noStrike" cap="none" normalizeH="0" baseline="0" dirty="0" smtClean="0">
                <a:ln>
                  <a:noFill/>
                </a:ln>
                <a:solidFill>
                  <a:srgbClr val="000000"/>
                </a:solidFill>
                <a:effectLst/>
                <a:latin typeface="Calibri" pitchFamily="34" charset="0"/>
                <a:cs typeface="Arial" pitchFamily="34" charset="0"/>
              </a:rPr>
              <a:t> for your sins….</a:t>
            </a:r>
            <a:r>
              <a:rPr kumimoji="0" lang="en-US" sz="1600" b="0" i="0" u="none" strike="noStrike" cap="none" normalizeH="0" baseline="30000" dirty="0" smtClean="0">
                <a:ln>
                  <a:noFill/>
                </a:ln>
                <a:solidFill>
                  <a:srgbClr val="0000FF"/>
                </a:solidFill>
                <a:effectLst/>
                <a:latin typeface="Calibri" pitchFamily="34" charset="0"/>
                <a:cs typeface="Arial" pitchFamily="34" charset="0"/>
              </a:rPr>
              <a:t>33</a:t>
            </a:r>
            <a:r>
              <a:rPr kumimoji="0" lang="en-US" sz="1600" b="0" i="0" u="none" strike="noStrike" cap="none" normalizeH="0" baseline="0" dirty="0" smtClean="0">
                <a:ln>
                  <a:noFill/>
                </a:ln>
                <a:solidFill>
                  <a:schemeClr val="tx1"/>
                </a:solidFill>
                <a:effectLst/>
                <a:latin typeface="Calibri" pitchFamily="34" charset="0"/>
                <a:cs typeface="Arial" pitchFamily="34" charset="0"/>
              </a:rPr>
              <a:t>'You, however, I will scatter among the nations and will draw out a sword after you, as your land becomes desolate and your cities become waste.  [Written ~1450 B.C.]</a:t>
            </a:r>
            <a:endParaRPr kumimoji="0" lang="en-US" sz="1600" b="1" i="0" u="none" strike="noStrike" cap="none" normalizeH="0" baseline="0" dirty="0" smtClean="0">
              <a:ln>
                <a:noFill/>
              </a:ln>
              <a:solidFill>
                <a:srgbClr val="000000"/>
              </a:solidFill>
              <a:effectLst/>
              <a:latin typeface="Times New Roman" pitchFamily="18" charset="0"/>
              <a:cs typeface="Arial" pitchFamily="34" charset="0"/>
            </a:endParaRPr>
          </a:p>
          <a:p>
            <a:pPr marL="914400" marR="0" lvl="2" indent="0" algn="l"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rgbClr val="0000FF"/>
                </a:solidFill>
                <a:effectLst/>
                <a:latin typeface="Calibri" pitchFamily="34" charset="0"/>
                <a:cs typeface="Arial" pitchFamily="34" charset="0"/>
              </a:rPr>
              <a:t>Ezekiel 4:5-6</a:t>
            </a:r>
            <a:r>
              <a:rPr kumimoji="0" lang="en-US" sz="1600" b="0" i="0" u="none" strike="noStrike" cap="none" normalizeH="0" baseline="0" dirty="0" smtClean="0">
                <a:ln>
                  <a:noFill/>
                </a:ln>
                <a:solidFill>
                  <a:srgbClr val="000000"/>
                </a:solidFill>
                <a:effectLst/>
                <a:latin typeface="Calibri" pitchFamily="34" charset="0"/>
                <a:cs typeface="Arial" pitchFamily="34" charset="0"/>
              </a:rPr>
              <a:t> "For I have assigned you a number of days corresponding to the years of their iniquity, </a:t>
            </a:r>
            <a:r>
              <a:rPr kumimoji="0" lang="en-US" sz="1600" b="1" i="0" u="sng" strike="noStrike" cap="none" normalizeH="0" baseline="0" dirty="0" smtClean="0">
                <a:ln>
                  <a:noFill/>
                </a:ln>
                <a:solidFill>
                  <a:srgbClr val="000000"/>
                </a:solidFill>
                <a:effectLst/>
                <a:latin typeface="Calibri" pitchFamily="34" charset="0"/>
                <a:cs typeface="Arial" pitchFamily="34" charset="0"/>
              </a:rPr>
              <a:t>three hundred and ninety days</a:t>
            </a:r>
            <a:r>
              <a:rPr kumimoji="0" lang="en-US" sz="1600" b="0" i="0" u="none" strike="noStrike" cap="none" normalizeH="0" baseline="0" dirty="0" smtClean="0">
                <a:ln>
                  <a:noFill/>
                </a:ln>
                <a:solidFill>
                  <a:srgbClr val="000000"/>
                </a:solidFill>
                <a:effectLst/>
                <a:latin typeface="Calibri" pitchFamily="34" charset="0"/>
                <a:cs typeface="Arial" pitchFamily="34" charset="0"/>
              </a:rPr>
              <a:t>…</a:t>
            </a:r>
            <a:r>
              <a:rPr kumimoji="0" lang="en-US" sz="1600" b="0" i="0" u="none" strike="noStrike" cap="none" normalizeH="0" baseline="30000" dirty="0" smtClean="0">
                <a:ln>
                  <a:noFill/>
                </a:ln>
                <a:solidFill>
                  <a:srgbClr val="0000FF"/>
                </a:solidFill>
                <a:effectLst/>
                <a:latin typeface="Calibri" pitchFamily="34" charset="0"/>
                <a:cs typeface="Arial" pitchFamily="34" charset="0"/>
              </a:rPr>
              <a:t>6</a:t>
            </a:r>
            <a:r>
              <a:rPr kumimoji="0" lang="en-US" sz="1600" b="0" i="0" u="none" strike="noStrike" cap="none" normalizeH="0" baseline="0" dirty="0" smtClean="0">
                <a:ln>
                  <a:noFill/>
                </a:ln>
                <a:solidFill>
                  <a:srgbClr val="000000"/>
                </a:solidFill>
                <a:effectLst/>
                <a:latin typeface="Calibri" pitchFamily="34" charset="0"/>
                <a:cs typeface="Arial" pitchFamily="34" charset="0"/>
              </a:rPr>
              <a:t>"When you have completed these, you shall lie down a second time, </a:t>
            </a:r>
            <a:r>
              <a:rPr kumimoji="0" lang="en-US" sz="1600" b="0" i="1" u="none" strike="noStrike" cap="none" normalizeH="0" baseline="0" dirty="0" smtClean="0">
                <a:ln>
                  <a:noFill/>
                </a:ln>
                <a:solidFill>
                  <a:srgbClr val="000000"/>
                </a:solidFill>
                <a:effectLst/>
                <a:latin typeface="Calibri" pitchFamily="34" charset="0"/>
                <a:cs typeface="Arial" pitchFamily="34" charset="0"/>
              </a:rPr>
              <a:t>but</a:t>
            </a:r>
            <a:r>
              <a:rPr kumimoji="0" lang="en-US" sz="1600" b="0" i="0" u="none" strike="noStrike" cap="none" normalizeH="0" baseline="0" dirty="0" smtClean="0">
                <a:ln>
                  <a:noFill/>
                </a:ln>
                <a:solidFill>
                  <a:srgbClr val="000000"/>
                </a:solidFill>
                <a:effectLst/>
                <a:latin typeface="Calibri" pitchFamily="34" charset="0"/>
                <a:cs typeface="Arial" pitchFamily="34" charset="0"/>
              </a:rPr>
              <a:t> on your right side, and bear the iniquity of the house of Judah; I have assigned it to you for </a:t>
            </a:r>
            <a:r>
              <a:rPr kumimoji="0" lang="en-US" sz="1600" b="1" i="0" u="sng" strike="noStrike" cap="none" normalizeH="0" baseline="0" dirty="0" smtClean="0">
                <a:ln>
                  <a:noFill/>
                </a:ln>
                <a:solidFill>
                  <a:srgbClr val="000000"/>
                </a:solidFill>
                <a:effectLst/>
                <a:latin typeface="Calibri" pitchFamily="34" charset="0"/>
                <a:cs typeface="Arial" pitchFamily="34" charset="0"/>
              </a:rPr>
              <a:t>forty days</a:t>
            </a:r>
            <a:r>
              <a:rPr kumimoji="0" lang="en-US" sz="1600" b="0" i="0" u="none" strike="noStrike" cap="none" normalizeH="0" baseline="0" dirty="0" smtClean="0">
                <a:ln>
                  <a:noFill/>
                </a:ln>
                <a:solidFill>
                  <a:srgbClr val="000000"/>
                </a:solidFill>
                <a:effectLst/>
                <a:latin typeface="Calibri" pitchFamily="34" charset="0"/>
                <a:cs typeface="Arial" pitchFamily="34" charset="0"/>
              </a:rPr>
              <a:t>, a day for each year.  [Written ~580 B.C.]</a:t>
            </a:r>
          </a:p>
          <a:p>
            <a:pPr lvl="2" fontAlgn="base">
              <a:spcBef>
                <a:spcPct val="0"/>
              </a:spcBef>
              <a:spcAft>
                <a:spcPts val="1000"/>
              </a:spcAft>
            </a:pPr>
            <a:r>
              <a:rPr lang="en-US" sz="1600" dirty="0" smtClean="0"/>
              <a:t>[</a:t>
            </a:r>
            <a:r>
              <a:rPr lang="en-US" sz="1600" i="1" dirty="0" smtClean="0"/>
              <a:t>See </a:t>
            </a:r>
            <a:r>
              <a:rPr lang="en-US" sz="1600" b="1" i="1" dirty="0" smtClean="0">
                <a:solidFill>
                  <a:srgbClr val="0000FF"/>
                </a:solidFill>
              </a:rPr>
              <a:t>Jeremiah 25:11</a:t>
            </a:r>
            <a:r>
              <a:rPr lang="en-US" sz="1600" dirty="0" smtClean="0"/>
              <a:t>]</a:t>
            </a:r>
            <a:endParaRPr kumimoji="0" lang="en-US" sz="1000" b="0" i="0" u="none" strike="noStrike" cap="none" normalizeH="0" baseline="0" dirty="0" smtClean="0">
              <a:ln>
                <a:noFill/>
              </a:ln>
              <a:solidFill>
                <a:srgbClr val="000000"/>
              </a:solidFill>
              <a:effectLst/>
              <a:latin typeface="Calibri" pitchFamily="34"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Arial" pitchFamily="34" charset="0"/>
              </a:rPr>
              <a:t>430 years of punishment	Israel continued to sin	    		     536 B.C.</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Arial" pitchFamily="34" charset="0"/>
              </a:rPr>
              <a:t>							 +</a:t>
            </a:r>
            <a:r>
              <a:rPr kumimoji="0" lang="en-US" sz="1600" b="0" i="0" u="sng" strike="noStrike" cap="none" normalizeH="0" baseline="0" dirty="0" smtClean="0">
                <a:ln>
                  <a:noFill/>
                </a:ln>
                <a:solidFill>
                  <a:srgbClr val="000000"/>
                </a:solidFill>
                <a:effectLst/>
                <a:latin typeface="Times New Roman" pitchFamily="18" charset="0"/>
                <a:cs typeface="Arial" pitchFamily="34" charset="0"/>
              </a:rPr>
              <a:t>2483.8 </a:t>
            </a:r>
            <a:r>
              <a:rPr kumimoji="0" lang="en-US" sz="1600" b="0" i="0" u="none" strike="noStrike" cap="none" normalizeH="0" baseline="0" dirty="0" smtClean="0">
                <a:ln>
                  <a:noFill/>
                </a:ln>
                <a:solidFill>
                  <a:srgbClr val="000000"/>
                </a:solidFill>
                <a:effectLst/>
                <a:latin typeface="Times New Roman" pitchFamily="18" charset="0"/>
                <a:cs typeface="Arial" pitchFamily="34" charset="0"/>
              </a:rPr>
              <a:t>years</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Arial" pitchFamily="34" charset="0"/>
              </a:rPr>
              <a:t> 606 B.C. Babylonian captivity	360 x 7 = 2520 years more,	   1948 A.D.</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b="0" i="0" u="sng" strike="noStrike" cap="none" normalizeH="0" baseline="0" dirty="0" smtClean="0">
                <a:ln>
                  <a:noFill/>
                </a:ln>
                <a:solidFill>
                  <a:srgbClr val="000000"/>
                </a:solidFill>
                <a:effectLst/>
                <a:latin typeface="Times New Roman" pitchFamily="18" charset="0"/>
                <a:cs typeface="Arial" pitchFamily="34" charset="0"/>
              </a:rPr>
              <a:t>-536</a:t>
            </a:r>
            <a:r>
              <a:rPr kumimoji="0" lang="en-US" sz="1600" b="0" i="0" u="none" strike="noStrike" cap="none" normalizeH="0" baseline="0" dirty="0" smtClean="0">
                <a:ln>
                  <a:noFill/>
                </a:ln>
                <a:solidFill>
                  <a:srgbClr val="000000"/>
                </a:solidFill>
                <a:effectLst/>
                <a:latin typeface="Times New Roman" pitchFamily="18" charset="0"/>
                <a:cs typeface="Arial" pitchFamily="34" charset="0"/>
              </a:rPr>
              <a:t> B.C. partial return		2520 x 360 = 907,200 days,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Arial" pitchFamily="34" charset="0"/>
              </a:rPr>
              <a:t> 70 years, therefore 360 years remain	907,200 / 365.25 = 2483.8 years	</a:t>
            </a:r>
          </a:p>
          <a:p>
            <a:pPr marL="6467475" marR="0" lvl="1"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Arial" pitchFamily="34" charset="0"/>
              </a:rPr>
              <a:t>Israel became a nation again on May 14, 1948</a:t>
            </a:r>
          </a:p>
          <a:p>
            <a:pPr marL="457200" marR="0" lvl="1"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Arial" pitchFamily="34" charset="0"/>
            </a:endParaRPr>
          </a:p>
          <a:p>
            <a:pPr marL="914400" marR="0" lvl="2" indent="0" algn="l"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rgbClr val="0000FF"/>
                </a:solidFill>
                <a:effectLst/>
                <a:latin typeface="Calibri" pitchFamily="34" charset="0"/>
                <a:cs typeface="Arial" pitchFamily="34" charset="0"/>
              </a:rPr>
              <a:t>Matthew 24:32-34</a:t>
            </a:r>
            <a:r>
              <a:rPr kumimoji="0" lang="en-US" sz="1600" b="0" i="0" u="none" strike="noStrike" cap="none" normalizeH="0" baseline="0" dirty="0" smtClean="0">
                <a:ln>
                  <a:noFill/>
                </a:ln>
                <a:solidFill>
                  <a:srgbClr val="000000"/>
                </a:solidFill>
                <a:effectLst/>
                <a:latin typeface="Calibri" pitchFamily="34" charset="0"/>
                <a:cs typeface="Arial" pitchFamily="34" charset="0"/>
              </a:rPr>
              <a:t> "</a:t>
            </a:r>
            <a:r>
              <a:rPr kumimoji="0" lang="en-US" sz="1600" b="0" i="0" u="none" strike="noStrike" cap="none" normalizeH="0" baseline="0" dirty="0" smtClean="0">
                <a:ln>
                  <a:noFill/>
                </a:ln>
                <a:solidFill>
                  <a:srgbClr val="FF0000"/>
                </a:solidFill>
                <a:effectLst/>
                <a:latin typeface="Calibri" pitchFamily="34" charset="0"/>
                <a:cs typeface="Arial" pitchFamily="34" charset="0"/>
              </a:rPr>
              <a:t>Now learn the parable from the fig tree: when its branch has already become tender, and puts forth its leaves, you know that summer is near; </a:t>
            </a:r>
            <a:r>
              <a:rPr kumimoji="0" lang="en-US" sz="1600" b="0" i="0" u="none" strike="noStrike" cap="none" normalizeH="0" baseline="30000" dirty="0" smtClean="0">
                <a:ln>
                  <a:noFill/>
                </a:ln>
                <a:solidFill>
                  <a:srgbClr val="0000FF"/>
                </a:solidFill>
                <a:effectLst/>
                <a:latin typeface="Calibri" pitchFamily="34" charset="0"/>
                <a:cs typeface="Arial" pitchFamily="34" charset="0"/>
              </a:rPr>
              <a:t>33</a:t>
            </a:r>
            <a:r>
              <a:rPr kumimoji="0" lang="en-US" sz="1600" b="0" i="0" u="none" strike="noStrike" cap="none" normalizeH="0" baseline="0" dirty="0" smtClean="0">
                <a:ln>
                  <a:noFill/>
                </a:ln>
                <a:solidFill>
                  <a:srgbClr val="FF0000"/>
                </a:solidFill>
                <a:effectLst/>
                <a:latin typeface="Calibri" pitchFamily="34" charset="0"/>
                <a:cs typeface="Arial" pitchFamily="34" charset="0"/>
              </a:rPr>
              <a:t>even so you too, when you see all these things, recognize that He is near, </a:t>
            </a:r>
            <a:r>
              <a:rPr kumimoji="0" lang="en-US" sz="1600" b="0" i="1" u="none" strike="noStrike" cap="none" normalizeH="0" baseline="0" dirty="0" smtClean="0">
                <a:ln>
                  <a:noFill/>
                </a:ln>
                <a:solidFill>
                  <a:srgbClr val="FF0000"/>
                </a:solidFill>
                <a:effectLst/>
                <a:latin typeface="Calibri" pitchFamily="34" charset="0"/>
                <a:cs typeface="Arial" pitchFamily="34" charset="0"/>
              </a:rPr>
              <a:t>right</a:t>
            </a:r>
            <a:r>
              <a:rPr kumimoji="0" lang="en-US" sz="1600" b="0" i="0" u="none" strike="noStrike" cap="none" normalizeH="0" baseline="0" dirty="0" smtClean="0">
                <a:ln>
                  <a:noFill/>
                </a:ln>
                <a:solidFill>
                  <a:srgbClr val="FF0000"/>
                </a:solidFill>
                <a:effectLst/>
                <a:latin typeface="Calibri" pitchFamily="34" charset="0"/>
                <a:cs typeface="Arial" pitchFamily="34" charset="0"/>
              </a:rPr>
              <a:t> at the door. </a:t>
            </a:r>
            <a:r>
              <a:rPr kumimoji="0" lang="en-US" sz="1600" b="0" i="0" u="none" strike="noStrike" cap="none" normalizeH="0" baseline="30000" dirty="0" smtClean="0">
                <a:ln>
                  <a:noFill/>
                </a:ln>
                <a:solidFill>
                  <a:srgbClr val="0000FF"/>
                </a:solidFill>
                <a:effectLst/>
                <a:latin typeface="Calibri" pitchFamily="34" charset="0"/>
                <a:cs typeface="Arial" pitchFamily="34" charset="0"/>
              </a:rPr>
              <a:t>34</a:t>
            </a:r>
            <a:r>
              <a:rPr kumimoji="0" lang="en-US" sz="1600" b="0" i="0" u="none" strike="noStrike" cap="none" normalizeH="0" baseline="0" dirty="0" smtClean="0">
                <a:ln>
                  <a:noFill/>
                </a:ln>
                <a:solidFill>
                  <a:srgbClr val="FF0000"/>
                </a:solidFill>
                <a:effectLst/>
                <a:latin typeface="Calibri" pitchFamily="34" charset="0"/>
                <a:cs typeface="Arial" pitchFamily="34" charset="0"/>
              </a:rPr>
              <a:t>"Truly I say to you, this generation will not pass away until all these things take place.</a:t>
            </a:r>
            <a:endParaRPr lang="en-US" sz="1600" dirty="0" smtClean="0">
              <a:solidFill>
                <a:srgbClr val="000000"/>
              </a:solidFill>
              <a:latin typeface="Times New Roman" pitchFamily="18" charset="0"/>
              <a:cs typeface="Arial" pitchFamily="34" charset="0"/>
            </a:endParaRPr>
          </a:p>
          <a:p>
            <a:pPr marL="284163" marR="0" lvl="2" algn="l" defTabSz="914400" rtl="0" eaLnBrk="1" fontAlgn="base" latinLnBrk="0" hangingPunct="1">
              <a:lnSpc>
                <a:spcPct val="100000"/>
              </a:lnSpc>
              <a:spcBef>
                <a:spcPct val="0"/>
              </a:spcBef>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Arial" pitchFamily="34" charset="0"/>
              </a:rPr>
              <a:t>[“Armageddon, Appointment with Destiny”, Grant Jeffrey, Bantam Books, Aug 88, pp38-42.]</a:t>
            </a:r>
          </a:p>
          <a:p>
            <a:pPr marL="914400" marR="0" lvl="2"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Arial" pitchFamily="34" charset="0"/>
            </a:endParaRPr>
          </a:p>
          <a:p>
            <a:pPr marL="914400" marR="0" lvl="2"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Arial" pitchFamily="34" charset="0"/>
            </a:endParaRPr>
          </a:p>
          <a:p>
            <a:pPr marL="914400" marR="0" lvl="2"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Arial" pitchFamily="34" charset="0"/>
            </a:endParaRPr>
          </a:p>
          <a:p>
            <a:pPr marL="914400" marR="0" lvl="2"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Arial" pitchFamily="34" charset="0"/>
            </a:endParaRPr>
          </a:p>
          <a:p>
            <a:pPr marL="914400" marR="0" lvl="2"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Arial" pitchFamily="34" charset="0"/>
            </a:endParaRPr>
          </a:p>
          <a:p>
            <a:pPr marL="914400" marR="0" lvl="2"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3657600" y="3505200"/>
            <a:ext cx="0" cy="1295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00800" y="3505200"/>
            <a:ext cx="0" cy="1295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4/25/2017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32</a:t>
            </a:fld>
            <a:endParaRPr lang="en-US"/>
          </a:p>
        </p:txBody>
      </p:sp>
      <p:sp>
        <p:nvSpPr>
          <p:cNvPr id="1026" name="Text Box 2"/>
          <p:cNvSpPr txBox="1">
            <a:spLocks noChangeArrowheads="1"/>
          </p:cNvSpPr>
          <p:nvPr/>
        </p:nvSpPr>
        <p:spPr bwMode="auto">
          <a:xfrm>
            <a:off x="0" y="0"/>
            <a:ext cx="9140825" cy="6858000"/>
          </a:xfrm>
          <a:prstGeom prst="rect">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rgbClr val="000000"/>
                </a:solidFill>
                <a:effectLst/>
                <a:latin typeface="Calibri" pitchFamily="34" charset="0"/>
                <a:cs typeface="Arial" pitchFamily="34" charset="0"/>
              </a:rPr>
              <a:t>Two Reasons Why Jesus May Be Coming Soon:</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Arial" pitchFamily="34" charset="0"/>
            </a:endParaRPr>
          </a:p>
          <a:p>
            <a:pPr marL="401638" marR="0" lvl="1" indent="-228600" algn="l" defTabSz="914400" rtl="0" eaLnBrk="1" fontAlgn="base" latinLnBrk="0" hangingPunct="1">
              <a:lnSpc>
                <a:spcPct val="100000"/>
              </a:lnSpc>
              <a:spcBef>
                <a:spcPct val="0"/>
              </a:spcBef>
              <a:buClrTx/>
              <a:buSzTx/>
              <a:tabLst/>
            </a:pPr>
            <a:r>
              <a:rPr kumimoji="0" lang="en-US" b="1" i="0" u="none" strike="noStrike" cap="none" normalizeH="0" baseline="0" dirty="0" smtClean="0">
                <a:ln>
                  <a:noFill/>
                </a:ln>
                <a:effectLst/>
                <a:latin typeface="Calibri" pitchFamily="34" charset="0"/>
                <a:cs typeface="Arial" pitchFamily="34" charset="0"/>
              </a:rPr>
              <a:t>2. </a:t>
            </a:r>
            <a:r>
              <a:rPr kumimoji="0" lang="en-US" b="1" i="0" u="none" strike="noStrike" cap="none" normalizeH="0" baseline="0" dirty="0" smtClean="0">
                <a:ln>
                  <a:noFill/>
                </a:ln>
                <a:solidFill>
                  <a:srgbClr val="0000FF"/>
                </a:solidFill>
                <a:effectLst/>
                <a:latin typeface="Calibri" pitchFamily="34" charset="0"/>
                <a:cs typeface="Arial" pitchFamily="34" charset="0"/>
              </a:rPr>
              <a:t>Psalm 90:4</a:t>
            </a:r>
            <a:r>
              <a:rPr kumimoji="0" lang="en-US" b="0" i="0" u="none" strike="noStrike" cap="none" normalizeH="0" baseline="0" dirty="0" smtClean="0">
                <a:ln>
                  <a:noFill/>
                </a:ln>
                <a:solidFill>
                  <a:srgbClr val="000000"/>
                </a:solidFill>
                <a:effectLst/>
                <a:latin typeface="Calibri" pitchFamily="34" charset="0"/>
                <a:cs typeface="Arial" pitchFamily="34" charset="0"/>
              </a:rPr>
              <a:t> For a thousand years in Thy sight Are like </a:t>
            </a:r>
          </a:p>
          <a:p>
            <a:pPr marL="401638" marR="0" lvl="1" indent="-228600" algn="l" defTabSz="914400" rtl="0" eaLnBrk="1" fontAlgn="base" latinLnBrk="0" hangingPunct="1">
              <a:lnSpc>
                <a:spcPct val="100000"/>
              </a:lnSpc>
              <a:spcBef>
                <a:spcPct val="0"/>
              </a:spcBef>
              <a:spcAft>
                <a:spcPts val="1000"/>
              </a:spcAft>
              <a:buClrTx/>
              <a:buSzTx/>
              <a:tabLst/>
            </a:pPr>
            <a:r>
              <a:rPr kumimoji="0" lang="en-US" b="0" i="0" u="none" strike="noStrike" cap="none" normalizeH="0" baseline="0" dirty="0" smtClean="0">
                <a:ln>
                  <a:noFill/>
                </a:ln>
                <a:solidFill>
                  <a:srgbClr val="000000"/>
                </a:solidFill>
                <a:effectLst/>
                <a:latin typeface="Calibri" pitchFamily="34" charset="0"/>
                <a:cs typeface="Arial" pitchFamily="34" charset="0"/>
              </a:rPr>
              <a:t>		</a:t>
            </a:r>
            <a:r>
              <a:rPr kumimoji="0" lang="en-US" b="0" i="0" u="none" strike="noStrike" cap="none" normalizeH="0" dirty="0" smtClean="0">
                <a:ln>
                  <a:noFill/>
                </a:ln>
                <a:solidFill>
                  <a:srgbClr val="000000"/>
                </a:solidFill>
                <a:effectLst/>
                <a:latin typeface="Calibri" pitchFamily="34" charset="0"/>
                <a:cs typeface="Arial" pitchFamily="34" charset="0"/>
              </a:rPr>
              <a:t>           </a:t>
            </a:r>
            <a:r>
              <a:rPr kumimoji="0" lang="en-US" b="0" i="0" u="none" strike="noStrike" cap="none" normalizeH="0" baseline="0" dirty="0" smtClean="0">
                <a:ln>
                  <a:noFill/>
                </a:ln>
                <a:solidFill>
                  <a:srgbClr val="000000"/>
                </a:solidFill>
                <a:effectLst/>
                <a:latin typeface="Calibri" pitchFamily="34" charset="0"/>
                <a:cs typeface="Arial" pitchFamily="34" charset="0"/>
              </a:rPr>
              <a:t>yesterday when it passes by, Or </a:t>
            </a:r>
            <a:r>
              <a:rPr kumimoji="0" lang="en-US" b="0" i="1" u="none" strike="noStrike" cap="none" normalizeH="0" baseline="0" dirty="0" smtClean="0">
                <a:ln>
                  <a:noFill/>
                </a:ln>
                <a:solidFill>
                  <a:srgbClr val="000000"/>
                </a:solidFill>
                <a:effectLst/>
                <a:latin typeface="Calibri" pitchFamily="34" charset="0"/>
                <a:cs typeface="Arial" pitchFamily="34" charset="0"/>
              </a:rPr>
              <a:t>as</a:t>
            </a:r>
            <a:r>
              <a:rPr kumimoji="0" lang="en-US" b="0" i="0" u="none" strike="noStrike" cap="none" normalizeH="0" baseline="0" dirty="0" smtClean="0">
                <a:ln>
                  <a:noFill/>
                </a:ln>
                <a:solidFill>
                  <a:srgbClr val="000000"/>
                </a:solidFill>
                <a:effectLst/>
                <a:latin typeface="Calibri" pitchFamily="34" charset="0"/>
                <a:cs typeface="Arial" pitchFamily="34" charset="0"/>
              </a:rPr>
              <a:t> a watch in the night. </a:t>
            </a:r>
          </a:p>
          <a:p>
            <a:pPr marL="911225" marR="0" lvl="1" indent="-228600" algn="l" defTabSz="914400" rtl="0" eaLnBrk="1" fontAlgn="base" latinLnBrk="0" hangingPunct="1">
              <a:lnSpc>
                <a:spcPct val="100000"/>
              </a:lnSpc>
              <a:spcBef>
                <a:spcPct val="0"/>
              </a:spcBef>
              <a:spcAft>
                <a:spcPts val="1000"/>
              </a:spcAft>
              <a:buClrTx/>
              <a:buSzTx/>
              <a:tabLst/>
            </a:pPr>
            <a:r>
              <a:rPr kumimoji="0" lang="en-US" b="1" i="0" u="none" strike="noStrike" cap="none" normalizeH="0" baseline="0" dirty="0" smtClean="0">
                <a:ln>
                  <a:noFill/>
                </a:ln>
                <a:solidFill>
                  <a:srgbClr val="0000FF"/>
                </a:solidFill>
                <a:effectLst/>
                <a:latin typeface="Calibri" pitchFamily="34" charset="0"/>
                <a:cs typeface="Arial" pitchFamily="34" charset="0"/>
              </a:rPr>
              <a:t>Exodus 31:16-17</a:t>
            </a:r>
            <a:r>
              <a:rPr kumimoji="0" lang="en-US" b="0" i="0" u="none" strike="noStrike" cap="none" normalizeH="0" baseline="0" dirty="0" smtClean="0">
                <a:ln>
                  <a:noFill/>
                </a:ln>
                <a:solidFill>
                  <a:srgbClr val="000000"/>
                </a:solidFill>
                <a:effectLst/>
                <a:latin typeface="Calibri" pitchFamily="34" charset="0"/>
                <a:cs typeface="Arial" pitchFamily="34" charset="0"/>
              </a:rPr>
              <a:t> 'So the sons of Israel</a:t>
            </a:r>
            <a:r>
              <a:rPr kumimoji="0" lang="en-US" b="0" i="0" u="none" strike="noStrike" cap="none" normalizeH="0" dirty="0" smtClean="0">
                <a:ln>
                  <a:noFill/>
                </a:ln>
                <a:solidFill>
                  <a:srgbClr val="000000"/>
                </a:solidFill>
                <a:effectLst/>
                <a:latin typeface="Calibri" pitchFamily="34" charset="0"/>
                <a:cs typeface="Arial" pitchFamily="34" charset="0"/>
              </a:rPr>
              <a:t> </a:t>
            </a:r>
            <a:r>
              <a:rPr kumimoji="0" lang="en-US" b="0" i="0" u="none" strike="noStrike" cap="none" normalizeH="0" baseline="0" dirty="0" smtClean="0">
                <a:ln>
                  <a:noFill/>
                </a:ln>
                <a:solidFill>
                  <a:srgbClr val="000000"/>
                </a:solidFill>
                <a:effectLst/>
                <a:latin typeface="Calibri" pitchFamily="34" charset="0"/>
                <a:cs typeface="Arial" pitchFamily="34" charset="0"/>
              </a:rPr>
              <a:t>shall observe the Sabbath...' </a:t>
            </a:r>
            <a:r>
              <a:rPr kumimoji="0" lang="en-US" b="0" i="0" u="none" strike="noStrike" cap="none" normalizeH="0" baseline="30000" dirty="0" smtClean="0">
                <a:ln>
                  <a:noFill/>
                </a:ln>
                <a:solidFill>
                  <a:srgbClr val="0000FF"/>
                </a:solidFill>
                <a:effectLst/>
                <a:latin typeface="Calibri" pitchFamily="34" charset="0"/>
                <a:cs typeface="Arial" pitchFamily="34" charset="0"/>
              </a:rPr>
              <a:t>17</a:t>
            </a:r>
            <a:r>
              <a:rPr kumimoji="0" lang="en-US" b="0" i="0" u="none" strike="noStrike" cap="none" normalizeH="0" baseline="0" dirty="0" smtClean="0">
                <a:ln>
                  <a:noFill/>
                </a:ln>
                <a:solidFill>
                  <a:srgbClr val="000000"/>
                </a:solidFill>
                <a:effectLst/>
                <a:latin typeface="Calibri" pitchFamily="34" charset="0"/>
                <a:cs typeface="Arial" pitchFamily="34" charset="0"/>
              </a:rPr>
              <a:t>"</a:t>
            </a:r>
            <a:r>
              <a:rPr kumimoji="0" lang="en-US" b="1" i="0" u="sng" strike="noStrike" cap="none" normalizeH="0" baseline="0" dirty="0" smtClean="0">
                <a:ln>
                  <a:noFill/>
                </a:ln>
                <a:solidFill>
                  <a:srgbClr val="000000"/>
                </a:solidFill>
                <a:effectLst/>
                <a:latin typeface="Calibri" pitchFamily="34" charset="0"/>
                <a:cs typeface="Arial" pitchFamily="34" charset="0"/>
              </a:rPr>
              <a:t>It is a sign between Me and the sons of Israel forever</a:t>
            </a:r>
            <a:r>
              <a:rPr kumimoji="0" lang="en-US" b="0" i="0" u="none" strike="noStrike" cap="none" normalizeH="0" baseline="0" dirty="0" smtClean="0">
                <a:ln>
                  <a:noFill/>
                </a:ln>
                <a:solidFill>
                  <a:srgbClr val="000000"/>
                </a:solidFill>
                <a:effectLst/>
                <a:latin typeface="Calibri" pitchFamily="34" charset="0"/>
                <a:cs typeface="Arial" pitchFamily="34" charset="0"/>
              </a:rPr>
              <a:t>; for in six days the Lord made heaven and earth, but </a:t>
            </a:r>
            <a:r>
              <a:rPr kumimoji="0" lang="en-US" b="1" i="0" u="sng" strike="noStrike" cap="none" normalizeH="0" baseline="0" dirty="0" smtClean="0">
                <a:ln>
                  <a:noFill/>
                </a:ln>
                <a:solidFill>
                  <a:srgbClr val="000000"/>
                </a:solidFill>
                <a:effectLst/>
                <a:latin typeface="Calibri" pitchFamily="34" charset="0"/>
                <a:cs typeface="Arial" pitchFamily="34" charset="0"/>
              </a:rPr>
              <a:t>on the seventh day He ceased </a:t>
            </a:r>
            <a:r>
              <a:rPr kumimoji="0" lang="en-US" b="1" i="1" u="sng" strike="noStrike" cap="none" normalizeH="0" baseline="0" dirty="0" smtClean="0">
                <a:ln>
                  <a:noFill/>
                </a:ln>
                <a:solidFill>
                  <a:srgbClr val="000000"/>
                </a:solidFill>
                <a:effectLst/>
                <a:latin typeface="Calibri" pitchFamily="34" charset="0"/>
                <a:cs typeface="Arial" pitchFamily="34" charset="0"/>
              </a:rPr>
              <a:t>from labor</a:t>
            </a:r>
            <a:r>
              <a:rPr kumimoji="0" lang="en-US" b="0" i="1" u="none" strike="noStrike" cap="none" normalizeH="0" baseline="0" dirty="0" smtClean="0">
                <a:ln>
                  <a:noFill/>
                </a:ln>
                <a:solidFill>
                  <a:srgbClr val="000000"/>
                </a:solidFill>
                <a:effectLst/>
                <a:latin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Calibri" pitchFamily="34" charset="0"/>
                <a:cs typeface="Arial" pitchFamily="34" charset="0"/>
              </a:rPr>
              <a:t> and was refreshed." </a:t>
            </a:r>
          </a:p>
          <a:p>
            <a:pPr marR="0" lvl="2" indent="-225425" algn="l" defTabSz="914400" rtl="0" eaLnBrk="1" fontAlgn="base" latinLnBrk="0" hangingPunct="1">
              <a:lnSpc>
                <a:spcPct val="100000"/>
              </a:lnSpc>
              <a:spcBef>
                <a:spcPct val="0"/>
              </a:spcBef>
              <a:spcAft>
                <a:spcPts val="1000"/>
              </a:spcAft>
              <a:buClrTx/>
              <a:buSzTx/>
              <a:buFontTx/>
              <a:buNone/>
              <a:tabLst/>
            </a:pPr>
            <a:r>
              <a:rPr lang="en-US" b="1" dirty="0" smtClean="0">
                <a:solidFill>
                  <a:srgbClr val="0000FF"/>
                </a:solidFill>
                <a:latin typeface="Calibri" pitchFamily="34" charset="0"/>
                <a:cs typeface="Arial" pitchFamily="34" charset="0"/>
              </a:rPr>
              <a:t>Exodus</a:t>
            </a:r>
            <a:r>
              <a:rPr kumimoji="0" lang="en-US" b="1" i="0" u="none" strike="noStrike" cap="none" normalizeH="0" baseline="0" dirty="0" smtClean="0">
                <a:ln>
                  <a:noFill/>
                </a:ln>
                <a:solidFill>
                  <a:srgbClr val="0000FF"/>
                </a:solidFill>
                <a:effectLst/>
                <a:latin typeface="Calibri" pitchFamily="34" charset="0"/>
                <a:cs typeface="Arial" pitchFamily="34" charset="0"/>
              </a:rPr>
              <a:t> 24:16</a:t>
            </a:r>
            <a:r>
              <a:rPr kumimoji="0" lang="en-US" b="0" i="0" u="none" strike="noStrike" cap="none" normalizeH="0" baseline="0" dirty="0" smtClean="0">
                <a:ln>
                  <a:noFill/>
                </a:ln>
                <a:solidFill>
                  <a:srgbClr val="000000"/>
                </a:solidFill>
                <a:effectLst/>
                <a:latin typeface="Calibri" pitchFamily="34" charset="0"/>
                <a:cs typeface="Arial" pitchFamily="34" charset="0"/>
              </a:rPr>
              <a:t> And the glory of the Lord rested on Mount Sinai, and the cloud covered it for six days; and </a:t>
            </a:r>
            <a:r>
              <a:rPr lang="en-US" b="1" u="sng" dirty="0" smtClean="0">
                <a:solidFill>
                  <a:srgbClr val="000000"/>
                </a:solidFill>
                <a:latin typeface="Calibri" pitchFamily="34" charset="0"/>
                <a:cs typeface="Arial" pitchFamily="34" charset="0"/>
              </a:rPr>
              <a:t>on the </a:t>
            </a:r>
            <a:r>
              <a:rPr kumimoji="0" lang="en-US" b="1" i="0" u="sng" strike="noStrike" cap="none" normalizeH="0" baseline="0" dirty="0" smtClean="0">
                <a:ln>
                  <a:noFill/>
                </a:ln>
                <a:solidFill>
                  <a:srgbClr val="000000"/>
                </a:solidFill>
                <a:effectLst/>
                <a:latin typeface="Calibri" pitchFamily="34" charset="0"/>
                <a:cs typeface="Arial" pitchFamily="34" charset="0"/>
              </a:rPr>
              <a:t>seventh day He called to Moses</a:t>
            </a:r>
            <a:r>
              <a:rPr kumimoji="0" lang="en-US" b="0" i="0" u="none" strike="noStrike" cap="none" normalizeH="0" baseline="0" dirty="0" smtClean="0">
                <a:ln>
                  <a:noFill/>
                </a:ln>
                <a:solidFill>
                  <a:srgbClr val="000000"/>
                </a:solidFill>
                <a:effectLst/>
                <a:latin typeface="Calibri" pitchFamily="34" charset="0"/>
                <a:cs typeface="Arial" pitchFamily="34" charset="0"/>
              </a:rPr>
              <a:t> from the midst of the cloud.</a:t>
            </a:r>
            <a:endParaRPr kumimoji="0" lang="en-US" b="1" i="0" u="none" strike="noStrike" cap="none" normalizeH="0" baseline="0" dirty="0" smtClean="0">
              <a:ln>
                <a:noFill/>
              </a:ln>
              <a:solidFill>
                <a:srgbClr val="000000"/>
              </a:solidFill>
              <a:effectLst/>
              <a:latin typeface="Times New Roman" pitchFamily="18" charset="0"/>
              <a:cs typeface="Arial" pitchFamily="34" charset="0"/>
            </a:endParaRPr>
          </a:p>
          <a:p>
            <a:pPr marR="0" lvl="2" indent="-225425" algn="l" defTabSz="914400" rtl="0" eaLnBrk="1" fontAlgn="base" latinLnBrk="0" hangingPunct="1">
              <a:lnSpc>
                <a:spcPct val="100000"/>
              </a:lnSpc>
              <a:spcBef>
                <a:spcPct val="0"/>
              </a:spcBef>
              <a:spcAft>
                <a:spcPts val="1000"/>
              </a:spcAft>
              <a:buClrTx/>
              <a:buSzTx/>
              <a:buFontTx/>
              <a:buNone/>
              <a:tabLst/>
            </a:pPr>
            <a:r>
              <a:rPr lang="en-US" b="1" dirty="0" smtClean="0">
                <a:solidFill>
                  <a:srgbClr val="0000FF"/>
                </a:solidFill>
                <a:latin typeface="Calibri" pitchFamily="34" charset="0"/>
                <a:cs typeface="Arial" pitchFamily="34" charset="0"/>
              </a:rPr>
              <a:t>Joshua</a:t>
            </a:r>
            <a:r>
              <a:rPr kumimoji="0" lang="en-US" b="1" i="0" u="none" strike="noStrike" cap="none" normalizeH="0" baseline="0" dirty="0" smtClean="0">
                <a:ln>
                  <a:noFill/>
                </a:ln>
                <a:solidFill>
                  <a:srgbClr val="0000FF"/>
                </a:solidFill>
                <a:effectLst/>
                <a:latin typeface="Calibri" pitchFamily="34" charset="0"/>
                <a:cs typeface="Arial" pitchFamily="34" charset="0"/>
              </a:rPr>
              <a:t> 6:4</a:t>
            </a:r>
            <a:r>
              <a:rPr kumimoji="0" lang="en-US" b="0" i="0" u="none" strike="noStrike" cap="none" normalizeH="0" baseline="0" dirty="0" smtClean="0">
                <a:ln>
                  <a:noFill/>
                </a:ln>
                <a:solidFill>
                  <a:schemeClr val="tx1"/>
                </a:solidFill>
                <a:effectLst/>
                <a:latin typeface="Calibri" pitchFamily="34" charset="0"/>
                <a:cs typeface="Arial" pitchFamily="34" charset="0"/>
              </a:rPr>
              <a:t> "Also seven priests shall carry seven trumpets of rams' horns before the ark; then </a:t>
            </a:r>
            <a:r>
              <a:rPr kumimoji="0" lang="en-US" b="1" i="0" u="sng" strike="noStrike" cap="none" normalizeH="0" baseline="0" dirty="0" smtClean="0">
                <a:ln>
                  <a:noFill/>
                </a:ln>
                <a:solidFill>
                  <a:schemeClr val="tx1"/>
                </a:solidFill>
                <a:effectLst/>
                <a:latin typeface="Calibri" pitchFamily="34" charset="0"/>
                <a:cs typeface="Arial" pitchFamily="34" charset="0"/>
              </a:rPr>
              <a:t>on the seventh day</a:t>
            </a:r>
            <a:r>
              <a:rPr kumimoji="0" lang="en-US" b="0" i="0" u="none" strike="noStrike" cap="none" normalizeH="0" baseline="0" dirty="0" smtClean="0">
                <a:ln>
                  <a:noFill/>
                </a:ln>
                <a:solidFill>
                  <a:schemeClr val="tx1"/>
                </a:solidFill>
                <a:effectLst/>
                <a:latin typeface="Calibri" pitchFamily="34" charset="0"/>
                <a:cs typeface="Arial" pitchFamily="34" charset="0"/>
              </a:rPr>
              <a:t> you shall march around the city seven times, and the priests shall blow the trumpets. </a:t>
            </a:r>
          </a:p>
          <a:p>
            <a:pPr marR="0" lvl="2" indent="-225425" algn="l"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rgbClr val="0000FF"/>
                </a:solidFill>
                <a:effectLst/>
                <a:latin typeface="Calibri" pitchFamily="34" charset="0"/>
                <a:cs typeface="Arial" pitchFamily="34" charset="0"/>
              </a:rPr>
              <a:t>2 Peter 3:7-8</a:t>
            </a:r>
            <a:r>
              <a:rPr kumimoji="0" lang="en-US" b="0" i="0" u="none" strike="noStrike" cap="none" normalizeH="0" baseline="0" dirty="0" smtClean="0">
                <a:ln>
                  <a:noFill/>
                </a:ln>
                <a:solidFill>
                  <a:srgbClr val="000000"/>
                </a:solidFill>
                <a:effectLst/>
                <a:latin typeface="Calibri" pitchFamily="34" charset="0"/>
                <a:cs typeface="Arial" pitchFamily="34" charset="0"/>
              </a:rPr>
              <a:t> But the present heavens and earth by His word are being reserved for fire, kept for the day of judgment and destruction of ungodly men. </a:t>
            </a:r>
            <a:r>
              <a:rPr kumimoji="0" lang="en-US" b="0" i="0" u="none" strike="noStrike" cap="none" normalizeH="0" baseline="30000" dirty="0" smtClean="0">
                <a:ln>
                  <a:noFill/>
                </a:ln>
                <a:solidFill>
                  <a:srgbClr val="0000FF"/>
                </a:solidFill>
                <a:effectLst/>
                <a:latin typeface="Calibri" pitchFamily="34" charset="0"/>
                <a:cs typeface="Arial" pitchFamily="34" charset="0"/>
              </a:rPr>
              <a:t>8</a:t>
            </a:r>
            <a:r>
              <a:rPr kumimoji="0" lang="en-US" b="0" i="0" u="none" strike="noStrike" cap="none" normalizeH="0" baseline="0" dirty="0" smtClean="0">
                <a:ln>
                  <a:noFill/>
                </a:ln>
                <a:solidFill>
                  <a:srgbClr val="000000"/>
                </a:solidFill>
                <a:effectLst/>
                <a:latin typeface="Calibri" pitchFamily="34" charset="0"/>
                <a:cs typeface="Arial" pitchFamily="34" charset="0"/>
              </a:rPr>
              <a:t>But do not let this one </a:t>
            </a:r>
            <a:r>
              <a:rPr kumimoji="0" lang="en-US" b="0" i="1" u="none" strike="noStrike" cap="none" normalizeH="0" baseline="0" dirty="0" smtClean="0">
                <a:ln>
                  <a:noFill/>
                </a:ln>
                <a:solidFill>
                  <a:srgbClr val="000000"/>
                </a:solidFill>
                <a:effectLst/>
                <a:latin typeface="Calibri" pitchFamily="34" charset="0"/>
                <a:cs typeface="Arial" pitchFamily="34" charset="0"/>
              </a:rPr>
              <a:t>fact</a:t>
            </a:r>
            <a:r>
              <a:rPr kumimoji="0" lang="en-US" b="0" i="0" u="none" strike="noStrike" cap="none" normalizeH="0" baseline="0" dirty="0" smtClean="0">
                <a:ln>
                  <a:noFill/>
                </a:ln>
                <a:solidFill>
                  <a:srgbClr val="000000"/>
                </a:solidFill>
                <a:effectLst/>
                <a:latin typeface="Calibri" pitchFamily="34" charset="0"/>
                <a:cs typeface="Arial" pitchFamily="34" charset="0"/>
              </a:rPr>
              <a:t> escape your notice, beloved, that </a:t>
            </a:r>
            <a:r>
              <a:rPr kumimoji="0" lang="en-US" b="1" i="0" u="sng" strike="noStrike" cap="none" normalizeH="0" baseline="0" dirty="0" smtClean="0">
                <a:ln>
                  <a:noFill/>
                </a:ln>
                <a:solidFill>
                  <a:srgbClr val="000000"/>
                </a:solidFill>
                <a:effectLst/>
                <a:latin typeface="Calibri" pitchFamily="34" charset="0"/>
                <a:cs typeface="Arial" pitchFamily="34" charset="0"/>
              </a:rPr>
              <a:t>with the Lord one day is as a thousand years, and a thousand years as one day</a:t>
            </a:r>
            <a:r>
              <a:rPr kumimoji="0" lang="en-US" b="0" i="0" u="none" strike="noStrike" cap="none" normalizeH="0" baseline="0" dirty="0" smtClean="0">
                <a:ln>
                  <a:noFill/>
                </a:ln>
                <a:solidFill>
                  <a:srgbClr val="000000"/>
                </a:solidFill>
                <a:effectLst/>
                <a:latin typeface="Calibri" pitchFamily="34" charset="0"/>
                <a:cs typeface="Arial" pitchFamily="34" charset="0"/>
              </a:rPr>
              <a:t>. </a:t>
            </a:r>
          </a:p>
          <a:p>
            <a:pPr marR="0" lvl="2" indent="-225425"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FF"/>
                </a:solidFill>
                <a:effectLst/>
                <a:latin typeface="Times New Roman" pitchFamily="18" charset="0"/>
                <a:cs typeface="Arial" pitchFamily="34" charset="0"/>
              </a:rPr>
              <a:t>Hosea 6:1-2</a:t>
            </a:r>
            <a:r>
              <a:rPr kumimoji="0" lang="en-US" b="0" i="0" u="none" strike="noStrike" cap="none" normalizeH="0" baseline="0" dirty="0" smtClean="0">
                <a:ln>
                  <a:noFill/>
                </a:ln>
                <a:solidFill>
                  <a:srgbClr val="000000"/>
                </a:solidFill>
                <a:effectLst/>
                <a:latin typeface="Times New Roman" pitchFamily="18" charset="0"/>
                <a:cs typeface="Arial" pitchFamily="34" charset="0"/>
              </a:rPr>
              <a:t> "Come, let us return to the Lord. For He has torn </a:t>
            </a:r>
            <a:r>
              <a:rPr kumimoji="0" lang="en-US" b="0" i="1" u="none" strike="noStrike" cap="none" normalizeH="0" baseline="0" dirty="0" smtClean="0">
                <a:ln>
                  <a:noFill/>
                </a:ln>
                <a:solidFill>
                  <a:srgbClr val="000000"/>
                </a:solidFill>
                <a:effectLst/>
                <a:latin typeface="Times New Roman" pitchFamily="18" charset="0"/>
                <a:cs typeface="Arial" pitchFamily="34" charset="0"/>
              </a:rPr>
              <a:t>us</a:t>
            </a:r>
            <a:r>
              <a:rPr kumimoji="0" lang="en-US" b="0" i="0" u="none" strike="noStrike" cap="none" normalizeH="0" baseline="0" dirty="0" smtClean="0">
                <a:ln>
                  <a:noFill/>
                </a:ln>
                <a:solidFill>
                  <a:srgbClr val="000000"/>
                </a:solidFill>
                <a:effectLst/>
                <a:latin typeface="Times New Roman" pitchFamily="18" charset="0"/>
                <a:cs typeface="Arial" pitchFamily="34" charset="0"/>
              </a:rPr>
              <a:t> [70 A.D.]</a:t>
            </a:r>
            <a:r>
              <a:rPr kumimoji="0" lang="en-US" b="0" i="1" u="none" strike="noStrike" cap="none" normalizeH="0" baseline="0" dirty="0" smtClean="0">
                <a:ln>
                  <a:noFill/>
                </a:ln>
                <a:solidFill>
                  <a:srgbClr val="000000"/>
                </a:solidFill>
                <a:effectLst/>
                <a:latin typeface="Times New Roman" pitchFamily="18" charset="0"/>
                <a:cs typeface="Arial" pitchFamily="34" charset="0"/>
              </a:rPr>
              <a:t>,</a:t>
            </a:r>
            <a:r>
              <a:rPr kumimoji="0" lang="en-US" b="0" i="0" u="none" strike="noStrike" cap="none" normalizeH="0" baseline="0" dirty="0" smtClean="0">
                <a:ln>
                  <a:noFill/>
                </a:ln>
                <a:solidFill>
                  <a:srgbClr val="000000"/>
                </a:solidFill>
                <a:effectLst/>
                <a:latin typeface="Times New Roman" pitchFamily="18" charset="0"/>
                <a:cs typeface="Arial" pitchFamily="34" charset="0"/>
              </a:rPr>
              <a:t> but He will heal us; He has wounded </a:t>
            </a:r>
            <a:r>
              <a:rPr kumimoji="0" lang="en-US" b="0" i="1" u="none" strike="noStrike" cap="none" normalizeH="0" baseline="0" dirty="0" smtClean="0">
                <a:ln>
                  <a:noFill/>
                </a:ln>
                <a:solidFill>
                  <a:srgbClr val="000000"/>
                </a:solidFill>
                <a:effectLst/>
                <a:latin typeface="Times New Roman" pitchFamily="18" charset="0"/>
                <a:cs typeface="Arial" pitchFamily="34" charset="0"/>
              </a:rPr>
              <a:t>us,</a:t>
            </a:r>
            <a:r>
              <a:rPr kumimoji="0" lang="en-US" b="0" i="0" u="none" strike="noStrike" cap="none" normalizeH="0" baseline="0" dirty="0" smtClean="0">
                <a:ln>
                  <a:noFill/>
                </a:ln>
                <a:solidFill>
                  <a:srgbClr val="000000"/>
                </a:solidFill>
                <a:effectLst/>
                <a:latin typeface="Times New Roman" pitchFamily="18" charset="0"/>
                <a:cs typeface="Arial" pitchFamily="34" charset="0"/>
              </a:rPr>
              <a:t> but He will bandage us. </a:t>
            </a:r>
            <a:r>
              <a:rPr kumimoji="0" lang="en-US" b="0" i="0" u="none" strike="noStrike" cap="none" normalizeH="0" baseline="30000" dirty="0" smtClean="0">
                <a:ln>
                  <a:noFill/>
                </a:ln>
                <a:solidFill>
                  <a:srgbClr val="0000FF"/>
                </a:solidFill>
                <a:effectLst/>
                <a:latin typeface="Times New Roman" pitchFamily="18" charset="0"/>
                <a:cs typeface="Arial" pitchFamily="34" charset="0"/>
              </a:rPr>
              <a:t>2</a:t>
            </a:r>
            <a:r>
              <a:rPr kumimoji="0" lang="en-US" b="0" i="0" u="none" strike="noStrike" cap="none" normalizeH="0" baseline="0" dirty="0" smtClean="0">
                <a:ln>
                  <a:noFill/>
                </a:ln>
                <a:solidFill>
                  <a:srgbClr val="000000"/>
                </a:solidFill>
                <a:effectLst/>
                <a:latin typeface="Times New Roman" pitchFamily="18" charset="0"/>
                <a:cs typeface="Arial" pitchFamily="34" charset="0"/>
              </a:rPr>
              <a:t>"</a:t>
            </a:r>
            <a:r>
              <a:rPr kumimoji="0" lang="en-US" b="1" i="0" u="sng" strike="noStrike" cap="none" normalizeH="0" baseline="0" dirty="0" smtClean="0">
                <a:ln>
                  <a:noFill/>
                </a:ln>
                <a:solidFill>
                  <a:srgbClr val="000000"/>
                </a:solidFill>
                <a:effectLst/>
                <a:latin typeface="Times New Roman" pitchFamily="18" charset="0"/>
                <a:cs typeface="Arial" pitchFamily="34" charset="0"/>
              </a:rPr>
              <a:t>He will revive us after two days</a:t>
            </a:r>
            <a:r>
              <a:rPr kumimoji="0" lang="en-US" b="0" i="0" u="none" strike="noStrike" cap="none" normalizeH="0" baseline="0" dirty="0" smtClean="0">
                <a:ln>
                  <a:noFill/>
                </a:ln>
                <a:solidFill>
                  <a:srgbClr val="000000"/>
                </a:solidFill>
                <a:effectLst/>
                <a:latin typeface="Times New Roman" pitchFamily="18" charset="0"/>
                <a:cs typeface="Arial" pitchFamily="34" charset="0"/>
              </a:rPr>
              <a:t> [May 14, 1948]; </a:t>
            </a:r>
            <a:r>
              <a:rPr kumimoji="0" lang="en-US" b="1" i="0" u="sng" strike="noStrike" cap="none" normalizeH="0" baseline="0" dirty="0" smtClean="0">
                <a:ln>
                  <a:noFill/>
                </a:ln>
                <a:solidFill>
                  <a:srgbClr val="000000"/>
                </a:solidFill>
                <a:effectLst/>
                <a:latin typeface="Times New Roman" pitchFamily="18" charset="0"/>
                <a:cs typeface="Arial" pitchFamily="34" charset="0"/>
              </a:rPr>
              <a:t>He will raise us up on the third day</a:t>
            </a:r>
            <a:r>
              <a:rPr kumimoji="0" lang="en-US" b="0" i="0" u="none" strike="noStrike" cap="none" normalizeH="0" baseline="0" dirty="0" smtClean="0">
                <a:ln>
                  <a:noFill/>
                </a:ln>
                <a:solidFill>
                  <a:srgbClr val="000000"/>
                </a:solidFill>
                <a:effectLst/>
                <a:latin typeface="Times New Roman" pitchFamily="18" charset="0"/>
                <a:cs typeface="Arial" pitchFamily="34" charset="0"/>
              </a:rPr>
              <a:t> [</a:t>
            </a:r>
            <a:r>
              <a:rPr kumimoji="0" lang="en-US" b="1" i="0" u="none" strike="noStrike" cap="none" normalizeH="0" baseline="0" dirty="0" smtClean="0">
                <a:ln>
                  <a:noFill/>
                </a:ln>
                <a:solidFill>
                  <a:srgbClr val="0000FF"/>
                </a:solidFill>
                <a:effectLst/>
                <a:latin typeface="Times New Roman" pitchFamily="18" charset="0"/>
                <a:cs typeface="Arial" pitchFamily="34" charset="0"/>
              </a:rPr>
              <a:t>Dan 12:1-2</a:t>
            </a:r>
            <a:r>
              <a:rPr kumimoji="0" lang="en-US" b="0" i="0" u="none" strike="noStrike" cap="none" normalizeH="0" baseline="0" dirty="0" smtClean="0">
                <a:ln>
                  <a:noFill/>
                </a:ln>
                <a:solidFill>
                  <a:srgbClr val="000000"/>
                </a:solidFill>
                <a:effectLst/>
                <a:latin typeface="Times New Roman" pitchFamily="18" charset="0"/>
                <a:cs typeface="Arial" pitchFamily="34" charset="0"/>
              </a:rPr>
              <a:t>] that we may live before Him. [</a:t>
            </a:r>
            <a:r>
              <a:rPr kumimoji="0" lang="en-US" b="1" i="0" u="none" strike="noStrike" cap="none" normalizeH="0" baseline="0" dirty="0" smtClean="0">
                <a:ln>
                  <a:noFill/>
                </a:ln>
                <a:solidFill>
                  <a:srgbClr val="0000FF"/>
                </a:solidFill>
                <a:effectLst/>
                <a:latin typeface="Times New Roman" pitchFamily="18" charset="0"/>
                <a:cs typeface="Arial" pitchFamily="34" charset="0"/>
              </a:rPr>
              <a:t>Is 65:18-23</a:t>
            </a:r>
            <a:r>
              <a:rPr kumimoji="0" lang="en-US" b="0" i="0" u="none" strike="noStrike" cap="none" normalizeH="0" baseline="0" dirty="0" smtClean="0">
                <a:ln>
                  <a:noFill/>
                </a:ln>
                <a:solidFill>
                  <a:srgbClr val="000000"/>
                </a:solidFill>
                <a:effectLst/>
                <a:latin typeface="Times New Roman" pitchFamily="18" charset="0"/>
                <a:cs typeface="Arial" pitchFamily="34" charset="0"/>
              </a:rPr>
              <a:t>, Millennium]</a:t>
            </a:r>
            <a:endParaRPr kumimoji="0" lang="en-US" b="0" i="0" u="none" strike="noStrike" cap="none" normalizeH="0" baseline="0" dirty="0" smtClean="0">
              <a:ln>
                <a:noFill/>
              </a:ln>
              <a:solidFill>
                <a:schemeClr val="tx1"/>
              </a:solidFill>
              <a:effectLst/>
              <a:latin typeface="Times New Roman" pitchFamily="18" charset="0"/>
              <a:cs typeface="Arial" pitchFamily="34" charset="0"/>
            </a:endParaRPr>
          </a:p>
          <a:p>
            <a:pPr marL="914400" marR="0" lvl="2"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a:off x="5486400" y="76200"/>
            <a:ext cx="3429000" cy="914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Biblical genealogy places Adam ~ 4000 B.C.</a:t>
            </a:r>
          </a:p>
          <a:p>
            <a:pPr lvl="0" fontAlgn="base">
              <a:spcBef>
                <a:spcPct val="0"/>
              </a:spcBef>
            </a:pPr>
            <a:r>
              <a:rPr lang="en-US" sz="1200" dirty="0" smtClean="0">
                <a:solidFill>
                  <a:srgbClr val="0000FF"/>
                </a:solidFill>
                <a:latin typeface="Arial" pitchFamily="34" charset="0"/>
                <a:cs typeface="Arial" pitchFamily="34" charset="0"/>
              </a:rPr>
              <a:t>www.answersingenesis.org/bible-characters/adam-and-eve/when-was-adam-created/ </a:t>
            </a:r>
          </a:p>
          <a:p>
            <a:pPr lvl="0" fontAlgn="base">
              <a:spcBef>
                <a:spcPct val="0"/>
              </a:spcBef>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Outline of Revelation</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33</a:t>
            </a:fld>
            <a:endParaRPr lang="en-US"/>
          </a:p>
        </p:txBody>
      </p:sp>
      <p:graphicFrame>
        <p:nvGraphicFramePr>
          <p:cNvPr id="7" name="Table 6"/>
          <p:cNvGraphicFramePr>
            <a:graphicFrameLocks noGrp="1"/>
          </p:cNvGraphicFramePr>
          <p:nvPr/>
        </p:nvGraphicFramePr>
        <p:xfrm>
          <a:off x="304800" y="1100802"/>
          <a:ext cx="8534400" cy="5260624"/>
        </p:xfrm>
        <a:graphic>
          <a:graphicData uri="http://schemas.openxmlformats.org/drawingml/2006/table">
            <a:tbl>
              <a:tblPr/>
              <a:tblGrid>
                <a:gridCol w="1805680"/>
                <a:gridCol w="6728720"/>
              </a:tblGrid>
              <a:tr h="342892">
                <a:tc>
                  <a:txBody>
                    <a:bodyPr/>
                    <a:lstStyle/>
                    <a:p>
                      <a:pPr marL="0" marR="0" algn="ctr">
                        <a:lnSpc>
                          <a:spcPct val="115000"/>
                        </a:lnSpc>
                        <a:spcBef>
                          <a:spcPts val="0"/>
                        </a:spcBef>
                        <a:spcAft>
                          <a:spcPts val="0"/>
                        </a:spcAft>
                      </a:pPr>
                      <a:r>
                        <a:rPr lang="en-US" sz="2000" b="1" dirty="0">
                          <a:latin typeface="Calibri"/>
                          <a:ea typeface="MS Mincho"/>
                          <a:cs typeface="Times New Roman"/>
                        </a:rPr>
                        <a:t>Chapters</a:t>
                      </a:r>
                      <a:endParaRPr lang="en-US" sz="1400" dirty="0">
                        <a:latin typeface="Calibri"/>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Calibri"/>
                          <a:ea typeface="MS Mincho"/>
                          <a:cs typeface="Times New Roman"/>
                        </a:rPr>
                        <a:t>Topic</a:t>
                      </a:r>
                      <a:endParaRPr lang="en-US" sz="1400" dirty="0">
                        <a:latin typeface="Calibri"/>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1</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nSpc>
                          <a:spcPct val="115000"/>
                        </a:lnSpc>
                        <a:spcBef>
                          <a:spcPts val="0"/>
                        </a:spcBef>
                        <a:spcAft>
                          <a:spcPts val="0"/>
                        </a:spcAft>
                      </a:pPr>
                      <a:r>
                        <a:rPr lang="en-US" sz="1400" b="1" i="1" kern="1200" dirty="0">
                          <a:solidFill>
                            <a:srgbClr val="FF0000"/>
                          </a:solidFill>
                          <a:latin typeface="+mn-lt"/>
                          <a:ea typeface="MS Mincho"/>
                          <a:cs typeface="Times New Roman"/>
                        </a:rPr>
                        <a:t>Things</a:t>
                      </a:r>
                      <a:r>
                        <a:rPr lang="en-US" sz="1400" dirty="0">
                          <a:latin typeface="+mn-lt"/>
                          <a:ea typeface="MS Mincho"/>
                          <a:cs typeface="Times New Roman"/>
                        </a:rPr>
                        <a:t> </a:t>
                      </a:r>
                      <a:r>
                        <a:rPr lang="en-US" sz="1400" b="1" i="1" dirty="0">
                          <a:solidFill>
                            <a:srgbClr val="FF0000"/>
                          </a:solidFill>
                          <a:latin typeface="+mn-lt"/>
                          <a:ea typeface="MS Mincho"/>
                          <a:cs typeface="Times New Roman"/>
                        </a:rPr>
                        <a:t>which you have seen  </a:t>
                      </a:r>
                      <a:r>
                        <a:rPr lang="en-US" sz="1400" dirty="0">
                          <a:latin typeface="+mn-lt"/>
                          <a:ea typeface="Calibri"/>
                          <a:cs typeface="Times New Roman"/>
                        </a:rPr>
                        <a:t>─ </a:t>
                      </a:r>
                      <a:r>
                        <a:rPr lang="en-US" sz="1400" dirty="0" smtClean="0">
                          <a:latin typeface="+mn-lt"/>
                          <a:ea typeface="Calibri"/>
                          <a:cs typeface="Times New Roman"/>
                        </a:rPr>
                        <a:t>Glorified </a:t>
                      </a:r>
                      <a:r>
                        <a:rPr lang="en-US" sz="1400" dirty="0" smtClean="0">
                          <a:latin typeface="+mn-lt"/>
                          <a:ea typeface="MS Mincho"/>
                          <a:cs typeface="Times New Roman"/>
                        </a:rPr>
                        <a:t>Christ </a:t>
                      </a:r>
                      <a:r>
                        <a:rPr lang="en-US" sz="1400" dirty="0">
                          <a:latin typeface="+mn-lt"/>
                          <a:ea typeface="MS Mincho"/>
                          <a:cs typeface="Times New Roman"/>
                        </a:rPr>
                        <a:t>in heaven</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2-3</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b="1" i="1" kern="1200" dirty="0">
                          <a:solidFill>
                            <a:srgbClr val="FF0000"/>
                          </a:solidFill>
                          <a:latin typeface="+mn-lt"/>
                          <a:ea typeface="MS Mincho"/>
                          <a:cs typeface="Times New Roman"/>
                        </a:rPr>
                        <a:t>Things which are </a:t>
                      </a:r>
                      <a:r>
                        <a:rPr lang="en-US" sz="1400" dirty="0">
                          <a:latin typeface="+mn-lt"/>
                          <a:ea typeface="Calibri"/>
                          <a:cs typeface="Times New Roman"/>
                        </a:rPr>
                        <a:t>─ 7 </a:t>
                      </a:r>
                      <a:r>
                        <a:rPr lang="en-US" sz="1400" dirty="0">
                          <a:latin typeface="+mn-lt"/>
                          <a:ea typeface="MS Mincho"/>
                          <a:cs typeface="Times New Roman"/>
                        </a:rPr>
                        <a:t>letters to the 7 churches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4-5</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b="1" i="1" kern="1200" dirty="0" smtClean="0">
                          <a:solidFill>
                            <a:srgbClr val="FF0000"/>
                          </a:solidFill>
                          <a:latin typeface="+mn-lt"/>
                          <a:ea typeface="MS Mincho"/>
                          <a:cs typeface="Times New Roman"/>
                        </a:rPr>
                        <a:t>Things which shall take place </a:t>
                      </a:r>
                      <a:r>
                        <a:rPr lang="en-US" sz="1400" dirty="0" smtClean="0">
                          <a:latin typeface="+mn-lt"/>
                          <a:ea typeface="Calibri"/>
                          <a:cs typeface="Times New Roman"/>
                        </a:rPr>
                        <a:t>─ </a:t>
                      </a:r>
                      <a:r>
                        <a:rPr lang="en-US" sz="1400" b="1" i="1" kern="1200" dirty="0" smtClean="0">
                          <a:solidFill>
                            <a:srgbClr val="FF0000"/>
                          </a:solidFill>
                          <a:latin typeface="+mn-lt"/>
                          <a:ea typeface="MS Mincho"/>
                          <a:cs typeface="Times New Roman"/>
                        </a:rPr>
                        <a:t> </a:t>
                      </a:r>
                      <a:r>
                        <a:rPr lang="en-US" sz="1400" dirty="0" smtClean="0">
                          <a:latin typeface="+mn-lt"/>
                          <a:ea typeface="MS Mincho"/>
                          <a:cs typeface="Times New Roman"/>
                        </a:rPr>
                        <a:t>Introduction / background </a:t>
                      </a:r>
                      <a:r>
                        <a:rPr lang="en-US" sz="1400" dirty="0">
                          <a:latin typeface="+mn-lt"/>
                          <a:ea typeface="MS Mincho"/>
                          <a:cs typeface="Times New Roman"/>
                        </a:rPr>
                        <a:t>to the future — 7 sealed scroll</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6</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6 seals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21060">
                <a:tc>
                  <a:txBody>
                    <a:bodyPr/>
                    <a:lstStyle/>
                    <a:p>
                      <a:pPr marL="0" marR="0" algn="ctr">
                        <a:lnSpc>
                          <a:spcPct val="115000"/>
                        </a:lnSpc>
                        <a:spcBef>
                          <a:spcPts val="0"/>
                        </a:spcBef>
                        <a:spcAft>
                          <a:spcPts val="0"/>
                        </a:spcAft>
                      </a:pPr>
                      <a:r>
                        <a:rPr lang="en-US" sz="1400" dirty="0">
                          <a:latin typeface="+mn-lt"/>
                          <a:ea typeface="MS Mincho"/>
                          <a:cs typeface="Times New Roman"/>
                        </a:rPr>
                        <a:t>7</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dirty="0">
                          <a:solidFill>
                            <a:srgbClr val="FF0000"/>
                          </a:solidFill>
                          <a:latin typeface="+mn-lt"/>
                          <a:ea typeface="MS Mincho"/>
                          <a:cs typeface="Times New Roman"/>
                        </a:rPr>
                        <a:t>1</a:t>
                      </a:r>
                      <a:r>
                        <a:rPr lang="en-US" sz="1400" b="1" baseline="30000" dirty="0">
                          <a:solidFill>
                            <a:srgbClr val="FF0000"/>
                          </a:solidFill>
                          <a:latin typeface="+mn-lt"/>
                          <a:ea typeface="MS Mincho"/>
                          <a:cs typeface="Times New Roman"/>
                        </a:rPr>
                        <a:t>st</a:t>
                      </a:r>
                      <a:r>
                        <a:rPr lang="en-US" sz="1400" b="1" dirty="0">
                          <a:solidFill>
                            <a:srgbClr val="FF0000"/>
                          </a:solidFill>
                          <a:latin typeface="+mn-lt"/>
                          <a:ea typeface="MS Mincho"/>
                          <a:cs typeface="Times New Roman"/>
                        </a:rPr>
                        <a:t> parenthetic  </a:t>
                      </a:r>
                      <a:r>
                        <a:rPr lang="en-US" sz="1400" dirty="0">
                          <a:latin typeface="+mn-lt"/>
                          <a:ea typeface="Calibri"/>
                          <a:cs typeface="Times New Roman"/>
                        </a:rPr>
                        <a:t>─ </a:t>
                      </a:r>
                      <a:r>
                        <a:rPr lang="en-US" sz="1400" dirty="0">
                          <a:latin typeface="+mn-lt"/>
                          <a:ea typeface="MS Mincho"/>
                          <a:cs typeface="Times New Roman"/>
                        </a:rPr>
                        <a:t>2 groups (</a:t>
                      </a:r>
                      <a:r>
                        <a:rPr lang="en-US" sz="1400" dirty="0" smtClean="0">
                          <a:latin typeface="+mn-lt"/>
                          <a:ea typeface="MS Mincho"/>
                          <a:cs typeface="Times New Roman"/>
                        </a:rPr>
                        <a:t>144,000,</a:t>
                      </a:r>
                      <a:r>
                        <a:rPr lang="en-US" sz="1400" baseline="0" dirty="0" smtClean="0">
                          <a:latin typeface="+mn-lt"/>
                          <a:ea typeface="MS Mincho"/>
                          <a:cs typeface="Times New Roman"/>
                        </a:rPr>
                        <a:t> </a:t>
                      </a:r>
                      <a:r>
                        <a:rPr lang="en-US" sz="1400" dirty="0" smtClean="0">
                          <a:latin typeface="+mn-lt"/>
                          <a:ea typeface="MS Mincho"/>
                          <a:cs typeface="Times New Roman"/>
                        </a:rPr>
                        <a:t>multitude </a:t>
                      </a:r>
                      <a:r>
                        <a:rPr lang="en-US" sz="1400" dirty="0">
                          <a:latin typeface="+mn-lt"/>
                          <a:ea typeface="MS Mincho"/>
                          <a:cs typeface="Times New Roman"/>
                        </a:rPr>
                        <a:t>of gentiles in white robes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8</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7</a:t>
                      </a:r>
                      <a:r>
                        <a:rPr lang="en-US" sz="1400" baseline="30000" dirty="0">
                          <a:latin typeface="+mn-lt"/>
                          <a:ea typeface="MS Mincho"/>
                          <a:cs typeface="Times New Roman"/>
                        </a:rPr>
                        <a:t>th</a:t>
                      </a:r>
                      <a:r>
                        <a:rPr lang="en-US" sz="1400" dirty="0">
                          <a:latin typeface="+mn-lt"/>
                          <a:ea typeface="MS Mincho"/>
                          <a:cs typeface="Times New Roman"/>
                        </a:rPr>
                        <a:t> seal and first 4 trumpets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9</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5</a:t>
                      </a:r>
                      <a:r>
                        <a:rPr lang="en-US" sz="1400" baseline="30000" dirty="0">
                          <a:latin typeface="+mn-lt"/>
                          <a:ea typeface="MS Mincho"/>
                          <a:cs typeface="Times New Roman"/>
                        </a:rPr>
                        <a:t>th</a:t>
                      </a:r>
                      <a:r>
                        <a:rPr lang="en-US" sz="1400" dirty="0">
                          <a:latin typeface="+mn-lt"/>
                          <a:ea typeface="MS Mincho"/>
                          <a:cs typeface="Times New Roman"/>
                        </a:rPr>
                        <a:t> &amp; 6</a:t>
                      </a:r>
                      <a:r>
                        <a:rPr lang="en-US" sz="1400" baseline="30000" dirty="0">
                          <a:latin typeface="+mn-lt"/>
                          <a:ea typeface="MS Mincho"/>
                          <a:cs typeface="Times New Roman"/>
                        </a:rPr>
                        <a:t>th</a:t>
                      </a:r>
                      <a:r>
                        <a:rPr lang="en-US" sz="1400" dirty="0">
                          <a:latin typeface="+mn-lt"/>
                          <a:ea typeface="MS Mincho"/>
                          <a:cs typeface="Times New Roman"/>
                        </a:rPr>
                        <a:t> trumpets, 1</a:t>
                      </a:r>
                      <a:r>
                        <a:rPr lang="en-US" sz="1400" baseline="30000" dirty="0">
                          <a:latin typeface="+mn-lt"/>
                          <a:ea typeface="MS Mincho"/>
                          <a:cs typeface="Times New Roman"/>
                        </a:rPr>
                        <a:t>st</a:t>
                      </a:r>
                      <a:r>
                        <a:rPr lang="en-US" sz="1400" dirty="0">
                          <a:latin typeface="+mn-lt"/>
                          <a:ea typeface="MS Mincho"/>
                          <a:cs typeface="Times New Roman"/>
                        </a:rPr>
                        <a:t> </a:t>
                      </a:r>
                      <a:r>
                        <a:rPr lang="en-US" sz="1400" dirty="0" smtClean="0">
                          <a:latin typeface="+mn-lt"/>
                          <a:ea typeface="MS Mincho"/>
                          <a:cs typeface="Times New Roman"/>
                        </a:rPr>
                        <a:t>&amp; 2</a:t>
                      </a:r>
                      <a:r>
                        <a:rPr lang="en-US" sz="1400" baseline="30000" dirty="0" smtClean="0">
                          <a:latin typeface="+mn-lt"/>
                          <a:ea typeface="MS Mincho"/>
                          <a:cs typeface="Times New Roman"/>
                        </a:rPr>
                        <a:t>nd</a:t>
                      </a:r>
                      <a:r>
                        <a:rPr lang="en-US" sz="1400" baseline="0" dirty="0" smtClean="0">
                          <a:latin typeface="+mn-lt"/>
                          <a:ea typeface="MS Mincho"/>
                          <a:cs typeface="Times New Roman"/>
                        </a:rPr>
                        <a:t> </a:t>
                      </a:r>
                      <a:r>
                        <a:rPr lang="en-US" sz="1400" dirty="0" smtClean="0">
                          <a:latin typeface="+mn-lt"/>
                          <a:ea typeface="MS Mincho"/>
                          <a:cs typeface="Times New Roman"/>
                        </a:rPr>
                        <a:t>Woes</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10-11:14</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2</a:t>
                      </a:r>
                      <a:r>
                        <a:rPr lang="en-US" sz="1400" b="1" kern="1200" baseline="30000" dirty="0" smtClean="0">
                          <a:solidFill>
                            <a:srgbClr val="FF0000"/>
                          </a:solidFill>
                          <a:latin typeface="+mn-lt"/>
                          <a:ea typeface="MS Mincho"/>
                          <a:cs typeface="Times New Roman"/>
                        </a:rPr>
                        <a:t>nd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a:t>
                      </a:r>
                      <a:r>
                        <a:rPr lang="en-US" sz="1400" dirty="0">
                          <a:latin typeface="+mn-lt"/>
                          <a:ea typeface="MS Mincho"/>
                          <a:cs typeface="Times New Roman"/>
                        </a:rPr>
                        <a:t>  </a:t>
                      </a:r>
                      <a:r>
                        <a:rPr lang="en-US" sz="1400" dirty="0">
                          <a:latin typeface="+mn-lt"/>
                          <a:ea typeface="Calibri"/>
                          <a:cs typeface="Times New Roman"/>
                        </a:rPr>
                        <a:t>─ the little book, the two </a:t>
                      </a:r>
                      <a:r>
                        <a:rPr lang="en-US" sz="1400" dirty="0" smtClean="0">
                          <a:latin typeface="+mn-lt"/>
                          <a:ea typeface="Calibri"/>
                          <a:cs typeface="Times New Roman"/>
                        </a:rPr>
                        <a:t>witnesses, end of 2</a:t>
                      </a:r>
                      <a:r>
                        <a:rPr lang="en-US" sz="1400" baseline="30000" dirty="0" smtClean="0">
                          <a:latin typeface="+mn-lt"/>
                          <a:ea typeface="Calibri"/>
                          <a:cs typeface="Times New Roman"/>
                        </a:rPr>
                        <a:t>nd</a:t>
                      </a:r>
                      <a:r>
                        <a:rPr lang="en-US" sz="1400" dirty="0" smtClean="0">
                          <a:latin typeface="+mn-lt"/>
                          <a:ea typeface="Calibri"/>
                          <a:cs typeface="Times New Roman"/>
                        </a:rPr>
                        <a:t> Woe</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11:15-19</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7</a:t>
                      </a:r>
                      <a:r>
                        <a:rPr lang="en-US" sz="1400" baseline="30000" dirty="0">
                          <a:latin typeface="+mn-lt"/>
                          <a:ea typeface="MS Mincho"/>
                          <a:cs typeface="Times New Roman"/>
                        </a:rPr>
                        <a:t>th</a:t>
                      </a:r>
                      <a:r>
                        <a:rPr lang="en-US" sz="1400" dirty="0">
                          <a:latin typeface="+mn-lt"/>
                          <a:ea typeface="MS Mincho"/>
                          <a:cs typeface="Times New Roman"/>
                        </a:rPr>
                        <a:t> trumpet, 3</a:t>
                      </a:r>
                      <a:r>
                        <a:rPr lang="en-US" sz="1400" baseline="30000" dirty="0">
                          <a:latin typeface="+mn-lt"/>
                          <a:ea typeface="MS Mincho"/>
                          <a:cs typeface="Times New Roman"/>
                        </a:rPr>
                        <a:t>rd</a:t>
                      </a:r>
                      <a:r>
                        <a:rPr lang="en-US" sz="1400" dirty="0">
                          <a:latin typeface="+mn-lt"/>
                          <a:ea typeface="MS Mincho"/>
                          <a:cs typeface="Times New Roman"/>
                        </a:rPr>
                        <a:t> Woe</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12</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3</a:t>
                      </a:r>
                      <a:r>
                        <a:rPr lang="en-US" sz="1400" b="1" kern="1200" baseline="30000" dirty="0" smtClean="0">
                          <a:solidFill>
                            <a:srgbClr val="FF0000"/>
                          </a:solidFill>
                          <a:latin typeface="+mn-lt"/>
                          <a:ea typeface="MS Mincho"/>
                          <a:cs typeface="Times New Roman"/>
                        </a:rPr>
                        <a:t>rd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Calibri"/>
                          <a:cs typeface="Times New Roman"/>
                        </a:rPr>
                        <a:t>─ important characters</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13</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3</a:t>
                      </a:r>
                      <a:r>
                        <a:rPr lang="en-US" sz="1400" b="1" kern="1200" baseline="30000" dirty="0" smtClean="0">
                          <a:solidFill>
                            <a:srgbClr val="FF0000"/>
                          </a:solidFill>
                          <a:latin typeface="+mn-lt"/>
                          <a:ea typeface="MS Mincho"/>
                          <a:cs typeface="Times New Roman"/>
                        </a:rPr>
                        <a:t>rd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a:t>
                      </a:r>
                      <a:r>
                        <a:rPr lang="en-US" sz="1400" dirty="0">
                          <a:latin typeface="+mn-lt"/>
                          <a:ea typeface="MS Mincho"/>
                          <a:cs typeface="Times New Roman"/>
                        </a:rPr>
                        <a:t> </a:t>
                      </a:r>
                      <a:r>
                        <a:rPr lang="en-US" sz="1400" dirty="0">
                          <a:latin typeface="+mn-lt"/>
                          <a:ea typeface="Calibri"/>
                          <a:cs typeface="Times New Roman"/>
                        </a:rPr>
                        <a:t>─ wicked </a:t>
                      </a:r>
                      <a:r>
                        <a:rPr lang="en-US" sz="1400" dirty="0" smtClean="0">
                          <a:latin typeface="+mn-lt"/>
                          <a:ea typeface="Calibri"/>
                          <a:cs typeface="Times New Roman"/>
                        </a:rPr>
                        <a:t>rulers</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14</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3</a:t>
                      </a:r>
                      <a:r>
                        <a:rPr lang="en-US" sz="1400" b="1" kern="1200" baseline="30000" dirty="0" smtClean="0">
                          <a:solidFill>
                            <a:srgbClr val="FF0000"/>
                          </a:solidFill>
                          <a:latin typeface="+mn-lt"/>
                          <a:ea typeface="MS Mincho"/>
                          <a:cs typeface="Times New Roman"/>
                        </a:rPr>
                        <a:t>rd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Calibri"/>
                          <a:cs typeface="Times New Roman"/>
                        </a:rPr>
                        <a:t>─ visions of Christ triumphant</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15-16</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7 bowls leading to the 2</a:t>
                      </a:r>
                      <a:r>
                        <a:rPr lang="en-US" sz="1400" baseline="30000" dirty="0">
                          <a:latin typeface="+mn-lt"/>
                          <a:ea typeface="MS Mincho"/>
                          <a:cs typeface="Times New Roman"/>
                        </a:rPr>
                        <a:t>nd</a:t>
                      </a:r>
                      <a:r>
                        <a:rPr lang="en-US" sz="1400" dirty="0">
                          <a:latin typeface="+mn-lt"/>
                          <a:ea typeface="MS Mincho"/>
                          <a:cs typeface="Times New Roman"/>
                        </a:rPr>
                        <a:t> coming of Christ</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17</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4</a:t>
                      </a:r>
                      <a:r>
                        <a:rPr lang="en-US" sz="1400" b="1" kern="1200" baseline="30000" dirty="0" smtClean="0">
                          <a:solidFill>
                            <a:srgbClr val="FF0000"/>
                          </a:solidFill>
                          <a:latin typeface="+mn-lt"/>
                          <a:ea typeface="MS Mincho"/>
                          <a:cs typeface="Times New Roman"/>
                        </a:rPr>
                        <a:t>th</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Calibri"/>
                          <a:cs typeface="Times New Roman"/>
                        </a:rPr>
                        <a:t>─ </a:t>
                      </a:r>
                      <a:r>
                        <a:rPr lang="en-US" sz="1400" dirty="0">
                          <a:latin typeface="+mn-lt"/>
                          <a:ea typeface="MS Mincho"/>
                          <a:cs typeface="Times New Roman"/>
                        </a:rPr>
                        <a:t>Destruction of ecclesiastic Babylon</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18</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4</a:t>
                      </a:r>
                      <a:r>
                        <a:rPr lang="en-US" sz="1400" b="1" kern="1200" baseline="30000" dirty="0" smtClean="0">
                          <a:solidFill>
                            <a:srgbClr val="FF0000"/>
                          </a:solidFill>
                          <a:latin typeface="+mn-lt"/>
                          <a:ea typeface="MS Mincho"/>
                          <a:cs typeface="Times New Roman"/>
                        </a:rPr>
                        <a:t>th</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MS Mincho"/>
                          <a:cs typeface="Times New Roman"/>
                        </a:rPr>
                        <a:t> </a:t>
                      </a:r>
                      <a:r>
                        <a:rPr lang="en-US" sz="1400" dirty="0">
                          <a:latin typeface="+mn-lt"/>
                          <a:ea typeface="Calibri"/>
                          <a:cs typeface="Times New Roman"/>
                        </a:rPr>
                        <a:t>─ </a:t>
                      </a:r>
                      <a:r>
                        <a:rPr lang="en-US" sz="1400" dirty="0">
                          <a:latin typeface="+mn-lt"/>
                          <a:ea typeface="MS Mincho"/>
                          <a:cs typeface="Times New Roman"/>
                        </a:rPr>
                        <a:t>Destruction of political Babylon</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19</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2</a:t>
                      </a:r>
                      <a:r>
                        <a:rPr lang="en-US" sz="1400" baseline="30000" dirty="0">
                          <a:latin typeface="+mn-lt"/>
                          <a:ea typeface="MS Mincho"/>
                          <a:cs typeface="Times New Roman"/>
                        </a:rPr>
                        <a:t>nd</a:t>
                      </a:r>
                      <a:r>
                        <a:rPr lang="en-US" sz="1400" dirty="0">
                          <a:latin typeface="+mn-lt"/>
                          <a:ea typeface="MS Mincho"/>
                          <a:cs typeface="Times New Roman"/>
                        </a:rPr>
                        <a:t> Coming of Christ, the great supper of God</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93552">
                <a:tc>
                  <a:txBody>
                    <a:bodyPr/>
                    <a:lstStyle/>
                    <a:p>
                      <a:pPr marL="0" marR="0" algn="ctr">
                        <a:lnSpc>
                          <a:spcPct val="115000"/>
                        </a:lnSpc>
                        <a:spcBef>
                          <a:spcPts val="0"/>
                        </a:spcBef>
                        <a:spcAft>
                          <a:spcPts val="0"/>
                        </a:spcAft>
                      </a:pPr>
                      <a:r>
                        <a:rPr lang="en-US" sz="1400" dirty="0">
                          <a:latin typeface="+mn-lt"/>
                          <a:ea typeface="MS Mincho"/>
                          <a:cs typeface="Times New Roman"/>
                        </a:rPr>
                        <a:t>20</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Millennial reign of Christ </a:t>
                      </a:r>
                      <a:r>
                        <a:rPr lang="en-US" sz="1400" dirty="0" smtClean="0">
                          <a:latin typeface="+mn-lt"/>
                          <a:ea typeface="Calibri"/>
                          <a:cs typeface="Times New Roman"/>
                        </a:rPr>
                        <a:t>─ </a:t>
                      </a:r>
                      <a:r>
                        <a:rPr lang="en-US" sz="1400" dirty="0">
                          <a:latin typeface="+mn-lt"/>
                          <a:ea typeface="Calibri"/>
                          <a:cs typeface="Times New Roman"/>
                        </a:rPr>
                        <a:t>Satan bound, 1000 year reign, Satan released, great white throne judgment</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21</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New Jerusalem, new heaven and new earth</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22</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Concluding revelations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8" name="Diamond 7"/>
          <p:cNvSpPr/>
          <p:nvPr/>
        </p:nvSpPr>
        <p:spPr>
          <a:xfrm>
            <a:off x="685800" y="5784950"/>
            <a:ext cx="152400" cy="381000"/>
          </a:xfrm>
          <a:prstGeom prst="diamond">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0"/>
            <a:ext cx="8229600" cy="3078163"/>
          </a:xfrm>
        </p:spPr>
        <p:txBody>
          <a:bodyPr>
            <a:normAutofit/>
          </a:bodyPr>
          <a:lstStyle/>
          <a:p>
            <a:pPr algn="ctr">
              <a:buNone/>
            </a:pPr>
            <a:r>
              <a:rPr lang="en-US" sz="8000" dirty="0" smtClean="0"/>
              <a:t>End</a:t>
            </a:r>
            <a:endParaRPr lang="en-US" sz="8000"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34</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Outline of Revelation</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4</a:t>
            </a:fld>
            <a:endParaRPr lang="en-US"/>
          </a:p>
        </p:txBody>
      </p:sp>
      <p:graphicFrame>
        <p:nvGraphicFramePr>
          <p:cNvPr id="7" name="Table 6"/>
          <p:cNvGraphicFramePr>
            <a:graphicFrameLocks noGrp="1"/>
          </p:cNvGraphicFramePr>
          <p:nvPr/>
        </p:nvGraphicFramePr>
        <p:xfrm>
          <a:off x="304800" y="1100802"/>
          <a:ext cx="8534400" cy="5015260"/>
        </p:xfrm>
        <a:graphic>
          <a:graphicData uri="http://schemas.openxmlformats.org/drawingml/2006/table">
            <a:tbl>
              <a:tblPr/>
              <a:tblGrid>
                <a:gridCol w="1805680"/>
                <a:gridCol w="6728720"/>
              </a:tblGrid>
              <a:tr h="342892">
                <a:tc>
                  <a:txBody>
                    <a:bodyPr/>
                    <a:lstStyle/>
                    <a:p>
                      <a:pPr marL="0" marR="0" algn="ctr">
                        <a:lnSpc>
                          <a:spcPct val="115000"/>
                        </a:lnSpc>
                        <a:spcBef>
                          <a:spcPts val="0"/>
                        </a:spcBef>
                        <a:spcAft>
                          <a:spcPts val="0"/>
                        </a:spcAft>
                      </a:pPr>
                      <a:r>
                        <a:rPr lang="en-US" sz="2000" b="1" dirty="0">
                          <a:latin typeface="Calibri"/>
                          <a:ea typeface="MS Mincho"/>
                          <a:cs typeface="Times New Roman"/>
                        </a:rPr>
                        <a:t>Chapters</a:t>
                      </a:r>
                      <a:endParaRPr lang="en-US" sz="1400" dirty="0">
                        <a:latin typeface="Calibri"/>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Calibri"/>
                          <a:ea typeface="MS Mincho"/>
                          <a:cs typeface="Times New Roman"/>
                        </a:rPr>
                        <a:t>Topic</a:t>
                      </a:r>
                      <a:endParaRPr lang="en-US" sz="1400" dirty="0">
                        <a:latin typeface="Calibri"/>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1</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a:lnSpc>
                          <a:spcPct val="115000"/>
                        </a:lnSpc>
                        <a:spcBef>
                          <a:spcPts val="0"/>
                        </a:spcBef>
                        <a:spcAft>
                          <a:spcPts val="0"/>
                        </a:spcAft>
                      </a:pPr>
                      <a:r>
                        <a:rPr lang="en-US" sz="1400" b="1" i="1" kern="1200" dirty="0">
                          <a:solidFill>
                            <a:srgbClr val="FF0000"/>
                          </a:solidFill>
                          <a:latin typeface="+mn-lt"/>
                          <a:ea typeface="MS Mincho"/>
                          <a:cs typeface="Times New Roman"/>
                        </a:rPr>
                        <a:t>Things</a:t>
                      </a:r>
                      <a:r>
                        <a:rPr lang="en-US" sz="1400" dirty="0">
                          <a:latin typeface="+mn-lt"/>
                          <a:ea typeface="MS Mincho"/>
                          <a:cs typeface="Times New Roman"/>
                        </a:rPr>
                        <a:t> </a:t>
                      </a:r>
                      <a:r>
                        <a:rPr lang="en-US" sz="1400" b="1" i="1" dirty="0">
                          <a:solidFill>
                            <a:srgbClr val="FF0000"/>
                          </a:solidFill>
                          <a:latin typeface="+mn-lt"/>
                          <a:ea typeface="MS Mincho"/>
                          <a:cs typeface="Times New Roman"/>
                        </a:rPr>
                        <a:t>which you have seen  </a:t>
                      </a:r>
                      <a:r>
                        <a:rPr lang="en-US" sz="1400" dirty="0">
                          <a:latin typeface="+mn-lt"/>
                          <a:ea typeface="Calibri"/>
                          <a:cs typeface="Times New Roman"/>
                        </a:rPr>
                        <a:t>─ </a:t>
                      </a:r>
                      <a:r>
                        <a:rPr lang="en-US" sz="1400" dirty="0" smtClean="0">
                          <a:latin typeface="+mn-lt"/>
                          <a:ea typeface="Calibri"/>
                          <a:cs typeface="Times New Roman"/>
                        </a:rPr>
                        <a:t>Glorified </a:t>
                      </a:r>
                      <a:r>
                        <a:rPr lang="en-US" sz="1400" dirty="0" smtClean="0">
                          <a:latin typeface="+mn-lt"/>
                          <a:ea typeface="MS Mincho"/>
                          <a:cs typeface="Times New Roman"/>
                        </a:rPr>
                        <a:t>Christ </a:t>
                      </a:r>
                      <a:r>
                        <a:rPr lang="en-US" sz="1400" dirty="0">
                          <a:latin typeface="+mn-lt"/>
                          <a:ea typeface="MS Mincho"/>
                          <a:cs typeface="Times New Roman"/>
                        </a:rPr>
                        <a:t>in heaven</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2-3</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15000"/>
                        </a:lnSpc>
                        <a:spcBef>
                          <a:spcPts val="0"/>
                        </a:spcBef>
                        <a:spcAft>
                          <a:spcPts val="0"/>
                        </a:spcAft>
                      </a:pPr>
                      <a:r>
                        <a:rPr lang="en-US" sz="1400" b="1" i="1" kern="1200" dirty="0">
                          <a:solidFill>
                            <a:srgbClr val="FF0000"/>
                          </a:solidFill>
                          <a:latin typeface="+mn-lt"/>
                          <a:ea typeface="MS Mincho"/>
                          <a:cs typeface="Times New Roman"/>
                        </a:rPr>
                        <a:t>Things which are </a:t>
                      </a:r>
                      <a:r>
                        <a:rPr lang="en-US" sz="1400" dirty="0">
                          <a:latin typeface="+mn-lt"/>
                          <a:ea typeface="Calibri"/>
                          <a:cs typeface="Times New Roman"/>
                        </a:rPr>
                        <a:t>─ 7 </a:t>
                      </a:r>
                      <a:r>
                        <a:rPr lang="en-US" sz="1400" dirty="0">
                          <a:latin typeface="+mn-lt"/>
                          <a:ea typeface="MS Mincho"/>
                          <a:cs typeface="Times New Roman"/>
                        </a:rPr>
                        <a:t>letters to the 7 churches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4-5</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b="1" i="1" kern="1200" dirty="0" smtClean="0">
                          <a:solidFill>
                            <a:srgbClr val="FF0000"/>
                          </a:solidFill>
                          <a:latin typeface="+mn-lt"/>
                          <a:ea typeface="MS Mincho"/>
                          <a:cs typeface="Times New Roman"/>
                        </a:rPr>
                        <a:t>Things which shall take place </a:t>
                      </a:r>
                      <a:r>
                        <a:rPr lang="en-US" sz="1400" dirty="0" smtClean="0">
                          <a:latin typeface="+mn-lt"/>
                          <a:ea typeface="Calibri"/>
                          <a:cs typeface="Times New Roman"/>
                        </a:rPr>
                        <a:t>─ </a:t>
                      </a:r>
                      <a:r>
                        <a:rPr lang="en-US" sz="1400" b="1" i="1" kern="1200" dirty="0" smtClean="0">
                          <a:solidFill>
                            <a:srgbClr val="FF0000"/>
                          </a:solidFill>
                          <a:latin typeface="+mn-lt"/>
                          <a:ea typeface="MS Mincho"/>
                          <a:cs typeface="Times New Roman"/>
                        </a:rPr>
                        <a:t> </a:t>
                      </a:r>
                      <a:r>
                        <a:rPr lang="en-US" sz="1400" dirty="0" smtClean="0">
                          <a:latin typeface="+mn-lt"/>
                          <a:ea typeface="MS Mincho"/>
                          <a:cs typeface="Times New Roman"/>
                        </a:rPr>
                        <a:t>Introduction / background </a:t>
                      </a:r>
                      <a:r>
                        <a:rPr lang="en-US" sz="1400" dirty="0">
                          <a:latin typeface="+mn-lt"/>
                          <a:ea typeface="MS Mincho"/>
                          <a:cs typeface="Times New Roman"/>
                        </a:rPr>
                        <a:t>to the future — 7 sealed scroll</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6</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6 seals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21060">
                <a:tc>
                  <a:txBody>
                    <a:bodyPr/>
                    <a:lstStyle/>
                    <a:p>
                      <a:pPr marL="0" marR="0" algn="ctr">
                        <a:lnSpc>
                          <a:spcPct val="115000"/>
                        </a:lnSpc>
                        <a:spcBef>
                          <a:spcPts val="0"/>
                        </a:spcBef>
                        <a:spcAft>
                          <a:spcPts val="0"/>
                        </a:spcAft>
                      </a:pPr>
                      <a:r>
                        <a:rPr lang="en-US" sz="1400" dirty="0">
                          <a:latin typeface="+mn-lt"/>
                          <a:ea typeface="MS Mincho"/>
                          <a:cs typeface="Times New Roman"/>
                        </a:rPr>
                        <a:t>7</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dirty="0">
                          <a:solidFill>
                            <a:srgbClr val="FF0000"/>
                          </a:solidFill>
                          <a:latin typeface="+mn-lt"/>
                          <a:ea typeface="MS Mincho"/>
                          <a:cs typeface="Times New Roman"/>
                        </a:rPr>
                        <a:t>1</a:t>
                      </a:r>
                      <a:r>
                        <a:rPr lang="en-US" sz="1400" b="1" baseline="30000" dirty="0">
                          <a:solidFill>
                            <a:srgbClr val="FF0000"/>
                          </a:solidFill>
                          <a:latin typeface="+mn-lt"/>
                          <a:ea typeface="MS Mincho"/>
                          <a:cs typeface="Times New Roman"/>
                        </a:rPr>
                        <a:t>st</a:t>
                      </a:r>
                      <a:r>
                        <a:rPr lang="en-US" sz="1400" b="1" dirty="0">
                          <a:solidFill>
                            <a:srgbClr val="FF0000"/>
                          </a:solidFill>
                          <a:latin typeface="+mn-lt"/>
                          <a:ea typeface="MS Mincho"/>
                          <a:cs typeface="Times New Roman"/>
                        </a:rPr>
                        <a:t> parenthetic  </a:t>
                      </a:r>
                      <a:r>
                        <a:rPr lang="en-US" sz="1400" dirty="0">
                          <a:latin typeface="+mn-lt"/>
                          <a:ea typeface="Calibri"/>
                          <a:cs typeface="Times New Roman"/>
                        </a:rPr>
                        <a:t>─ </a:t>
                      </a:r>
                      <a:r>
                        <a:rPr lang="en-US" sz="1400" dirty="0">
                          <a:latin typeface="+mn-lt"/>
                          <a:ea typeface="MS Mincho"/>
                          <a:cs typeface="Times New Roman"/>
                        </a:rPr>
                        <a:t>2 groups (</a:t>
                      </a:r>
                      <a:r>
                        <a:rPr lang="en-US" sz="1400" dirty="0" smtClean="0">
                          <a:latin typeface="+mn-lt"/>
                          <a:ea typeface="MS Mincho"/>
                          <a:cs typeface="Times New Roman"/>
                        </a:rPr>
                        <a:t>144,000,</a:t>
                      </a:r>
                      <a:r>
                        <a:rPr lang="en-US" sz="1400" baseline="0" dirty="0" smtClean="0">
                          <a:latin typeface="+mn-lt"/>
                          <a:ea typeface="MS Mincho"/>
                          <a:cs typeface="Times New Roman"/>
                        </a:rPr>
                        <a:t> </a:t>
                      </a:r>
                      <a:r>
                        <a:rPr lang="en-US" sz="1400" dirty="0" smtClean="0">
                          <a:latin typeface="+mn-lt"/>
                          <a:ea typeface="MS Mincho"/>
                          <a:cs typeface="Times New Roman"/>
                        </a:rPr>
                        <a:t>multitude </a:t>
                      </a:r>
                      <a:r>
                        <a:rPr lang="en-US" sz="1400" dirty="0">
                          <a:latin typeface="+mn-lt"/>
                          <a:ea typeface="MS Mincho"/>
                          <a:cs typeface="Times New Roman"/>
                        </a:rPr>
                        <a:t>of gentiles in white robes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8</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7</a:t>
                      </a:r>
                      <a:r>
                        <a:rPr lang="en-US" sz="1400" baseline="30000" dirty="0">
                          <a:latin typeface="+mn-lt"/>
                          <a:ea typeface="MS Mincho"/>
                          <a:cs typeface="Times New Roman"/>
                        </a:rPr>
                        <a:t>th</a:t>
                      </a:r>
                      <a:r>
                        <a:rPr lang="en-US" sz="1400" dirty="0">
                          <a:latin typeface="+mn-lt"/>
                          <a:ea typeface="MS Mincho"/>
                          <a:cs typeface="Times New Roman"/>
                        </a:rPr>
                        <a:t> seal and first 4 trumpets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9</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5</a:t>
                      </a:r>
                      <a:r>
                        <a:rPr lang="en-US" sz="1400" baseline="30000" dirty="0">
                          <a:latin typeface="+mn-lt"/>
                          <a:ea typeface="MS Mincho"/>
                          <a:cs typeface="Times New Roman"/>
                        </a:rPr>
                        <a:t>th</a:t>
                      </a:r>
                      <a:r>
                        <a:rPr lang="en-US" sz="1400" dirty="0">
                          <a:latin typeface="+mn-lt"/>
                          <a:ea typeface="MS Mincho"/>
                          <a:cs typeface="Times New Roman"/>
                        </a:rPr>
                        <a:t> &amp; 6</a:t>
                      </a:r>
                      <a:r>
                        <a:rPr lang="en-US" sz="1400" baseline="30000" dirty="0">
                          <a:latin typeface="+mn-lt"/>
                          <a:ea typeface="MS Mincho"/>
                          <a:cs typeface="Times New Roman"/>
                        </a:rPr>
                        <a:t>th</a:t>
                      </a:r>
                      <a:r>
                        <a:rPr lang="en-US" sz="1400" dirty="0">
                          <a:latin typeface="+mn-lt"/>
                          <a:ea typeface="MS Mincho"/>
                          <a:cs typeface="Times New Roman"/>
                        </a:rPr>
                        <a:t> trumpets, 1</a:t>
                      </a:r>
                      <a:r>
                        <a:rPr lang="en-US" sz="1400" baseline="30000" dirty="0">
                          <a:latin typeface="+mn-lt"/>
                          <a:ea typeface="MS Mincho"/>
                          <a:cs typeface="Times New Roman"/>
                        </a:rPr>
                        <a:t>st</a:t>
                      </a:r>
                      <a:r>
                        <a:rPr lang="en-US" sz="1400" dirty="0">
                          <a:latin typeface="+mn-lt"/>
                          <a:ea typeface="MS Mincho"/>
                          <a:cs typeface="Times New Roman"/>
                        </a:rPr>
                        <a:t> </a:t>
                      </a:r>
                      <a:r>
                        <a:rPr lang="en-US" sz="1400" dirty="0" smtClean="0">
                          <a:latin typeface="+mn-lt"/>
                          <a:ea typeface="MS Mincho"/>
                          <a:cs typeface="Times New Roman"/>
                        </a:rPr>
                        <a:t>&amp; 2</a:t>
                      </a:r>
                      <a:r>
                        <a:rPr lang="en-US" sz="1400" baseline="30000" dirty="0" smtClean="0">
                          <a:latin typeface="+mn-lt"/>
                          <a:ea typeface="MS Mincho"/>
                          <a:cs typeface="Times New Roman"/>
                        </a:rPr>
                        <a:t>nd</a:t>
                      </a:r>
                      <a:r>
                        <a:rPr lang="en-US" sz="1400" baseline="0" dirty="0" smtClean="0">
                          <a:latin typeface="+mn-lt"/>
                          <a:ea typeface="MS Mincho"/>
                          <a:cs typeface="Times New Roman"/>
                        </a:rPr>
                        <a:t> </a:t>
                      </a:r>
                      <a:r>
                        <a:rPr lang="en-US" sz="1400" dirty="0" smtClean="0">
                          <a:latin typeface="+mn-lt"/>
                          <a:ea typeface="MS Mincho"/>
                          <a:cs typeface="Times New Roman"/>
                        </a:rPr>
                        <a:t>Woes</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10-11:14</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2</a:t>
                      </a:r>
                      <a:r>
                        <a:rPr lang="en-US" sz="1400" b="1" kern="1200" baseline="30000" dirty="0" smtClean="0">
                          <a:solidFill>
                            <a:srgbClr val="FF0000"/>
                          </a:solidFill>
                          <a:latin typeface="+mn-lt"/>
                          <a:ea typeface="MS Mincho"/>
                          <a:cs typeface="Times New Roman"/>
                        </a:rPr>
                        <a:t>nd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a:t>
                      </a:r>
                      <a:r>
                        <a:rPr lang="en-US" sz="1400" dirty="0">
                          <a:latin typeface="+mn-lt"/>
                          <a:ea typeface="MS Mincho"/>
                          <a:cs typeface="Times New Roman"/>
                        </a:rPr>
                        <a:t>  </a:t>
                      </a:r>
                      <a:r>
                        <a:rPr lang="en-US" sz="1400" dirty="0">
                          <a:latin typeface="+mn-lt"/>
                          <a:ea typeface="Calibri"/>
                          <a:cs typeface="Times New Roman"/>
                        </a:rPr>
                        <a:t>─ the little book, the two </a:t>
                      </a:r>
                      <a:r>
                        <a:rPr lang="en-US" sz="1400" dirty="0" smtClean="0">
                          <a:latin typeface="+mn-lt"/>
                          <a:ea typeface="Calibri"/>
                          <a:cs typeface="Times New Roman"/>
                        </a:rPr>
                        <a:t>witnesses, end of 2</a:t>
                      </a:r>
                      <a:r>
                        <a:rPr lang="en-US" sz="1400" baseline="30000" dirty="0" smtClean="0">
                          <a:latin typeface="+mn-lt"/>
                          <a:ea typeface="Calibri"/>
                          <a:cs typeface="Times New Roman"/>
                        </a:rPr>
                        <a:t>nd</a:t>
                      </a:r>
                      <a:r>
                        <a:rPr lang="en-US" sz="1400" dirty="0" smtClean="0">
                          <a:latin typeface="+mn-lt"/>
                          <a:ea typeface="Calibri"/>
                          <a:cs typeface="Times New Roman"/>
                        </a:rPr>
                        <a:t> Woe</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11:15-19</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7</a:t>
                      </a:r>
                      <a:r>
                        <a:rPr lang="en-US" sz="1400" baseline="30000" dirty="0">
                          <a:latin typeface="+mn-lt"/>
                          <a:ea typeface="MS Mincho"/>
                          <a:cs typeface="Times New Roman"/>
                        </a:rPr>
                        <a:t>th</a:t>
                      </a:r>
                      <a:r>
                        <a:rPr lang="en-US" sz="1400" dirty="0">
                          <a:latin typeface="+mn-lt"/>
                          <a:ea typeface="MS Mincho"/>
                          <a:cs typeface="Times New Roman"/>
                        </a:rPr>
                        <a:t> trumpet, 3</a:t>
                      </a:r>
                      <a:r>
                        <a:rPr lang="en-US" sz="1400" baseline="30000" dirty="0">
                          <a:latin typeface="+mn-lt"/>
                          <a:ea typeface="MS Mincho"/>
                          <a:cs typeface="Times New Roman"/>
                        </a:rPr>
                        <a:t>rd</a:t>
                      </a:r>
                      <a:r>
                        <a:rPr lang="en-US" sz="1400" dirty="0">
                          <a:latin typeface="+mn-lt"/>
                          <a:ea typeface="MS Mincho"/>
                          <a:cs typeface="Times New Roman"/>
                        </a:rPr>
                        <a:t> Woe</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12</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3</a:t>
                      </a:r>
                      <a:r>
                        <a:rPr lang="en-US" sz="1400" b="1" kern="1200" baseline="30000" dirty="0" smtClean="0">
                          <a:solidFill>
                            <a:srgbClr val="FF0000"/>
                          </a:solidFill>
                          <a:latin typeface="+mn-lt"/>
                          <a:ea typeface="MS Mincho"/>
                          <a:cs typeface="Times New Roman"/>
                        </a:rPr>
                        <a:t>rd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Calibri"/>
                          <a:cs typeface="Times New Roman"/>
                        </a:rPr>
                        <a:t>─ important characters</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13</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3</a:t>
                      </a:r>
                      <a:r>
                        <a:rPr lang="en-US" sz="1400" b="1" kern="1200" baseline="30000" dirty="0" smtClean="0">
                          <a:solidFill>
                            <a:srgbClr val="FF0000"/>
                          </a:solidFill>
                          <a:latin typeface="+mn-lt"/>
                          <a:ea typeface="MS Mincho"/>
                          <a:cs typeface="Times New Roman"/>
                        </a:rPr>
                        <a:t>rd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a:t>
                      </a:r>
                      <a:r>
                        <a:rPr lang="en-US" sz="1400" dirty="0">
                          <a:latin typeface="+mn-lt"/>
                          <a:ea typeface="MS Mincho"/>
                          <a:cs typeface="Times New Roman"/>
                        </a:rPr>
                        <a:t> </a:t>
                      </a:r>
                      <a:r>
                        <a:rPr lang="en-US" sz="1400" dirty="0">
                          <a:latin typeface="+mn-lt"/>
                          <a:ea typeface="Calibri"/>
                          <a:cs typeface="Times New Roman"/>
                        </a:rPr>
                        <a:t>─ wicked </a:t>
                      </a:r>
                      <a:r>
                        <a:rPr lang="en-US" sz="1400" dirty="0" smtClean="0">
                          <a:latin typeface="+mn-lt"/>
                          <a:ea typeface="Calibri"/>
                          <a:cs typeface="Times New Roman"/>
                        </a:rPr>
                        <a:t>rulers</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14</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3</a:t>
                      </a:r>
                      <a:r>
                        <a:rPr lang="en-US" sz="1400" b="1" kern="1200" baseline="30000" dirty="0" smtClean="0">
                          <a:solidFill>
                            <a:srgbClr val="FF0000"/>
                          </a:solidFill>
                          <a:latin typeface="+mn-lt"/>
                          <a:ea typeface="MS Mincho"/>
                          <a:cs typeface="Times New Roman"/>
                        </a:rPr>
                        <a:t>rd</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Calibri"/>
                          <a:cs typeface="Times New Roman"/>
                        </a:rPr>
                        <a:t>─ visions of Christ triumphant</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15-16</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7 bowls leading to the 2</a:t>
                      </a:r>
                      <a:r>
                        <a:rPr lang="en-US" sz="1400" baseline="30000" dirty="0">
                          <a:latin typeface="+mn-lt"/>
                          <a:ea typeface="MS Mincho"/>
                          <a:cs typeface="Times New Roman"/>
                        </a:rPr>
                        <a:t>nd</a:t>
                      </a:r>
                      <a:r>
                        <a:rPr lang="en-US" sz="1400" dirty="0">
                          <a:latin typeface="+mn-lt"/>
                          <a:ea typeface="MS Mincho"/>
                          <a:cs typeface="Times New Roman"/>
                        </a:rPr>
                        <a:t> coming of Christ</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dirty="0" smtClean="0">
                          <a:latin typeface="+mn-lt"/>
                          <a:ea typeface="MS Mincho"/>
                          <a:cs typeface="Times New Roman"/>
                        </a:rPr>
                        <a:t>17/18</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nSpc>
                          <a:spcPct val="115000"/>
                        </a:lnSpc>
                        <a:spcBef>
                          <a:spcPts val="0"/>
                        </a:spcBef>
                        <a:spcAft>
                          <a:spcPts val="0"/>
                        </a:spcAft>
                      </a:pPr>
                      <a:r>
                        <a:rPr lang="en-US" sz="1400" b="1" kern="1200" dirty="0" smtClean="0">
                          <a:solidFill>
                            <a:srgbClr val="FF0000"/>
                          </a:solidFill>
                          <a:latin typeface="+mn-lt"/>
                          <a:ea typeface="MS Mincho"/>
                          <a:cs typeface="Times New Roman"/>
                        </a:rPr>
                        <a:t>4</a:t>
                      </a:r>
                      <a:r>
                        <a:rPr lang="en-US" sz="1400" b="1" kern="1200" baseline="30000" dirty="0" smtClean="0">
                          <a:solidFill>
                            <a:srgbClr val="FF0000"/>
                          </a:solidFill>
                          <a:latin typeface="+mn-lt"/>
                          <a:ea typeface="MS Mincho"/>
                          <a:cs typeface="Times New Roman"/>
                        </a:rPr>
                        <a:t>th</a:t>
                      </a:r>
                      <a:r>
                        <a:rPr lang="en-US" sz="1400" b="1" kern="1200" dirty="0" smtClean="0">
                          <a:solidFill>
                            <a:srgbClr val="FF0000"/>
                          </a:solidFill>
                          <a:latin typeface="+mn-lt"/>
                          <a:ea typeface="MS Mincho"/>
                          <a:cs typeface="Times New Roman"/>
                        </a:rPr>
                        <a:t> </a:t>
                      </a:r>
                      <a:r>
                        <a:rPr lang="en-US" sz="1400" b="1" kern="1200" dirty="0">
                          <a:solidFill>
                            <a:srgbClr val="FF0000"/>
                          </a:solidFill>
                          <a:latin typeface="+mn-lt"/>
                          <a:ea typeface="MS Mincho"/>
                          <a:cs typeface="Times New Roman"/>
                        </a:rPr>
                        <a:t>parenthetic  </a:t>
                      </a:r>
                      <a:r>
                        <a:rPr lang="en-US" sz="1400" dirty="0">
                          <a:latin typeface="+mn-lt"/>
                          <a:ea typeface="Calibri"/>
                          <a:cs typeface="Times New Roman"/>
                        </a:rPr>
                        <a:t>─ </a:t>
                      </a:r>
                      <a:r>
                        <a:rPr lang="en-US" sz="1400" dirty="0">
                          <a:latin typeface="+mn-lt"/>
                          <a:ea typeface="MS Mincho"/>
                          <a:cs typeface="Times New Roman"/>
                        </a:rPr>
                        <a:t>Destruction of ecclesiastic </a:t>
                      </a:r>
                      <a:r>
                        <a:rPr lang="en-US" sz="1400" b="1" u="sng" dirty="0">
                          <a:solidFill>
                            <a:srgbClr val="C00000"/>
                          </a:solidFill>
                          <a:latin typeface="+mn-lt"/>
                          <a:ea typeface="MS Mincho"/>
                          <a:cs typeface="Times New Roman"/>
                        </a:rPr>
                        <a:t>Babylon</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40012">
                <a:tc>
                  <a:txBody>
                    <a:bodyPr/>
                    <a:lstStyle/>
                    <a:p>
                      <a:pPr marL="0" marR="0" algn="ctr">
                        <a:lnSpc>
                          <a:spcPct val="115000"/>
                        </a:lnSpc>
                        <a:spcBef>
                          <a:spcPts val="0"/>
                        </a:spcBef>
                        <a:spcAft>
                          <a:spcPts val="0"/>
                        </a:spcAft>
                      </a:pPr>
                      <a:r>
                        <a:rPr lang="en-US" sz="1400" dirty="0">
                          <a:latin typeface="+mn-lt"/>
                          <a:ea typeface="MS Mincho"/>
                          <a:cs typeface="Times New Roman"/>
                        </a:rPr>
                        <a:t>19</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2</a:t>
                      </a:r>
                      <a:r>
                        <a:rPr lang="en-US" sz="1400" baseline="30000" dirty="0">
                          <a:latin typeface="+mn-lt"/>
                          <a:ea typeface="MS Mincho"/>
                          <a:cs typeface="Times New Roman"/>
                        </a:rPr>
                        <a:t>nd</a:t>
                      </a:r>
                      <a:r>
                        <a:rPr lang="en-US" sz="1400" dirty="0">
                          <a:latin typeface="+mn-lt"/>
                          <a:ea typeface="MS Mincho"/>
                          <a:cs typeface="Times New Roman"/>
                        </a:rPr>
                        <a:t> Coming of Christ, the great supper of God</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93552">
                <a:tc>
                  <a:txBody>
                    <a:bodyPr/>
                    <a:lstStyle/>
                    <a:p>
                      <a:pPr marL="0" marR="0" algn="ctr">
                        <a:lnSpc>
                          <a:spcPct val="115000"/>
                        </a:lnSpc>
                        <a:spcBef>
                          <a:spcPts val="0"/>
                        </a:spcBef>
                        <a:spcAft>
                          <a:spcPts val="0"/>
                        </a:spcAft>
                      </a:pPr>
                      <a:r>
                        <a:rPr lang="en-US" sz="1400">
                          <a:latin typeface="+mn-lt"/>
                          <a:ea typeface="MS Mincho"/>
                          <a:cs typeface="Times New Roman"/>
                        </a:rPr>
                        <a:t>20</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Millennial reign of Christ </a:t>
                      </a:r>
                      <a:r>
                        <a:rPr lang="en-US" sz="1400" dirty="0" smtClean="0">
                          <a:latin typeface="+mn-lt"/>
                          <a:ea typeface="Calibri"/>
                          <a:cs typeface="Times New Roman"/>
                        </a:rPr>
                        <a:t>─ </a:t>
                      </a:r>
                      <a:r>
                        <a:rPr lang="en-US" sz="1400" dirty="0">
                          <a:latin typeface="+mn-lt"/>
                          <a:ea typeface="Calibri"/>
                          <a:cs typeface="Times New Roman"/>
                        </a:rPr>
                        <a:t>Satan bound, 1000 year reign, Satan released, great white throne judgment</a:t>
                      </a:r>
                      <a:endParaRPr lang="en-US" sz="1400" dirty="0">
                        <a:latin typeface="+mn-lt"/>
                        <a:ea typeface="MS Mincho"/>
                        <a:cs typeface="Times New Roman"/>
                      </a:endParaRP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21</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New Jerusalem, new heaven and new earth</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240012">
                <a:tc>
                  <a:txBody>
                    <a:bodyPr/>
                    <a:lstStyle/>
                    <a:p>
                      <a:pPr marL="0" marR="0" algn="ctr">
                        <a:lnSpc>
                          <a:spcPct val="115000"/>
                        </a:lnSpc>
                        <a:spcBef>
                          <a:spcPts val="0"/>
                        </a:spcBef>
                        <a:spcAft>
                          <a:spcPts val="0"/>
                        </a:spcAft>
                      </a:pPr>
                      <a:r>
                        <a:rPr lang="en-US" sz="1400">
                          <a:latin typeface="+mn-lt"/>
                          <a:ea typeface="MS Mincho"/>
                          <a:cs typeface="Times New Roman"/>
                        </a:rPr>
                        <a:t>22</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0"/>
                        </a:spcAft>
                      </a:pPr>
                      <a:r>
                        <a:rPr lang="en-US" sz="1400" dirty="0">
                          <a:latin typeface="+mn-lt"/>
                          <a:ea typeface="MS Mincho"/>
                          <a:cs typeface="Times New Roman"/>
                        </a:rPr>
                        <a:t>Concluding revelations</a:t>
                      </a:r>
                    </a:p>
                  </a:txBody>
                  <a:tcPr marL="64909" marR="64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8" name="Diamond 7"/>
          <p:cNvSpPr/>
          <p:nvPr/>
        </p:nvSpPr>
        <p:spPr>
          <a:xfrm>
            <a:off x="609600" y="5105400"/>
            <a:ext cx="228600" cy="533400"/>
          </a:xfrm>
          <a:prstGeom prst="diamond">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comps.canstockphoto.com/can-stock-photo_csp17222415.jpg"/>
          <p:cNvPicPr>
            <a:picLocks noChangeAspect="1" noChangeArrowheads="1"/>
          </p:cNvPicPr>
          <p:nvPr/>
        </p:nvPicPr>
        <p:blipFill>
          <a:blip r:embed="rId2"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 </a:t>
            </a:r>
            <a:r>
              <a:rPr lang="en-US" dirty="0" smtClean="0"/>
              <a:t>Events in </a:t>
            </a:r>
            <a:r>
              <a:rPr lang="en-US" b="1" dirty="0" smtClean="0">
                <a:solidFill>
                  <a:srgbClr val="0000FF"/>
                </a:solidFill>
              </a:rPr>
              <a:t>Rev 19-20</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smtClean="0"/>
              <a:t>[</a:t>
            </a:r>
            <a:r>
              <a:rPr lang="en-US" i="1" dirty="0" smtClean="0">
                <a:solidFill>
                  <a:srgbClr val="0000FF"/>
                </a:solidFill>
              </a:rPr>
              <a:t>19</a:t>
            </a:r>
            <a:r>
              <a:rPr lang="en-US" dirty="0" smtClean="0"/>
              <a:t>] Christ returns</a:t>
            </a:r>
          </a:p>
          <a:p>
            <a:pPr marL="514350" indent="-514350">
              <a:buFont typeface="+mj-lt"/>
              <a:buAutoNum type="arabicPeriod"/>
            </a:pPr>
            <a:r>
              <a:rPr lang="en-US" dirty="0" smtClean="0"/>
              <a:t>[</a:t>
            </a:r>
            <a:r>
              <a:rPr lang="en-US" i="1" dirty="0" smtClean="0">
                <a:solidFill>
                  <a:srgbClr val="0000FF"/>
                </a:solidFill>
              </a:rPr>
              <a:t>19</a:t>
            </a:r>
            <a:r>
              <a:rPr lang="en-US" dirty="0" smtClean="0"/>
              <a:t>] Beast and false prophet into the Lake of Fire</a:t>
            </a:r>
          </a:p>
          <a:p>
            <a:pPr marL="514350" indent="-514350">
              <a:buFont typeface="+mj-lt"/>
              <a:buAutoNum type="arabicPeriod"/>
            </a:pPr>
            <a:r>
              <a:rPr lang="en-US" dirty="0" smtClean="0"/>
              <a:t>[</a:t>
            </a:r>
            <a:r>
              <a:rPr lang="en-US" i="1" dirty="0" smtClean="0">
                <a:solidFill>
                  <a:srgbClr val="0000FF"/>
                </a:solidFill>
              </a:rPr>
              <a:t>19</a:t>
            </a:r>
            <a:r>
              <a:rPr lang="en-US" dirty="0" smtClean="0"/>
              <a:t>] Armies destroyed at Armageddon</a:t>
            </a:r>
          </a:p>
          <a:p>
            <a:pPr marL="514350" indent="-514350">
              <a:buFont typeface="+mj-lt"/>
              <a:buAutoNum type="arabicPeriod"/>
            </a:pPr>
            <a:r>
              <a:rPr lang="en-US" dirty="0" smtClean="0"/>
              <a:t>[</a:t>
            </a:r>
            <a:r>
              <a:rPr lang="en-US" i="1" dirty="0" smtClean="0">
                <a:solidFill>
                  <a:srgbClr val="0000FF"/>
                </a:solidFill>
              </a:rPr>
              <a:t>20</a:t>
            </a:r>
            <a:r>
              <a:rPr lang="en-US" dirty="0" smtClean="0"/>
              <a:t>] Satan is bound</a:t>
            </a:r>
          </a:p>
          <a:p>
            <a:pPr marL="514350" indent="-514350">
              <a:buFont typeface="+mj-lt"/>
              <a:buAutoNum type="arabicPeriod"/>
            </a:pPr>
            <a:r>
              <a:rPr lang="en-US" dirty="0" smtClean="0"/>
              <a:t>[</a:t>
            </a:r>
            <a:r>
              <a:rPr lang="en-US" i="1" dirty="0" smtClean="0">
                <a:solidFill>
                  <a:srgbClr val="0000FF"/>
                </a:solidFill>
              </a:rPr>
              <a:t>20</a:t>
            </a:r>
            <a:r>
              <a:rPr lang="en-US" dirty="0" smtClean="0"/>
              <a:t>] Thrones are setup for judgment (</a:t>
            </a:r>
            <a:r>
              <a:rPr lang="en-US" b="1" i="1" dirty="0" smtClean="0"/>
              <a:t>rule</a:t>
            </a:r>
            <a:r>
              <a:rPr lang="en-US" dirty="0" smtClean="0"/>
              <a:t>)</a:t>
            </a:r>
          </a:p>
          <a:p>
            <a:pPr marL="514350" indent="-514350">
              <a:buFont typeface="+mj-lt"/>
              <a:buAutoNum type="arabicPeriod"/>
            </a:pPr>
            <a:r>
              <a:rPr lang="en-US" dirty="0" smtClean="0"/>
              <a:t>[</a:t>
            </a:r>
            <a:r>
              <a:rPr lang="en-US" i="1" dirty="0" smtClean="0">
                <a:solidFill>
                  <a:srgbClr val="0000FF"/>
                </a:solidFill>
              </a:rPr>
              <a:t>20</a:t>
            </a:r>
            <a:r>
              <a:rPr lang="en-US" dirty="0" smtClean="0"/>
              <a:t>] Satan is released after 1000 years</a:t>
            </a:r>
          </a:p>
          <a:p>
            <a:pPr marL="514350" indent="-514350">
              <a:buFont typeface="+mj-lt"/>
              <a:buAutoNum type="arabicPeriod"/>
            </a:pPr>
            <a:r>
              <a:rPr lang="en-US" dirty="0" smtClean="0"/>
              <a:t>[</a:t>
            </a:r>
            <a:r>
              <a:rPr lang="en-US" i="1" dirty="0" smtClean="0">
                <a:solidFill>
                  <a:srgbClr val="0000FF"/>
                </a:solidFill>
              </a:rPr>
              <a:t>20</a:t>
            </a:r>
            <a:r>
              <a:rPr lang="en-US" dirty="0" smtClean="0"/>
              <a:t>] Rebellion destroyed by fire from heaven</a:t>
            </a:r>
          </a:p>
          <a:p>
            <a:pPr marL="514350" indent="-514350">
              <a:buFont typeface="+mj-lt"/>
              <a:buAutoNum type="arabicPeriod"/>
            </a:pPr>
            <a:r>
              <a:rPr lang="en-US" dirty="0" smtClean="0"/>
              <a:t>[</a:t>
            </a:r>
            <a:r>
              <a:rPr lang="en-US" i="1" dirty="0" smtClean="0">
                <a:solidFill>
                  <a:srgbClr val="0000FF"/>
                </a:solidFill>
              </a:rPr>
              <a:t>20</a:t>
            </a:r>
            <a:r>
              <a:rPr lang="en-US" dirty="0" smtClean="0"/>
              <a:t>] Satan cast into the Lake of Fire</a:t>
            </a:r>
          </a:p>
          <a:p>
            <a:pPr marL="514350" indent="-514350">
              <a:buFont typeface="+mj-lt"/>
              <a:buAutoNum type="arabicPeriod"/>
            </a:pPr>
            <a:r>
              <a:rPr lang="en-US" dirty="0" smtClean="0"/>
              <a:t>[</a:t>
            </a:r>
            <a:r>
              <a:rPr lang="en-US" i="1" dirty="0" smtClean="0">
                <a:solidFill>
                  <a:srgbClr val="0000FF"/>
                </a:solidFill>
              </a:rPr>
              <a:t>20</a:t>
            </a:r>
            <a:r>
              <a:rPr lang="en-US" dirty="0" smtClean="0"/>
              <a:t>] Great White Throne is revealed</a:t>
            </a:r>
          </a:p>
          <a:p>
            <a:pPr marL="514350" indent="-514350">
              <a:buFont typeface="+mj-lt"/>
              <a:buAutoNum type="arabicPeriod"/>
            </a:pPr>
            <a:r>
              <a:rPr lang="en-US" dirty="0" smtClean="0"/>
              <a:t> </a:t>
            </a:r>
          </a:p>
          <a:p>
            <a:pPr marL="514350" indent="-514350">
              <a:buFont typeface="+mj-lt"/>
              <a:buAutoNum type="arabicPeriod"/>
            </a:pPr>
            <a:r>
              <a:rPr lang="en-US" dirty="0" smtClean="0"/>
              <a:t> </a:t>
            </a:r>
          </a:p>
          <a:p>
            <a:pPr marL="514350" indent="-514350">
              <a:buFont typeface="+mj-lt"/>
              <a:buAutoNum type="arabicPeriod"/>
            </a:pPr>
            <a:r>
              <a:rPr lang="en-US" dirty="0" smtClean="0"/>
              <a:t> </a:t>
            </a:r>
          </a:p>
          <a:p>
            <a:pPr marL="514350" indent="-514350">
              <a:buFont typeface="+mj-lt"/>
              <a:buAutoNum type="arabicPeriod"/>
            </a:pPr>
            <a:r>
              <a:rPr lang="en-US" dirty="0" smtClean="0"/>
              <a:t> </a:t>
            </a:r>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5</a:t>
            </a:fld>
            <a:endParaRPr lang="en-US"/>
          </a:p>
        </p:txBody>
      </p:sp>
      <p:pic>
        <p:nvPicPr>
          <p:cNvPr id="7" name="Picture 2" descr="http://comps.canstockphoto.com/can-stock-photo_csp17222415.jpg"/>
          <p:cNvPicPr>
            <a:picLocks noChangeAspect="1" noChangeArrowheads="1"/>
          </p:cNvPicPr>
          <p:nvPr/>
        </p:nvPicPr>
        <p:blipFill>
          <a:blip r:embed="rId2" cstate="print"/>
          <a:srcRect/>
          <a:stretch>
            <a:fillRect/>
          </a:stretch>
        </p:blipFill>
        <p:spPr bwMode="auto">
          <a:xfrm>
            <a:off x="0" y="0"/>
            <a:ext cx="838199" cy="71898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03F6C-CA7F-421B-8EF8-CEB95EA7549B}" type="datetime1">
              <a:rPr lang="en-US" smtClean="0"/>
              <a:pPr/>
              <a:t>4/25/2017</a:t>
            </a:fld>
            <a:endParaRPr lang="en-US"/>
          </a:p>
        </p:txBody>
      </p:sp>
      <p:sp>
        <p:nvSpPr>
          <p:cNvPr id="3" name="Footer Placeholder 2"/>
          <p:cNvSpPr>
            <a:spLocks noGrp="1"/>
          </p:cNvSpPr>
          <p:nvPr>
            <p:ph type="ftr" sz="quarter" idx="11"/>
          </p:nvPr>
        </p:nvSpPr>
        <p:spPr/>
        <p:txBody>
          <a:bodyPr/>
          <a:lstStyle/>
          <a:p>
            <a:r>
              <a:rPr lang="en-US" smtClean="0"/>
              <a:t>David Tye</a:t>
            </a:r>
            <a:endParaRPr lang="en-US"/>
          </a:p>
        </p:txBody>
      </p:sp>
      <p:sp>
        <p:nvSpPr>
          <p:cNvPr id="4" name="Slide Number Placeholder 3"/>
          <p:cNvSpPr>
            <a:spLocks noGrp="1"/>
          </p:cNvSpPr>
          <p:nvPr>
            <p:ph type="sldNum" sz="quarter" idx="12"/>
          </p:nvPr>
        </p:nvSpPr>
        <p:spPr/>
        <p:txBody>
          <a:bodyPr/>
          <a:lstStyle/>
          <a:p>
            <a:fld id="{3B0E11CA-64D2-4375-B622-C832B1B19270}" type="slidenum">
              <a:rPr lang="en-US" smtClean="0"/>
              <a:pPr/>
              <a:t>6</a:t>
            </a:fld>
            <a:endParaRPr lang="en-US"/>
          </a:p>
        </p:txBody>
      </p:sp>
      <p:pic>
        <p:nvPicPr>
          <p:cNvPr id="7170" name="Picture 2" descr="J:\PatSmith-jpgs\30.jpg"/>
          <p:cNvPicPr>
            <a:picLocks noChangeAspect="1" noChangeArrowheads="1"/>
          </p:cNvPicPr>
          <p:nvPr/>
        </p:nvPicPr>
        <p:blipFill>
          <a:blip r:embed="rId2" cstate="print"/>
          <a:srcRect/>
          <a:stretch>
            <a:fillRect/>
          </a:stretch>
        </p:blipFill>
        <p:spPr bwMode="auto">
          <a:xfrm>
            <a:off x="3124200" y="381000"/>
            <a:ext cx="3067050" cy="5662246"/>
          </a:xfrm>
          <a:prstGeom prst="rect">
            <a:avLst/>
          </a:prstGeom>
          <a:noFill/>
        </p:spPr>
      </p:pic>
      <p:pic>
        <p:nvPicPr>
          <p:cNvPr id="6" name="Picture 2" descr="http://comps.canstockphoto.com/can-stock-photo_csp17222415.jpg"/>
          <p:cNvPicPr>
            <a:picLocks noChangeAspect="1" noChangeArrowheads="1"/>
          </p:cNvPicPr>
          <p:nvPr/>
        </p:nvPicPr>
        <p:blipFill>
          <a:blip r:embed="rId3" cstate="print"/>
          <a:srcRect/>
          <a:stretch>
            <a:fillRect/>
          </a:stretch>
        </p:blipFill>
        <p:spPr bwMode="auto">
          <a:xfrm>
            <a:off x="0" y="0"/>
            <a:ext cx="838199" cy="71898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20: 4</a:t>
            </a:r>
          </a:p>
        </p:txBody>
      </p:sp>
      <p:sp>
        <p:nvSpPr>
          <p:cNvPr id="3" name="Content Placeholder 2"/>
          <p:cNvSpPr>
            <a:spLocks noGrp="1"/>
          </p:cNvSpPr>
          <p:nvPr>
            <p:ph idx="1"/>
          </p:nvPr>
        </p:nvSpPr>
        <p:spPr/>
        <p:txBody>
          <a:bodyPr>
            <a:normAutofit lnSpcReduction="10000"/>
          </a:bodyPr>
          <a:lstStyle/>
          <a:p>
            <a:pPr>
              <a:buNone/>
            </a:pPr>
            <a:r>
              <a:rPr lang="en-US" baseline="30000" dirty="0" smtClean="0">
                <a:solidFill>
                  <a:srgbClr val="0000FF"/>
                </a:solidFill>
              </a:rPr>
              <a:t>4</a:t>
            </a:r>
            <a:r>
              <a:rPr lang="en-US" dirty="0" smtClean="0"/>
              <a:t>And I saw thrones, and they sat upon them, and judgment was given to them. And I </a:t>
            </a:r>
            <a:r>
              <a:rPr lang="en-US" i="1" dirty="0" smtClean="0"/>
              <a:t>saw</a:t>
            </a:r>
            <a:r>
              <a:rPr lang="en-US" dirty="0" smtClean="0"/>
              <a:t> the souls of those who had been beheaded because of the testimony of Jesus and because of the word of God, and those who had not worshiped the beast or his image, and had not received the mark upon their forehead and upon their hand; and they came to life [“</a:t>
            </a:r>
            <a:r>
              <a:rPr lang="en-US" b="1" i="1" dirty="0" smtClean="0"/>
              <a:t>lived</a:t>
            </a:r>
            <a:r>
              <a:rPr lang="en-US" dirty="0" smtClean="0"/>
              <a:t>”] and reigned with Christ for a </a:t>
            </a:r>
            <a:r>
              <a:rPr lang="en-US" u="sng" dirty="0" smtClean="0"/>
              <a:t>thousand years</a:t>
            </a:r>
            <a:r>
              <a:rPr lang="en-US" dirty="0" smtClean="0"/>
              <a:t>.</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20: 5-6</a:t>
            </a:r>
          </a:p>
        </p:txBody>
      </p:sp>
      <p:sp>
        <p:nvSpPr>
          <p:cNvPr id="3" name="Content Placeholder 2"/>
          <p:cNvSpPr>
            <a:spLocks noGrp="1"/>
          </p:cNvSpPr>
          <p:nvPr>
            <p:ph idx="1"/>
          </p:nvPr>
        </p:nvSpPr>
        <p:spPr/>
        <p:txBody>
          <a:bodyPr>
            <a:normAutofit/>
          </a:bodyPr>
          <a:lstStyle/>
          <a:p>
            <a:pPr>
              <a:buNone/>
            </a:pPr>
            <a:r>
              <a:rPr lang="en-US" baseline="30000" dirty="0" smtClean="0">
                <a:solidFill>
                  <a:srgbClr val="0000FF"/>
                </a:solidFill>
              </a:rPr>
              <a:t>5</a:t>
            </a:r>
            <a:r>
              <a:rPr lang="en-US" dirty="0" smtClean="0"/>
              <a:t>The rest of the dead did not come to life [“</a:t>
            </a:r>
            <a:r>
              <a:rPr lang="en-US" b="1" i="1" dirty="0" smtClean="0"/>
              <a:t>live</a:t>
            </a:r>
            <a:r>
              <a:rPr lang="en-US" dirty="0" smtClean="0"/>
              <a:t>”] until the </a:t>
            </a:r>
            <a:r>
              <a:rPr lang="en-US" u="sng" dirty="0" smtClean="0"/>
              <a:t>thousand years</a:t>
            </a:r>
            <a:r>
              <a:rPr lang="en-US" dirty="0" smtClean="0"/>
              <a:t> were completed. This is the first resurrection. </a:t>
            </a:r>
            <a:r>
              <a:rPr lang="en-US" baseline="30000" dirty="0" smtClean="0">
                <a:solidFill>
                  <a:srgbClr val="0000FF"/>
                </a:solidFill>
              </a:rPr>
              <a:t>6</a:t>
            </a:r>
            <a:r>
              <a:rPr lang="en-US" dirty="0" smtClean="0"/>
              <a:t>Blessed and holy is the one who has a part in the first resurrection; over these the second death has no power, but they will be priests of God and of Christ and will reign with Him for a </a:t>
            </a:r>
            <a:r>
              <a:rPr lang="en-US" u="sng" dirty="0" smtClean="0"/>
              <a:t>thousand years</a:t>
            </a:r>
            <a:r>
              <a:rPr lang="en-US" dirty="0" smtClean="0"/>
              <a:t>.</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FF"/>
                </a:solidFill>
              </a:rPr>
              <a:t>Rev. 20: 11</a:t>
            </a:r>
          </a:p>
        </p:txBody>
      </p:sp>
      <p:sp>
        <p:nvSpPr>
          <p:cNvPr id="3" name="Content Placeholder 2"/>
          <p:cNvSpPr>
            <a:spLocks noGrp="1"/>
          </p:cNvSpPr>
          <p:nvPr>
            <p:ph idx="1"/>
          </p:nvPr>
        </p:nvSpPr>
        <p:spPr/>
        <p:txBody>
          <a:bodyPr>
            <a:normAutofit/>
          </a:bodyPr>
          <a:lstStyle/>
          <a:p>
            <a:pPr>
              <a:buNone/>
            </a:pPr>
            <a:r>
              <a:rPr lang="en-US" baseline="30000" dirty="0" smtClean="0">
                <a:solidFill>
                  <a:srgbClr val="0000FF"/>
                </a:solidFill>
              </a:rPr>
              <a:t>11</a:t>
            </a:r>
            <a:r>
              <a:rPr lang="en-US" dirty="0" smtClean="0"/>
              <a:t>And I saw a great white throne and Him who sat upon it, from whose presence earth and heaven fled away, and no place was found for them. </a:t>
            </a:r>
            <a:endParaRPr lang="en-US" dirty="0"/>
          </a:p>
        </p:txBody>
      </p:sp>
      <p:sp>
        <p:nvSpPr>
          <p:cNvPr id="4" name="Date Placeholder 3"/>
          <p:cNvSpPr>
            <a:spLocks noGrp="1"/>
          </p:cNvSpPr>
          <p:nvPr>
            <p:ph type="dt" sz="half" idx="10"/>
          </p:nvPr>
        </p:nvSpPr>
        <p:spPr/>
        <p:txBody>
          <a:bodyPr/>
          <a:lstStyle/>
          <a:p>
            <a:fld id="{9B555970-2B84-4BCC-8D8B-95055D2CD051}" type="datetime1">
              <a:rPr lang="en-US" smtClean="0"/>
              <a:pPr/>
              <a:t>4/25/2017</a:t>
            </a:fld>
            <a:endParaRPr lang="en-US"/>
          </a:p>
        </p:txBody>
      </p:sp>
      <p:sp>
        <p:nvSpPr>
          <p:cNvPr id="5" name="Footer Placeholder 4"/>
          <p:cNvSpPr>
            <a:spLocks noGrp="1"/>
          </p:cNvSpPr>
          <p:nvPr>
            <p:ph type="ftr" sz="quarter" idx="11"/>
          </p:nvPr>
        </p:nvSpPr>
        <p:spPr/>
        <p:txBody>
          <a:bodyPr/>
          <a:lstStyle/>
          <a:p>
            <a:r>
              <a:rPr lang="en-US" smtClean="0"/>
              <a:t>David Tye</a:t>
            </a:r>
            <a:endParaRPr lang="en-US"/>
          </a:p>
        </p:txBody>
      </p:sp>
      <p:sp>
        <p:nvSpPr>
          <p:cNvPr id="6" name="Slide Number Placeholder 5"/>
          <p:cNvSpPr>
            <a:spLocks noGrp="1"/>
          </p:cNvSpPr>
          <p:nvPr>
            <p:ph type="sldNum" sz="quarter" idx="12"/>
          </p:nvPr>
        </p:nvSpPr>
        <p:spPr/>
        <p:txBody>
          <a:bodyPr/>
          <a:lstStyle/>
          <a:p>
            <a:fld id="{3B0E11CA-64D2-4375-B622-C832B1B19270}"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2410</TotalTime>
  <Words>2063</Words>
  <Application>Microsoft Office PowerPoint</Application>
  <PresentationFormat>On-screen Show (4:3)</PresentationFormat>
  <Paragraphs>352</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The Revelation of Jesus Christ  The Millennium </vt:lpstr>
      <vt:lpstr>Outline of Revelation</vt:lpstr>
      <vt:lpstr>Outline of Revelation</vt:lpstr>
      <vt:lpstr> Events in Rev 19-20</vt:lpstr>
      <vt:lpstr>Slide 6</vt:lpstr>
      <vt:lpstr>Rev. 20: 4</vt:lpstr>
      <vt:lpstr>Rev. 20: 5-6</vt:lpstr>
      <vt:lpstr>Rev. 20: 11</vt:lpstr>
      <vt:lpstr>Rev. 20: 12-13 </vt:lpstr>
      <vt:lpstr>Slide 11</vt:lpstr>
      <vt:lpstr>Slide 12</vt:lpstr>
      <vt:lpstr>Slide 13</vt:lpstr>
      <vt:lpstr>Rev. 20: 14-15 </vt:lpstr>
      <vt:lpstr>Slide 15</vt:lpstr>
      <vt:lpstr>Slide 16</vt:lpstr>
      <vt:lpstr>Slide 17</vt:lpstr>
      <vt:lpstr>The Millennium [Walvoord, Major Bible Prophesies, pp. 389-406]</vt:lpstr>
      <vt:lpstr>Slide 19</vt:lpstr>
      <vt:lpstr>Slide 20</vt:lpstr>
      <vt:lpstr>Slide 21</vt:lpstr>
      <vt:lpstr>Slide 22</vt:lpstr>
      <vt:lpstr>Slide 23</vt:lpstr>
      <vt:lpstr>Things Missing in the Millennial Temple</vt:lpstr>
      <vt:lpstr>Slide 25</vt:lpstr>
      <vt:lpstr>Slide 26</vt:lpstr>
      <vt:lpstr>Slide 27</vt:lpstr>
      <vt:lpstr>Slide 28</vt:lpstr>
      <vt:lpstr>Slide 29</vt:lpstr>
      <vt:lpstr>Slide 30</vt:lpstr>
      <vt:lpstr>Slide 31</vt:lpstr>
      <vt:lpstr>Slide 32</vt:lpstr>
      <vt:lpstr>Outline of Revelation</vt:lpstr>
      <vt:lpstr>Slide 34</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Tye</dc:creator>
  <cp:lastModifiedBy>David</cp:lastModifiedBy>
  <cp:revision>424</cp:revision>
  <dcterms:created xsi:type="dcterms:W3CDTF">2009-09-07T16:27:25Z</dcterms:created>
  <dcterms:modified xsi:type="dcterms:W3CDTF">2017-04-25T12:39:54Z</dcterms:modified>
</cp:coreProperties>
</file>