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428" r:id="rId2"/>
    <p:sldId id="393" r:id="rId3"/>
    <p:sldId id="436" r:id="rId4"/>
    <p:sldId id="437" r:id="rId5"/>
    <p:sldId id="433" r:id="rId6"/>
    <p:sldId id="294" r:id="rId7"/>
    <p:sldId id="450" r:id="rId8"/>
    <p:sldId id="448" r:id="rId9"/>
    <p:sldId id="449" r:id="rId10"/>
    <p:sldId id="443" r:id="rId11"/>
    <p:sldId id="445" r:id="rId12"/>
    <p:sldId id="444" r:id="rId13"/>
    <p:sldId id="453" r:id="rId14"/>
    <p:sldId id="314" r:id="rId15"/>
    <p:sldId id="375" r:id="rId16"/>
    <p:sldId id="452" r:id="rId17"/>
    <p:sldId id="451" r:id="rId18"/>
    <p:sldId id="455" r:id="rId19"/>
    <p:sldId id="446" r:id="rId20"/>
    <p:sldId id="447" r:id="rId21"/>
    <p:sldId id="315" r:id="rId22"/>
    <p:sldId id="376" r:id="rId23"/>
    <p:sldId id="365" r:id="rId24"/>
    <p:sldId id="381" r:id="rId25"/>
    <p:sldId id="377" r:id="rId26"/>
    <p:sldId id="429" r:id="rId27"/>
    <p:sldId id="282" r:id="rId28"/>
    <p:sldId id="384" r:id="rId29"/>
    <p:sldId id="424" r:id="rId30"/>
    <p:sldId id="438" r:id="rId31"/>
  </p:sldIdLst>
  <p:sldSz cx="9144000" cy="6858000" type="screen4x3"/>
  <p:notesSz cx="9288463" cy="7007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3399"/>
    <a:srgbClr val="FF0000"/>
    <a:srgbClr val="FF9933"/>
    <a:srgbClr val="CC3300"/>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7" d="100"/>
          <a:sy n="57" d="100"/>
        </p:scale>
        <p:origin x="-2472" y="-90"/>
      </p:cViewPr>
      <p:guideLst>
        <p:guide orient="horz" pos="2207"/>
        <p:guide pos="292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562" cy="35090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0797" y="0"/>
            <a:ext cx="4025562" cy="350901"/>
          </a:xfrm>
          <a:prstGeom prst="rect">
            <a:avLst/>
          </a:prstGeom>
        </p:spPr>
        <p:txBody>
          <a:bodyPr vert="horz" lIns="91440" tIns="45720" rIns="91440" bIns="45720" rtlCol="0"/>
          <a:lstStyle>
            <a:lvl1pPr algn="r">
              <a:defRPr sz="1200"/>
            </a:lvl1pPr>
          </a:lstStyle>
          <a:p>
            <a:fld id="{7E8AEB83-05CF-4EF2-8CA0-4DAB6E675963}" type="datetimeFigureOut">
              <a:rPr lang="en-US" smtClean="0"/>
              <a:pPr/>
              <a:t>4/5/2017</a:t>
            </a:fld>
            <a:endParaRPr lang="en-US"/>
          </a:p>
        </p:txBody>
      </p:sp>
      <p:sp>
        <p:nvSpPr>
          <p:cNvPr id="4" name="Footer Placeholder 3"/>
          <p:cNvSpPr>
            <a:spLocks noGrp="1"/>
          </p:cNvSpPr>
          <p:nvPr>
            <p:ph type="ftr" sz="quarter" idx="2"/>
          </p:nvPr>
        </p:nvSpPr>
        <p:spPr>
          <a:xfrm>
            <a:off x="0" y="6655127"/>
            <a:ext cx="4025562" cy="350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0797" y="6655127"/>
            <a:ext cx="4025562" cy="350900"/>
          </a:xfrm>
          <a:prstGeom prst="rect">
            <a:avLst/>
          </a:prstGeom>
        </p:spPr>
        <p:txBody>
          <a:bodyPr vert="horz" lIns="91440" tIns="45720" rIns="91440" bIns="45720" rtlCol="0" anchor="b"/>
          <a:lstStyle>
            <a:lvl1pPr algn="r">
              <a:defRPr sz="1200"/>
            </a:lvl1pPr>
          </a:lstStyle>
          <a:p>
            <a:fld id="{BA9D09A5-B349-4C65-9491-F7B4EB5322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000" cy="350361"/>
          </a:xfrm>
          <a:prstGeom prst="rect">
            <a:avLst/>
          </a:prstGeom>
        </p:spPr>
        <p:txBody>
          <a:bodyPr vert="horz" lIns="93113" tIns="46557" rIns="93113" bIns="46557" rtlCol="0"/>
          <a:lstStyle>
            <a:lvl1pPr algn="l">
              <a:defRPr sz="1200"/>
            </a:lvl1pPr>
          </a:lstStyle>
          <a:p>
            <a:endParaRPr lang="en-US"/>
          </a:p>
        </p:txBody>
      </p:sp>
      <p:sp>
        <p:nvSpPr>
          <p:cNvPr id="3" name="Date Placeholder 2"/>
          <p:cNvSpPr>
            <a:spLocks noGrp="1"/>
          </p:cNvSpPr>
          <p:nvPr>
            <p:ph type="dt" idx="1"/>
          </p:nvPr>
        </p:nvSpPr>
        <p:spPr>
          <a:xfrm>
            <a:off x="5261313" y="0"/>
            <a:ext cx="4025000" cy="350361"/>
          </a:xfrm>
          <a:prstGeom prst="rect">
            <a:avLst/>
          </a:prstGeom>
        </p:spPr>
        <p:txBody>
          <a:bodyPr vert="horz" lIns="93113" tIns="46557" rIns="93113" bIns="46557" rtlCol="0"/>
          <a:lstStyle>
            <a:lvl1pPr algn="r">
              <a:defRPr sz="1200"/>
            </a:lvl1pPr>
          </a:lstStyle>
          <a:p>
            <a:fld id="{17623C50-3AFE-4157-A178-30EC7CF2402E}" type="datetimeFigureOut">
              <a:rPr lang="en-US" smtClean="0"/>
              <a:pPr/>
              <a:t>4/5/2017</a:t>
            </a:fld>
            <a:endParaRPr lang="en-US"/>
          </a:p>
        </p:txBody>
      </p:sp>
      <p:sp>
        <p:nvSpPr>
          <p:cNvPr id="4" name="Slide Image Placeholder 3"/>
          <p:cNvSpPr>
            <a:spLocks noGrp="1" noRot="1" noChangeAspect="1"/>
          </p:cNvSpPr>
          <p:nvPr>
            <p:ph type="sldImg" idx="2"/>
          </p:nvPr>
        </p:nvSpPr>
        <p:spPr>
          <a:xfrm>
            <a:off x="2892425" y="525463"/>
            <a:ext cx="3503613" cy="2627312"/>
          </a:xfrm>
          <a:prstGeom prst="rect">
            <a:avLst/>
          </a:prstGeom>
          <a:noFill/>
          <a:ln w="12700">
            <a:solidFill>
              <a:prstClr val="black"/>
            </a:solidFill>
          </a:ln>
        </p:spPr>
        <p:txBody>
          <a:bodyPr vert="horz" lIns="93113" tIns="46557" rIns="93113" bIns="46557" rtlCol="0" anchor="ctr"/>
          <a:lstStyle/>
          <a:p>
            <a:endParaRPr lang="en-US"/>
          </a:p>
        </p:txBody>
      </p:sp>
      <p:sp>
        <p:nvSpPr>
          <p:cNvPr id="5" name="Notes Placeholder 4"/>
          <p:cNvSpPr>
            <a:spLocks noGrp="1"/>
          </p:cNvSpPr>
          <p:nvPr>
            <p:ph type="body" sz="quarter" idx="3"/>
          </p:nvPr>
        </p:nvSpPr>
        <p:spPr>
          <a:xfrm>
            <a:off x="928847" y="3328432"/>
            <a:ext cx="7430770" cy="3153251"/>
          </a:xfrm>
          <a:prstGeom prst="rect">
            <a:avLst/>
          </a:prstGeom>
        </p:spPr>
        <p:txBody>
          <a:bodyPr vert="horz" lIns="93113" tIns="46557" rIns="93113" bIns="465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5648"/>
            <a:ext cx="4025000" cy="350361"/>
          </a:xfrm>
          <a:prstGeom prst="rect">
            <a:avLst/>
          </a:prstGeom>
        </p:spPr>
        <p:txBody>
          <a:bodyPr vert="horz" lIns="93113" tIns="46557" rIns="93113" bIns="46557" rtlCol="0" anchor="b"/>
          <a:lstStyle>
            <a:lvl1pPr algn="l">
              <a:defRPr sz="1200"/>
            </a:lvl1pPr>
          </a:lstStyle>
          <a:p>
            <a:endParaRPr lang="en-US"/>
          </a:p>
        </p:txBody>
      </p:sp>
      <p:sp>
        <p:nvSpPr>
          <p:cNvPr id="7" name="Slide Number Placeholder 6"/>
          <p:cNvSpPr>
            <a:spLocks noGrp="1"/>
          </p:cNvSpPr>
          <p:nvPr>
            <p:ph type="sldNum" sz="quarter" idx="5"/>
          </p:nvPr>
        </p:nvSpPr>
        <p:spPr>
          <a:xfrm>
            <a:off x="5261313" y="6655648"/>
            <a:ext cx="4025000" cy="350361"/>
          </a:xfrm>
          <a:prstGeom prst="rect">
            <a:avLst/>
          </a:prstGeom>
        </p:spPr>
        <p:txBody>
          <a:bodyPr vert="horz" lIns="93113" tIns="46557" rIns="93113" bIns="46557" rtlCol="0" anchor="b"/>
          <a:lstStyle>
            <a:lvl1pPr algn="r">
              <a:defRPr sz="1200"/>
            </a:lvl1pPr>
          </a:lstStyle>
          <a:p>
            <a:fld id="{754625B4-92B9-4926-885E-3F48778366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349F32-E770-4F2C-85DD-2CC4B34EF849}"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883BE-F66E-4C6E-865A-632FA67D52E8}"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EAB04-4619-41CF-AF5A-F97987350AAA}"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8524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1524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1524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62050" y="6243638"/>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657600" y="6243638"/>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042150" y="6243638"/>
            <a:ext cx="1905000" cy="457200"/>
          </a:xfrm>
        </p:spPr>
        <p:txBody>
          <a:bodyPr/>
          <a:lstStyle>
            <a:lvl1pPr>
              <a:defRPr/>
            </a:lvl1pPr>
          </a:lstStyle>
          <a:p>
            <a:fld id="{7969A649-7C1A-4C83-88A3-68B245C7683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217B6-A5D1-47D3-9185-551C88359725}"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4A9186-7158-45FE-B87F-B0ECFCB9AB24}" type="datetime1">
              <a:rPr lang="en-US" smtClean="0"/>
              <a:pPr/>
              <a:t>4/5/2017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551F45-849D-453D-B7A1-8375C45C6368}" type="datetime1">
              <a:rPr lang="en-US" smtClean="0"/>
              <a:pPr/>
              <a:t>4/5/2017</a:t>
            </a:fld>
            <a:endParaRPr lang="en-US"/>
          </a:p>
        </p:txBody>
      </p:sp>
      <p:sp>
        <p:nvSpPr>
          <p:cNvPr id="8" name="Footer Placeholder 7"/>
          <p:cNvSpPr>
            <a:spLocks noGrp="1"/>
          </p:cNvSpPr>
          <p:nvPr>
            <p:ph type="ftr" sz="quarter" idx="11"/>
          </p:nvPr>
        </p:nvSpPr>
        <p:spPr/>
        <p:txBody>
          <a:bodyPr/>
          <a:lstStyle/>
          <a:p>
            <a:r>
              <a:rPr lang="en-US" smtClean="0"/>
              <a:t>David Tye</a:t>
            </a:r>
            <a:endParaRPr lang="en-US"/>
          </a:p>
        </p:txBody>
      </p:sp>
      <p:sp>
        <p:nvSpPr>
          <p:cNvPr id="9" name="Slide Number Placeholder 8"/>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493FE8-888C-4434-AD7C-BF830D379F5E}" type="datetime1">
              <a:rPr lang="en-US" smtClean="0"/>
              <a:pPr/>
              <a:t>4/5/2017</a:t>
            </a:fld>
            <a:endParaRPr lang="en-US"/>
          </a:p>
        </p:txBody>
      </p:sp>
      <p:sp>
        <p:nvSpPr>
          <p:cNvPr id="4" name="Footer Placeholder 3"/>
          <p:cNvSpPr>
            <a:spLocks noGrp="1"/>
          </p:cNvSpPr>
          <p:nvPr>
            <p:ph type="ftr" sz="quarter" idx="11"/>
          </p:nvPr>
        </p:nvSpPr>
        <p:spPr/>
        <p:txBody>
          <a:bodyPr/>
          <a:lstStyle/>
          <a:p>
            <a:r>
              <a:rPr lang="en-US" smtClean="0"/>
              <a:t>David Tye</a:t>
            </a:r>
            <a:endParaRPr lang="en-US"/>
          </a:p>
        </p:txBody>
      </p:sp>
      <p:sp>
        <p:nvSpPr>
          <p:cNvPr id="5" name="Slide Number Placeholder 4"/>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4/5/2017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4EC8A-043A-481C-8127-6D23DD0F98DE}" type="datetime1">
              <a:rPr lang="en-US" smtClean="0"/>
              <a:pPr/>
              <a:t>4/5/2017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65DA1-1254-46FE-8045-D8BD58E0831C}" type="datetime1">
              <a:rPr lang="en-US" smtClean="0"/>
              <a:pPr/>
              <a:t>4/5/2017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F10DA-13EF-4C81-9B6D-5B15BE4C7B3A}" type="datetime1">
              <a:rPr lang="en-US" smtClean="0"/>
              <a:pPr/>
              <a:t>4/5/2017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David Tye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E11CA-64D2-4375-B622-C832B1B192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ignitermedia.com/products/iv/singles/4/Thats-My-King"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Messiah_Part_II" TargetMode="External"/><Relationship Id="rId2" Type="http://schemas.openxmlformats.org/officeDocument/2006/relationships/hyperlink" Target="https://en.wikipedia.org/wiki/Messiah_Part_I" TargetMode="External"/><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hyperlink" Target="https://en.wikipedia.org/wiki/Messiah_Part_II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a:t>
            </a:fld>
            <a:endParaRPr lang="en-US"/>
          </a:p>
        </p:txBody>
      </p:sp>
      <p:pic>
        <p:nvPicPr>
          <p:cNvPr id="7" name="Picture 2" descr="J:\PatSmith-jpgs\24.jpg"/>
          <p:cNvPicPr>
            <a:picLocks noChangeAspect="1" noChangeArrowheads="1"/>
          </p:cNvPicPr>
          <p:nvPr/>
        </p:nvPicPr>
        <p:blipFill>
          <a:blip r:embed="rId2" cstate="print"/>
          <a:srcRect/>
          <a:stretch>
            <a:fillRect/>
          </a:stretch>
        </p:blipFill>
        <p:spPr bwMode="auto">
          <a:xfrm>
            <a:off x="2133600" y="0"/>
            <a:ext cx="4913312"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 &amp; NT </a:t>
            </a:r>
            <a:r>
              <a:rPr lang="en-US" dirty="0" smtClean="0"/>
              <a:t>passages on 2</a:t>
            </a:r>
            <a:r>
              <a:rPr lang="en-US" baseline="30000" dirty="0" smtClean="0"/>
              <a:t>nd</a:t>
            </a:r>
            <a:r>
              <a:rPr lang="en-US" dirty="0" smtClean="0"/>
              <a:t> Advent</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10</a:t>
            </a:fld>
            <a:endParaRPr lang="en-US"/>
          </a:p>
        </p:txBody>
      </p:sp>
      <p:graphicFrame>
        <p:nvGraphicFramePr>
          <p:cNvPr id="7" name="Table 6"/>
          <p:cNvGraphicFramePr>
            <a:graphicFrameLocks noGrp="1"/>
          </p:cNvGraphicFramePr>
          <p:nvPr/>
        </p:nvGraphicFramePr>
        <p:xfrm>
          <a:off x="381000" y="1295400"/>
          <a:ext cx="8534400" cy="5181600"/>
        </p:xfrm>
        <a:graphic>
          <a:graphicData uri="http://schemas.openxmlformats.org/drawingml/2006/table">
            <a:tbl>
              <a:tblPr/>
              <a:tblGrid>
                <a:gridCol w="8534400"/>
              </a:tblGrid>
              <a:tr h="4953000">
                <a:tc>
                  <a:txBody>
                    <a:bodyPr/>
                    <a:lstStyle/>
                    <a:p>
                      <a:pPr marL="457200" marR="0" indent="0">
                        <a:spcBef>
                          <a:spcPts val="0"/>
                        </a:spcBef>
                        <a:spcAft>
                          <a:spcPts val="0"/>
                        </a:spcAft>
                      </a:pPr>
                      <a:r>
                        <a:rPr lang="en-US" sz="2000" dirty="0">
                          <a:solidFill>
                            <a:srgbClr val="000000"/>
                          </a:solidFill>
                          <a:latin typeface="Times New Roman"/>
                          <a:ea typeface="Times New Roman"/>
                        </a:rPr>
                        <a:t>This is the culmination of God’s plan. There are </a:t>
                      </a:r>
                      <a:r>
                        <a:rPr lang="en-US" sz="2000" b="1" u="sng" dirty="0">
                          <a:solidFill>
                            <a:srgbClr val="000000"/>
                          </a:solidFill>
                          <a:latin typeface="Times New Roman"/>
                          <a:ea typeface="Times New Roman"/>
                        </a:rPr>
                        <a:t>1527 Old Testament passages </a:t>
                      </a:r>
                      <a:r>
                        <a:rPr lang="en-US" sz="2000" dirty="0">
                          <a:solidFill>
                            <a:srgbClr val="000000"/>
                          </a:solidFill>
                          <a:latin typeface="Times New Roman"/>
                          <a:ea typeface="Times New Roman"/>
                        </a:rPr>
                        <a:t>referring to the Second Coming of the Lord Jesus Christ. </a:t>
                      </a:r>
                      <a:r>
                        <a:rPr lang="en-US" sz="2000" b="1" u="sng" kern="1200" dirty="0">
                          <a:solidFill>
                            <a:srgbClr val="000000"/>
                          </a:solidFill>
                          <a:latin typeface="Times New Roman"/>
                          <a:ea typeface="Times New Roman"/>
                          <a:cs typeface="+mn-cs"/>
                        </a:rPr>
                        <a:t>330 NT passages</a:t>
                      </a:r>
                      <a:r>
                        <a:rPr lang="en-US" sz="2000" dirty="0">
                          <a:solidFill>
                            <a:srgbClr val="000000"/>
                          </a:solidFill>
                          <a:latin typeface="Times New Roman"/>
                          <a:ea typeface="Times New Roman"/>
                        </a:rPr>
                        <a:t>. Some are…</a:t>
                      </a:r>
                      <a:endParaRPr lang="en-US" sz="2000" dirty="0">
                        <a:latin typeface="Times New Roman"/>
                        <a:ea typeface="Times New Roman"/>
                      </a:endParaRPr>
                    </a:p>
                    <a:p>
                      <a:pPr marL="344488" marR="0" indent="-344488">
                        <a:spcBef>
                          <a:spcPts val="0"/>
                        </a:spcBef>
                        <a:spcAft>
                          <a:spcPts val="0"/>
                        </a:spcAft>
                      </a:pPr>
                      <a:r>
                        <a:rPr lang="en-US" sz="2000" b="1" dirty="0">
                          <a:solidFill>
                            <a:srgbClr val="0000FF"/>
                          </a:solidFill>
                          <a:latin typeface="Times New Roman"/>
                          <a:ea typeface="Times New Roman"/>
                        </a:rPr>
                        <a:t>Genesis 49:10</a:t>
                      </a:r>
                      <a:r>
                        <a:rPr lang="en-US" sz="2000" dirty="0">
                          <a:latin typeface="Times New Roman"/>
                          <a:ea typeface="Times New Roman"/>
                        </a:rPr>
                        <a:t> "The scepter </a:t>
                      </a:r>
                      <a:r>
                        <a:rPr lang="en-US" sz="2000" b="1" u="sng" kern="1200" dirty="0">
                          <a:solidFill>
                            <a:schemeClr val="tx1"/>
                          </a:solidFill>
                          <a:latin typeface="Times New Roman"/>
                          <a:ea typeface="Times New Roman"/>
                          <a:cs typeface="+mn-cs"/>
                        </a:rPr>
                        <a:t>shall not depart from Judah</a:t>
                      </a:r>
                      <a:r>
                        <a:rPr lang="en-US" sz="2000" dirty="0">
                          <a:latin typeface="Times New Roman"/>
                          <a:ea typeface="Times New Roman"/>
                        </a:rPr>
                        <a:t>, Nor the ruler's staff from between his feet, Until </a:t>
                      </a:r>
                      <a:r>
                        <a:rPr lang="en-US" sz="2000" b="1" u="sng" kern="1200" dirty="0">
                          <a:solidFill>
                            <a:schemeClr val="tx1"/>
                          </a:solidFill>
                          <a:latin typeface="Times New Roman"/>
                          <a:ea typeface="Times New Roman"/>
                          <a:cs typeface="+mn-cs"/>
                        </a:rPr>
                        <a:t>Shiloh</a:t>
                      </a:r>
                      <a:r>
                        <a:rPr lang="en-US" sz="2000" dirty="0">
                          <a:latin typeface="Times New Roman"/>
                          <a:ea typeface="Times New Roman"/>
                        </a:rPr>
                        <a:t> comes, And to him </a:t>
                      </a:r>
                      <a:r>
                        <a:rPr lang="en-US" sz="2000" i="1" dirty="0">
                          <a:latin typeface="Times New Roman"/>
                          <a:ea typeface="Times New Roman"/>
                        </a:rPr>
                        <a:t>shall be</a:t>
                      </a:r>
                      <a:r>
                        <a:rPr lang="en-US" sz="2000" dirty="0">
                          <a:latin typeface="Times New Roman"/>
                          <a:ea typeface="Times New Roman"/>
                        </a:rPr>
                        <a:t> the obedience of the peoples</a:t>
                      </a:r>
                      <a:r>
                        <a:rPr lang="en-US" sz="2000" dirty="0" smtClean="0">
                          <a:latin typeface="Times New Roman"/>
                          <a:ea typeface="Times New Roman"/>
                        </a:rPr>
                        <a:t>.</a:t>
                      </a:r>
                      <a:r>
                        <a:rPr lang="en-US" sz="1800" dirty="0" smtClean="0">
                          <a:latin typeface="Times New Roman"/>
                          <a:ea typeface="Times New Roman"/>
                        </a:rPr>
                        <a:t>"</a:t>
                      </a:r>
                      <a:endParaRPr lang="en-US" sz="1800" dirty="0">
                        <a:latin typeface="Times New Roman"/>
                        <a:ea typeface="Times New Roman"/>
                      </a:endParaRPr>
                    </a:p>
                    <a:p>
                      <a:pPr marL="344488" marR="0" indent="-344488">
                        <a:spcBef>
                          <a:spcPts val="0"/>
                        </a:spcBef>
                        <a:spcAft>
                          <a:spcPts val="0"/>
                        </a:spcAft>
                      </a:pPr>
                      <a:r>
                        <a:rPr lang="en-US" sz="2000" b="1" dirty="0">
                          <a:solidFill>
                            <a:srgbClr val="0000FF"/>
                          </a:solidFill>
                          <a:latin typeface="Times New Roman"/>
                          <a:ea typeface="Times New Roman"/>
                        </a:rPr>
                        <a:t>2 </a:t>
                      </a:r>
                      <a:r>
                        <a:rPr lang="en-US" sz="2000" b="1" kern="1200" dirty="0">
                          <a:solidFill>
                            <a:srgbClr val="0000FF"/>
                          </a:solidFill>
                          <a:latin typeface="Times New Roman"/>
                          <a:ea typeface="Times New Roman"/>
                          <a:cs typeface="+mn-cs"/>
                        </a:rPr>
                        <a:t>Samuel</a:t>
                      </a:r>
                      <a:r>
                        <a:rPr lang="en-US" sz="2000" b="1" dirty="0">
                          <a:solidFill>
                            <a:srgbClr val="0000FF"/>
                          </a:solidFill>
                          <a:latin typeface="Times New Roman"/>
                          <a:ea typeface="Times New Roman"/>
                        </a:rPr>
                        <a:t> 7:12-13</a:t>
                      </a:r>
                      <a:r>
                        <a:rPr lang="en-US" sz="2000" b="1" dirty="0">
                          <a:latin typeface="Times New Roman"/>
                          <a:ea typeface="Times New Roman"/>
                        </a:rPr>
                        <a:t> </a:t>
                      </a:r>
                      <a:r>
                        <a:rPr lang="en-US" sz="2000" dirty="0">
                          <a:latin typeface="Times New Roman"/>
                          <a:ea typeface="Times New Roman"/>
                        </a:rPr>
                        <a:t>"When </a:t>
                      </a:r>
                      <a:r>
                        <a:rPr lang="en-US" sz="2000" b="1" u="sng" kern="1200" dirty="0">
                          <a:solidFill>
                            <a:schemeClr val="tx1"/>
                          </a:solidFill>
                          <a:latin typeface="Times New Roman"/>
                          <a:ea typeface="Times New Roman"/>
                          <a:cs typeface="+mn-cs"/>
                        </a:rPr>
                        <a:t>your</a:t>
                      </a:r>
                      <a:r>
                        <a:rPr lang="en-US" sz="2000" dirty="0">
                          <a:latin typeface="Times New Roman"/>
                          <a:ea typeface="Times New Roman"/>
                        </a:rPr>
                        <a:t> days are complete and you lie down with your fathers, I will raise up </a:t>
                      </a:r>
                      <a:r>
                        <a:rPr lang="en-US" sz="2000" b="1" u="sng" kern="1200" dirty="0">
                          <a:solidFill>
                            <a:schemeClr val="tx1"/>
                          </a:solidFill>
                          <a:latin typeface="Times New Roman"/>
                          <a:ea typeface="Times New Roman"/>
                          <a:cs typeface="+mn-cs"/>
                        </a:rPr>
                        <a:t>your descendant</a:t>
                      </a:r>
                      <a:r>
                        <a:rPr lang="en-US" sz="2000" b="0" u="none" kern="1200" dirty="0">
                          <a:solidFill>
                            <a:schemeClr val="tx1"/>
                          </a:solidFill>
                          <a:latin typeface="Times New Roman"/>
                          <a:ea typeface="Times New Roman"/>
                          <a:cs typeface="+mn-cs"/>
                        </a:rPr>
                        <a:t> </a:t>
                      </a:r>
                      <a:r>
                        <a:rPr lang="en-US" sz="2000" dirty="0">
                          <a:latin typeface="Times New Roman"/>
                          <a:ea typeface="Times New Roman"/>
                        </a:rPr>
                        <a:t>after you, who will come forth from you, and I will establish his kingdom. </a:t>
                      </a:r>
                      <a:r>
                        <a:rPr lang="en-US" sz="2000" b="1" baseline="30000" dirty="0">
                          <a:solidFill>
                            <a:srgbClr val="0000FF"/>
                          </a:solidFill>
                          <a:latin typeface="Times New Roman"/>
                          <a:ea typeface="Times New Roman"/>
                        </a:rPr>
                        <a:t>13</a:t>
                      </a:r>
                      <a:r>
                        <a:rPr lang="en-US" sz="2000" baseline="30000" dirty="0">
                          <a:solidFill>
                            <a:srgbClr val="000000"/>
                          </a:solidFill>
                          <a:latin typeface="Times New Roman"/>
                          <a:ea typeface="Times New Roman"/>
                        </a:rPr>
                        <a:t> </a:t>
                      </a:r>
                      <a:r>
                        <a:rPr lang="en-US" sz="2000" dirty="0">
                          <a:latin typeface="Times New Roman"/>
                          <a:ea typeface="Times New Roman"/>
                        </a:rPr>
                        <a:t> "He shall build a house for My name, and I will </a:t>
                      </a:r>
                      <a:r>
                        <a:rPr lang="en-US" sz="2000" b="1" u="sng" kern="1200" dirty="0">
                          <a:solidFill>
                            <a:schemeClr val="tx1"/>
                          </a:solidFill>
                          <a:latin typeface="Times New Roman"/>
                          <a:ea typeface="Times New Roman"/>
                          <a:cs typeface="+mn-cs"/>
                        </a:rPr>
                        <a:t>establish the throne of his kingdom forever</a:t>
                      </a:r>
                      <a:r>
                        <a:rPr lang="en-US" sz="2000" dirty="0">
                          <a:latin typeface="Times New Roman"/>
                          <a:ea typeface="Times New Roman"/>
                        </a:rPr>
                        <a:t>.</a:t>
                      </a:r>
                      <a:endParaRPr lang="en-US" sz="1800" dirty="0">
                        <a:latin typeface="Times New Roman"/>
                        <a:ea typeface="Times New Roman"/>
                      </a:endParaRPr>
                    </a:p>
                    <a:p>
                      <a:pPr marL="344488" marR="0" indent="-344488">
                        <a:spcBef>
                          <a:spcPts val="0"/>
                        </a:spcBef>
                        <a:spcAft>
                          <a:spcPts val="0"/>
                        </a:spcAft>
                      </a:pPr>
                      <a:r>
                        <a:rPr lang="en-US" sz="2000" b="1" dirty="0">
                          <a:solidFill>
                            <a:srgbClr val="0000FF"/>
                          </a:solidFill>
                          <a:latin typeface="Times New Roman"/>
                          <a:ea typeface="Times New Roman"/>
                        </a:rPr>
                        <a:t>Isaiah 11:4-6</a:t>
                      </a:r>
                      <a:r>
                        <a:rPr lang="en-US" sz="2000" b="1" dirty="0">
                          <a:latin typeface="Times New Roman"/>
                          <a:ea typeface="Times New Roman"/>
                        </a:rPr>
                        <a:t> </a:t>
                      </a:r>
                      <a:r>
                        <a:rPr lang="en-US" sz="2000" dirty="0">
                          <a:latin typeface="Times New Roman"/>
                          <a:ea typeface="Times New Roman"/>
                        </a:rPr>
                        <a:t> But with </a:t>
                      </a:r>
                      <a:r>
                        <a:rPr lang="en-US" sz="2000" b="1" u="sng" kern="1200" dirty="0">
                          <a:solidFill>
                            <a:schemeClr val="tx1"/>
                          </a:solidFill>
                          <a:latin typeface="Times New Roman"/>
                          <a:ea typeface="Times New Roman"/>
                          <a:cs typeface="+mn-cs"/>
                        </a:rPr>
                        <a:t>righteousness</a:t>
                      </a:r>
                      <a:r>
                        <a:rPr lang="en-US" sz="2000" dirty="0">
                          <a:latin typeface="Times New Roman"/>
                          <a:ea typeface="Times New Roman"/>
                        </a:rPr>
                        <a:t> He will judge the poor, And decide with </a:t>
                      </a:r>
                      <a:r>
                        <a:rPr lang="en-US" sz="2000" b="1" u="sng" kern="1200" dirty="0">
                          <a:solidFill>
                            <a:schemeClr val="tx1"/>
                          </a:solidFill>
                          <a:latin typeface="Times New Roman"/>
                          <a:ea typeface="Times New Roman"/>
                          <a:cs typeface="+mn-cs"/>
                        </a:rPr>
                        <a:t>fairness</a:t>
                      </a:r>
                      <a:r>
                        <a:rPr lang="en-US" sz="2000" dirty="0">
                          <a:latin typeface="Times New Roman"/>
                          <a:ea typeface="Times New Roman"/>
                        </a:rPr>
                        <a:t> for the afflicted of the earth; And He will strike</a:t>
                      </a:r>
                      <a:r>
                        <a:rPr lang="en-US" sz="2000" b="1" u="sng" kern="1200" dirty="0">
                          <a:solidFill>
                            <a:schemeClr val="tx1"/>
                          </a:solidFill>
                          <a:latin typeface="Times New Roman"/>
                          <a:ea typeface="Times New Roman"/>
                          <a:cs typeface="+mn-cs"/>
                        </a:rPr>
                        <a:t> the earth with the rod of His mouth</a:t>
                      </a:r>
                      <a:r>
                        <a:rPr lang="en-US" sz="2000" dirty="0">
                          <a:latin typeface="Times New Roman"/>
                          <a:ea typeface="Times New Roman"/>
                        </a:rPr>
                        <a:t>, And with the </a:t>
                      </a:r>
                      <a:r>
                        <a:rPr lang="en-US" sz="2000" b="1" u="sng" kern="1200" dirty="0">
                          <a:solidFill>
                            <a:schemeClr val="tx1"/>
                          </a:solidFill>
                          <a:latin typeface="Times New Roman"/>
                          <a:ea typeface="Times New Roman"/>
                          <a:cs typeface="+mn-cs"/>
                        </a:rPr>
                        <a:t>breath of His lips He will slay the wicked</a:t>
                      </a:r>
                      <a:r>
                        <a:rPr lang="en-US" sz="2000" dirty="0">
                          <a:latin typeface="Times New Roman"/>
                          <a:ea typeface="Times New Roman"/>
                        </a:rPr>
                        <a:t>.</a:t>
                      </a:r>
                      <a:r>
                        <a:rPr lang="en-US" sz="2000" b="1" baseline="30000" dirty="0">
                          <a:solidFill>
                            <a:srgbClr val="0000FF"/>
                          </a:solidFill>
                          <a:latin typeface="Times New Roman"/>
                          <a:ea typeface="Times New Roman"/>
                        </a:rPr>
                        <a:t> </a:t>
                      </a:r>
                      <a:r>
                        <a:rPr lang="en-US" sz="2000" b="1" baseline="30000" dirty="0" smtClean="0">
                          <a:solidFill>
                            <a:srgbClr val="0000FF"/>
                          </a:solidFill>
                          <a:latin typeface="Times New Roman"/>
                          <a:ea typeface="Times New Roman"/>
                        </a:rPr>
                        <a:t>5</a:t>
                      </a:r>
                      <a:r>
                        <a:rPr lang="en-US" sz="2000" dirty="0" smtClean="0">
                          <a:latin typeface="Times New Roman"/>
                          <a:ea typeface="Times New Roman"/>
                        </a:rPr>
                        <a:t>Also </a:t>
                      </a:r>
                      <a:r>
                        <a:rPr lang="en-US" sz="2000" b="1" u="sng" dirty="0">
                          <a:latin typeface="Times New Roman"/>
                          <a:ea typeface="Times New Roman"/>
                        </a:rPr>
                        <a:t>righteousness</a:t>
                      </a:r>
                      <a:r>
                        <a:rPr lang="en-US" sz="2000" dirty="0">
                          <a:latin typeface="Times New Roman"/>
                          <a:ea typeface="Times New Roman"/>
                        </a:rPr>
                        <a:t> will be the belt about His loins, And </a:t>
                      </a:r>
                      <a:r>
                        <a:rPr lang="en-US" sz="2000" b="1" u="sng" kern="1200" dirty="0">
                          <a:solidFill>
                            <a:schemeClr val="tx1"/>
                          </a:solidFill>
                          <a:latin typeface="Times New Roman"/>
                          <a:ea typeface="Times New Roman"/>
                          <a:cs typeface="+mn-cs"/>
                        </a:rPr>
                        <a:t>faithfulness</a:t>
                      </a:r>
                      <a:r>
                        <a:rPr lang="en-US" sz="2000" dirty="0">
                          <a:latin typeface="Times New Roman"/>
                          <a:ea typeface="Times New Roman"/>
                        </a:rPr>
                        <a:t> the belt about His waist. </a:t>
                      </a:r>
                      <a:r>
                        <a:rPr lang="en-US" sz="2000" b="1" baseline="30000" dirty="0">
                          <a:solidFill>
                            <a:srgbClr val="0000FF"/>
                          </a:solidFill>
                          <a:latin typeface="Times New Roman"/>
                          <a:ea typeface="Times New Roman"/>
                        </a:rPr>
                        <a:t>6</a:t>
                      </a:r>
                      <a:r>
                        <a:rPr lang="en-US" sz="2000" baseline="30000" dirty="0">
                          <a:solidFill>
                            <a:srgbClr val="000000"/>
                          </a:solidFill>
                          <a:latin typeface="Times New Roman"/>
                          <a:ea typeface="Times New Roman"/>
                        </a:rPr>
                        <a:t> </a:t>
                      </a:r>
                      <a:r>
                        <a:rPr lang="en-US" sz="2000" dirty="0">
                          <a:latin typeface="Times New Roman"/>
                          <a:ea typeface="Times New Roman"/>
                        </a:rPr>
                        <a:t>And the </a:t>
                      </a:r>
                      <a:r>
                        <a:rPr lang="en-US" sz="2000" b="1" u="sng" kern="1200" dirty="0">
                          <a:solidFill>
                            <a:schemeClr val="tx1"/>
                          </a:solidFill>
                          <a:latin typeface="Times New Roman"/>
                          <a:ea typeface="Times New Roman"/>
                          <a:cs typeface="+mn-cs"/>
                        </a:rPr>
                        <a:t>wolf will dwell with the lamb</a:t>
                      </a:r>
                      <a:r>
                        <a:rPr lang="en-US" sz="2000" dirty="0">
                          <a:latin typeface="Times New Roman"/>
                          <a:ea typeface="Times New Roman"/>
                        </a:rPr>
                        <a:t>, And the leopard will lie down with the young goat, And the calf and the young lion and the fatling together; And a little boy will lead them. </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11</a:t>
            </a:fld>
            <a:endParaRPr lang="en-US"/>
          </a:p>
        </p:txBody>
      </p:sp>
      <p:graphicFrame>
        <p:nvGraphicFramePr>
          <p:cNvPr id="7" name="Table 6"/>
          <p:cNvGraphicFramePr>
            <a:graphicFrameLocks noGrp="1"/>
          </p:cNvGraphicFramePr>
          <p:nvPr/>
        </p:nvGraphicFramePr>
        <p:xfrm>
          <a:off x="152400" y="304800"/>
          <a:ext cx="8839200" cy="6705600"/>
        </p:xfrm>
        <a:graphic>
          <a:graphicData uri="http://schemas.openxmlformats.org/drawingml/2006/table">
            <a:tbl>
              <a:tblPr/>
              <a:tblGrid>
                <a:gridCol w="8839200"/>
              </a:tblGrid>
              <a:tr h="6111240">
                <a:tc>
                  <a:txBody>
                    <a:bodyPr/>
                    <a:lstStyle/>
                    <a:p>
                      <a:pPr marL="344488" marR="0" indent="-344488">
                        <a:spcBef>
                          <a:spcPts val="0"/>
                        </a:spcBef>
                        <a:spcAft>
                          <a:spcPts val="0"/>
                        </a:spcAft>
                      </a:pPr>
                      <a:r>
                        <a:rPr lang="en-US" sz="2200" b="1" dirty="0" smtClean="0">
                          <a:solidFill>
                            <a:srgbClr val="0000FF"/>
                          </a:solidFill>
                          <a:latin typeface="Times New Roman"/>
                          <a:ea typeface="Times New Roman"/>
                        </a:rPr>
                        <a:t>Ezekiel </a:t>
                      </a:r>
                      <a:r>
                        <a:rPr lang="en-US" sz="2200" b="1" dirty="0">
                          <a:solidFill>
                            <a:srgbClr val="0000FF"/>
                          </a:solidFill>
                          <a:latin typeface="Times New Roman"/>
                          <a:ea typeface="Times New Roman"/>
                        </a:rPr>
                        <a:t>39:25-29</a:t>
                      </a:r>
                      <a:r>
                        <a:rPr lang="en-US" sz="2200" b="1" dirty="0">
                          <a:latin typeface="Times New Roman"/>
                          <a:ea typeface="Times New Roman"/>
                        </a:rPr>
                        <a:t> </a:t>
                      </a:r>
                      <a:r>
                        <a:rPr lang="en-US" sz="2200" dirty="0">
                          <a:latin typeface="Times New Roman"/>
                          <a:ea typeface="Times New Roman"/>
                        </a:rPr>
                        <a:t>Therefore thus says the Lord </a:t>
                      </a:r>
                      <a:r>
                        <a:rPr lang="en-US" sz="2200" cap="small" dirty="0">
                          <a:latin typeface="Times New Roman"/>
                          <a:ea typeface="Times New Roman"/>
                        </a:rPr>
                        <a:t>GOD</a:t>
                      </a:r>
                      <a:r>
                        <a:rPr lang="en-US" sz="2200" dirty="0">
                          <a:latin typeface="Times New Roman"/>
                          <a:ea typeface="Times New Roman"/>
                        </a:rPr>
                        <a:t>, "</a:t>
                      </a:r>
                      <a:r>
                        <a:rPr lang="en-US" sz="2200" b="1" u="sng" dirty="0">
                          <a:latin typeface="Times New Roman"/>
                          <a:ea typeface="Times New Roman"/>
                        </a:rPr>
                        <a:t>Now I will restore the fortunes of Jacob </a:t>
                      </a:r>
                      <a:r>
                        <a:rPr lang="en-US" sz="2200" dirty="0">
                          <a:latin typeface="Times New Roman"/>
                          <a:ea typeface="Times New Roman"/>
                        </a:rPr>
                        <a:t>and have </a:t>
                      </a:r>
                      <a:r>
                        <a:rPr lang="en-US" sz="2200" b="1" u="sng" kern="1200" dirty="0">
                          <a:solidFill>
                            <a:schemeClr val="tx1"/>
                          </a:solidFill>
                          <a:latin typeface="Times New Roman"/>
                          <a:ea typeface="Times New Roman"/>
                          <a:cs typeface="+mn-cs"/>
                        </a:rPr>
                        <a:t>mercy on the whole house of Israel</a:t>
                      </a:r>
                      <a:r>
                        <a:rPr lang="en-US" sz="2200" dirty="0">
                          <a:latin typeface="Times New Roman"/>
                          <a:ea typeface="Times New Roman"/>
                        </a:rPr>
                        <a:t>; and I will be jealous for My holy name. </a:t>
                      </a:r>
                      <a:r>
                        <a:rPr lang="en-US" sz="2200" b="1" baseline="30000" dirty="0">
                          <a:solidFill>
                            <a:srgbClr val="0000FF"/>
                          </a:solidFill>
                          <a:latin typeface="Times New Roman"/>
                          <a:ea typeface="Times New Roman"/>
                        </a:rPr>
                        <a:t>26</a:t>
                      </a:r>
                      <a:r>
                        <a:rPr lang="en-US" sz="2200" baseline="30000" dirty="0">
                          <a:solidFill>
                            <a:srgbClr val="000000"/>
                          </a:solidFill>
                          <a:latin typeface="Times New Roman"/>
                          <a:ea typeface="Times New Roman"/>
                        </a:rPr>
                        <a:t> </a:t>
                      </a:r>
                      <a:r>
                        <a:rPr lang="en-US" sz="2200" dirty="0">
                          <a:latin typeface="Times New Roman"/>
                          <a:ea typeface="Times New Roman"/>
                        </a:rPr>
                        <a:t>"They will </a:t>
                      </a:r>
                      <a:r>
                        <a:rPr lang="en-US" sz="2200" b="1" u="sng" kern="1200" dirty="0">
                          <a:solidFill>
                            <a:schemeClr val="tx1"/>
                          </a:solidFill>
                          <a:latin typeface="Times New Roman"/>
                          <a:ea typeface="Times New Roman"/>
                          <a:cs typeface="+mn-cs"/>
                        </a:rPr>
                        <a:t>forget their disgrace </a:t>
                      </a:r>
                      <a:r>
                        <a:rPr lang="en-US" sz="2200" dirty="0">
                          <a:latin typeface="Times New Roman"/>
                          <a:ea typeface="Times New Roman"/>
                        </a:rPr>
                        <a:t>and all their treachery which they perpetrated against Me, when they live securely on their </a:t>
                      </a:r>
                      <a:r>
                        <a:rPr lang="en-US" sz="2200" i="1" dirty="0">
                          <a:latin typeface="Times New Roman"/>
                          <a:ea typeface="Times New Roman"/>
                        </a:rPr>
                        <a:t>own</a:t>
                      </a:r>
                      <a:r>
                        <a:rPr lang="en-US" sz="2200" dirty="0">
                          <a:latin typeface="Times New Roman"/>
                          <a:ea typeface="Times New Roman"/>
                        </a:rPr>
                        <a:t> land with no one to make </a:t>
                      </a:r>
                      <a:r>
                        <a:rPr lang="en-US" sz="2200" i="1" dirty="0">
                          <a:latin typeface="Times New Roman"/>
                          <a:ea typeface="Times New Roman"/>
                        </a:rPr>
                        <a:t>them</a:t>
                      </a:r>
                      <a:r>
                        <a:rPr lang="en-US" sz="2200" dirty="0">
                          <a:latin typeface="Times New Roman"/>
                          <a:ea typeface="Times New Roman"/>
                        </a:rPr>
                        <a:t> afraid. </a:t>
                      </a:r>
                      <a:r>
                        <a:rPr lang="en-US" sz="2200" b="1" baseline="30000" dirty="0">
                          <a:solidFill>
                            <a:srgbClr val="0000FF"/>
                          </a:solidFill>
                          <a:latin typeface="Times New Roman"/>
                          <a:ea typeface="Times New Roman"/>
                        </a:rPr>
                        <a:t>27</a:t>
                      </a:r>
                      <a:r>
                        <a:rPr lang="en-US" sz="2200" dirty="0">
                          <a:latin typeface="Times New Roman"/>
                          <a:ea typeface="Times New Roman"/>
                        </a:rPr>
                        <a:t> "When </a:t>
                      </a:r>
                      <a:r>
                        <a:rPr lang="en-US" sz="2200" b="1" u="sng" kern="1200" dirty="0">
                          <a:solidFill>
                            <a:schemeClr val="tx1"/>
                          </a:solidFill>
                          <a:latin typeface="Times New Roman"/>
                          <a:ea typeface="Times New Roman"/>
                          <a:cs typeface="+mn-cs"/>
                        </a:rPr>
                        <a:t>I bring them back </a:t>
                      </a:r>
                      <a:r>
                        <a:rPr lang="en-US" sz="2200" dirty="0">
                          <a:latin typeface="Times New Roman"/>
                          <a:ea typeface="Times New Roman"/>
                        </a:rPr>
                        <a:t>from the peoples and gather them from the lands of their enemies, then I shall be sanctified through them in the sight of the many nations. </a:t>
                      </a:r>
                      <a:r>
                        <a:rPr lang="en-US" sz="2200" b="1" baseline="30000" dirty="0">
                          <a:solidFill>
                            <a:srgbClr val="0000FF"/>
                          </a:solidFill>
                          <a:latin typeface="Times New Roman"/>
                          <a:ea typeface="Times New Roman"/>
                        </a:rPr>
                        <a:t>28</a:t>
                      </a:r>
                      <a:r>
                        <a:rPr lang="en-US" sz="2200" baseline="30000" dirty="0">
                          <a:solidFill>
                            <a:srgbClr val="000000"/>
                          </a:solidFill>
                          <a:latin typeface="Times New Roman"/>
                          <a:ea typeface="Times New Roman"/>
                        </a:rPr>
                        <a:t> </a:t>
                      </a:r>
                      <a:r>
                        <a:rPr lang="en-US" sz="2200" dirty="0">
                          <a:latin typeface="Times New Roman"/>
                          <a:ea typeface="Times New Roman"/>
                        </a:rPr>
                        <a:t>"Then </a:t>
                      </a:r>
                      <a:r>
                        <a:rPr lang="en-US" sz="2200" b="1" u="sng" kern="1200" dirty="0">
                          <a:solidFill>
                            <a:schemeClr val="tx1"/>
                          </a:solidFill>
                          <a:latin typeface="Times New Roman"/>
                          <a:ea typeface="Times New Roman"/>
                          <a:cs typeface="+mn-cs"/>
                        </a:rPr>
                        <a:t>they will know that I am the LORD</a:t>
                      </a:r>
                      <a:r>
                        <a:rPr lang="en-US" sz="2200" dirty="0">
                          <a:latin typeface="Times New Roman"/>
                          <a:ea typeface="Times New Roman"/>
                        </a:rPr>
                        <a:t> their God because I made them go into exile among the nations, and then gathered them </a:t>
                      </a:r>
                      <a:r>
                        <a:rPr lang="en-US" sz="2200" i="1" dirty="0">
                          <a:latin typeface="Times New Roman"/>
                          <a:ea typeface="Times New Roman"/>
                        </a:rPr>
                        <a:t>again</a:t>
                      </a:r>
                      <a:r>
                        <a:rPr lang="en-US" sz="2200" dirty="0">
                          <a:latin typeface="Times New Roman"/>
                          <a:ea typeface="Times New Roman"/>
                        </a:rPr>
                        <a:t> to their own land; and I will leave none of them there any longer. </a:t>
                      </a:r>
                      <a:r>
                        <a:rPr lang="en-US" sz="2200" b="1" baseline="30000" dirty="0">
                          <a:solidFill>
                            <a:srgbClr val="0000FF"/>
                          </a:solidFill>
                          <a:latin typeface="Times New Roman"/>
                          <a:ea typeface="Times New Roman"/>
                        </a:rPr>
                        <a:t>29</a:t>
                      </a:r>
                      <a:r>
                        <a:rPr lang="en-US" sz="2200" dirty="0">
                          <a:latin typeface="Times New Roman"/>
                          <a:ea typeface="Times New Roman"/>
                        </a:rPr>
                        <a:t> "I will not hide My face from them any longer, for </a:t>
                      </a:r>
                      <a:r>
                        <a:rPr lang="en-US" sz="2200" b="1" u="sng" kern="1200" dirty="0">
                          <a:solidFill>
                            <a:schemeClr val="tx1"/>
                          </a:solidFill>
                          <a:latin typeface="Times New Roman"/>
                          <a:ea typeface="Times New Roman"/>
                          <a:cs typeface="+mn-cs"/>
                        </a:rPr>
                        <a:t>I will have poured out My Spirit on the house of Israel</a:t>
                      </a:r>
                      <a:r>
                        <a:rPr lang="en-US" sz="2200" dirty="0">
                          <a:latin typeface="Times New Roman"/>
                          <a:ea typeface="Times New Roman"/>
                        </a:rPr>
                        <a:t>," declares the Lord </a:t>
                      </a:r>
                      <a:r>
                        <a:rPr lang="en-US" sz="2200" cap="small" dirty="0">
                          <a:latin typeface="Times New Roman"/>
                          <a:ea typeface="Times New Roman"/>
                        </a:rPr>
                        <a:t>GOD</a:t>
                      </a:r>
                      <a:r>
                        <a:rPr lang="en-US" sz="2200" dirty="0">
                          <a:latin typeface="Times New Roman"/>
                          <a:ea typeface="Times New Roman"/>
                        </a:rPr>
                        <a:t>. </a:t>
                      </a:r>
                    </a:p>
                    <a:p>
                      <a:pPr marL="102870" marR="0" indent="-102870">
                        <a:spcBef>
                          <a:spcPts val="0"/>
                        </a:spcBef>
                        <a:spcAft>
                          <a:spcPts val="0"/>
                        </a:spcAft>
                      </a:pPr>
                      <a:endParaRPr lang="en-US" sz="2200" b="1" dirty="0" smtClean="0">
                        <a:solidFill>
                          <a:srgbClr val="0000FF"/>
                        </a:solidFill>
                        <a:latin typeface="Times New Roman"/>
                        <a:ea typeface="Times New Roman"/>
                      </a:endParaRPr>
                    </a:p>
                    <a:p>
                      <a:pPr marL="284163" marR="0" indent="-284163">
                        <a:spcBef>
                          <a:spcPts val="0"/>
                        </a:spcBef>
                        <a:spcAft>
                          <a:spcPts val="0"/>
                        </a:spcAft>
                      </a:pPr>
                      <a:r>
                        <a:rPr lang="en-US" sz="2200" b="1" dirty="0" smtClean="0">
                          <a:solidFill>
                            <a:srgbClr val="0000FF"/>
                          </a:solidFill>
                          <a:latin typeface="Times New Roman"/>
                          <a:ea typeface="Times New Roman"/>
                        </a:rPr>
                        <a:t>Joel </a:t>
                      </a:r>
                      <a:r>
                        <a:rPr lang="en-US" sz="2200" b="1" dirty="0">
                          <a:solidFill>
                            <a:srgbClr val="0000FF"/>
                          </a:solidFill>
                          <a:latin typeface="Times New Roman"/>
                          <a:ea typeface="Times New Roman"/>
                        </a:rPr>
                        <a:t>3:1-2</a:t>
                      </a:r>
                      <a:r>
                        <a:rPr lang="en-US" sz="2200" b="1" dirty="0">
                          <a:latin typeface="Times New Roman"/>
                          <a:ea typeface="Times New Roman"/>
                        </a:rPr>
                        <a:t> </a:t>
                      </a:r>
                      <a:r>
                        <a:rPr lang="en-US" sz="2200" dirty="0">
                          <a:latin typeface="Times New Roman"/>
                          <a:ea typeface="Times New Roman"/>
                        </a:rPr>
                        <a:t> "For behold, in those days and at that time, When I </a:t>
                      </a:r>
                      <a:r>
                        <a:rPr lang="en-US" sz="2200" b="1" u="sng" kern="1200" dirty="0">
                          <a:solidFill>
                            <a:schemeClr val="tx1"/>
                          </a:solidFill>
                          <a:latin typeface="Times New Roman"/>
                          <a:ea typeface="Times New Roman"/>
                          <a:cs typeface="+mn-cs"/>
                        </a:rPr>
                        <a:t>restore the fortunes of Judah</a:t>
                      </a:r>
                      <a:r>
                        <a:rPr lang="en-US" sz="2200" dirty="0">
                          <a:latin typeface="Times New Roman"/>
                          <a:ea typeface="Times New Roman"/>
                        </a:rPr>
                        <a:t> and Jerusalem,</a:t>
                      </a:r>
                      <a:r>
                        <a:rPr lang="en-US" sz="2200" b="1" dirty="0">
                          <a:solidFill>
                            <a:srgbClr val="0000FF"/>
                          </a:solidFill>
                          <a:latin typeface="Times New Roman"/>
                          <a:ea typeface="Times New Roman"/>
                        </a:rPr>
                        <a:t> </a:t>
                      </a:r>
                      <a:r>
                        <a:rPr lang="en-US" sz="2200" b="1" baseline="30000" dirty="0">
                          <a:solidFill>
                            <a:srgbClr val="0000FF"/>
                          </a:solidFill>
                          <a:latin typeface="Times New Roman"/>
                          <a:ea typeface="Times New Roman"/>
                        </a:rPr>
                        <a:t>2</a:t>
                      </a:r>
                      <a:r>
                        <a:rPr lang="en-US" sz="2200" baseline="30000" dirty="0">
                          <a:solidFill>
                            <a:srgbClr val="000000"/>
                          </a:solidFill>
                          <a:latin typeface="Times New Roman"/>
                          <a:ea typeface="Times New Roman"/>
                        </a:rPr>
                        <a:t> </a:t>
                      </a:r>
                      <a:r>
                        <a:rPr lang="en-US" sz="2200" dirty="0">
                          <a:latin typeface="Times New Roman"/>
                          <a:ea typeface="Times New Roman"/>
                        </a:rPr>
                        <a:t>I will </a:t>
                      </a:r>
                      <a:r>
                        <a:rPr lang="en-US" sz="2200" b="1" u="sng" kern="1200" dirty="0">
                          <a:solidFill>
                            <a:schemeClr val="tx1"/>
                          </a:solidFill>
                          <a:latin typeface="Times New Roman"/>
                          <a:ea typeface="Times New Roman"/>
                          <a:cs typeface="+mn-cs"/>
                        </a:rPr>
                        <a:t>gather all the nations </a:t>
                      </a:r>
                      <a:r>
                        <a:rPr lang="en-US" sz="2200" dirty="0">
                          <a:latin typeface="Times New Roman"/>
                          <a:ea typeface="Times New Roman"/>
                        </a:rPr>
                        <a:t>And bring them down to the </a:t>
                      </a:r>
                      <a:r>
                        <a:rPr lang="en-US" sz="2200" b="1" u="sng" kern="1200" dirty="0">
                          <a:solidFill>
                            <a:schemeClr val="tx1"/>
                          </a:solidFill>
                          <a:latin typeface="Times New Roman"/>
                          <a:ea typeface="Times New Roman"/>
                          <a:cs typeface="+mn-cs"/>
                        </a:rPr>
                        <a:t>valley of Jehoshaphat</a:t>
                      </a:r>
                      <a:r>
                        <a:rPr lang="en-US" sz="2200" dirty="0">
                          <a:latin typeface="Times New Roman"/>
                          <a:ea typeface="Times New Roman"/>
                        </a:rPr>
                        <a:t>. Then I will enter into judgment with them there On behalf of </a:t>
                      </a:r>
                      <a:r>
                        <a:rPr lang="en-US" sz="2200" b="1" u="sng" dirty="0">
                          <a:latin typeface="Times New Roman"/>
                          <a:ea typeface="Times New Roman"/>
                        </a:rPr>
                        <a:t>My people</a:t>
                      </a:r>
                      <a:r>
                        <a:rPr lang="en-US" sz="2200" b="0" u="none" dirty="0">
                          <a:latin typeface="Times New Roman"/>
                          <a:ea typeface="Times New Roman"/>
                        </a:rPr>
                        <a:t> </a:t>
                      </a:r>
                      <a:r>
                        <a:rPr lang="en-US" sz="2200" dirty="0">
                          <a:latin typeface="Times New Roman"/>
                          <a:ea typeface="Times New Roman"/>
                        </a:rPr>
                        <a:t>and </a:t>
                      </a:r>
                      <a:r>
                        <a:rPr lang="en-US" sz="2200" b="1" u="sng" dirty="0">
                          <a:latin typeface="Times New Roman"/>
                          <a:ea typeface="Times New Roman"/>
                        </a:rPr>
                        <a:t>My inheritance, Israel</a:t>
                      </a:r>
                      <a:r>
                        <a:rPr lang="en-US" sz="2200" dirty="0">
                          <a:latin typeface="Times New Roman"/>
                          <a:ea typeface="Times New Roman"/>
                        </a:rPr>
                        <a:t>, Whom they have scattered among the nations; And they have divided up My land. </a:t>
                      </a:r>
                    </a:p>
                    <a:p>
                      <a:pPr marL="102870" marR="0" indent="-102870">
                        <a:spcBef>
                          <a:spcPts val="0"/>
                        </a:spcBef>
                        <a:spcAft>
                          <a:spcPts val="0"/>
                        </a:spcAft>
                      </a:pPr>
                      <a:endParaRPr lang="en-US" sz="22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12</a:t>
            </a:fld>
            <a:endParaRPr lang="en-US"/>
          </a:p>
        </p:txBody>
      </p:sp>
      <p:graphicFrame>
        <p:nvGraphicFramePr>
          <p:cNvPr id="7" name="Table 6"/>
          <p:cNvGraphicFramePr>
            <a:graphicFrameLocks noGrp="1"/>
          </p:cNvGraphicFramePr>
          <p:nvPr/>
        </p:nvGraphicFramePr>
        <p:xfrm>
          <a:off x="304800" y="304800"/>
          <a:ext cx="8534400" cy="6111240"/>
        </p:xfrm>
        <a:graphic>
          <a:graphicData uri="http://schemas.openxmlformats.org/drawingml/2006/table">
            <a:tbl>
              <a:tblPr/>
              <a:tblGrid>
                <a:gridCol w="8534400"/>
              </a:tblGrid>
              <a:tr h="6111240">
                <a:tc>
                  <a:txBody>
                    <a:bodyPr/>
                    <a:lstStyle/>
                    <a:p>
                      <a:pPr marL="344488" marR="0" indent="-344488">
                        <a:spcBef>
                          <a:spcPts val="0"/>
                        </a:spcBef>
                        <a:spcAft>
                          <a:spcPts val="0"/>
                        </a:spcAft>
                      </a:pPr>
                      <a:r>
                        <a:rPr lang="en-US" sz="2000" b="1" dirty="0" smtClean="0">
                          <a:solidFill>
                            <a:srgbClr val="0000FF"/>
                          </a:solidFill>
                          <a:latin typeface="Times New Roman"/>
                          <a:ea typeface="Times New Roman"/>
                        </a:rPr>
                        <a:t>Zechariah </a:t>
                      </a:r>
                      <a:r>
                        <a:rPr lang="en-US" sz="2000" b="1" dirty="0">
                          <a:solidFill>
                            <a:srgbClr val="0000FF"/>
                          </a:solidFill>
                          <a:latin typeface="Times New Roman"/>
                          <a:ea typeface="Times New Roman"/>
                        </a:rPr>
                        <a:t>14:1-4</a:t>
                      </a:r>
                      <a:r>
                        <a:rPr lang="en-US" sz="2000" b="1" dirty="0">
                          <a:latin typeface="Times New Roman"/>
                          <a:ea typeface="Times New Roman"/>
                        </a:rPr>
                        <a:t> </a:t>
                      </a:r>
                      <a:r>
                        <a:rPr lang="en-US" sz="2000" dirty="0">
                          <a:latin typeface="Times New Roman"/>
                          <a:ea typeface="Times New Roman"/>
                        </a:rPr>
                        <a:t>Behold, a day is coming for the </a:t>
                      </a:r>
                      <a:r>
                        <a:rPr lang="en-US" sz="2000" cap="small" dirty="0">
                          <a:latin typeface="Times New Roman"/>
                          <a:ea typeface="Times New Roman"/>
                        </a:rPr>
                        <a:t>LORD</a:t>
                      </a:r>
                      <a:r>
                        <a:rPr lang="en-US" sz="2000" dirty="0">
                          <a:latin typeface="Times New Roman"/>
                          <a:ea typeface="Times New Roman"/>
                        </a:rPr>
                        <a:t> when the spoil taken from you will be divided among you. </a:t>
                      </a:r>
                      <a:r>
                        <a:rPr lang="en-US" sz="2000" b="1" baseline="30000" dirty="0">
                          <a:solidFill>
                            <a:srgbClr val="0000FF"/>
                          </a:solidFill>
                          <a:latin typeface="Times New Roman"/>
                          <a:ea typeface="Times New Roman"/>
                        </a:rPr>
                        <a:t>2</a:t>
                      </a:r>
                      <a:r>
                        <a:rPr lang="en-US" sz="2000" baseline="30000" dirty="0">
                          <a:solidFill>
                            <a:srgbClr val="000000"/>
                          </a:solidFill>
                          <a:latin typeface="Times New Roman"/>
                          <a:ea typeface="Times New Roman"/>
                        </a:rPr>
                        <a:t> </a:t>
                      </a:r>
                      <a:r>
                        <a:rPr lang="en-US" sz="2000" dirty="0">
                          <a:latin typeface="Times New Roman"/>
                          <a:ea typeface="Times New Roman"/>
                        </a:rPr>
                        <a:t>For I will gather all the nations against Jerusalem to battle, and the city will be captured, the houses plundered, the women ravished and half of the city exiled, but the rest of the people will not be cut off from the city. </a:t>
                      </a:r>
                      <a:r>
                        <a:rPr lang="en-US" sz="2000" b="1" baseline="30000" dirty="0">
                          <a:solidFill>
                            <a:srgbClr val="0000FF"/>
                          </a:solidFill>
                          <a:latin typeface="Times New Roman"/>
                          <a:ea typeface="Times New Roman"/>
                        </a:rPr>
                        <a:t>3 </a:t>
                      </a:r>
                      <a:r>
                        <a:rPr lang="en-US" sz="2000" dirty="0">
                          <a:latin typeface="Times New Roman"/>
                          <a:ea typeface="Times New Roman"/>
                        </a:rPr>
                        <a:t>Then the </a:t>
                      </a:r>
                      <a:r>
                        <a:rPr lang="en-US" sz="2000" cap="small" dirty="0">
                          <a:latin typeface="Times New Roman"/>
                          <a:ea typeface="Times New Roman"/>
                        </a:rPr>
                        <a:t>LORD</a:t>
                      </a:r>
                      <a:r>
                        <a:rPr lang="en-US" sz="2000" dirty="0">
                          <a:latin typeface="Times New Roman"/>
                          <a:ea typeface="Times New Roman"/>
                        </a:rPr>
                        <a:t> will go forth and fight against those nations, as when He fights on a day of battle. </a:t>
                      </a:r>
                      <a:r>
                        <a:rPr lang="en-US" sz="2000" b="1" baseline="30000" dirty="0">
                          <a:solidFill>
                            <a:srgbClr val="0000FF"/>
                          </a:solidFill>
                          <a:latin typeface="Times New Roman"/>
                          <a:ea typeface="Times New Roman"/>
                        </a:rPr>
                        <a:t>4</a:t>
                      </a:r>
                      <a:r>
                        <a:rPr lang="en-US" sz="2000" dirty="0">
                          <a:latin typeface="Times New Roman"/>
                          <a:ea typeface="Times New Roman"/>
                        </a:rPr>
                        <a:t> </a:t>
                      </a:r>
                      <a:r>
                        <a:rPr lang="en-US" sz="2000" b="1" u="sng" dirty="0">
                          <a:latin typeface="Times New Roman"/>
                          <a:ea typeface="Times New Roman"/>
                        </a:rPr>
                        <a:t>In that day His feet will stand on the Mount of Olives</a:t>
                      </a:r>
                      <a:r>
                        <a:rPr lang="en-US" sz="2000" dirty="0">
                          <a:latin typeface="Times New Roman"/>
                          <a:ea typeface="Times New Roman"/>
                        </a:rPr>
                        <a:t>, which is in front of Jerusalem on the east; and the Mount of Olives will be split in its middle from east to west by a very large valley, so that half of the mountain will move toward the north and the other half toward the south. </a:t>
                      </a:r>
                      <a:endParaRPr lang="en-US" sz="2000" dirty="0" smtClean="0">
                        <a:latin typeface="Times New Roman"/>
                        <a:ea typeface="Times New Roman"/>
                      </a:endParaRPr>
                    </a:p>
                    <a:p>
                      <a:pPr marL="344488" marR="0" indent="-344488">
                        <a:spcBef>
                          <a:spcPts val="0"/>
                        </a:spcBef>
                        <a:spcAft>
                          <a:spcPts val="0"/>
                        </a:spcAft>
                      </a:pPr>
                      <a:endParaRPr lang="en-US" sz="1800" dirty="0">
                        <a:latin typeface="Times New Roman"/>
                        <a:ea typeface="Times New Roman"/>
                      </a:endParaRPr>
                    </a:p>
                    <a:p>
                      <a:pPr marL="344488" marR="0" indent="-344488">
                        <a:spcBef>
                          <a:spcPts val="0"/>
                        </a:spcBef>
                        <a:spcAft>
                          <a:spcPts val="0"/>
                        </a:spcAft>
                      </a:pPr>
                      <a:r>
                        <a:rPr lang="en-US" sz="2000" b="1" dirty="0">
                          <a:solidFill>
                            <a:srgbClr val="0000FF"/>
                          </a:solidFill>
                          <a:latin typeface="Times New Roman"/>
                          <a:ea typeface="Times New Roman"/>
                        </a:rPr>
                        <a:t>Matthew 13:47-50</a:t>
                      </a:r>
                      <a:r>
                        <a:rPr lang="en-US" sz="2000" b="1" dirty="0">
                          <a:latin typeface="Times New Roman"/>
                          <a:ea typeface="Times New Roman"/>
                        </a:rPr>
                        <a:t> </a:t>
                      </a:r>
                      <a:r>
                        <a:rPr lang="en-US" sz="2000" dirty="0">
                          <a:latin typeface="Times New Roman"/>
                          <a:ea typeface="Times New Roman"/>
                        </a:rPr>
                        <a:t>"</a:t>
                      </a:r>
                      <a:r>
                        <a:rPr lang="en-US" sz="2000" dirty="0">
                          <a:solidFill>
                            <a:srgbClr val="FF0000"/>
                          </a:solidFill>
                          <a:latin typeface="Times New Roman"/>
                          <a:ea typeface="Times New Roman"/>
                        </a:rPr>
                        <a:t>Again, the kingdom of heaven is like a dragnet cast into the sea, and gathering </a:t>
                      </a:r>
                      <a:r>
                        <a:rPr lang="en-US" sz="2000" i="1" dirty="0">
                          <a:solidFill>
                            <a:srgbClr val="FF0000"/>
                          </a:solidFill>
                          <a:latin typeface="Times New Roman"/>
                          <a:ea typeface="Times New Roman"/>
                        </a:rPr>
                        <a:t>fish</a:t>
                      </a:r>
                      <a:r>
                        <a:rPr lang="en-US" sz="2000" dirty="0">
                          <a:solidFill>
                            <a:srgbClr val="FF0000"/>
                          </a:solidFill>
                          <a:latin typeface="Times New Roman"/>
                          <a:ea typeface="Times New Roman"/>
                        </a:rPr>
                        <a:t> of every kind </a:t>
                      </a:r>
                      <a:r>
                        <a:rPr lang="en-US" sz="2000" b="1" baseline="30000" dirty="0">
                          <a:solidFill>
                            <a:srgbClr val="0000FF"/>
                          </a:solidFill>
                          <a:latin typeface="Times New Roman"/>
                          <a:ea typeface="Times New Roman"/>
                        </a:rPr>
                        <a:t>48</a:t>
                      </a:r>
                      <a:r>
                        <a:rPr lang="en-US" sz="2000" dirty="0">
                          <a:solidFill>
                            <a:srgbClr val="FF0000"/>
                          </a:solidFill>
                          <a:latin typeface="Times New Roman"/>
                          <a:ea typeface="Times New Roman"/>
                        </a:rPr>
                        <a:t> and when it was filled, they drew it up on the beach; and they sat down and gathered the good </a:t>
                      </a:r>
                      <a:r>
                        <a:rPr lang="en-US" sz="2000" i="1" dirty="0">
                          <a:solidFill>
                            <a:srgbClr val="FF0000"/>
                          </a:solidFill>
                          <a:latin typeface="Times New Roman"/>
                          <a:ea typeface="Times New Roman"/>
                        </a:rPr>
                        <a:t>fish</a:t>
                      </a:r>
                      <a:r>
                        <a:rPr lang="en-US" sz="2000" dirty="0">
                          <a:solidFill>
                            <a:srgbClr val="FF0000"/>
                          </a:solidFill>
                          <a:latin typeface="Times New Roman"/>
                          <a:ea typeface="Times New Roman"/>
                        </a:rPr>
                        <a:t> into containers, but the bad they threw away. </a:t>
                      </a:r>
                      <a:r>
                        <a:rPr lang="en-US" sz="2000" b="1" baseline="30000" dirty="0">
                          <a:solidFill>
                            <a:srgbClr val="0000FF"/>
                          </a:solidFill>
                          <a:latin typeface="Times New Roman"/>
                          <a:ea typeface="Times New Roman"/>
                        </a:rPr>
                        <a:t>49</a:t>
                      </a:r>
                      <a:r>
                        <a:rPr lang="en-US" sz="2000" baseline="30000" dirty="0">
                          <a:solidFill>
                            <a:srgbClr val="FF0000"/>
                          </a:solidFill>
                          <a:latin typeface="Times New Roman"/>
                          <a:ea typeface="Times New Roman"/>
                        </a:rPr>
                        <a:t> </a:t>
                      </a:r>
                      <a:r>
                        <a:rPr lang="en-US" sz="2000" dirty="0">
                          <a:solidFill>
                            <a:srgbClr val="FF0000"/>
                          </a:solidFill>
                          <a:latin typeface="Times New Roman"/>
                          <a:ea typeface="Times New Roman"/>
                        </a:rPr>
                        <a:t>"So it will be at the end of the age; </a:t>
                      </a:r>
                      <a:r>
                        <a:rPr lang="en-US" sz="2000" b="1" u="sng" dirty="0">
                          <a:solidFill>
                            <a:srgbClr val="FF0000"/>
                          </a:solidFill>
                          <a:latin typeface="Times New Roman"/>
                          <a:ea typeface="Times New Roman"/>
                        </a:rPr>
                        <a:t>the angels will come forth and take out the wicked from among the righteous</a:t>
                      </a:r>
                      <a:r>
                        <a:rPr lang="en-US" sz="2000" dirty="0">
                          <a:solidFill>
                            <a:srgbClr val="FF0000"/>
                          </a:solidFill>
                          <a:latin typeface="Times New Roman"/>
                          <a:ea typeface="Times New Roman"/>
                        </a:rPr>
                        <a:t>, </a:t>
                      </a:r>
                      <a:r>
                        <a:rPr lang="en-US" sz="2000" b="1" baseline="30000" dirty="0">
                          <a:solidFill>
                            <a:srgbClr val="0000FF"/>
                          </a:solidFill>
                          <a:latin typeface="Times New Roman"/>
                          <a:ea typeface="Times New Roman"/>
                        </a:rPr>
                        <a:t>50</a:t>
                      </a:r>
                      <a:r>
                        <a:rPr lang="en-US" sz="2000" baseline="30000" dirty="0">
                          <a:solidFill>
                            <a:srgbClr val="FF0000"/>
                          </a:solidFill>
                          <a:latin typeface="Times New Roman"/>
                          <a:ea typeface="Times New Roman"/>
                        </a:rPr>
                        <a:t> </a:t>
                      </a:r>
                      <a:r>
                        <a:rPr lang="en-US" sz="2000" dirty="0">
                          <a:solidFill>
                            <a:srgbClr val="FF0000"/>
                          </a:solidFill>
                          <a:latin typeface="Times New Roman"/>
                          <a:ea typeface="Times New Roman"/>
                        </a:rPr>
                        <a:t>and will throw them into the furnace of fire; in that place there will be weeping and gnashing of teeth. </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Last Week…</a:t>
            </a:r>
            <a:endParaRPr lang="en-US" dirty="0"/>
          </a:p>
        </p:txBody>
      </p:sp>
      <p:sp>
        <p:nvSpPr>
          <p:cNvPr id="3" name="Content Placeholder 2"/>
          <p:cNvSpPr>
            <a:spLocks noGrp="1"/>
          </p:cNvSpPr>
          <p:nvPr>
            <p:ph idx="1"/>
          </p:nvPr>
        </p:nvSpPr>
        <p:spPr>
          <a:xfrm>
            <a:off x="228600" y="1020762"/>
            <a:ext cx="8686800" cy="5303838"/>
          </a:xfrm>
        </p:spPr>
        <p:txBody>
          <a:bodyPr>
            <a:noAutofit/>
          </a:bodyPr>
          <a:lstStyle/>
          <a:p>
            <a:pPr>
              <a:buNone/>
            </a:pPr>
            <a:r>
              <a:rPr lang="en-US" sz="2800" b="1" dirty="0" smtClean="0">
                <a:solidFill>
                  <a:srgbClr val="0000FF"/>
                </a:solidFill>
                <a:latin typeface="Times New Roman" pitchFamily="18" charset="0"/>
                <a:cs typeface="Times New Roman" pitchFamily="18" charset="0"/>
              </a:rPr>
              <a:t>Rev 19:7-10 </a:t>
            </a:r>
            <a:r>
              <a:rPr lang="en-US" sz="2800" dirty="0" smtClean="0">
                <a:latin typeface="Times New Roman" pitchFamily="18" charset="0"/>
                <a:cs typeface="Times New Roman" pitchFamily="18" charset="0"/>
              </a:rPr>
              <a:t>"Let us rejoice and be glad and give the glory to Him, for the marriage of the Lamb has come and His bride has made herself ready." </a:t>
            </a:r>
            <a:r>
              <a:rPr lang="en-US" sz="2800" b="1" baseline="30000" dirty="0" smtClean="0">
                <a:solidFill>
                  <a:srgbClr val="0000FF"/>
                </a:solidFill>
                <a:latin typeface="Times New Roman" pitchFamily="18" charset="0"/>
                <a:cs typeface="Times New Roman" pitchFamily="18" charset="0"/>
              </a:rPr>
              <a:t>8</a:t>
            </a:r>
            <a:r>
              <a:rPr lang="en-US" sz="2800" baseline="30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It was given to her to clothe herself in fine linen, bright </a:t>
            </a:r>
            <a:r>
              <a:rPr lang="en-US" sz="2800" i="1" dirty="0" smtClean="0">
                <a:latin typeface="Times New Roman" pitchFamily="18" charset="0"/>
                <a:cs typeface="Times New Roman" pitchFamily="18" charset="0"/>
              </a:rPr>
              <a:t>and</a:t>
            </a:r>
            <a:r>
              <a:rPr lang="en-US" sz="2800" dirty="0" smtClean="0">
                <a:latin typeface="Times New Roman" pitchFamily="18" charset="0"/>
                <a:cs typeface="Times New Roman" pitchFamily="18" charset="0"/>
              </a:rPr>
              <a:t> clean; for the fine linen is the righteous acts of the saints. </a:t>
            </a:r>
            <a:r>
              <a:rPr lang="en-US" sz="2800" b="1" baseline="30000" dirty="0" smtClean="0">
                <a:solidFill>
                  <a:srgbClr val="0000FF"/>
                </a:solidFill>
                <a:latin typeface="Times New Roman" pitchFamily="18" charset="0"/>
                <a:cs typeface="Times New Roman" pitchFamily="18" charset="0"/>
              </a:rPr>
              <a:t>9</a:t>
            </a:r>
            <a:r>
              <a:rPr lang="en-US" sz="2800" baseline="30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Then he *said to me, "Write, '</a:t>
            </a:r>
            <a:r>
              <a:rPr lang="en-US" sz="2800" b="1" u="sng" dirty="0" smtClean="0">
                <a:latin typeface="Times New Roman" pitchFamily="18" charset="0"/>
                <a:cs typeface="Times New Roman" pitchFamily="18" charset="0"/>
              </a:rPr>
              <a:t>Blessed are those who are invited to the marriage supper of the Lamb</a:t>
            </a:r>
            <a:r>
              <a:rPr lang="en-US" sz="2800" dirty="0" smtClean="0">
                <a:latin typeface="Times New Roman" pitchFamily="18" charset="0"/>
                <a:cs typeface="Times New Roman" pitchFamily="18" charset="0"/>
              </a:rPr>
              <a:t>.'" And he *said to me, "These are true words of God." </a:t>
            </a:r>
            <a:r>
              <a:rPr lang="en-US" sz="2800" b="1" baseline="30000" dirty="0" smtClean="0">
                <a:solidFill>
                  <a:srgbClr val="0000FF"/>
                </a:solidFill>
                <a:latin typeface="Times New Roman" pitchFamily="18" charset="0"/>
                <a:cs typeface="Times New Roman" pitchFamily="18" charset="0"/>
              </a:rPr>
              <a:t>10</a:t>
            </a:r>
            <a:r>
              <a:rPr lang="en-US" sz="2800" baseline="30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Then I fell at his feet to worship him. But he *said to me, "Do not do that; I am a fellow servant of yours and your brethren who hold the testimony of Jesus; worship God. </a:t>
            </a:r>
            <a:r>
              <a:rPr lang="en-US" sz="2800" b="1" u="sng" dirty="0" smtClean="0">
                <a:latin typeface="Times New Roman" pitchFamily="18" charset="0"/>
                <a:cs typeface="Times New Roman" pitchFamily="18" charset="0"/>
              </a:rPr>
              <a:t>For the testimony of Jesus is the spirit of prophecy</a:t>
            </a:r>
            <a:r>
              <a:rPr lang="en-US" sz="2800" dirty="0" smtClean="0">
                <a:latin typeface="Times New Roman" pitchFamily="18" charset="0"/>
                <a:cs typeface="Times New Roman" pitchFamily="18" charset="0"/>
              </a:rPr>
              <a:t>." </a:t>
            </a:r>
          </a:p>
          <a:p>
            <a:pPr>
              <a:buNone/>
            </a:pP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11-14</a:t>
            </a:r>
          </a:p>
        </p:txBody>
      </p:sp>
      <p:sp>
        <p:nvSpPr>
          <p:cNvPr id="3" name="Content Placeholder 2"/>
          <p:cNvSpPr>
            <a:spLocks noGrp="1"/>
          </p:cNvSpPr>
          <p:nvPr>
            <p:ph idx="1"/>
          </p:nvPr>
        </p:nvSpPr>
        <p:spPr/>
        <p:txBody>
          <a:bodyPr>
            <a:normAutofit fontScale="92500" lnSpcReduction="20000"/>
          </a:bodyPr>
          <a:lstStyle/>
          <a:p>
            <a:pPr>
              <a:buNone/>
            </a:pPr>
            <a:r>
              <a:rPr lang="en-US" baseline="30000" dirty="0" smtClean="0">
                <a:solidFill>
                  <a:srgbClr val="0000FF"/>
                </a:solidFill>
              </a:rPr>
              <a:t>11</a:t>
            </a:r>
            <a:r>
              <a:rPr lang="en-US" dirty="0" smtClean="0"/>
              <a:t>And I saw heaven opened; and behold, a white horse, and He who sat upon it </a:t>
            </a:r>
            <a:r>
              <a:rPr lang="en-US" i="1" dirty="0" smtClean="0"/>
              <a:t>is</a:t>
            </a:r>
            <a:r>
              <a:rPr lang="en-US" dirty="0" smtClean="0"/>
              <a:t> called Faithful and True; and in righteousness He judges and wages war. </a:t>
            </a:r>
            <a:r>
              <a:rPr lang="en-US" baseline="30000" dirty="0" smtClean="0">
                <a:solidFill>
                  <a:srgbClr val="0000FF"/>
                </a:solidFill>
              </a:rPr>
              <a:t>12</a:t>
            </a:r>
            <a:r>
              <a:rPr lang="en-US" dirty="0" smtClean="0"/>
              <a:t>And His eyes </a:t>
            </a:r>
            <a:r>
              <a:rPr lang="en-US" i="1" dirty="0" smtClean="0"/>
              <a:t>are</a:t>
            </a:r>
            <a:r>
              <a:rPr lang="en-US" dirty="0" smtClean="0"/>
              <a:t> a flame of fire, and upon His head </a:t>
            </a:r>
            <a:r>
              <a:rPr lang="en-US" i="1" dirty="0" smtClean="0"/>
              <a:t>are</a:t>
            </a:r>
            <a:r>
              <a:rPr lang="en-US" dirty="0" smtClean="0"/>
              <a:t> many diadems; and He has a name written </a:t>
            </a:r>
            <a:r>
              <a:rPr lang="en-US" i="1" dirty="0" smtClean="0"/>
              <a:t>upon Him</a:t>
            </a:r>
            <a:r>
              <a:rPr lang="en-US" dirty="0" smtClean="0"/>
              <a:t> which no one knows except Himself. </a:t>
            </a:r>
            <a:r>
              <a:rPr lang="en-US" baseline="30000" dirty="0" smtClean="0">
                <a:solidFill>
                  <a:srgbClr val="0000FF"/>
                </a:solidFill>
              </a:rPr>
              <a:t>13</a:t>
            </a:r>
            <a:r>
              <a:rPr lang="en-US" dirty="0" smtClean="0"/>
              <a:t>And </a:t>
            </a:r>
            <a:r>
              <a:rPr lang="en-US" i="1" dirty="0" smtClean="0"/>
              <a:t>He is</a:t>
            </a:r>
            <a:r>
              <a:rPr lang="en-US" dirty="0" smtClean="0"/>
              <a:t> clothed with a robe dipped in blood; and His name is called The Word of God. </a:t>
            </a:r>
            <a:r>
              <a:rPr lang="en-US" baseline="30000" dirty="0" smtClean="0">
                <a:solidFill>
                  <a:srgbClr val="0000FF"/>
                </a:solidFill>
              </a:rPr>
              <a:t>14</a:t>
            </a:r>
            <a:r>
              <a:rPr lang="en-US" dirty="0" smtClean="0"/>
              <a:t>And the armies which are in heaven, clothed in fine linen, white </a:t>
            </a:r>
            <a:r>
              <a:rPr lang="en-US" i="1" dirty="0" smtClean="0"/>
              <a:t>and</a:t>
            </a:r>
            <a:r>
              <a:rPr lang="en-US" dirty="0" smtClean="0"/>
              <a:t> clean, were following Him on white horses.</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15</a:t>
            </a:fld>
            <a:endParaRPr lang="en-US"/>
          </a:p>
        </p:txBody>
      </p:sp>
      <p:sp>
        <p:nvSpPr>
          <p:cNvPr id="7" name="TextBox 6"/>
          <p:cNvSpPr txBox="1"/>
          <p:nvPr/>
        </p:nvSpPr>
        <p:spPr>
          <a:xfrm>
            <a:off x="2133600" y="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8" name="Table 7"/>
          <p:cNvGraphicFramePr>
            <a:graphicFrameLocks noGrp="1"/>
          </p:cNvGraphicFramePr>
          <p:nvPr/>
        </p:nvGraphicFramePr>
        <p:xfrm>
          <a:off x="228600" y="685800"/>
          <a:ext cx="8534400" cy="5577840"/>
        </p:xfrm>
        <a:graphic>
          <a:graphicData uri="http://schemas.openxmlformats.org/drawingml/2006/table">
            <a:tbl>
              <a:tblPr/>
              <a:tblGrid>
                <a:gridCol w="2667000"/>
                <a:gridCol w="3633565"/>
                <a:gridCol w="2233835"/>
              </a:tblGrid>
              <a:tr h="5562600">
                <a:tc>
                  <a:txBody>
                    <a:bodyPr/>
                    <a:lstStyle/>
                    <a:p>
                      <a:pPr marL="0" marR="0">
                        <a:spcBef>
                          <a:spcPts val="0"/>
                        </a:spcBef>
                        <a:spcAft>
                          <a:spcPts val="0"/>
                        </a:spcAft>
                        <a:tabLst>
                          <a:tab pos="2743200" algn="ctr"/>
                          <a:tab pos="5486400" algn="r"/>
                          <a:tab pos="457200" algn="l"/>
                        </a:tabLst>
                      </a:pPr>
                      <a:r>
                        <a:rPr lang="en-US" sz="1600" baseline="30000" dirty="0">
                          <a:solidFill>
                            <a:srgbClr val="0000FF"/>
                          </a:solidFill>
                          <a:latin typeface="Times New Roman"/>
                          <a:ea typeface="Times New Roman"/>
                        </a:rPr>
                        <a:t>11</a:t>
                      </a:r>
                      <a:r>
                        <a:rPr lang="en-US" sz="1600" dirty="0">
                          <a:latin typeface="Times New Roman"/>
                          <a:ea typeface="Times New Roman"/>
                        </a:rPr>
                        <a:t>And I saw heaven opened; and behold, a </a:t>
                      </a:r>
                      <a:r>
                        <a:rPr lang="en-US" sz="1600" b="1" u="sng" dirty="0">
                          <a:latin typeface="Times New Roman"/>
                          <a:ea typeface="Times New Roman"/>
                        </a:rPr>
                        <a:t>white horse</a:t>
                      </a:r>
                      <a:r>
                        <a:rPr lang="en-US" sz="1600" dirty="0">
                          <a:latin typeface="Times New Roman"/>
                          <a:ea typeface="Times New Roman"/>
                        </a:rPr>
                        <a:t>, and He who sat upon it </a:t>
                      </a:r>
                      <a:r>
                        <a:rPr lang="en-US" sz="1600" i="1" dirty="0">
                          <a:latin typeface="Times New Roman"/>
                          <a:ea typeface="Times New Roman"/>
                        </a:rPr>
                        <a:t>is</a:t>
                      </a:r>
                      <a:r>
                        <a:rPr lang="en-US" sz="1600" dirty="0">
                          <a:latin typeface="Times New Roman"/>
                          <a:ea typeface="Times New Roman"/>
                        </a:rPr>
                        <a:t> called </a:t>
                      </a:r>
                      <a:r>
                        <a:rPr lang="en-US" sz="1600" b="1" u="sng" dirty="0">
                          <a:solidFill>
                            <a:srgbClr val="C00000"/>
                          </a:solidFill>
                          <a:latin typeface="Times New Roman"/>
                          <a:ea typeface="Times New Roman"/>
                        </a:rPr>
                        <a:t>Faithful and True</a:t>
                      </a:r>
                      <a:r>
                        <a:rPr lang="en-US" sz="1600" dirty="0">
                          <a:latin typeface="Times New Roman"/>
                          <a:ea typeface="Times New Roman"/>
                        </a:rPr>
                        <a:t>; and </a:t>
                      </a:r>
                      <a:r>
                        <a:rPr lang="en-US" sz="1600" b="1" u="sng" dirty="0">
                          <a:latin typeface="Times New Roman"/>
                          <a:ea typeface="Times New Roman"/>
                        </a:rPr>
                        <a:t>in righteousness He judges</a:t>
                      </a:r>
                      <a:r>
                        <a:rPr lang="en-US" sz="1600" dirty="0">
                          <a:latin typeface="Times New Roman"/>
                          <a:ea typeface="Times New Roman"/>
                        </a:rPr>
                        <a:t> and wages war. </a:t>
                      </a:r>
                      <a:r>
                        <a:rPr lang="en-US" sz="1600" baseline="30000" dirty="0">
                          <a:solidFill>
                            <a:srgbClr val="0000FF"/>
                          </a:solidFill>
                          <a:latin typeface="Times New Roman"/>
                          <a:ea typeface="Times New Roman"/>
                        </a:rPr>
                        <a:t>12</a:t>
                      </a:r>
                      <a:r>
                        <a:rPr lang="en-US" sz="1600" dirty="0">
                          <a:latin typeface="Times New Roman"/>
                          <a:ea typeface="Times New Roman"/>
                        </a:rPr>
                        <a:t>And His eyes </a:t>
                      </a:r>
                      <a:r>
                        <a:rPr lang="en-US" sz="1600" i="1" dirty="0">
                          <a:latin typeface="Times New Roman"/>
                          <a:ea typeface="Times New Roman"/>
                        </a:rPr>
                        <a:t>are</a:t>
                      </a:r>
                      <a:r>
                        <a:rPr lang="en-US" sz="1600" dirty="0">
                          <a:latin typeface="Times New Roman"/>
                          <a:ea typeface="Times New Roman"/>
                        </a:rPr>
                        <a:t> a </a:t>
                      </a:r>
                      <a:r>
                        <a:rPr lang="en-US" sz="1600" b="1" u="sng" dirty="0">
                          <a:solidFill>
                            <a:srgbClr val="C00000"/>
                          </a:solidFill>
                          <a:latin typeface="Times New Roman"/>
                          <a:ea typeface="Times New Roman"/>
                        </a:rPr>
                        <a:t>flame of fire</a:t>
                      </a:r>
                      <a:r>
                        <a:rPr lang="en-US" sz="1600" dirty="0">
                          <a:latin typeface="Times New Roman"/>
                          <a:ea typeface="Times New Roman"/>
                        </a:rPr>
                        <a:t>, and upon His head </a:t>
                      </a:r>
                      <a:r>
                        <a:rPr lang="en-US" sz="1600" i="1" dirty="0">
                          <a:latin typeface="Times New Roman"/>
                          <a:ea typeface="Times New Roman"/>
                        </a:rPr>
                        <a:t>are</a:t>
                      </a:r>
                      <a:r>
                        <a:rPr lang="en-US" sz="1600" dirty="0">
                          <a:latin typeface="Times New Roman"/>
                          <a:ea typeface="Times New Roman"/>
                        </a:rPr>
                        <a:t> many </a:t>
                      </a:r>
                      <a:r>
                        <a:rPr lang="en-US" sz="1600" b="1" u="sng" dirty="0">
                          <a:solidFill>
                            <a:srgbClr val="C00000"/>
                          </a:solidFill>
                          <a:latin typeface="Times New Roman"/>
                          <a:ea typeface="Times New Roman"/>
                        </a:rPr>
                        <a:t>diadems</a:t>
                      </a:r>
                      <a:r>
                        <a:rPr lang="en-US" sz="1600" dirty="0">
                          <a:latin typeface="Times New Roman"/>
                          <a:ea typeface="Times New Roman"/>
                        </a:rPr>
                        <a:t>; and He has a </a:t>
                      </a:r>
                      <a:r>
                        <a:rPr lang="en-US" sz="1600" b="1" u="sng" dirty="0">
                          <a:solidFill>
                            <a:srgbClr val="C00000"/>
                          </a:solidFill>
                          <a:latin typeface="Times New Roman"/>
                          <a:ea typeface="Times New Roman"/>
                        </a:rPr>
                        <a:t>name written </a:t>
                      </a:r>
                      <a:r>
                        <a:rPr lang="en-US" sz="1600" b="1" i="1" u="sng" dirty="0">
                          <a:solidFill>
                            <a:srgbClr val="C00000"/>
                          </a:solidFill>
                          <a:latin typeface="Times New Roman"/>
                          <a:ea typeface="Times New Roman"/>
                        </a:rPr>
                        <a:t>upon Him</a:t>
                      </a:r>
                      <a:r>
                        <a:rPr lang="en-US" sz="1600" b="1" u="sng" dirty="0">
                          <a:solidFill>
                            <a:srgbClr val="C00000"/>
                          </a:solidFill>
                          <a:latin typeface="Times New Roman"/>
                          <a:ea typeface="Times New Roman"/>
                        </a:rPr>
                        <a:t> which no one knows</a:t>
                      </a:r>
                      <a:r>
                        <a:rPr lang="en-US" sz="1600" dirty="0">
                          <a:latin typeface="Times New Roman"/>
                          <a:ea typeface="Times New Roman"/>
                        </a:rPr>
                        <a:t> except Himself. </a:t>
                      </a:r>
                      <a:r>
                        <a:rPr lang="en-US" sz="1600" baseline="30000" dirty="0">
                          <a:solidFill>
                            <a:srgbClr val="0000FF"/>
                          </a:solidFill>
                          <a:latin typeface="Times New Roman"/>
                          <a:ea typeface="Times New Roman"/>
                        </a:rPr>
                        <a:t>13</a:t>
                      </a:r>
                      <a:r>
                        <a:rPr lang="en-US" sz="1600" dirty="0">
                          <a:latin typeface="Times New Roman"/>
                          <a:ea typeface="Times New Roman"/>
                        </a:rPr>
                        <a:t>And </a:t>
                      </a:r>
                      <a:r>
                        <a:rPr lang="en-US" sz="1600" i="1" dirty="0">
                          <a:latin typeface="Times New Roman"/>
                          <a:ea typeface="Times New Roman"/>
                        </a:rPr>
                        <a:t>He is</a:t>
                      </a:r>
                      <a:r>
                        <a:rPr lang="en-US" sz="1600" dirty="0">
                          <a:latin typeface="Times New Roman"/>
                          <a:ea typeface="Times New Roman"/>
                        </a:rPr>
                        <a:t> clothed with a </a:t>
                      </a:r>
                      <a:r>
                        <a:rPr lang="en-US" sz="1600" b="1" u="sng" dirty="0">
                          <a:solidFill>
                            <a:srgbClr val="C00000"/>
                          </a:solidFill>
                          <a:latin typeface="Times New Roman"/>
                          <a:ea typeface="Times New Roman"/>
                        </a:rPr>
                        <a:t>robe dipped in blood</a:t>
                      </a:r>
                      <a:r>
                        <a:rPr lang="en-US" sz="1600" dirty="0">
                          <a:latin typeface="Times New Roman"/>
                          <a:ea typeface="Times New Roman"/>
                        </a:rPr>
                        <a:t>; and His name is called </a:t>
                      </a:r>
                      <a:r>
                        <a:rPr lang="en-US" sz="1600" b="1" u="sng" dirty="0">
                          <a:solidFill>
                            <a:srgbClr val="C00000"/>
                          </a:solidFill>
                          <a:latin typeface="Times New Roman"/>
                          <a:ea typeface="Times New Roman"/>
                        </a:rPr>
                        <a:t>The Word of God</a:t>
                      </a:r>
                      <a:r>
                        <a:rPr lang="en-US" sz="1600" dirty="0">
                          <a:latin typeface="Times New Roman"/>
                          <a:ea typeface="Times New Roman"/>
                        </a:rPr>
                        <a:t>. </a:t>
                      </a:r>
                      <a:r>
                        <a:rPr lang="en-US" sz="1600" baseline="30000" dirty="0">
                          <a:solidFill>
                            <a:srgbClr val="0000FF"/>
                          </a:solidFill>
                          <a:latin typeface="Times New Roman"/>
                          <a:ea typeface="Times New Roman"/>
                        </a:rPr>
                        <a:t>14</a:t>
                      </a:r>
                      <a:r>
                        <a:rPr lang="en-US" sz="1600" dirty="0">
                          <a:latin typeface="Times New Roman"/>
                          <a:ea typeface="Times New Roman"/>
                        </a:rPr>
                        <a:t>And the </a:t>
                      </a:r>
                      <a:r>
                        <a:rPr lang="en-US" sz="1600" b="1" u="sng" dirty="0">
                          <a:solidFill>
                            <a:srgbClr val="C00000"/>
                          </a:solidFill>
                          <a:latin typeface="Times New Roman"/>
                          <a:ea typeface="Times New Roman"/>
                        </a:rPr>
                        <a:t>armies which are in heaven, clothed in fine linen</a:t>
                      </a:r>
                      <a:r>
                        <a:rPr lang="en-US" sz="1600" dirty="0">
                          <a:latin typeface="Times New Roman"/>
                          <a:ea typeface="Times New Roman"/>
                        </a:rPr>
                        <a:t>, white </a:t>
                      </a:r>
                      <a:r>
                        <a:rPr lang="en-US" sz="1600" i="1" dirty="0">
                          <a:latin typeface="Times New Roman"/>
                          <a:ea typeface="Times New Roman"/>
                        </a:rPr>
                        <a:t>and</a:t>
                      </a:r>
                      <a:r>
                        <a:rPr lang="en-US" sz="1600" dirty="0">
                          <a:latin typeface="Times New Roman"/>
                          <a:ea typeface="Times New Roman"/>
                        </a:rPr>
                        <a:t> clean, were following Him on white horses.</a:t>
                      </a:r>
                      <a:endParaRPr lang="en-US" sz="14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00FF"/>
                          </a:solidFill>
                          <a:latin typeface="Times New Roman"/>
                          <a:ea typeface="Times New Roman"/>
                        </a:rPr>
                        <a:t>Isaiah 63:3</a:t>
                      </a:r>
                      <a:r>
                        <a:rPr lang="en-US" sz="1600" dirty="0" smtClean="0">
                          <a:latin typeface="Times New Roman"/>
                          <a:ea typeface="Times New Roman"/>
                        </a:rPr>
                        <a:t> "I have </a:t>
                      </a:r>
                      <a:r>
                        <a:rPr lang="en-US" sz="1600" b="1" u="sng" dirty="0" smtClean="0">
                          <a:solidFill>
                            <a:srgbClr val="C00000"/>
                          </a:solidFill>
                          <a:latin typeface="Times New Roman"/>
                          <a:ea typeface="Times New Roman"/>
                        </a:rPr>
                        <a:t>trodden the wine trough</a:t>
                      </a:r>
                      <a:r>
                        <a:rPr lang="en-US" sz="1600" dirty="0" smtClean="0">
                          <a:latin typeface="Times New Roman"/>
                          <a:ea typeface="Times New Roman"/>
                        </a:rPr>
                        <a:t> alone, And from the peoples there was no man with Me. I also trod them in My anger, And trampled them in My wrath; And </a:t>
                      </a:r>
                      <a:r>
                        <a:rPr lang="en-US" sz="1600" b="1" u="sng" dirty="0" smtClean="0">
                          <a:solidFill>
                            <a:srgbClr val="C00000"/>
                          </a:solidFill>
                          <a:latin typeface="Times New Roman"/>
                          <a:ea typeface="Times New Roman"/>
                        </a:rPr>
                        <a:t>their lifeblood is sprinkled on My garments</a:t>
                      </a:r>
                      <a:r>
                        <a:rPr lang="en-US" sz="1600" dirty="0" smtClean="0">
                          <a:latin typeface="Times New Roman"/>
                          <a:ea typeface="Times New Roman"/>
                        </a:rPr>
                        <a:t>, </a:t>
                      </a:r>
                      <a:r>
                        <a:rPr lang="en-US" sz="1600" dirty="0" smtClean="0">
                          <a:latin typeface="Times New Roman"/>
                          <a:ea typeface="Times New Roman"/>
                        </a:rPr>
                        <a:t>…</a:t>
                      </a:r>
                      <a:endParaRPr lang="en-US" sz="1400" dirty="0" smtClean="0">
                        <a:latin typeface="Times New Roman"/>
                        <a:ea typeface="Times New Roman"/>
                      </a:endParaRPr>
                    </a:p>
                    <a:p>
                      <a:pPr marL="102870" marR="0" indent="-102870">
                        <a:spcBef>
                          <a:spcPts val="0"/>
                        </a:spcBef>
                        <a:spcAft>
                          <a:spcPts val="0"/>
                        </a:spcAft>
                      </a:pPr>
                      <a:endParaRPr lang="en-US" sz="1400" b="1" dirty="0" smtClean="0">
                        <a:solidFill>
                          <a:srgbClr val="0000FF"/>
                        </a:solidFill>
                        <a:latin typeface="Times New Roman"/>
                        <a:ea typeface="Times New Roman"/>
                      </a:endParaRPr>
                    </a:p>
                    <a:p>
                      <a:pPr marL="102870" marR="0" indent="-102870">
                        <a:spcBef>
                          <a:spcPts val="0"/>
                        </a:spcBef>
                        <a:spcAft>
                          <a:spcPts val="0"/>
                        </a:spcAft>
                      </a:pPr>
                      <a:r>
                        <a:rPr lang="en-US" sz="1600" b="1" dirty="0" smtClean="0">
                          <a:solidFill>
                            <a:srgbClr val="0000FF"/>
                          </a:solidFill>
                          <a:latin typeface="Times New Roman"/>
                          <a:ea typeface="Times New Roman"/>
                        </a:rPr>
                        <a:t>1 </a:t>
                      </a:r>
                      <a:r>
                        <a:rPr lang="en-US" sz="1600" b="1" dirty="0">
                          <a:solidFill>
                            <a:srgbClr val="0000FF"/>
                          </a:solidFill>
                          <a:latin typeface="Times New Roman"/>
                          <a:ea typeface="Times New Roman"/>
                        </a:rPr>
                        <a:t>Thessalonians 3:13</a:t>
                      </a:r>
                      <a:r>
                        <a:rPr lang="en-US" sz="1600" b="1" dirty="0">
                          <a:latin typeface="Times New Roman"/>
                          <a:ea typeface="Times New Roman"/>
                        </a:rPr>
                        <a:t> </a:t>
                      </a:r>
                      <a:r>
                        <a:rPr lang="en-US" sz="1600" dirty="0">
                          <a:latin typeface="Times New Roman"/>
                          <a:ea typeface="Times New Roman"/>
                        </a:rPr>
                        <a:t>so that He may establish your hearts without blame in holiness before our God and Father at the </a:t>
                      </a:r>
                      <a:r>
                        <a:rPr lang="en-US" sz="1600" b="1" u="sng" dirty="0">
                          <a:latin typeface="Times New Roman"/>
                          <a:ea typeface="Times New Roman"/>
                        </a:rPr>
                        <a:t>coming of our Lord Jesus with all His saints</a:t>
                      </a:r>
                      <a:r>
                        <a:rPr lang="en-US" sz="1600" dirty="0">
                          <a:latin typeface="Times New Roman"/>
                          <a:ea typeface="Times New Roman"/>
                        </a:rPr>
                        <a:t>. </a:t>
                      </a:r>
                      <a:endParaRPr lang="en-US" sz="1400" dirty="0">
                        <a:latin typeface="Times New Roman"/>
                        <a:ea typeface="Times New Roman"/>
                      </a:endParaRPr>
                    </a:p>
                    <a:p>
                      <a:pPr marL="102870" marR="0" indent="-102870">
                        <a:spcBef>
                          <a:spcPts val="0"/>
                        </a:spcBef>
                        <a:spcAft>
                          <a:spcPts val="0"/>
                        </a:spcAft>
                      </a:pPr>
                      <a:r>
                        <a:rPr lang="en-US" sz="1600" b="1" dirty="0" smtClean="0">
                          <a:solidFill>
                            <a:srgbClr val="0000FF"/>
                          </a:solidFill>
                          <a:latin typeface="Times New Roman"/>
                          <a:ea typeface="Times New Roman"/>
                        </a:rPr>
                        <a:t>Revelation </a:t>
                      </a:r>
                      <a:r>
                        <a:rPr lang="en-US" sz="1600" b="1" dirty="0">
                          <a:solidFill>
                            <a:srgbClr val="0000FF"/>
                          </a:solidFill>
                          <a:latin typeface="Times New Roman"/>
                          <a:ea typeface="Times New Roman"/>
                        </a:rPr>
                        <a:t>7:9</a:t>
                      </a:r>
                      <a:r>
                        <a:rPr lang="en-US" sz="1600" b="1" dirty="0">
                          <a:latin typeface="Times New Roman"/>
                          <a:ea typeface="Times New Roman"/>
                        </a:rPr>
                        <a:t> </a:t>
                      </a:r>
                      <a:r>
                        <a:rPr lang="en-US" sz="1600" dirty="0">
                          <a:latin typeface="Times New Roman"/>
                          <a:ea typeface="Times New Roman"/>
                        </a:rPr>
                        <a:t> After these things I looked, and behold, </a:t>
                      </a:r>
                      <a:r>
                        <a:rPr lang="en-US" sz="1600" b="1" u="sng" dirty="0">
                          <a:latin typeface="Times New Roman"/>
                          <a:ea typeface="Times New Roman"/>
                        </a:rPr>
                        <a:t>a great multitude which no one could count</a:t>
                      </a:r>
                      <a:r>
                        <a:rPr lang="en-US" sz="1600" dirty="0">
                          <a:latin typeface="Times New Roman"/>
                          <a:ea typeface="Times New Roman"/>
                        </a:rPr>
                        <a:t>, from every nation and </a:t>
                      </a:r>
                      <a:r>
                        <a:rPr lang="en-US" sz="1600" i="1" dirty="0">
                          <a:latin typeface="Times New Roman"/>
                          <a:ea typeface="Times New Roman"/>
                        </a:rPr>
                        <a:t>all</a:t>
                      </a:r>
                      <a:r>
                        <a:rPr lang="en-US" sz="1600" dirty="0">
                          <a:latin typeface="Times New Roman"/>
                          <a:ea typeface="Times New Roman"/>
                        </a:rPr>
                        <a:t> tribes and peoples and tongues, standing before the throne and before the Lamb, </a:t>
                      </a:r>
                      <a:r>
                        <a:rPr lang="en-US" sz="1600" b="1" u="sng" dirty="0">
                          <a:latin typeface="Times New Roman"/>
                          <a:ea typeface="Times New Roman"/>
                        </a:rPr>
                        <a:t>clothed in white robes</a:t>
                      </a:r>
                      <a:r>
                        <a:rPr lang="en-US" sz="1600" dirty="0">
                          <a:latin typeface="Times New Roman"/>
                          <a:ea typeface="Times New Roman"/>
                        </a:rPr>
                        <a:t>, and palm branches </a:t>
                      </a:r>
                      <a:r>
                        <a:rPr lang="en-US" sz="1600" i="1" dirty="0">
                          <a:latin typeface="Times New Roman"/>
                          <a:ea typeface="Times New Roman"/>
                        </a:rPr>
                        <a:t>were</a:t>
                      </a:r>
                      <a:r>
                        <a:rPr lang="en-US" sz="1600" dirty="0">
                          <a:latin typeface="Times New Roman"/>
                          <a:ea typeface="Times New Roman"/>
                        </a:rPr>
                        <a:t> in their hands; </a:t>
                      </a:r>
                      <a:endParaRPr lang="en-US" sz="1400" dirty="0">
                        <a:latin typeface="Times New Roman"/>
                        <a:ea typeface="Times New Roman"/>
                      </a:endParaRPr>
                    </a:p>
                    <a:p>
                      <a:pPr marL="102870" marR="0" indent="-102870">
                        <a:spcBef>
                          <a:spcPts val="0"/>
                        </a:spcBef>
                        <a:spcAft>
                          <a:spcPts val="0"/>
                        </a:spcAft>
                      </a:pPr>
                      <a:r>
                        <a:rPr lang="en-US" sz="1600" b="1" dirty="0">
                          <a:solidFill>
                            <a:srgbClr val="0000FF"/>
                          </a:solidFill>
                          <a:latin typeface="Times New Roman"/>
                          <a:ea typeface="Times New Roman"/>
                        </a:rPr>
                        <a:t>Matthew 25:31 </a:t>
                      </a:r>
                      <a:r>
                        <a:rPr lang="en-US" sz="1600" dirty="0">
                          <a:latin typeface="Times New Roman"/>
                          <a:ea typeface="Times New Roman"/>
                        </a:rPr>
                        <a:t>"</a:t>
                      </a:r>
                      <a:r>
                        <a:rPr lang="en-US" sz="1600" dirty="0">
                          <a:solidFill>
                            <a:srgbClr val="FF0000"/>
                          </a:solidFill>
                          <a:latin typeface="Times New Roman"/>
                          <a:ea typeface="Times New Roman"/>
                        </a:rPr>
                        <a:t>But when the Son of Man comes in His glory, </a:t>
                      </a:r>
                      <a:r>
                        <a:rPr lang="en-US" sz="1600" b="1" u="sng" dirty="0">
                          <a:solidFill>
                            <a:srgbClr val="FF0000"/>
                          </a:solidFill>
                          <a:latin typeface="Times New Roman"/>
                          <a:ea typeface="Times New Roman"/>
                        </a:rPr>
                        <a:t>and all the angels with Him</a:t>
                      </a:r>
                      <a:r>
                        <a:rPr lang="en-US" sz="1600" dirty="0">
                          <a:solidFill>
                            <a:srgbClr val="FF0000"/>
                          </a:solidFill>
                          <a:latin typeface="Times New Roman"/>
                          <a:ea typeface="Times New Roman"/>
                        </a:rPr>
                        <a:t>, then He will sit on His glorious throne</a:t>
                      </a:r>
                      <a:r>
                        <a:rPr lang="en-US" sz="1600" dirty="0">
                          <a:latin typeface="Times New Roman"/>
                          <a:ea typeface="Times New Roman"/>
                        </a:rPr>
                        <a:t>. </a:t>
                      </a:r>
                      <a:endParaRPr lang="en-US" sz="14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0020" marR="0" indent="-171450">
                        <a:spcBef>
                          <a:spcPts val="0"/>
                        </a:spcBef>
                        <a:spcAft>
                          <a:spcPts val="0"/>
                        </a:spcAft>
                      </a:pPr>
                      <a:r>
                        <a:rPr lang="en-US" sz="1600" b="1" u="sng" dirty="0">
                          <a:solidFill>
                            <a:srgbClr val="000000"/>
                          </a:solidFill>
                          <a:latin typeface="Times New Roman"/>
                          <a:ea typeface="Times New Roman"/>
                        </a:rPr>
                        <a:t>White horse</a:t>
                      </a:r>
                      <a:r>
                        <a:rPr lang="en-US" sz="1600" dirty="0">
                          <a:solidFill>
                            <a:srgbClr val="000000"/>
                          </a:solidFill>
                          <a:latin typeface="Times New Roman"/>
                          <a:ea typeface="Times New Roman"/>
                        </a:rPr>
                        <a:t> – victory</a:t>
                      </a:r>
                      <a:endParaRPr lang="en-US" sz="1600" dirty="0">
                        <a:latin typeface="Times New Roman"/>
                        <a:ea typeface="Times New Roman"/>
                      </a:endParaRPr>
                    </a:p>
                    <a:p>
                      <a:pPr marL="160020" marR="0" indent="-171450">
                        <a:spcBef>
                          <a:spcPts val="0"/>
                        </a:spcBef>
                        <a:spcAft>
                          <a:spcPts val="0"/>
                        </a:spcAft>
                      </a:pPr>
                      <a:r>
                        <a:rPr lang="en-US" sz="1600" u="sng" dirty="0">
                          <a:solidFill>
                            <a:srgbClr val="000000"/>
                          </a:solidFill>
                          <a:latin typeface="Times New Roman"/>
                          <a:ea typeface="Times New Roman"/>
                        </a:rPr>
                        <a:t>Many</a:t>
                      </a:r>
                      <a:r>
                        <a:rPr lang="en-US" sz="1600" dirty="0">
                          <a:solidFill>
                            <a:srgbClr val="000000"/>
                          </a:solidFill>
                          <a:latin typeface="Times New Roman"/>
                          <a:ea typeface="Times New Roman"/>
                        </a:rPr>
                        <a:t> </a:t>
                      </a:r>
                      <a:r>
                        <a:rPr lang="en-US" sz="1600" b="1" u="sng" dirty="0">
                          <a:solidFill>
                            <a:srgbClr val="C00000"/>
                          </a:solidFill>
                          <a:latin typeface="Times New Roman"/>
                          <a:ea typeface="Times New Roman"/>
                        </a:rPr>
                        <a:t>diadems</a:t>
                      </a:r>
                      <a:r>
                        <a:rPr lang="en-US" sz="1600" b="1" dirty="0">
                          <a:solidFill>
                            <a:srgbClr val="000000"/>
                          </a:solidFill>
                          <a:latin typeface="Times New Roman"/>
                          <a:ea typeface="Times New Roman"/>
                        </a:rPr>
                        <a:t> – </a:t>
                      </a:r>
                      <a:r>
                        <a:rPr lang="en-US" sz="1600" dirty="0">
                          <a:solidFill>
                            <a:srgbClr val="000000"/>
                          </a:solidFill>
                          <a:latin typeface="Times New Roman"/>
                          <a:ea typeface="Times New Roman"/>
                        </a:rPr>
                        <a:t>king of all </a:t>
                      </a:r>
                      <a:r>
                        <a:rPr lang="en-US" sz="1600" dirty="0" smtClean="0">
                          <a:solidFill>
                            <a:srgbClr val="000000"/>
                          </a:solidFill>
                          <a:latin typeface="Times New Roman"/>
                          <a:ea typeface="Times New Roman"/>
                        </a:rPr>
                        <a:t>nations</a:t>
                      </a:r>
                    </a:p>
                    <a:p>
                      <a:pPr marL="160020" marR="0" indent="-171450">
                        <a:spcBef>
                          <a:spcPts val="0"/>
                        </a:spcBef>
                        <a:spcAft>
                          <a:spcPts val="0"/>
                        </a:spcAft>
                      </a:pPr>
                      <a:endParaRPr lang="en-US" sz="1600" dirty="0">
                        <a:latin typeface="Times New Roman"/>
                        <a:ea typeface="Times New Roman"/>
                      </a:endParaRPr>
                    </a:p>
                    <a:p>
                      <a:pPr marL="160020" marR="0" indent="-171450">
                        <a:spcBef>
                          <a:spcPts val="0"/>
                        </a:spcBef>
                        <a:spcAft>
                          <a:spcPts val="0"/>
                        </a:spcAft>
                      </a:pPr>
                      <a:r>
                        <a:rPr lang="en-US" sz="1600" b="1" dirty="0">
                          <a:solidFill>
                            <a:srgbClr val="000000"/>
                          </a:solidFill>
                          <a:latin typeface="Times New Roman"/>
                          <a:ea typeface="Times New Roman"/>
                        </a:rPr>
                        <a:t>Note</a:t>
                      </a:r>
                      <a:r>
                        <a:rPr lang="en-US" sz="1600" dirty="0">
                          <a:solidFill>
                            <a:srgbClr val="000000"/>
                          </a:solidFill>
                          <a:latin typeface="Times New Roman"/>
                          <a:ea typeface="Times New Roman"/>
                        </a:rPr>
                        <a:t>: no </a:t>
                      </a:r>
                      <a:r>
                        <a:rPr lang="en-US" sz="1600" dirty="0">
                          <a:latin typeface="Times New Roman"/>
                          <a:ea typeface="Times New Roman"/>
                        </a:rPr>
                        <a:t>mention</a:t>
                      </a:r>
                      <a:r>
                        <a:rPr lang="en-US" sz="1600" dirty="0">
                          <a:solidFill>
                            <a:srgbClr val="000000"/>
                          </a:solidFill>
                          <a:latin typeface="Times New Roman"/>
                          <a:ea typeface="Times New Roman"/>
                        </a:rPr>
                        <a:t> of rapture </a:t>
                      </a:r>
                      <a:r>
                        <a:rPr lang="en-US" sz="1600" dirty="0" smtClean="0">
                          <a:solidFill>
                            <a:srgbClr val="000000"/>
                          </a:solidFill>
                          <a:latin typeface="Times New Roman"/>
                          <a:ea typeface="Times New Roman"/>
                        </a:rPr>
                        <a:t>here</a:t>
                      </a:r>
                    </a:p>
                    <a:p>
                      <a:pPr marL="160020" marR="0" indent="-171450">
                        <a:spcBef>
                          <a:spcPts val="0"/>
                        </a:spcBef>
                        <a:spcAft>
                          <a:spcPts val="0"/>
                        </a:spcAft>
                      </a:pPr>
                      <a:endParaRPr lang="en-US" sz="1600" dirty="0">
                        <a:latin typeface="Times New Roman"/>
                        <a:ea typeface="Times New Roman"/>
                      </a:endParaRPr>
                    </a:p>
                    <a:p>
                      <a:pPr marL="342900" marR="0" lvl="0" indent="-342900">
                        <a:spcBef>
                          <a:spcPts val="0"/>
                        </a:spcBef>
                        <a:spcAft>
                          <a:spcPts val="0"/>
                        </a:spcAft>
                        <a:buFont typeface="Calibri"/>
                        <a:buChar char="-"/>
                      </a:pPr>
                      <a:r>
                        <a:rPr lang="en-US" sz="1600" dirty="0">
                          <a:latin typeface="Times New Roman"/>
                          <a:ea typeface="Calibri"/>
                          <a:cs typeface="Times New Roman"/>
                        </a:rPr>
                        <a:t>Where is the marriage supper held</a:t>
                      </a:r>
                      <a:r>
                        <a:rPr lang="en-US" sz="1600" dirty="0" smtClean="0">
                          <a:latin typeface="Times New Roman"/>
                          <a:ea typeface="Calibri"/>
                          <a:cs typeface="Times New Roman"/>
                        </a:rPr>
                        <a:t>?</a:t>
                      </a:r>
                    </a:p>
                    <a:p>
                      <a:pPr marL="342900" marR="0" lvl="0" indent="-342900">
                        <a:spcBef>
                          <a:spcPts val="0"/>
                        </a:spcBef>
                        <a:spcAft>
                          <a:spcPts val="0"/>
                        </a:spcAft>
                        <a:buFont typeface="Calibri"/>
                        <a:buChar char="-"/>
                      </a:pPr>
                      <a:endParaRPr lang="en-US" sz="1600" dirty="0">
                        <a:latin typeface="Times New Roman"/>
                        <a:ea typeface="Calibri"/>
                        <a:cs typeface="Times New Roman"/>
                      </a:endParaRPr>
                    </a:p>
                    <a:p>
                      <a:pPr marL="102870" marR="0" indent="-102870">
                        <a:spcBef>
                          <a:spcPts val="0"/>
                        </a:spcBef>
                        <a:spcAft>
                          <a:spcPts val="0"/>
                        </a:spcAft>
                      </a:pPr>
                      <a:r>
                        <a:rPr lang="en-US" sz="1600" b="1" dirty="0">
                          <a:solidFill>
                            <a:srgbClr val="000000"/>
                          </a:solidFill>
                          <a:latin typeface="Times New Roman"/>
                          <a:ea typeface="Times New Roman"/>
                        </a:rPr>
                        <a:t>The Rider’s names are...</a:t>
                      </a:r>
                      <a:endParaRPr lang="en-US" sz="1400" dirty="0">
                        <a:latin typeface="Times New Roman"/>
                        <a:ea typeface="Times New Roman"/>
                      </a:endParaRPr>
                    </a:p>
                    <a:p>
                      <a:pPr marL="342900" marR="0" lvl="0" indent="-342900">
                        <a:spcBef>
                          <a:spcPts val="0"/>
                        </a:spcBef>
                        <a:spcAft>
                          <a:spcPts val="0"/>
                        </a:spcAft>
                        <a:buFont typeface="Calibri"/>
                        <a:buChar char="-"/>
                      </a:pPr>
                      <a:r>
                        <a:rPr lang="en-US" sz="1600" b="1" i="1" dirty="0">
                          <a:solidFill>
                            <a:srgbClr val="C00000"/>
                          </a:solidFill>
                          <a:latin typeface="Times New Roman"/>
                          <a:ea typeface="Calibri"/>
                          <a:cs typeface="Times New Roman"/>
                        </a:rPr>
                        <a:t>Faithful and True</a:t>
                      </a:r>
                      <a:endParaRPr lang="en-US" sz="1400" dirty="0">
                        <a:solidFill>
                          <a:srgbClr val="C00000"/>
                        </a:solidFill>
                        <a:latin typeface="Times New Roman"/>
                        <a:ea typeface="Calibri"/>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r>
                        <a:rPr lang="en-US" sz="1600" b="1" i="1" u="sng" dirty="0" smtClean="0">
                          <a:solidFill>
                            <a:srgbClr val="C00000"/>
                          </a:solidFill>
                          <a:latin typeface="Times New Roman"/>
                          <a:ea typeface="Calibri"/>
                          <a:cs typeface="Times New Roman"/>
                        </a:rPr>
                        <a:t>Unknown </a:t>
                      </a:r>
                      <a:r>
                        <a:rPr lang="en-US" sz="1600" b="1" i="1" u="sng" dirty="0" smtClean="0">
                          <a:solidFill>
                            <a:srgbClr val="C00000"/>
                          </a:solidFill>
                          <a:latin typeface="Times New Roman"/>
                          <a:ea typeface="Calibri"/>
                          <a:cs typeface="Times New Roman"/>
                        </a:rPr>
                        <a:t>name</a:t>
                      </a: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r>
                        <a:rPr lang="en-US" sz="1800" b="1" i="1" dirty="0" smtClean="0">
                          <a:solidFill>
                            <a:srgbClr val="C00000"/>
                          </a:solidFill>
                          <a:latin typeface="Times New Roman"/>
                          <a:ea typeface="Calibri"/>
                          <a:cs typeface="Times New Roman"/>
                        </a:rPr>
                        <a:t>The Word of God</a:t>
                      </a:r>
                      <a:endParaRPr lang="en-US" sz="1600" dirty="0" smtClean="0">
                        <a:solidFill>
                          <a:srgbClr val="C00000"/>
                        </a:solidFill>
                        <a:latin typeface="Times New Roman"/>
                        <a:ea typeface="Calibri"/>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endParaRPr lang="en-US" sz="1600" b="1" i="1" u="sng" dirty="0" smtClean="0">
                        <a:solidFill>
                          <a:srgbClr val="C00000"/>
                        </a:solidFill>
                        <a:latin typeface="Times New Roman"/>
                        <a:ea typeface="Calibri"/>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endParaRPr lang="en-US" sz="1600" b="1" i="1" u="sng" dirty="0" smtClean="0">
                        <a:solidFill>
                          <a:srgbClr val="C00000"/>
                        </a:solidFill>
                        <a:latin typeface="Times New Roman"/>
                        <a:ea typeface="Calibri"/>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endParaRPr lang="en-US" sz="1800" b="1" i="1" u="sng" dirty="0" smtClean="0">
                        <a:solidFill>
                          <a:srgbClr val="C00000"/>
                        </a:solidFill>
                        <a:latin typeface="Times New Roman"/>
                        <a:ea typeface="Calibri"/>
                        <a:cs typeface="Times New Roman"/>
                      </a:endParaRP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r>
                        <a:rPr lang="en-US" sz="1800" i="1" dirty="0" smtClean="0">
                          <a:solidFill>
                            <a:srgbClr val="C00000"/>
                          </a:solidFill>
                          <a:latin typeface="Times New Roman"/>
                          <a:ea typeface="Calibri"/>
                          <a:cs typeface="Times New Roman"/>
                        </a:rPr>
                        <a:t> </a:t>
                      </a:r>
                      <a:r>
                        <a:rPr lang="en-US" sz="1800" b="1" i="1" kern="1200" dirty="0" smtClean="0">
                          <a:solidFill>
                            <a:srgbClr val="C00000"/>
                          </a:solidFill>
                          <a:latin typeface="Times New Roman"/>
                          <a:ea typeface="Calibri"/>
                          <a:cs typeface="Times New Roman"/>
                        </a:rPr>
                        <a:t>King of Kings</a:t>
                      </a:r>
                    </a:p>
                    <a:p>
                      <a:pPr marL="342900" marR="0" lvl="0" indent="-342900" algn="l" defTabSz="914400" rtl="0" eaLnBrk="1" fontAlgn="auto" latinLnBrk="0" hangingPunct="1">
                        <a:lnSpc>
                          <a:spcPct val="100000"/>
                        </a:lnSpc>
                        <a:spcBef>
                          <a:spcPts val="0"/>
                        </a:spcBef>
                        <a:spcAft>
                          <a:spcPts val="0"/>
                        </a:spcAft>
                        <a:buClrTx/>
                        <a:buSzTx/>
                        <a:buFont typeface="Calibri"/>
                        <a:buChar char="-"/>
                        <a:tabLst/>
                        <a:defRPr/>
                      </a:pPr>
                      <a:r>
                        <a:rPr lang="en-US" sz="1800" b="1" i="1" kern="1200" dirty="0" smtClean="0">
                          <a:solidFill>
                            <a:srgbClr val="C00000"/>
                          </a:solidFill>
                          <a:latin typeface="Times New Roman"/>
                          <a:ea typeface="Calibri"/>
                          <a:cs typeface="Times New Roman"/>
                        </a:rPr>
                        <a:t> Lord of Lords</a:t>
                      </a:r>
                    </a:p>
                    <a:p>
                      <a:pPr marL="342900" marR="0" lvl="0" indent="-342900">
                        <a:spcBef>
                          <a:spcPts val="0"/>
                        </a:spcBef>
                        <a:spcAft>
                          <a:spcPts val="0"/>
                        </a:spcAft>
                        <a:buFont typeface="Calibri"/>
                        <a:buChar char="-"/>
                      </a:pPr>
                      <a:endParaRPr lang="en-US" sz="1400" dirty="0">
                        <a:latin typeface="Times New Roman"/>
                        <a:ea typeface="Calibri"/>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p:txBody>
          <a:bodyPr/>
          <a:lstStyle/>
          <a:p>
            <a:pPr>
              <a:buNone/>
            </a:pPr>
            <a:r>
              <a:rPr lang="en-US" b="1" dirty="0" smtClean="0">
                <a:solidFill>
                  <a:srgbClr val="0000FF"/>
                </a:solidFill>
                <a:latin typeface="Times New Roman" pitchFamily="18" charset="0"/>
                <a:cs typeface="Times New Roman" pitchFamily="18" charset="0"/>
              </a:rPr>
              <a:t>Acts 17:22-23 </a:t>
            </a:r>
            <a:r>
              <a:rPr lang="en-US" dirty="0" smtClean="0">
                <a:latin typeface="Times New Roman" pitchFamily="18" charset="0"/>
                <a:cs typeface="Times New Roman" pitchFamily="18" charset="0"/>
              </a:rPr>
              <a:t>So Paul stood in the midst of the </a:t>
            </a:r>
            <a:r>
              <a:rPr lang="en-US" dirty="0" err="1" smtClean="0">
                <a:latin typeface="Times New Roman" pitchFamily="18" charset="0"/>
                <a:cs typeface="Times New Roman" pitchFamily="18" charset="0"/>
              </a:rPr>
              <a:t>Areopagus</a:t>
            </a:r>
            <a:r>
              <a:rPr lang="en-US" dirty="0" smtClean="0">
                <a:latin typeface="Times New Roman" pitchFamily="18" charset="0"/>
                <a:cs typeface="Times New Roman" pitchFamily="18" charset="0"/>
              </a:rPr>
              <a:t> and said, "Men of Athens, I observe that you are very religious in all respects. </a:t>
            </a:r>
            <a:r>
              <a:rPr lang="en-US" b="1" baseline="30000" dirty="0" smtClean="0">
                <a:solidFill>
                  <a:srgbClr val="0000FF"/>
                </a:solidFill>
                <a:latin typeface="Times New Roman" pitchFamily="18" charset="0"/>
                <a:cs typeface="Times New Roman" pitchFamily="18" charset="0"/>
              </a:rPr>
              <a:t>23</a:t>
            </a:r>
            <a:r>
              <a:rPr lang="en-US" dirty="0" smtClean="0">
                <a:latin typeface="Times New Roman" pitchFamily="18" charset="0"/>
                <a:cs typeface="Times New Roman" pitchFamily="18" charset="0"/>
              </a:rPr>
              <a:t>"For while I was passing through and examining the objects of your worship, I also found an altar with this inscription, 'TO AN </a:t>
            </a:r>
            <a:r>
              <a:rPr lang="en-US" b="1" dirty="0" smtClean="0">
                <a:solidFill>
                  <a:srgbClr val="C00000"/>
                </a:solidFill>
                <a:latin typeface="Times New Roman" pitchFamily="18" charset="0"/>
                <a:cs typeface="Times New Roman" pitchFamily="18" charset="0"/>
              </a:rPr>
              <a:t>UNKNOWN GOD</a:t>
            </a:r>
            <a:r>
              <a:rPr lang="en-US" dirty="0" smtClean="0">
                <a:latin typeface="Times New Roman" pitchFamily="18" charset="0"/>
                <a:cs typeface="Times New Roman" pitchFamily="18" charset="0"/>
              </a:rPr>
              <a:t>.' Therefore what you worship in ignorance, this I proclaim to you. </a:t>
            </a:r>
          </a:p>
          <a:p>
            <a:pPr>
              <a:buNone/>
            </a:pPr>
            <a:endParaRPr lang="en-US"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A0493FE8-888C-4434-AD7C-BF830D379F5E}" type="datetime1">
              <a:rPr lang="en-US" smtClean="0"/>
              <a:pPr/>
              <a:t>4/5/2017</a:t>
            </a:fld>
            <a:endParaRPr lang="en-US"/>
          </a:p>
        </p:txBody>
      </p:sp>
      <p:sp>
        <p:nvSpPr>
          <p:cNvPr id="4" name="Footer Placeholder 3"/>
          <p:cNvSpPr>
            <a:spLocks noGrp="1"/>
          </p:cNvSpPr>
          <p:nvPr>
            <p:ph type="ftr" sz="quarter" idx="11"/>
          </p:nvPr>
        </p:nvSpPr>
        <p:spPr/>
        <p:txBody>
          <a:bodyPr/>
          <a:lstStyle/>
          <a:p>
            <a:r>
              <a:rPr lang="en-US" smtClean="0"/>
              <a:t>David Tye</a:t>
            </a:r>
            <a:endParaRPr lang="en-US"/>
          </a:p>
        </p:txBody>
      </p:sp>
      <p:sp>
        <p:nvSpPr>
          <p:cNvPr id="5" name="Slide Number Placeholder 4"/>
          <p:cNvSpPr>
            <a:spLocks noGrp="1"/>
          </p:cNvSpPr>
          <p:nvPr>
            <p:ph type="sldNum" sz="quarter" idx="12"/>
          </p:nvPr>
        </p:nvSpPr>
        <p:spPr/>
        <p:txBody>
          <a:bodyPr/>
          <a:lstStyle/>
          <a:p>
            <a:fld id="{3B0E11CA-64D2-4375-B622-C832B1B19270}" type="slidenum">
              <a:rPr lang="en-US" smtClean="0"/>
              <a:pPr/>
              <a:t>16</a:t>
            </a:fld>
            <a:endParaRPr lang="en-US"/>
          </a:p>
        </p:txBody>
      </p:sp>
      <p:pic>
        <p:nvPicPr>
          <p:cNvPr id="8"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76200"/>
            <a:ext cx="8229600" cy="868362"/>
          </a:xfrm>
        </p:spPr>
        <p:txBody>
          <a:bodyPr>
            <a:normAutofit/>
          </a:bodyPr>
          <a:lstStyle/>
          <a:p>
            <a:r>
              <a:rPr lang="en-US" b="1" dirty="0" smtClean="0"/>
              <a:t>THE NAMES OF JESUS</a:t>
            </a:r>
            <a:endParaRPr lang="en-US" dirty="0"/>
          </a:p>
        </p:txBody>
      </p:sp>
      <p:sp>
        <p:nvSpPr>
          <p:cNvPr id="5" name="Date Placeholder 4"/>
          <p:cNvSpPr>
            <a:spLocks noGrp="1"/>
          </p:cNvSpPr>
          <p:nvPr>
            <p:ph type="dt" sz="half" idx="10"/>
          </p:nvPr>
        </p:nvSpPr>
        <p:spPr/>
        <p:txBody>
          <a:bodyPr/>
          <a:lstStyle/>
          <a:p>
            <a:fld id="{6F4A9186-7158-45FE-B87F-B0ECFCB9AB24}" type="datetime1">
              <a:rPr lang="en-US" smtClean="0"/>
              <a:pPr/>
              <a:t>4/5/2017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17</a:t>
            </a:fld>
            <a:endParaRPr lang="en-US"/>
          </a:p>
        </p:txBody>
      </p:sp>
      <p:pic>
        <p:nvPicPr>
          <p:cNvPr id="1030" name="Picture 6"/>
          <p:cNvPicPr>
            <a:picLocks noChangeAspect="1" noChangeArrowheads="1"/>
          </p:cNvPicPr>
          <p:nvPr/>
        </p:nvPicPr>
        <p:blipFill>
          <a:blip r:embed="rId2" cstate="print"/>
          <a:srcRect/>
          <a:stretch>
            <a:fillRect/>
          </a:stretch>
        </p:blipFill>
        <p:spPr bwMode="auto">
          <a:xfrm>
            <a:off x="289427" y="990600"/>
            <a:ext cx="9006973" cy="5261649"/>
          </a:xfrm>
          <a:prstGeom prst="rect">
            <a:avLst/>
          </a:prstGeom>
          <a:noFill/>
          <a:ln w="9525">
            <a:noFill/>
            <a:miter lim="800000"/>
            <a:headEnd/>
            <a:tailEnd/>
          </a:ln>
        </p:spPr>
      </p:pic>
      <p:pic>
        <p:nvPicPr>
          <p:cNvPr id="15"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smtClean="0">
                <a:solidFill>
                  <a:srgbClr val="0000FF"/>
                </a:solidFill>
                <a:latin typeface="Times New Roman" pitchFamily="18" charset="0"/>
                <a:cs typeface="Times New Roman" pitchFamily="18" charset="0"/>
              </a:rPr>
              <a:t>Luke 10:22 </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All things have been handed over to Me by My Father, and </a:t>
            </a:r>
            <a:r>
              <a:rPr lang="en-US" b="1" u="sng" dirty="0" smtClean="0">
                <a:solidFill>
                  <a:srgbClr val="FF0000"/>
                </a:solidFill>
                <a:latin typeface="Times New Roman" pitchFamily="18" charset="0"/>
                <a:cs typeface="Times New Roman" pitchFamily="18" charset="0"/>
              </a:rPr>
              <a:t>no one knows who the Son is except the Father</a:t>
            </a:r>
            <a:r>
              <a:rPr lang="en-US" dirty="0" smtClean="0">
                <a:solidFill>
                  <a:srgbClr val="FF0000"/>
                </a:solidFill>
                <a:latin typeface="Times New Roman" pitchFamily="18" charset="0"/>
                <a:cs typeface="Times New Roman" pitchFamily="18" charset="0"/>
              </a:rPr>
              <a:t>, and who the Father is except the Son, and anyone to whom the Son wills to reveal </a:t>
            </a:r>
            <a:r>
              <a:rPr lang="en-US" i="1" dirty="0" smtClean="0">
                <a:solidFill>
                  <a:srgbClr val="FF0000"/>
                </a:solidFill>
                <a:latin typeface="Times New Roman" pitchFamily="18" charset="0"/>
                <a:cs typeface="Times New Roman" pitchFamily="18" charset="0"/>
              </a:rPr>
              <a:t>Him</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r>
              <a:rPr lang="en-US" b="1" dirty="0" smtClean="0">
                <a:solidFill>
                  <a:srgbClr val="0000FF"/>
                </a:solidFill>
                <a:latin typeface="Times New Roman" pitchFamily="18" charset="0"/>
                <a:cs typeface="Times New Roman" pitchFamily="18" charset="0"/>
              </a:rPr>
              <a:t>Philippians 3:10 </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that I may know Him</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the power of His resurrection and the fellowship of His sufferings, being conformed to His death;</a:t>
            </a:r>
          </a:p>
          <a:p>
            <a:pPr>
              <a:buNone/>
            </a:pPr>
            <a:endParaRPr lang="en-US" dirty="0" smtClean="0">
              <a:latin typeface="Times New Roman" pitchFamily="18" charset="0"/>
              <a:cs typeface="Times New Roman" pitchFamily="18" charset="0"/>
            </a:endParaRPr>
          </a:p>
          <a:p>
            <a:pPr>
              <a:buNone/>
            </a:pP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18</a:t>
            </a:fld>
            <a:endParaRPr lang="en-US"/>
          </a:p>
        </p:txBody>
      </p:sp>
      <p:pic>
        <p:nvPicPr>
          <p:cNvPr id="7"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15-16</a:t>
            </a:r>
          </a:p>
        </p:txBody>
      </p:sp>
      <p:sp>
        <p:nvSpPr>
          <p:cNvPr id="3" name="Content Placeholder 2"/>
          <p:cNvSpPr>
            <a:spLocks noGrp="1"/>
          </p:cNvSpPr>
          <p:nvPr>
            <p:ph idx="1"/>
          </p:nvPr>
        </p:nvSpPr>
        <p:spPr/>
        <p:txBody>
          <a:bodyPr>
            <a:normAutofit/>
          </a:bodyPr>
          <a:lstStyle/>
          <a:p>
            <a:pPr>
              <a:buNone/>
            </a:pPr>
            <a:r>
              <a:rPr lang="en-US" baseline="30000" dirty="0" smtClean="0">
                <a:solidFill>
                  <a:srgbClr val="0000FF"/>
                </a:solidFill>
              </a:rPr>
              <a:t>15</a:t>
            </a:r>
            <a:r>
              <a:rPr lang="en-US" dirty="0" smtClean="0"/>
              <a:t>And from His mouth comes a sharp sword, so that with it He may smite the nations; and He will rule them with a rod of iron; and He treads the wine press of the fierce wrath of God, the Almighty. </a:t>
            </a:r>
            <a:r>
              <a:rPr lang="en-US" baseline="30000" dirty="0" smtClean="0">
                <a:solidFill>
                  <a:srgbClr val="0000FF"/>
                </a:solidFill>
              </a:rPr>
              <a:t>16</a:t>
            </a:r>
            <a:r>
              <a:rPr lang="en-US" dirty="0" smtClean="0"/>
              <a:t>And on His robe and on His thigh He has a name written, "KING OF KINGS, AND LORD OF LORDS."</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Revelation of Jesus Christ</a:t>
            </a:r>
            <a:br>
              <a:rPr lang="en-US" dirty="0" smtClean="0"/>
            </a:br>
            <a:endParaRPr lang="en-US" dirty="0"/>
          </a:p>
        </p:txBody>
      </p:sp>
      <p:sp>
        <p:nvSpPr>
          <p:cNvPr id="3" name="Subtitle 2"/>
          <p:cNvSpPr>
            <a:spLocks noGrp="1"/>
          </p:cNvSpPr>
          <p:nvPr>
            <p:ph type="subTitle" idx="1"/>
          </p:nvPr>
        </p:nvSpPr>
        <p:spPr>
          <a:xfrm>
            <a:off x="1371600" y="3200400"/>
            <a:ext cx="6400800" cy="1676400"/>
          </a:xfrm>
        </p:spPr>
        <p:txBody>
          <a:bodyPr>
            <a:normAutofit fontScale="85000" lnSpcReduction="10000"/>
          </a:bodyPr>
          <a:lstStyle/>
          <a:p>
            <a:r>
              <a:rPr lang="en-US" sz="4400" b="1" dirty="0" smtClean="0">
                <a:solidFill>
                  <a:srgbClr val="C00000"/>
                </a:solidFill>
              </a:rPr>
              <a:t>The Return of the King of Kings</a:t>
            </a:r>
          </a:p>
          <a:p>
            <a:endParaRPr lang="en-US" sz="1600" dirty="0" smtClean="0"/>
          </a:p>
          <a:p>
            <a:r>
              <a:rPr lang="en-US" sz="4400" dirty="0" smtClean="0"/>
              <a:t>Rev 19b of 22</a:t>
            </a:r>
            <a:endParaRPr lang="en-US" sz="4400" dirty="0"/>
          </a:p>
        </p:txBody>
      </p:sp>
      <p:pic>
        <p:nvPicPr>
          <p:cNvPr id="1026" name="Picture 2" descr="E:\BIBLE STUDY\MBC Community Teaching\DTW\Revelation\Graphics\jesus_second_coming.jpg"/>
          <p:cNvPicPr>
            <a:picLocks noChangeAspect="1" noChangeArrowheads="1"/>
          </p:cNvPicPr>
          <p:nvPr/>
        </p:nvPicPr>
        <p:blipFill>
          <a:blip r:embed="rId2" cstate="print"/>
          <a:srcRect/>
          <a:stretch>
            <a:fillRect/>
          </a:stretch>
        </p:blipFill>
        <p:spPr bwMode="auto">
          <a:xfrm>
            <a:off x="152400" y="152400"/>
            <a:ext cx="1395095" cy="1981200"/>
          </a:xfrm>
          <a:prstGeom prst="rect">
            <a:avLst/>
          </a:prstGeom>
          <a:noFill/>
        </p:spPr>
      </p:pic>
      <p:sp>
        <p:nvSpPr>
          <p:cNvPr id="5" name="TextBox 4"/>
          <p:cNvSpPr txBox="1"/>
          <p:nvPr/>
        </p:nvSpPr>
        <p:spPr>
          <a:xfrm>
            <a:off x="762000" y="5105400"/>
            <a:ext cx="7772400" cy="830997"/>
          </a:xfrm>
          <a:prstGeom prst="rect">
            <a:avLst/>
          </a:prstGeom>
          <a:noFill/>
        </p:spPr>
        <p:txBody>
          <a:bodyPr wrap="square" rtlCol="0">
            <a:spAutoFit/>
          </a:bodyPr>
          <a:lstStyle/>
          <a:p>
            <a:r>
              <a:rPr lang="en-US" sz="2000" b="1" i="1" dirty="0" smtClean="0">
                <a:solidFill>
                  <a:schemeClr val="tx2"/>
                </a:solidFill>
              </a:rPr>
              <a:t>Rev. 1:3</a:t>
            </a:r>
            <a:r>
              <a:rPr lang="en-US" sz="2000" i="1" dirty="0" smtClean="0">
                <a:solidFill>
                  <a:schemeClr val="tx2"/>
                </a:solidFill>
              </a:rPr>
              <a:t> </a:t>
            </a:r>
            <a:r>
              <a:rPr lang="en-US" sz="2000" i="1" dirty="0" smtClean="0">
                <a:solidFill>
                  <a:srgbClr val="FF0000"/>
                </a:solidFill>
              </a:rPr>
              <a:t>Blessed is he who </a:t>
            </a:r>
            <a:r>
              <a:rPr lang="en-US" sz="2800" b="1" i="1" u="sng" dirty="0" smtClean="0">
                <a:solidFill>
                  <a:schemeClr val="tx2">
                    <a:lumMod val="75000"/>
                  </a:schemeClr>
                </a:solidFill>
              </a:rPr>
              <a:t>reads</a:t>
            </a:r>
            <a:r>
              <a:rPr lang="en-US" sz="2800" i="1" dirty="0" smtClean="0">
                <a:solidFill>
                  <a:srgbClr val="FF0000"/>
                </a:solidFill>
              </a:rPr>
              <a:t> </a:t>
            </a:r>
            <a:r>
              <a:rPr lang="en-US" sz="2000" i="1" dirty="0" smtClean="0">
                <a:solidFill>
                  <a:srgbClr val="FF0000"/>
                </a:solidFill>
              </a:rPr>
              <a:t>and those who </a:t>
            </a:r>
            <a:r>
              <a:rPr lang="en-US" sz="2000" b="1" i="1" u="sng" dirty="0" smtClean="0">
                <a:solidFill>
                  <a:srgbClr val="FF0000"/>
                </a:solidFill>
              </a:rPr>
              <a:t>hear</a:t>
            </a:r>
            <a:r>
              <a:rPr lang="en-US" sz="2000" i="1" dirty="0" smtClean="0">
                <a:solidFill>
                  <a:srgbClr val="FF0000"/>
                </a:solidFill>
              </a:rPr>
              <a:t> the words of the prophecy, and </a:t>
            </a:r>
            <a:r>
              <a:rPr lang="en-US" sz="2000" b="1" i="1" u="sng" dirty="0" smtClean="0">
                <a:solidFill>
                  <a:srgbClr val="FF0000"/>
                </a:solidFill>
              </a:rPr>
              <a:t>heed</a:t>
            </a:r>
            <a:r>
              <a:rPr lang="en-US" sz="2000" i="1" dirty="0" smtClean="0">
                <a:solidFill>
                  <a:srgbClr val="FF0000"/>
                </a:solidFill>
              </a:rPr>
              <a:t> the things which are written in it; for the time is near</a:t>
            </a:r>
            <a:r>
              <a:rPr lang="en-US" sz="2000" i="1" dirty="0" smtClean="0"/>
              <a:t>.</a:t>
            </a:r>
            <a:r>
              <a:rPr lang="en-US" sz="2000" dirty="0" smtClean="0"/>
              <a:t> </a:t>
            </a:r>
          </a:p>
        </p:txBody>
      </p:sp>
      <p:sp>
        <p:nvSpPr>
          <p:cNvPr id="13313" name="Text Box 1"/>
          <p:cNvSpPr txBox="1">
            <a:spLocks noChangeArrowheads="1"/>
          </p:cNvSpPr>
          <p:nvPr/>
        </p:nvSpPr>
        <p:spPr bwMode="auto">
          <a:xfrm>
            <a:off x="1752600" y="457200"/>
            <a:ext cx="4876800" cy="1015663"/>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Rev. 22:10</a:t>
            </a:r>
            <a:r>
              <a:rPr kumimoji="0" lang="en-US" sz="2000" b="0" i="0" u="none" strike="noStrike" cap="none" normalizeH="0" baseline="0" smtClean="0">
                <a:ln>
                  <a:noFill/>
                </a:ln>
                <a:solidFill>
                  <a:schemeClr val="tx1"/>
                </a:solidFill>
                <a:effectLst/>
                <a:latin typeface="Times New Roman" pitchFamily="18" charset="0"/>
              </a:rPr>
              <a:t> And he said to me, "Do not seal up the words of the prophecy of th</a:t>
            </a:r>
            <a:r>
              <a:rPr kumimoji="0" lang="en-US" sz="2000" b="0" i="0" u="none" strike="noStrike" cap="none" normalizeH="0" baseline="0" smtClean="0">
                <a:ln>
                  <a:noFill/>
                </a:ln>
                <a:solidFill>
                  <a:schemeClr val="tx1"/>
                </a:solidFill>
                <a:effectLst/>
                <a:latin typeface="Calibri" pitchFamily="34" charset="0"/>
              </a:rPr>
              <a:t>is book, for the time is near. </a:t>
            </a:r>
            <a:endParaRPr kumimoji="0" lang="en-US" sz="2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20</a:t>
            </a:fld>
            <a:endParaRPr lang="en-US"/>
          </a:p>
        </p:txBody>
      </p:sp>
      <p:sp>
        <p:nvSpPr>
          <p:cNvPr id="7" name="TextBox 6"/>
          <p:cNvSpPr txBox="1"/>
          <p:nvPr/>
        </p:nvSpPr>
        <p:spPr>
          <a:xfrm>
            <a:off x="2133600" y="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8" name="Table 7"/>
          <p:cNvGraphicFramePr>
            <a:graphicFrameLocks noGrp="1"/>
          </p:cNvGraphicFramePr>
          <p:nvPr/>
        </p:nvGraphicFramePr>
        <p:xfrm>
          <a:off x="457200" y="838200"/>
          <a:ext cx="8229600" cy="5181600"/>
        </p:xfrm>
        <a:graphic>
          <a:graphicData uri="http://schemas.openxmlformats.org/drawingml/2006/table">
            <a:tbl>
              <a:tblPr/>
              <a:tblGrid>
                <a:gridCol w="3148237"/>
                <a:gridCol w="2927308"/>
                <a:gridCol w="2154055"/>
              </a:tblGrid>
              <a:tr h="5181600">
                <a:tc>
                  <a:txBody>
                    <a:bodyPr/>
                    <a:lstStyle/>
                    <a:p>
                      <a:pPr marL="0" marR="0">
                        <a:spcBef>
                          <a:spcPts val="0"/>
                        </a:spcBef>
                        <a:spcAft>
                          <a:spcPts val="0"/>
                        </a:spcAft>
                      </a:pPr>
                      <a:r>
                        <a:rPr lang="en-US" sz="2000" baseline="30000" dirty="0">
                          <a:solidFill>
                            <a:srgbClr val="0000FF"/>
                          </a:solidFill>
                          <a:latin typeface="Times New Roman"/>
                          <a:ea typeface="Times New Roman"/>
                        </a:rPr>
                        <a:t>15</a:t>
                      </a:r>
                      <a:r>
                        <a:rPr lang="en-US" sz="2000" dirty="0">
                          <a:latin typeface="Times New Roman"/>
                          <a:ea typeface="Times New Roman"/>
                        </a:rPr>
                        <a:t>And </a:t>
                      </a:r>
                      <a:r>
                        <a:rPr lang="en-US" sz="2000" b="1" u="sng" dirty="0">
                          <a:latin typeface="Times New Roman"/>
                          <a:ea typeface="Times New Roman"/>
                        </a:rPr>
                        <a:t>from His mouth comes a</a:t>
                      </a:r>
                      <a:r>
                        <a:rPr lang="en-US" sz="2000" b="1" dirty="0">
                          <a:latin typeface="Times New Roman"/>
                          <a:ea typeface="Times New Roman"/>
                        </a:rPr>
                        <a:t> </a:t>
                      </a:r>
                      <a:r>
                        <a:rPr lang="en-US" sz="2000" b="1" u="sng" dirty="0">
                          <a:solidFill>
                            <a:srgbClr val="C00000"/>
                          </a:solidFill>
                          <a:latin typeface="Times New Roman"/>
                          <a:ea typeface="Times New Roman"/>
                        </a:rPr>
                        <a:t>sharp sword</a:t>
                      </a:r>
                      <a:r>
                        <a:rPr lang="en-US" sz="2000" dirty="0">
                          <a:latin typeface="Times New Roman"/>
                          <a:ea typeface="Times New Roman"/>
                        </a:rPr>
                        <a:t>, so that with it He may smite the nations; and He will rule them with a </a:t>
                      </a:r>
                      <a:r>
                        <a:rPr lang="en-US" sz="2000" b="1" u="sng" dirty="0">
                          <a:latin typeface="Times New Roman"/>
                          <a:ea typeface="Times New Roman"/>
                        </a:rPr>
                        <a:t>rod of iron</a:t>
                      </a:r>
                      <a:r>
                        <a:rPr lang="en-US" sz="2000" dirty="0">
                          <a:latin typeface="Times New Roman"/>
                          <a:ea typeface="Times New Roman"/>
                        </a:rPr>
                        <a:t>; and </a:t>
                      </a:r>
                      <a:r>
                        <a:rPr lang="en-US" sz="2000" b="1" u="sng" dirty="0">
                          <a:solidFill>
                            <a:srgbClr val="C00000"/>
                          </a:solidFill>
                          <a:latin typeface="Times New Roman"/>
                          <a:ea typeface="Times New Roman"/>
                        </a:rPr>
                        <a:t>He treads the wine press of the fierce wrath of God</a:t>
                      </a:r>
                      <a:r>
                        <a:rPr lang="en-US" sz="2000" dirty="0">
                          <a:latin typeface="Times New Roman"/>
                          <a:ea typeface="Times New Roman"/>
                        </a:rPr>
                        <a:t>, the Almighty. </a:t>
                      </a:r>
                      <a:r>
                        <a:rPr lang="en-US" sz="2000" baseline="30000" dirty="0">
                          <a:solidFill>
                            <a:srgbClr val="0000FF"/>
                          </a:solidFill>
                          <a:latin typeface="Times New Roman"/>
                          <a:ea typeface="Times New Roman"/>
                        </a:rPr>
                        <a:t>16</a:t>
                      </a:r>
                      <a:r>
                        <a:rPr lang="en-US" sz="2000" dirty="0">
                          <a:latin typeface="Times New Roman"/>
                          <a:ea typeface="Times New Roman"/>
                        </a:rPr>
                        <a:t>And on His robe and on His thigh He has a name written, "</a:t>
                      </a:r>
                      <a:r>
                        <a:rPr lang="en-US" sz="2000" b="1" u="sng" dirty="0">
                          <a:solidFill>
                            <a:srgbClr val="C00000"/>
                          </a:solidFill>
                          <a:latin typeface="Times New Roman"/>
                          <a:ea typeface="Times New Roman"/>
                        </a:rPr>
                        <a:t>KING OF KINGS, AND LORD OF LORDS</a:t>
                      </a:r>
                      <a:r>
                        <a:rPr lang="en-US" sz="2000" dirty="0">
                          <a:latin typeface="Times New Roman"/>
                          <a:ea typeface="Times New Roman"/>
                        </a:rPr>
                        <a:t>."</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2000" b="1" dirty="0">
                          <a:solidFill>
                            <a:srgbClr val="0000FF"/>
                          </a:solidFill>
                          <a:latin typeface="Times New Roman"/>
                          <a:ea typeface="Times New Roman"/>
                        </a:rPr>
                        <a:t>Rev. 1:16</a:t>
                      </a:r>
                      <a:r>
                        <a:rPr lang="en-US" sz="2000" dirty="0">
                          <a:latin typeface="Times New Roman"/>
                          <a:ea typeface="Times New Roman"/>
                        </a:rPr>
                        <a:t> And in His right hand He held seven stars; and out of His mouth came a </a:t>
                      </a:r>
                      <a:r>
                        <a:rPr lang="en-US" sz="2000" b="1" u="sng" dirty="0">
                          <a:solidFill>
                            <a:srgbClr val="C00000"/>
                          </a:solidFill>
                          <a:latin typeface="Times New Roman"/>
                          <a:ea typeface="Times New Roman"/>
                        </a:rPr>
                        <a:t>sharp two-edged sword</a:t>
                      </a:r>
                      <a:r>
                        <a:rPr lang="en-US" sz="2000" dirty="0" smtClean="0">
                          <a:latin typeface="Times New Roman"/>
                          <a:ea typeface="Times New Roman"/>
                        </a:rPr>
                        <a:t>;…</a:t>
                      </a:r>
                    </a:p>
                    <a:p>
                      <a:pPr marL="102870" marR="0" indent="-102870">
                        <a:spcBef>
                          <a:spcPts val="0"/>
                        </a:spcBef>
                        <a:spcAft>
                          <a:spcPts val="0"/>
                        </a:spcAft>
                      </a:pPr>
                      <a:endParaRPr lang="en-US" sz="1800" dirty="0">
                        <a:latin typeface="Times New Roman"/>
                        <a:ea typeface="Times New Roman"/>
                      </a:endParaRPr>
                    </a:p>
                    <a:p>
                      <a:pPr marL="102870" marR="0" indent="-102870">
                        <a:spcBef>
                          <a:spcPts val="0"/>
                        </a:spcBef>
                        <a:spcAft>
                          <a:spcPts val="0"/>
                        </a:spcAft>
                      </a:pPr>
                      <a:r>
                        <a:rPr lang="en-US" sz="2000" b="1" dirty="0">
                          <a:solidFill>
                            <a:srgbClr val="0000FF"/>
                          </a:solidFill>
                          <a:latin typeface="Times New Roman"/>
                          <a:ea typeface="Times New Roman"/>
                        </a:rPr>
                        <a:t>Isaiah 11:4 </a:t>
                      </a:r>
                      <a:r>
                        <a:rPr lang="en-US" sz="2000" dirty="0">
                          <a:latin typeface="Times New Roman"/>
                          <a:ea typeface="Times New Roman"/>
                        </a:rPr>
                        <a:t>But with righteousness He will judge the poor, And decide with fairness for the afflicted of the earth; And </a:t>
                      </a:r>
                      <a:r>
                        <a:rPr lang="en-US" sz="2000" b="1" u="sng" dirty="0">
                          <a:latin typeface="Times New Roman"/>
                          <a:ea typeface="Times New Roman"/>
                        </a:rPr>
                        <a:t>He will strike the earth with the rod of His mouth</a:t>
                      </a:r>
                      <a:r>
                        <a:rPr lang="en-US" sz="2000" dirty="0">
                          <a:latin typeface="Times New Roman"/>
                          <a:ea typeface="Times New Roman"/>
                        </a:rPr>
                        <a:t>,…</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0020" marR="0" indent="-160020">
                        <a:spcBef>
                          <a:spcPts val="0"/>
                        </a:spcBef>
                        <a:spcAft>
                          <a:spcPts val="0"/>
                        </a:spcAft>
                      </a:pP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17-18 </a:t>
            </a:r>
          </a:p>
        </p:txBody>
      </p:sp>
      <p:sp>
        <p:nvSpPr>
          <p:cNvPr id="3" name="Content Placeholder 2"/>
          <p:cNvSpPr>
            <a:spLocks noGrp="1"/>
          </p:cNvSpPr>
          <p:nvPr>
            <p:ph idx="1"/>
          </p:nvPr>
        </p:nvSpPr>
        <p:spPr>
          <a:xfrm>
            <a:off x="457200" y="1417637"/>
            <a:ext cx="8229600" cy="4525963"/>
          </a:xfrm>
        </p:spPr>
        <p:txBody>
          <a:bodyPr>
            <a:normAutofit lnSpcReduction="10000"/>
          </a:bodyPr>
          <a:lstStyle/>
          <a:p>
            <a:pPr>
              <a:buNone/>
            </a:pPr>
            <a:r>
              <a:rPr lang="en-US" baseline="30000" dirty="0" smtClean="0">
                <a:solidFill>
                  <a:srgbClr val="0000FF"/>
                </a:solidFill>
              </a:rPr>
              <a:t>17</a:t>
            </a:r>
            <a:r>
              <a:rPr lang="en-US" dirty="0" smtClean="0"/>
              <a:t>And I saw an angel standing in the sun; and he cried out with a loud voice, saying to all the birds which fly in </a:t>
            </a:r>
            <a:r>
              <a:rPr lang="en-US" dirty="0" err="1" smtClean="0"/>
              <a:t>midheaven</a:t>
            </a:r>
            <a:r>
              <a:rPr lang="en-US" dirty="0" smtClean="0"/>
              <a:t>, "Come, assemble for the great supper of God;</a:t>
            </a:r>
            <a:r>
              <a:rPr lang="en-US" dirty="0" smtClean="0">
                <a:solidFill>
                  <a:srgbClr val="0000FF"/>
                </a:solidFill>
              </a:rPr>
              <a:t> </a:t>
            </a:r>
            <a:r>
              <a:rPr lang="en-US" baseline="30000" dirty="0" smtClean="0">
                <a:solidFill>
                  <a:srgbClr val="0000FF"/>
                </a:solidFill>
              </a:rPr>
              <a:t>18 </a:t>
            </a:r>
            <a:r>
              <a:rPr lang="en-US" dirty="0" smtClean="0"/>
              <a:t>in</a:t>
            </a:r>
            <a:r>
              <a:rPr lang="en-US" dirty="0" smtClean="0">
                <a:solidFill>
                  <a:srgbClr val="0000FF"/>
                </a:solidFill>
              </a:rPr>
              <a:t> </a:t>
            </a:r>
            <a:r>
              <a:rPr lang="en-US" dirty="0" smtClean="0"/>
              <a:t>order that you may eat the flesh of kings and the flesh of commanders and the flesh of mighty men and the flesh of horses and of those who sit on them and the flesh of all men, both free men and slaves, and small and great."</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22</a:t>
            </a:fld>
            <a:endParaRPr lang="en-US"/>
          </a:p>
        </p:txBody>
      </p:sp>
      <p:sp>
        <p:nvSpPr>
          <p:cNvPr id="7" name="TextBox 6"/>
          <p:cNvSpPr txBox="1"/>
          <p:nvPr/>
        </p:nvSpPr>
        <p:spPr>
          <a:xfrm>
            <a:off x="2133600" y="22860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8" name="Table 7"/>
          <p:cNvGraphicFramePr>
            <a:graphicFrameLocks noGrp="1"/>
          </p:cNvGraphicFramePr>
          <p:nvPr/>
        </p:nvGraphicFramePr>
        <p:xfrm>
          <a:off x="304800" y="990600"/>
          <a:ext cx="8458201" cy="5105400"/>
        </p:xfrm>
        <a:graphic>
          <a:graphicData uri="http://schemas.openxmlformats.org/drawingml/2006/table">
            <a:tbl>
              <a:tblPr/>
              <a:tblGrid>
                <a:gridCol w="2427817"/>
                <a:gridCol w="4307417"/>
                <a:gridCol w="1722967"/>
              </a:tblGrid>
              <a:tr h="5105400">
                <a:tc>
                  <a:txBody>
                    <a:bodyPr/>
                    <a:lstStyle/>
                    <a:p>
                      <a:pPr marL="0" marR="0">
                        <a:spcBef>
                          <a:spcPts val="0"/>
                        </a:spcBef>
                        <a:spcAft>
                          <a:spcPts val="0"/>
                        </a:spcAft>
                      </a:pPr>
                      <a:r>
                        <a:rPr lang="en-US" sz="1800" baseline="30000" dirty="0">
                          <a:solidFill>
                            <a:srgbClr val="0000FF"/>
                          </a:solidFill>
                          <a:latin typeface="Times New Roman"/>
                          <a:ea typeface="Times New Roman"/>
                        </a:rPr>
                        <a:t>17</a:t>
                      </a:r>
                      <a:r>
                        <a:rPr lang="en-US" sz="1800" dirty="0">
                          <a:latin typeface="Times New Roman"/>
                          <a:ea typeface="Times New Roman"/>
                        </a:rPr>
                        <a:t>And I saw an angel standing in the sun; and he cried out with a </a:t>
                      </a:r>
                      <a:r>
                        <a:rPr lang="en-US" sz="1800" b="1" u="sng" dirty="0">
                          <a:latin typeface="Times New Roman"/>
                          <a:ea typeface="Times New Roman"/>
                        </a:rPr>
                        <a:t>loud voice</a:t>
                      </a:r>
                      <a:r>
                        <a:rPr lang="en-US" sz="1800" dirty="0">
                          <a:latin typeface="Times New Roman"/>
                          <a:ea typeface="Times New Roman"/>
                        </a:rPr>
                        <a:t>, saying to all the </a:t>
                      </a:r>
                      <a:r>
                        <a:rPr lang="en-US" sz="1800" b="1" u="sng" dirty="0">
                          <a:latin typeface="Times New Roman"/>
                          <a:ea typeface="Times New Roman"/>
                        </a:rPr>
                        <a:t>birds which fly</a:t>
                      </a:r>
                      <a:r>
                        <a:rPr lang="en-US" sz="1800" dirty="0">
                          <a:latin typeface="Times New Roman"/>
                          <a:ea typeface="Times New Roman"/>
                        </a:rPr>
                        <a:t> in </a:t>
                      </a:r>
                      <a:r>
                        <a:rPr lang="en-US" sz="1800" dirty="0" err="1">
                          <a:latin typeface="Times New Roman"/>
                          <a:ea typeface="Times New Roman"/>
                        </a:rPr>
                        <a:t>midheaven</a:t>
                      </a:r>
                      <a:r>
                        <a:rPr lang="en-US" sz="1800" dirty="0">
                          <a:latin typeface="Times New Roman"/>
                          <a:ea typeface="Times New Roman"/>
                        </a:rPr>
                        <a:t>, "Come, assemble for the </a:t>
                      </a:r>
                      <a:r>
                        <a:rPr lang="en-US" sz="1800" u="sng" dirty="0">
                          <a:latin typeface="Times New Roman"/>
                          <a:ea typeface="Times New Roman"/>
                        </a:rPr>
                        <a:t>great supper</a:t>
                      </a:r>
                      <a:r>
                        <a:rPr lang="en-US" sz="1800" dirty="0">
                          <a:latin typeface="Times New Roman"/>
                          <a:ea typeface="Times New Roman"/>
                        </a:rPr>
                        <a:t> of God; </a:t>
                      </a:r>
                      <a:r>
                        <a:rPr lang="en-US" sz="1800" baseline="30000" dirty="0">
                          <a:solidFill>
                            <a:srgbClr val="0000FF"/>
                          </a:solidFill>
                          <a:latin typeface="Times New Roman"/>
                          <a:ea typeface="Times New Roman"/>
                        </a:rPr>
                        <a:t>18</a:t>
                      </a:r>
                      <a:r>
                        <a:rPr lang="en-US" sz="1800" dirty="0">
                          <a:latin typeface="Times New Roman"/>
                          <a:ea typeface="Times New Roman"/>
                        </a:rPr>
                        <a:t>in order that you may </a:t>
                      </a:r>
                      <a:r>
                        <a:rPr lang="en-US" sz="1800" b="1" u="sng" dirty="0">
                          <a:solidFill>
                            <a:srgbClr val="C00000"/>
                          </a:solidFill>
                          <a:latin typeface="Times New Roman"/>
                          <a:ea typeface="Times New Roman"/>
                        </a:rPr>
                        <a:t>eat the flesh of</a:t>
                      </a:r>
                      <a:r>
                        <a:rPr lang="en-US" sz="1800" dirty="0">
                          <a:latin typeface="Times New Roman"/>
                          <a:ea typeface="Times New Roman"/>
                        </a:rPr>
                        <a:t> </a:t>
                      </a:r>
                      <a:r>
                        <a:rPr lang="en-US" sz="1800" b="1" u="sng" dirty="0">
                          <a:latin typeface="Times New Roman"/>
                          <a:ea typeface="Times New Roman"/>
                        </a:rPr>
                        <a:t>kings</a:t>
                      </a:r>
                      <a:r>
                        <a:rPr lang="en-US" sz="1800" dirty="0">
                          <a:latin typeface="Times New Roman"/>
                          <a:ea typeface="Times New Roman"/>
                        </a:rPr>
                        <a:t> and the flesh of </a:t>
                      </a:r>
                      <a:r>
                        <a:rPr lang="en-US" sz="1800" b="1" u="sng" dirty="0">
                          <a:latin typeface="Times New Roman"/>
                          <a:ea typeface="Times New Roman"/>
                        </a:rPr>
                        <a:t>commanders</a:t>
                      </a:r>
                      <a:r>
                        <a:rPr lang="en-US" sz="1800" dirty="0">
                          <a:latin typeface="Times New Roman"/>
                          <a:ea typeface="Times New Roman"/>
                        </a:rPr>
                        <a:t> and the flesh of </a:t>
                      </a:r>
                      <a:r>
                        <a:rPr lang="en-US" sz="1800" b="1" u="sng" dirty="0">
                          <a:latin typeface="Times New Roman"/>
                          <a:ea typeface="Times New Roman"/>
                        </a:rPr>
                        <a:t>mighty men</a:t>
                      </a:r>
                      <a:r>
                        <a:rPr lang="en-US" sz="1800" dirty="0">
                          <a:latin typeface="Times New Roman"/>
                          <a:ea typeface="Times New Roman"/>
                        </a:rPr>
                        <a:t> and the flesh of </a:t>
                      </a:r>
                      <a:r>
                        <a:rPr lang="en-US" sz="1800" b="1" u="sng" dirty="0">
                          <a:latin typeface="Times New Roman"/>
                          <a:ea typeface="Times New Roman"/>
                        </a:rPr>
                        <a:t>horses</a:t>
                      </a:r>
                      <a:r>
                        <a:rPr lang="en-US" sz="1800" dirty="0">
                          <a:latin typeface="Times New Roman"/>
                          <a:ea typeface="Times New Roman"/>
                        </a:rPr>
                        <a:t> and of those who sit on them and the flesh of </a:t>
                      </a:r>
                      <a:r>
                        <a:rPr lang="en-US" sz="1800" b="1" u="sng" dirty="0">
                          <a:latin typeface="Times New Roman"/>
                          <a:ea typeface="Times New Roman"/>
                        </a:rPr>
                        <a:t>all men</a:t>
                      </a:r>
                      <a:r>
                        <a:rPr lang="en-US" sz="1800" dirty="0">
                          <a:latin typeface="Times New Roman"/>
                          <a:ea typeface="Times New Roman"/>
                        </a:rPr>
                        <a:t>, both </a:t>
                      </a:r>
                      <a:r>
                        <a:rPr lang="en-US" sz="1800" b="1" u="sng" dirty="0">
                          <a:latin typeface="Times New Roman"/>
                          <a:ea typeface="Times New Roman"/>
                        </a:rPr>
                        <a:t>free</a:t>
                      </a:r>
                      <a:r>
                        <a:rPr lang="en-US" sz="1800" dirty="0">
                          <a:latin typeface="Times New Roman"/>
                          <a:ea typeface="Times New Roman"/>
                        </a:rPr>
                        <a:t> men and </a:t>
                      </a:r>
                      <a:r>
                        <a:rPr lang="en-US" sz="1800" b="1" u="sng" dirty="0">
                          <a:latin typeface="Times New Roman"/>
                          <a:ea typeface="Times New Roman"/>
                        </a:rPr>
                        <a:t>slaves</a:t>
                      </a:r>
                      <a:r>
                        <a:rPr lang="en-US" sz="1800" dirty="0">
                          <a:latin typeface="Times New Roman"/>
                          <a:ea typeface="Times New Roman"/>
                        </a:rPr>
                        <a:t>, and </a:t>
                      </a:r>
                      <a:r>
                        <a:rPr lang="en-US" sz="1800" b="1" u="sng" dirty="0">
                          <a:latin typeface="Times New Roman"/>
                          <a:ea typeface="Times New Roman"/>
                        </a:rPr>
                        <a:t>small</a:t>
                      </a:r>
                      <a:r>
                        <a:rPr lang="en-US" sz="1800" dirty="0">
                          <a:latin typeface="Times New Roman"/>
                          <a:ea typeface="Times New Roman"/>
                        </a:rPr>
                        <a:t> and </a:t>
                      </a:r>
                      <a:r>
                        <a:rPr lang="en-US" sz="1800" b="1" u="sng" dirty="0">
                          <a:latin typeface="Times New Roman"/>
                          <a:ea typeface="Times New Roman"/>
                        </a:rPr>
                        <a:t>great</a:t>
                      </a:r>
                      <a:r>
                        <a:rPr lang="en-US" sz="1800" dirty="0">
                          <a:latin typeface="Times New Roman"/>
                          <a:ea typeface="Times New Roman"/>
                        </a:rPr>
                        <a:t>."</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1800" b="1" dirty="0">
                          <a:solidFill>
                            <a:srgbClr val="0000FF"/>
                          </a:solidFill>
                          <a:latin typeface="Times New Roman"/>
                          <a:ea typeface="Times New Roman"/>
                        </a:rPr>
                        <a:t>Zech. 14:3-4</a:t>
                      </a:r>
                      <a:r>
                        <a:rPr lang="en-US" sz="1800" dirty="0">
                          <a:latin typeface="Times New Roman"/>
                          <a:ea typeface="Times New Roman"/>
                        </a:rPr>
                        <a:t> Then the L</a:t>
                      </a:r>
                      <a:r>
                        <a:rPr lang="en-US" sz="1800" cap="small" dirty="0">
                          <a:latin typeface="Times New Roman"/>
                          <a:ea typeface="Times New Roman"/>
                        </a:rPr>
                        <a:t>ord</a:t>
                      </a:r>
                      <a:r>
                        <a:rPr lang="en-US" sz="1800" dirty="0">
                          <a:latin typeface="Times New Roman"/>
                          <a:ea typeface="Times New Roman"/>
                        </a:rPr>
                        <a:t> will go forth and fight against those nations, as when He fights on a day of battle. </a:t>
                      </a:r>
                      <a:r>
                        <a:rPr lang="en-US" sz="1800" b="1" kern="1200" baseline="30000" dirty="0">
                          <a:solidFill>
                            <a:srgbClr val="0000FF"/>
                          </a:solidFill>
                          <a:latin typeface="Times New Roman"/>
                          <a:ea typeface="Times New Roman"/>
                          <a:cs typeface="+mn-cs"/>
                        </a:rPr>
                        <a:t>4</a:t>
                      </a:r>
                      <a:r>
                        <a:rPr lang="en-US" sz="1800" dirty="0">
                          <a:latin typeface="Times New Roman"/>
                          <a:ea typeface="Times New Roman"/>
                        </a:rPr>
                        <a:t>And </a:t>
                      </a:r>
                      <a:r>
                        <a:rPr lang="en-US" sz="1800" b="1" u="sng" dirty="0">
                          <a:latin typeface="Times New Roman"/>
                          <a:ea typeface="Times New Roman"/>
                        </a:rPr>
                        <a:t>in that day His feet will stand on the Mount of Olives</a:t>
                      </a:r>
                      <a:r>
                        <a:rPr lang="en-US" sz="1800" dirty="0">
                          <a:latin typeface="Times New Roman"/>
                          <a:ea typeface="Times New Roman"/>
                        </a:rPr>
                        <a:t>, </a:t>
                      </a:r>
                      <a:r>
                        <a:rPr lang="en-US" sz="1800" dirty="0" smtClean="0">
                          <a:latin typeface="Times New Roman"/>
                          <a:ea typeface="Times New Roman"/>
                        </a:rPr>
                        <a:t>…</a:t>
                      </a:r>
                    </a:p>
                    <a:p>
                      <a:pPr marL="102870" marR="0" indent="-102870">
                        <a:spcBef>
                          <a:spcPts val="0"/>
                        </a:spcBef>
                        <a:spcAft>
                          <a:spcPts val="0"/>
                        </a:spcAft>
                      </a:pPr>
                      <a:r>
                        <a:rPr lang="en-US" sz="1800" b="1" dirty="0" smtClean="0">
                          <a:solidFill>
                            <a:srgbClr val="0000FF"/>
                          </a:solidFill>
                          <a:latin typeface="Times New Roman"/>
                          <a:ea typeface="Times New Roman"/>
                        </a:rPr>
                        <a:t>Ezekiel </a:t>
                      </a:r>
                      <a:r>
                        <a:rPr lang="en-US" sz="1800" b="1" dirty="0">
                          <a:solidFill>
                            <a:srgbClr val="0000FF"/>
                          </a:solidFill>
                          <a:latin typeface="Times New Roman"/>
                          <a:ea typeface="Times New Roman"/>
                        </a:rPr>
                        <a:t>39:17</a:t>
                      </a:r>
                      <a:r>
                        <a:rPr lang="en-US" sz="1800" dirty="0">
                          <a:latin typeface="Times New Roman"/>
                          <a:ea typeface="Times New Roman"/>
                        </a:rPr>
                        <a:t> "… says the Lord God, 'Speak to </a:t>
                      </a:r>
                      <a:r>
                        <a:rPr lang="en-US" sz="1800" b="1" u="sng" dirty="0">
                          <a:latin typeface="Times New Roman"/>
                          <a:ea typeface="Times New Roman"/>
                        </a:rPr>
                        <a:t>every kind of bird and to every beast of the field</a:t>
                      </a:r>
                      <a:r>
                        <a:rPr lang="en-US" sz="1800" dirty="0">
                          <a:latin typeface="Times New Roman"/>
                          <a:ea typeface="Times New Roman"/>
                        </a:rPr>
                        <a:t>, "Assemble and come, gather from every side to My sacrifice which I am going to sacrifice …</a:t>
                      </a:r>
                      <a:r>
                        <a:rPr lang="en-US" sz="1800" b="1" dirty="0">
                          <a:solidFill>
                            <a:srgbClr val="0000FF"/>
                          </a:solidFill>
                          <a:latin typeface="Times New Roman"/>
                          <a:ea typeface="Times New Roman"/>
                        </a:rPr>
                        <a:t> </a:t>
                      </a:r>
                      <a:endParaRPr lang="en-US" sz="1600" dirty="0">
                        <a:latin typeface="Times New Roman"/>
                        <a:ea typeface="Times New Roman"/>
                      </a:endParaRPr>
                    </a:p>
                    <a:p>
                      <a:pPr marL="102870" marR="0" indent="-102870">
                        <a:spcBef>
                          <a:spcPts val="0"/>
                        </a:spcBef>
                        <a:spcAft>
                          <a:spcPts val="0"/>
                        </a:spcAft>
                      </a:pPr>
                      <a:r>
                        <a:rPr lang="en-US" sz="1800" b="1" dirty="0">
                          <a:solidFill>
                            <a:srgbClr val="0000FF"/>
                          </a:solidFill>
                          <a:latin typeface="Times New Roman"/>
                          <a:ea typeface="Times New Roman"/>
                        </a:rPr>
                        <a:t>Matt 24:26-28</a:t>
                      </a:r>
                      <a:r>
                        <a:rPr lang="en-US" sz="1800" b="1" dirty="0">
                          <a:latin typeface="Times New Roman"/>
                          <a:ea typeface="Times New Roman"/>
                        </a:rPr>
                        <a:t> </a:t>
                      </a:r>
                      <a:r>
                        <a:rPr lang="en-US" sz="1800" dirty="0">
                          <a:latin typeface="Times New Roman"/>
                          <a:ea typeface="Times New Roman"/>
                        </a:rPr>
                        <a:t>"</a:t>
                      </a:r>
                      <a:r>
                        <a:rPr lang="en-US" sz="1800" dirty="0">
                          <a:solidFill>
                            <a:srgbClr val="FF0000"/>
                          </a:solidFill>
                          <a:latin typeface="Times New Roman"/>
                          <a:ea typeface="Times New Roman"/>
                        </a:rPr>
                        <a:t>So if they say to you, 'Behold, He is in the wilderness,' do not go out, </a:t>
                      </a:r>
                      <a:r>
                        <a:rPr lang="en-US" sz="1800" i="1" dirty="0">
                          <a:solidFill>
                            <a:srgbClr val="FF0000"/>
                          </a:solidFill>
                          <a:latin typeface="Times New Roman"/>
                          <a:ea typeface="Times New Roman"/>
                        </a:rPr>
                        <a:t>or,</a:t>
                      </a:r>
                      <a:r>
                        <a:rPr lang="en-US" sz="1800" dirty="0">
                          <a:solidFill>
                            <a:srgbClr val="FF0000"/>
                          </a:solidFill>
                          <a:latin typeface="Times New Roman"/>
                          <a:ea typeface="Times New Roman"/>
                        </a:rPr>
                        <a:t> 'Behold, He is in the inner rooms,' do not believe </a:t>
                      </a:r>
                      <a:r>
                        <a:rPr lang="en-US" sz="1800" i="1" dirty="0">
                          <a:solidFill>
                            <a:srgbClr val="FF0000"/>
                          </a:solidFill>
                          <a:latin typeface="Times New Roman"/>
                          <a:ea typeface="Times New Roman"/>
                        </a:rPr>
                        <a:t>them.</a:t>
                      </a:r>
                      <a:r>
                        <a:rPr lang="en-US" sz="1800" dirty="0">
                          <a:solidFill>
                            <a:srgbClr val="FF0000"/>
                          </a:solidFill>
                          <a:latin typeface="Times New Roman"/>
                          <a:ea typeface="Times New Roman"/>
                        </a:rPr>
                        <a:t> </a:t>
                      </a:r>
                      <a:r>
                        <a:rPr lang="en-US" sz="1800" b="1" baseline="30000" dirty="0">
                          <a:solidFill>
                            <a:srgbClr val="0000FF"/>
                          </a:solidFill>
                          <a:latin typeface="Times New Roman"/>
                          <a:ea typeface="Times New Roman"/>
                        </a:rPr>
                        <a:t>27</a:t>
                      </a:r>
                      <a:r>
                        <a:rPr lang="en-US" sz="1800" dirty="0">
                          <a:solidFill>
                            <a:srgbClr val="FF0000"/>
                          </a:solidFill>
                          <a:latin typeface="Times New Roman"/>
                          <a:ea typeface="Times New Roman"/>
                        </a:rPr>
                        <a:t> "For just as the lightning comes from the east and flashes even to the west, so will the coming of the Son of Man be. </a:t>
                      </a:r>
                      <a:r>
                        <a:rPr lang="en-US" sz="1800" b="1" baseline="30000" dirty="0" smtClean="0">
                          <a:solidFill>
                            <a:srgbClr val="0000FF"/>
                          </a:solidFill>
                          <a:latin typeface="Times New Roman"/>
                          <a:ea typeface="Times New Roman"/>
                        </a:rPr>
                        <a:t>28</a:t>
                      </a:r>
                      <a:r>
                        <a:rPr lang="en-US" sz="1800" dirty="0">
                          <a:solidFill>
                            <a:srgbClr val="FF0000"/>
                          </a:solidFill>
                          <a:latin typeface="Times New Roman"/>
                          <a:ea typeface="Times New Roman"/>
                        </a:rPr>
                        <a:t> "</a:t>
                      </a:r>
                      <a:r>
                        <a:rPr lang="en-US" sz="1800" b="1" u="sng" dirty="0">
                          <a:solidFill>
                            <a:srgbClr val="FF0000"/>
                          </a:solidFill>
                          <a:latin typeface="Times New Roman"/>
                          <a:ea typeface="Times New Roman"/>
                        </a:rPr>
                        <a:t>Wherever the corpse is, there the vultures will gather</a:t>
                      </a:r>
                      <a:r>
                        <a:rPr lang="en-US" sz="1800" dirty="0">
                          <a:solidFill>
                            <a:srgbClr val="FF0000"/>
                          </a:solidFill>
                          <a:latin typeface="Times New Roman"/>
                          <a:ea typeface="Times New Roman"/>
                        </a:rPr>
                        <a:t>.</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0020" marR="0" indent="-171450">
                        <a:spcBef>
                          <a:spcPts val="0"/>
                        </a:spcBef>
                        <a:spcAft>
                          <a:spcPts val="0"/>
                        </a:spcAft>
                      </a:pPr>
                      <a:r>
                        <a:rPr lang="en-US" sz="1600" b="1" u="sng" dirty="0">
                          <a:latin typeface="Times New Roman"/>
                          <a:ea typeface="Times New Roman"/>
                        </a:rPr>
                        <a:t>loud voice</a:t>
                      </a:r>
                      <a:r>
                        <a:rPr lang="en-US" sz="1600" dirty="0">
                          <a:latin typeface="Times New Roman"/>
                          <a:ea typeface="Times New Roman"/>
                        </a:rPr>
                        <a:t> – something important about to happen</a:t>
                      </a:r>
                    </a:p>
                    <a:p>
                      <a:pPr marL="160020" marR="0" indent="-171450">
                        <a:spcBef>
                          <a:spcPts val="0"/>
                        </a:spcBef>
                        <a:spcAft>
                          <a:spcPts val="0"/>
                        </a:spcAft>
                      </a:pPr>
                      <a:endParaRPr lang="en-US" sz="1600" b="1" dirty="0" smtClean="0">
                        <a:solidFill>
                          <a:srgbClr val="0000FF"/>
                        </a:solidFill>
                        <a:latin typeface="Times New Roman"/>
                        <a:ea typeface="Times New Roman"/>
                      </a:endParaRPr>
                    </a:p>
                    <a:p>
                      <a:pPr marL="160020" marR="0" indent="-171450">
                        <a:spcBef>
                          <a:spcPts val="0"/>
                        </a:spcBef>
                        <a:spcAft>
                          <a:spcPts val="0"/>
                        </a:spcAft>
                      </a:pPr>
                      <a:endParaRPr lang="en-US" sz="1600" b="1" dirty="0" smtClean="0">
                        <a:solidFill>
                          <a:srgbClr val="0000FF"/>
                        </a:solidFill>
                        <a:latin typeface="Times New Roman"/>
                        <a:ea typeface="Times New Roman"/>
                      </a:endParaRPr>
                    </a:p>
                    <a:p>
                      <a:pPr marL="160020" marR="0" indent="-171450">
                        <a:spcBef>
                          <a:spcPts val="0"/>
                        </a:spcBef>
                        <a:spcAft>
                          <a:spcPts val="0"/>
                        </a:spcAft>
                      </a:pPr>
                      <a:r>
                        <a:rPr lang="en-US" sz="1600" b="1" dirty="0" smtClean="0">
                          <a:solidFill>
                            <a:srgbClr val="0000FF"/>
                          </a:solidFill>
                          <a:latin typeface="Times New Roman"/>
                          <a:ea typeface="Times New Roman"/>
                        </a:rPr>
                        <a:t>Ezekiel </a:t>
                      </a:r>
                      <a:r>
                        <a:rPr lang="en-US" sz="1600" b="1" dirty="0">
                          <a:solidFill>
                            <a:srgbClr val="0000FF"/>
                          </a:solidFill>
                          <a:latin typeface="Times New Roman"/>
                          <a:ea typeface="Times New Roman"/>
                        </a:rPr>
                        <a:t>38 &amp; 39</a:t>
                      </a:r>
                      <a:r>
                        <a:rPr lang="en-US" sz="1600" dirty="0">
                          <a:latin typeface="Times New Roman"/>
                          <a:ea typeface="Times New Roman"/>
                        </a:rPr>
                        <a:t> foretell the invasion of Israel in the Tribulation</a:t>
                      </a:r>
                      <a:r>
                        <a:rPr lang="en-US" sz="1600" b="1" dirty="0">
                          <a:solidFill>
                            <a:srgbClr val="0000FF"/>
                          </a:solidFill>
                          <a:latin typeface="Times New Roman"/>
                          <a:ea typeface="Times New Roman"/>
                        </a:rPr>
                        <a:t> </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19-21 </a:t>
            </a:r>
          </a:p>
        </p:txBody>
      </p:sp>
      <p:sp>
        <p:nvSpPr>
          <p:cNvPr id="3" name="Content Placeholder 2"/>
          <p:cNvSpPr>
            <a:spLocks noGrp="1"/>
          </p:cNvSpPr>
          <p:nvPr>
            <p:ph idx="1"/>
          </p:nvPr>
        </p:nvSpPr>
        <p:spPr/>
        <p:txBody>
          <a:bodyPr>
            <a:normAutofit fontScale="85000" lnSpcReduction="10000"/>
          </a:bodyPr>
          <a:lstStyle/>
          <a:p>
            <a:pPr>
              <a:buNone/>
            </a:pPr>
            <a:r>
              <a:rPr lang="en-US" baseline="30000" dirty="0" smtClean="0">
                <a:solidFill>
                  <a:srgbClr val="0000FF"/>
                </a:solidFill>
              </a:rPr>
              <a:t>19</a:t>
            </a:r>
            <a:r>
              <a:rPr lang="en-US" dirty="0" smtClean="0"/>
              <a:t>And I saw the beast and the kings of the earth and their armies, assembled to make war against Him who sat upon the horse, and against His army. </a:t>
            </a:r>
            <a:r>
              <a:rPr lang="en-US" baseline="30000" dirty="0" smtClean="0">
                <a:solidFill>
                  <a:srgbClr val="0000FF"/>
                </a:solidFill>
              </a:rPr>
              <a:t>20</a:t>
            </a:r>
            <a:r>
              <a:rPr lang="en-US" dirty="0" smtClean="0"/>
              <a:t>And the beast was seized, and with him the false prophet who performed the signs in his presence, by which he deceived those who had received the mark of the beast and those who worshiped his image; these two were thrown alive into the lake of fire which burns with brimstone. </a:t>
            </a:r>
            <a:r>
              <a:rPr lang="en-US" baseline="30000" dirty="0" smtClean="0">
                <a:solidFill>
                  <a:srgbClr val="0000FF"/>
                </a:solidFill>
              </a:rPr>
              <a:t>21</a:t>
            </a:r>
            <a:r>
              <a:rPr lang="en-US" dirty="0" smtClean="0"/>
              <a:t>And the rest were killed with the sword which came from the mouth of Him who sat upon the horse, and all the birds were filled with their flesh.</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24</a:t>
            </a:fld>
            <a:endParaRPr lang="en-US"/>
          </a:p>
        </p:txBody>
      </p:sp>
      <p:pic>
        <p:nvPicPr>
          <p:cNvPr id="1026" name="Picture 2" descr="E:\BIBLE STUDY\MBC Community Teaching\DTW\Revelation\PatSmith-jpgs\25.jpg"/>
          <p:cNvPicPr>
            <a:picLocks noChangeAspect="1" noChangeArrowheads="1"/>
          </p:cNvPicPr>
          <p:nvPr/>
        </p:nvPicPr>
        <p:blipFill>
          <a:blip r:embed="rId2" cstate="print"/>
          <a:srcRect/>
          <a:stretch>
            <a:fillRect/>
          </a:stretch>
        </p:blipFill>
        <p:spPr bwMode="auto">
          <a:xfrm>
            <a:off x="2057400" y="0"/>
            <a:ext cx="5000625" cy="6858000"/>
          </a:xfrm>
          <a:prstGeom prst="rect">
            <a:avLst/>
          </a:prstGeom>
          <a:noFill/>
        </p:spPr>
      </p:pic>
      <p:pic>
        <p:nvPicPr>
          <p:cNvPr id="7"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25</a:t>
            </a:fld>
            <a:endParaRPr lang="en-US"/>
          </a:p>
        </p:txBody>
      </p:sp>
      <p:sp>
        <p:nvSpPr>
          <p:cNvPr id="7" name="TextBox 6"/>
          <p:cNvSpPr txBox="1"/>
          <p:nvPr/>
        </p:nvSpPr>
        <p:spPr>
          <a:xfrm>
            <a:off x="2133600" y="0"/>
            <a:ext cx="4924810" cy="646331"/>
          </a:xfrm>
          <a:prstGeom prst="rect">
            <a:avLst/>
          </a:prstGeom>
          <a:noFill/>
        </p:spPr>
        <p:txBody>
          <a:bodyPr wrap="none" rtlCol="0">
            <a:spAutoFit/>
          </a:bodyPr>
          <a:lstStyle/>
          <a:p>
            <a:r>
              <a:rPr lang="en-US" sz="3600" b="1" dirty="0" smtClean="0">
                <a:solidFill>
                  <a:srgbClr val="0000FF"/>
                </a:solidFill>
              </a:rPr>
              <a:t>Rev 19 – The 2nd Advent</a:t>
            </a:r>
          </a:p>
        </p:txBody>
      </p:sp>
      <p:graphicFrame>
        <p:nvGraphicFramePr>
          <p:cNvPr id="9" name="Table 8"/>
          <p:cNvGraphicFramePr>
            <a:graphicFrameLocks noGrp="1"/>
          </p:cNvGraphicFramePr>
          <p:nvPr/>
        </p:nvGraphicFramePr>
        <p:xfrm>
          <a:off x="152400" y="685800"/>
          <a:ext cx="8763000" cy="5791200"/>
        </p:xfrm>
        <a:graphic>
          <a:graphicData uri="http://schemas.openxmlformats.org/drawingml/2006/table">
            <a:tbl>
              <a:tblPr/>
              <a:tblGrid>
                <a:gridCol w="3886200"/>
                <a:gridCol w="2895600"/>
                <a:gridCol w="1981200"/>
              </a:tblGrid>
              <a:tr h="5105400">
                <a:tc>
                  <a:txBody>
                    <a:bodyPr/>
                    <a:lstStyle/>
                    <a:p>
                      <a:pPr marL="0" marR="0">
                        <a:spcBef>
                          <a:spcPts val="0"/>
                        </a:spcBef>
                        <a:spcAft>
                          <a:spcPts val="0"/>
                        </a:spcAft>
                      </a:pPr>
                      <a:r>
                        <a:rPr lang="en-US" sz="2000" baseline="30000" dirty="0">
                          <a:solidFill>
                            <a:srgbClr val="0000FF"/>
                          </a:solidFill>
                          <a:latin typeface="Times New Roman"/>
                          <a:ea typeface="Times New Roman"/>
                        </a:rPr>
                        <a:t>19</a:t>
                      </a:r>
                      <a:r>
                        <a:rPr lang="en-US" sz="2000" dirty="0">
                          <a:latin typeface="Times New Roman"/>
                          <a:ea typeface="Times New Roman"/>
                        </a:rPr>
                        <a:t>And I saw </a:t>
                      </a:r>
                      <a:r>
                        <a:rPr lang="en-US" sz="2000" b="1" u="sng" dirty="0">
                          <a:latin typeface="Times New Roman"/>
                          <a:ea typeface="Times New Roman"/>
                        </a:rPr>
                        <a:t>the</a:t>
                      </a:r>
                      <a:r>
                        <a:rPr lang="en-US" sz="2000" b="1" dirty="0">
                          <a:latin typeface="Times New Roman"/>
                          <a:ea typeface="Times New Roman"/>
                        </a:rPr>
                        <a:t> </a:t>
                      </a:r>
                      <a:r>
                        <a:rPr lang="en-US" sz="2000" b="1" u="sng" dirty="0">
                          <a:solidFill>
                            <a:srgbClr val="C00000"/>
                          </a:solidFill>
                          <a:latin typeface="Times New Roman"/>
                          <a:ea typeface="Times New Roman"/>
                        </a:rPr>
                        <a:t>beast</a:t>
                      </a:r>
                      <a:r>
                        <a:rPr lang="en-US" sz="2000" b="1" dirty="0">
                          <a:latin typeface="Times New Roman"/>
                          <a:ea typeface="Times New Roman"/>
                        </a:rPr>
                        <a:t> </a:t>
                      </a:r>
                      <a:r>
                        <a:rPr lang="en-US" sz="2000" b="1" u="sng" dirty="0">
                          <a:latin typeface="Times New Roman"/>
                          <a:ea typeface="Times New Roman"/>
                        </a:rPr>
                        <a:t>and the kings of the earth and their armies, assembled to make war against Him</a:t>
                      </a:r>
                      <a:r>
                        <a:rPr lang="en-US" sz="2000" dirty="0">
                          <a:latin typeface="Times New Roman"/>
                          <a:ea typeface="Times New Roman"/>
                        </a:rPr>
                        <a:t> who sat upon the horse, and against His army. </a:t>
                      </a:r>
                      <a:r>
                        <a:rPr lang="en-US" sz="2000" baseline="30000" dirty="0">
                          <a:solidFill>
                            <a:srgbClr val="0000FF"/>
                          </a:solidFill>
                          <a:latin typeface="Times New Roman"/>
                          <a:ea typeface="Times New Roman"/>
                        </a:rPr>
                        <a:t>20</a:t>
                      </a:r>
                      <a:r>
                        <a:rPr lang="en-US" sz="2000" dirty="0">
                          <a:latin typeface="Times New Roman"/>
                          <a:ea typeface="Times New Roman"/>
                        </a:rPr>
                        <a:t>And the </a:t>
                      </a:r>
                      <a:r>
                        <a:rPr lang="en-US" sz="2000" b="1" u="sng" dirty="0">
                          <a:solidFill>
                            <a:srgbClr val="C00000"/>
                          </a:solidFill>
                          <a:latin typeface="Times New Roman"/>
                          <a:ea typeface="Times New Roman"/>
                        </a:rPr>
                        <a:t>beast</a:t>
                      </a:r>
                      <a:r>
                        <a:rPr lang="en-US" sz="2000" dirty="0">
                          <a:latin typeface="Times New Roman"/>
                          <a:ea typeface="Times New Roman"/>
                        </a:rPr>
                        <a:t> was seized, and with him the </a:t>
                      </a:r>
                      <a:r>
                        <a:rPr lang="en-US" sz="2000" b="1" u="sng" dirty="0">
                          <a:solidFill>
                            <a:srgbClr val="C00000"/>
                          </a:solidFill>
                          <a:latin typeface="Times New Roman"/>
                          <a:ea typeface="Times New Roman"/>
                        </a:rPr>
                        <a:t>false prophet</a:t>
                      </a:r>
                      <a:r>
                        <a:rPr lang="en-US" sz="2000" dirty="0">
                          <a:latin typeface="Times New Roman"/>
                          <a:ea typeface="Times New Roman"/>
                        </a:rPr>
                        <a:t> who performed the signs in his presence, by which he </a:t>
                      </a:r>
                      <a:r>
                        <a:rPr lang="en-US" sz="2000" b="1" u="sng" dirty="0">
                          <a:latin typeface="Times New Roman"/>
                          <a:ea typeface="Times New Roman"/>
                        </a:rPr>
                        <a:t>deceived</a:t>
                      </a:r>
                      <a:r>
                        <a:rPr lang="en-US" sz="2000" dirty="0">
                          <a:latin typeface="Times New Roman"/>
                          <a:ea typeface="Times New Roman"/>
                        </a:rPr>
                        <a:t> those who had received the mark of the beast and those who worshiped his image; these two were </a:t>
                      </a:r>
                      <a:r>
                        <a:rPr lang="en-US" sz="2000" b="1" u="sng" dirty="0">
                          <a:solidFill>
                            <a:srgbClr val="C00000"/>
                          </a:solidFill>
                          <a:latin typeface="Times New Roman"/>
                          <a:ea typeface="Times New Roman"/>
                        </a:rPr>
                        <a:t>thrown alive into the lake of fire</a:t>
                      </a:r>
                      <a:r>
                        <a:rPr lang="en-US" sz="2000" dirty="0">
                          <a:latin typeface="Times New Roman"/>
                          <a:ea typeface="Times New Roman"/>
                        </a:rPr>
                        <a:t> which burns with brimstone. </a:t>
                      </a:r>
                      <a:r>
                        <a:rPr lang="en-US" sz="2000" baseline="30000" dirty="0">
                          <a:solidFill>
                            <a:srgbClr val="0000FF"/>
                          </a:solidFill>
                          <a:latin typeface="Times New Roman"/>
                          <a:ea typeface="Times New Roman"/>
                        </a:rPr>
                        <a:t>21</a:t>
                      </a:r>
                      <a:r>
                        <a:rPr lang="en-US" sz="2000" dirty="0">
                          <a:latin typeface="Times New Roman"/>
                          <a:ea typeface="Times New Roman"/>
                        </a:rPr>
                        <a:t>And the </a:t>
                      </a:r>
                      <a:r>
                        <a:rPr lang="en-US" sz="2000" b="1" u="sng" dirty="0">
                          <a:solidFill>
                            <a:srgbClr val="C00000"/>
                          </a:solidFill>
                          <a:latin typeface="Times New Roman"/>
                          <a:ea typeface="Times New Roman"/>
                        </a:rPr>
                        <a:t>rest were killed with the sword</a:t>
                      </a:r>
                      <a:r>
                        <a:rPr lang="en-US" sz="2000" u="sng" dirty="0">
                          <a:solidFill>
                            <a:srgbClr val="C00000"/>
                          </a:solidFill>
                          <a:latin typeface="Times New Roman"/>
                          <a:ea typeface="Times New Roman"/>
                        </a:rPr>
                        <a:t> </a:t>
                      </a:r>
                      <a:r>
                        <a:rPr lang="en-US" sz="2000" b="1" u="sng" dirty="0">
                          <a:solidFill>
                            <a:srgbClr val="C00000"/>
                          </a:solidFill>
                          <a:latin typeface="Times New Roman"/>
                          <a:ea typeface="Times New Roman"/>
                        </a:rPr>
                        <a:t>which came from the mouth of Him who sat upon the horse</a:t>
                      </a:r>
                      <a:r>
                        <a:rPr lang="en-US" sz="2000" dirty="0">
                          <a:latin typeface="Times New Roman"/>
                          <a:ea typeface="Times New Roman"/>
                        </a:rPr>
                        <a:t>, and all the birds were filled with their flesh.</a:t>
                      </a: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pPr>
                      <a:r>
                        <a:rPr lang="en-US" sz="2000" b="1" dirty="0">
                          <a:solidFill>
                            <a:srgbClr val="0000FF"/>
                          </a:solidFill>
                          <a:latin typeface="Times New Roman"/>
                          <a:ea typeface="Times New Roman"/>
                        </a:rPr>
                        <a:t>Rev. 16:14</a:t>
                      </a:r>
                      <a:r>
                        <a:rPr lang="en-US" sz="2000" b="1" dirty="0">
                          <a:latin typeface="Times New Roman"/>
                          <a:ea typeface="Times New Roman"/>
                        </a:rPr>
                        <a:t> </a:t>
                      </a:r>
                      <a:r>
                        <a:rPr lang="en-US" sz="2000" b="0" dirty="0">
                          <a:latin typeface="Times New Roman"/>
                          <a:ea typeface="Times New Roman"/>
                        </a:rPr>
                        <a:t>for they (</a:t>
                      </a:r>
                      <a:r>
                        <a:rPr lang="en-US" sz="2000" b="0" i="1" dirty="0">
                          <a:latin typeface="Times New Roman"/>
                          <a:ea typeface="Times New Roman"/>
                        </a:rPr>
                        <a:t>3 unclean spirits</a:t>
                      </a:r>
                      <a:r>
                        <a:rPr lang="en-US" sz="2000" b="0" dirty="0">
                          <a:latin typeface="Times New Roman"/>
                          <a:ea typeface="Times New Roman"/>
                        </a:rPr>
                        <a:t>) are spirits of demons, performing signs, which go out to the kings of the whole world, to </a:t>
                      </a:r>
                      <a:r>
                        <a:rPr lang="en-US" sz="2000" b="1" u="sng" dirty="0">
                          <a:latin typeface="Times New Roman"/>
                          <a:ea typeface="Times New Roman"/>
                        </a:rPr>
                        <a:t>gather them together for the war of the great day of God, the Almighty</a:t>
                      </a:r>
                      <a:r>
                        <a:rPr lang="en-US" sz="2000" b="0" dirty="0" smtClean="0">
                          <a:latin typeface="Times New Roman"/>
                          <a:ea typeface="Times New Roman"/>
                        </a:rPr>
                        <a:t>.</a:t>
                      </a:r>
                    </a:p>
                    <a:p>
                      <a:pPr marL="102870" marR="0" indent="-102870">
                        <a:spcBef>
                          <a:spcPts val="0"/>
                        </a:spcBef>
                        <a:spcAft>
                          <a:spcPts val="0"/>
                        </a:spcAft>
                      </a:pPr>
                      <a:endParaRPr lang="en-US" sz="2000" b="0" dirty="0">
                        <a:latin typeface="Times New Roman"/>
                        <a:ea typeface="Times New Roman"/>
                      </a:endParaRPr>
                    </a:p>
                    <a:p>
                      <a:pPr marL="102870" marR="0" indent="-102870">
                        <a:spcBef>
                          <a:spcPts val="0"/>
                        </a:spcBef>
                        <a:spcAft>
                          <a:spcPts val="0"/>
                        </a:spcAft>
                      </a:pPr>
                      <a:r>
                        <a:rPr lang="en-US" sz="2000" b="1" dirty="0">
                          <a:solidFill>
                            <a:srgbClr val="0000FF"/>
                          </a:solidFill>
                          <a:latin typeface="Times New Roman"/>
                          <a:ea typeface="Times New Roman"/>
                        </a:rPr>
                        <a:t>Daniel 7:11</a:t>
                      </a:r>
                      <a:r>
                        <a:rPr lang="en-US" sz="2000" b="1" dirty="0">
                          <a:latin typeface="Times New Roman"/>
                          <a:ea typeface="Times New Roman"/>
                        </a:rPr>
                        <a:t> </a:t>
                      </a:r>
                      <a:r>
                        <a:rPr lang="en-US" sz="2000" b="0" dirty="0">
                          <a:latin typeface="Times New Roman"/>
                          <a:ea typeface="Times New Roman"/>
                        </a:rPr>
                        <a:t>"Then I kept looking because of the sound of the boastful words which the horn was speaking; I kept looking until the </a:t>
                      </a:r>
                      <a:r>
                        <a:rPr lang="en-US" sz="2000" b="1" u="sng" dirty="0">
                          <a:solidFill>
                            <a:srgbClr val="C00000"/>
                          </a:solidFill>
                          <a:latin typeface="Times New Roman"/>
                          <a:ea typeface="Times New Roman"/>
                        </a:rPr>
                        <a:t>beast was slain, and its body was destroyed and given to the burning fire.</a:t>
                      </a:r>
                      <a:r>
                        <a:rPr lang="en-US" sz="2000" b="1" dirty="0">
                          <a:latin typeface="Times New Roman"/>
                          <a:ea typeface="Times New Roman"/>
                        </a:rPr>
                        <a:t> </a:t>
                      </a: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0020" marR="0" indent="-171450">
                        <a:spcBef>
                          <a:spcPts val="0"/>
                        </a:spcBef>
                        <a:spcAft>
                          <a:spcPts val="0"/>
                        </a:spcAft>
                        <a:buFont typeface="Arial" pitchFamily="34" charset="0"/>
                        <a:buChar char="•"/>
                      </a:pPr>
                      <a:r>
                        <a:rPr lang="en-US" sz="2000" b="1" dirty="0">
                          <a:solidFill>
                            <a:srgbClr val="C00000"/>
                          </a:solidFill>
                          <a:latin typeface="Times New Roman"/>
                          <a:ea typeface="Times New Roman"/>
                        </a:rPr>
                        <a:t>lake of fire</a:t>
                      </a:r>
                      <a:r>
                        <a:rPr lang="en-US" sz="2000" dirty="0">
                          <a:latin typeface="Times New Roman"/>
                          <a:ea typeface="Times New Roman"/>
                        </a:rPr>
                        <a:t> – second death, not the same as Hades</a:t>
                      </a:r>
                    </a:p>
                    <a:p>
                      <a:pPr marL="102870" marR="0" indent="-102870">
                        <a:spcBef>
                          <a:spcPts val="0"/>
                        </a:spcBef>
                        <a:spcAft>
                          <a:spcPts val="0"/>
                        </a:spcAft>
                      </a:pPr>
                      <a:endParaRPr lang="en-US" sz="2000" b="1" dirty="0" smtClean="0">
                        <a:solidFill>
                          <a:srgbClr val="0000FF"/>
                        </a:solidFill>
                        <a:latin typeface="Times New Roman"/>
                        <a:ea typeface="Times New Roman"/>
                      </a:endParaRPr>
                    </a:p>
                    <a:p>
                      <a:pPr marL="102870" marR="0" indent="-10287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rgbClr val="0000FF"/>
                          </a:solidFill>
                          <a:latin typeface="Times New Roman" pitchFamily="18" charset="0"/>
                          <a:ea typeface="+mn-ea"/>
                          <a:cs typeface="Times New Roman" pitchFamily="18" charset="0"/>
                        </a:rPr>
                        <a:t>Rev. 20:10 </a:t>
                      </a:r>
                      <a:r>
                        <a:rPr lang="en-US" sz="2000" kern="1200" dirty="0" smtClean="0">
                          <a:solidFill>
                            <a:schemeClr val="tx1"/>
                          </a:solidFill>
                          <a:latin typeface="Times New Roman" pitchFamily="18" charset="0"/>
                          <a:ea typeface="+mn-ea"/>
                          <a:cs typeface="Times New Roman" pitchFamily="18" charset="0"/>
                        </a:rPr>
                        <a:t>And the </a:t>
                      </a:r>
                      <a:r>
                        <a:rPr lang="en-US" sz="2000" b="1" u="sng" kern="1200" dirty="0" smtClean="0">
                          <a:solidFill>
                            <a:srgbClr val="C00000"/>
                          </a:solidFill>
                          <a:latin typeface="Times New Roman" pitchFamily="18" charset="0"/>
                          <a:ea typeface="+mn-ea"/>
                          <a:cs typeface="Times New Roman" pitchFamily="18" charset="0"/>
                        </a:rPr>
                        <a:t>devil</a:t>
                      </a:r>
                      <a:r>
                        <a:rPr lang="en-US" sz="2000" kern="1200" dirty="0" smtClean="0">
                          <a:solidFill>
                            <a:schemeClr val="tx1"/>
                          </a:solidFill>
                          <a:latin typeface="Times New Roman" pitchFamily="18" charset="0"/>
                          <a:ea typeface="+mn-ea"/>
                          <a:cs typeface="Times New Roman" pitchFamily="18" charset="0"/>
                        </a:rPr>
                        <a:t> who deceived them was </a:t>
                      </a:r>
                      <a:r>
                        <a:rPr lang="en-US" sz="2000" b="1" u="sng" kern="1200" dirty="0" smtClean="0">
                          <a:solidFill>
                            <a:schemeClr val="tx1"/>
                          </a:solidFill>
                          <a:latin typeface="Times New Roman" pitchFamily="18" charset="0"/>
                          <a:ea typeface="+mn-ea"/>
                          <a:cs typeface="Times New Roman" pitchFamily="18" charset="0"/>
                        </a:rPr>
                        <a:t>thrown into the lake of fire</a:t>
                      </a:r>
                      <a:r>
                        <a:rPr lang="en-US" sz="2000" kern="1200" dirty="0" smtClean="0">
                          <a:solidFill>
                            <a:schemeClr val="tx1"/>
                          </a:solidFill>
                          <a:latin typeface="Times New Roman" pitchFamily="18" charset="0"/>
                          <a:ea typeface="+mn-ea"/>
                          <a:cs typeface="Times New Roman" pitchFamily="18" charset="0"/>
                        </a:rPr>
                        <a:t> …</a:t>
                      </a:r>
                    </a:p>
                    <a:p>
                      <a:pPr marL="102870" marR="0" indent="-102870">
                        <a:spcBef>
                          <a:spcPts val="0"/>
                        </a:spcBef>
                        <a:spcAft>
                          <a:spcPts val="0"/>
                        </a:spcAft>
                      </a:pPr>
                      <a:endParaRPr lang="en-US" sz="2000" b="1" dirty="0" smtClean="0">
                        <a:solidFill>
                          <a:srgbClr val="0000FF"/>
                        </a:solidFill>
                        <a:latin typeface="Times New Roman"/>
                        <a:ea typeface="Times New Roman"/>
                      </a:endParaRPr>
                    </a:p>
                    <a:p>
                      <a:pPr marL="102870" marR="0" indent="-102870">
                        <a:spcBef>
                          <a:spcPts val="0"/>
                        </a:spcBef>
                        <a:spcAft>
                          <a:spcPts val="0"/>
                        </a:spcAft>
                      </a:pPr>
                      <a:r>
                        <a:rPr lang="en-US" sz="2000" b="1" dirty="0" smtClean="0">
                          <a:solidFill>
                            <a:srgbClr val="0000FF"/>
                          </a:solidFill>
                          <a:latin typeface="Times New Roman"/>
                          <a:ea typeface="Times New Roman"/>
                        </a:rPr>
                        <a:t>Rev</a:t>
                      </a:r>
                      <a:r>
                        <a:rPr lang="en-US" sz="2000" b="1" dirty="0">
                          <a:solidFill>
                            <a:srgbClr val="0000FF"/>
                          </a:solidFill>
                          <a:latin typeface="Times New Roman"/>
                          <a:ea typeface="Times New Roman"/>
                        </a:rPr>
                        <a:t>. 20:14</a:t>
                      </a:r>
                      <a:r>
                        <a:rPr lang="en-US" sz="2000" dirty="0">
                          <a:latin typeface="Times New Roman"/>
                          <a:ea typeface="Times New Roman"/>
                        </a:rPr>
                        <a:t> And death and Hades were thrown into the lake of fire. </a:t>
                      </a:r>
                      <a:r>
                        <a:rPr lang="en-US" sz="2000" b="1" u="sng" dirty="0">
                          <a:latin typeface="Times New Roman"/>
                          <a:ea typeface="Times New Roman"/>
                        </a:rPr>
                        <a:t>This is the second death, the lake of fire</a:t>
                      </a:r>
                      <a:r>
                        <a:rPr lang="en-US" sz="2000" dirty="0">
                          <a:latin typeface="Times New Roman"/>
                          <a:ea typeface="Times New Roman"/>
                        </a:rPr>
                        <a:t>. </a:t>
                      </a: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26</a:t>
            </a:fld>
            <a:endParaRPr lang="en-US"/>
          </a:p>
        </p:txBody>
      </p:sp>
      <p:pic>
        <p:nvPicPr>
          <p:cNvPr id="7" name="Picture 2" descr="J:\PatSmith-jpgs\24.jpg"/>
          <p:cNvPicPr>
            <a:picLocks noChangeAspect="1" noChangeArrowheads="1"/>
          </p:cNvPicPr>
          <p:nvPr/>
        </p:nvPicPr>
        <p:blipFill>
          <a:blip r:embed="rId2" cstate="print"/>
          <a:srcRect/>
          <a:stretch>
            <a:fillRect/>
          </a:stretch>
        </p:blipFill>
        <p:spPr bwMode="auto">
          <a:xfrm>
            <a:off x="2133600" y="0"/>
            <a:ext cx="4913312" cy="68580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590800"/>
            <a:ext cx="8229600" cy="3535363"/>
          </a:xfrm>
        </p:spPr>
        <p:txBody>
          <a:bodyPr>
            <a:normAutofit/>
          </a:bodyPr>
          <a:lstStyle/>
          <a:p>
            <a:pPr algn="ctr">
              <a:buNone/>
            </a:pPr>
            <a:r>
              <a:rPr lang="en-US" sz="8000" dirty="0" smtClean="0"/>
              <a:t>End</a:t>
            </a:r>
            <a:endParaRPr lang="en-US" sz="8000"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A8733CF1-C97A-4B50-BF0E-5C9E6F54D27F}" type="slidenum">
              <a:rPr lang="en-US"/>
              <a:pPr/>
              <a:t>28</a:t>
            </a:fld>
            <a:endParaRPr lang="en-US"/>
          </a:p>
        </p:txBody>
      </p:sp>
      <p:sp>
        <p:nvSpPr>
          <p:cNvPr id="134146" name="Rectangle 2"/>
          <p:cNvSpPr>
            <a:spLocks noGrp="1" noChangeArrowheads="1"/>
          </p:cNvSpPr>
          <p:nvPr>
            <p:ph type="title"/>
          </p:nvPr>
        </p:nvSpPr>
        <p:spPr>
          <a:xfrm>
            <a:off x="685800" y="214313"/>
            <a:ext cx="7793037" cy="852487"/>
          </a:xfrm>
        </p:spPr>
        <p:txBody>
          <a:bodyPr/>
          <a:lstStyle/>
          <a:p>
            <a:r>
              <a:rPr lang="en-US" dirty="0" smtClean="0"/>
              <a:t>“That’s My King”</a:t>
            </a:r>
            <a:endParaRPr lang="en-US" dirty="0"/>
          </a:p>
        </p:txBody>
      </p:sp>
      <p:sp>
        <p:nvSpPr>
          <p:cNvPr id="134148" name="Text Box 4"/>
          <p:cNvSpPr txBox="1">
            <a:spLocks noGrp="1" noChangeArrowheads="1"/>
          </p:cNvSpPr>
          <p:nvPr>
            <p:ph type="body" sz="half" idx="1"/>
          </p:nvPr>
        </p:nvSpPr>
        <p:spPr>
          <a:xfrm>
            <a:off x="457200" y="1752600"/>
            <a:ext cx="3810000" cy="4114800"/>
          </a:xfrm>
          <a:noFill/>
          <a:ln/>
        </p:spPr>
        <p:txBody>
          <a:bodyPr/>
          <a:lstStyle/>
          <a:p>
            <a:pPr algn="ctr">
              <a:buFont typeface="Wingdings" pitchFamily="2" charset="2"/>
              <a:buNone/>
            </a:pPr>
            <a:r>
              <a:rPr lang="en-US" sz="2800" dirty="0" smtClean="0"/>
              <a:t>S</a:t>
            </a:r>
            <a:r>
              <a:rPr lang="en-US" sz="2800" dirty="0"/>
              <a:t>. M. </a:t>
            </a:r>
            <a:r>
              <a:rPr lang="en-US" sz="2800" dirty="0" err="1"/>
              <a:t>Lockridge</a:t>
            </a:r>
            <a:endParaRPr lang="en-US" sz="2800" dirty="0"/>
          </a:p>
          <a:p>
            <a:pPr algn="ctr">
              <a:buFont typeface="Wingdings" pitchFamily="2" charset="2"/>
              <a:buNone/>
            </a:pPr>
            <a:endParaRPr lang="en-US" sz="2800" dirty="0"/>
          </a:p>
          <a:p>
            <a:pPr algn="ctr">
              <a:buFont typeface="Wingdings" pitchFamily="2" charset="2"/>
              <a:buNone/>
            </a:pPr>
            <a:r>
              <a:rPr lang="en-US" sz="1800" dirty="0">
                <a:hlinkClick r:id="rId2"/>
              </a:rPr>
              <a:t>http://www.ignitermedia.com/products/iv/singles/4/Thats-My-King</a:t>
            </a:r>
            <a:endParaRPr lang="en-US" sz="1800" dirty="0"/>
          </a:p>
          <a:p>
            <a:pPr algn="ctr">
              <a:buFont typeface="Wingdings" pitchFamily="2" charset="2"/>
              <a:buNone/>
            </a:pPr>
            <a:endParaRPr lang="en-US" sz="1800" dirty="0"/>
          </a:p>
          <a:p>
            <a:pPr>
              <a:buFont typeface="Wingdings" pitchFamily="2" charset="2"/>
              <a:buNone/>
            </a:pPr>
            <a:r>
              <a:rPr lang="en-US" sz="2000" dirty="0"/>
              <a:t>Dr. </a:t>
            </a:r>
            <a:r>
              <a:rPr lang="en-US" sz="2000" dirty="0" err="1"/>
              <a:t>Lockridge</a:t>
            </a:r>
            <a:r>
              <a:rPr lang="en-US" sz="2000" dirty="0"/>
              <a:t> was the Pastor of Calvary Baptist Church, San Diego CA from 1953 - 1993. He entered heaven in 2000.</a:t>
            </a:r>
          </a:p>
          <a:p>
            <a:pPr algn="ctr">
              <a:buFont typeface="Wingdings" pitchFamily="2" charset="2"/>
              <a:buNone/>
            </a:pPr>
            <a:endParaRPr lang="en-US" sz="1800" dirty="0"/>
          </a:p>
          <a:p>
            <a:pPr algn="ctr" eaLnBrk="0" hangingPunct="0">
              <a:spcBef>
                <a:spcPct val="0"/>
              </a:spcBef>
              <a:buClrTx/>
              <a:buSzTx/>
              <a:buFontTx/>
              <a:buNone/>
            </a:pPr>
            <a:endParaRPr lang="en-US" sz="1800" dirty="0"/>
          </a:p>
        </p:txBody>
      </p:sp>
      <p:pic>
        <p:nvPicPr>
          <p:cNvPr id="134149" name="Picture 5" descr="SMLockridge"/>
          <p:cNvPicPr>
            <a:picLocks noGrp="1" noChangeAspect="1" noChangeArrowheads="1"/>
          </p:cNvPicPr>
          <p:nvPr>
            <p:ph sz="half" idx="2"/>
          </p:nvPr>
        </p:nvPicPr>
        <p:blipFill>
          <a:blip r:embed="rId3" cstate="print"/>
          <a:srcRect/>
          <a:stretch>
            <a:fillRect/>
          </a:stretch>
        </p:blipFill>
        <p:spPr>
          <a:xfrm>
            <a:off x="5105400" y="1143000"/>
            <a:ext cx="3276600" cy="4498764"/>
          </a:xfrm>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Biblical Jewish Marriage Customs</a:t>
            </a:r>
            <a:br>
              <a:rPr lang="en-US" dirty="0" smtClean="0"/>
            </a:br>
            <a:r>
              <a:rPr lang="en-US" sz="2700" i="1" dirty="0" smtClean="0"/>
              <a:t>Dr. </a:t>
            </a:r>
            <a:r>
              <a:rPr lang="en-US" sz="2700" i="1" dirty="0" err="1" smtClean="0"/>
              <a:t>Renald</a:t>
            </a:r>
            <a:r>
              <a:rPr lang="en-US" sz="2700" i="1" dirty="0" smtClean="0"/>
              <a:t> Showers, Friends of Israel</a:t>
            </a:r>
            <a:endParaRPr lang="en-US" i="1" dirty="0"/>
          </a:p>
        </p:txBody>
      </p:sp>
      <p:sp>
        <p:nvSpPr>
          <p:cNvPr id="7" name="Content Placeholder 6"/>
          <p:cNvSpPr>
            <a:spLocks noGrp="1"/>
          </p:cNvSpPr>
          <p:nvPr>
            <p:ph idx="1"/>
          </p:nvPr>
        </p:nvSpPr>
        <p:spPr/>
        <p:txBody>
          <a:bodyPr>
            <a:normAutofit fontScale="70000" lnSpcReduction="20000"/>
          </a:bodyPr>
          <a:lstStyle/>
          <a:p>
            <a:pPr marL="514350" lvl="0" indent="-514350">
              <a:buFont typeface="+mj-lt"/>
              <a:buAutoNum type="arabicPeriod"/>
            </a:pPr>
            <a:r>
              <a:rPr lang="en-US" sz="3400" dirty="0" smtClean="0"/>
              <a:t>Betrothal – groom goes to home of the prospective bride to establishment a marriage covenant and payment of the price to purchase the bride.</a:t>
            </a:r>
          </a:p>
          <a:p>
            <a:pPr marL="514350" lvl="0" indent="-514350">
              <a:buFont typeface="+mj-lt"/>
              <a:buAutoNum type="arabicPeriod"/>
            </a:pPr>
            <a:r>
              <a:rPr lang="en-US" sz="3400" dirty="0" smtClean="0"/>
              <a:t>Preparation – After paying the price the groom returned to his father’s house for 12 months and prepared a place for the bride to live.</a:t>
            </a:r>
          </a:p>
          <a:p>
            <a:pPr marL="514350" lvl="0" indent="-514350">
              <a:buFont typeface="+mj-lt"/>
              <a:buAutoNum type="arabicPeriod"/>
            </a:pPr>
            <a:r>
              <a:rPr lang="en-US" sz="3400" dirty="0" smtClean="0"/>
              <a:t>Taking the bride – the groom and best man return for the bride at night and unannounced. He takes her back to his father’s house. They enter the bridal chamber and consummate the marriage.</a:t>
            </a:r>
          </a:p>
          <a:p>
            <a:pPr marL="514350" lvl="0" indent="-514350">
              <a:buFont typeface="+mj-lt"/>
              <a:buAutoNum type="arabicPeriod"/>
            </a:pPr>
            <a:r>
              <a:rPr lang="en-US" sz="3400" dirty="0" smtClean="0"/>
              <a:t>Celebration – the groom celebrates with guests for 7 days; the bride remains in the bridal chamber.</a:t>
            </a:r>
          </a:p>
          <a:p>
            <a:pPr marL="514350" lvl="0" indent="-514350">
              <a:buFont typeface="+mj-lt"/>
              <a:buAutoNum type="arabicPeriod"/>
            </a:pPr>
            <a:r>
              <a:rPr lang="en-US" sz="3400" dirty="0" smtClean="0"/>
              <a:t>Presentation – At the end of 7 days the bride is presented to the guests for the marriage supper.</a:t>
            </a:r>
          </a:p>
          <a:p>
            <a:endParaRPr lang="en-US" dirty="0"/>
          </a:p>
        </p:txBody>
      </p:sp>
      <p:sp>
        <p:nvSpPr>
          <p:cNvPr id="2" name="Date Placeholder 1"/>
          <p:cNvSpPr>
            <a:spLocks noGrp="1"/>
          </p:cNvSpPr>
          <p:nvPr>
            <p:ph type="dt" sz="half" idx="10"/>
          </p:nvPr>
        </p:nvSpPr>
        <p:spPr/>
        <p:txBody>
          <a:bodyPr/>
          <a:lstStyle/>
          <a:p>
            <a:fld id="{2E303F6C-CA7F-421B-8EF8-CEB95EA7549B}" type="datetime1">
              <a:rPr lang="en-US" smtClean="0"/>
              <a:pPr/>
              <a:t>4/5/2017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29</a:t>
            </a:fld>
            <a:endParaRPr lang="en-US"/>
          </a:p>
        </p:txBody>
      </p:sp>
      <p:pic>
        <p:nvPicPr>
          <p:cNvPr id="8"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07818" y="1143000"/>
            <a:ext cx="8728364" cy="4572000"/>
          </a:xfrm>
          <a:prstGeom prst="rect">
            <a:avLst/>
          </a:prstGeom>
          <a:noFill/>
          <a:ln w="9525">
            <a:noFill/>
            <a:miter lim="800000"/>
            <a:headEnd/>
            <a:tailEnd/>
          </a:ln>
        </p:spPr>
      </p:pic>
      <p:sp>
        <p:nvSpPr>
          <p:cNvPr id="2" name="Title 1"/>
          <p:cNvSpPr>
            <a:spLocks noGrp="1"/>
          </p:cNvSpPr>
          <p:nvPr>
            <p:ph type="title"/>
          </p:nvPr>
        </p:nvSpPr>
        <p:spPr>
          <a:xfrm>
            <a:off x="457200" y="274638"/>
            <a:ext cx="8229600" cy="792162"/>
          </a:xfrm>
        </p:spPr>
        <p:txBody>
          <a:bodyPr/>
          <a:lstStyle/>
          <a:p>
            <a:r>
              <a:rPr lang="en-US" dirty="0" smtClean="0"/>
              <a:t>Outline of Revelation</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a:t>
            </a:fld>
            <a:endParaRPr lang="en-US"/>
          </a:p>
        </p:txBody>
      </p:sp>
      <p:sp>
        <p:nvSpPr>
          <p:cNvPr id="8" name="Diamond 7"/>
          <p:cNvSpPr/>
          <p:nvPr/>
        </p:nvSpPr>
        <p:spPr>
          <a:xfrm>
            <a:off x="1143000" y="2743200"/>
            <a:ext cx="228600" cy="533400"/>
          </a:xfrm>
          <a:prstGeom prst="diamond">
            <a:avLst/>
          </a:prstGeom>
          <a:solidFill>
            <a:srgbClr val="F796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pic>
        <p:nvPicPr>
          <p:cNvPr id="9"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Judgments</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30</a:t>
            </a:fld>
            <a:endParaRPr lang="en-US"/>
          </a:p>
        </p:txBody>
      </p:sp>
      <p:pic>
        <p:nvPicPr>
          <p:cNvPr id="28674" name="Object 1"/>
          <p:cNvPicPr>
            <a:picLocks noChangeArrowheads="1"/>
          </p:cNvPicPr>
          <p:nvPr/>
        </p:nvPicPr>
        <p:blipFill>
          <a:blip r:embed="rId2" cstate="print"/>
          <a:srcRect b="-443"/>
          <a:stretch>
            <a:fillRect/>
          </a:stretch>
        </p:blipFill>
        <p:spPr bwMode="auto">
          <a:xfrm>
            <a:off x="381000" y="1676400"/>
            <a:ext cx="8305800" cy="3733800"/>
          </a:xfrm>
          <a:prstGeom prst="rect">
            <a:avLst/>
          </a:prstGeom>
          <a:noFill/>
          <a:ln w="9525">
            <a:noFill/>
            <a:miter lim="800000"/>
            <a:headEnd/>
            <a:tailEnd/>
          </a:ln>
        </p:spPr>
      </p:pic>
      <p:cxnSp>
        <p:nvCxnSpPr>
          <p:cNvPr id="7" name="Straight Connector 6"/>
          <p:cNvCxnSpPr/>
          <p:nvPr/>
        </p:nvCxnSpPr>
        <p:spPr>
          <a:xfrm rot="5400000">
            <a:off x="5074920" y="4922520"/>
            <a:ext cx="365760" cy="0"/>
          </a:xfrm>
          <a:prstGeom prst="line">
            <a:avLst/>
          </a:prstGeom>
          <a:ln w="2540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914400" y="2438400"/>
            <a:ext cx="1548822" cy="584775"/>
          </a:xfrm>
          <a:prstGeom prst="rect">
            <a:avLst/>
          </a:prstGeom>
          <a:noFill/>
        </p:spPr>
        <p:txBody>
          <a:bodyPr wrap="none" rtlCol="0">
            <a:spAutoFit/>
          </a:bodyPr>
          <a:lstStyle/>
          <a:p>
            <a:r>
              <a:rPr lang="en-US" sz="1600" i="1" dirty="0" smtClean="0"/>
              <a:t>The Lamb opens</a:t>
            </a:r>
          </a:p>
          <a:p>
            <a:r>
              <a:rPr lang="en-US" sz="1600" i="1" dirty="0" smtClean="0"/>
              <a:t>the seals.</a:t>
            </a:r>
            <a:endParaRPr lang="en-US" sz="1600" i="1" dirty="0"/>
          </a:p>
        </p:txBody>
      </p:sp>
      <p:sp>
        <p:nvSpPr>
          <p:cNvPr id="10" name="TextBox 9"/>
          <p:cNvSpPr txBox="1"/>
          <p:nvPr/>
        </p:nvSpPr>
        <p:spPr>
          <a:xfrm>
            <a:off x="3810000" y="2590800"/>
            <a:ext cx="1331326" cy="584775"/>
          </a:xfrm>
          <a:prstGeom prst="rect">
            <a:avLst/>
          </a:prstGeom>
          <a:noFill/>
        </p:spPr>
        <p:txBody>
          <a:bodyPr wrap="none" rtlCol="0">
            <a:spAutoFit/>
          </a:bodyPr>
          <a:lstStyle/>
          <a:p>
            <a:r>
              <a:rPr lang="en-US" sz="1600" i="1" dirty="0" smtClean="0"/>
              <a:t>Angels sound</a:t>
            </a:r>
          </a:p>
          <a:p>
            <a:r>
              <a:rPr lang="en-US" sz="1600" i="1" dirty="0" smtClean="0"/>
              <a:t>the trumpets.</a:t>
            </a:r>
            <a:endParaRPr lang="en-US" sz="1600" i="1" dirty="0"/>
          </a:p>
        </p:txBody>
      </p:sp>
      <p:sp>
        <p:nvSpPr>
          <p:cNvPr id="11" name="TextBox 10"/>
          <p:cNvSpPr txBox="1"/>
          <p:nvPr/>
        </p:nvSpPr>
        <p:spPr>
          <a:xfrm>
            <a:off x="5943600" y="2209800"/>
            <a:ext cx="1380506" cy="1077218"/>
          </a:xfrm>
          <a:prstGeom prst="rect">
            <a:avLst/>
          </a:prstGeom>
          <a:noFill/>
        </p:spPr>
        <p:txBody>
          <a:bodyPr wrap="none" rtlCol="0">
            <a:spAutoFit/>
          </a:bodyPr>
          <a:lstStyle/>
          <a:p>
            <a:r>
              <a:rPr lang="en-US" sz="1600" i="1" dirty="0" smtClean="0"/>
              <a:t>God sends the</a:t>
            </a:r>
          </a:p>
          <a:p>
            <a:r>
              <a:rPr lang="en-US" sz="1600" i="1" dirty="0" smtClean="0"/>
              <a:t>bowls out, full</a:t>
            </a:r>
          </a:p>
          <a:p>
            <a:r>
              <a:rPr lang="en-US" sz="1600" i="1" dirty="0" smtClean="0"/>
              <a:t>of the wrath</a:t>
            </a:r>
          </a:p>
          <a:p>
            <a:r>
              <a:rPr lang="en-US" sz="1600" i="1" dirty="0" smtClean="0"/>
              <a:t>of God.</a:t>
            </a:r>
            <a:endParaRPr lang="en-US" sz="1600" i="1" dirty="0"/>
          </a:p>
        </p:txBody>
      </p:sp>
      <p:sp>
        <p:nvSpPr>
          <p:cNvPr id="12" name="Diamond 11"/>
          <p:cNvSpPr/>
          <p:nvPr/>
        </p:nvSpPr>
        <p:spPr>
          <a:xfrm>
            <a:off x="8763000" y="4419600"/>
            <a:ext cx="228600" cy="5334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Outline of Revelation</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4</a:t>
            </a:fld>
            <a:endParaRPr lang="en-US"/>
          </a:p>
        </p:txBody>
      </p:sp>
      <p:graphicFrame>
        <p:nvGraphicFramePr>
          <p:cNvPr id="7" name="Table 6"/>
          <p:cNvGraphicFramePr>
            <a:graphicFrameLocks noGrp="1"/>
          </p:cNvGraphicFramePr>
          <p:nvPr/>
        </p:nvGraphicFramePr>
        <p:xfrm>
          <a:off x="304800" y="1100802"/>
          <a:ext cx="8534400" cy="5015260"/>
        </p:xfrm>
        <a:graphic>
          <a:graphicData uri="http://schemas.openxmlformats.org/drawingml/2006/table">
            <a:tbl>
              <a:tblPr/>
              <a:tblGrid>
                <a:gridCol w="1805680"/>
                <a:gridCol w="6728720"/>
              </a:tblGrid>
              <a:tr h="342892">
                <a:tc>
                  <a:txBody>
                    <a:bodyPr/>
                    <a:lstStyle/>
                    <a:p>
                      <a:pPr marL="0" marR="0" algn="ctr">
                        <a:lnSpc>
                          <a:spcPct val="115000"/>
                        </a:lnSpc>
                        <a:spcBef>
                          <a:spcPts val="0"/>
                        </a:spcBef>
                        <a:spcAft>
                          <a:spcPts val="0"/>
                        </a:spcAft>
                      </a:pPr>
                      <a:r>
                        <a:rPr lang="en-US" sz="2000" b="1" dirty="0">
                          <a:latin typeface="Calibri"/>
                          <a:ea typeface="MS Mincho"/>
                          <a:cs typeface="Times New Roman"/>
                        </a:rPr>
                        <a:t>Chapters</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Calibri"/>
                          <a:ea typeface="MS Mincho"/>
                          <a:cs typeface="Times New Roman"/>
                        </a:rPr>
                        <a:t>Topic</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a:t>
                      </a:r>
                      <a:r>
                        <a:rPr lang="en-US" sz="1400" dirty="0">
                          <a:latin typeface="+mn-lt"/>
                          <a:ea typeface="MS Mincho"/>
                          <a:cs typeface="Times New Roman"/>
                        </a:rPr>
                        <a:t> </a:t>
                      </a:r>
                      <a:r>
                        <a:rPr lang="en-US" sz="1400" b="1" i="1" dirty="0">
                          <a:solidFill>
                            <a:srgbClr val="FF0000"/>
                          </a:solidFill>
                          <a:latin typeface="+mn-lt"/>
                          <a:ea typeface="MS Mincho"/>
                          <a:cs typeface="Times New Roman"/>
                        </a:rPr>
                        <a:t>which you have seen  </a:t>
                      </a:r>
                      <a:r>
                        <a:rPr lang="en-US" sz="1400" dirty="0">
                          <a:latin typeface="+mn-lt"/>
                          <a:ea typeface="Calibri"/>
                          <a:cs typeface="Times New Roman"/>
                        </a:rPr>
                        <a:t>─ </a:t>
                      </a:r>
                      <a:r>
                        <a:rPr lang="en-US" sz="1400" dirty="0" smtClean="0">
                          <a:latin typeface="+mn-lt"/>
                          <a:ea typeface="Calibri"/>
                          <a:cs typeface="Times New Roman"/>
                        </a:rPr>
                        <a:t>Glorified </a:t>
                      </a:r>
                      <a:r>
                        <a:rPr lang="en-US" sz="1400" dirty="0" smtClean="0">
                          <a:latin typeface="+mn-lt"/>
                          <a:ea typeface="MS Mincho"/>
                          <a:cs typeface="Times New Roman"/>
                        </a:rPr>
                        <a:t>Christ </a:t>
                      </a:r>
                      <a:r>
                        <a:rPr lang="en-US" sz="1400" dirty="0">
                          <a:latin typeface="+mn-lt"/>
                          <a:ea typeface="MS Mincho"/>
                          <a:cs typeface="Times New Roman"/>
                        </a:rPr>
                        <a:t>in heaven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2-3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 which are </a:t>
                      </a:r>
                      <a:r>
                        <a:rPr lang="en-US" sz="1400" dirty="0">
                          <a:latin typeface="+mn-lt"/>
                          <a:ea typeface="Calibri"/>
                          <a:cs typeface="Times New Roman"/>
                        </a:rPr>
                        <a:t>─ 7 </a:t>
                      </a:r>
                      <a:r>
                        <a:rPr lang="en-US" sz="1400" dirty="0">
                          <a:latin typeface="+mn-lt"/>
                          <a:ea typeface="MS Mincho"/>
                          <a:cs typeface="Times New Roman"/>
                        </a:rPr>
                        <a:t>letters to the 7 churches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4-5</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b="1" i="1" kern="1200" dirty="0" smtClean="0">
                          <a:solidFill>
                            <a:srgbClr val="FF0000"/>
                          </a:solidFill>
                          <a:latin typeface="+mn-lt"/>
                          <a:ea typeface="MS Mincho"/>
                          <a:cs typeface="Times New Roman"/>
                        </a:rPr>
                        <a:t>Things which shall take place </a:t>
                      </a:r>
                      <a:r>
                        <a:rPr lang="en-US" sz="1400" dirty="0" smtClean="0">
                          <a:latin typeface="+mn-lt"/>
                          <a:ea typeface="Calibri"/>
                          <a:cs typeface="Times New Roman"/>
                        </a:rPr>
                        <a:t>─ </a:t>
                      </a:r>
                      <a:r>
                        <a:rPr lang="en-US" sz="1400" b="1" i="1" kern="1200" dirty="0" smtClean="0">
                          <a:solidFill>
                            <a:srgbClr val="FF0000"/>
                          </a:solidFill>
                          <a:latin typeface="+mn-lt"/>
                          <a:ea typeface="MS Mincho"/>
                          <a:cs typeface="Times New Roman"/>
                        </a:rPr>
                        <a:t> </a:t>
                      </a:r>
                      <a:r>
                        <a:rPr lang="en-US" sz="1400" dirty="0" smtClean="0">
                          <a:latin typeface="+mn-lt"/>
                          <a:ea typeface="MS Mincho"/>
                          <a:cs typeface="Times New Roman"/>
                        </a:rPr>
                        <a:t>Introduction / background </a:t>
                      </a:r>
                      <a:r>
                        <a:rPr lang="en-US" sz="1400" dirty="0">
                          <a:latin typeface="+mn-lt"/>
                          <a:ea typeface="MS Mincho"/>
                          <a:cs typeface="Times New Roman"/>
                        </a:rPr>
                        <a:t>to the future — 7 sealed scroll</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6 seals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21060">
                <a:tc>
                  <a:txBody>
                    <a:bodyPr/>
                    <a:lstStyle/>
                    <a:p>
                      <a:pPr marL="0" marR="0" algn="ctr">
                        <a:lnSpc>
                          <a:spcPct val="115000"/>
                        </a:lnSpc>
                        <a:spcBef>
                          <a:spcPts val="0"/>
                        </a:spcBef>
                        <a:spcAft>
                          <a:spcPts val="0"/>
                        </a:spcAft>
                      </a:pPr>
                      <a:r>
                        <a:rPr lang="en-US" sz="1400" dirty="0">
                          <a:latin typeface="+mn-lt"/>
                          <a:ea typeface="MS Mincho"/>
                          <a:cs typeface="Times New Roman"/>
                        </a:rPr>
                        <a:t>7</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dirty="0">
                          <a:solidFill>
                            <a:srgbClr val="FF0000"/>
                          </a:solidFill>
                          <a:latin typeface="+mn-lt"/>
                          <a:ea typeface="MS Mincho"/>
                          <a:cs typeface="Times New Roman"/>
                        </a:rPr>
                        <a:t>1</a:t>
                      </a:r>
                      <a:r>
                        <a:rPr lang="en-US" sz="1400" b="1" baseline="30000" dirty="0">
                          <a:solidFill>
                            <a:srgbClr val="FF0000"/>
                          </a:solidFill>
                          <a:latin typeface="+mn-lt"/>
                          <a:ea typeface="MS Mincho"/>
                          <a:cs typeface="Times New Roman"/>
                        </a:rPr>
                        <a:t>st</a:t>
                      </a:r>
                      <a:r>
                        <a:rPr lang="en-US" sz="1400" b="1" dirty="0">
                          <a:solidFill>
                            <a:srgbClr val="FF0000"/>
                          </a:solidFill>
                          <a:latin typeface="+mn-lt"/>
                          <a:ea typeface="MS Mincho"/>
                          <a:cs typeface="Times New Roman"/>
                        </a:rPr>
                        <a:t> parenthetic  </a:t>
                      </a:r>
                      <a:r>
                        <a:rPr lang="en-US" sz="1400" dirty="0">
                          <a:latin typeface="+mn-lt"/>
                          <a:ea typeface="Calibri"/>
                          <a:cs typeface="Times New Roman"/>
                        </a:rPr>
                        <a:t>─ </a:t>
                      </a:r>
                      <a:r>
                        <a:rPr lang="en-US" sz="1400" dirty="0">
                          <a:latin typeface="+mn-lt"/>
                          <a:ea typeface="MS Mincho"/>
                          <a:cs typeface="Times New Roman"/>
                        </a:rPr>
                        <a:t>2 groups (</a:t>
                      </a:r>
                      <a:r>
                        <a:rPr lang="en-US" sz="1400" dirty="0" smtClean="0">
                          <a:latin typeface="+mn-lt"/>
                          <a:ea typeface="MS Mincho"/>
                          <a:cs typeface="Times New Roman"/>
                        </a:rPr>
                        <a:t>144,000,</a:t>
                      </a:r>
                      <a:r>
                        <a:rPr lang="en-US" sz="1400" baseline="0" dirty="0" smtClean="0">
                          <a:latin typeface="+mn-lt"/>
                          <a:ea typeface="MS Mincho"/>
                          <a:cs typeface="Times New Roman"/>
                        </a:rPr>
                        <a:t> </a:t>
                      </a:r>
                      <a:r>
                        <a:rPr lang="en-US" sz="1400" dirty="0" smtClean="0">
                          <a:latin typeface="+mn-lt"/>
                          <a:ea typeface="MS Mincho"/>
                          <a:cs typeface="Times New Roman"/>
                        </a:rPr>
                        <a:t>multitude </a:t>
                      </a:r>
                      <a:r>
                        <a:rPr lang="en-US" sz="1400" dirty="0">
                          <a:latin typeface="+mn-lt"/>
                          <a:ea typeface="MS Mincho"/>
                          <a:cs typeface="Times New Roman"/>
                        </a:rPr>
                        <a:t>of gentiles in white robes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8</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seal and first 4 trumpets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5</a:t>
                      </a:r>
                      <a:r>
                        <a:rPr lang="en-US" sz="1400" baseline="30000" dirty="0">
                          <a:latin typeface="+mn-lt"/>
                          <a:ea typeface="MS Mincho"/>
                          <a:cs typeface="Times New Roman"/>
                        </a:rPr>
                        <a:t>th</a:t>
                      </a:r>
                      <a:r>
                        <a:rPr lang="en-US" sz="1400" dirty="0">
                          <a:latin typeface="+mn-lt"/>
                          <a:ea typeface="MS Mincho"/>
                          <a:cs typeface="Times New Roman"/>
                        </a:rPr>
                        <a:t> &amp; 6</a:t>
                      </a:r>
                      <a:r>
                        <a:rPr lang="en-US" sz="1400" baseline="30000" dirty="0">
                          <a:latin typeface="+mn-lt"/>
                          <a:ea typeface="MS Mincho"/>
                          <a:cs typeface="Times New Roman"/>
                        </a:rPr>
                        <a:t>th</a:t>
                      </a:r>
                      <a:r>
                        <a:rPr lang="en-US" sz="1400" dirty="0">
                          <a:latin typeface="+mn-lt"/>
                          <a:ea typeface="MS Mincho"/>
                          <a:cs typeface="Times New Roman"/>
                        </a:rPr>
                        <a:t> trumpets, 1</a:t>
                      </a:r>
                      <a:r>
                        <a:rPr lang="en-US" sz="1400" baseline="30000" dirty="0">
                          <a:latin typeface="+mn-lt"/>
                          <a:ea typeface="MS Mincho"/>
                          <a:cs typeface="Times New Roman"/>
                        </a:rPr>
                        <a:t>st</a:t>
                      </a:r>
                      <a:r>
                        <a:rPr lang="en-US" sz="1400" dirty="0">
                          <a:latin typeface="+mn-lt"/>
                          <a:ea typeface="MS Mincho"/>
                          <a:cs typeface="Times New Roman"/>
                        </a:rPr>
                        <a:t> </a:t>
                      </a:r>
                      <a:r>
                        <a:rPr lang="en-US" sz="1400" dirty="0" smtClean="0">
                          <a:latin typeface="+mn-lt"/>
                          <a:ea typeface="MS Mincho"/>
                          <a:cs typeface="Times New Roman"/>
                        </a:rPr>
                        <a:t>&amp; 2</a:t>
                      </a:r>
                      <a:r>
                        <a:rPr lang="en-US" sz="1400" baseline="30000" dirty="0" smtClean="0">
                          <a:latin typeface="+mn-lt"/>
                          <a:ea typeface="MS Mincho"/>
                          <a:cs typeface="Times New Roman"/>
                        </a:rPr>
                        <a:t>nd</a:t>
                      </a:r>
                      <a:r>
                        <a:rPr lang="en-US" sz="1400" baseline="0" dirty="0" smtClean="0">
                          <a:latin typeface="+mn-lt"/>
                          <a:ea typeface="MS Mincho"/>
                          <a:cs typeface="Times New Roman"/>
                        </a:rPr>
                        <a:t> </a:t>
                      </a:r>
                      <a:r>
                        <a:rPr lang="en-US" sz="1400" dirty="0" smtClean="0">
                          <a:latin typeface="+mn-lt"/>
                          <a:ea typeface="MS Mincho"/>
                          <a:cs typeface="Times New Roman"/>
                        </a:rPr>
                        <a:t>Woes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10-11:14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2</a:t>
                      </a:r>
                      <a:r>
                        <a:rPr lang="en-US" sz="1400" b="1" kern="1200" baseline="30000" dirty="0" smtClean="0">
                          <a:solidFill>
                            <a:srgbClr val="FF0000"/>
                          </a:solidFill>
                          <a:latin typeface="+mn-lt"/>
                          <a:ea typeface="MS Mincho"/>
                          <a:cs typeface="Times New Roman"/>
                        </a:rPr>
                        <a:t>nd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the little book, the two </a:t>
                      </a:r>
                      <a:r>
                        <a:rPr lang="en-US" sz="1400" dirty="0" smtClean="0">
                          <a:latin typeface="+mn-lt"/>
                          <a:ea typeface="Calibri"/>
                          <a:cs typeface="Times New Roman"/>
                        </a:rPr>
                        <a:t>witnesses, end of 2</a:t>
                      </a:r>
                      <a:r>
                        <a:rPr lang="en-US" sz="1400" baseline="30000" dirty="0" smtClean="0">
                          <a:latin typeface="+mn-lt"/>
                          <a:ea typeface="Calibri"/>
                          <a:cs typeface="Times New Roman"/>
                        </a:rPr>
                        <a:t>nd</a:t>
                      </a:r>
                      <a:r>
                        <a:rPr lang="en-US" sz="1400" dirty="0" smtClean="0">
                          <a:latin typeface="+mn-lt"/>
                          <a:ea typeface="Calibri"/>
                          <a:cs typeface="Times New Roman"/>
                        </a:rPr>
                        <a:t> Woe</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11:15-19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trumpet, 3</a:t>
                      </a:r>
                      <a:r>
                        <a:rPr lang="en-US" sz="1400" baseline="30000" dirty="0">
                          <a:latin typeface="+mn-lt"/>
                          <a:ea typeface="MS Mincho"/>
                          <a:cs typeface="Times New Roman"/>
                        </a:rPr>
                        <a:t>rd</a:t>
                      </a:r>
                      <a:r>
                        <a:rPr lang="en-US" sz="1400" dirty="0">
                          <a:latin typeface="+mn-lt"/>
                          <a:ea typeface="MS Mincho"/>
                          <a:cs typeface="Times New Roman"/>
                        </a:rPr>
                        <a:t> Woe</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important characters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wicked </a:t>
                      </a:r>
                      <a:r>
                        <a:rPr lang="en-US" sz="1400" dirty="0" smtClean="0">
                          <a:latin typeface="+mn-lt"/>
                          <a:ea typeface="Calibri"/>
                          <a:cs typeface="Times New Roman"/>
                        </a:rPr>
                        <a:t>rulers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visions of Christ triumphant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15-16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 bowls leading to the 2</a:t>
                      </a:r>
                      <a:r>
                        <a:rPr lang="en-US" sz="1400" baseline="30000" dirty="0">
                          <a:latin typeface="+mn-lt"/>
                          <a:ea typeface="MS Mincho"/>
                          <a:cs typeface="Times New Roman"/>
                        </a:rPr>
                        <a:t>nd</a:t>
                      </a:r>
                      <a:r>
                        <a:rPr lang="en-US" sz="1400" dirty="0">
                          <a:latin typeface="+mn-lt"/>
                          <a:ea typeface="MS Mincho"/>
                          <a:cs typeface="Times New Roman"/>
                        </a:rPr>
                        <a:t> coming of Christ</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dirty="0" smtClean="0">
                          <a:latin typeface="+mn-lt"/>
                          <a:ea typeface="MS Mincho"/>
                          <a:cs typeface="Times New Roman"/>
                        </a:rPr>
                        <a:t>17/18</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4</a:t>
                      </a:r>
                      <a:r>
                        <a:rPr lang="en-US" sz="1400" b="1" kern="1200" baseline="30000" dirty="0" smtClean="0">
                          <a:solidFill>
                            <a:srgbClr val="FF0000"/>
                          </a:solidFill>
                          <a:latin typeface="+mn-lt"/>
                          <a:ea typeface="MS Mincho"/>
                          <a:cs typeface="Times New Roman"/>
                        </a:rPr>
                        <a:t>th</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a:t>
                      </a:r>
                      <a:r>
                        <a:rPr lang="en-US" sz="1400" dirty="0">
                          <a:latin typeface="+mn-lt"/>
                          <a:ea typeface="MS Mincho"/>
                          <a:cs typeface="Times New Roman"/>
                        </a:rPr>
                        <a:t>Destruction of ecclesiastic </a:t>
                      </a:r>
                      <a:r>
                        <a:rPr lang="en-US" sz="1400" b="1" u="sng" dirty="0">
                          <a:solidFill>
                            <a:srgbClr val="C00000"/>
                          </a:solidFill>
                          <a:latin typeface="+mn-lt"/>
                          <a:ea typeface="MS Mincho"/>
                          <a:cs typeface="Times New Roman"/>
                        </a:rPr>
                        <a:t>Babylon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2</a:t>
                      </a:r>
                      <a:r>
                        <a:rPr lang="en-US" sz="1400" baseline="30000" dirty="0">
                          <a:latin typeface="+mn-lt"/>
                          <a:ea typeface="MS Mincho"/>
                          <a:cs typeface="Times New Roman"/>
                        </a:rPr>
                        <a:t>nd</a:t>
                      </a:r>
                      <a:r>
                        <a:rPr lang="en-US" sz="1400" dirty="0">
                          <a:latin typeface="+mn-lt"/>
                          <a:ea typeface="MS Mincho"/>
                          <a:cs typeface="Times New Roman"/>
                        </a:rPr>
                        <a:t> Coming of Christ, the great supper of God</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493552">
                <a:tc>
                  <a:txBody>
                    <a:bodyPr/>
                    <a:lstStyle/>
                    <a:p>
                      <a:pPr marL="0" marR="0" algn="ctr">
                        <a:lnSpc>
                          <a:spcPct val="115000"/>
                        </a:lnSpc>
                        <a:spcBef>
                          <a:spcPts val="0"/>
                        </a:spcBef>
                        <a:spcAft>
                          <a:spcPts val="0"/>
                        </a:spcAft>
                      </a:pPr>
                      <a:r>
                        <a:rPr lang="en-US" sz="1400">
                          <a:latin typeface="+mn-lt"/>
                          <a:ea typeface="MS Mincho"/>
                          <a:cs typeface="Times New Roman"/>
                        </a:rPr>
                        <a:t>20</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Millennial reign of Christ </a:t>
                      </a:r>
                      <a:r>
                        <a:rPr lang="en-US" sz="1400" dirty="0" smtClean="0">
                          <a:latin typeface="+mn-lt"/>
                          <a:ea typeface="Calibri"/>
                          <a:cs typeface="Times New Roman"/>
                        </a:rPr>
                        <a:t>─ </a:t>
                      </a:r>
                      <a:r>
                        <a:rPr lang="en-US" sz="1400" dirty="0">
                          <a:latin typeface="+mn-lt"/>
                          <a:ea typeface="Calibri"/>
                          <a:cs typeface="Times New Roman"/>
                        </a:rPr>
                        <a:t>Satan bound, 1000 year reign, Satan released, great white throne judgment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New Jerusalem, new heaven and new earth</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Concluding revelations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
        <p:nvSpPr>
          <p:cNvPr id="8" name="Diamond 7"/>
          <p:cNvSpPr/>
          <p:nvPr/>
        </p:nvSpPr>
        <p:spPr>
          <a:xfrm>
            <a:off x="609600" y="4765620"/>
            <a:ext cx="228600" cy="5334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4/5/2017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5</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76200" y="152400"/>
            <a:ext cx="9245326" cy="6553200"/>
          </a:xfrm>
          <a:prstGeom prst="rect">
            <a:avLst/>
          </a:prstGeom>
          <a:noFill/>
          <a:ln w="9525">
            <a:noFill/>
            <a:miter lim="800000"/>
            <a:headEnd/>
            <a:tailEnd/>
          </a:ln>
        </p:spPr>
      </p:pic>
      <p:cxnSp>
        <p:nvCxnSpPr>
          <p:cNvPr id="7" name="Straight Arrow Connector 6"/>
          <p:cNvCxnSpPr/>
          <p:nvPr/>
        </p:nvCxnSpPr>
        <p:spPr>
          <a:xfrm>
            <a:off x="5105400" y="1676400"/>
            <a:ext cx="0" cy="762000"/>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4510790" y="1524000"/>
            <a:ext cx="1219200" cy="1143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00FF"/>
                </a:solidFill>
              </a:rPr>
              <a:t>Rev. 19: </a:t>
            </a:r>
            <a:r>
              <a:rPr lang="en-US" b="1" dirty="0" smtClean="0">
                <a:solidFill>
                  <a:srgbClr val="0000FF"/>
                </a:solidFill>
              </a:rPr>
              <a:t>1-6</a:t>
            </a:r>
            <a:endParaRPr lang="en-US" b="1" dirty="0" smtClean="0">
              <a:solidFill>
                <a:srgbClr val="0000FF"/>
              </a:solidFill>
            </a:endParaRPr>
          </a:p>
        </p:txBody>
      </p:sp>
      <p:sp>
        <p:nvSpPr>
          <p:cNvPr id="3" name="Content Placeholder 2"/>
          <p:cNvSpPr>
            <a:spLocks noGrp="1"/>
          </p:cNvSpPr>
          <p:nvPr>
            <p:ph idx="1"/>
          </p:nvPr>
        </p:nvSpPr>
        <p:spPr>
          <a:xfrm>
            <a:off x="457200" y="2895600"/>
            <a:ext cx="8229600" cy="3230563"/>
          </a:xfrm>
        </p:spPr>
        <p:txBody>
          <a:bodyPr>
            <a:normAutofit/>
          </a:bodyPr>
          <a:lstStyle/>
          <a:p>
            <a:pPr algn="ctr">
              <a:buNone/>
            </a:pPr>
            <a:r>
              <a:rPr lang="en-US" sz="5400" b="1" dirty="0" smtClean="0">
                <a:solidFill>
                  <a:srgbClr val="C00000"/>
                </a:solidFill>
              </a:rPr>
              <a:t>4 Hallelujahs</a:t>
            </a:r>
            <a:endParaRPr lang="en-US" sz="5400" b="1" dirty="0">
              <a:solidFill>
                <a:srgbClr val="C00000"/>
              </a:solidFill>
            </a:endParaRPr>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normAutofit/>
          </a:bodyPr>
          <a:lstStyle/>
          <a:p>
            <a:r>
              <a:rPr lang="en-US" b="1" dirty="0" smtClean="0">
                <a:solidFill>
                  <a:srgbClr val="C00000"/>
                </a:solidFill>
              </a:rPr>
              <a:t>Hallelujah Chorus Hymn</a:t>
            </a:r>
            <a:endParaRPr lang="en-US" dirty="0"/>
          </a:p>
        </p:txBody>
      </p:sp>
      <p:sp>
        <p:nvSpPr>
          <p:cNvPr id="6" name="Content Placeholder 5"/>
          <p:cNvSpPr>
            <a:spLocks noGrp="1"/>
          </p:cNvSpPr>
          <p:nvPr>
            <p:ph sz="half" idx="1"/>
          </p:nvPr>
        </p:nvSpPr>
        <p:spPr>
          <a:xfrm>
            <a:off x="0" y="914400"/>
            <a:ext cx="4495800" cy="4525963"/>
          </a:xfrm>
        </p:spPr>
        <p:txBody>
          <a:bodyPr>
            <a:noAutofit/>
          </a:bodyPr>
          <a:lstStyle/>
          <a:p>
            <a:pPr>
              <a:buNone/>
            </a:pPr>
            <a:r>
              <a:rPr lang="en-US" sz="2000" b="1" dirty="0" smtClean="0"/>
              <a:t>Hallelujah! Hallelujah! Hallelujah!</a:t>
            </a:r>
            <a:br>
              <a:rPr lang="en-US" sz="2000" b="1" dirty="0" smtClean="0"/>
            </a:br>
            <a:r>
              <a:rPr lang="en-US" sz="2000" b="1" dirty="0" smtClean="0"/>
              <a:t>Hallelujah! Hallelujah!</a:t>
            </a:r>
            <a:br>
              <a:rPr lang="en-US" sz="2000" b="1" dirty="0" smtClean="0"/>
            </a:br>
            <a:r>
              <a:rPr lang="en-US" sz="2000" b="1" dirty="0" smtClean="0"/>
              <a:t>For the Lord God Omnipotent </a:t>
            </a:r>
            <a:r>
              <a:rPr lang="en-US" sz="2000" b="1" dirty="0" err="1" smtClean="0"/>
              <a:t>reigneth</a:t>
            </a:r>
            <a:r>
              <a:rPr lang="en-US" sz="2000" b="1" dirty="0" smtClean="0"/>
              <a:t>.</a:t>
            </a:r>
            <a:br>
              <a:rPr lang="en-US" sz="2000" b="1" dirty="0" smtClean="0"/>
            </a:br>
            <a:r>
              <a:rPr lang="en-US" sz="2000" b="1" dirty="0" smtClean="0"/>
              <a:t>Hallelujah! Hallelujah! Hallelujah! Hallelujah!</a:t>
            </a:r>
            <a:br>
              <a:rPr lang="en-US" sz="2000" b="1" dirty="0" smtClean="0"/>
            </a:br>
            <a:r>
              <a:rPr lang="en-US" sz="2000" b="1" dirty="0" smtClean="0"/>
              <a:t/>
            </a:r>
            <a:br>
              <a:rPr lang="en-US" sz="2000" b="1" dirty="0" smtClean="0"/>
            </a:br>
            <a:r>
              <a:rPr lang="en-US" sz="2000" b="1" dirty="0" smtClean="0"/>
              <a:t>For the Lord God omnipotent </a:t>
            </a:r>
            <a:r>
              <a:rPr lang="en-US" sz="2000" b="1" dirty="0" err="1" smtClean="0"/>
              <a:t>reigneth</a:t>
            </a:r>
            <a:r>
              <a:rPr lang="en-US" sz="2000" b="1" dirty="0" smtClean="0"/>
              <a:t>.</a:t>
            </a:r>
            <a:br>
              <a:rPr lang="en-US" sz="2000" b="1" dirty="0" smtClean="0"/>
            </a:br>
            <a:r>
              <a:rPr lang="en-US" sz="2000" b="1" dirty="0" smtClean="0"/>
              <a:t>Hallelujah! Hallelujah! Hallelujah! Hallelujah!</a:t>
            </a:r>
            <a:br>
              <a:rPr lang="en-US" sz="2000" b="1" dirty="0" smtClean="0"/>
            </a:br>
            <a:r>
              <a:rPr lang="en-US" sz="2000" b="1" dirty="0" smtClean="0"/>
              <a:t>Hallelujah! Hallelujah! Hallelujah!</a:t>
            </a:r>
            <a:br>
              <a:rPr lang="en-US" sz="2000" b="1" dirty="0" smtClean="0"/>
            </a:br>
            <a:r>
              <a:rPr lang="en-US" sz="2000" b="1" dirty="0" smtClean="0"/>
              <a:t/>
            </a:r>
            <a:br>
              <a:rPr lang="en-US" sz="2000" b="1" dirty="0" smtClean="0"/>
            </a:br>
            <a:r>
              <a:rPr lang="en-US" sz="2000" b="1" dirty="0" smtClean="0"/>
              <a:t>The kingdom of this world</a:t>
            </a:r>
            <a:br>
              <a:rPr lang="en-US" sz="2000" b="1" dirty="0" smtClean="0"/>
            </a:br>
            <a:r>
              <a:rPr lang="en-US" sz="2000" b="1" dirty="0" smtClean="0"/>
              <a:t>Is become the kingdom of our Lord,</a:t>
            </a:r>
            <a:br>
              <a:rPr lang="en-US" sz="2000" b="1" dirty="0" smtClean="0"/>
            </a:br>
            <a:r>
              <a:rPr lang="en-US" sz="2000" b="1" dirty="0" smtClean="0"/>
              <a:t>And of His Christ, and of His Christ;</a:t>
            </a:r>
            <a:br>
              <a:rPr lang="en-US" sz="2000" b="1" dirty="0" smtClean="0"/>
            </a:br>
            <a:r>
              <a:rPr lang="en-US" sz="2000" b="1" dirty="0" smtClean="0"/>
              <a:t>And He shall reign for ever and ever,</a:t>
            </a:r>
            <a:br>
              <a:rPr lang="en-US" sz="2000" b="1" dirty="0" smtClean="0"/>
            </a:br>
            <a:r>
              <a:rPr lang="en-US" sz="2000" b="1" dirty="0" smtClean="0"/>
              <a:t>For ever and ever, forever and ever,</a:t>
            </a:r>
            <a:endParaRPr lang="en-US" sz="2000" dirty="0"/>
          </a:p>
        </p:txBody>
      </p:sp>
      <p:sp>
        <p:nvSpPr>
          <p:cNvPr id="7" name="Content Placeholder 6"/>
          <p:cNvSpPr>
            <a:spLocks noGrp="1"/>
          </p:cNvSpPr>
          <p:nvPr>
            <p:ph sz="half" idx="2"/>
          </p:nvPr>
        </p:nvSpPr>
        <p:spPr>
          <a:xfrm>
            <a:off x="4648200" y="868362"/>
            <a:ext cx="4495800" cy="4525963"/>
          </a:xfrm>
        </p:spPr>
        <p:txBody>
          <a:bodyPr>
            <a:noAutofit/>
          </a:bodyPr>
          <a:lstStyle/>
          <a:p>
            <a:pPr>
              <a:buNone/>
            </a:pPr>
            <a:r>
              <a:rPr lang="en-US" sz="2000" b="1" dirty="0" smtClean="0"/>
              <a:t>King of kings, and Lord of lords,</a:t>
            </a:r>
            <a:br>
              <a:rPr lang="en-US" sz="2000" b="1" dirty="0" smtClean="0"/>
            </a:br>
            <a:r>
              <a:rPr lang="en-US" sz="2000" b="1" dirty="0" smtClean="0"/>
              <a:t>King of kings, and Lord of lords,</a:t>
            </a:r>
            <a:br>
              <a:rPr lang="en-US" sz="2000" b="1" dirty="0" smtClean="0"/>
            </a:br>
            <a:r>
              <a:rPr lang="en-US" sz="2000" b="1" dirty="0" smtClean="0"/>
              <a:t>And Lord of lords,</a:t>
            </a:r>
            <a:br>
              <a:rPr lang="en-US" sz="2000" b="1" dirty="0" smtClean="0"/>
            </a:br>
            <a:r>
              <a:rPr lang="en-US" sz="2000" b="1" dirty="0" smtClean="0"/>
              <a:t>And He shall reign,</a:t>
            </a:r>
            <a:br>
              <a:rPr lang="en-US" sz="2000" b="1" dirty="0" smtClean="0"/>
            </a:br>
            <a:r>
              <a:rPr lang="en-US" sz="2000" b="1" dirty="0" smtClean="0"/>
              <a:t>And He shall reign forever and ever,</a:t>
            </a:r>
            <a:br>
              <a:rPr lang="en-US" sz="2000" b="1" dirty="0" smtClean="0"/>
            </a:br>
            <a:r>
              <a:rPr lang="en-US" sz="2000" b="1" dirty="0" smtClean="0"/>
              <a:t>King of kings, forever and ever,</a:t>
            </a:r>
            <a:br>
              <a:rPr lang="en-US" sz="2000" b="1" dirty="0" smtClean="0"/>
            </a:br>
            <a:r>
              <a:rPr lang="en-US" sz="2000" b="1" dirty="0" smtClean="0"/>
              <a:t>And Lord of lords,</a:t>
            </a:r>
            <a:br>
              <a:rPr lang="en-US" sz="2000" b="1" dirty="0" smtClean="0"/>
            </a:br>
            <a:r>
              <a:rPr lang="en-US" sz="2000" b="1" dirty="0" smtClean="0"/>
              <a:t>Hallelujah! Hallelujah! </a:t>
            </a:r>
            <a:br>
              <a:rPr lang="en-US" sz="2000" b="1" dirty="0" smtClean="0"/>
            </a:br>
            <a:r>
              <a:rPr lang="en-US" sz="2000" b="1" dirty="0" smtClean="0"/>
              <a:t/>
            </a:r>
            <a:br>
              <a:rPr lang="en-US" sz="2000" b="1" dirty="0" smtClean="0"/>
            </a:br>
            <a:r>
              <a:rPr lang="en-US" sz="2000" b="1" dirty="0" smtClean="0"/>
              <a:t>And He shall reign forever and ever,</a:t>
            </a:r>
            <a:br>
              <a:rPr lang="en-US" sz="2000" b="1" dirty="0" smtClean="0"/>
            </a:br>
            <a:r>
              <a:rPr lang="en-US" sz="2000" b="1" dirty="0" smtClean="0"/>
              <a:t>King of kings! and Lord of lords!</a:t>
            </a:r>
            <a:br>
              <a:rPr lang="en-US" sz="2000" b="1" dirty="0" smtClean="0"/>
            </a:br>
            <a:r>
              <a:rPr lang="en-US" sz="2000" b="1" dirty="0" smtClean="0"/>
              <a:t>And He shall reign forever and ever,</a:t>
            </a:r>
            <a:br>
              <a:rPr lang="en-US" sz="2000" b="1" dirty="0" smtClean="0"/>
            </a:br>
            <a:r>
              <a:rPr lang="en-US" sz="2000" b="1" dirty="0" smtClean="0"/>
              <a:t>King of kings! and Lord of lords!</a:t>
            </a:r>
            <a:br>
              <a:rPr lang="en-US" sz="2000" b="1" dirty="0" smtClean="0"/>
            </a:br>
            <a:r>
              <a:rPr lang="en-US" sz="2000" b="1" dirty="0" smtClean="0"/>
              <a:t>Hallelujah! Hallelujah! Hallelujah! Hallelujah!</a:t>
            </a:r>
            <a:br>
              <a:rPr lang="en-US" sz="2000" b="1" dirty="0" smtClean="0"/>
            </a:br>
            <a:r>
              <a:rPr lang="en-US" sz="2000" b="1" dirty="0" smtClean="0"/>
              <a:t>Hallelujah!</a:t>
            </a:r>
            <a:endParaRPr lang="en-US" sz="2000" dirty="0"/>
          </a:p>
        </p:txBody>
      </p:sp>
      <p:sp>
        <p:nvSpPr>
          <p:cNvPr id="2" name="Date Placeholder 1"/>
          <p:cNvSpPr>
            <a:spLocks noGrp="1"/>
          </p:cNvSpPr>
          <p:nvPr>
            <p:ph type="dt" sz="half" idx="10"/>
          </p:nvPr>
        </p:nvSpPr>
        <p:spPr/>
        <p:txBody>
          <a:bodyPr/>
          <a:lstStyle/>
          <a:p>
            <a:fld id="{2E303F6C-CA7F-421B-8EF8-CEB95EA7549B}" type="datetime1">
              <a:rPr lang="en-US" smtClean="0"/>
              <a:pPr/>
              <a:t>4/5/2017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7</a:t>
            </a:fld>
            <a:endParaRPr lang="en-US"/>
          </a:p>
        </p:txBody>
      </p:sp>
      <p:pic>
        <p:nvPicPr>
          <p:cNvPr id="8"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162"/>
            <a:ext cx="8229600" cy="563562"/>
          </a:xfrm>
        </p:spPr>
        <p:txBody>
          <a:bodyPr>
            <a:normAutofit fontScale="90000"/>
          </a:bodyPr>
          <a:lstStyle/>
          <a:p>
            <a:r>
              <a:rPr lang="en-US" dirty="0" smtClean="0"/>
              <a:t>Handel’s Messiah</a:t>
            </a:r>
            <a:endParaRPr lang="en-US" dirty="0"/>
          </a:p>
        </p:txBody>
      </p:sp>
      <p:sp>
        <p:nvSpPr>
          <p:cNvPr id="2" name="Date Placeholder 1"/>
          <p:cNvSpPr>
            <a:spLocks noGrp="1"/>
          </p:cNvSpPr>
          <p:nvPr>
            <p:ph type="dt" sz="half" idx="10"/>
          </p:nvPr>
        </p:nvSpPr>
        <p:spPr/>
        <p:txBody>
          <a:bodyPr/>
          <a:lstStyle/>
          <a:p>
            <a:fld id="{2E303F6C-CA7F-421B-8EF8-CEB95EA7549B}" type="datetime1">
              <a:rPr lang="en-US" smtClean="0"/>
              <a:pPr/>
              <a:t>4/5/2017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8</a:t>
            </a:fld>
            <a:endParaRPr lang="en-US"/>
          </a:p>
        </p:txBody>
      </p:sp>
      <p:graphicFrame>
        <p:nvGraphicFramePr>
          <p:cNvPr id="7" name="Table 6"/>
          <p:cNvGraphicFramePr>
            <a:graphicFrameLocks noGrp="1"/>
          </p:cNvGraphicFramePr>
          <p:nvPr/>
        </p:nvGraphicFramePr>
        <p:xfrm>
          <a:off x="762001" y="914400"/>
          <a:ext cx="8229599" cy="5739384"/>
        </p:xfrm>
        <a:graphic>
          <a:graphicData uri="http://schemas.openxmlformats.org/drawingml/2006/table">
            <a:tbl>
              <a:tblPr/>
              <a:tblGrid>
                <a:gridCol w="2542945"/>
                <a:gridCol w="2843327"/>
                <a:gridCol w="2843327"/>
              </a:tblGrid>
              <a:tr h="5181600">
                <a:tc>
                  <a:txBody>
                    <a:bodyPr/>
                    <a:lstStyle/>
                    <a:p>
                      <a:pPr marL="0" marR="0">
                        <a:lnSpc>
                          <a:spcPct val="115000"/>
                        </a:lnSpc>
                        <a:spcBef>
                          <a:spcPts val="0"/>
                        </a:spcBef>
                        <a:spcAft>
                          <a:spcPts val="0"/>
                        </a:spcAft>
                      </a:pPr>
                      <a:r>
                        <a:rPr lang="en-US" sz="2400" b="1" dirty="0">
                          <a:latin typeface="Times New Roman"/>
                          <a:ea typeface="Times New Roman"/>
                          <a:cs typeface="Times New Roman"/>
                        </a:rPr>
                        <a:t>Part I</a:t>
                      </a:r>
                      <a:endParaRPr lang="en-US" sz="2000" b="1" dirty="0">
                        <a:latin typeface="Times New Roman"/>
                        <a:ea typeface="Calibri"/>
                        <a:cs typeface="Times New Roman"/>
                      </a:endParaRPr>
                    </a:p>
                    <a:p>
                      <a:pPr marL="0" marR="2292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2" tooltip="Messiah Part I"/>
                        </a:rPr>
                        <a:t>Scene 1</a:t>
                      </a:r>
                      <a:r>
                        <a:rPr lang="en-US" sz="2000" dirty="0">
                          <a:latin typeface="Times New Roman"/>
                          <a:ea typeface="Times New Roman"/>
                          <a:cs typeface="Times New Roman"/>
                        </a:rPr>
                        <a:t>: Isaiah's prophecy of salvation</a:t>
                      </a:r>
                      <a:endParaRPr lang="en-US" sz="1800" dirty="0">
                        <a:latin typeface="Times New Roman"/>
                        <a:ea typeface="Calibri"/>
                        <a:cs typeface="Times New Roman"/>
                      </a:endParaRPr>
                    </a:p>
                    <a:p>
                      <a:pPr marL="0" marR="2292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2" tooltip="Messiah Part I"/>
                        </a:rPr>
                        <a:t>Scene 2</a:t>
                      </a:r>
                      <a:r>
                        <a:rPr lang="en-US" sz="2000" dirty="0">
                          <a:latin typeface="Times New Roman"/>
                          <a:ea typeface="Times New Roman"/>
                          <a:cs typeface="Times New Roman"/>
                        </a:rPr>
                        <a:t>: The coming judgment</a:t>
                      </a:r>
                      <a:endParaRPr lang="en-US" sz="1800" dirty="0">
                        <a:latin typeface="Times New Roman"/>
                        <a:ea typeface="Calibri"/>
                        <a:cs typeface="Times New Roman"/>
                      </a:endParaRPr>
                    </a:p>
                    <a:p>
                      <a:pPr marL="0" marR="2292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2" tooltip="Messiah Part I"/>
                        </a:rPr>
                        <a:t>Scene 3</a:t>
                      </a:r>
                      <a:r>
                        <a:rPr lang="en-US" sz="2000" dirty="0">
                          <a:latin typeface="Times New Roman"/>
                          <a:ea typeface="Times New Roman"/>
                          <a:cs typeface="Times New Roman"/>
                        </a:rPr>
                        <a:t>: The prophecy of Christ's birth</a:t>
                      </a:r>
                      <a:endParaRPr lang="en-US" sz="1800" dirty="0">
                        <a:latin typeface="Times New Roman"/>
                        <a:ea typeface="Calibri"/>
                        <a:cs typeface="Times New Roman"/>
                      </a:endParaRPr>
                    </a:p>
                    <a:p>
                      <a:pPr marL="0" marR="2292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2" tooltip="Messiah Part I"/>
                        </a:rPr>
                        <a:t>Scene 4</a:t>
                      </a:r>
                      <a:r>
                        <a:rPr lang="en-US" sz="2000" dirty="0">
                          <a:latin typeface="Times New Roman"/>
                          <a:ea typeface="Times New Roman"/>
                          <a:cs typeface="Times New Roman"/>
                        </a:rPr>
                        <a:t>: The annunciation to the shepherds</a:t>
                      </a:r>
                      <a:endParaRPr lang="en-US" sz="1800" dirty="0">
                        <a:latin typeface="Times New Roman"/>
                        <a:ea typeface="Calibri"/>
                        <a:cs typeface="Times New Roman"/>
                      </a:endParaRPr>
                    </a:p>
                    <a:p>
                      <a:pPr marL="0" marR="2292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2" tooltip="Messiah Part I"/>
                        </a:rPr>
                        <a:t>Scene 5</a:t>
                      </a:r>
                      <a:r>
                        <a:rPr lang="en-US" sz="2000" dirty="0">
                          <a:latin typeface="Times New Roman"/>
                          <a:ea typeface="Times New Roman"/>
                          <a:cs typeface="Times New Roman"/>
                        </a:rPr>
                        <a:t>: Christ's healing and redemption</a:t>
                      </a:r>
                      <a:endParaRPr lang="en-US" sz="1800" dirty="0">
                        <a:latin typeface="Times New Roman"/>
                        <a:ea typeface="Calibri"/>
                        <a:cs typeface="Times New Roman"/>
                      </a:endParaRPr>
                    </a:p>
                  </a:txBody>
                  <a:tcPr marL="0" marR="0" marT="0" marB="0">
                    <a:lnL>
                      <a:noFill/>
                    </a:lnL>
                    <a:lnR>
                      <a:noFill/>
                    </a:lnR>
                    <a:lnT>
                      <a:noFill/>
                    </a:lnT>
                    <a:lnB>
                      <a:noFill/>
                    </a:lnB>
                  </a:tcPr>
                </a:tc>
                <a:tc>
                  <a:txBody>
                    <a:bodyPr/>
                    <a:lstStyle/>
                    <a:p>
                      <a:pPr marL="0" marR="0" algn="l" defTabSz="914400" rtl="0" eaLnBrk="1" latinLnBrk="0" hangingPunct="1">
                        <a:lnSpc>
                          <a:spcPct val="115000"/>
                        </a:lnSpc>
                        <a:spcBef>
                          <a:spcPts val="0"/>
                        </a:spcBef>
                        <a:spcAft>
                          <a:spcPts val="0"/>
                        </a:spcAft>
                      </a:pPr>
                      <a:r>
                        <a:rPr lang="en-US" sz="2400" b="1" kern="1200" dirty="0">
                          <a:solidFill>
                            <a:schemeClr val="tx1"/>
                          </a:solidFill>
                          <a:latin typeface="Times New Roman"/>
                          <a:ea typeface="Times New Roman"/>
                          <a:cs typeface="Times New Roman"/>
                        </a:rPr>
                        <a:t>Part II</a:t>
                      </a: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1</a:t>
                      </a:r>
                      <a:r>
                        <a:rPr lang="en-US" sz="2000" dirty="0">
                          <a:latin typeface="Times New Roman"/>
                          <a:ea typeface="Times New Roman"/>
                          <a:cs typeface="Times New Roman"/>
                        </a:rPr>
                        <a:t>: Christ's Passion</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2</a:t>
                      </a:r>
                      <a:r>
                        <a:rPr lang="en-US" sz="2000" dirty="0">
                          <a:latin typeface="Times New Roman"/>
                          <a:ea typeface="Times New Roman"/>
                          <a:cs typeface="Times New Roman"/>
                        </a:rPr>
                        <a:t>: Christ's Death and Resurrection</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3</a:t>
                      </a:r>
                      <a:r>
                        <a:rPr lang="en-US" sz="2000" dirty="0">
                          <a:latin typeface="Times New Roman"/>
                          <a:ea typeface="Times New Roman"/>
                          <a:cs typeface="Times New Roman"/>
                        </a:rPr>
                        <a:t>: Christ's Ascension</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4</a:t>
                      </a:r>
                      <a:r>
                        <a:rPr lang="en-US" sz="2000" dirty="0">
                          <a:latin typeface="Times New Roman"/>
                          <a:ea typeface="Times New Roman"/>
                          <a:cs typeface="Times New Roman"/>
                        </a:rPr>
                        <a:t>: Christ's reception in Heaven</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5</a:t>
                      </a:r>
                      <a:r>
                        <a:rPr lang="en-US" sz="2000" dirty="0">
                          <a:latin typeface="Times New Roman"/>
                          <a:ea typeface="Times New Roman"/>
                          <a:cs typeface="Times New Roman"/>
                        </a:rPr>
                        <a:t>: The beginnings of Gospel preaching</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6</a:t>
                      </a:r>
                      <a:r>
                        <a:rPr lang="en-US" sz="2000" dirty="0">
                          <a:latin typeface="Times New Roman"/>
                          <a:ea typeface="Times New Roman"/>
                          <a:cs typeface="Times New Roman"/>
                        </a:rPr>
                        <a:t>: The world's rejection of the Gospel</a:t>
                      </a:r>
                      <a:endParaRPr lang="en-US" sz="1800" dirty="0">
                        <a:latin typeface="Times New Roman"/>
                        <a:ea typeface="Calibri"/>
                        <a:cs typeface="Times New Roman"/>
                      </a:endParaRPr>
                    </a:p>
                    <a:p>
                      <a:pPr marL="0" marR="30543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3" tooltip="Messiah Part II"/>
                        </a:rPr>
                        <a:t>Scene 7</a:t>
                      </a:r>
                      <a:r>
                        <a:rPr lang="en-US" sz="2000" dirty="0">
                          <a:latin typeface="Times New Roman"/>
                          <a:ea typeface="Times New Roman"/>
                          <a:cs typeface="Times New Roman"/>
                        </a:rPr>
                        <a:t>: </a:t>
                      </a:r>
                      <a:r>
                        <a:rPr lang="en-US" sz="2000" b="1" u="sng" dirty="0">
                          <a:solidFill>
                            <a:srgbClr val="C00000"/>
                          </a:solidFill>
                          <a:latin typeface="Times New Roman"/>
                          <a:ea typeface="Times New Roman"/>
                          <a:cs typeface="Times New Roman"/>
                        </a:rPr>
                        <a:t>God's ultimate victory</a:t>
                      </a:r>
                      <a:endParaRPr lang="en-US" sz="1800" b="1" u="sng" dirty="0">
                        <a:solidFill>
                          <a:srgbClr val="C00000"/>
                        </a:solidFill>
                        <a:latin typeface="Times New Roman"/>
                        <a:ea typeface="Calibri"/>
                        <a:cs typeface="Times New Roman"/>
                      </a:endParaRPr>
                    </a:p>
                  </a:txBody>
                  <a:tcPr marL="0" marR="0" marT="0" marB="0">
                    <a:lnL>
                      <a:noFill/>
                    </a:lnL>
                    <a:lnR>
                      <a:noFill/>
                    </a:lnR>
                    <a:lnT>
                      <a:noFill/>
                    </a:lnT>
                    <a:lnB>
                      <a:noFill/>
                    </a:lnB>
                  </a:tcPr>
                </a:tc>
                <a:tc>
                  <a:txBody>
                    <a:bodyPr/>
                    <a:lstStyle/>
                    <a:p>
                      <a:pPr marL="0" marR="0" algn="l" defTabSz="914400" rtl="0" eaLnBrk="1" latinLnBrk="0" hangingPunct="1">
                        <a:lnSpc>
                          <a:spcPct val="115000"/>
                        </a:lnSpc>
                        <a:spcBef>
                          <a:spcPts val="0"/>
                        </a:spcBef>
                        <a:spcAft>
                          <a:spcPts val="0"/>
                        </a:spcAft>
                      </a:pPr>
                      <a:r>
                        <a:rPr lang="en-US" sz="2400" b="1" kern="1200" dirty="0">
                          <a:solidFill>
                            <a:schemeClr val="tx1"/>
                          </a:solidFill>
                          <a:latin typeface="Times New Roman"/>
                          <a:ea typeface="Times New Roman"/>
                          <a:cs typeface="Times New Roman"/>
                        </a:rPr>
                        <a:t>Part III</a:t>
                      </a:r>
                    </a:p>
                    <a:p>
                      <a:pPr marL="0" marR="24828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4" tooltip="Messiah Part III"/>
                        </a:rPr>
                        <a:t>Scene 1</a:t>
                      </a:r>
                      <a:r>
                        <a:rPr lang="en-US" sz="2000" dirty="0">
                          <a:latin typeface="Times New Roman"/>
                          <a:ea typeface="Times New Roman"/>
                          <a:cs typeface="Times New Roman"/>
                        </a:rPr>
                        <a:t>: The promise of eternal life</a:t>
                      </a:r>
                      <a:endParaRPr lang="en-US" sz="1800" dirty="0">
                        <a:latin typeface="Times New Roman"/>
                        <a:ea typeface="Calibri"/>
                        <a:cs typeface="Times New Roman"/>
                      </a:endParaRPr>
                    </a:p>
                    <a:p>
                      <a:pPr marL="0" marR="24828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4" tooltip="Messiah Part III"/>
                        </a:rPr>
                        <a:t>Scene 2</a:t>
                      </a:r>
                      <a:r>
                        <a:rPr lang="en-US" sz="2000" dirty="0">
                          <a:latin typeface="Times New Roman"/>
                          <a:ea typeface="Times New Roman"/>
                          <a:cs typeface="Times New Roman"/>
                        </a:rPr>
                        <a:t>: The Day of Judgment</a:t>
                      </a:r>
                      <a:endParaRPr lang="en-US" sz="1800" dirty="0">
                        <a:latin typeface="Times New Roman"/>
                        <a:ea typeface="Calibri"/>
                        <a:cs typeface="Times New Roman"/>
                      </a:endParaRPr>
                    </a:p>
                    <a:p>
                      <a:pPr marL="0" marR="24828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4" tooltip="Messiah Part III"/>
                        </a:rPr>
                        <a:t>Scene 3</a:t>
                      </a:r>
                      <a:r>
                        <a:rPr lang="en-US" sz="2000" dirty="0">
                          <a:latin typeface="Times New Roman"/>
                          <a:ea typeface="Times New Roman"/>
                          <a:cs typeface="Times New Roman"/>
                        </a:rPr>
                        <a:t>: The final conquest of sin</a:t>
                      </a:r>
                      <a:endParaRPr lang="en-US" sz="1800" dirty="0">
                        <a:latin typeface="Times New Roman"/>
                        <a:ea typeface="Calibri"/>
                        <a:cs typeface="Times New Roman"/>
                      </a:endParaRPr>
                    </a:p>
                    <a:p>
                      <a:pPr marL="0" marR="248285">
                        <a:lnSpc>
                          <a:spcPct val="115000"/>
                        </a:lnSpc>
                        <a:spcBef>
                          <a:spcPts val="0"/>
                        </a:spcBef>
                        <a:spcAft>
                          <a:spcPts val="1000"/>
                        </a:spcAft>
                      </a:pPr>
                      <a:r>
                        <a:rPr lang="en-US" sz="2000" u="sng" dirty="0">
                          <a:solidFill>
                            <a:srgbClr val="0000FF"/>
                          </a:solidFill>
                          <a:latin typeface="Times New Roman"/>
                          <a:ea typeface="Times New Roman"/>
                          <a:cs typeface="Times New Roman"/>
                          <a:hlinkClick r:id="rId4" tooltip="Messiah Part III"/>
                        </a:rPr>
                        <a:t>Scene 4</a:t>
                      </a:r>
                      <a:r>
                        <a:rPr lang="en-US" sz="2000" dirty="0">
                          <a:latin typeface="Times New Roman"/>
                          <a:ea typeface="Times New Roman"/>
                          <a:cs typeface="Times New Roman"/>
                        </a:rPr>
                        <a:t>: The acclamation of the Messiah</a:t>
                      </a:r>
                      <a:endParaRPr lang="en-US" sz="1800" dirty="0">
                        <a:latin typeface="Times New Roman"/>
                        <a:ea typeface="Calibri"/>
                        <a:cs typeface="Times New Roman"/>
                      </a:endParaRPr>
                    </a:p>
                  </a:txBody>
                  <a:tcPr marL="0" marR="0" marT="0" marB="0">
                    <a:lnL>
                      <a:noFill/>
                    </a:lnL>
                    <a:lnR>
                      <a:noFill/>
                    </a:lnR>
                    <a:lnT>
                      <a:noFill/>
                    </a:lnT>
                    <a:lnB>
                      <a:noFill/>
                    </a:lnB>
                  </a:tcPr>
                </a:tc>
              </a:tr>
            </a:tbl>
          </a:graphicData>
        </a:graphic>
      </p:graphicFrame>
      <p:pic>
        <p:nvPicPr>
          <p:cNvPr id="8" name="Picture 2" descr="http://comps.canstockphoto.com/can-stock-photo_csp17222415.jpg"/>
          <p:cNvPicPr>
            <a:picLocks noChangeAspect="1" noChangeArrowheads="1"/>
          </p:cNvPicPr>
          <p:nvPr/>
        </p:nvPicPr>
        <p:blipFill>
          <a:blip r:embed="rId5"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2313" y="2371725"/>
            <a:ext cx="7772400" cy="828675"/>
          </a:xfrm>
          <a:solidFill>
            <a:schemeClr val="accent3">
              <a:lumMod val="60000"/>
              <a:lumOff val="40000"/>
            </a:schemeClr>
          </a:solidFill>
        </p:spPr>
        <p:txBody>
          <a:bodyPr>
            <a:normAutofit/>
          </a:bodyPr>
          <a:lstStyle/>
          <a:p>
            <a:pPr algn="ctr"/>
            <a:r>
              <a:rPr lang="en-US" dirty="0" smtClean="0"/>
              <a:t>The 2</a:t>
            </a:r>
            <a:r>
              <a:rPr lang="en-US" baseline="30000" dirty="0" smtClean="0"/>
              <a:t>nd</a:t>
            </a:r>
            <a:r>
              <a:rPr lang="en-US" dirty="0" smtClean="0"/>
              <a:t> Coming of the Lord</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4/5/2017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2764</TotalTime>
  <Words>2343</Words>
  <Application>Microsoft Office PowerPoint</Application>
  <PresentationFormat>On-screen Show (4:3)</PresentationFormat>
  <Paragraphs>252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Slide 1</vt:lpstr>
      <vt:lpstr>The Revelation of Jesus Christ </vt:lpstr>
      <vt:lpstr>Outline of Revelation</vt:lpstr>
      <vt:lpstr>Outline of Revelation</vt:lpstr>
      <vt:lpstr>Slide 5</vt:lpstr>
      <vt:lpstr>Rev. 19: 1-6</vt:lpstr>
      <vt:lpstr>Hallelujah Chorus Hymn</vt:lpstr>
      <vt:lpstr>Handel’s Messiah</vt:lpstr>
      <vt:lpstr>The 2nd Coming of the Lord</vt:lpstr>
      <vt:lpstr>OT &amp; NT passages on 2nd Advent</vt:lpstr>
      <vt:lpstr>Slide 11</vt:lpstr>
      <vt:lpstr>Slide 12</vt:lpstr>
      <vt:lpstr>Last Week…</vt:lpstr>
      <vt:lpstr>Rev. 19: 11-14</vt:lpstr>
      <vt:lpstr>Slide 15</vt:lpstr>
      <vt:lpstr>Slide 16</vt:lpstr>
      <vt:lpstr>THE NAMES OF JESUS</vt:lpstr>
      <vt:lpstr>Slide 18</vt:lpstr>
      <vt:lpstr>Rev. 19: 15-16</vt:lpstr>
      <vt:lpstr>Slide 20</vt:lpstr>
      <vt:lpstr>Rev. 19: 17-18 </vt:lpstr>
      <vt:lpstr>Slide 22</vt:lpstr>
      <vt:lpstr>Rev. 19: 19-21 </vt:lpstr>
      <vt:lpstr>Slide 24</vt:lpstr>
      <vt:lpstr>Slide 25</vt:lpstr>
      <vt:lpstr>Slide 26</vt:lpstr>
      <vt:lpstr>Slide 27</vt:lpstr>
      <vt:lpstr>“That’s My King”</vt:lpstr>
      <vt:lpstr>Biblical Jewish Marriage Customs Dr. Renald Showers, Friends of Israel</vt:lpstr>
      <vt:lpstr>The Judgments</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Tye</dc:creator>
  <cp:lastModifiedBy>David</cp:lastModifiedBy>
  <cp:revision>471</cp:revision>
  <dcterms:created xsi:type="dcterms:W3CDTF">2009-09-07T16:27:25Z</dcterms:created>
  <dcterms:modified xsi:type="dcterms:W3CDTF">2017-04-05T22:00:00Z</dcterms:modified>
</cp:coreProperties>
</file>