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428" r:id="rId2"/>
    <p:sldId id="393" r:id="rId3"/>
    <p:sldId id="436" r:id="rId4"/>
    <p:sldId id="437" r:id="rId5"/>
    <p:sldId id="438" r:id="rId6"/>
    <p:sldId id="433" r:id="rId7"/>
    <p:sldId id="427" r:id="rId8"/>
    <p:sldId id="430" r:id="rId9"/>
    <p:sldId id="431" r:id="rId10"/>
    <p:sldId id="432" r:id="rId11"/>
    <p:sldId id="388" r:id="rId12"/>
    <p:sldId id="294" r:id="rId13"/>
    <p:sldId id="329" r:id="rId14"/>
    <p:sldId id="349" r:id="rId15"/>
    <p:sldId id="313" r:id="rId16"/>
    <p:sldId id="374" r:id="rId17"/>
    <p:sldId id="439" r:id="rId18"/>
    <p:sldId id="424" r:id="rId19"/>
    <p:sldId id="440" r:id="rId20"/>
    <p:sldId id="382" r:id="rId21"/>
    <p:sldId id="383" r:id="rId22"/>
    <p:sldId id="441" r:id="rId23"/>
    <p:sldId id="442" r:id="rId24"/>
    <p:sldId id="449" r:id="rId25"/>
    <p:sldId id="450" r:id="rId26"/>
  </p:sldIdLst>
  <p:sldSz cx="9144000" cy="6858000" type="screen4x3"/>
  <p:notesSz cx="9288463" cy="7007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3399"/>
    <a:srgbClr val="FF0000"/>
    <a:srgbClr val="FF9933"/>
    <a:srgbClr val="CC3300"/>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168"/>
    </p:cViewPr>
  </p:sorterViewPr>
  <p:notesViewPr>
    <p:cSldViewPr>
      <p:cViewPr varScale="1">
        <p:scale>
          <a:sx n="57" d="100"/>
          <a:sy n="57" d="100"/>
        </p:scale>
        <p:origin x="-2472" y="-90"/>
      </p:cViewPr>
      <p:guideLst>
        <p:guide orient="horz" pos="2207"/>
        <p:guide pos="292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562" cy="35090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0797" y="0"/>
            <a:ext cx="4025562" cy="350901"/>
          </a:xfrm>
          <a:prstGeom prst="rect">
            <a:avLst/>
          </a:prstGeom>
        </p:spPr>
        <p:txBody>
          <a:bodyPr vert="horz" lIns="91440" tIns="45720" rIns="91440" bIns="45720" rtlCol="0"/>
          <a:lstStyle>
            <a:lvl1pPr algn="r">
              <a:defRPr sz="1200"/>
            </a:lvl1pPr>
          </a:lstStyle>
          <a:p>
            <a:fld id="{7E8AEB83-05CF-4EF2-8CA0-4DAB6E675963}" type="datetimeFigureOut">
              <a:rPr lang="en-US" smtClean="0"/>
              <a:pPr/>
              <a:t>3/30/2017</a:t>
            </a:fld>
            <a:endParaRPr lang="en-US"/>
          </a:p>
        </p:txBody>
      </p:sp>
      <p:sp>
        <p:nvSpPr>
          <p:cNvPr id="4" name="Footer Placeholder 3"/>
          <p:cNvSpPr>
            <a:spLocks noGrp="1"/>
          </p:cNvSpPr>
          <p:nvPr>
            <p:ph type="ftr" sz="quarter" idx="2"/>
          </p:nvPr>
        </p:nvSpPr>
        <p:spPr>
          <a:xfrm>
            <a:off x="0" y="6655127"/>
            <a:ext cx="4025562" cy="350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0797" y="6655127"/>
            <a:ext cx="4025562" cy="350900"/>
          </a:xfrm>
          <a:prstGeom prst="rect">
            <a:avLst/>
          </a:prstGeom>
        </p:spPr>
        <p:txBody>
          <a:bodyPr vert="horz" lIns="91440" tIns="45720" rIns="91440" bIns="45720" rtlCol="0" anchor="b"/>
          <a:lstStyle>
            <a:lvl1pPr algn="r">
              <a:defRPr sz="1200"/>
            </a:lvl1pPr>
          </a:lstStyle>
          <a:p>
            <a:fld id="{BA9D09A5-B349-4C65-9491-F7B4EB5322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000" cy="350361"/>
          </a:xfrm>
          <a:prstGeom prst="rect">
            <a:avLst/>
          </a:prstGeom>
        </p:spPr>
        <p:txBody>
          <a:bodyPr vert="horz" lIns="93113" tIns="46557" rIns="93113" bIns="46557" rtlCol="0"/>
          <a:lstStyle>
            <a:lvl1pPr algn="l">
              <a:defRPr sz="1200"/>
            </a:lvl1pPr>
          </a:lstStyle>
          <a:p>
            <a:endParaRPr lang="en-US"/>
          </a:p>
        </p:txBody>
      </p:sp>
      <p:sp>
        <p:nvSpPr>
          <p:cNvPr id="3" name="Date Placeholder 2"/>
          <p:cNvSpPr>
            <a:spLocks noGrp="1"/>
          </p:cNvSpPr>
          <p:nvPr>
            <p:ph type="dt" idx="1"/>
          </p:nvPr>
        </p:nvSpPr>
        <p:spPr>
          <a:xfrm>
            <a:off x="5261313" y="0"/>
            <a:ext cx="4025000" cy="350361"/>
          </a:xfrm>
          <a:prstGeom prst="rect">
            <a:avLst/>
          </a:prstGeom>
        </p:spPr>
        <p:txBody>
          <a:bodyPr vert="horz" lIns="93113" tIns="46557" rIns="93113" bIns="46557" rtlCol="0"/>
          <a:lstStyle>
            <a:lvl1pPr algn="r">
              <a:defRPr sz="1200"/>
            </a:lvl1pPr>
          </a:lstStyle>
          <a:p>
            <a:fld id="{17623C50-3AFE-4157-A178-30EC7CF2402E}" type="datetimeFigureOut">
              <a:rPr lang="en-US" smtClean="0"/>
              <a:pPr/>
              <a:t>3/30/2017</a:t>
            </a:fld>
            <a:endParaRPr lang="en-US"/>
          </a:p>
        </p:txBody>
      </p:sp>
      <p:sp>
        <p:nvSpPr>
          <p:cNvPr id="4" name="Slide Image Placeholder 3"/>
          <p:cNvSpPr>
            <a:spLocks noGrp="1" noRot="1" noChangeAspect="1"/>
          </p:cNvSpPr>
          <p:nvPr>
            <p:ph type="sldImg" idx="2"/>
          </p:nvPr>
        </p:nvSpPr>
        <p:spPr>
          <a:xfrm>
            <a:off x="2892425" y="525463"/>
            <a:ext cx="3503613" cy="2627312"/>
          </a:xfrm>
          <a:prstGeom prst="rect">
            <a:avLst/>
          </a:prstGeom>
          <a:noFill/>
          <a:ln w="12700">
            <a:solidFill>
              <a:prstClr val="black"/>
            </a:solidFill>
          </a:ln>
        </p:spPr>
        <p:txBody>
          <a:bodyPr vert="horz" lIns="93113" tIns="46557" rIns="93113" bIns="46557" rtlCol="0" anchor="ctr"/>
          <a:lstStyle/>
          <a:p>
            <a:endParaRPr lang="en-US"/>
          </a:p>
        </p:txBody>
      </p:sp>
      <p:sp>
        <p:nvSpPr>
          <p:cNvPr id="5" name="Notes Placeholder 4"/>
          <p:cNvSpPr>
            <a:spLocks noGrp="1"/>
          </p:cNvSpPr>
          <p:nvPr>
            <p:ph type="body" sz="quarter" idx="3"/>
          </p:nvPr>
        </p:nvSpPr>
        <p:spPr>
          <a:xfrm>
            <a:off x="928847" y="3328432"/>
            <a:ext cx="7430770" cy="3153251"/>
          </a:xfrm>
          <a:prstGeom prst="rect">
            <a:avLst/>
          </a:prstGeom>
        </p:spPr>
        <p:txBody>
          <a:bodyPr vert="horz" lIns="93113" tIns="46557" rIns="93113" bIns="465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5648"/>
            <a:ext cx="4025000" cy="350361"/>
          </a:xfrm>
          <a:prstGeom prst="rect">
            <a:avLst/>
          </a:prstGeom>
        </p:spPr>
        <p:txBody>
          <a:bodyPr vert="horz" lIns="93113" tIns="46557" rIns="93113" bIns="46557" rtlCol="0" anchor="b"/>
          <a:lstStyle>
            <a:lvl1pPr algn="l">
              <a:defRPr sz="1200"/>
            </a:lvl1pPr>
          </a:lstStyle>
          <a:p>
            <a:endParaRPr lang="en-US"/>
          </a:p>
        </p:txBody>
      </p:sp>
      <p:sp>
        <p:nvSpPr>
          <p:cNvPr id="7" name="Slide Number Placeholder 6"/>
          <p:cNvSpPr>
            <a:spLocks noGrp="1"/>
          </p:cNvSpPr>
          <p:nvPr>
            <p:ph type="sldNum" sz="quarter" idx="5"/>
          </p:nvPr>
        </p:nvSpPr>
        <p:spPr>
          <a:xfrm>
            <a:off x="5261313" y="6655648"/>
            <a:ext cx="4025000" cy="350361"/>
          </a:xfrm>
          <a:prstGeom prst="rect">
            <a:avLst/>
          </a:prstGeom>
        </p:spPr>
        <p:txBody>
          <a:bodyPr vert="horz" lIns="93113" tIns="46557" rIns="93113" bIns="46557" rtlCol="0" anchor="b"/>
          <a:lstStyle>
            <a:lvl1pPr algn="r">
              <a:defRPr sz="1200"/>
            </a:lvl1pPr>
          </a:lstStyle>
          <a:p>
            <a:fld id="{754625B4-92B9-4926-885E-3F48778366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349F32-E770-4F2C-85DD-2CC4B34EF849}"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883BE-F66E-4C6E-865A-632FA67D52E8}"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EAB04-4619-41CF-AF5A-F97987350AAA}"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217B6-A5D1-47D3-9185-551C88359725}"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4A9186-7158-45FE-B87F-B0ECFCB9AB24}" type="datetime1">
              <a:rPr lang="en-US" smtClean="0"/>
              <a:pPr/>
              <a:t>3/30/2017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551F45-849D-453D-B7A1-8375C45C6368}" type="datetime1">
              <a:rPr lang="en-US" smtClean="0"/>
              <a:pPr/>
              <a:t>3/30/2017</a:t>
            </a:fld>
            <a:endParaRPr lang="en-US"/>
          </a:p>
        </p:txBody>
      </p:sp>
      <p:sp>
        <p:nvSpPr>
          <p:cNvPr id="8" name="Footer Placeholder 7"/>
          <p:cNvSpPr>
            <a:spLocks noGrp="1"/>
          </p:cNvSpPr>
          <p:nvPr>
            <p:ph type="ftr" sz="quarter" idx="11"/>
          </p:nvPr>
        </p:nvSpPr>
        <p:spPr/>
        <p:txBody>
          <a:bodyPr/>
          <a:lstStyle/>
          <a:p>
            <a:r>
              <a:rPr lang="en-US" smtClean="0"/>
              <a:t>David Tye</a:t>
            </a:r>
            <a:endParaRPr lang="en-US"/>
          </a:p>
        </p:txBody>
      </p:sp>
      <p:sp>
        <p:nvSpPr>
          <p:cNvPr id="9" name="Slide Number Placeholder 8"/>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493FE8-888C-4434-AD7C-BF830D379F5E}" type="datetime1">
              <a:rPr lang="en-US" smtClean="0"/>
              <a:pPr/>
              <a:t>3/30/2017</a:t>
            </a:fld>
            <a:endParaRPr lang="en-US"/>
          </a:p>
        </p:txBody>
      </p:sp>
      <p:sp>
        <p:nvSpPr>
          <p:cNvPr id="4" name="Footer Placeholder 3"/>
          <p:cNvSpPr>
            <a:spLocks noGrp="1"/>
          </p:cNvSpPr>
          <p:nvPr>
            <p:ph type="ftr" sz="quarter" idx="11"/>
          </p:nvPr>
        </p:nvSpPr>
        <p:spPr/>
        <p:txBody>
          <a:bodyPr/>
          <a:lstStyle/>
          <a:p>
            <a:r>
              <a:rPr lang="en-US" smtClean="0"/>
              <a:t>David Tye</a:t>
            </a:r>
            <a:endParaRPr lang="en-US"/>
          </a:p>
        </p:txBody>
      </p:sp>
      <p:sp>
        <p:nvSpPr>
          <p:cNvPr id="5" name="Slide Number Placeholder 4"/>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4EC8A-043A-481C-8127-6D23DD0F98DE}" type="datetime1">
              <a:rPr lang="en-US" smtClean="0"/>
              <a:pPr/>
              <a:t>3/30/2017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65DA1-1254-46FE-8045-D8BD58E0831C}" type="datetime1">
              <a:rPr lang="en-US" smtClean="0"/>
              <a:pPr/>
              <a:t>3/30/2017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F10DA-13EF-4C81-9B6D-5B15BE4C7B3A}" type="datetime1">
              <a:rPr lang="en-US" smtClean="0"/>
              <a:pPr/>
              <a:t>3/30/2017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David Tye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E11CA-64D2-4375-B622-C832B1B192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VI6dsMeABpU"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a:t>
            </a:fld>
            <a:endParaRPr lang="en-US"/>
          </a:p>
        </p:txBody>
      </p:sp>
      <p:pic>
        <p:nvPicPr>
          <p:cNvPr id="7" name="Picture 2" descr="J:\PatSmith-jpgs\24.jpg"/>
          <p:cNvPicPr>
            <a:picLocks noChangeAspect="1" noChangeArrowheads="1"/>
          </p:cNvPicPr>
          <p:nvPr/>
        </p:nvPicPr>
        <p:blipFill>
          <a:blip r:embed="rId2" cstate="print"/>
          <a:srcRect/>
          <a:stretch>
            <a:fillRect/>
          </a:stretch>
        </p:blipFill>
        <p:spPr bwMode="auto">
          <a:xfrm>
            <a:off x="2133600" y="0"/>
            <a:ext cx="4913312"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noAutofit/>
          </a:bodyPr>
          <a:lstStyle/>
          <a:p>
            <a:r>
              <a:rPr lang="en-US" sz="3200" b="1" dirty="0" smtClean="0">
                <a:solidFill>
                  <a:srgbClr val="0000FF"/>
                </a:solidFill>
              </a:rPr>
              <a:t>2</a:t>
            </a:r>
            <a:r>
              <a:rPr lang="en-US" sz="3200" b="1" baseline="30000" dirty="0" smtClean="0">
                <a:solidFill>
                  <a:srgbClr val="0000FF"/>
                </a:solidFill>
              </a:rPr>
              <a:t>nd</a:t>
            </a:r>
            <a:r>
              <a:rPr lang="en-US" sz="3200" b="1" dirty="0" smtClean="0">
                <a:solidFill>
                  <a:srgbClr val="0000FF"/>
                </a:solidFill>
              </a:rPr>
              <a:t> &amp; 3</a:t>
            </a:r>
            <a:r>
              <a:rPr lang="en-US" sz="3200" b="1" baseline="30000" dirty="0" smtClean="0">
                <a:solidFill>
                  <a:srgbClr val="0000FF"/>
                </a:solidFill>
              </a:rPr>
              <a:t>rd</a:t>
            </a:r>
            <a:r>
              <a:rPr lang="en-US" sz="3200" b="1" dirty="0" smtClean="0">
                <a:solidFill>
                  <a:srgbClr val="0000FF"/>
                </a:solidFill>
              </a:rPr>
              <a:t> Judgments </a:t>
            </a:r>
            <a:r>
              <a:rPr lang="en-US" sz="3200" dirty="0" smtClean="0">
                <a:solidFill>
                  <a:srgbClr val="0000FF"/>
                </a:solidFill>
              </a:rPr>
              <a:t>[order is indeterminate]</a:t>
            </a:r>
            <a:r>
              <a:rPr lang="en-US" sz="3200" b="1" dirty="0" smtClean="0">
                <a:solidFill>
                  <a:srgbClr val="0000FF"/>
                </a:solidFill>
              </a:rPr>
              <a:t> </a:t>
            </a:r>
            <a:endParaRPr lang="en-US" sz="3200" dirty="0" smtClean="0">
              <a:solidFill>
                <a:srgbClr val="0000FF"/>
              </a:solidFill>
            </a:endParaRPr>
          </a:p>
        </p:txBody>
      </p:sp>
      <p:sp>
        <p:nvSpPr>
          <p:cNvPr id="6" name="Content Placeholder 5"/>
          <p:cNvSpPr>
            <a:spLocks noGrp="1"/>
          </p:cNvSpPr>
          <p:nvPr>
            <p:ph idx="1"/>
          </p:nvPr>
        </p:nvSpPr>
        <p:spPr>
          <a:xfrm>
            <a:off x="0" y="685800"/>
            <a:ext cx="9144000" cy="6172200"/>
          </a:xfrm>
        </p:spPr>
        <p:txBody>
          <a:bodyPr>
            <a:noAutofit/>
          </a:bodyPr>
          <a:lstStyle/>
          <a:p>
            <a:pPr lvl="0">
              <a:buNone/>
            </a:pPr>
            <a:r>
              <a:rPr lang="en-US" sz="2000" b="1" dirty="0" smtClean="0">
                <a:latin typeface="Times New Roman" pitchFamily="18" charset="0"/>
                <a:cs typeface="Times New Roman" pitchFamily="18" charset="0"/>
              </a:rPr>
              <a:t>Nations of the Tribulation: </a:t>
            </a:r>
            <a:r>
              <a:rPr lang="en-US" sz="2000" b="1" dirty="0" smtClean="0">
                <a:solidFill>
                  <a:srgbClr val="0000FF"/>
                </a:solidFill>
                <a:latin typeface="Times New Roman" pitchFamily="18" charset="0"/>
                <a:cs typeface="Times New Roman" pitchFamily="18" charset="0"/>
              </a:rPr>
              <a:t>Matthew 25:13-46</a:t>
            </a:r>
            <a:r>
              <a:rPr lang="en-US" sz="2000" dirty="0" smtClean="0">
                <a:solidFill>
                  <a:srgbClr val="0000FF"/>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baseline="30000" dirty="0" smtClean="0">
                <a:solidFill>
                  <a:srgbClr val="0000FF"/>
                </a:solidFill>
                <a:latin typeface="Times New Roman" pitchFamily="18" charset="0"/>
                <a:cs typeface="Times New Roman" pitchFamily="18" charset="0"/>
              </a:rPr>
              <a:t>31</a:t>
            </a:r>
            <a:r>
              <a:rPr lang="en-US" sz="2000" dirty="0" smtClean="0">
                <a:solidFill>
                  <a:srgbClr val="FF0000"/>
                </a:solidFill>
                <a:latin typeface="Times New Roman" pitchFamily="18" charset="0"/>
                <a:cs typeface="Times New Roman" pitchFamily="18" charset="0"/>
              </a:rPr>
              <a:t>"But </a:t>
            </a:r>
            <a:r>
              <a:rPr lang="en-US" sz="2000" u="sng" dirty="0" smtClean="0">
                <a:solidFill>
                  <a:srgbClr val="FF0000"/>
                </a:solidFill>
                <a:latin typeface="Times New Roman" pitchFamily="18" charset="0"/>
                <a:cs typeface="Times New Roman" pitchFamily="18" charset="0"/>
              </a:rPr>
              <a:t>when the Son of Man comes in His glory</a:t>
            </a:r>
            <a:r>
              <a:rPr lang="en-US" sz="2000" dirty="0" smtClean="0">
                <a:solidFill>
                  <a:srgbClr val="FF0000"/>
                </a:solidFill>
                <a:latin typeface="Times New Roman" pitchFamily="18" charset="0"/>
                <a:cs typeface="Times New Roman" pitchFamily="18" charset="0"/>
              </a:rPr>
              <a:t>, and all the angels with Him, then </a:t>
            </a:r>
            <a:r>
              <a:rPr lang="en-US" sz="2000" u="sng" dirty="0" smtClean="0">
                <a:solidFill>
                  <a:srgbClr val="FF0000"/>
                </a:solidFill>
                <a:latin typeface="Times New Roman" pitchFamily="18" charset="0"/>
                <a:cs typeface="Times New Roman" pitchFamily="18" charset="0"/>
              </a:rPr>
              <a:t>He will sit on His glorious throne</a:t>
            </a:r>
            <a:r>
              <a:rPr lang="en-US" sz="2000" dirty="0" smtClean="0">
                <a:solidFill>
                  <a:srgbClr val="FF0000"/>
                </a:solidFill>
                <a:latin typeface="Times New Roman" pitchFamily="18" charset="0"/>
                <a:cs typeface="Times New Roman" pitchFamily="18" charset="0"/>
              </a:rPr>
              <a:t>. </a:t>
            </a:r>
            <a:r>
              <a:rPr lang="en-US" sz="2000" baseline="30000" dirty="0" smtClean="0">
                <a:solidFill>
                  <a:srgbClr val="0000FF"/>
                </a:solidFill>
                <a:latin typeface="Times New Roman" pitchFamily="18" charset="0"/>
                <a:cs typeface="Times New Roman" pitchFamily="18" charset="0"/>
              </a:rPr>
              <a:t>32</a:t>
            </a:r>
            <a:r>
              <a:rPr lang="en-US" sz="2000" dirty="0" smtClean="0">
                <a:solidFill>
                  <a:srgbClr val="FF0000"/>
                </a:solidFill>
                <a:latin typeface="Times New Roman" pitchFamily="18" charset="0"/>
                <a:cs typeface="Times New Roman" pitchFamily="18" charset="0"/>
              </a:rPr>
              <a:t>"And </a:t>
            </a:r>
            <a:r>
              <a:rPr lang="en-US" sz="2000" b="1" u="sng" dirty="0" smtClean="0">
                <a:solidFill>
                  <a:srgbClr val="FF0000"/>
                </a:solidFill>
                <a:latin typeface="Times New Roman" pitchFamily="18" charset="0"/>
                <a:cs typeface="Times New Roman" pitchFamily="18" charset="0"/>
              </a:rPr>
              <a:t>all the nations will be gathered before Him; and He will separate them from one another, as the shepherd separates the sheep from the goats</a:t>
            </a:r>
            <a:r>
              <a:rPr lang="en-US" sz="2000" dirty="0" smtClean="0">
                <a:solidFill>
                  <a:srgbClr val="FF0000"/>
                </a:solidFill>
                <a:latin typeface="Times New Roman" pitchFamily="18" charset="0"/>
                <a:cs typeface="Times New Roman" pitchFamily="18" charset="0"/>
              </a:rPr>
              <a:t>; </a:t>
            </a:r>
            <a:r>
              <a:rPr lang="en-US" sz="2000" baseline="30000" dirty="0" smtClean="0">
                <a:solidFill>
                  <a:srgbClr val="0000FF"/>
                </a:solidFill>
                <a:latin typeface="Times New Roman" pitchFamily="18" charset="0"/>
                <a:cs typeface="Times New Roman" pitchFamily="18" charset="0"/>
              </a:rPr>
              <a:t>33</a:t>
            </a:r>
            <a:r>
              <a:rPr lang="en-US" sz="2000" dirty="0" smtClean="0">
                <a:solidFill>
                  <a:srgbClr val="FF0000"/>
                </a:solidFill>
                <a:latin typeface="Times New Roman" pitchFamily="18" charset="0"/>
                <a:cs typeface="Times New Roman" pitchFamily="18" charset="0"/>
              </a:rPr>
              <a:t>and He will put the sheep on His right, and the goats on the left. </a:t>
            </a:r>
            <a:r>
              <a:rPr lang="en-US" sz="2000" baseline="30000" dirty="0" smtClean="0">
                <a:solidFill>
                  <a:srgbClr val="0000FF"/>
                </a:solidFill>
                <a:latin typeface="Times New Roman" pitchFamily="18" charset="0"/>
                <a:cs typeface="Times New Roman" pitchFamily="18" charset="0"/>
              </a:rPr>
              <a:t>34</a:t>
            </a:r>
            <a:r>
              <a:rPr lang="en-US" sz="2000" dirty="0" smtClean="0">
                <a:solidFill>
                  <a:srgbClr val="FF0000"/>
                </a:solidFill>
                <a:latin typeface="Times New Roman" pitchFamily="18" charset="0"/>
                <a:cs typeface="Times New Roman" pitchFamily="18" charset="0"/>
              </a:rPr>
              <a:t>"Then the </a:t>
            </a:r>
            <a:r>
              <a:rPr lang="en-US" sz="2000" b="1" u="sng" dirty="0" smtClean="0">
                <a:solidFill>
                  <a:srgbClr val="FF0000"/>
                </a:solidFill>
                <a:latin typeface="Times New Roman" pitchFamily="18" charset="0"/>
                <a:cs typeface="Times New Roman" pitchFamily="18" charset="0"/>
              </a:rPr>
              <a:t>King will say to those on His right, 'Come, you who are blessed of My Father, inherit the kingdom prepared for you from the foundation of the world.</a:t>
            </a:r>
            <a:r>
              <a:rPr lang="en-US" sz="2000" b="1" u="sng" baseline="30000" dirty="0" smtClean="0">
                <a:solidFill>
                  <a:srgbClr val="0000FF"/>
                </a:solidFill>
                <a:latin typeface="Times New Roman" pitchFamily="18" charset="0"/>
                <a:cs typeface="Times New Roman" pitchFamily="18" charset="0"/>
              </a:rPr>
              <a:t> </a:t>
            </a:r>
            <a:r>
              <a:rPr lang="en-US" sz="2000" baseline="30000" dirty="0" smtClean="0">
                <a:solidFill>
                  <a:srgbClr val="0000FF"/>
                </a:solidFill>
                <a:latin typeface="Times New Roman" pitchFamily="18" charset="0"/>
                <a:cs typeface="Times New Roman" pitchFamily="18" charset="0"/>
              </a:rPr>
              <a:t>35</a:t>
            </a:r>
            <a:r>
              <a:rPr lang="en-US" sz="2000" dirty="0" smtClean="0">
                <a:solidFill>
                  <a:srgbClr val="FF0000"/>
                </a:solidFill>
                <a:latin typeface="Times New Roman" pitchFamily="18" charset="0"/>
                <a:cs typeface="Times New Roman" pitchFamily="18" charset="0"/>
              </a:rPr>
              <a:t>'For I was hungry, and you gave Me </a:t>
            </a:r>
            <a:r>
              <a:rPr lang="en-US" sz="2000" i="1" dirty="0" smtClean="0">
                <a:solidFill>
                  <a:srgbClr val="FF0000"/>
                </a:solidFill>
                <a:latin typeface="Times New Roman" pitchFamily="18" charset="0"/>
                <a:cs typeface="Times New Roman" pitchFamily="18" charset="0"/>
              </a:rPr>
              <a:t>something</a:t>
            </a:r>
            <a:r>
              <a:rPr lang="en-US" sz="2000" dirty="0" smtClean="0">
                <a:solidFill>
                  <a:srgbClr val="FF0000"/>
                </a:solidFill>
                <a:latin typeface="Times New Roman" pitchFamily="18" charset="0"/>
                <a:cs typeface="Times New Roman" pitchFamily="18" charset="0"/>
              </a:rPr>
              <a:t> to eat…</a:t>
            </a:r>
          </a:p>
          <a:p>
            <a:pPr lvl="0">
              <a:buNone/>
            </a:pPr>
            <a:r>
              <a:rPr lang="en-US" sz="2000" b="1" dirty="0" smtClean="0">
                <a:latin typeface="Times New Roman" pitchFamily="18" charset="0"/>
                <a:cs typeface="Times New Roman" pitchFamily="18" charset="0"/>
              </a:rPr>
              <a:t>Israel judged: </a:t>
            </a:r>
            <a:r>
              <a:rPr lang="en-US" sz="2000" b="1" dirty="0" smtClean="0">
                <a:solidFill>
                  <a:srgbClr val="0000FF"/>
                </a:solidFill>
                <a:latin typeface="Times New Roman" pitchFamily="18" charset="0"/>
                <a:cs typeface="Times New Roman" pitchFamily="18" charset="0"/>
              </a:rPr>
              <a:t>Ezekiel 20:33-44</a:t>
            </a:r>
            <a:r>
              <a:rPr lang="en-US" sz="2000" dirty="0" smtClean="0">
                <a:solidFill>
                  <a:srgbClr val="0000FF"/>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"As I live," declares the Lord G</a:t>
            </a:r>
            <a:r>
              <a:rPr lang="en-US" sz="2000" cap="small" dirty="0" smtClean="0">
                <a:latin typeface="Times New Roman" pitchFamily="18" charset="0"/>
                <a:cs typeface="Times New Roman" pitchFamily="18" charset="0"/>
              </a:rPr>
              <a:t>od</a:t>
            </a:r>
            <a:r>
              <a:rPr lang="en-US" sz="2000" dirty="0" smtClean="0">
                <a:latin typeface="Times New Roman" pitchFamily="18" charset="0"/>
                <a:cs typeface="Times New Roman" pitchFamily="18" charset="0"/>
              </a:rPr>
              <a:t>, "surely with a mighty hand and with an outstretched arm and with wrath poured out, I shall be king over you. </a:t>
            </a:r>
            <a:r>
              <a:rPr lang="en-US" sz="2000" baseline="30000" dirty="0" smtClean="0">
                <a:solidFill>
                  <a:srgbClr val="0000FF"/>
                </a:solidFill>
                <a:latin typeface="Times New Roman" pitchFamily="18" charset="0"/>
                <a:cs typeface="Times New Roman" pitchFamily="18" charset="0"/>
              </a:rPr>
              <a:t>34</a:t>
            </a:r>
            <a:r>
              <a:rPr lang="en-US" sz="2000" dirty="0" smtClean="0">
                <a:latin typeface="Times New Roman" pitchFamily="18" charset="0"/>
                <a:cs typeface="Times New Roman" pitchFamily="18" charset="0"/>
              </a:rPr>
              <a:t>"And </a:t>
            </a:r>
            <a:r>
              <a:rPr lang="en-US" sz="2000" b="1" u="sng" dirty="0" smtClean="0">
                <a:latin typeface="Times New Roman" pitchFamily="18" charset="0"/>
                <a:cs typeface="Times New Roman" pitchFamily="18" charset="0"/>
              </a:rPr>
              <a:t>I shall bring you out from the peoples and gather you from the lands where you are scattered</a:t>
            </a:r>
            <a:r>
              <a:rPr lang="en-US" sz="2000" dirty="0" smtClean="0">
                <a:latin typeface="Times New Roman" pitchFamily="18" charset="0"/>
                <a:cs typeface="Times New Roman" pitchFamily="18" charset="0"/>
              </a:rPr>
              <a:t>, with a mighty hand and with an outstretched arm and with wrath poured out; </a:t>
            </a:r>
            <a:r>
              <a:rPr lang="en-US" sz="2000" baseline="30000" dirty="0" smtClean="0">
                <a:solidFill>
                  <a:srgbClr val="0000FF"/>
                </a:solidFill>
                <a:latin typeface="Times New Roman" pitchFamily="18" charset="0"/>
                <a:cs typeface="Times New Roman" pitchFamily="18" charset="0"/>
              </a:rPr>
              <a:t>35</a:t>
            </a:r>
            <a:r>
              <a:rPr lang="en-US" sz="2000" dirty="0" smtClean="0">
                <a:latin typeface="Times New Roman" pitchFamily="18" charset="0"/>
                <a:cs typeface="Times New Roman" pitchFamily="18" charset="0"/>
              </a:rPr>
              <a:t>and I shall bring you into the wilderness of the peoples, and </a:t>
            </a:r>
            <a:r>
              <a:rPr lang="en-US" sz="2000" b="1" u="sng" dirty="0" smtClean="0">
                <a:latin typeface="Times New Roman" pitchFamily="18" charset="0"/>
                <a:cs typeface="Times New Roman" pitchFamily="18" charset="0"/>
              </a:rPr>
              <a:t>there I shall enter into judgment with you face to face</a:t>
            </a:r>
            <a:r>
              <a:rPr lang="en-US" sz="2000" dirty="0" smtClean="0">
                <a:latin typeface="Times New Roman" pitchFamily="18" charset="0"/>
                <a:cs typeface="Times New Roman" pitchFamily="18" charset="0"/>
              </a:rPr>
              <a:t>… </a:t>
            </a:r>
            <a:r>
              <a:rPr lang="en-US" sz="2000" baseline="30000" dirty="0" smtClean="0">
                <a:solidFill>
                  <a:srgbClr val="0000FF"/>
                </a:solidFill>
                <a:latin typeface="Times New Roman" pitchFamily="18" charset="0"/>
                <a:cs typeface="Times New Roman" pitchFamily="18" charset="0"/>
              </a:rPr>
              <a:t>38</a:t>
            </a:r>
            <a:r>
              <a:rPr lang="en-US" sz="2000" dirty="0" smtClean="0">
                <a:latin typeface="Times New Roman" pitchFamily="18" charset="0"/>
                <a:cs typeface="Times New Roman" pitchFamily="18" charset="0"/>
              </a:rPr>
              <a:t>and </a:t>
            </a:r>
            <a:r>
              <a:rPr lang="en-US" sz="2000" b="1" u="sng" dirty="0" smtClean="0">
                <a:latin typeface="Times New Roman" pitchFamily="18" charset="0"/>
                <a:cs typeface="Times New Roman" pitchFamily="18" charset="0"/>
              </a:rPr>
              <a:t>I shall purge from you the rebels and those who transgress against Me</a:t>
            </a:r>
            <a:r>
              <a:rPr lang="en-US" sz="2000" dirty="0" smtClean="0">
                <a:latin typeface="Times New Roman" pitchFamily="18" charset="0"/>
                <a:cs typeface="Times New Roman" pitchFamily="18" charset="0"/>
              </a:rPr>
              <a:t>; I shall bring them out of the land where they sojourn, but they will not enter the land of Israel. Thus you will know that I am the L</a:t>
            </a:r>
            <a:r>
              <a:rPr lang="en-US" sz="2000" cap="small" dirty="0" smtClean="0">
                <a:latin typeface="Times New Roman" pitchFamily="18" charset="0"/>
                <a:cs typeface="Times New Roman" pitchFamily="18" charset="0"/>
              </a:rPr>
              <a:t>ord</a:t>
            </a:r>
            <a:r>
              <a:rPr lang="en-US" sz="2000" dirty="0" smtClean="0">
                <a:latin typeface="Times New Roman" pitchFamily="18" charset="0"/>
                <a:cs typeface="Times New Roman" pitchFamily="18" charset="0"/>
              </a:rPr>
              <a:t>… </a:t>
            </a:r>
            <a:r>
              <a:rPr lang="en-US" sz="2000" baseline="30000" dirty="0" smtClean="0">
                <a:solidFill>
                  <a:srgbClr val="0000FF"/>
                </a:solidFill>
                <a:latin typeface="Times New Roman" pitchFamily="18" charset="0"/>
                <a:cs typeface="Times New Roman" pitchFamily="18" charset="0"/>
              </a:rPr>
              <a:t>40</a:t>
            </a:r>
            <a:r>
              <a:rPr lang="en-US" sz="2000" dirty="0" smtClean="0">
                <a:latin typeface="Times New Roman" pitchFamily="18" charset="0"/>
                <a:cs typeface="Times New Roman" pitchFamily="18" charset="0"/>
              </a:rPr>
              <a:t>"For </a:t>
            </a:r>
            <a:r>
              <a:rPr lang="en-US" sz="2000" b="1" u="sng" dirty="0" smtClean="0">
                <a:solidFill>
                  <a:srgbClr val="C00000"/>
                </a:solidFill>
                <a:latin typeface="Times New Roman" pitchFamily="18" charset="0"/>
                <a:cs typeface="Times New Roman" pitchFamily="18" charset="0"/>
              </a:rPr>
              <a:t>on My holy mountain</a:t>
            </a:r>
            <a:r>
              <a:rPr lang="en-US" sz="2000" dirty="0" smtClean="0">
                <a:latin typeface="Times New Roman" pitchFamily="18" charset="0"/>
                <a:cs typeface="Times New Roman" pitchFamily="18" charset="0"/>
              </a:rPr>
              <a:t>, on the high mountain of Israel," declares the Lord G</a:t>
            </a:r>
            <a:r>
              <a:rPr lang="en-US" sz="2000" cap="small" dirty="0" smtClean="0">
                <a:latin typeface="Times New Roman" pitchFamily="18" charset="0"/>
                <a:cs typeface="Times New Roman" pitchFamily="18" charset="0"/>
              </a:rPr>
              <a:t>od</a:t>
            </a:r>
            <a:r>
              <a:rPr lang="en-US" sz="2000" dirty="0" smtClean="0">
                <a:latin typeface="Times New Roman" pitchFamily="18" charset="0"/>
                <a:cs typeface="Times New Roman" pitchFamily="18" charset="0"/>
              </a:rPr>
              <a:t>, "</a:t>
            </a:r>
            <a:r>
              <a:rPr lang="en-US" sz="2000" b="1" u="sng" dirty="0" smtClean="0">
                <a:solidFill>
                  <a:srgbClr val="C00000"/>
                </a:solidFill>
                <a:latin typeface="Times New Roman" pitchFamily="18" charset="0"/>
                <a:cs typeface="Times New Roman" pitchFamily="18" charset="0"/>
              </a:rPr>
              <a:t>there the whole house of Israel, all of them, will serve Me in the land</a:t>
            </a:r>
            <a:r>
              <a:rPr lang="en-US" sz="2000" dirty="0" smtClean="0">
                <a:latin typeface="Times New Roman" pitchFamily="18" charset="0"/>
                <a:cs typeface="Times New Roman" pitchFamily="18" charset="0"/>
              </a:rPr>
              <a:t>…</a:t>
            </a:r>
          </a:p>
          <a:p>
            <a:pPr>
              <a:buNone/>
            </a:pPr>
            <a:endParaRPr lang="en-US" sz="16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11</a:t>
            </a:fld>
            <a:endParaRPr lang="en-US"/>
          </a:p>
        </p:txBody>
      </p:sp>
      <p:sp>
        <p:nvSpPr>
          <p:cNvPr id="1026" name="Text Box 2"/>
          <p:cNvSpPr txBox="1">
            <a:spLocks noChangeArrowheads="1"/>
          </p:cNvSpPr>
          <p:nvPr/>
        </p:nvSpPr>
        <p:spPr bwMode="auto">
          <a:xfrm>
            <a:off x="381000" y="228600"/>
            <a:ext cx="8382000" cy="6172200"/>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03188" marR="0" lvl="1"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rgbClr val="0000FF"/>
                </a:solidFill>
                <a:effectLst/>
                <a:latin typeface="Times New Roman" pitchFamily="18" charset="0"/>
                <a:cs typeface="Times New Roman" pitchFamily="18" charset="0"/>
              </a:rPr>
              <a:t>Luke 4:17-20</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And the book of the prophet Isaiah was handed to Him. And He opened the book, and found the place where it was written … And He closed the book, and gave it back to the attendant, and sat down…, </a:t>
            </a:r>
            <a:r>
              <a:rPr kumimoji="0" lang="en-US" sz="2000" b="0" i="0" u="none" strike="noStrike" cap="none" normalizeH="0" baseline="30000" dirty="0" smtClean="0">
                <a:ln>
                  <a:noFill/>
                </a:ln>
                <a:solidFill>
                  <a:srgbClr val="0000FF"/>
                </a:solidFill>
                <a:effectLst/>
                <a:latin typeface="Times New Roman" pitchFamily="18" charset="0"/>
                <a:cs typeface="Times New Roman" pitchFamily="18" charset="0"/>
              </a:rPr>
              <a:t>21</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2000" b="0" i="0" u="none" strike="noStrike" cap="none" normalizeH="0" baseline="0" dirty="0" smtClean="0">
                <a:ln>
                  <a:noFill/>
                </a:ln>
                <a:solidFill>
                  <a:srgbClr val="FF0000"/>
                </a:solidFill>
                <a:effectLst/>
                <a:latin typeface="Times New Roman" pitchFamily="18" charset="0"/>
                <a:cs typeface="Times New Roman" pitchFamily="18" charset="0"/>
              </a:rPr>
              <a:t>Today this Scripture has been fulfilled in your hearing</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p>
            <a:pPr marL="103188" marR="0" lvl="1"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103188" lvl="1" fontAlgn="base">
              <a:spcBef>
                <a:spcPct val="0"/>
              </a:spcBef>
              <a:spcAft>
                <a:spcPts val="1000"/>
              </a:spcAf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rgbClr val="0000FF"/>
                </a:solidFill>
                <a:effectLst/>
                <a:latin typeface="Times New Roman" pitchFamily="18" charset="0"/>
                <a:cs typeface="Times New Roman" pitchFamily="18" charset="0"/>
              </a:rPr>
              <a:t>Isaiah 61:1-9</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0" i="0" u="sng" strike="noStrike" cap="none" normalizeH="0" baseline="0" dirty="0" smtClean="0">
                <a:ln>
                  <a:noFill/>
                </a:ln>
                <a:solidFill>
                  <a:schemeClr val="tx1"/>
                </a:solidFill>
                <a:effectLst/>
                <a:latin typeface="Times New Roman" pitchFamily="18" charset="0"/>
                <a:cs typeface="Times New Roman" pitchFamily="18" charset="0"/>
              </a:rPr>
              <a:t>The Spirit of the Lord God is upon me, Because the Lord has anointed me To bring good news to the afflicted; He has sent me to bind up the brokenhearted, To proclaim liberty to captives, And freedom to prisoners; </a:t>
            </a:r>
            <a:r>
              <a:rPr kumimoji="0" lang="en-US" sz="2000" b="0" i="0" u="sng" strike="noStrike" cap="none" normalizeH="0" baseline="30000" dirty="0" smtClean="0">
                <a:ln>
                  <a:noFill/>
                </a:ln>
                <a:solidFill>
                  <a:srgbClr val="0000FF"/>
                </a:solidFill>
                <a:effectLst/>
                <a:latin typeface="Times New Roman" pitchFamily="18" charset="0"/>
                <a:cs typeface="Times New Roman" pitchFamily="18" charset="0"/>
              </a:rPr>
              <a:t>2</a:t>
            </a:r>
            <a:r>
              <a:rPr kumimoji="0" lang="en-US" sz="2000" b="0" i="0" u="sng" strike="noStrike" cap="none" normalizeH="0" baseline="0" dirty="0" smtClean="0">
                <a:ln>
                  <a:noFill/>
                </a:ln>
                <a:solidFill>
                  <a:schemeClr val="tx1"/>
                </a:solidFill>
                <a:effectLst/>
                <a:latin typeface="Times New Roman" pitchFamily="18" charset="0"/>
                <a:cs typeface="Times New Roman" pitchFamily="18" charset="0"/>
              </a:rPr>
              <a:t>To proclaim the favorable year of the Lord,</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1" u="none" strike="noStrike" cap="none" normalizeH="0" baseline="0" dirty="0" smtClean="0">
                <a:ln>
                  <a:noFill/>
                </a:ln>
                <a:solidFill>
                  <a:srgbClr val="000000"/>
                </a:solidFill>
                <a:effectLst/>
                <a:latin typeface="Times New Roman" pitchFamily="18" charset="0"/>
                <a:cs typeface="Times New Roman" pitchFamily="18" charset="0"/>
              </a:rPr>
              <a:t>Jesus stopped here</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000" b="1" i="0" u="sng" strike="noStrike" cap="none" normalizeH="0" baseline="0" dirty="0" smtClean="0">
                <a:ln>
                  <a:noFill/>
                </a:ln>
                <a:solidFill>
                  <a:srgbClr val="C00000"/>
                </a:solidFill>
                <a:effectLst/>
                <a:latin typeface="Times New Roman" pitchFamily="18" charset="0"/>
                <a:cs typeface="Times New Roman" pitchFamily="18" charset="0"/>
              </a:rPr>
              <a:t>And the day of vengeance of our God</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To comfort all who mourn, </a:t>
            </a:r>
            <a:r>
              <a:rPr kumimoji="0" lang="en-US" sz="2000" b="0" i="0" u="none" strike="noStrike" cap="none" normalizeH="0" baseline="30000" dirty="0" smtClean="0">
                <a:ln>
                  <a:noFill/>
                </a:ln>
                <a:solidFill>
                  <a:srgbClr val="0000FF"/>
                </a:solidFill>
                <a:effectLst/>
                <a:latin typeface="Times New Roman" pitchFamily="18" charset="0"/>
                <a:cs typeface="Times New Roman" pitchFamily="18" charset="0"/>
              </a:rPr>
              <a:t>3</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To grant those who mourn </a:t>
            </a:r>
            <a:r>
              <a:rPr kumimoji="0" lang="en-US" sz="2000" b="1" i="1" u="sng" strike="noStrike" cap="none" normalizeH="0" baseline="0" dirty="0" smtClean="0">
                <a:ln>
                  <a:noFill/>
                </a:ln>
                <a:solidFill>
                  <a:srgbClr val="C00000"/>
                </a:solidFill>
                <a:effectLst/>
                <a:latin typeface="Times New Roman" pitchFamily="18" charset="0"/>
                <a:cs typeface="Times New Roman" pitchFamily="18" charset="0"/>
              </a:rPr>
              <a:t>in</a:t>
            </a:r>
            <a:r>
              <a:rPr kumimoji="0" lang="en-US" sz="2000" b="1" i="0" u="sng" strike="noStrike" cap="none" normalizeH="0" baseline="0" dirty="0" smtClean="0">
                <a:ln>
                  <a:noFill/>
                </a:ln>
                <a:solidFill>
                  <a:srgbClr val="C00000"/>
                </a:solidFill>
                <a:effectLst/>
                <a:latin typeface="Times New Roman" pitchFamily="18" charset="0"/>
                <a:cs typeface="Times New Roman" pitchFamily="18" charset="0"/>
              </a:rPr>
              <a:t> Zion</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Giving them a garland instead of ashes, The oil of gladness instead of mourning, The mantle of praise instead of a spirit of fainting. So they will be called oaks of righteousness, The planting of the Lord, that He may be glorified. </a:t>
            </a:r>
            <a:r>
              <a:rPr kumimoji="0" lang="en-US" sz="2000" b="0" i="0" u="none" strike="noStrike" cap="none" normalizeH="0" baseline="30000" dirty="0" smtClean="0">
                <a:ln>
                  <a:noFill/>
                </a:ln>
                <a:solidFill>
                  <a:srgbClr val="0000FF"/>
                </a:solidFill>
                <a:effectLst/>
                <a:latin typeface="Times New Roman" pitchFamily="18" charset="0"/>
                <a:cs typeface="Times New Roman" pitchFamily="18" charset="0"/>
              </a:rPr>
              <a:t>4</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Then they will rebuild the ancient ruins, They will raise up the former devastations, And they will repair the ruined cities, The desolations of many generations…</a:t>
            </a:r>
            <a:r>
              <a:rPr kumimoji="0" lang="en-US" sz="2000" b="0" i="0" u="none" strike="noStrike" cap="none" normalizeH="0" baseline="30000" dirty="0" smtClean="0">
                <a:ln>
                  <a:noFill/>
                </a:ln>
                <a:solidFill>
                  <a:srgbClr val="0000FF"/>
                </a:solidFill>
                <a:effectLst/>
                <a:latin typeface="Times New Roman" pitchFamily="18" charset="0"/>
                <a:cs typeface="Times New Roman" pitchFamily="18" charset="0"/>
              </a:rPr>
              <a:t>9</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Then their offspring will be known </a:t>
            </a:r>
            <a:r>
              <a:rPr kumimoji="0" lang="en-US" sz="2000" b="1" i="0" u="sng" strike="noStrike" cap="none" normalizeH="0" baseline="0" dirty="0" smtClean="0">
                <a:ln>
                  <a:noFill/>
                </a:ln>
                <a:solidFill>
                  <a:schemeClr val="tx1"/>
                </a:solidFill>
                <a:effectLst/>
                <a:latin typeface="Times New Roman" pitchFamily="18" charset="0"/>
                <a:cs typeface="Times New Roman" pitchFamily="18" charset="0"/>
              </a:rPr>
              <a:t>among the nations</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And their descendants in the midst of the peoples. </a:t>
            </a:r>
            <a:r>
              <a:rPr kumimoji="0" lang="en-US" sz="2000" b="1" i="0" u="sng" strike="noStrike" cap="none" normalizeH="0" baseline="0" dirty="0" smtClean="0">
                <a:ln>
                  <a:noFill/>
                </a:ln>
                <a:solidFill>
                  <a:srgbClr val="C00000"/>
                </a:solidFill>
                <a:effectLst/>
                <a:latin typeface="Times New Roman" pitchFamily="18" charset="0"/>
                <a:cs typeface="Times New Roman" pitchFamily="18" charset="0"/>
              </a:rPr>
              <a:t>All who see them will recognize them Because they are the offspring </a:t>
            </a:r>
            <a:r>
              <a:rPr kumimoji="0" lang="en-US" sz="2000" b="1" i="1" u="sng" strike="noStrike" cap="none" normalizeH="0" baseline="0" dirty="0" smtClean="0">
                <a:ln>
                  <a:noFill/>
                </a:ln>
                <a:solidFill>
                  <a:srgbClr val="C00000"/>
                </a:solidFill>
                <a:effectLst/>
                <a:latin typeface="Times New Roman" pitchFamily="18" charset="0"/>
                <a:cs typeface="Times New Roman" pitchFamily="18" charset="0"/>
              </a:rPr>
              <a:t>whom</a:t>
            </a:r>
            <a:r>
              <a:rPr kumimoji="0" lang="en-US" sz="2000" b="1" i="0" u="sng" strike="noStrike" cap="none" normalizeH="0" baseline="0" dirty="0" smtClean="0">
                <a:ln>
                  <a:noFill/>
                </a:ln>
                <a:solidFill>
                  <a:srgbClr val="C00000"/>
                </a:solidFill>
                <a:effectLst/>
                <a:latin typeface="Times New Roman" pitchFamily="18" charset="0"/>
                <a:cs typeface="Times New Roman" pitchFamily="18" charset="0"/>
              </a:rPr>
              <a:t> the Lord has blessed</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r>
              <a:rPr lang="en-US" sz="2000" b="1" i="1" dirty="0" smtClean="0"/>
              <a:t>meaning… His special people!</a:t>
            </a:r>
            <a:r>
              <a:rPr lang="en-US" sz="2000" dirty="0" smtClean="0"/>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l" defTabSz="914400" rtl="0" eaLnBrk="1" fontAlgn="base" latinLnBrk="0" hangingPunct="1">
              <a:lnSpc>
                <a:spcPct val="100000"/>
              </a:lnSpc>
              <a:spcBef>
                <a:spcPct val="0"/>
              </a:spcBef>
              <a:spcAft>
                <a:spcPts val="100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027" name="AutoShape 3"/>
          <p:cNvCxnSpPr>
            <a:cxnSpLocks noChangeShapeType="1"/>
          </p:cNvCxnSpPr>
          <p:nvPr/>
        </p:nvCxnSpPr>
        <p:spPr bwMode="auto">
          <a:xfrm flipH="1">
            <a:off x="685800" y="838200"/>
            <a:ext cx="5867400" cy="1295400"/>
          </a:xfrm>
          <a:prstGeom prst="straightConnector1">
            <a:avLst/>
          </a:prstGeom>
          <a:noFill/>
          <a:ln w="25400">
            <a:solidFill>
              <a:srgbClr val="C00000"/>
            </a:solidFill>
            <a:round/>
            <a:headEnd/>
            <a:tailEnd type="triangle" w="med" len="med"/>
          </a:ln>
        </p:spPr>
      </p:cxnSp>
      <p:cxnSp>
        <p:nvCxnSpPr>
          <p:cNvPr id="1028" name="AutoShape 4"/>
          <p:cNvCxnSpPr>
            <a:cxnSpLocks noChangeShapeType="1"/>
          </p:cNvCxnSpPr>
          <p:nvPr/>
        </p:nvCxnSpPr>
        <p:spPr bwMode="auto">
          <a:xfrm flipH="1" flipV="1">
            <a:off x="6934200" y="838200"/>
            <a:ext cx="228600" cy="2286000"/>
          </a:xfrm>
          <a:prstGeom prst="straightConnector1">
            <a:avLst/>
          </a:prstGeom>
          <a:noFill/>
          <a:ln w="25400">
            <a:solidFill>
              <a:srgbClr val="C00000"/>
            </a:solidFill>
            <a:round/>
            <a:headEnd/>
            <a:tailEnd type="triangle" w="med" len="med"/>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1-4</a:t>
            </a:r>
          </a:p>
        </p:txBody>
      </p:sp>
      <p:sp>
        <p:nvSpPr>
          <p:cNvPr id="3" name="Content Placeholder 2"/>
          <p:cNvSpPr>
            <a:spLocks noGrp="1"/>
          </p:cNvSpPr>
          <p:nvPr>
            <p:ph idx="1"/>
          </p:nvPr>
        </p:nvSpPr>
        <p:spPr/>
        <p:txBody>
          <a:bodyPr>
            <a:normAutofit fontScale="85000" lnSpcReduction="10000"/>
          </a:bodyPr>
          <a:lstStyle/>
          <a:p>
            <a:pPr>
              <a:buNone/>
            </a:pPr>
            <a:r>
              <a:rPr lang="en-US" dirty="0" smtClean="0"/>
              <a:t>After these things I heard, as it were, a loud voice of a great multitude in heaven, saying, "</a:t>
            </a:r>
            <a:r>
              <a:rPr lang="en-US" dirty="0" smtClean="0">
                <a:solidFill>
                  <a:srgbClr val="0000FF"/>
                </a:solidFill>
              </a:rPr>
              <a:t>Hallelujah! Salvation and glory and power belong to our God; </a:t>
            </a:r>
            <a:r>
              <a:rPr lang="en-US" baseline="30000" dirty="0" smtClean="0">
                <a:solidFill>
                  <a:srgbClr val="0000FF"/>
                </a:solidFill>
              </a:rPr>
              <a:t>2</a:t>
            </a:r>
            <a:r>
              <a:rPr lang="en-US" cap="small" dirty="0" smtClean="0">
                <a:solidFill>
                  <a:srgbClr val="0000FF"/>
                </a:solidFill>
              </a:rPr>
              <a:t>because</a:t>
            </a:r>
            <a:r>
              <a:rPr lang="en-US" dirty="0" smtClean="0">
                <a:solidFill>
                  <a:srgbClr val="0000FF"/>
                </a:solidFill>
              </a:rPr>
              <a:t> H</a:t>
            </a:r>
            <a:r>
              <a:rPr lang="en-US" cap="small" dirty="0" smtClean="0">
                <a:solidFill>
                  <a:srgbClr val="0000FF"/>
                </a:solidFill>
              </a:rPr>
              <a:t>is JUDGMENTS ARE </a:t>
            </a:r>
            <a:r>
              <a:rPr lang="en-US" dirty="0" smtClean="0">
                <a:solidFill>
                  <a:srgbClr val="0000FF"/>
                </a:solidFill>
              </a:rPr>
              <a:t>TRUE</a:t>
            </a:r>
            <a:r>
              <a:rPr lang="en-US" cap="small" dirty="0" smtClean="0">
                <a:solidFill>
                  <a:srgbClr val="0000FF"/>
                </a:solidFill>
              </a:rPr>
              <a:t> AND </a:t>
            </a:r>
            <a:r>
              <a:rPr lang="en-US" dirty="0" smtClean="0">
                <a:solidFill>
                  <a:srgbClr val="0000FF"/>
                </a:solidFill>
              </a:rPr>
              <a:t>RIGHTEOUS; for He has judged the great harlot who was corrupting the earth with her immorality, and H</a:t>
            </a:r>
            <a:r>
              <a:rPr lang="en-US" cap="small" dirty="0" smtClean="0">
                <a:solidFill>
                  <a:srgbClr val="0000FF"/>
                </a:solidFill>
              </a:rPr>
              <a:t>e has AVENGED THE BLOOD OF</a:t>
            </a:r>
            <a:r>
              <a:rPr lang="en-US" dirty="0" smtClean="0">
                <a:solidFill>
                  <a:srgbClr val="0000FF"/>
                </a:solidFill>
              </a:rPr>
              <a:t> H</a:t>
            </a:r>
            <a:r>
              <a:rPr lang="en-US" cap="small" dirty="0" smtClean="0">
                <a:solidFill>
                  <a:srgbClr val="0000FF"/>
                </a:solidFill>
              </a:rPr>
              <a:t>is bond-servants ON HER</a:t>
            </a:r>
            <a:r>
              <a:rPr lang="en-US" dirty="0" smtClean="0">
                <a:solidFill>
                  <a:srgbClr val="0000FF"/>
                </a:solidFill>
              </a:rPr>
              <a:t>."</a:t>
            </a:r>
            <a:r>
              <a:rPr lang="en-US" baseline="30000" dirty="0" smtClean="0">
                <a:solidFill>
                  <a:srgbClr val="0000FF"/>
                </a:solidFill>
              </a:rPr>
              <a:t> 3</a:t>
            </a:r>
            <a:r>
              <a:rPr lang="en-US" dirty="0" smtClean="0">
                <a:solidFill>
                  <a:srgbClr val="0000FF"/>
                </a:solidFill>
              </a:rPr>
              <a:t>And a second time they said, "Hallelujah! H</a:t>
            </a:r>
            <a:r>
              <a:rPr lang="en-US" cap="small" dirty="0" smtClean="0">
                <a:solidFill>
                  <a:srgbClr val="0000FF"/>
                </a:solidFill>
              </a:rPr>
              <a:t>er smoke rises up forever and ever</a:t>
            </a:r>
            <a:r>
              <a:rPr lang="en-US" dirty="0" smtClean="0"/>
              <a:t>." </a:t>
            </a:r>
            <a:r>
              <a:rPr lang="en-US" baseline="30000" dirty="0" smtClean="0">
                <a:solidFill>
                  <a:srgbClr val="0000FF"/>
                </a:solidFill>
              </a:rPr>
              <a:t>4</a:t>
            </a:r>
            <a:r>
              <a:rPr lang="en-US" dirty="0" smtClean="0"/>
              <a:t>And the twenty-four elders and the four living creatures fell down and worshiped God who sits on the throne saying, "</a:t>
            </a:r>
            <a:r>
              <a:rPr lang="en-US" dirty="0" smtClean="0">
                <a:solidFill>
                  <a:srgbClr val="0000FF"/>
                </a:solidFill>
              </a:rPr>
              <a:t>Amen. Hallelujah</a:t>
            </a:r>
            <a:r>
              <a:rPr lang="en-US" dirty="0" smtClean="0"/>
              <a:t>!"</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13</a:t>
            </a:fld>
            <a:endParaRPr lang="en-US"/>
          </a:p>
        </p:txBody>
      </p:sp>
      <p:graphicFrame>
        <p:nvGraphicFramePr>
          <p:cNvPr id="5" name="Table 4"/>
          <p:cNvGraphicFramePr>
            <a:graphicFrameLocks noGrp="1"/>
          </p:cNvGraphicFramePr>
          <p:nvPr/>
        </p:nvGraphicFramePr>
        <p:xfrm>
          <a:off x="685800" y="914398"/>
          <a:ext cx="7772400" cy="5410202"/>
        </p:xfrm>
        <a:graphic>
          <a:graphicData uri="http://schemas.openxmlformats.org/drawingml/2006/table">
            <a:tbl>
              <a:tblPr/>
              <a:tblGrid>
                <a:gridCol w="1380563"/>
                <a:gridCol w="3420037"/>
                <a:gridCol w="2971800"/>
              </a:tblGrid>
              <a:tr h="322803">
                <a:tc gridSpan="3">
                  <a:txBody>
                    <a:bodyPr/>
                    <a:lstStyle/>
                    <a:p>
                      <a:pPr marL="0" marR="0" algn="ctr">
                        <a:spcBef>
                          <a:spcPts val="600"/>
                        </a:spcBef>
                        <a:spcAft>
                          <a:spcPts val="600"/>
                        </a:spcAft>
                      </a:pPr>
                      <a:r>
                        <a:rPr lang="en-US" sz="1800" b="1" dirty="0">
                          <a:solidFill>
                            <a:srgbClr val="FFFFFF"/>
                          </a:solidFill>
                          <a:latin typeface="Arial"/>
                          <a:ea typeface="Times New Roman"/>
                        </a:rPr>
                        <a:t>14 Doxologies in the Book of Revelation</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000080"/>
                    </a:solidFill>
                  </a:tcPr>
                </a:tc>
                <a:tc hMerge="1">
                  <a:txBody>
                    <a:bodyPr/>
                    <a:lstStyle/>
                    <a:p>
                      <a:endParaRPr lang="en-US"/>
                    </a:p>
                  </a:txBody>
                  <a:tcPr/>
                </a:tc>
                <a:tc hMerge="1">
                  <a:txBody>
                    <a:bodyPr/>
                    <a:lstStyle/>
                    <a:p>
                      <a:endParaRPr lang="en-US"/>
                    </a:p>
                  </a:txBody>
                  <a:tcPr/>
                </a:tc>
              </a:tr>
              <a:tr h="581048">
                <a:tc>
                  <a:txBody>
                    <a:bodyPr/>
                    <a:lstStyle/>
                    <a:p>
                      <a:pPr marL="0" marR="0" algn="ctr">
                        <a:spcBef>
                          <a:spcPts val="600"/>
                        </a:spcBef>
                        <a:spcAft>
                          <a:spcPts val="600"/>
                        </a:spcAft>
                      </a:pPr>
                      <a:r>
                        <a:rPr lang="en-US" sz="1600" b="1" dirty="0">
                          <a:solidFill>
                            <a:srgbClr val="000000"/>
                          </a:solidFill>
                          <a:latin typeface="Arial"/>
                          <a:ea typeface="Times New Roman"/>
                        </a:rPr>
                        <a:t>References</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b="1">
                          <a:solidFill>
                            <a:srgbClr val="000000"/>
                          </a:solidFill>
                          <a:latin typeface="Arial"/>
                          <a:ea typeface="Times New Roman"/>
                        </a:rPr>
                        <a:t>The One(s) Giving the Praise</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b="1">
                          <a:solidFill>
                            <a:srgbClr val="000000"/>
                          </a:solidFill>
                          <a:latin typeface="Arial"/>
                          <a:ea typeface="Times New Roman"/>
                        </a:rPr>
                        <a:t>The One(s) Receiving the Praise</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r h="290524">
                <a:tc>
                  <a:txBody>
                    <a:bodyPr/>
                    <a:lstStyle/>
                    <a:p>
                      <a:pPr marL="91440" marR="0" indent="-91440">
                        <a:spcBef>
                          <a:spcPts val="300"/>
                        </a:spcBef>
                        <a:spcAft>
                          <a:spcPts val="300"/>
                        </a:spcAft>
                      </a:pPr>
                      <a:r>
                        <a:rPr lang="en-US" sz="1600" dirty="0">
                          <a:latin typeface="Arial"/>
                          <a:ea typeface="Times New Roman"/>
                        </a:rPr>
                        <a:t>4:8</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91440" marR="0" indent="-91440">
                        <a:spcBef>
                          <a:spcPts val="300"/>
                        </a:spcBef>
                        <a:spcAft>
                          <a:spcPts val="300"/>
                        </a:spcAft>
                      </a:pPr>
                      <a:r>
                        <a:rPr lang="en-US" sz="1600">
                          <a:latin typeface="Arial"/>
                          <a:ea typeface="Times New Roman"/>
                        </a:rPr>
                        <a:t>4 living creatures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91440" marR="0" indent="-91440">
                        <a:spcBef>
                          <a:spcPts val="300"/>
                        </a:spcBef>
                        <a:spcAft>
                          <a:spcPts val="300"/>
                        </a:spcAft>
                      </a:pPr>
                      <a:r>
                        <a:rPr lang="en-US" sz="1600">
                          <a:latin typeface="Arial"/>
                          <a:ea typeface="Times New Roman"/>
                        </a:rPr>
                        <a:t>God the Father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290524">
                <a:tc>
                  <a:txBody>
                    <a:bodyPr/>
                    <a:lstStyle/>
                    <a:p>
                      <a:pPr marL="91440" marR="0" indent="-91440">
                        <a:spcBef>
                          <a:spcPts val="300"/>
                        </a:spcBef>
                        <a:spcAft>
                          <a:spcPts val="300"/>
                        </a:spcAft>
                      </a:pPr>
                      <a:r>
                        <a:rPr lang="en-US" sz="1600" dirty="0">
                          <a:latin typeface="Arial"/>
                          <a:ea typeface="Times New Roman"/>
                        </a:rPr>
                        <a:t>4:11</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24 elders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277613">
                <a:tc>
                  <a:txBody>
                    <a:bodyPr/>
                    <a:lstStyle/>
                    <a:p>
                      <a:pPr marL="91440" marR="0" indent="-91440">
                        <a:spcBef>
                          <a:spcPts val="300"/>
                        </a:spcBef>
                        <a:spcAft>
                          <a:spcPts val="300"/>
                        </a:spcAft>
                      </a:pPr>
                      <a:r>
                        <a:rPr lang="en-US" sz="1600" dirty="0">
                          <a:latin typeface="Arial"/>
                          <a:ea typeface="Times New Roman"/>
                        </a:rPr>
                        <a:t>5:9-10</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24 elders and 4 living creatures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The Lamb (Christ)</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290524">
                <a:tc>
                  <a:txBody>
                    <a:bodyPr/>
                    <a:lstStyle/>
                    <a:p>
                      <a:pPr marL="91440" marR="0" indent="-91440">
                        <a:spcBef>
                          <a:spcPts val="300"/>
                        </a:spcBef>
                        <a:spcAft>
                          <a:spcPts val="300"/>
                        </a:spcAft>
                      </a:pPr>
                      <a:r>
                        <a:rPr lang="en-US" sz="1600" dirty="0">
                          <a:latin typeface="Arial"/>
                          <a:ea typeface="Times New Roman"/>
                        </a:rPr>
                        <a:t>5:12</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Many angels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The Lamb</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329264">
                <a:tc>
                  <a:txBody>
                    <a:bodyPr/>
                    <a:lstStyle/>
                    <a:p>
                      <a:pPr marL="91440" marR="0" indent="-91440">
                        <a:spcBef>
                          <a:spcPts val="300"/>
                        </a:spcBef>
                        <a:spcAft>
                          <a:spcPts val="300"/>
                        </a:spcAft>
                      </a:pPr>
                      <a:r>
                        <a:rPr lang="en-US" sz="1600" dirty="0">
                          <a:latin typeface="Arial"/>
                          <a:ea typeface="Times New Roman"/>
                        </a:rPr>
                        <a:t>5:13</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dirty="0">
                          <a:latin typeface="Arial"/>
                          <a:ea typeface="Times New Roman"/>
                        </a:rPr>
                        <a:t>Every creature</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 and the Lamb</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303432">
                <a:tc>
                  <a:txBody>
                    <a:bodyPr/>
                    <a:lstStyle/>
                    <a:p>
                      <a:pPr marL="91440" marR="0" indent="-91440">
                        <a:spcBef>
                          <a:spcPts val="300"/>
                        </a:spcBef>
                        <a:spcAft>
                          <a:spcPts val="300"/>
                        </a:spcAft>
                      </a:pPr>
                      <a:r>
                        <a:rPr lang="en-US" sz="1600" dirty="0">
                          <a:latin typeface="Arial"/>
                          <a:ea typeface="Times New Roman"/>
                        </a:rPr>
                        <a:t>7:10</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noFill/>
                  </a:tcPr>
                </a:tc>
                <a:tc>
                  <a:txBody>
                    <a:bodyPr/>
                    <a:lstStyle/>
                    <a:p>
                      <a:pPr marL="91440" marR="0" indent="-91440">
                        <a:spcBef>
                          <a:spcPts val="300"/>
                        </a:spcBef>
                        <a:spcAft>
                          <a:spcPts val="300"/>
                        </a:spcAft>
                      </a:pPr>
                      <a:r>
                        <a:rPr lang="en-US" sz="1600" dirty="0">
                          <a:latin typeface="Arial"/>
                          <a:ea typeface="Times New Roman"/>
                        </a:rPr>
                        <a:t>Tribulation martyrs</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noFill/>
                  </a:tcPr>
                </a:tc>
                <a:tc>
                  <a:txBody>
                    <a:bodyPr/>
                    <a:lstStyle/>
                    <a:p>
                      <a:pPr marL="91440" marR="0" indent="-91440">
                        <a:spcBef>
                          <a:spcPts val="300"/>
                        </a:spcBef>
                        <a:spcAft>
                          <a:spcPts val="300"/>
                        </a:spcAft>
                      </a:pPr>
                      <a:r>
                        <a:rPr lang="en-US" sz="1600" dirty="0">
                          <a:latin typeface="Arial"/>
                          <a:ea typeface="Times New Roman"/>
                        </a:rPr>
                        <a:t>God the Father and the Lamb</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noFill/>
                  </a:tcPr>
                </a:tc>
              </a:tr>
              <a:tr h="581048">
                <a:tc>
                  <a:txBody>
                    <a:bodyPr/>
                    <a:lstStyle/>
                    <a:p>
                      <a:pPr marL="91440" marR="0" indent="-91440">
                        <a:spcBef>
                          <a:spcPts val="300"/>
                        </a:spcBef>
                        <a:spcAft>
                          <a:spcPts val="300"/>
                        </a:spcAft>
                      </a:pPr>
                      <a:r>
                        <a:rPr lang="en-US" sz="1600" dirty="0">
                          <a:latin typeface="Arial"/>
                          <a:ea typeface="Times New Roman"/>
                        </a:rPr>
                        <a:t>7:12</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noFill/>
                  </a:tcPr>
                </a:tc>
                <a:tc>
                  <a:txBody>
                    <a:bodyPr/>
                    <a:lstStyle/>
                    <a:p>
                      <a:pPr marL="91440" marR="0" indent="-91440">
                        <a:spcBef>
                          <a:spcPts val="300"/>
                        </a:spcBef>
                        <a:spcAft>
                          <a:spcPts val="300"/>
                        </a:spcAft>
                      </a:pPr>
                      <a:r>
                        <a:rPr lang="en-US" sz="1600" dirty="0">
                          <a:latin typeface="Arial"/>
                          <a:ea typeface="Times New Roman"/>
                        </a:rPr>
                        <a:t>Angels, 24 elders, and 4 living creatures</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noFill/>
                  </a:tcPr>
                </a:tc>
                <a:tc>
                  <a:txBody>
                    <a:bodyPr/>
                    <a:lstStyle/>
                    <a:p>
                      <a:pPr marL="91440" marR="0" indent="-91440">
                        <a:spcBef>
                          <a:spcPts val="300"/>
                        </a:spcBef>
                        <a:spcAft>
                          <a:spcPts val="300"/>
                        </a:spcAft>
                      </a:pPr>
                      <a:r>
                        <a:rPr lang="en-US" sz="1600" dirty="0">
                          <a:latin typeface="Arial"/>
                          <a:ea typeface="Times New Roman"/>
                        </a:rPr>
                        <a:t>God the Father</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noFill/>
                  </a:tcPr>
                </a:tc>
              </a:tr>
              <a:tr h="290524">
                <a:tc>
                  <a:txBody>
                    <a:bodyPr/>
                    <a:lstStyle/>
                    <a:p>
                      <a:pPr marL="91440" marR="0" indent="-91440">
                        <a:spcBef>
                          <a:spcPts val="300"/>
                        </a:spcBef>
                        <a:spcAft>
                          <a:spcPts val="300"/>
                        </a:spcAft>
                      </a:pPr>
                      <a:r>
                        <a:rPr lang="en-US" sz="1600" dirty="0">
                          <a:latin typeface="Arial"/>
                          <a:ea typeface="Times New Roman"/>
                        </a:rPr>
                        <a:t>11:16-18</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dirty="0">
                          <a:latin typeface="Arial"/>
                          <a:ea typeface="Times New Roman"/>
                        </a:rPr>
                        <a:t>24 elders</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387362">
                <a:tc>
                  <a:txBody>
                    <a:bodyPr/>
                    <a:lstStyle/>
                    <a:p>
                      <a:pPr marL="91440" marR="0" indent="-91440">
                        <a:spcBef>
                          <a:spcPts val="300"/>
                        </a:spcBef>
                        <a:spcAft>
                          <a:spcPts val="300"/>
                        </a:spcAft>
                      </a:pPr>
                      <a:r>
                        <a:rPr lang="en-US" sz="1600" dirty="0">
                          <a:latin typeface="Arial"/>
                          <a:ea typeface="Times New Roman"/>
                        </a:rPr>
                        <a:t>15:3-4</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Tribulation saints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 and the Lamb</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290524">
                <a:tc>
                  <a:txBody>
                    <a:bodyPr/>
                    <a:lstStyle/>
                    <a:p>
                      <a:pPr marL="91440" marR="0" indent="-91440">
                        <a:spcBef>
                          <a:spcPts val="300"/>
                        </a:spcBef>
                        <a:spcAft>
                          <a:spcPts val="300"/>
                        </a:spcAft>
                      </a:pPr>
                      <a:r>
                        <a:rPr lang="en-US" sz="1600" dirty="0">
                          <a:latin typeface="Arial"/>
                          <a:ea typeface="Times New Roman"/>
                        </a:rPr>
                        <a:t>16:5-6</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Angel</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290524">
                <a:tc>
                  <a:txBody>
                    <a:bodyPr/>
                    <a:lstStyle/>
                    <a:p>
                      <a:pPr marL="91440" marR="0" indent="-91440">
                        <a:spcBef>
                          <a:spcPts val="300"/>
                        </a:spcBef>
                        <a:spcAft>
                          <a:spcPts val="300"/>
                        </a:spcAft>
                      </a:pPr>
                      <a:r>
                        <a:rPr lang="en-US" sz="1600" dirty="0">
                          <a:latin typeface="Arial"/>
                          <a:ea typeface="Times New Roman"/>
                        </a:rPr>
                        <a:t>16:7</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“The altar”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91440" marR="0" indent="-91440">
                        <a:spcBef>
                          <a:spcPts val="300"/>
                        </a:spcBef>
                        <a:spcAft>
                          <a:spcPts val="300"/>
                        </a:spcAft>
                      </a:pPr>
                      <a:r>
                        <a:rPr lang="en-US" sz="1600">
                          <a:latin typeface="Arial"/>
                          <a:ea typeface="Times New Roman"/>
                        </a:rPr>
                        <a:t>God the Father</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tcPr>
                </a:tc>
              </a:tr>
              <a:tr h="290524">
                <a:tc>
                  <a:txBody>
                    <a:bodyPr/>
                    <a:lstStyle/>
                    <a:p>
                      <a:pPr marL="91440" marR="0" indent="-91440">
                        <a:spcBef>
                          <a:spcPts val="300"/>
                        </a:spcBef>
                        <a:spcAft>
                          <a:spcPts val="300"/>
                        </a:spcAft>
                      </a:pPr>
                      <a:r>
                        <a:rPr lang="en-US" sz="1600" dirty="0">
                          <a:latin typeface="Arial"/>
                          <a:ea typeface="Times New Roman"/>
                        </a:rPr>
                        <a:t>19:1-3</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91440" marR="0" indent="-91440">
                        <a:spcBef>
                          <a:spcPts val="300"/>
                        </a:spcBef>
                        <a:spcAft>
                          <a:spcPts val="300"/>
                        </a:spcAft>
                      </a:pPr>
                      <a:r>
                        <a:rPr lang="en-US" sz="1600" dirty="0">
                          <a:latin typeface="Arial"/>
                          <a:ea typeface="Times New Roman"/>
                        </a:rPr>
                        <a:t>A great multitude</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91440" marR="0" indent="-91440">
                        <a:spcBef>
                          <a:spcPts val="300"/>
                        </a:spcBef>
                        <a:spcAft>
                          <a:spcPts val="300"/>
                        </a:spcAft>
                      </a:pPr>
                      <a:r>
                        <a:rPr lang="en-US" sz="1600" dirty="0">
                          <a:latin typeface="Arial"/>
                          <a:ea typeface="Times New Roman"/>
                        </a:rPr>
                        <a:t>God the Father</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00"/>
                    </a:solidFill>
                  </a:tcPr>
                </a:tc>
              </a:tr>
              <a:tr h="303440">
                <a:tc>
                  <a:txBody>
                    <a:bodyPr/>
                    <a:lstStyle/>
                    <a:p>
                      <a:pPr marL="91440" marR="0" indent="-91440">
                        <a:spcBef>
                          <a:spcPts val="300"/>
                        </a:spcBef>
                        <a:spcAft>
                          <a:spcPts val="300"/>
                        </a:spcAft>
                      </a:pPr>
                      <a:r>
                        <a:rPr lang="en-US" sz="1600" dirty="0">
                          <a:latin typeface="Arial"/>
                          <a:ea typeface="Times New Roman"/>
                        </a:rPr>
                        <a:t>19:4</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91440" marR="0" indent="-91440">
                        <a:spcBef>
                          <a:spcPts val="300"/>
                        </a:spcBef>
                        <a:spcAft>
                          <a:spcPts val="300"/>
                        </a:spcAft>
                      </a:pPr>
                      <a:r>
                        <a:rPr lang="en-US" sz="1600">
                          <a:latin typeface="Arial"/>
                          <a:ea typeface="Times New Roman"/>
                        </a:rPr>
                        <a:t>24 elders and 4 living creatures</a:t>
                      </a:r>
                      <a:endParaRPr lang="en-US" sz="1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91440" marR="0" indent="-91440">
                        <a:spcBef>
                          <a:spcPts val="300"/>
                        </a:spcBef>
                        <a:spcAft>
                          <a:spcPts val="300"/>
                        </a:spcAft>
                      </a:pPr>
                      <a:r>
                        <a:rPr lang="en-US" sz="1600" dirty="0">
                          <a:latin typeface="Arial"/>
                          <a:ea typeface="Times New Roman"/>
                        </a:rPr>
                        <a:t>God the Father</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a:noFill/>
                    </a:lnB>
                    <a:solidFill>
                      <a:srgbClr val="FFFF00"/>
                    </a:solidFill>
                  </a:tcPr>
                </a:tc>
              </a:tr>
              <a:tr h="290524">
                <a:tc>
                  <a:txBody>
                    <a:bodyPr/>
                    <a:lstStyle/>
                    <a:p>
                      <a:pPr marL="91440" marR="0" indent="-91440">
                        <a:spcBef>
                          <a:spcPts val="300"/>
                        </a:spcBef>
                        <a:spcAft>
                          <a:spcPts val="300"/>
                        </a:spcAft>
                      </a:pPr>
                      <a:r>
                        <a:rPr lang="en-US" sz="1600" dirty="0" smtClean="0">
                          <a:latin typeface="Arial"/>
                          <a:ea typeface="Times New Roman"/>
                        </a:rPr>
                        <a:t>19:6-7</a:t>
                      </a:r>
                      <a:endParaRPr lang="en-US" sz="1800" dirty="0">
                        <a:latin typeface="Times New Roman"/>
                        <a:ea typeface="Times New Roman"/>
                      </a:endParaRPr>
                    </a:p>
                  </a:txBody>
                  <a:tcPr marL="68580" marR="68580" marT="0" marB="0">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91440" marR="0" indent="-91440">
                        <a:spcBef>
                          <a:spcPts val="300"/>
                        </a:spcBef>
                        <a:spcAft>
                          <a:spcPts val="300"/>
                        </a:spcAft>
                      </a:pPr>
                      <a:r>
                        <a:rPr lang="en-US" sz="1600" dirty="0">
                          <a:latin typeface="Arial"/>
                          <a:ea typeface="Times New Roman"/>
                        </a:rPr>
                        <a:t>A </a:t>
                      </a:r>
                      <a:r>
                        <a:rPr lang="en-US" sz="1600" dirty="0" smtClean="0">
                          <a:latin typeface="Arial"/>
                          <a:ea typeface="Times New Roman"/>
                        </a:rPr>
                        <a:t>greater </a:t>
                      </a:r>
                      <a:r>
                        <a:rPr lang="en-US" sz="1600" dirty="0">
                          <a:latin typeface="Arial"/>
                          <a:ea typeface="Times New Roman"/>
                        </a:rPr>
                        <a:t>multitude</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91440" marR="0" indent="-91440">
                        <a:spcBef>
                          <a:spcPts val="300"/>
                        </a:spcBef>
                        <a:spcAft>
                          <a:spcPts val="300"/>
                        </a:spcAft>
                      </a:pPr>
                      <a:r>
                        <a:rPr lang="en-US" sz="1600" dirty="0">
                          <a:latin typeface="Arial"/>
                          <a:ea typeface="Times New Roman"/>
                        </a:rPr>
                        <a:t>God the Father</a:t>
                      </a:r>
                      <a:endParaRPr lang="en-US" sz="1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00"/>
                    </a:solidFill>
                  </a:tcPr>
                </a:tc>
              </a:tr>
            </a:tbl>
          </a:graphicData>
        </a:graphic>
      </p:graphicFrame>
      <p:sp>
        <p:nvSpPr>
          <p:cNvPr id="6" name="TextBox 5"/>
          <p:cNvSpPr txBox="1"/>
          <p:nvPr/>
        </p:nvSpPr>
        <p:spPr>
          <a:xfrm>
            <a:off x="838200" y="228600"/>
            <a:ext cx="7924800" cy="646331"/>
          </a:xfrm>
          <a:prstGeom prst="rect">
            <a:avLst/>
          </a:prstGeom>
          <a:noFill/>
        </p:spPr>
        <p:txBody>
          <a:bodyPr wrap="square" rtlCol="0">
            <a:spAutoFit/>
          </a:bodyPr>
          <a:lstStyle/>
          <a:p>
            <a:r>
              <a:rPr lang="en-US" dirty="0" err="1" smtClean="0"/>
              <a:t>Doxa</a:t>
            </a:r>
            <a:r>
              <a:rPr lang="en-US" dirty="0" smtClean="0"/>
              <a:t> 	–  glory	</a:t>
            </a:r>
            <a:r>
              <a:rPr lang="en-US" b="1" dirty="0" smtClean="0"/>
              <a:t>“</a:t>
            </a:r>
            <a:r>
              <a:rPr lang="en-US" b="1" dirty="0" smtClean="0">
                <a:solidFill>
                  <a:srgbClr val="C00000"/>
                </a:solidFill>
              </a:rPr>
              <a:t>Words of glory</a:t>
            </a:r>
            <a:r>
              <a:rPr lang="en-US" b="1" dirty="0" smtClean="0"/>
              <a:t>” which include</a:t>
            </a:r>
            <a:r>
              <a:rPr lang="en-US" b="1" dirty="0" smtClean="0">
                <a:solidFill>
                  <a:srgbClr val="C00000"/>
                </a:solidFill>
              </a:rPr>
              <a:t>: 1) praise, 2) eternal attributes</a:t>
            </a:r>
            <a:endParaRPr lang="en-US" b="1" dirty="0" smtClean="0"/>
          </a:p>
          <a:p>
            <a:r>
              <a:rPr lang="en-US" dirty="0" smtClean="0"/>
              <a:t>Logos 	–  words</a:t>
            </a:r>
            <a:endParaRPr lang="en-US" dirty="0"/>
          </a:p>
        </p:txBody>
      </p:sp>
      <p:pic>
        <p:nvPicPr>
          <p:cNvPr id="7"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14</a:t>
            </a:fld>
            <a:endParaRPr lang="en-US"/>
          </a:p>
        </p:txBody>
      </p:sp>
      <p:sp>
        <p:nvSpPr>
          <p:cNvPr id="8" name="TextBox 7"/>
          <p:cNvSpPr txBox="1"/>
          <p:nvPr/>
        </p:nvSpPr>
        <p:spPr>
          <a:xfrm>
            <a:off x="298310" y="0"/>
            <a:ext cx="8464690" cy="646331"/>
          </a:xfrm>
          <a:prstGeom prst="rect">
            <a:avLst/>
          </a:prstGeom>
          <a:noFill/>
        </p:spPr>
        <p:txBody>
          <a:bodyPr wrap="none" rtlCol="0">
            <a:spAutoFit/>
          </a:bodyPr>
          <a:lstStyle/>
          <a:p>
            <a:r>
              <a:rPr lang="en-US" sz="3600" b="1" dirty="0" smtClean="0">
                <a:solidFill>
                  <a:srgbClr val="0000FF"/>
                </a:solidFill>
              </a:rPr>
              <a:t>Rev 19 – The 2nd Advent</a:t>
            </a:r>
            <a:r>
              <a:rPr lang="en-US" sz="2000" i="1" dirty="0" smtClean="0">
                <a:solidFill>
                  <a:srgbClr val="0000FF"/>
                </a:solidFill>
              </a:rPr>
              <a:t> (Hallelujah Chorus is appropriate)</a:t>
            </a:r>
            <a:endParaRPr lang="en-US" sz="3600" i="1" dirty="0" smtClean="0">
              <a:solidFill>
                <a:srgbClr val="0000FF"/>
              </a:solidFill>
            </a:endParaRPr>
          </a:p>
        </p:txBody>
      </p:sp>
      <p:graphicFrame>
        <p:nvGraphicFramePr>
          <p:cNvPr id="7" name="Table 6"/>
          <p:cNvGraphicFramePr>
            <a:graphicFrameLocks noGrp="1"/>
          </p:cNvGraphicFramePr>
          <p:nvPr/>
        </p:nvGraphicFramePr>
        <p:xfrm>
          <a:off x="152400" y="685800"/>
          <a:ext cx="8915400" cy="5638800"/>
        </p:xfrm>
        <a:graphic>
          <a:graphicData uri="http://schemas.openxmlformats.org/drawingml/2006/table">
            <a:tbl>
              <a:tblPr/>
              <a:tblGrid>
                <a:gridCol w="3124200"/>
                <a:gridCol w="3276600"/>
                <a:gridCol w="2514600"/>
              </a:tblGrid>
              <a:tr h="5638800">
                <a:tc>
                  <a:txBody>
                    <a:bodyPr/>
                    <a:lstStyle/>
                    <a:p>
                      <a:pPr marL="0" marR="0" indent="127000">
                        <a:spcBef>
                          <a:spcPts val="0"/>
                        </a:spcBef>
                        <a:spcAft>
                          <a:spcPts val="0"/>
                        </a:spcAft>
                      </a:pPr>
                      <a:r>
                        <a:rPr lang="en-US" sz="1700" b="1" u="sng">
                          <a:solidFill>
                            <a:srgbClr val="C00000"/>
                          </a:solidFill>
                          <a:latin typeface="Times New Roman"/>
                          <a:ea typeface="Times New Roman"/>
                        </a:rPr>
                        <a:t>After these things</a:t>
                      </a:r>
                      <a:r>
                        <a:rPr lang="en-US" sz="1700">
                          <a:latin typeface="Times New Roman"/>
                          <a:ea typeface="Times New Roman"/>
                        </a:rPr>
                        <a:t> I heard, as it were, a loud voice of a </a:t>
                      </a:r>
                      <a:r>
                        <a:rPr lang="en-US" sz="1700" b="1" u="sng">
                          <a:solidFill>
                            <a:srgbClr val="C00000"/>
                          </a:solidFill>
                          <a:latin typeface="Times New Roman"/>
                          <a:ea typeface="Times New Roman"/>
                        </a:rPr>
                        <a:t>great multitude</a:t>
                      </a:r>
                      <a:r>
                        <a:rPr lang="en-US" sz="1700">
                          <a:latin typeface="Times New Roman"/>
                          <a:ea typeface="Times New Roman"/>
                        </a:rPr>
                        <a:t> in heaven, saying, "</a:t>
                      </a:r>
                      <a:r>
                        <a:rPr lang="en-US" sz="1700" b="1" u="sng">
                          <a:solidFill>
                            <a:srgbClr val="0000FF"/>
                          </a:solidFill>
                          <a:latin typeface="Times New Roman"/>
                          <a:ea typeface="Times New Roman"/>
                        </a:rPr>
                        <a:t>Hallelujah</a:t>
                      </a:r>
                      <a:r>
                        <a:rPr lang="en-US" sz="1700">
                          <a:solidFill>
                            <a:srgbClr val="0000FF"/>
                          </a:solidFill>
                          <a:latin typeface="Times New Roman"/>
                          <a:ea typeface="Times New Roman"/>
                        </a:rPr>
                        <a:t>! Salvation and glory and power belong to our God; </a:t>
                      </a:r>
                      <a:r>
                        <a:rPr lang="en-US" sz="1700" baseline="30000">
                          <a:solidFill>
                            <a:srgbClr val="0000FF"/>
                          </a:solidFill>
                          <a:latin typeface="Times New Roman"/>
                          <a:ea typeface="Times New Roman"/>
                        </a:rPr>
                        <a:t>2</a:t>
                      </a:r>
                      <a:r>
                        <a:rPr lang="en-US" sz="1700" cap="small">
                          <a:solidFill>
                            <a:srgbClr val="0000FF"/>
                          </a:solidFill>
                          <a:latin typeface="Times New Roman"/>
                          <a:ea typeface="Times New Roman"/>
                        </a:rPr>
                        <a:t>because</a:t>
                      </a:r>
                      <a:r>
                        <a:rPr lang="en-US" sz="1700">
                          <a:solidFill>
                            <a:srgbClr val="0000FF"/>
                          </a:solidFill>
                          <a:latin typeface="Times New Roman"/>
                          <a:ea typeface="Times New Roman"/>
                        </a:rPr>
                        <a:t> H</a:t>
                      </a:r>
                      <a:r>
                        <a:rPr lang="en-US" sz="1700" cap="small">
                          <a:solidFill>
                            <a:srgbClr val="0000FF"/>
                          </a:solidFill>
                          <a:latin typeface="Times New Roman"/>
                          <a:ea typeface="Times New Roman"/>
                        </a:rPr>
                        <a:t>is </a:t>
                      </a:r>
                      <a:r>
                        <a:rPr lang="en-US" sz="1700" b="1" u="sng" cap="small">
                          <a:solidFill>
                            <a:srgbClr val="0000FF"/>
                          </a:solidFill>
                          <a:latin typeface="Times New Roman"/>
                          <a:ea typeface="Times New Roman"/>
                        </a:rPr>
                        <a:t>JUDGMENTS ARE</a:t>
                      </a:r>
                      <a:r>
                        <a:rPr lang="en-US" sz="1700" b="1" cap="small">
                          <a:solidFill>
                            <a:srgbClr val="0000FF"/>
                          </a:solidFill>
                          <a:latin typeface="Times New Roman"/>
                          <a:ea typeface="Times New Roman"/>
                        </a:rPr>
                        <a:t> </a:t>
                      </a:r>
                      <a:r>
                        <a:rPr lang="en-US" sz="1700" b="1" u="sng" cap="small">
                          <a:solidFill>
                            <a:srgbClr val="C00000"/>
                          </a:solidFill>
                          <a:latin typeface="Times New Roman"/>
                          <a:ea typeface="Times New Roman"/>
                        </a:rPr>
                        <a:t>TRUE</a:t>
                      </a:r>
                      <a:r>
                        <a:rPr lang="en-US" sz="1700" b="1" cap="small">
                          <a:solidFill>
                            <a:srgbClr val="0000FF"/>
                          </a:solidFill>
                          <a:latin typeface="Times New Roman"/>
                          <a:ea typeface="Times New Roman"/>
                        </a:rPr>
                        <a:t> </a:t>
                      </a:r>
                      <a:r>
                        <a:rPr lang="en-US" sz="1700" b="1" u="sng" cap="small">
                          <a:solidFill>
                            <a:srgbClr val="0000FF"/>
                          </a:solidFill>
                          <a:latin typeface="Times New Roman"/>
                          <a:ea typeface="Times New Roman"/>
                        </a:rPr>
                        <a:t>AND </a:t>
                      </a:r>
                      <a:r>
                        <a:rPr lang="en-US" sz="1700" b="1" u="sng" cap="small">
                          <a:solidFill>
                            <a:srgbClr val="C00000"/>
                          </a:solidFill>
                          <a:latin typeface="Times New Roman"/>
                          <a:ea typeface="Times New Roman"/>
                        </a:rPr>
                        <a:t>RIGHTEOUS</a:t>
                      </a:r>
                      <a:r>
                        <a:rPr lang="en-US" sz="1700">
                          <a:solidFill>
                            <a:srgbClr val="0000FF"/>
                          </a:solidFill>
                          <a:latin typeface="Times New Roman"/>
                          <a:ea typeface="Times New Roman"/>
                        </a:rPr>
                        <a:t>; for He has judged the </a:t>
                      </a:r>
                      <a:r>
                        <a:rPr lang="en-US" sz="1700" b="1" u="sng">
                          <a:solidFill>
                            <a:srgbClr val="0000FF"/>
                          </a:solidFill>
                          <a:latin typeface="Times New Roman"/>
                          <a:ea typeface="Times New Roman"/>
                        </a:rPr>
                        <a:t>great harlot</a:t>
                      </a:r>
                      <a:r>
                        <a:rPr lang="en-US" sz="1700">
                          <a:solidFill>
                            <a:srgbClr val="0000FF"/>
                          </a:solidFill>
                          <a:latin typeface="Times New Roman"/>
                          <a:ea typeface="Times New Roman"/>
                        </a:rPr>
                        <a:t> who was corrupting the earth with her immorality and H</a:t>
                      </a:r>
                      <a:r>
                        <a:rPr lang="en-US" sz="1700" cap="small">
                          <a:solidFill>
                            <a:srgbClr val="0000FF"/>
                          </a:solidFill>
                          <a:latin typeface="Times New Roman"/>
                          <a:ea typeface="Times New Roman"/>
                        </a:rPr>
                        <a:t>e has </a:t>
                      </a:r>
                      <a:r>
                        <a:rPr lang="en-US" sz="1700" b="1" u="sng" cap="small">
                          <a:solidFill>
                            <a:srgbClr val="0000FF"/>
                          </a:solidFill>
                          <a:latin typeface="Times New Roman"/>
                          <a:ea typeface="Times New Roman"/>
                        </a:rPr>
                        <a:t>AVENGED THE BLOOD OF</a:t>
                      </a:r>
                      <a:r>
                        <a:rPr lang="en-US" sz="1700" b="1" u="sng">
                          <a:solidFill>
                            <a:srgbClr val="0000FF"/>
                          </a:solidFill>
                          <a:latin typeface="Times New Roman"/>
                          <a:ea typeface="Times New Roman"/>
                        </a:rPr>
                        <a:t> H</a:t>
                      </a:r>
                      <a:r>
                        <a:rPr lang="en-US" sz="1700" b="1" u="sng" cap="small">
                          <a:solidFill>
                            <a:srgbClr val="0000FF"/>
                          </a:solidFill>
                          <a:latin typeface="Times New Roman"/>
                          <a:ea typeface="Times New Roman"/>
                        </a:rPr>
                        <a:t>is bond-servants</a:t>
                      </a:r>
                      <a:r>
                        <a:rPr lang="en-US" sz="1700" cap="small">
                          <a:solidFill>
                            <a:srgbClr val="0000FF"/>
                          </a:solidFill>
                          <a:latin typeface="Times New Roman"/>
                          <a:ea typeface="Times New Roman"/>
                        </a:rPr>
                        <a:t> ON HER</a:t>
                      </a:r>
                      <a:r>
                        <a:rPr lang="en-US" sz="1700">
                          <a:solidFill>
                            <a:srgbClr val="0000FF"/>
                          </a:solidFill>
                          <a:latin typeface="Times New Roman"/>
                          <a:ea typeface="Times New Roman"/>
                        </a:rPr>
                        <a:t>.</a:t>
                      </a:r>
                      <a:r>
                        <a:rPr lang="en-US" sz="1700">
                          <a:latin typeface="Times New Roman"/>
                          <a:ea typeface="Times New Roman"/>
                        </a:rPr>
                        <a:t>"</a:t>
                      </a:r>
                      <a:r>
                        <a:rPr lang="en-US" sz="1700" baseline="30000">
                          <a:solidFill>
                            <a:srgbClr val="0000FF"/>
                          </a:solidFill>
                          <a:latin typeface="Times New Roman"/>
                          <a:ea typeface="Times New Roman"/>
                        </a:rPr>
                        <a:t> 3</a:t>
                      </a:r>
                      <a:r>
                        <a:rPr lang="en-US" sz="1700">
                          <a:latin typeface="Times New Roman"/>
                          <a:ea typeface="Times New Roman"/>
                        </a:rPr>
                        <a:t>And a second time they said, "</a:t>
                      </a:r>
                      <a:r>
                        <a:rPr lang="en-US" sz="1700" b="1" u="sng">
                          <a:solidFill>
                            <a:srgbClr val="0000FF"/>
                          </a:solidFill>
                          <a:latin typeface="Times New Roman"/>
                          <a:ea typeface="Times New Roman"/>
                        </a:rPr>
                        <a:t>Hallelujah</a:t>
                      </a:r>
                      <a:r>
                        <a:rPr lang="en-US" sz="1700">
                          <a:solidFill>
                            <a:srgbClr val="0000FF"/>
                          </a:solidFill>
                          <a:latin typeface="Times New Roman"/>
                          <a:ea typeface="Times New Roman"/>
                        </a:rPr>
                        <a:t>! </a:t>
                      </a:r>
                      <a:r>
                        <a:rPr lang="en-US" sz="1700" b="1" u="sng">
                          <a:solidFill>
                            <a:srgbClr val="0000FF"/>
                          </a:solidFill>
                          <a:latin typeface="Times New Roman"/>
                          <a:ea typeface="Times New Roman"/>
                        </a:rPr>
                        <a:t>H</a:t>
                      </a:r>
                      <a:r>
                        <a:rPr lang="en-US" sz="1700" b="1" u="sng" cap="small">
                          <a:solidFill>
                            <a:srgbClr val="0000FF"/>
                          </a:solidFill>
                          <a:latin typeface="Times New Roman"/>
                          <a:ea typeface="Times New Roman"/>
                        </a:rPr>
                        <a:t>er smoke rises up forever and ever</a:t>
                      </a:r>
                      <a:r>
                        <a:rPr lang="en-US" sz="1700">
                          <a:latin typeface="Times New Roman"/>
                          <a:ea typeface="Times New Roman"/>
                        </a:rPr>
                        <a:t>." </a:t>
                      </a:r>
                      <a:r>
                        <a:rPr lang="en-US" sz="1700" baseline="30000">
                          <a:solidFill>
                            <a:srgbClr val="0000FF"/>
                          </a:solidFill>
                          <a:latin typeface="Times New Roman"/>
                          <a:ea typeface="Times New Roman"/>
                        </a:rPr>
                        <a:t>4</a:t>
                      </a:r>
                      <a:r>
                        <a:rPr lang="en-US" sz="1700">
                          <a:latin typeface="Times New Roman"/>
                          <a:ea typeface="Times New Roman"/>
                        </a:rPr>
                        <a:t>And the </a:t>
                      </a:r>
                      <a:r>
                        <a:rPr lang="en-US" sz="1700" b="1" u="sng">
                          <a:latin typeface="Times New Roman"/>
                          <a:ea typeface="Times New Roman"/>
                        </a:rPr>
                        <a:t>twenty-four elders</a:t>
                      </a:r>
                      <a:r>
                        <a:rPr lang="en-US" sz="1700">
                          <a:latin typeface="Times New Roman"/>
                          <a:ea typeface="Times New Roman"/>
                        </a:rPr>
                        <a:t> and the </a:t>
                      </a:r>
                      <a:r>
                        <a:rPr lang="en-US" sz="1700" u="sng">
                          <a:latin typeface="Times New Roman"/>
                          <a:ea typeface="Times New Roman"/>
                        </a:rPr>
                        <a:t>four living creatures</a:t>
                      </a:r>
                      <a:r>
                        <a:rPr lang="en-US" sz="1700">
                          <a:latin typeface="Times New Roman"/>
                          <a:ea typeface="Times New Roman"/>
                        </a:rPr>
                        <a:t> fell down and worshiped God who sits on the throne saying, "</a:t>
                      </a:r>
                      <a:r>
                        <a:rPr lang="en-US" sz="1700">
                          <a:solidFill>
                            <a:srgbClr val="0000FF"/>
                          </a:solidFill>
                          <a:latin typeface="Times New Roman"/>
                          <a:ea typeface="Times New Roman"/>
                        </a:rPr>
                        <a:t>Amen. </a:t>
                      </a:r>
                      <a:r>
                        <a:rPr lang="en-US" sz="1700" b="1" u="sng">
                          <a:solidFill>
                            <a:srgbClr val="0000FF"/>
                          </a:solidFill>
                          <a:latin typeface="Times New Roman"/>
                          <a:ea typeface="Times New Roman"/>
                        </a:rPr>
                        <a:t>Hallelujah</a:t>
                      </a:r>
                      <a:r>
                        <a:rPr lang="en-US" sz="1700">
                          <a:latin typeface="Times New Roman"/>
                          <a:ea typeface="Times New Roman"/>
                        </a:rPr>
                        <a:t>!"</a:t>
                      </a: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1700" b="1">
                          <a:solidFill>
                            <a:srgbClr val="0000FF"/>
                          </a:solidFill>
                          <a:latin typeface="Times New Roman"/>
                          <a:ea typeface="Times New Roman"/>
                        </a:rPr>
                        <a:t>Rev. 7:9-14</a:t>
                      </a:r>
                      <a:r>
                        <a:rPr lang="en-US" sz="1700">
                          <a:latin typeface="Times New Roman"/>
                          <a:ea typeface="Times New Roman"/>
                        </a:rPr>
                        <a:t> </a:t>
                      </a:r>
                      <a:r>
                        <a:rPr lang="en-US" sz="1700" b="1" u="sng">
                          <a:solidFill>
                            <a:srgbClr val="C00000"/>
                          </a:solidFill>
                          <a:latin typeface="Times New Roman"/>
                          <a:ea typeface="Times New Roman"/>
                        </a:rPr>
                        <a:t>After these things</a:t>
                      </a:r>
                      <a:r>
                        <a:rPr lang="en-US" sz="1700">
                          <a:latin typeface="Times New Roman"/>
                          <a:ea typeface="Times New Roman"/>
                        </a:rPr>
                        <a:t> I looked, and behold, a </a:t>
                      </a:r>
                      <a:r>
                        <a:rPr lang="en-US" sz="1700" b="1" u="sng">
                          <a:solidFill>
                            <a:srgbClr val="C00000"/>
                          </a:solidFill>
                          <a:latin typeface="Times New Roman"/>
                          <a:ea typeface="Times New Roman"/>
                        </a:rPr>
                        <a:t>great multitude</a:t>
                      </a:r>
                      <a:r>
                        <a:rPr lang="en-US" sz="1700">
                          <a:latin typeface="Times New Roman"/>
                          <a:ea typeface="Times New Roman"/>
                        </a:rPr>
                        <a:t>, which no one could count, from every nation and </a:t>
                      </a:r>
                      <a:r>
                        <a:rPr lang="en-US" sz="1700" i="1">
                          <a:latin typeface="Times New Roman"/>
                          <a:ea typeface="Times New Roman"/>
                        </a:rPr>
                        <a:t>all</a:t>
                      </a:r>
                      <a:r>
                        <a:rPr lang="en-US" sz="1700">
                          <a:latin typeface="Times New Roman"/>
                          <a:ea typeface="Times New Roman"/>
                        </a:rPr>
                        <a:t> tribes and peoples and tongues, … </a:t>
                      </a:r>
                      <a:r>
                        <a:rPr lang="en-US" sz="1700" baseline="30000">
                          <a:latin typeface="Times New Roman"/>
                          <a:ea typeface="Times New Roman"/>
                        </a:rPr>
                        <a:t>14</a:t>
                      </a:r>
                      <a:r>
                        <a:rPr lang="en-US" sz="1700">
                          <a:latin typeface="Times New Roman"/>
                          <a:ea typeface="Times New Roman"/>
                        </a:rPr>
                        <a:t>And I said to him, "My lord, you know." And he said to me, "</a:t>
                      </a:r>
                      <a:r>
                        <a:rPr lang="en-US" sz="1700" b="1" u="sng">
                          <a:latin typeface="Times New Roman"/>
                          <a:ea typeface="Times New Roman"/>
                        </a:rPr>
                        <a:t>These are the ones who come out of the great tribulation</a:t>
                      </a:r>
                      <a:r>
                        <a:rPr lang="en-US" sz="1700">
                          <a:latin typeface="Times New Roman"/>
                          <a:ea typeface="Times New Roman"/>
                        </a:rPr>
                        <a:t>, and they have washed their robes and</a:t>
                      </a:r>
                      <a:r>
                        <a:rPr lang="en-US" sz="1700" b="1" u="sng">
                          <a:latin typeface="Times New Roman"/>
                          <a:ea typeface="Times New Roman"/>
                        </a:rPr>
                        <a:t> made them white</a:t>
                      </a:r>
                      <a:r>
                        <a:rPr lang="en-US" sz="1700">
                          <a:latin typeface="Times New Roman"/>
                          <a:ea typeface="Times New Roman"/>
                        </a:rPr>
                        <a:t> in the blood of the Lamb. </a:t>
                      </a:r>
                    </a:p>
                    <a:p>
                      <a:pPr marL="102870" marR="0" indent="-102870">
                        <a:spcBef>
                          <a:spcPts val="0"/>
                        </a:spcBef>
                        <a:spcAft>
                          <a:spcPts val="0"/>
                        </a:spcAft>
                      </a:pPr>
                      <a:r>
                        <a:rPr lang="en-US" sz="1700" b="1">
                          <a:solidFill>
                            <a:srgbClr val="0000FF"/>
                          </a:solidFill>
                          <a:latin typeface="Times New Roman"/>
                          <a:ea typeface="Times New Roman"/>
                        </a:rPr>
                        <a:t>Psalm 19:9</a:t>
                      </a:r>
                      <a:r>
                        <a:rPr lang="en-US" sz="1700">
                          <a:latin typeface="Times New Roman"/>
                          <a:ea typeface="Times New Roman"/>
                        </a:rPr>
                        <a:t> The fear of the L</a:t>
                      </a:r>
                      <a:r>
                        <a:rPr lang="en-US" sz="1700" cap="small">
                          <a:latin typeface="Times New Roman"/>
                          <a:ea typeface="Times New Roman"/>
                        </a:rPr>
                        <a:t>ord</a:t>
                      </a:r>
                      <a:r>
                        <a:rPr lang="en-US" sz="1700">
                          <a:latin typeface="Times New Roman"/>
                          <a:ea typeface="Times New Roman"/>
                        </a:rPr>
                        <a:t> is clean, enduring forever; The judgments of the L</a:t>
                      </a:r>
                      <a:r>
                        <a:rPr lang="en-US" sz="1700" cap="small">
                          <a:latin typeface="Times New Roman"/>
                          <a:ea typeface="Times New Roman"/>
                        </a:rPr>
                        <a:t>ord</a:t>
                      </a:r>
                      <a:r>
                        <a:rPr lang="en-US" sz="1700">
                          <a:latin typeface="Times New Roman"/>
                          <a:ea typeface="Times New Roman"/>
                        </a:rPr>
                        <a:t> are </a:t>
                      </a:r>
                      <a:r>
                        <a:rPr lang="en-US" sz="1700" b="1" u="sng">
                          <a:solidFill>
                            <a:srgbClr val="C00000"/>
                          </a:solidFill>
                          <a:latin typeface="Times New Roman"/>
                          <a:ea typeface="Times New Roman"/>
                        </a:rPr>
                        <a:t>true</a:t>
                      </a:r>
                      <a:r>
                        <a:rPr lang="en-US" sz="1700">
                          <a:latin typeface="Times New Roman"/>
                          <a:ea typeface="Times New Roman"/>
                        </a:rPr>
                        <a:t>; they are </a:t>
                      </a:r>
                      <a:r>
                        <a:rPr lang="en-US" sz="1700" b="1" u="sng">
                          <a:solidFill>
                            <a:srgbClr val="C00000"/>
                          </a:solidFill>
                          <a:latin typeface="Times New Roman"/>
                          <a:ea typeface="Times New Roman"/>
                        </a:rPr>
                        <a:t>righteous</a:t>
                      </a:r>
                      <a:r>
                        <a:rPr lang="en-US" sz="1700">
                          <a:latin typeface="Times New Roman"/>
                          <a:ea typeface="Times New Roman"/>
                        </a:rPr>
                        <a:t> altogether.</a:t>
                      </a:r>
                    </a:p>
                    <a:p>
                      <a:pPr marL="102870" marR="0" indent="-102870">
                        <a:spcBef>
                          <a:spcPts val="0"/>
                        </a:spcBef>
                        <a:spcAft>
                          <a:spcPts val="0"/>
                        </a:spcAft>
                      </a:pPr>
                      <a:r>
                        <a:rPr lang="en-US" sz="1700">
                          <a:latin typeface="Times New Roman"/>
                          <a:ea typeface="Times New Roman"/>
                        </a:rPr>
                        <a:t>First use of “halal yah” in the OT…</a:t>
                      </a:r>
                    </a:p>
                    <a:p>
                      <a:pPr marL="102870" marR="0" indent="-102870">
                        <a:spcBef>
                          <a:spcPts val="0"/>
                        </a:spcBef>
                        <a:spcAft>
                          <a:spcPts val="0"/>
                        </a:spcAft>
                      </a:pPr>
                      <a:r>
                        <a:rPr lang="en-US" sz="1700" b="1">
                          <a:solidFill>
                            <a:srgbClr val="0000FF"/>
                          </a:solidFill>
                          <a:latin typeface="Times New Roman"/>
                          <a:ea typeface="Times New Roman"/>
                        </a:rPr>
                        <a:t>Psalm 104:35</a:t>
                      </a:r>
                      <a:r>
                        <a:rPr lang="en-US" sz="1700" baseline="30000">
                          <a:solidFill>
                            <a:srgbClr val="000000"/>
                          </a:solidFill>
                          <a:latin typeface="Times New Roman"/>
                          <a:ea typeface="Times New Roman"/>
                        </a:rPr>
                        <a:t> </a:t>
                      </a:r>
                      <a:r>
                        <a:rPr lang="en-US" sz="1700">
                          <a:latin typeface="Times New Roman"/>
                          <a:ea typeface="Times New Roman"/>
                        </a:rPr>
                        <a:t>Let sinners be consumed from the earth And let the wicked be no more. Bless the LORD, O my soul. </a:t>
                      </a:r>
                      <a:r>
                        <a:rPr lang="en-US" sz="1700" b="1" u="sng">
                          <a:solidFill>
                            <a:srgbClr val="C00000"/>
                          </a:solidFill>
                          <a:latin typeface="Times New Roman"/>
                          <a:ea typeface="Times New Roman"/>
                        </a:rPr>
                        <a:t>Praise the LORD</a:t>
                      </a:r>
                      <a:r>
                        <a:rPr lang="en-US" sz="1700">
                          <a:solidFill>
                            <a:srgbClr val="000000"/>
                          </a:solidFill>
                          <a:latin typeface="Times New Roman"/>
                          <a:ea typeface="Times New Roman"/>
                        </a:rPr>
                        <a:t> [</a:t>
                      </a:r>
                      <a:r>
                        <a:rPr lang="en-US" sz="1700" i="1">
                          <a:solidFill>
                            <a:srgbClr val="000000"/>
                          </a:solidFill>
                          <a:latin typeface="Times New Roman"/>
                          <a:ea typeface="Times New Roman"/>
                        </a:rPr>
                        <a:t>“halal Yah”</a:t>
                      </a:r>
                      <a:r>
                        <a:rPr lang="en-US" sz="1700">
                          <a:solidFill>
                            <a:srgbClr val="000000"/>
                          </a:solidFill>
                          <a:latin typeface="Times New Roman"/>
                          <a:ea typeface="Times New Roman"/>
                        </a:rPr>
                        <a:t>]</a:t>
                      </a:r>
                      <a:r>
                        <a:rPr lang="en-US" sz="1700">
                          <a:latin typeface="Times New Roman"/>
                          <a:ea typeface="Times New Roman"/>
                        </a:rPr>
                        <a:t>! </a:t>
                      </a: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700" dirty="0">
                          <a:latin typeface="Times New Roman"/>
                          <a:ea typeface="Times New Roman"/>
                          <a:cs typeface="Times New Roman"/>
                        </a:rPr>
                        <a:t>Read all of </a:t>
                      </a:r>
                      <a:r>
                        <a:rPr lang="en-US" sz="1700" b="1" dirty="0">
                          <a:solidFill>
                            <a:srgbClr val="0000FF"/>
                          </a:solidFill>
                          <a:latin typeface="Times New Roman"/>
                          <a:ea typeface="Times New Roman"/>
                          <a:cs typeface="Times New Roman"/>
                        </a:rPr>
                        <a:t>Isaiah 61</a:t>
                      </a:r>
                      <a:endParaRPr lang="en-US" sz="1700" dirty="0">
                        <a:latin typeface="Univers"/>
                        <a:ea typeface="Times New Roman"/>
                        <a:cs typeface="Times New Roman"/>
                      </a:endParaRPr>
                    </a:p>
                    <a:p>
                      <a:pPr marL="342900" marR="0" lvl="0" indent="-342900">
                        <a:spcBef>
                          <a:spcPts val="0"/>
                        </a:spcBef>
                        <a:spcAft>
                          <a:spcPts val="0"/>
                        </a:spcAft>
                        <a:buFont typeface="Symbol"/>
                        <a:buChar char=""/>
                      </a:pPr>
                      <a:r>
                        <a:rPr lang="en-US" sz="1700" dirty="0">
                          <a:latin typeface="Times New Roman"/>
                          <a:ea typeface="Times New Roman"/>
                          <a:cs typeface="Times New Roman"/>
                        </a:rPr>
                        <a:t>Note</a:t>
                      </a:r>
                      <a:r>
                        <a:rPr lang="en-US" sz="1700" dirty="0">
                          <a:latin typeface="Univers"/>
                          <a:ea typeface="Times New Roman"/>
                          <a:cs typeface="Times New Roman"/>
                        </a:rPr>
                        <a:t> </a:t>
                      </a:r>
                      <a:r>
                        <a:rPr lang="en-US" sz="1700" dirty="0">
                          <a:latin typeface="Times New Roman"/>
                          <a:ea typeface="Times New Roman"/>
                          <a:cs typeface="Times New Roman"/>
                        </a:rPr>
                        <a:t>the </a:t>
                      </a:r>
                      <a:r>
                        <a:rPr lang="en-US" sz="1700" b="1" u="sng" dirty="0">
                          <a:solidFill>
                            <a:srgbClr val="0000FF"/>
                          </a:solidFill>
                          <a:latin typeface="Times New Roman"/>
                          <a:ea typeface="Times New Roman"/>
                          <a:cs typeface="Times New Roman"/>
                        </a:rPr>
                        <a:t>three doxologies</a:t>
                      </a:r>
                      <a:r>
                        <a:rPr lang="en-US" sz="1700" dirty="0">
                          <a:latin typeface="Times New Roman"/>
                          <a:ea typeface="Times New Roman"/>
                          <a:cs typeface="Times New Roman"/>
                        </a:rPr>
                        <a:t> in vs. 1 thru 7.</a:t>
                      </a:r>
                      <a:endParaRPr lang="en-US" sz="1700" dirty="0">
                        <a:latin typeface="Univers"/>
                        <a:ea typeface="Times New Roman"/>
                        <a:cs typeface="Times New Roman"/>
                      </a:endParaRPr>
                    </a:p>
                    <a:p>
                      <a:pPr marL="160020" marR="0" indent="-160020">
                        <a:spcBef>
                          <a:spcPts val="0"/>
                        </a:spcBef>
                        <a:spcAft>
                          <a:spcPts val="0"/>
                        </a:spcAft>
                      </a:pPr>
                      <a:r>
                        <a:rPr lang="en-US" sz="1700" b="1" u="sng" dirty="0">
                          <a:solidFill>
                            <a:srgbClr val="C00000"/>
                          </a:solidFill>
                          <a:latin typeface="Times New Roman"/>
                          <a:ea typeface="Times New Roman"/>
                        </a:rPr>
                        <a:t>After these things</a:t>
                      </a:r>
                      <a:r>
                        <a:rPr lang="en-US" sz="1700" dirty="0">
                          <a:latin typeface="Times New Roman"/>
                          <a:ea typeface="Times New Roman"/>
                        </a:rPr>
                        <a:t> – events in     </a:t>
                      </a:r>
                      <a:r>
                        <a:rPr lang="en-US" sz="1700" b="1" dirty="0">
                          <a:solidFill>
                            <a:srgbClr val="0000FF"/>
                          </a:solidFill>
                          <a:latin typeface="Times New Roman"/>
                          <a:ea typeface="Times New Roman"/>
                        </a:rPr>
                        <a:t>Rev 17 &amp; 18</a:t>
                      </a:r>
                      <a:endParaRPr lang="en-US" sz="1700" dirty="0">
                        <a:latin typeface="Times New Roman"/>
                        <a:ea typeface="Times New Roman"/>
                      </a:endParaRPr>
                    </a:p>
                    <a:p>
                      <a:pPr marL="0" marR="0">
                        <a:spcBef>
                          <a:spcPts val="0"/>
                        </a:spcBef>
                        <a:spcAft>
                          <a:spcPts val="0"/>
                        </a:spcAft>
                      </a:pPr>
                      <a:r>
                        <a:rPr lang="en-US" sz="1700" b="1" u="sng" dirty="0">
                          <a:latin typeface="Times New Roman"/>
                          <a:ea typeface="Times New Roman"/>
                        </a:rPr>
                        <a:t>great multitude</a:t>
                      </a:r>
                      <a:r>
                        <a:rPr lang="en-US" sz="1700" dirty="0">
                          <a:latin typeface="Times New Roman"/>
                          <a:ea typeface="Times New Roman"/>
                        </a:rPr>
                        <a:t> = ______________</a:t>
                      </a:r>
                    </a:p>
                    <a:p>
                      <a:pPr marL="160020" marR="0" indent="-160020">
                        <a:spcBef>
                          <a:spcPts val="0"/>
                        </a:spcBef>
                        <a:spcAft>
                          <a:spcPts val="0"/>
                        </a:spcAft>
                      </a:pPr>
                      <a:r>
                        <a:rPr lang="en-US" sz="1700" b="1" u="sng" dirty="0">
                          <a:latin typeface="Times New Roman"/>
                          <a:ea typeface="Times New Roman"/>
                        </a:rPr>
                        <a:t>Hallelujah</a:t>
                      </a:r>
                      <a:r>
                        <a:rPr lang="en-US" sz="1700" dirty="0">
                          <a:latin typeface="Times New Roman"/>
                          <a:ea typeface="Times New Roman"/>
                        </a:rPr>
                        <a:t> – “Praise” + “to God”, is transliteration of phrase in </a:t>
                      </a:r>
                      <a:r>
                        <a:rPr lang="en-US" sz="1700" dirty="0" smtClean="0">
                          <a:latin typeface="Times New Roman"/>
                          <a:ea typeface="Times New Roman"/>
                        </a:rPr>
                        <a:t>OT.</a:t>
                      </a:r>
                      <a:endParaRPr lang="en-US" sz="1700" dirty="0">
                        <a:latin typeface="Times New Roman"/>
                        <a:ea typeface="Times New Roman"/>
                      </a:endParaRPr>
                    </a:p>
                    <a:p>
                      <a:pPr marL="160020" marR="0" indent="-160020">
                        <a:spcBef>
                          <a:spcPts val="0"/>
                        </a:spcBef>
                        <a:spcAft>
                          <a:spcPts val="0"/>
                        </a:spcAft>
                      </a:pPr>
                      <a:r>
                        <a:rPr lang="en-US" sz="1700" b="1" i="1" dirty="0" err="1">
                          <a:latin typeface="Times New Roman"/>
                          <a:ea typeface="Times New Roman"/>
                        </a:rPr>
                        <a:t>Hallel</a:t>
                      </a:r>
                      <a:r>
                        <a:rPr lang="en-US" sz="1700" i="1" dirty="0">
                          <a:latin typeface="Times New Roman"/>
                          <a:ea typeface="Times New Roman"/>
                        </a:rPr>
                        <a:t> sections: </a:t>
                      </a:r>
                      <a:r>
                        <a:rPr lang="en-US" sz="1700" b="1" i="1" dirty="0">
                          <a:solidFill>
                            <a:srgbClr val="0000FF"/>
                          </a:solidFill>
                          <a:latin typeface="Times New Roman"/>
                          <a:ea typeface="Times New Roman"/>
                        </a:rPr>
                        <a:t>Ps 104-109</a:t>
                      </a:r>
                      <a:r>
                        <a:rPr lang="en-US" sz="1700" b="1" i="1" dirty="0">
                          <a:solidFill>
                            <a:srgbClr val="000000"/>
                          </a:solidFill>
                          <a:latin typeface="Times New Roman"/>
                          <a:ea typeface="Times New Roman"/>
                        </a:rPr>
                        <a:t>,</a:t>
                      </a:r>
                      <a:r>
                        <a:rPr lang="en-US" sz="1700" b="1" i="1" dirty="0">
                          <a:solidFill>
                            <a:srgbClr val="0000FF"/>
                          </a:solidFill>
                          <a:latin typeface="Times New Roman"/>
                          <a:ea typeface="Times New Roman"/>
                        </a:rPr>
                        <a:t> 113-118</a:t>
                      </a:r>
                      <a:r>
                        <a:rPr lang="en-US" sz="1700" i="1" dirty="0">
                          <a:latin typeface="Times New Roman"/>
                          <a:ea typeface="Times New Roman"/>
                        </a:rPr>
                        <a:t>. Reserved for God’s deliverance of His people and destruction of the ungodly.</a:t>
                      </a:r>
                      <a:endParaRPr lang="en-US" sz="1700" dirty="0">
                        <a:latin typeface="Times New Roman"/>
                        <a:ea typeface="Times New Roman"/>
                      </a:endParaRPr>
                    </a:p>
                    <a:p>
                      <a:pPr marL="342900" marR="0" lvl="0" indent="-342900">
                        <a:spcBef>
                          <a:spcPts val="0"/>
                        </a:spcBef>
                        <a:spcAft>
                          <a:spcPts val="0"/>
                        </a:spcAft>
                        <a:buFont typeface="Symbol"/>
                        <a:buChar char=""/>
                      </a:pPr>
                      <a:r>
                        <a:rPr lang="en-US" sz="1700" dirty="0">
                          <a:latin typeface="Times New Roman"/>
                          <a:ea typeface="Times New Roman"/>
                          <a:cs typeface="Times New Roman"/>
                        </a:rPr>
                        <a:t>How long is the </a:t>
                      </a:r>
                      <a:r>
                        <a:rPr lang="en-US" sz="1700" b="1" u="sng" dirty="0">
                          <a:latin typeface="Times New Roman"/>
                          <a:ea typeface="Times New Roman"/>
                          <a:cs typeface="Times New Roman"/>
                        </a:rPr>
                        <a:t>great harlot’s</a:t>
                      </a:r>
                      <a:r>
                        <a:rPr lang="en-US" sz="1700" dirty="0">
                          <a:latin typeface="Times New Roman"/>
                          <a:ea typeface="Times New Roman"/>
                          <a:cs typeface="Times New Roman"/>
                        </a:rPr>
                        <a:t> judgment?</a:t>
                      </a:r>
                      <a:endParaRPr lang="en-US" sz="1700" dirty="0">
                        <a:latin typeface="Univers"/>
                        <a:ea typeface="Times New Roman"/>
                        <a:cs typeface="Times New Roman"/>
                      </a:endParaRPr>
                    </a:p>
                    <a:p>
                      <a:pPr marL="342900" marR="0" lvl="0" indent="-342900">
                        <a:spcBef>
                          <a:spcPts val="0"/>
                        </a:spcBef>
                        <a:spcAft>
                          <a:spcPts val="0"/>
                        </a:spcAft>
                        <a:buFont typeface="Symbol"/>
                        <a:buChar char=""/>
                      </a:pPr>
                      <a:r>
                        <a:rPr lang="en-US" sz="1700" b="1" u="sng" dirty="0">
                          <a:latin typeface="Times New Roman"/>
                          <a:ea typeface="Times New Roman"/>
                          <a:cs typeface="Times New Roman"/>
                        </a:rPr>
                        <a:t>24 elders</a:t>
                      </a:r>
                      <a:r>
                        <a:rPr lang="en-US" sz="1700" dirty="0">
                          <a:latin typeface="Times New Roman"/>
                          <a:ea typeface="Times New Roman"/>
                          <a:cs typeface="Times New Roman"/>
                        </a:rPr>
                        <a:t> = church age saints</a:t>
                      </a:r>
                      <a:endParaRPr lang="en-US" sz="1700" dirty="0">
                        <a:latin typeface="Univers"/>
                        <a:ea typeface="Times New Roman"/>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5-6</a:t>
            </a:r>
          </a:p>
        </p:txBody>
      </p:sp>
      <p:sp>
        <p:nvSpPr>
          <p:cNvPr id="3" name="Content Placeholder 2"/>
          <p:cNvSpPr>
            <a:spLocks noGrp="1"/>
          </p:cNvSpPr>
          <p:nvPr>
            <p:ph idx="1"/>
          </p:nvPr>
        </p:nvSpPr>
        <p:spPr/>
        <p:txBody>
          <a:bodyPr>
            <a:normAutofit lnSpcReduction="10000"/>
          </a:bodyPr>
          <a:lstStyle/>
          <a:p>
            <a:pPr>
              <a:buNone/>
            </a:pPr>
            <a:r>
              <a:rPr lang="en-US" baseline="30000" dirty="0" smtClean="0">
                <a:solidFill>
                  <a:srgbClr val="0000FF"/>
                </a:solidFill>
              </a:rPr>
              <a:t>5</a:t>
            </a:r>
            <a:r>
              <a:rPr lang="en-US" dirty="0" smtClean="0"/>
              <a:t>And a voice came from the throne, saying, "Give praise to our God, all you His bond-servants, you who fear Him, the small and the great."</a:t>
            </a:r>
          </a:p>
          <a:p>
            <a:pPr>
              <a:buNone/>
            </a:pPr>
            <a:r>
              <a:rPr lang="en-US" baseline="30000" dirty="0" smtClean="0">
                <a:solidFill>
                  <a:srgbClr val="0000FF"/>
                </a:solidFill>
              </a:rPr>
              <a:t>6</a:t>
            </a:r>
            <a:r>
              <a:rPr lang="en-US" dirty="0" smtClean="0"/>
              <a:t>And I heard, as it were, the voice of a great multitude and as the sound of many waters and as the sound of mighty peals of thunder, saying, "</a:t>
            </a:r>
            <a:r>
              <a:rPr lang="en-US" dirty="0" smtClean="0">
                <a:solidFill>
                  <a:srgbClr val="0000FF"/>
                </a:solidFill>
              </a:rPr>
              <a:t>Hallelujah! For the Lord our God, the Almighty, reigns. </a:t>
            </a:r>
            <a:endParaRPr lang="en-US" dirty="0" smtClean="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16</a:t>
            </a:fld>
            <a:endParaRPr lang="en-US"/>
          </a:p>
        </p:txBody>
      </p:sp>
      <p:sp>
        <p:nvSpPr>
          <p:cNvPr id="7" name="TextBox 6"/>
          <p:cNvSpPr txBox="1"/>
          <p:nvPr/>
        </p:nvSpPr>
        <p:spPr>
          <a:xfrm>
            <a:off x="2133600" y="7620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8" name="Table 7"/>
          <p:cNvGraphicFramePr>
            <a:graphicFrameLocks noGrp="1"/>
          </p:cNvGraphicFramePr>
          <p:nvPr/>
        </p:nvGraphicFramePr>
        <p:xfrm>
          <a:off x="228600" y="838200"/>
          <a:ext cx="8534400" cy="5486400"/>
        </p:xfrm>
        <a:graphic>
          <a:graphicData uri="http://schemas.openxmlformats.org/drawingml/2006/table">
            <a:tbl>
              <a:tblPr/>
              <a:tblGrid>
                <a:gridCol w="2819400"/>
                <a:gridCol w="3481165"/>
                <a:gridCol w="2233835"/>
              </a:tblGrid>
              <a:tr h="5486400">
                <a:tc>
                  <a:txBody>
                    <a:bodyPr/>
                    <a:lstStyle/>
                    <a:p>
                      <a:pPr marL="0" marR="0">
                        <a:spcBef>
                          <a:spcPts val="0"/>
                        </a:spcBef>
                        <a:spcAft>
                          <a:spcPts val="0"/>
                        </a:spcAft>
                        <a:tabLst>
                          <a:tab pos="2743200" algn="ctr"/>
                          <a:tab pos="5486400" algn="r"/>
                          <a:tab pos="457200" algn="l"/>
                        </a:tabLst>
                      </a:pPr>
                      <a:r>
                        <a:rPr lang="en-US" sz="2000" baseline="30000" dirty="0">
                          <a:solidFill>
                            <a:srgbClr val="0000FF"/>
                          </a:solidFill>
                          <a:latin typeface="Times New Roman"/>
                          <a:ea typeface="Times New Roman"/>
                        </a:rPr>
                        <a:t>5</a:t>
                      </a:r>
                      <a:r>
                        <a:rPr lang="en-US" sz="2000" dirty="0">
                          <a:latin typeface="Times New Roman"/>
                          <a:ea typeface="Times New Roman"/>
                        </a:rPr>
                        <a:t>And a voice came from the throne, saying, "Give praise to our God, </a:t>
                      </a:r>
                      <a:r>
                        <a:rPr lang="en-US" sz="2000" u="sng" dirty="0">
                          <a:latin typeface="Times New Roman"/>
                          <a:ea typeface="Times New Roman"/>
                        </a:rPr>
                        <a:t>all you</a:t>
                      </a:r>
                      <a:r>
                        <a:rPr lang="en-US" sz="2000" dirty="0">
                          <a:latin typeface="Times New Roman"/>
                          <a:ea typeface="Times New Roman"/>
                        </a:rPr>
                        <a:t> His</a:t>
                      </a:r>
                      <a:r>
                        <a:rPr lang="en-US" sz="2000" b="1" u="sng" dirty="0">
                          <a:solidFill>
                            <a:srgbClr val="C00000"/>
                          </a:solidFill>
                          <a:latin typeface="Times New Roman"/>
                          <a:ea typeface="Times New Roman"/>
                        </a:rPr>
                        <a:t> bond-servants</a:t>
                      </a:r>
                      <a:r>
                        <a:rPr lang="en-US" sz="2000" dirty="0">
                          <a:latin typeface="Times New Roman"/>
                          <a:ea typeface="Times New Roman"/>
                        </a:rPr>
                        <a:t>, you who fear Him, the small and the great." </a:t>
                      </a:r>
                      <a:r>
                        <a:rPr lang="en-US" sz="2000" baseline="30000" dirty="0">
                          <a:solidFill>
                            <a:srgbClr val="0000FF"/>
                          </a:solidFill>
                          <a:latin typeface="Times New Roman"/>
                          <a:ea typeface="Times New Roman"/>
                        </a:rPr>
                        <a:t>6</a:t>
                      </a:r>
                      <a:r>
                        <a:rPr lang="en-US" sz="2000" dirty="0">
                          <a:latin typeface="Times New Roman"/>
                          <a:ea typeface="Times New Roman"/>
                        </a:rPr>
                        <a:t>And I heard, as it were, the voice of a </a:t>
                      </a:r>
                      <a:r>
                        <a:rPr lang="en-US" sz="2000" b="1" u="sng" dirty="0">
                          <a:latin typeface="Times New Roman"/>
                          <a:ea typeface="Times New Roman"/>
                        </a:rPr>
                        <a:t>great multitude</a:t>
                      </a:r>
                      <a:r>
                        <a:rPr lang="en-US" sz="2000" dirty="0">
                          <a:latin typeface="Times New Roman"/>
                          <a:ea typeface="Times New Roman"/>
                        </a:rPr>
                        <a:t> and as the </a:t>
                      </a:r>
                      <a:r>
                        <a:rPr lang="en-US" sz="2000" b="1" u="sng" dirty="0">
                          <a:latin typeface="Times New Roman"/>
                          <a:ea typeface="Times New Roman"/>
                        </a:rPr>
                        <a:t>sound of</a:t>
                      </a:r>
                      <a:r>
                        <a:rPr lang="en-US" sz="2000" dirty="0">
                          <a:latin typeface="Times New Roman"/>
                          <a:ea typeface="Times New Roman"/>
                        </a:rPr>
                        <a:t> </a:t>
                      </a:r>
                      <a:r>
                        <a:rPr lang="en-US" sz="2000" b="1" u="sng" dirty="0">
                          <a:latin typeface="Times New Roman"/>
                          <a:ea typeface="Times New Roman"/>
                        </a:rPr>
                        <a:t>many waters</a:t>
                      </a:r>
                      <a:r>
                        <a:rPr lang="en-US" sz="2000" dirty="0">
                          <a:latin typeface="Times New Roman"/>
                          <a:ea typeface="Times New Roman"/>
                        </a:rPr>
                        <a:t> and as the </a:t>
                      </a:r>
                      <a:r>
                        <a:rPr lang="en-US" sz="2000" b="1" u="sng" dirty="0">
                          <a:latin typeface="Times New Roman"/>
                          <a:ea typeface="Times New Roman"/>
                        </a:rPr>
                        <a:t>sound of mighty peals of thunder</a:t>
                      </a:r>
                      <a:r>
                        <a:rPr lang="en-US" sz="2000" dirty="0">
                          <a:latin typeface="Times New Roman"/>
                          <a:ea typeface="Times New Roman"/>
                        </a:rPr>
                        <a:t>, saying, "</a:t>
                      </a:r>
                      <a:r>
                        <a:rPr lang="en-US" sz="2000" b="1" u="sng" dirty="0">
                          <a:solidFill>
                            <a:srgbClr val="0000FF"/>
                          </a:solidFill>
                          <a:latin typeface="Times New Roman"/>
                          <a:ea typeface="Times New Roman"/>
                        </a:rPr>
                        <a:t>Hallelujah</a:t>
                      </a:r>
                      <a:r>
                        <a:rPr lang="en-US" sz="2000" dirty="0">
                          <a:solidFill>
                            <a:srgbClr val="0000FF"/>
                          </a:solidFill>
                          <a:latin typeface="Times New Roman"/>
                          <a:ea typeface="Times New Roman"/>
                        </a:rPr>
                        <a:t>! For the Lord our God, the Almighty, reigns.</a:t>
                      </a:r>
                      <a:r>
                        <a:rPr lang="en-US" sz="2000" dirty="0">
                          <a:latin typeface="Times New Roman"/>
                          <a:ea typeface="Times New Roman"/>
                        </a:rPr>
                        <a:t>"</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2000" b="1">
                          <a:solidFill>
                            <a:srgbClr val="0000FF"/>
                          </a:solidFill>
                          <a:latin typeface="Times New Roman"/>
                          <a:ea typeface="Times New Roman"/>
                        </a:rPr>
                        <a:t>Acts 2:19-22</a:t>
                      </a:r>
                      <a:r>
                        <a:rPr lang="en-US" sz="2000" b="1">
                          <a:latin typeface="Times New Roman"/>
                          <a:ea typeface="Times New Roman"/>
                        </a:rPr>
                        <a:t> </a:t>
                      </a:r>
                      <a:r>
                        <a:rPr lang="en-US" sz="2000">
                          <a:latin typeface="Times New Roman"/>
                          <a:ea typeface="Times New Roman"/>
                        </a:rPr>
                        <a:t>'AND I WILL GRANT </a:t>
                      </a:r>
                      <a:r>
                        <a:rPr lang="en-US" sz="2000" b="1" u="sng">
                          <a:solidFill>
                            <a:srgbClr val="C00000"/>
                          </a:solidFill>
                          <a:latin typeface="Times New Roman"/>
                          <a:ea typeface="Times New Roman"/>
                        </a:rPr>
                        <a:t>WONDERS IN THE SKY</a:t>
                      </a:r>
                      <a:r>
                        <a:rPr lang="en-US" sz="2000">
                          <a:latin typeface="Times New Roman"/>
                          <a:ea typeface="Times New Roman"/>
                        </a:rPr>
                        <a:t> ABOVE AND </a:t>
                      </a:r>
                      <a:r>
                        <a:rPr lang="en-US" sz="2000" b="1" u="sng">
                          <a:solidFill>
                            <a:srgbClr val="C00000"/>
                          </a:solidFill>
                          <a:latin typeface="Times New Roman"/>
                          <a:ea typeface="Times New Roman"/>
                        </a:rPr>
                        <a:t>SIGNS ON THE EARTH</a:t>
                      </a:r>
                      <a:r>
                        <a:rPr lang="en-US" sz="2000">
                          <a:latin typeface="Times New Roman"/>
                          <a:ea typeface="Times New Roman"/>
                        </a:rPr>
                        <a:t> BELOW, </a:t>
                      </a:r>
                      <a:r>
                        <a:rPr lang="en-US" sz="2000" b="1" u="sng">
                          <a:solidFill>
                            <a:srgbClr val="C00000"/>
                          </a:solidFill>
                          <a:latin typeface="Times New Roman"/>
                          <a:ea typeface="Times New Roman"/>
                        </a:rPr>
                        <a:t>BLOOD</a:t>
                      </a:r>
                      <a:r>
                        <a:rPr lang="en-US" sz="2000">
                          <a:latin typeface="Times New Roman"/>
                          <a:ea typeface="Times New Roman"/>
                        </a:rPr>
                        <a:t>, AND </a:t>
                      </a:r>
                      <a:r>
                        <a:rPr lang="en-US" sz="2000" b="1" u="sng">
                          <a:solidFill>
                            <a:srgbClr val="C00000"/>
                          </a:solidFill>
                          <a:latin typeface="Times New Roman"/>
                          <a:ea typeface="Times New Roman"/>
                        </a:rPr>
                        <a:t>FIRE</a:t>
                      </a:r>
                      <a:r>
                        <a:rPr lang="en-US" sz="2000">
                          <a:latin typeface="Times New Roman"/>
                          <a:ea typeface="Times New Roman"/>
                        </a:rPr>
                        <a:t>, AND </a:t>
                      </a:r>
                      <a:r>
                        <a:rPr lang="en-US" sz="2000" b="1" u="sng">
                          <a:solidFill>
                            <a:srgbClr val="C00000"/>
                          </a:solidFill>
                          <a:latin typeface="Times New Roman"/>
                          <a:ea typeface="Times New Roman"/>
                        </a:rPr>
                        <a:t>VAPOR</a:t>
                      </a:r>
                      <a:r>
                        <a:rPr lang="en-US" sz="2000">
                          <a:latin typeface="Times New Roman"/>
                          <a:ea typeface="Times New Roman"/>
                        </a:rPr>
                        <a:t> OF </a:t>
                      </a:r>
                      <a:r>
                        <a:rPr lang="en-US" sz="2000" b="1" u="sng">
                          <a:solidFill>
                            <a:srgbClr val="C00000"/>
                          </a:solidFill>
                          <a:latin typeface="Times New Roman"/>
                          <a:ea typeface="Times New Roman"/>
                        </a:rPr>
                        <a:t>SMOKE</a:t>
                      </a:r>
                      <a:r>
                        <a:rPr lang="en-US" sz="2000">
                          <a:latin typeface="Times New Roman"/>
                          <a:ea typeface="Times New Roman"/>
                        </a:rPr>
                        <a:t>. </a:t>
                      </a:r>
                      <a:r>
                        <a:rPr lang="en-US" sz="2000" b="1" baseline="30000">
                          <a:solidFill>
                            <a:srgbClr val="0000FF"/>
                          </a:solidFill>
                          <a:latin typeface="Times New Roman"/>
                          <a:ea typeface="Times New Roman"/>
                        </a:rPr>
                        <a:t>20</a:t>
                      </a:r>
                      <a:r>
                        <a:rPr lang="en-US" sz="2000" baseline="30000">
                          <a:solidFill>
                            <a:srgbClr val="000000"/>
                          </a:solidFill>
                          <a:latin typeface="Times New Roman"/>
                          <a:ea typeface="Times New Roman"/>
                        </a:rPr>
                        <a:t> </a:t>
                      </a:r>
                      <a:r>
                        <a:rPr lang="en-US" sz="2000">
                          <a:latin typeface="Times New Roman"/>
                          <a:ea typeface="Times New Roman"/>
                        </a:rPr>
                        <a:t>'THE</a:t>
                      </a:r>
                      <a:r>
                        <a:rPr lang="en-US" sz="2000" b="1" u="sng">
                          <a:solidFill>
                            <a:srgbClr val="C00000"/>
                          </a:solidFill>
                          <a:latin typeface="Times New Roman"/>
                          <a:ea typeface="Times New Roman"/>
                        </a:rPr>
                        <a:t> SUN WILL BE TURNED INTO DARKNESS </a:t>
                      </a:r>
                      <a:r>
                        <a:rPr lang="en-US" sz="2000">
                          <a:latin typeface="Times New Roman"/>
                          <a:ea typeface="Times New Roman"/>
                        </a:rPr>
                        <a:t>AND THE</a:t>
                      </a:r>
                      <a:r>
                        <a:rPr lang="en-US" sz="2000" b="1" u="sng">
                          <a:solidFill>
                            <a:srgbClr val="C00000"/>
                          </a:solidFill>
                          <a:latin typeface="Times New Roman"/>
                          <a:ea typeface="Times New Roman"/>
                        </a:rPr>
                        <a:t> MOON INTO BLOOD</a:t>
                      </a:r>
                      <a:r>
                        <a:rPr lang="en-US" sz="2000">
                          <a:latin typeface="Times New Roman"/>
                          <a:ea typeface="Times New Roman"/>
                        </a:rPr>
                        <a:t>, BEFORE THE GREAT AND GLORIOUS DAY OF THE LORD SHALL COME. </a:t>
                      </a:r>
                      <a:r>
                        <a:rPr lang="en-US" sz="2000" b="1" baseline="30000">
                          <a:solidFill>
                            <a:srgbClr val="0000FF"/>
                          </a:solidFill>
                          <a:latin typeface="Times New Roman"/>
                          <a:ea typeface="Times New Roman"/>
                        </a:rPr>
                        <a:t>21</a:t>
                      </a:r>
                      <a:r>
                        <a:rPr lang="en-US" sz="2000" baseline="30000">
                          <a:solidFill>
                            <a:srgbClr val="000000"/>
                          </a:solidFill>
                          <a:latin typeface="Times New Roman"/>
                          <a:ea typeface="Times New Roman"/>
                        </a:rPr>
                        <a:t> </a:t>
                      </a:r>
                      <a:r>
                        <a:rPr lang="en-US" sz="2000" b="1" u="sng">
                          <a:solidFill>
                            <a:srgbClr val="C00000"/>
                          </a:solidFill>
                          <a:latin typeface="Times New Roman"/>
                          <a:ea typeface="Times New Roman"/>
                        </a:rPr>
                        <a:t>'AND IT SHALL BE THAT EVERYONE WHO CALLS ON THE NAME OF THE LORD WILL BE SAVED.</a:t>
                      </a:r>
                      <a:r>
                        <a:rPr lang="en-US" sz="2000">
                          <a:latin typeface="Times New Roman"/>
                          <a:ea typeface="Times New Roman"/>
                        </a:rPr>
                        <a:t>' </a:t>
                      </a:r>
                      <a:r>
                        <a:rPr lang="en-US" sz="2000" baseline="30000">
                          <a:solidFill>
                            <a:srgbClr val="000000"/>
                          </a:solidFill>
                          <a:latin typeface="Times New Roman"/>
                          <a:ea typeface="Times New Roman"/>
                        </a:rPr>
                        <a:t>22 </a:t>
                      </a:r>
                      <a:r>
                        <a:rPr lang="en-US" sz="2000">
                          <a:latin typeface="Times New Roman"/>
                          <a:ea typeface="Times New Roman"/>
                        </a:rPr>
                        <a:t>"Men of Israel, listen to these words…[</a:t>
                      </a:r>
                      <a:r>
                        <a:rPr lang="en-US" sz="2000" b="1">
                          <a:latin typeface="Times New Roman"/>
                          <a:ea typeface="Times New Roman"/>
                        </a:rPr>
                        <a:t>Peter quoting Joel</a:t>
                      </a:r>
                      <a:r>
                        <a:rPr lang="en-US" sz="2000">
                          <a:latin typeface="Times New Roman"/>
                          <a:ea typeface="Times New Roman"/>
                        </a:rPr>
                        <a:t>]</a:t>
                      </a:r>
                      <a:endParaRPr lang="en-US" sz="18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000" dirty="0">
                          <a:latin typeface="Times New Roman"/>
                          <a:ea typeface="Times New Roman"/>
                          <a:cs typeface="Times New Roman"/>
                        </a:rPr>
                        <a:t>Prophetic hallelujah for what’s </a:t>
                      </a:r>
                      <a:r>
                        <a:rPr lang="en-US" sz="2000" dirty="0" smtClean="0">
                          <a:latin typeface="Times New Roman"/>
                          <a:ea typeface="Times New Roman"/>
                          <a:cs typeface="Times New Roman"/>
                        </a:rPr>
                        <a:t>coming</a:t>
                      </a:r>
                    </a:p>
                    <a:p>
                      <a:pPr marL="342900" marR="0" lvl="0" indent="-342900">
                        <a:spcBef>
                          <a:spcPts val="0"/>
                        </a:spcBef>
                        <a:spcAft>
                          <a:spcPts val="0"/>
                        </a:spcAft>
                        <a:buFont typeface="Symbol"/>
                        <a:buChar char=""/>
                      </a:pPr>
                      <a:endParaRPr lang="en-US" sz="2000" dirty="0" smtClean="0">
                        <a:latin typeface="Times New Roman"/>
                        <a:ea typeface="Times New Roman"/>
                        <a:cs typeface="Times New Roman"/>
                      </a:endParaRPr>
                    </a:p>
                    <a:p>
                      <a:pPr marL="342900" marR="0" lvl="0" indent="-342900">
                        <a:spcBef>
                          <a:spcPts val="0"/>
                        </a:spcBef>
                        <a:spcAft>
                          <a:spcPts val="0"/>
                        </a:spcAft>
                        <a:buFont typeface="Symbol"/>
                        <a:buChar char=""/>
                      </a:pPr>
                      <a:endParaRPr lang="en-US" sz="2000" dirty="0" smtClean="0">
                        <a:latin typeface="Times New Roman"/>
                        <a:ea typeface="Times New Roman"/>
                        <a:cs typeface="Times New Roman"/>
                      </a:endParaRPr>
                    </a:p>
                    <a:p>
                      <a:pPr marL="342900" marR="0" lvl="0" indent="-342900">
                        <a:spcBef>
                          <a:spcPts val="0"/>
                        </a:spcBef>
                        <a:spcAft>
                          <a:spcPts val="0"/>
                        </a:spcAft>
                        <a:buFont typeface="Symbol"/>
                        <a:buChar char=""/>
                      </a:pPr>
                      <a:endParaRPr lang="en-US" sz="1600" dirty="0">
                        <a:latin typeface="Univers"/>
                        <a:ea typeface="Times New Roman"/>
                        <a:cs typeface="Times New Roman"/>
                      </a:endParaRPr>
                    </a:p>
                    <a:p>
                      <a:pPr marL="342900" marR="0" lvl="0" indent="-342900">
                        <a:spcBef>
                          <a:spcPts val="0"/>
                        </a:spcBef>
                        <a:spcAft>
                          <a:spcPts val="0"/>
                        </a:spcAft>
                        <a:buFont typeface="Symbol"/>
                        <a:buChar char=""/>
                      </a:pPr>
                      <a:r>
                        <a:rPr lang="en-US" sz="2000" dirty="0">
                          <a:latin typeface="Times New Roman"/>
                          <a:ea typeface="Times New Roman"/>
                          <a:cs typeface="Times New Roman"/>
                        </a:rPr>
                        <a:t>2</a:t>
                      </a:r>
                      <a:r>
                        <a:rPr lang="en-US" sz="2000" baseline="30000" dirty="0">
                          <a:latin typeface="Times New Roman"/>
                          <a:ea typeface="Times New Roman"/>
                          <a:cs typeface="Times New Roman"/>
                        </a:rPr>
                        <a:t>nd</a:t>
                      </a:r>
                      <a:r>
                        <a:rPr lang="en-US" sz="2000" dirty="0">
                          <a:latin typeface="Times New Roman"/>
                          <a:ea typeface="Times New Roman"/>
                          <a:cs typeface="Times New Roman"/>
                        </a:rPr>
                        <a:t> great multitude likely greater than above &amp;  = _____________</a:t>
                      </a:r>
                      <a:endParaRPr lang="en-US" sz="1600" dirty="0">
                        <a:latin typeface="Univers"/>
                        <a:ea typeface="Times New Roman"/>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7-8</a:t>
            </a:r>
          </a:p>
        </p:txBody>
      </p:sp>
      <p:sp>
        <p:nvSpPr>
          <p:cNvPr id="3" name="Content Placeholder 2"/>
          <p:cNvSpPr>
            <a:spLocks noGrp="1"/>
          </p:cNvSpPr>
          <p:nvPr>
            <p:ph idx="1"/>
          </p:nvPr>
        </p:nvSpPr>
        <p:spPr/>
        <p:txBody>
          <a:bodyPr>
            <a:normAutofit/>
          </a:bodyPr>
          <a:lstStyle/>
          <a:p>
            <a:pPr>
              <a:buNone/>
            </a:pPr>
            <a:r>
              <a:rPr lang="en-US" baseline="30000" dirty="0" smtClean="0">
                <a:solidFill>
                  <a:srgbClr val="0000FF"/>
                </a:solidFill>
              </a:rPr>
              <a:t>7</a:t>
            </a:r>
            <a:r>
              <a:rPr lang="en-US" dirty="0" smtClean="0">
                <a:solidFill>
                  <a:srgbClr val="0000FF"/>
                </a:solidFill>
              </a:rPr>
              <a:t>"Let us rejoice and be glad and give the glory to Him, for the marriage of the Lamb has come and His bride has made herself ready." </a:t>
            </a:r>
            <a:r>
              <a:rPr lang="en-US" baseline="30000" dirty="0" smtClean="0">
                <a:solidFill>
                  <a:srgbClr val="0000FF"/>
                </a:solidFill>
              </a:rPr>
              <a:t>8</a:t>
            </a:r>
            <a:r>
              <a:rPr lang="en-US" dirty="0" smtClean="0"/>
              <a:t>And it was given to her to clothe herself in fine linen, bright </a:t>
            </a:r>
            <a:r>
              <a:rPr lang="en-US" i="1" dirty="0" smtClean="0"/>
              <a:t>and</a:t>
            </a:r>
            <a:r>
              <a:rPr lang="en-US" dirty="0" smtClean="0"/>
              <a:t> clean; for the fine linen is the righteous acts of the saints.</a:t>
            </a:r>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Biblical Jewish Marriage Customs</a:t>
            </a:r>
            <a:br>
              <a:rPr lang="en-US" dirty="0" smtClean="0"/>
            </a:br>
            <a:r>
              <a:rPr lang="en-US" sz="2700" i="1" dirty="0" smtClean="0"/>
              <a:t>Dr. </a:t>
            </a:r>
            <a:r>
              <a:rPr lang="en-US" sz="2700" i="1" dirty="0" err="1" smtClean="0"/>
              <a:t>Renald</a:t>
            </a:r>
            <a:r>
              <a:rPr lang="en-US" sz="2700" i="1" dirty="0" smtClean="0"/>
              <a:t> Showers, Friends of Israel</a:t>
            </a:r>
            <a:endParaRPr lang="en-US" i="1" dirty="0"/>
          </a:p>
        </p:txBody>
      </p:sp>
      <p:sp>
        <p:nvSpPr>
          <p:cNvPr id="7" name="Content Placeholder 6"/>
          <p:cNvSpPr>
            <a:spLocks noGrp="1"/>
          </p:cNvSpPr>
          <p:nvPr>
            <p:ph idx="1"/>
          </p:nvPr>
        </p:nvSpPr>
        <p:spPr/>
        <p:txBody>
          <a:bodyPr>
            <a:normAutofit fontScale="70000" lnSpcReduction="20000"/>
          </a:bodyPr>
          <a:lstStyle/>
          <a:p>
            <a:pPr marL="514350" lvl="0" indent="-514350">
              <a:buFont typeface="+mj-lt"/>
              <a:buAutoNum type="arabicPeriod"/>
            </a:pPr>
            <a:r>
              <a:rPr lang="en-US" sz="3400" dirty="0" smtClean="0"/>
              <a:t>Betrothal – groom goes to home of the prospective bride to establishment a marriage covenant and payment of the price to purchase the bride.</a:t>
            </a:r>
          </a:p>
          <a:p>
            <a:pPr marL="514350" lvl="0" indent="-514350">
              <a:buFont typeface="+mj-lt"/>
              <a:buAutoNum type="arabicPeriod"/>
            </a:pPr>
            <a:r>
              <a:rPr lang="en-US" sz="3400" dirty="0" smtClean="0"/>
              <a:t>Preparation – After paying the price the groom returned to his father’s house for 12 months and prepared a place for the bride to live.</a:t>
            </a:r>
          </a:p>
          <a:p>
            <a:pPr marL="514350" lvl="0" indent="-514350">
              <a:buFont typeface="+mj-lt"/>
              <a:buAutoNum type="arabicPeriod"/>
            </a:pPr>
            <a:r>
              <a:rPr lang="en-US" sz="3400" dirty="0" smtClean="0"/>
              <a:t>Taking the bride – the groom and best man return for the bride at night and unannounced. He takes her back to his father’s house. They enter the bridal chamber and consummate the marriage.</a:t>
            </a:r>
          </a:p>
          <a:p>
            <a:pPr marL="514350" lvl="0" indent="-514350">
              <a:buFont typeface="+mj-lt"/>
              <a:buAutoNum type="arabicPeriod"/>
            </a:pPr>
            <a:r>
              <a:rPr lang="en-US" sz="3400" dirty="0" smtClean="0"/>
              <a:t>Celebration – the groom celebrates with guests for 7 days; the bride remains in the bridal chamber.</a:t>
            </a:r>
          </a:p>
          <a:p>
            <a:pPr marL="514350" lvl="0" indent="-514350">
              <a:buFont typeface="+mj-lt"/>
              <a:buAutoNum type="arabicPeriod"/>
            </a:pPr>
            <a:r>
              <a:rPr lang="en-US" sz="3400" dirty="0" smtClean="0"/>
              <a:t>Presentation – At the end of 7 days the bride is presented to the guests for the marriage supper.</a:t>
            </a:r>
          </a:p>
          <a:p>
            <a:endParaRPr lang="en-US" dirty="0"/>
          </a:p>
        </p:txBody>
      </p:sp>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18</a:t>
            </a:fld>
            <a:endParaRPr lang="en-US"/>
          </a:p>
        </p:txBody>
      </p:sp>
      <p:pic>
        <p:nvPicPr>
          <p:cNvPr id="8"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19</a:t>
            </a:fld>
            <a:endParaRPr lang="en-US"/>
          </a:p>
        </p:txBody>
      </p:sp>
      <p:sp>
        <p:nvSpPr>
          <p:cNvPr id="7" name="TextBox 6"/>
          <p:cNvSpPr txBox="1"/>
          <p:nvPr/>
        </p:nvSpPr>
        <p:spPr>
          <a:xfrm>
            <a:off x="2133600" y="-7620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9" name="Table 8"/>
          <p:cNvGraphicFramePr>
            <a:graphicFrameLocks noGrp="1"/>
          </p:cNvGraphicFramePr>
          <p:nvPr/>
        </p:nvGraphicFramePr>
        <p:xfrm>
          <a:off x="76200" y="533400"/>
          <a:ext cx="8915400" cy="5760720"/>
        </p:xfrm>
        <a:graphic>
          <a:graphicData uri="http://schemas.openxmlformats.org/drawingml/2006/table">
            <a:tbl>
              <a:tblPr/>
              <a:tblGrid>
                <a:gridCol w="2895600"/>
                <a:gridCol w="3352800"/>
                <a:gridCol w="2667000"/>
              </a:tblGrid>
              <a:tr h="5638800">
                <a:tc>
                  <a:txBody>
                    <a:bodyPr/>
                    <a:lstStyle/>
                    <a:p>
                      <a:pPr marL="0" marR="0">
                        <a:spcBef>
                          <a:spcPts val="0"/>
                        </a:spcBef>
                        <a:spcAft>
                          <a:spcPts val="0"/>
                        </a:spcAft>
                        <a:tabLst>
                          <a:tab pos="2743200" algn="ctr"/>
                          <a:tab pos="5486400" algn="r"/>
                          <a:tab pos="457200" algn="l"/>
                        </a:tabLst>
                      </a:pPr>
                      <a:r>
                        <a:rPr lang="en-US" sz="1400" baseline="30000" dirty="0">
                          <a:solidFill>
                            <a:srgbClr val="0000FF"/>
                          </a:solidFill>
                          <a:latin typeface="Times New Roman"/>
                          <a:ea typeface="Times New Roman"/>
                        </a:rPr>
                        <a:t>7</a:t>
                      </a:r>
                      <a:r>
                        <a:rPr lang="en-US" sz="1400" dirty="0">
                          <a:solidFill>
                            <a:srgbClr val="0000FF"/>
                          </a:solidFill>
                          <a:latin typeface="Times New Roman"/>
                          <a:ea typeface="Times New Roman"/>
                        </a:rPr>
                        <a:t>"Let </a:t>
                      </a:r>
                      <a:r>
                        <a:rPr lang="en-US" sz="1400" b="1" u="sng" dirty="0">
                          <a:solidFill>
                            <a:srgbClr val="C00000"/>
                          </a:solidFill>
                          <a:latin typeface="Times New Roman"/>
                          <a:ea typeface="Times New Roman"/>
                        </a:rPr>
                        <a:t>us</a:t>
                      </a:r>
                      <a:r>
                        <a:rPr lang="en-US" sz="1400" dirty="0">
                          <a:solidFill>
                            <a:srgbClr val="0000FF"/>
                          </a:solidFill>
                          <a:latin typeface="Times New Roman"/>
                          <a:ea typeface="Times New Roman"/>
                        </a:rPr>
                        <a:t> </a:t>
                      </a:r>
                      <a:r>
                        <a:rPr lang="en-US" sz="1400" b="1" u="sng" dirty="0">
                          <a:solidFill>
                            <a:srgbClr val="0000FF"/>
                          </a:solidFill>
                          <a:latin typeface="Times New Roman"/>
                          <a:ea typeface="Times New Roman"/>
                        </a:rPr>
                        <a:t>rejoice and be glad</a:t>
                      </a:r>
                      <a:r>
                        <a:rPr lang="en-US" sz="1400" dirty="0">
                          <a:solidFill>
                            <a:srgbClr val="0000FF"/>
                          </a:solidFill>
                          <a:latin typeface="Times New Roman"/>
                          <a:ea typeface="Times New Roman"/>
                        </a:rPr>
                        <a:t> and give the glory to Him, for the </a:t>
                      </a:r>
                      <a:r>
                        <a:rPr lang="en-US" sz="1400" b="1" u="sng" dirty="0">
                          <a:solidFill>
                            <a:srgbClr val="0000FF"/>
                          </a:solidFill>
                          <a:latin typeface="Times New Roman"/>
                          <a:ea typeface="Times New Roman"/>
                        </a:rPr>
                        <a:t>marriage of the Lamb</a:t>
                      </a:r>
                      <a:r>
                        <a:rPr lang="en-US" sz="1400" dirty="0">
                          <a:solidFill>
                            <a:srgbClr val="0000FF"/>
                          </a:solidFill>
                          <a:latin typeface="Times New Roman"/>
                          <a:ea typeface="Times New Roman"/>
                        </a:rPr>
                        <a:t> has come and </a:t>
                      </a:r>
                      <a:r>
                        <a:rPr lang="en-US" sz="1400" b="1" u="sng" dirty="0">
                          <a:solidFill>
                            <a:srgbClr val="0000FF"/>
                          </a:solidFill>
                          <a:latin typeface="Times New Roman"/>
                          <a:ea typeface="Times New Roman"/>
                        </a:rPr>
                        <a:t>His</a:t>
                      </a:r>
                      <a:r>
                        <a:rPr lang="en-US" sz="1400" b="1" dirty="0">
                          <a:solidFill>
                            <a:srgbClr val="0000FF"/>
                          </a:solidFill>
                          <a:latin typeface="Times New Roman"/>
                          <a:ea typeface="Times New Roman"/>
                        </a:rPr>
                        <a:t> </a:t>
                      </a:r>
                      <a:r>
                        <a:rPr lang="en-US" sz="1400" b="1" u="sng" dirty="0">
                          <a:solidFill>
                            <a:srgbClr val="C00000"/>
                          </a:solidFill>
                          <a:latin typeface="Times New Roman"/>
                          <a:ea typeface="Times New Roman"/>
                        </a:rPr>
                        <a:t>bride</a:t>
                      </a:r>
                      <a:r>
                        <a:rPr lang="en-US" sz="1400" dirty="0">
                          <a:solidFill>
                            <a:srgbClr val="0000FF"/>
                          </a:solidFill>
                          <a:latin typeface="Times New Roman"/>
                          <a:ea typeface="Times New Roman"/>
                        </a:rPr>
                        <a:t> has </a:t>
                      </a:r>
                      <a:r>
                        <a:rPr lang="en-US" sz="1400" b="1" u="sng" dirty="0">
                          <a:solidFill>
                            <a:srgbClr val="0000FF"/>
                          </a:solidFill>
                          <a:latin typeface="Times New Roman"/>
                          <a:ea typeface="Times New Roman"/>
                        </a:rPr>
                        <a:t>made herself ready</a:t>
                      </a:r>
                      <a:r>
                        <a:rPr lang="en-US" sz="1400" dirty="0">
                          <a:solidFill>
                            <a:srgbClr val="0000FF"/>
                          </a:solidFill>
                          <a:latin typeface="Times New Roman"/>
                          <a:ea typeface="Times New Roman"/>
                        </a:rPr>
                        <a:t>.</a:t>
                      </a:r>
                      <a:r>
                        <a:rPr lang="en-US" sz="1400" dirty="0">
                          <a:latin typeface="Times New Roman"/>
                          <a:ea typeface="Times New Roman"/>
                        </a:rPr>
                        <a:t>" </a:t>
                      </a:r>
                      <a:r>
                        <a:rPr lang="en-US" sz="1400" baseline="30000" dirty="0">
                          <a:solidFill>
                            <a:srgbClr val="0000FF"/>
                          </a:solidFill>
                          <a:latin typeface="Times New Roman"/>
                          <a:ea typeface="Times New Roman"/>
                        </a:rPr>
                        <a:t>8</a:t>
                      </a:r>
                      <a:r>
                        <a:rPr lang="en-US" sz="1400" dirty="0">
                          <a:latin typeface="Times New Roman"/>
                          <a:ea typeface="Times New Roman"/>
                        </a:rPr>
                        <a:t>And it was given to her to </a:t>
                      </a:r>
                      <a:r>
                        <a:rPr lang="en-US" sz="1400" b="1" u="sng" dirty="0">
                          <a:latin typeface="Times New Roman"/>
                          <a:ea typeface="Times New Roman"/>
                        </a:rPr>
                        <a:t>clothe herself in</a:t>
                      </a:r>
                      <a:r>
                        <a:rPr lang="en-US" sz="1400" dirty="0">
                          <a:latin typeface="Times New Roman"/>
                          <a:ea typeface="Times New Roman"/>
                        </a:rPr>
                        <a:t> </a:t>
                      </a:r>
                      <a:r>
                        <a:rPr lang="en-US" sz="1400" b="1" u="sng" dirty="0">
                          <a:solidFill>
                            <a:srgbClr val="C00000"/>
                          </a:solidFill>
                          <a:latin typeface="Times New Roman"/>
                          <a:ea typeface="Times New Roman"/>
                        </a:rPr>
                        <a:t>fine linen</a:t>
                      </a:r>
                      <a:r>
                        <a:rPr lang="en-US" sz="1400" dirty="0">
                          <a:latin typeface="Times New Roman"/>
                          <a:ea typeface="Times New Roman"/>
                        </a:rPr>
                        <a:t>, </a:t>
                      </a:r>
                      <a:r>
                        <a:rPr lang="en-US" sz="1400" b="1" u="sng" dirty="0">
                          <a:latin typeface="Times New Roman"/>
                          <a:ea typeface="Times New Roman"/>
                        </a:rPr>
                        <a:t>bright </a:t>
                      </a:r>
                      <a:r>
                        <a:rPr lang="en-US" sz="1400" b="1" i="1" u="sng" dirty="0">
                          <a:latin typeface="Times New Roman"/>
                          <a:ea typeface="Times New Roman"/>
                        </a:rPr>
                        <a:t>and</a:t>
                      </a:r>
                      <a:r>
                        <a:rPr lang="en-US" sz="1400" b="1" u="sng" dirty="0">
                          <a:latin typeface="Times New Roman"/>
                          <a:ea typeface="Times New Roman"/>
                        </a:rPr>
                        <a:t> clean</a:t>
                      </a:r>
                      <a:r>
                        <a:rPr lang="en-US" sz="1400" dirty="0">
                          <a:latin typeface="Times New Roman"/>
                          <a:ea typeface="Times New Roman"/>
                        </a:rPr>
                        <a:t>; for the fine linen is the </a:t>
                      </a:r>
                      <a:r>
                        <a:rPr lang="en-US" sz="1400" b="1" u="sng" dirty="0">
                          <a:solidFill>
                            <a:srgbClr val="C00000"/>
                          </a:solidFill>
                          <a:latin typeface="Times New Roman"/>
                          <a:ea typeface="Times New Roman"/>
                        </a:rPr>
                        <a:t>righteous acts of the saints</a:t>
                      </a:r>
                      <a:r>
                        <a:rPr lang="en-US" sz="1400" dirty="0">
                          <a:latin typeface="Times New Roman"/>
                          <a:ea typeface="Times New Roman"/>
                        </a:rPr>
                        <a:t>.</a:t>
                      </a:r>
                      <a:endParaRPr lang="en-US" sz="1200" dirty="0">
                        <a:latin typeface="Times New Roman"/>
                        <a:ea typeface="Times New Roman"/>
                      </a:endParaRPr>
                    </a:p>
                    <a:p>
                      <a:pPr marL="445770" marR="0" indent="-102870">
                        <a:spcBef>
                          <a:spcPts val="0"/>
                        </a:spcBef>
                        <a:spcAft>
                          <a:spcPts val="0"/>
                        </a:spcAft>
                      </a:pPr>
                      <a:r>
                        <a:rPr lang="en-US" sz="1400" b="1" i="1" dirty="0">
                          <a:solidFill>
                            <a:srgbClr val="0000FF"/>
                          </a:solidFill>
                          <a:latin typeface="Times New Roman"/>
                          <a:ea typeface="Times New Roman"/>
                        </a:rPr>
                        <a:t>2 Corinthians 11:2</a:t>
                      </a:r>
                      <a:r>
                        <a:rPr lang="en-US" sz="1400" b="1" i="1" dirty="0">
                          <a:latin typeface="Times New Roman"/>
                          <a:ea typeface="Times New Roman"/>
                        </a:rPr>
                        <a:t> </a:t>
                      </a:r>
                      <a:r>
                        <a:rPr lang="en-US" sz="1400" i="1" dirty="0">
                          <a:latin typeface="Times New Roman"/>
                          <a:ea typeface="Times New Roman"/>
                        </a:rPr>
                        <a:t>For I am jealous for you with a godly jealousy; for I betrothed you to one husband, so that to Christ I might present you as a pure virgin. </a:t>
                      </a:r>
                      <a:endParaRPr lang="en-US" sz="1200" dirty="0">
                        <a:latin typeface="Times New Roman"/>
                        <a:ea typeface="Times New Roman"/>
                      </a:endParaRPr>
                    </a:p>
                    <a:p>
                      <a:pPr marL="445770" marR="0" indent="-102870">
                        <a:spcBef>
                          <a:spcPts val="0"/>
                        </a:spcBef>
                        <a:spcAft>
                          <a:spcPts val="0"/>
                        </a:spcAft>
                      </a:pPr>
                      <a:r>
                        <a:rPr lang="en-US" sz="1400" b="1" i="1" dirty="0">
                          <a:solidFill>
                            <a:srgbClr val="0000FF"/>
                          </a:solidFill>
                          <a:latin typeface="Times New Roman"/>
                          <a:ea typeface="Times New Roman"/>
                        </a:rPr>
                        <a:t>John 3:29</a:t>
                      </a:r>
                      <a:r>
                        <a:rPr lang="en-US" sz="1400" i="1" dirty="0">
                          <a:latin typeface="Times New Roman"/>
                          <a:ea typeface="Times New Roman"/>
                        </a:rPr>
                        <a:t> "He who has the </a:t>
                      </a:r>
                      <a:r>
                        <a:rPr lang="en-US" sz="1400" b="1" i="1" u="sng" dirty="0">
                          <a:latin typeface="Times New Roman"/>
                          <a:ea typeface="Times New Roman"/>
                        </a:rPr>
                        <a:t>bride</a:t>
                      </a:r>
                      <a:r>
                        <a:rPr lang="en-US" sz="1400" i="1" dirty="0">
                          <a:latin typeface="Times New Roman"/>
                          <a:ea typeface="Times New Roman"/>
                        </a:rPr>
                        <a:t> is the bridegroom; but the friend of the bridegroom, who stands and hears him, rejoices greatly because of the bridegroom's voice. So this joy of mine has been made full.</a:t>
                      </a:r>
                      <a:endParaRPr lang="en-US" sz="1200" dirty="0">
                        <a:latin typeface="Times New Roman"/>
                        <a:ea typeface="Times New Roman"/>
                      </a:endParaRPr>
                    </a:p>
                    <a:p>
                      <a:pPr marL="445770" marR="0" indent="-102870">
                        <a:spcBef>
                          <a:spcPts val="0"/>
                        </a:spcBef>
                        <a:spcAft>
                          <a:spcPts val="0"/>
                        </a:spcAft>
                      </a:pPr>
                      <a:r>
                        <a:rPr lang="en-US" sz="1400" b="1" i="1" dirty="0">
                          <a:solidFill>
                            <a:srgbClr val="0000FF"/>
                          </a:solidFill>
                          <a:latin typeface="Times New Roman"/>
                          <a:ea typeface="Times New Roman"/>
                        </a:rPr>
                        <a:t>Hebrews 13:20</a:t>
                      </a:r>
                      <a:r>
                        <a:rPr lang="en-US" sz="1400" i="1" dirty="0">
                          <a:latin typeface="Times New Roman"/>
                          <a:ea typeface="Times New Roman"/>
                        </a:rPr>
                        <a:t>  Now the God of peace, who brought up from the dead the great Shepherd of the sheep through the blood of the </a:t>
                      </a:r>
                      <a:r>
                        <a:rPr lang="en-US" sz="1400" b="1" i="1" u="sng" dirty="0">
                          <a:latin typeface="Times New Roman"/>
                          <a:ea typeface="Times New Roman"/>
                        </a:rPr>
                        <a:t>eternal covenant</a:t>
                      </a:r>
                      <a:r>
                        <a:rPr lang="en-US" sz="1400" i="1" dirty="0">
                          <a:latin typeface="Times New Roman"/>
                          <a:ea typeface="Times New Roman"/>
                        </a:rPr>
                        <a:t>, even Jesus our Lord, </a:t>
                      </a:r>
                      <a:endParaRPr lang="en-US" sz="12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1400" b="1" dirty="0">
                          <a:solidFill>
                            <a:srgbClr val="0000FF"/>
                          </a:solidFill>
                          <a:latin typeface="Times New Roman"/>
                          <a:ea typeface="Times New Roman"/>
                        </a:rPr>
                        <a:t>Philip. 1:11</a:t>
                      </a:r>
                      <a:r>
                        <a:rPr lang="en-US" sz="1400" dirty="0">
                          <a:latin typeface="Times New Roman"/>
                          <a:ea typeface="Times New Roman"/>
                        </a:rPr>
                        <a:t> having been filled with the </a:t>
                      </a:r>
                      <a:r>
                        <a:rPr lang="en-US" sz="1400" b="1" u="sng" dirty="0">
                          <a:latin typeface="Times New Roman"/>
                          <a:ea typeface="Times New Roman"/>
                        </a:rPr>
                        <a:t>fruit of righteousness</a:t>
                      </a:r>
                      <a:r>
                        <a:rPr lang="en-US" sz="1400" dirty="0">
                          <a:latin typeface="Times New Roman"/>
                          <a:ea typeface="Times New Roman"/>
                        </a:rPr>
                        <a:t> which </a:t>
                      </a:r>
                      <a:r>
                        <a:rPr lang="en-US" sz="1400" i="1" dirty="0">
                          <a:latin typeface="Times New Roman"/>
                          <a:ea typeface="Times New Roman"/>
                        </a:rPr>
                        <a:t>comes</a:t>
                      </a:r>
                      <a:r>
                        <a:rPr lang="en-US" sz="1400" dirty="0">
                          <a:latin typeface="Times New Roman"/>
                          <a:ea typeface="Times New Roman"/>
                        </a:rPr>
                        <a:t> through Jesus Christ, to the glory and praise of God. </a:t>
                      </a:r>
                      <a:endParaRPr lang="en-US" sz="1200" dirty="0">
                        <a:latin typeface="Times New Roman"/>
                        <a:ea typeface="Times New Roman"/>
                      </a:endParaRPr>
                    </a:p>
                    <a:p>
                      <a:pPr marL="102870" marR="0" indent="-102870">
                        <a:spcBef>
                          <a:spcPts val="0"/>
                        </a:spcBef>
                        <a:spcAft>
                          <a:spcPts val="0"/>
                        </a:spcAft>
                      </a:pPr>
                      <a:endParaRPr lang="en-US" sz="1400" b="1" dirty="0" smtClean="0">
                        <a:solidFill>
                          <a:srgbClr val="0000FF"/>
                        </a:solidFill>
                        <a:latin typeface="Times New Roman"/>
                        <a:ea typeface="Times New Roman"/>
                      </a:endParaRPr>
                    </a:p>
                    <a:p>
                      <a:pPr marL="102870" marR="0" indent="-102870">
                        <a:spcBef>
                          <a:spcPts val="0"/>
                        </a:spcBef>
                        <a:spcAft>
                          <a:spcPts val="0"/>
                        </a:spcAft>
                      </a:pPr>
                      <a:r>
                        <a:rPr lang="en-US" sz="1400" b="1" dirty="0" smtClean="0">
                          <a:solidFill>
                            <a:srgbClr val="0000FF"/>
                          </a:solidFill>
                          <a:latin typeface="Times New Roman"/>
                          <a:ea typeface="Times New Roman"/>
                        </a:rPr>
                        <a:t>Matt </a:t>
                      </a:r>
                      <a:r>
                        <a:rPr lang="en-US" sz="1400" b="1" dirty="0">
                          <a:solidFill>
                            <a:srgbClr val="0000FF"/>
                          </a:solidFill>
                          <a:latin typeface="Times New Roman"/>
                          <a:ea typeface="Times New Roman"/>
                        </a:rPr>
                        <a:t>22:2,12,13</a:t>
                      </a:r>
                      <a:r>
                        <a:rPr lang="en-US" sz="1400" dirty="0">
                          <a:latin typeface="Times New Roman"/>
                          <a:ea typeface="Times New Roman"/>
                        </a:rPr>
                        <a:t> "</a:t>
                      </a:r>
                      <a:r>
                        <a:rPr lang="en-US" sz="1400" dirty="0">
                          <a:solidFill>
                            <a:srgbClr val="FF0000"/>
                          </a:solidFill>
                          <a:latin typeface="Times New Roman"/>
                          <a:ea typeface="Times New Roman"/>
                        </a:rPr>
                        <a:t>The kingdom of heaven may be compared to a king, who gave a </a:t>
                      </a:r>
                      <a:r>
                        <a:rPr lang="en-US" sz="1400" b="1" u="sng" dirty="0">
                          <a:solidFill>
                            <a:srgbClr val="C00000"/>
                          </a:solidFill>
                          <a:latin typeface="Times New Roman"/>
                          <a:ea typeface="Times New Roman"/>
                        </a:rPr>
                        <a:t>wedding</a:t>
                      </a:r>
                      <a:r>
                        <a:rPr lang="en-US" sz="1400" b="1" u="sng" dirty="0">
                          <a:solidFill>
                            <a:srgbClr val="FF0000"/>
                          </a:solidFill>
                          <a:latin typeface="Times New Roman"/>
                          <a:ea typeface="Times New Roman"/>
                        </a:rPr>
                        <a:t> </a:t>
                      </a:r>
                      <a:r>
                        <a:rPr lang="en-US" sz="1400" b="1" u="sng" dirty="0">
                          <a:solidFill>
                            <a:srgbClr val="C00000"/>
                          </a:solidFill>
                          <a:latin typeface="Times New Roman"/>
                          <a:ea typeface="Times New Roman"/>
                        </a:rPr>
                        <a:t>feast</a:t>
                      </a:r>
                      <a:r>
                        <a:rPr lang="en-US" sz="1400" dirty="0">
                          <a:solidFill>
                            <a:srgbClr val="FF0000"/>
                          </a:solidFill>
                          <a:latin typeface="Times New Roman"/>
                          <a:ea typeface="Times New Roman"/>
                        </a:rPr>
                        <a:t> for his son…</a:t>
                      </a:r>
                      <a:r>
                        <a:rPr lang="en-US" sz="1400" b="1" baseline="30000" dirty="0">
                          <a:solidFill>
                            <a:srgbClr val="0000FF"/>
                          </a:solidFill>
                          <a:latin typeface="Times New Roman"/>
                          <a:ea typeface="Times New Roman"/>
                        </a:rPr>
                        <a:t>12</a:t>
                      </a:r>
                      <a:r>
                        <a:rPr lang="en-US" sz="1400" dirty="0">
                          <a:solidFill>
                            <a:srgbClr val="FF0000"/>
                          </a:solidFill>
                          <a:latin typeface="Times New Roman"/>
                          <a:ea typeface="Times New Roman"/>
                        </a:rPr>
                        <a:t>and he said to him, 'Friend, </a:t>
                      </a:r>
                      <a:r>
                        <a:rPr lang="en-US" sz="1400" b="1" u="sng" dirty="0">
                          <a:solidFill>
                            <a:srgbClr val="C00000"/>
                          </a:solidFill>
                          <a:latin typeface="Times New Roman"/>
                          <a:ea typeface="Times New Roman"/>
                        </a:rPr>
                        <a:t>how did you come in here without wedding clothes</a:t>
                      </a:r>
                      <a:r>
                        <a:rPr lang="en-US" sz="1400" dirty="0">
                          <a:solidFill>
                            <a:srgbClr val="FF0000"/>
                          </a:solidFill>
                          <a:latin typeface="Times New Roman"/>
                          <a:ea typeface="Times New Roman"/>
                        </a:rPr>
                        <a:t>?' And he was speechless. </a:t>
                      </a:r>
                      <a:r>
                        <a:rPr lang="en-US" sz="1400" b="1" baseline="30000" dirty="0">
                          <a:solidFill>
                            <a:srgbClr val="0000FF"/>
                          </a:solidFill>
                          <a:latin typeface="Times New Roman"/>
                          <a:ea typeface="Times New Roman"/>
                        </a:rPr>
                        <a:t>13</a:t>
                      </a:r>
                      <a:r>
                        <a:rPr lang="en-US" sz="1400" dirty="0">
                          <a:solidFill>
                            <a:srgbClr val="FF0000"/>
                          </a:solidFill>
                          <a:latin typeface="Times New Roman"/>
                          <a:ea typeface="Times New Roman"/>
                        </a:rPr>
                        <a:t>"Then the king said to the servants, 'Bind him hand and foot, and cast him into the outer darkness</a:t>
                      </a:r>
                      <a:r>
                        <a:rPr lang="en-US" sz="1400" dirty="0">
                          <a:latin typeface="Times New Roman"/>
                          <a:ea typeface="Times New Roman"/>
                        </a:rPr>
                        <a:t>; …</a:t>
                      </a:r>
                      <a:endParaRPr lang="en-US" sz="1200" dirty="0">
                        <a:latin typeface="Times New Roman"/>
                        <a:ea typeface="Times New Roman"/>
                      </a:endParaRPr>
                    </a:p>
                    <a:p>
                      <a:pPr marL="102870" marR="0" indent="-102870">
                        <a:spcBef>
                          <a:spcPts val="0"/>
                        </a:spcBef>
                        <a:spcAft>
                          <a:spcPts val="0"/>
                        </a:spcAft>
                      </a:pPr>
                      <a:endParaRPr lang="en-US" sz="1400" b="1" dirty="0" smtClean="0">
                        <a:solidFill>
                          <a:srgbClr val="0000FF"/>
                        </a:solidFill>
                        <a:latin typeface="Times New Roman"/>
                        <a:ea typeface="Times New Roman"/>
                      </a:endParaRPr>
                    </a:p>
                    <a:p>
                      <a:pPr marL="102870" marR="0" indent="-102870">
                        <a:spcBef>
                          <a:spcPts val="0"/>
                        </a:spcBef>
                        <a:spcAft>
                          <a:spcPts val="0"/>
                        </a:spcAft>
                      </a:pPr>
                      <a:r>
                        <a:rPr lang="en-US" sz="1400" b="1" dirty="0" smtClean="0">
                          <a:solidFill>
                            <a:srgbClr val="0000FF"/>
                          </a:solidFill>
                          <a:latin typeface="Times New Roman"/>
                          <a:ea typeface="Times New Roman"/>
                        </a:rPr>
                        <a:t>Matt </a:t>
                      </a:r>
                      <a:r>
                        <a:rPr lang="en-US" sz="1400" b="1" dirty="0">
                          <a:solidFill>
                            <a:srgbClr val="0000FF"/>
                          </a:solidFill>
                          <a:latin typeface="Times New Roman"/>
                          <a:ea typeface="Times New Roman"/>
                        </a:rPr>
                        <a:t>8:8-12</a:t>
                      </a:r>
                      <a:r>
                        <a:rPr lang="en-US" sz="1400" b="1" dirty="0">
                          <a:latin typeface="Times New Roman"/>
                          <a:ea typeface="Times New Roman"/>
                        </a:rPr>
                        <a:t> </a:t>
                      </a:r>
                      <a:r>
                        <a:rPr lang="en-US" sz="1400" dirty="0">
                          <a:latin typeface="Times New Roman"/>
                          <a:ea typeface="Times New Roman"/>
                        </a:rPr>
                        <a:t> But the centurion said, "Lord, I am not worthy for You to come under my roof, but just say the word, and my servant will be healed… </a:t>
                      </a:r>
                      <a:r>
                        <a:rPr lang="en-US" sz="1400" baseline="30000" dirty="0">
                          <a:solidFill>
                            <a:srgbClr val="000000"/>
                          </a:solidFill>
                          <a:latin typeface="Times New Roman"/>
                          <a:ea typeface="Times New Roman"/>
                        </a:rPr>
                        <a:t>.</a:t>
                      </a:r>
                      <a:r>
                        <a:rPr lang="en-US" sz="1400" dirty="0">
                          <a:latin typeface="Times New Roman"/>
                          <a:ea typeface="Times New Roman"/>
                        </a:rPr>
                        <a:t> </a:t>
                      </a:r>
                      <a:r>
                        <a:rPr lang="en-US" sz="1400" b="1" baseline="30000" dirty="0">
                          <a:solidFill>
                            <a:srgbClr val="0000FF"/>
                          </a:solidFill>
                          <a:latin typeface="Times New Roman"/>
                          <a:ea typeface="Times New Roman"/>
                        </a:rPr>
                        <a:t>10</a:t>
                      </a:r>
                      <a:r>
                        <a:rPr lang="en-US" sz="1400" baseline="30000" dirty="0">
                          <a:solidFill>
                            <a:srgbClr val="000000"/>
                          </a:solidFill>
                          <a:latin typeface="Times New Roman"/>
                          <a:ea typeface="Times New Roman"/>
                        </a:rPr>
                        <a:t> </a:t>
                      </a:r>
                      <a:r>
                        <a:rPr lang="en-US" sz="1400" dirty="0">
                          <a:latin typeface="Times New Roman"/>
                          <a:ea typeface="Times New Roman"/>
                        </a:rPr>
                        <a:t>Now when Jesus heard </a:t>
                      </a:r>
                      <a:r>
                        <a:rPr lang="en-US" sz="1400" i="1" dirty="0">
                          <a:latin typeface="Times New Roman"/>
                          <a:ea typeface="Times New Roman"/>
                        </a:rPr>
                        <a:t>this,</a:t>
                      </a:r>
                      <a:r>
                        <a:rPr lang="en-US" sz="1400" dirty="0">
                          <a:latin typeface="Times New Roman"/>
                          <a:ea typeface="Times New Roman"/>
                        </a:rPr>
                        <a:t> He marveled and said to those who were following, "</a:t>
                      </a:r>
                      <a:r>
                        <a:rPr lang="en-US" sz="1400" dirty="0">
                          <a:solidFill>
                            <a:srgbClr val="FF0000"/>
                          </a:solidFill>
                          <a:latin typeface="Times New Roman"/>
                          <a:ea typeface="Times New Roman"/>
                        </a:rPr>
                        <a:t>Truly I say to you, I have not found such great faith with anyone in Israel.</a:t>
                      </a:r>
                      <a:r>
                        <a:rPr lang="en-US" sz="1400" dirty="0">
                          <a:latin typeface="Times New Roman"/>
                          <a:ea typeface="Times New Roman"/>
                        </a:rPr>
                        <a:t> </a:t>
                      </a:r>
                      <a:r>
                        <a:rPr lang="en-US" sz="1400" b="1" baseline="30000" dirty="0">
                          <a:solidFill>
                            <a:srgbClr val="0000FF"/>
                          </a:solidFill>
                          <a:latin typeface="Times New Roman"/>
                          <a:ea typeface="Times New Roman"/>
                        </a:rPr>
                        <a:t>11</a:t>
                      </a:r>
                      <a:r>
                        <a:rPr lang="en-US" sz="1400" baseline="30000" dirty="0">
                          <a:solidFill>
                            <a:srgbClr val="000000"/>
                          </a:solidFill>
                          <a:latin typeface="Times New Roman"/>
                          <a:ea typeface="Times New Roman"/>
                        </a:rPr>
                        <a:t> </a:t>
                      </a:r>
                      <a:r>
                        <a:rPr lang="en-US" sz="1400" dirty="0">
                          <a:latin typeface="Times New Roman"/>
                          <a:ea typeface="Times New Roman"/>
                        </a:rPr>
                        <a:t> "</a:t>
                      </a:r>
                      <a:r>
                        <a:rPr lang="en-US" sz="1400" dirty="0">
                          <a:solidFill>
                            <a:srgbClr val="FF0000"/>
                          </a:solidFill>
                          <a:latin typeface="Times New Roman"/>
                          <a:ea typeface="Times New Roman"/>
                        </a:rPr>
                        <a:t>I say to you that many will come from east and west, and recline</a:t>
                      </a:r>
                      <a:r>
                        <a:rPr lang="en-US" sz="1400" dirty="0">
                          <a:latin typeface="Times New Roman"/>
                          <a:ea typeface="Times New Roman"/>
                        </a:rPr>
                        <a:t> </a:t>
                      </a:r>
                      <a:r>
                        <a:rPr lang="en-US" sz="1400" i="1" dirty="0">
                          <a:solidFill>
                            <a:srgbClr val="FF0000"/>
                          </a:solidFill>
                          <a:latin typeface="Times New Roman"/>
                          <a:ea typeface="Times New Roman"/>
                        </a:rPr>
                        <a:t>at the table</a:t>
                      </a:r>
                      <a:r>
                        <a:rPr lang="en-US" sz="1400" dirty="0">
                          <a:solidFill>
                            <a:srgbClr val="FF0000"/>
                          </a:solidFill>
                          <a:latin typeface="Times New Roman"/>
                          <a:ea typeface="Times New Roman"/>
                        </a:rPr>
                        <a:t> with Abraham, Isaac and Jacob in the kingdom of heaven;</a:t>
                      </a:r>
                      <a:r>
                        <a:rPr lang="en-US" sz="1400" dirty="0">
                          <a:latin typeface="Times New Roman"/>
                          <a:ea typeface="Times New Roman"/>
                        </a:rPr>
                        <a:t> </a:t>
                      </a:r>
                      <a:r>
                        <a:rPr lang="en-US" sz="1400" b="1" baseline="30000" dirty="0">
                          <a:solidFill>
                            <a:srgbClr val="0000FF"/>
                          </a:solidFill>
                          <a:latin typeface="Times New Roman"/>
                          <a:ea typeface="Times New Roman"/>
                        </a:rPr>
                        <a:t>12</a:t>
                      </a:r>
                      <a:r>
                        <a:rPr lang="en-US" sz="1400" baseline="30000" dirty="0">
                          <a:solidFill>
                            <a:srgbClr val="000000"/>
                          </a:solidFill>
                          <a:latin typeface="Times New Roman"/>
                          <a:ea typeface="Times New Roman"/>
                        </a:rPr>
                        <a:t> </a:t>
                      </a:r>
                      <a:r>
                        <a:rPr lang="en-US" sz="1400" dirty="0">
                          <a:latin typeface="Times New Roman"/>
                          <a:ea typeface="Times New Roman"/>
                        </a:rPr>
                        <a:t> </a:t>
                      </a:r>
                      <a:r>
                        <a:rPr lang="en-US" sz="1400" dirty="0">
                          <a:solidFill>
                            <a:srgbClr val="FF0000"/>
                          </a:solidFill>
                          <a:latin typeface="Times New Roman"/>
                          <a:ea typeface="Times New Roman"/>
                        </a:rPr>
                        <a:t>but the sons of the kingdom will be cast out into the outer darkness; in that place there will be weeping and gnashing of teeth.</a:t>
                      </a:r>
                      <a:endParaRPr lang="en-US" sz="12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imes New Roman"/>
                          <a:ea typeface="Times New Roman"/>
                          <a:cs typeface="Times New Roman"/>
                        </a:rPr>
                        <a:t>Jewish marriage had 5 steps:</a:t>
                      </a:r>
                      <a:endParaRPr lang="en-US" sz="1100" dirty="0">
                        <a:latin typeface="Univers"/>
                        <a:ea typeface="Times New Roman"/>
                        <a:cs typeface="Times New Roman"/>
                      </a:endParaRPr>
                    </a:p>
                    <a:p>
                      <a:pPr marL="342900" marR="0" lvl="0" indent="-342900">
                        <a:spcBef>
                          <a:spcPts val="0"/>
                        </a:spcBef>
                        <a:spcAft>
                          <a:spcPts val="0"/>
                        </a:spcAft>
                        <a:buFont typeface="+mj-lt"/>
                        <a:buAutoNum type="arabicPeriod"/>
                      </a:pPr>
                      <a:r>
                        <a:rPr lang="en-US" sz="1400" dirty="0">
                          <a:latin typeface="Times New Roman"/>
                          <a:ea typeface="Times New Roman"/>
                        </a:rPr>
                        <a:t>Betrothal</a:t>
                      </a:r>
                      <a:endParaRPr lang="en-US" sz="1200" dirty="0">
                        <a:latin typeface="Times New Roman"/>
                        <a:ea typeface="Times New Roman"/>
                      </a:endParaRPr>
                    </a:p>
                    <a:p>
                      <a:pPr marL="342900" marR="0" lvl="0" indent="-342900">
                        <a:spcBef>
                          <a:spcPts val="0"/>
                        </a:spcBef>
                        <a:spcAft>
                          <a:spcPts val="0"/>
                        </a:spcAft>
                        <a:buFont typeface="+mj-lt"/>
                        <a:buAutoNum type="arabicPeriod"/>
                      </a:pPr>
                      <a:r>
                        <a:rPr lang="en-US" sz="1400" dirty="0">
                          <a:latin typeface="Times New Roman"/>
                          <a:ea typeface="Times New Roman"/>
                        </a:rPr>
                        <a:t>Preparation</a:t>
                      </a:r>
                      <a:endParaRPr lang="en-US" sz="1200" dirty="0">
                        <a:latin typeface="Times New Roman"/>
                        <a:ea typeface="Times New Roman"/>
                      </a:endParaRPr>
                    </a:p>
                    <a:p>
                      <a:pPr marL="342900" marR="0" lvl="0" indent="-342900">
                        <a:spcBef>
                          <a:spcPts val="0"/>
                        </a:spcBef>
                        <a:spcAft>
                          <a:spcPts val="0"/>
                        </a:spcAft>
                        <a:buFont typeface="+mj-lt"/>
                        <a:buAutoNum type="arabicPeriod"/>
                      </a:pPr>
                      <a:r>
                        <a:rPr lang="en-US" sz="1400" dirty="0">
                          <a:latin typeface="Times New Roman"/>
                          <a:ea typeface="Times New Roman"/>
                        </a:rPr>
                        <a:t>Groom goes for the bride</a:t>
                      </a:r>
                      <a:endParaRPr lang="en-US" sz="1200" dirty="0">
                        <a:latin typeface="Times New Roman"/>
                        <a:ea typeface="Times New Roman"/>
                      </a:endParaRPr>
                    </a:p>
                    <a:p>
                      <a:pPr marL="342900" marR="0" lvl="0" indent="-342900">
                        <a:spcBef>
                          <a:spcPts val="0"/>
                        </a:spcBef>
                        <a:spcAft>
                          <a:spcPts val="0"/>
                        </a:spcAft>
                        <a:buFont typeface="+mj-lt"/>
                        <a:buAutoNum type="arabicPeriod"/>
                      </a:pPr>
                      <a:r>
                        <a:rPr lang="en-US" sz="1400" dirty="0">
                          <a:latin typeface="Times New Roman"/>
                          <a:ea typeface="Times New Roman"/>
                        </a:rPr>
                        <a:t>Consummation and feasting</a:t>
                      </a:r>
                      <a:endParaRPr lang="en-US" sz="1200" dirty="0">
                        <a:latin typeface="Times New Roman"/>
                        <a:ea typeface="Times New Roman"/>
                      </a:endParaRPr>
                    </a:p>
                    <a:p>
                      <a:pPr marL="342900" marR="0" lvl="0" indent="-342900">
                        <a:spcBef>
                          <a:spcPts val="0"/>
                        </a:spcBef>
                        <a:spcAft>
                          <a:spcPts val="0"/>
                        </a:spcAft>
                        <a:buFont typeface="+mj-lt"/>
                        <a:buAutoNum type="arabicPeriod"/>
                      </a:pPr>
                      <a:r>
                        <a:rPr lang="en-US" sz="1400" dirty="0">
                          <a:latin typeface="Times New Roman"/>
                          <a:ea typeface="Times New Roman"/>
                        </a:rPr>
                        <a:t>Wedding feast (marriage supper)</a:t>
                      </a:r>
                      <a:endParaRPr lang="en-US" sz="1200" dirty="0">
                        <a:latin typeface="Times New Roman"/>
                        <a:ea typeface="Times New Roman"/>
                      </a:endParaRPr>
                    </a:p>
                    <a:p>
                      <a:pPr marL="102870" marR="0" indent="-102870">
                        <a:spcBef>
                          <a:spcPts val="0"/>
                        </a:spcBef>
                        <a:spcAft>
                          <a:spcPts val="0"/>
                        </a:spcAft>
                      </a:pPr>
                      <a:r>
                        <a:rPr lang="en-US" sz="1400" b="1" dirty="0">
                          <a:latin typeface="Times New Roman"/>
                          <a:ea typeface="Times New Roman"/>
                        </a:rPr>
                        <a:t>“</a:t>
                      </a:r>
                      <a:r>
                        <a:rPr lang="en-US" sz="1400" b="1" u="sng" dirty="0">
                          <a:solidFill>
                            <a:srgbClr val="C00000"/>
                          </a:solidFill>
                          <a:latin typeface="Times New Roman"/>
                          <a:ea typeface="Times New Roman"/>
                        </a:rPr>
                        <a:t>bride</a:t>
                      </a:r>
                      <a:r>
                        <a:rPr lang="en-US" sz="1400" b="1" dirty="0">
                          <a:latin typeface="Times New Roman"/>
                          <a:ea typeface="Times New Roman"/>
                        </a:rPr>
                        <a:t>”</a:t>
                      </a:r>
                      <a:r>
                        <a:rPr lang="en-US" sz="1400" dirty="0">
                          <a:latin typeface="Times New Roman"/>
                          <a:ea typeface="Times New Roman"/>
                        </a:rPr>
                        <a:t> – </a:t>
                      </a:r>
                      <a:r>
                        <a:rPr lang="en-US" sz="1400" dirty="0" err="1">
                          <a:latin typeface="Times New Roman"/>
                          <a:ea typeface="Times New Roman"/>
                        </a:rPr>
                        <a:t>gk</a:t>
                      </a:r>
                      <a:r>
                        <a:rPr lang="en-US" sz="1400" dirty="0">
                          <a:latin typeface="Times New Roman"/>
                          <a:ea typeface="Times New Roman"/>
                        </a:rPr>
                        <a:t> “</a:t>
                      </a:r>
                      <a:r>
                        <a:rPr lang="en-US" sz="1400" i="1" dirty="0" err="1">
                          <a:latin typeface="Times New Roman"/>
                          <a:ea typeface="Times New Roman"/>
                        </a:rPr>
                        <a:t>gune</a:t>
                      </a:r>
                      <a:r>
                        <a:rPr lang="en-US" sz="1400" dirty="0">
                          <a:latin typeface="Times New Roman"/>
                          <a:ea typeface="Times New Roman"/>
                        </a:rPr>
                        <a:t>”, </a:t>
                      </a:r>
                      <a:r>
                        <a:rPr lang="en-US" sz="1400" b="1" u="sng" dirty="0">
                          <a:latin typeface="Times New Roman"/>
                          <a:ea typeface="Times New Roman"/>
                        </a:rPr>
                        <a:t>wife</a:t>
                      </a:r>
                      <a:r>
                        <a:rPr lang="en-US" sz="1400" dirty="0">
                          <a:latin typeface="Times New Roman"/>
                          <a:ea typeface="Times New Roman"/>
                        </a:rPr>
                        <a:t> → step 4 complete; only the feast remains. Normally the word for bride is “</a:t>
                      </a:r>
                      <a:r>
                        <a:rPr lang="en-US" sz="1400" i="1" dirty="0" err="1">
                          <a:latin typeface="Times New Roman"/>
                          <a:ea typeface="Times New Roman"/>
                        </a:rPr>
                        <a:t>numphe</a:t>
                      </a:r>
                      <a:r>
                        <a:rPr lang="en-US" sz="1400" dirty="0">
                          <a:latin typeface="Times New Roman"/>
                          <a:ea typeface="Times New Roman"/>
                        </a:rPr>
                        <a:t>” for young woman.</a:t>
                      </a:r>
                      <a:endParaRPr lang="en-US" sz="1200" dirty="0">
                        <a:latin typeface="Times New Roman"/>
                        <a:ea typeface="Times New Roman"/>
                      </a:endParaRPr>
                    </a:p>
                    <a:p>
                      <a:pPr marL="342900" marR="0" lvl="0" indent="-342900">
                        <a:spcBef>
                          <a:spcPts val="0"/>
                        </a:spcBef>
                        <a:spcAft>
                          <a:spcPts val="0"/>
                        </a:spcAft>
                        <a:buFont typeface="Symbol"/>
                        <a:buChar char=""/>
                      </a:pPr>
                      <a:r>
                        <a:rPr lang="en-US" sz="1400" dirty="0">
                          <a:latin typeface="Times New Roman"/>
                          <a:ea typeface="Times New Roman"/>
                          <a:cs typeface="Times New Roman"/>
                        </a:rPr>
                        <a:t>Who prepares the “bride”?</a:t>
                      </a:r>
                      <a:endParaRPr lang="en-US" sz="1100" dirty="0">
                        <a:latin typeface="Univers"/>
                        <a:ea typeface="Times New Roman"/>
                        <a:cs typeface="Times New Roman"/>
                      </a:endParaRPr>
                    </a:p>
                    <a:p>
                      <a:pPr marL="342900" marR="0" lvl="0" indent="-342900">
                        <a:spcBef>
                          <a:spcPts val="0"/>
                        </a:spcBef>
                        <a:spcAft>
                          <a:spcPts val="0"/>
                        </a:spcAft>
                        <a:buFont typeface="Symbol"/>
                        <a:buChar char=""/>
                      </a:pPr>
                      <a:r>
                        <a:rPr lang="en-US" sz="1400" dirty="0">
                          <a:latin typeface="Times New Roman"/>
                          <a:ea typeface="Times New Roman"/>
                          <a:cs typeface="Times New Roman"/>
                        </a:rPr>
                        <a:t>“The unfounded notion that God treats all saints of all ages exactly alike is hard to displace in the theology of the Church.” – </a:t>
                      </a:r>
                      <a:r>
                        <a:rPr lang="en-US" sz="1400" dirty="0" err="1">
                          <a:latin typeface="Times New Roman"/>
                          <a:ea typeface="Times New Roman"/>
                          <a:cs typeface="Times New Roman"/>
                        </a:rPr>
                        <a:t>Walvoord</a:t>
                      </a:r>
                      <a:endParaRPr lang="en-US" sz="1100" dirty="0">
                        <a:latin typeface="Univers"/>
                        <a:ea typeface="Times New Roman"/>
                        <a:cs typeface="Times New Roman"/>
                      </a:endParaRPr>
                    </a:p>
                    <a:p>
                      <a:pPr marL="342900" marR="0" lvl="0" indent="-342900">
                        <a:spcBef>
                          <a:spcPts val="0"/>
                        </a:spcBef>
                        <a:spcAft>
                          <a:spcPts val="0"/>
                        </a:spcAft>
                        <a:buFont typeface="Symbol"/>
                        <a:buChar char=""/>
                      </a:pPr>
                      <a:r>
                        <a:rPr lang="en-US" sz="1400" dirty="0">
                          <a:latin typeface="Times New Roman"/>
                          <a:ea typeface="Times New Roman"/>
                          <a:cs typeface="Times New Roman"/>
                        </a:rPr>
                        <a:t>“Such distinctions are secondary to the great primary truth that all will be there by virtue of the saving work of Christ and their personal trust in the true creator God and in His provision of salvation” - MacArthur</a:t>
                      </a:r>
                      <a:endParaRPr lang="en-US" sz="1100" dirty="0">
                        <a:latin typeface="Univers"/>
                        <a:ea typeface="Times New Roman"/>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990600" y="2362200"/>
            <a:ext cx="7239000" cy="2062103"/>
          </a:xfrm>
          <a:prstGeom prst="rect">
            <a:avLst/>
          </a:prstGeom>
          <a:solidFill>
            <a:schemeClr val="accent3">
              <a:lumMod val="60000"/>
              <a:lumOff val="40000"/>
            </a:schemeClr>
          </a:solidFill>
        </p:spPr>
        <p:txBody>
          <a:bodyPr wrap="square" rtlCol="0">
            <a:spAutoFit/>
          </a:bodyPr>
          <a:lstStyle/>
          <a:p>
            <a:pPr marL="284163" indent="-284163"/>
            <a:r>
              <a:rPr lang="en-US" sz="3200" b="1" dirty="0" smtClean="0">
                <a:solidFill>
                  <a:srgbClr val="0000FF"/>
                </a:solidFill>
              </a:rPr>
              <a:t>Isaiah 54:6 </a:t>
            </a:r>
            <a:r>
              <a:rPr lang="en-US" sz="3200" dirty="0" smtClean="0"/>
              <a:t> "For the </a:t>
            </a:r>
            <a:r>
              <a:rPr lang="en-US" sz="3200" cap="small" dirty="0" smtClean="0"/>
              <a:t>LORD</a:t>
            </a:r>
            <a:r>
              <a:rPr lang="en-US" sz="3200" dirty="0" smtClean="0"/>
              <a:t> has called you, Like a wife forsaken and grieved in spirit, Even like a wife of </a:t>
            </a:r>
            <a:r>
              <a:rPr lang="en-US" sz="3200" i="1" dirty="0" smtClean="0"/>
              <a:t>one's</a:t>
            </a:r>
            <a:r>
              <a:rPr lang="en-US" sz="3200" dirty="0" smtClean="0"/>
              <a:t> youth when she is rejected," Says your God.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8"/>
                                        </p:tgtEl>
                                        <p:attrNameLst>
                                          <p:attrName>ppt_x</p:attrName>
                                        </p:attrNameLst>
                                      </p:cBhvr>
                                      <p:tavLst>
                                        <p:tav tm="0">
                                          <p:val>
                                            <p:strVal val="ppt_x"/>
                                          </p:val>
                                        </p:tav>
                                        <p:tav tm="100000">
                                          <p:val>
                                            <p:strVal val="ppt_x"/>
                                          </p:val>
                                        </p:tav>
                                      </p:tavLst>
                                    </p:anim>
                                    <p:anim calcmode="lin" valueType="num">
                                      <p:cBhvr additive="base">
                                        <p:cTn id="13" dur="500"/>
                                        <p:tgtEl>
                                          <p:spTgt spid="8"/>
                                        </p:tgtEl>
                                        <p:attrNameLst>
                                          <p:attrName>ppt_y</p:attrName>
                                        </p:attrNameLst>
                                      </p:cBhvr>
                                      <p:tavLst>
                                        <p:tav tm="0">
                                          <p:val>
                                            <p:strVal val="ppt_y"/>
                                          </p:val>
                                        </p:tav>
                                        <p:tav tm="100000">
                                          <p:val>
                                            <p:strVal val="1+ppt_h/2"/>
                                          </p:val>
                                        </p:tav>
                                      </p:tavLst>
                                    </p:anim>
                                    <p:set>
                                      <p:cBhvr>
                                        <p:cTn id="14"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Revelation of Jesus Christ</a:t>
            </a:r>
            <a:br>
              <a:rPr lang="en-US" dirty="0" smtClean="0"/>
            </a:br>
            <a:endParaRPr lang="en-US" dirty="0"/>
          </a:p>
        </p:txBody>
      </p:sp>
      <p:sp>
        <p:nvSpPr>
          <p:cNvPr id="3" name="Subtitle 2"/>
          <p:cNvSpPr>
            <a:spLocks noGrp="1"/>
          </p:cNvSpPr>
          <p:nvPr>
            <p:ph type="subTitle" idx="1"/>
          </p:nvPr>
        </p:nvSpPr>
        <p:spPr>
          <a:xfrm>
            <a:off x="1371600" y="3200400"/>
            <a:ext cx="6400800" cy="1676400"/>
          </a:xfrm>
        </p:spPr>
        <p:txBody>
          <a:bodyPr>
            <a:normAutofit fontScale="85000" lnSpcReduction="10000"/>
          </a:bodyPr>
          <a:lstStyle/>
          <a:p>
            <a:r>
              <a:rPr lang="en-US" sz="4400" b="1" dirty="0" smtClean="0">
                <a:solidFill>
                  <a:srgbClr val="C00000"/>
                </a:solidFill>
              </a:rPr>
              <a:t>The Return of the King of Kings</a:t>
            </a:r>
          </a:p>
          <a:p>
            <a:endParaRPr lang="en-US" sz="1600" dirty="0" smtClean="0"/>
          </a:p>
          <a:p>
            <a:r>
              <a:rPr lang="en-US" sz="4400" dirty="0" smtClean="0"/>
              <a:t>Rev 19 of 22</a:t>
            </a:r>
            <a:endParaRPr lang="en-US" sz="4400" dirty="0"/>
          </a:p>
        </p:txBody>
      </p:sp>
      <p:pic>
        <p:nvPicPr>
          <p:cNvPr id="1026" name="Picture 2" descr="E:\BIBLE STUDY\MBC Community Teaching\DTW\Revelation\Graphics\jesus_second_coming.jpg"/>
          <p:cNvPicPr>
            <a:picLocks noChangeAspect="1" noChangeArrowheads="1"/>
          </p:cNvPicPr>
          <p:nvPr/>
        </p:nvPicPr>
        <p:blipFill>
          <a:blip r:embed="rId2" cstate="print"/>
          <a:srcRect/>
          <a:stretch>
            <a:fillRect/>
          </a:stretch>
        </p:blipFill>
        <p:spPr bwMode="auto">
          <a:xfrm>
            <a:off x="152400" y="152400"/>
            <a:ext cx="1395095" cy="1981200"/>
          </a:xfrm>
          <a:prstGeom prst="rect">
            <a:avLst/>
          </a:prstGeom>
          <a:noFill/>
        </p:spPr>
      </p:pic>
      <p:sp>
        <p:nvSpPr>
          <p:cNvPr id="5" name="TextBox 4"/>
          <p:cNvSpPr txBox="1"/>
          <p:nvPr/>
        </p:nvSpPr>
        <p:spPr>
          <a:xfrm>
            <a:off x="762000" y="5105400"/>
            <a:ext cx="7772400" cy="830997"/>
          </a:xfrm>
          <a:prstGeom prst="rect">
            <a:avLst/>
          </a:prstGeom>
          <a:noFill/>
        </p:spPr>
        <p:txBody>
          <a:bodyPr wrap="square" rtlCol="0">
            <a:spAutoFit/>
          </a:bodyPr>
          <a:lstStyle/>
          <a:p>
            <a:r>
              <a:rPr lang="en-US" sz="2000" b="1" i="1" dirty="0" smtClean="0">
                <a:solidFill>
                  <a:schemeClr val="tx2"/>
                </a:solidFill>
              </a:rPr>
              <a:t>Rev. 1:3</a:t>
            </a:r>
            <a:r>
              <a:rPr lang="en-US" sz="2000" i="1" dirty="0" smtClean="0">
                <a:solidFill>
                  <a:schemeClr val="tx2"/>
                </a:solidFill>
              </a:rPr>
              <a:t> </a:t>
            </a:r>
            <a:r>
              <a:rPr lang="en-US" sz="2000" i="1" dirty="0" smtClean="0">
                <a:solidFill>
                  <a:srgbClr val="FF0000"/>
                </a:solidFill>
              </a:rPr>
              <a:t>Blessed is he who </a:t>
            </a:r>
            <a:r>
              <a:rPr lang="en-US" sz="2800" b="1" i="1" u="sng" dirty="0" smtClean="0">
                <a:solidFill>
                  <a:schemeClr val="tx2">
                    <a:lumMod val="75000"/>
                  </a:schemeClr>
                </a:solidFill>
              </a:rPr>
              <a:t>reads</a:t>
            </a:r>
            <a:r>
              <a:rPr lang="en-US" sz="2800" i="1" dirty="0" smtClean="0">
                <a:solidFill>
                  <a:srgbClr val="FF0000"/>
                </a:solidFill>
              </a:rPr>
              <a:t> </a:t>
            </a:r>
            <a:r>
              <a:rPr lang="en-US" sz="2000" i="1" dirty="0" smtClean="0">
                <a:solidFill>
                  <a:srgbClr val="FF0000"/>
                </a:solidFill>
              </a:rPr>
              <a:t>and those who </a:t>
            </a:r>
            <a:r>
              <a:rPr lang="en-US" sz="2000" b="1" i="1" u="sng" dirty="0" smtClean="0">
                <a:solidFill>
                  <a:srgbClr val="FF0000"/>
                </a:solidFill>
              </a:rPr>
              <a:t>hear</a:t>
            </a:r>
            <a:r>
              <a:rPr lang="en-US" sz="2000" i="1" dirty="0" smtClean="0">
                <a:solidFill>
                  <a:srgbClr val="FF0000"/>
                </a:solidFill>
              </a:rPr>
              <a:t> the words of the prophecy, and </a:t>
            </a:r>
            <a:r>
              <a:rPr lang="en-US" sz="2000" b="1" i="1" u="sng" dirty="0" smtClean="0">
                <a:solidFill>
                  <a:srgbClr val="FF0000"/>
                </a:solidFill>
              </a:rPr>
              <a:t>heed</a:t>
            </a:r>
            <a:r>
              <a:rPr lang="en-US" sz="2000" i="1" dirty="0" smtClean="0">
                <a:solidFill>
                  <a:srgbClr val="FF0000"/>
                </a:solidFill>
              </a:rPr>
              <a:t> the things which are written in it; for the time is near</a:t>
            </a:r>
            <a:r>
              <a:rPr lang="en-US" sz="2000" i="1" dirty="0" smtClean="0"/>
              <a:t>.</a:t>
            </a:r>
            <a:r>
              <a:rPr lang="en-US" sz="2000" dirty="0" smtClean="0"/>
              <a:t> </a:t>
            </a:r>
          </a:p>
        </p:txBody>
      </p:sp>
      <p:sp>
        <p:nvSpPr>
          <p:cNvPr id="13313" name="Text Box 1"/>
          <p:cNvSpPr txBox="1">
            <a:spLocks noChangeArrowheads="1"/>
          </p:cNvSpPr>
          <p:nvPr/>
        </p:nvSpPr>
        <p:spPr bwMode="auto">
          <a:xfrm>
            <a:off x="1752600" y="457200"/>
            <a:ext cx="4876800" cy="1015663"/>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Rev. 22:10</a:t>
            </a:r>
            <a:r>
              <a:rPr kumimoji="0" lang="en-US" sz="2000" b="0" i="0" u="none" strike="noStrike" cap="none" normalizeH="0" baseline="0" smtClean="0">
                <a:ln>
                  <a:noFill/>
                </a:ln>
                <a:solidFill>
                  <a:schemeClr val="tx1"/>
                </a:solidFill>
                <a:effectLst/>
                <a:latin typeface="Times New Roman" pitchFamily="18" charset="0"/>
              </a:rPr>
              <a:t> And he said to me, "Do not seal up the words of the prophecy of th</a:t>
            </a:r>
            <a:r>
              <a:rPr kumimoji="0" lang="en-US" sz="2000" b="0" i="0" u="none" strike="noStrike" cap="none" normalizeH="0" baseline="0" smtClean="0">
                <a:ln>
                  <a:noFill/>
                </a:ln>
                <a:solidFill>
                  <a:schemeClr val="tx1"/>
                </a:solidFill>
                <a:effectLst/>
                <a:latin typeface="Calibri" pitchFamily="34" charset="0"/>
              </a:rPr>
              <a:t>is book, for the time is near. </a:t>
            </a:r>
            <a:endParaRPr kumimoji="0" lang="en-US" sz="2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9</a:t>
            </a:r>
          </a:p>
        </p:txBody>
      </p:sp>
      <p:sp>
        <p:nvSpPr>
          <p:cNvPr id="3" name="Content Placeholder 2"/>
          <p:cNvSpPr>
            <a:spLocks noGrp="1"/>
          </p:cNvSpPr>
          <p:nvPr>
            <p:ph idx="1"/>
          </p:nvPr>
        </p:nvSpPr>
        <p:spPr/>
        <p:txBody>
          <a:bodyPr>
            <a:normAutofit/>
          </a:bodyPr>
          <a:lstStyle/>
          <a:p>
            <a:pPr>
              <a:buNone/>
            </a:pPr>
            <a:r>
              <a:rPr lang="en-US" baseline="30000" dirty="0" smtClean="0">
                <a:solidFill>
                  <a:srgbClr val="0000FF"/>
                </a:solidFill>
              </a:rPr>
              <a:t>9</a:t>
            </a:r>
            <a:r>
              <a:rPr lang="en-US" dirty="0" smtClean="0"/>
              <a:t>And he said to me, "Write, 'Blessed are those who are invited to the marriage supper of the Lamb.' " And he said to me, "These are true words of God." </a:t>
            </a:r>
            <a:endParaRPr lang="en-US" baseline="30000" dirty="0" smtClean="0">
              <a:solidFill>
                <a:srgbClr val="0000FF"/>
              </a:solidFill>
            </a:endParaRPr>
          </a:p>
          <a:p>
            <a:pPr>
              <a:buNone/>
            </a:pP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21</a:t>
            </a:fld>
            <a:endParaRPr lang="en-US"/>
          </a:p>
        </p:txBody>
      </p:sp>
      <p:sp>
        <p:nvSpPr>
          <p:cNvPr id="7" name="TextBox 6"/>
          <p:cNvSpPr txBox="1"/>
          <p:nvPr/>
        </p:nvSpPr>
        <p:spPr>
          <a:xfrm>
            <a:off x="2133600" y="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9" name="Table 8"/>
          <p:cNvGraphicFramePr>
            <a:graphicFrameLocks noGrp="1"/>
          </p:cNvGraphicFramePr>
          <p:nvPr/>
        </p:nvGraphicFramePr>
        <p:xfrm>
          <a:off x="381000" y="838200"/>
          <a:ext cx="8305800" cy="5257800"/>
        </p:xfrm>
        <a:graphic>
          <a:graphicData uri="http://schemas.openxmlformats.org/drawingml/2006/table">
            <a:tbl>
              <a:tblPr/>
              <a:tblGrid>
                <a:gridCol w="2362200"/>
                <a:gridCol w="3505200"/>
                <a:gridCol w="2438400"/>
              </a:tblGrid>
              <a:tr h="5257800">
                <a:tc>
                  <a:txBody>
                    <a:bodyPr/>
                    <a:lstStyle/>
                    <a:p>
                      <a:pPr marL="0" marR="0">
                        <a:spcBef>
                          <a:spcPts val="0"/>
                        </a:spcBef>
                        <a:spcAft>
                          <a:spcPts val="0"/>
                        </a:spcAft>
                        <a:tabLst>
                          <a:tab pos="2743200" algn="ctr"/>
                          <a:tab pos="5486400" algn="r"/>
                          <a:tab pos="457200" algn="l"/>
                        </a:tabLst>
                      </a:pPr>
                      <a:r>
                        <a:rPr lang="en-US" sz="2000" baseline="30000" dirty="0">
                          <a:solidFill>
                            <a:srgbClr val="0000FF"/>
                          </a:solidFill>
                          <a:latin typeface="Times New Roman"/>
                          <a:ea typeface="Times New Roman"/>
                        </a:rPr>
                        <a:t>9</a:t>
                      </a:r>
                      <a:r>
                        <a:rPr lang="en-US" sz="2000" dirty="0">
                          <a:latin typeface="Times New Roman"/>
                          <a:ea typeface="Times New Roman"/>
                        </a:rPr>
                        <a:t>And he said to me, "Write, </a:t>
                      </a:r>
                      <a:r>
                        <a:rPr lang="en-US" sz="2000" b="1" u="sng" dirty="0">
                          <a:solidFill>
                            <a:srgbClr val="C00000"/>
                          </a:solidFill>
                          <a:latin typeface="Times New Roman"/>
                          <a:ea typeface="Times New Roman"/>
                        </a:rPr>
                        <a:t>'Blessed are those who are invited to the marriage supper of the Lamb</a:t>
                      </a:r>
                      <a:r>
                        <a:rPr lang="en-US" sz="2000" dirty="0">
                          <a:latin typeface="Times New Roman"/>
                          <a:ea typeface="Times New Roman"/>
                        </a:rPr>
                        <a:t>.' "And he said to me, "</a:t>
                      </a:r>
                      <a:r>
                        <a:rPr lang="en-US" sz="2000" b="1" u="sng" dirty="0">
                          <a:solidFill>
                            <a:srgbClr val="C00000"/>
                          </a:solidFill>
                          <a:latin typeface="Times New Roman"/>
                          <a:ea typeface="Times New Roman"/>
                        </a:rPr>
                        <a:t>These are true words of God</a:t>
                      </a:r>
                      <a:r>
                        <a:rPr lang="en-US" sz="2000" dirty="0">
                          <a:latin typeface="Times New Roman"/>
                          <a:ea typeface="Times New Roman"/>
                        </a:rPr>
                        <a:t>." </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2000" b="1">
                          <a:solidFill>
                            <a:srgbClr val="0000FF"/>
                          </a:solidFill>
                          <a:latin typeface="Times New Roman"/>
                          <a:ea typeface="Times New Roman"/>
                        </a:rPr>
                        <a:t>Matthew</a:t>
                      </a:r>
                      <a:r>
                        <a:rPr lang="en-US" sz="2000" b="1">
                          <a:latin typeface="Times New Roman"/>
                          <a:ea typeface="Times New Roman"/>
                        </a:rPr>
                        <a:t> </a:t>
                      </a:r>
                      <a:r>
                        <a:rPr lang="en-US" sz="2000" b="1">
                          <a:solidFill>
                            <a:srgbClr val="0000FF"/>
                          </a:solidFill>
                          <a:latin typeface="Times New Roman"/>
                          <a:ea typeface="Times New Roman"/>
                        </a:rPr>
                        <a:t>24:30-31</a:t>
                      </a:r>
                      <a:r>
                        <a:rPr lang="en-US" sz="2000" b="1">
                          <a:latin typeface="Times New Roman"/>
                          <a:ea typeface="Times New Roman"/>
                        </a:rPr>
                        <a:t> </a:t>
                      </a:r>
                      <a:r>
                        <a:rPr lang="en-US" sz="2000">
                          <a:latin typeface="Times New Roman"/>
                          <a:ea typeface="Times New Roman"/>
                        </a:rPr>
                        <a:t>"</a:t>
                      </a:r>
                      <a:r>
                        <a:rPr lang="en-US" sz="2000">
                          <a:solidFill>
                            <a:srgbClr val="FF0000"/>
                          </a:solidFill>
                          <a:latin typeface="Times New Roman"/>
                          <a:ea typeface="Times New Roman"/>
                        </a:rPr>
                        <a:t>And then the sign of the Son of Man will appear in the sky, and then all the tribes of the earth will mourn, and they will see the SON OF MAN COMING ON THE CLOUDS OF THE SKY with power and great glory. </a:t>
                      </a:r>
                      <a:r>
                        <a:rPr lang="en-US" sz="2000" b="1" baseline="30000">
                          <a:solidFill>
                            <a:srgbClr val="0000FF"/>
                          </a:solidFill>
                          <a:latin typeface="Times New Roman"/>
                          <a:ea typeface="Times New Roman"/>
                        </a:rPr>
                        <a:t>31 </a:t>
                      </a:r>
                      <a:r>
                        <a:rPr lang="en-US" sz="2000">
                          <a:solidFill>
                            <a:srgbClr val="FF0000"/>
                          </a:solidFill>
                          <a:latin typeface="Times New Roman"/>
                          <a:ea typeface="Times New Roman"/>
                        </a:rPr>
                        <a:t>"And He </a:t>
                      </a:r>
                      <a:r>
                        <a:rPr lang="en-US" sz="2000" b="1" u="sng">
                          <a:solidFill>
                            <a:srgbClr val="C00000"/>
                          </a:solidFill>
                          <a:latin typeface="Times New Roman"/>
                          <a:ea typeface="Times New Roman"/>
                        </a:rPr>
                        <a:t>will send forth His angels with A GREAT TRUMPET and THEY WILL GATHER TOGETHER His elect</a:t>
                      </a:r>
                      <a:r>
                        <a:rPr lang="en-US" sz="2000">
                          <a:solidFill>
                            <a:srgbClr val="FF0000"/>
                          </a:solidFill>
                          <a:latin typeface="Times New Roman"/>
                          <a:ea typeface="Times New Roman"/>
                        </a:rPr>
                        <a:t> from the four winds, from one end of the sky to the other. </a:t>
                      </a:r>
                      <a:endParaRPr lang="en-US" sz="18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000" dirty="0">
                          <a:latin typeface="Times New Roman"/>
                          <a:ea typeface="Times New Roman"/>
                          <a:cs typeface="Times New Roman"/>
                        </a:rPr>
                        <a:t>Who is invited to the marriage supper?</a:t>
                      </a:r>
                      <a:endParaRPr lang="en-US" sz="1600" dirty="0">
                        <a:latin typeface="Univers"/>
                        <a:ea typeface="Times New Roman"/>
                        <a:cs typeface="Times New Roman"/>
                      </a:endParaRPr>
                    </a:p>
                    <a:p>
                      <a:pPr marL="342900" marR="0" lvl="0" indent="-342900">
                        <a:spcBef>
                          <a:spcPts val="0"/>
                        </a:spcBef>
                        <a:spcAft>
                          <a:spcPts val="0"/>
                        </a:spcAft>
                        <a:buFont typeface="Calibri"/>
                        <a:buChar char="-"/>
                      </a:pPr>
                      <a:r>
                        <a:rPr lang="en-US" sz="2000" i="1" dirty="0" smtClean="0">
                          <a:latin typeface="Times New Roman"/>
                          <a:ea typeface="Calibri"/>
                          <a:cs typeface="Times New Roman"/>
                        </a:rPr>
                        <a:t>_____________</a:t>
                      </a:r>
                    </a:p>
                    <a:p>
                      <a:pPr marL="342900" marR="0" lvl="0" indent="-342900">
                        <a:spcBef>
                          <a:spcPts val="0"/>
                        </a:spcBef>
                        <a:spcAft>
                          <a:spcPts val="0"/>
                        </a:spcAft>
                        <a:buFont typeface="Calibri"/>
                        <a:buChar char="-"/>
                      </a:pPr>
                      <a:endParaRPr lang="en-US" sz="1800" dirty="0">
                        <a:latin typeface="Times New Roman"/>
                        <a:ea typeface="Calibri"/>
                        <a:cs typeface="Times New Roman"/>
                      </a:endParaRPr>
                    </a:p>
                    <a:p>
                      <a:pPr marL="342900" marR="0" lvl="0" indent="-342900">
                        <a:spcBef>
                          <a:spcPts val="0"/>
                        </a:spcBef>
                        <a:spcAft>
                          <a:spcPts val="0"/>
                        </a:spcAft>
                        <a:buFont typeface="Calibri"/>
                        <a:buChar char="-"/>
                      </a:pPr>
                      <a:r>
                        <a:rPr lang="en-US" sz="2000" i="1" dirty="0" smtClean="0">
                          <a:latin typeface="Times New Roman"/>
                          <a:ea typeface="Calibri"/>
                          <a:cs typeface="Times New Roman"/>
                        </a:rPr>
                        <a:t>_____________</a:t>
                      </a:r>
                    </a:p>
                    <a:p>
                      <a:pPr marL="342900" marR="0" lvl="0" indent="-342900">
                        <a:spcBef>
                          <a:spcPts val="0"/>
                        </a:spcBef>
                        <a:spcAft>
                          <a:spcPts val="0"/>
                        </a:spcAft>
                        <a:buFont typeface="Calibri"/>
                        <a:buChar char="-"/>
                      </a:pPr>
                      <a:endParaRPr lang="en-US" sz="1800" dirty="0">
                        <a:latin typeface="Times New Roman"/>
                        <a:ea typeface="Calibri"/>
                        <a:cs typeface="Times New Roman"/>
                      </a:endParaRPr>
                    </a:p>
                    <a:p>
                      <a:pPr marL="342900" marR="0" lvl="0" indent="-342900">
                        <a:spcBef>
                          <a:spcPts val="0"/>
                        </a:spcBef>
                        <a:spcAft>
                          <a:spcPts val="0"/>
                        </a:spcAft>
                        <a:buFont typeface="Symbol"/>
                        <a:buChar char=""/>
                      </a:pPr>
                      <a:r>
                        <a:rPr lang="en-US" sz="2400" dirty="0">
                          <a:latin typeface="Times New Roman"/>
                          <a:ea typeface="Times New Roman"/>
                          <a:cs typeface="Times New Roman"/>
                        </a:rPr>
                        <a:t>Gathering is probably </a:t>
                      </a:r>
                      <a:r>
                        <a:rPr lang="en-US" sz="2400" dirty="0" smtClean="0">
                          <a:latin typeface="Times New Roman"/>
                          <a:ea typeface="Times New Roman"/>
                          <a:cs typeface="Times New Roman"/>
                        </a:rPr>
                        <a:t>all tribulation </a:t>
                      </a:r>
                      <a:r>
                        <a:rPr lang="en-US" sz="2400" dirty="0">
                          <a:latin typeface="Times New Roman"/>
                          <a:ea typeface="Times New Roman"/>
                          <a:cs typeface="Times New Roman"/>
                        </a:rPr>
                        <a:t>saints and Old Testament saints – for marriage supper</a:t>
                      </a:r>
                      <a:endParaRPr lang="en-US" sz="1600" dirty="0">
                        <a:latin typeface="Univers"/>
                        <a:ea typeface="Times New Roman"/>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10</a:t>
            </a:r>
          </a:p>
        </p:txBody>
      </p:sp>
      <p:sp>
        <p:nvSpPr>
          <p:cNvPr id="3" name="Content Placeholder 2"/>
          <p:cNvSpPr>
            <a:spLocks noGrp="1"/>
          </p:cNvSpPr>
          <p:nvPr>
            <p:ph idx="1"/>
          </p:nvPr>
        </p:nvSpPr>
        <p:spPr/>
        <p:txBody>
          <a:bodyPr>
            <a:normAutofit/>
          </a:bodyPr>
          <a:lstStyle/>
          <a:p>
            <a:pPr>
              <a:buNone/>
            </a:pPr>
            <a:r>
              <a:rPr lang="en-US" baseline="30000" dirty="0" smtClean="0">
                <a:solidFill>
                  <a:srgbClr val="0000FF"/>
                </a:solidFill>
              </a:rPr>
              <a:t>10</a:t>
            </a:r>
            <a:r>
              <a:rPr lang="en-US" dirty="0" smtClean="0"/>
              <a:t>And I fell at his feet to worship him. And he said to me, "Do not do that; I am a fellow servant of yours and your brethren who hold the testimony of Jesus; worship God. For the testimony of Jesus is the spirit of prophecy."</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23</a:t>
            </a:fld>
            <a:endParaRPr lang="en-US"/>
          </a:p>
        </p:txBody>
      </p:sp>
      <p:sp>
        <p:nvSpPr>
          <p:cNvPr id="7" name="TextBox 6"/>
          <p:cNvSpPr txBox="1"/>
          <p:nvPr/>
        </p:nvSpPr>
        <p:spPr>
          <a:xfrm>
            <a:off x="2133600" y="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9" name="Table 8"/>
          <p:cNvGraphicFramePr>
            <a:graphicFrameLocks noGrp="1"/>
          </p:cNvGraphicFramePr>
          <p:nvPr/>
        </p:nvGraphicFramePr>
        <p:xfrm>
          <a:off x="457200" y="838200"/>
          <a:ext cx="8305800" cy="5410200"/>
        </p:xfrm>
        <a:graphic>
          <a:graphicData uri="http://schemas.openxmlformats.org/drawingml/2006/table">
            <a:tbl>
              <a:tblPr/>
              <a:tblGrid>
                <a:gridCol w="2819400"/>
                <a:gridCol w="2971800"/>
                <a:gridCol w="2514600"/>
              </a:tblGrid>
              <a:tr h="5410200">
                <a:tc>
                  <a:txBody>
                    <a:bodyPr/>
                    <a:lstStyle/>
                    <a:p>
                      <a:pPr marL="0" marR="0">
                        <a:spcBef>
                          <a:spcPts val="0"/>
                        </a:spcBef>
                        <a:spcAft>
                          <a:spcPts val="0"/>
                        </a:spcAft>
                        <a:tabLst>
                          <a:tab pos="2743200" algn="ctr"/>
                          <a:tab pos="5486400" algn="r"/>
                          <a:tab pos="457200" algn="l"/>
                        </a:tabLst>
                      </a:pPr>
                      <a:r>
                        <a:rPr lang="en-US" sz="2400" baseline="30000">
                          <a:solidFill>
                            <a:srgbClr val="0000FF"/>
                          </a:solidFill>
                          <a:latin typeface="Times New Roman"/>
                          <a:ea typeface="Times New Roman"/>
                        </a:rPr>
                        <a:t>10</a:t>
                      </a:r>
                      <a:r>
                        <a:rPr lang="en-US" sz="2400">
                          <a:latin typeface="Times New Roman"/>
                          <a:ea typeface="Times New Roman"/>
                        </a:rPr>
                        <a:t>And I fell at his feet to worship him. And he said to me, "Do not do that; I am a fellow servant of yours and your brethren who hold the testimony of Jesus; worship God. For the </a:t>
                      </a:r>
                      <a:r>
                        <a:rPr lang="en-US" sz="2400" b="1" u="sng">
                          <a:latin typeface="Times New Roman"/>
                          <a:ea typeface="Times New Roman"/>
                        </a:rPr>
                        <a:t>testimony of Jesus is the spirit of prophecy</a:t>
                      </a:r>
                      <a:r>
                        <a:rPr lang="en-US" sz="2400">
                          <a:latin typeface="Times New Roman"/>
                          <a:ea typeface="Times New Roman"/>
                        </a:rPr>
                        <a:t>."</a:t>
                      </a:r>
                      <a:endParaRPr lang="en-US" sz="20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2400" b="1">
                          <a:solidFill>
                            <a:srgbClr val="0000FF"/>
                          </a:solidFill>
                          <a:latin typeface="Times New Roman"/>
                          <a:ea typeface="Times New Roman"/>
                        </a:rPr>
                        <a:t>Revelation 21:2 </a:t>
                      </a:r>
                      <a:r>
                        <a:rPr lang="en-US" sz="2400">
                          <a:latin typeface="Times New Roman"/>
                          <a:ea typeface="Times New Roman"/>
                        </a:rPr>
                        <a:t>And I saw the holy city, new Jerusalem, coming down out of heaven from God, </a:t>
                      </a:r>
                      <a:r>
                        <a:rPr lang="en-US" sz="2400" u="sng">
                          <a:solidFill>
                            <a:srgbClr val="C00000"/>
                          </a:solidFill>
                          <a:latin typeface="Times New Roman"/>
                          <a:ea typeface="Times New Roman"/>
                        </a:rPr>
                        <a:t>made ready as a </a:t>
                      </a:r>
                      <a:r>
                        <a:rPr lang="en-US" sz="2400" b="1" u="sng">
                          <a:solidFill>
                            <a:srgbClr val="C00000"/>
                          </a:solidFill>
                          <a:latin typeface="Times New Roman"/>
                          <a:ea typeface="Times New Roman"/>
                        </a:rPr>
                        <a:t>bride</a:t>
                      </a:r>
                      <a:r>
                        <a:rPr lang="en-US" sz="2400" u="sng">
                          <a:solidFill>
                            <a:srgbClr val="C00000"/>
                          </a:solidFill>
                          <a:latin typeface="Times New Roman"/>
                          <a:ea typeface="Times New Roman"/>
                        </a:rPr>
                        <a:t> adorned for her husband.</a:t>
                      </a:r>
                      <a:r>
                        <a:rPr lang="en-US" sz="2400">
                          <a:latin typeface="Times New Roman"/>
                          <a:ea typeface="Times New Roman"/>
                        </a:rPr>
                        <a:t> </a:t>
                      </a:r>
                      <a:endParaRPr lang="en-US" sz="20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400" dirty="0">
                          <a:latin typeface="Times New Roman"/>
                          <a:ea typeface="Times New Roman"/>
                          <a:cs typeface="Times New Roman"/>
                        </a:rPr>
                        <a:t>“</a:t>
                      </a:r>
                      <a:r>
                        <a:rPr lang="en-US" sz="2400" b="1" u="sng" dirty="0">
                          <a:latin typeface="Times New Roman"/>
                          <a:ea typeface="Times New Roman"/>
                          <a:cs typeface="Times New Roman"/>
                        </a:rPr>
                        <a:t>Spirit of prophecy</a:t>
                      </a:r>
                      <a:r>
                        <a:rPr lang="en-US" sz="2400" dirty="0">
                          <a:latin typeface="Times New Roman"/>
                          <a:ea typeface="Times New Roman"/>
                          <a:cs typeface="Times New Roman"/>
                        </a:rPr>
                        <a:t>” – </a:t>
                      </a:r>
                      <a:r>
                        <a:rPr lang="en-US" sz="2800" dirty="0">
                          <a:latin typeface="Times New Roman"/>
                          <a:ea typeface="Times New Roman"/>
                          <a:cs typeface="Times New Roman"/>
                        </a:rPr>
                        <a:t>The very nature or purpose of prophecy is to testify of Jesus Christ and to bring glory to Him</a:t>
                      </a:r>
                      <a:endParaRPr lang="en-US" sz="1800" dirty="0">
                        <a:latin typeface="Univers"/>
                        <a:ea typeface="Times New Roman"/>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24</a:t>
            </a:fld>
            <a:endParaRPr lang="en-US"/>
          </a:p>
        </p:txBody>
      </p:sp>
      <p:pic>
        <p:nvPicPr>
          <p:cNvPr id="7" name="Picture 2" descr="J:\PatSmith-jpgs\24.jpg"/>
          <p:cNvPicPr>
            <a:picLocks noChangeAspect="1" noChangeArrowheads="1"/>
          </p:cNvPicPr>
          <p:nvPr/>
        </p:nvPicPr>
        <p:blipFill>
          <a:blip r:embed="rId2" cstate="print"/>
          <a:srcRect/>
          <a:stretch>
            <a:fillRect/>
          </a:stretch>
        </p:blipFill>
        <p:spPr bwMode="auto">
          <a:xfrm>
            <a:off x="3240088" y="0"/>
            <a:ext cx="4913312" cy="6858000"/>
          </a:xfrm>
          <a:prstGeom prst="rect">
            <a:avLst/>
          </a:prstGeom>
          <a:noFill/>
        </p:spPr>
      </p:pic>
      <p:sp>
        <p:nvSpPr>
          <p:cNvPr id="8" name="TextBox 7">
            <a:hlinkClick r:id="rId3"/>
          </p:cNvPr>
          <p:cNvSpPr txBox="1"/>
          <p:nvPr/>
        </p:nvSpPr>
        <p:spPr>
          <a:xfrm>
            <a:off x="381000" y="2895600"/>
            <a:ext cx="2438400" cy="830997"/>
          </a:xfrm>
          <a:prstGeom prst="rect">
            <a:avLst/>
          </a:prstGeom>
          <a:solidFill>
            <a:schemeClr val="accent1">
              <a:lumMod val="60000"/>
              <a:lumOff val="40000"/>
            </a:schemeClr>
          </a:solidFill>
        </p:spPr>
        <p:txBody>
          <a:bodyPr wrap="square" rtlCol="0">
            <a:spAutoFit/>
          </a:bodyPr>
          <a:lstStyle/>
          <a:p>
            <a:pPr algn="ctr"/>
            <a:r>
              <a:rPr lang="en-US" sz="2400" b="1" dirty="0" smtClean="0"/>
              <a:t>Click for Handle’s Alleluia Chorus </a:t>
            </a:r>
            <a:endParaRPr lang="en-US"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590800"/>
            <a:ext cx="8229600" cy="3535363"/>
          </a:xfrm>
        </p:spPr>
        <p:txBody>
          <a:bodyPr>
            <a:normAutofit/>
          </a:bodyPr>
          <a:lstStyle/>
          <a:p>
            <a:pPr algn="ctr">
              <a:buNone/>
            </a:pPr>
            <a:r>
              <a:rPr lang="en-US" sz="8000" dirty="0" smtClean="0"/>
              <a:t>End</a:t>
            </a:r>
            <a:endParaRPr lang="en-US" sz="8000"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457200" y="914400"/>
            <a:ext cx="8354288" cy="5105399"/>
          </a:xfrm>
          <a:prstGeom prst="rect">
            <a:avLst/>
          </a:prstGeom>
          <a:noFill/>
          <a:ln w="9525">
            <a:noFill/>
            <a:miter lim="800000"/>
            <a:headEnd/>
            <a:tailEnd/>
          </a:ln>
        </p:spPr>
      </p:pic>
      <p:sp>
        <p:nvSpPr>
          <p:cNvPr id="2" name="Title 1"/>
          <p:cNvSpPr>
            <a:spLocks noGrp="1"/>
          </p:cNvSpPr>
          <p:nvPr>
            <p:ph type="title"/>
          </p:nvPr>
        </p:nvSpPr>
        <p:spPr>
          <a:xfrm>
            <a:off x="457200" y="274638"/>
            <a:ext cx="8229600" cy="792162"/>
          </a:xfrm>
        </p:spPr>
        <p:txBody>
          <a:bodyPr/>
          <a:lstStyle/>
          <a:p>
            <a:r>
              <a:rPr lang="en-US" dirty="0" smtClean="0"/>
              <a:t>Outline of Revelation</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a:t>
            </a:fld>
            <a:endParaRPr lang="en-US"/>
          </a:p>
        </p:txBody>
      </p:sp>
      <p:sp>
        <p:nvSpPr>
          <p:cNvPr id="8" name="Diamond 7"/>
          <p:cNvSpPr/>
          <p:nvPr/>
        </p:nvSpPr>
        <p:spPr>
          <a:xfrm>
            <a:off x="1295400" y="2895600"/>
            <a:ext cx="228600" cy="533400"/>
          </a:xfrm>
          <a:prstGeom prst="diamond">
            <a:avLst/>
          </a:prstGeom>
          <a:solidFill>
            <a:srgbClr val="F796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pic>
        <p:nvPicPr>
          <p:cNvPr id="9"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Outline of Revelation</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4</a:t>
            </a:fld>
            <a:endParaRPr lang="en-US"/>
          </a:p>
        </p:txBody>
      </p:sp>
      <p:graphicFrame>
        <p:nvGraphicFramePr>
          <p:cNvPr id="7" name="Table 6"/>
          <p:cNvGraphicFramePr>
            <a:graphicFrameLocks noGrp="1"/>
          </p:cNvGraphicFramePr>
          <p:nvPr/>
        </p:nvGraphicFramePr>
        <p:xfrm>
          <a:off x="304800" y="1100802"/>
          <a:ext cx="8534400" cy="5015260"/>
        </p:xfrm>
        <a:graphic>
          <a:graphicData uri="http://schemas.openxmlformats.org/drawingml/2006/table">
            <a:tbl>
              <a:tblPr/>
              <a:tblGrid>
                <a:gridCol w="1805680"/>
                <a:gridCol w="6728720"/>
              </a:tblGrid>
              <a:tr h="342892">
                <a:tc>
                  <a:txBody>
                    <a:bodyPr/>
                    <a:lstStyle/>
                    <a:p>
                      <a:pPr marL="0" marR="0" algn="ctr">
                        <a:lnSpc>
                          <a:spcPct val="115000"/>
                        </a:lnSpc>
                        <a:spcBef>
                          <a:spcPts val="0"/>
                        </a:spcBef>
                        <a:spcAft>
                          <a:spcPts val="0"/>
                        </a:spcAft>
                      </a:pPr>
                      <a:r>
                        <a:rPr lang="en-US" sz="2000" b="1" dirty="0">
                          <a:latin typeface="Calibri"/>
                          <a:ea typeface="MS Mincho"/>
                          <a:cs typeface="Times New Roman"/>
                        </a:rPr>
                        <a:t>Chapters</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Calibri"/>
                          <a:ea typeface="MS Mincho"/>
                          <a:cs typeface="Times New Roman"/>
                        </a:rPr>
                        <a:t>Topic</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a:t>
                      </a:r>
                      <a:r>
                        <a:rPr lang="en-US" sz="1400" dirty="0">
                          <a:latin typeface="+mn-lt"/>
                          <a:ea typeface="MS Mincho"/>
                          <a:cs typeface="Times New Roman"/>
                        </a:rPr>
                        <a:t> </a:t>
                      </a:r>
                      <a:r>
                        <a:rPr lang="en-US" sz="1400" b="1" i="1" dirty="0">
                          <a:solidFill>
                            <a:srgbClr val="FF0000"/>
                          </a:solidFill>
                          <a:latin typeface="+mn-lt"/>
                          <a:ea typeface="MS Mincho"/>
                          <a:cs typeface="Times New Roman"/>
                        </a:rPr>
                        <a:t>which you have seen  </a:t>
                      </a:r>
                      <a:r>
                        <a:rPr lang="en-US" sz="1400" dirty="0">
                          <a:latin typeface="+mn-lt"/>
                          <a:ea typeface="Calibri"/>
                          <a:cs typeface="Times New Roman"/>
                        </a:rPr>
                        <a:t>─ </a:t>
                      </a:r>
                      <a:r>
                        <a:rPr lang="en-US" sz="1400" dirty="0" smtClean="0">
                          <a:latin typeface="+mn-lt"/>
                          <a:ea typeface="Calibri"/>
                          <a:cs typeface="Times New Roman"/>
                        </a:rPr>
                        <a:t>Glorified </a:t>
                      </a:r>
                      <a:r>
                        <a:rPr lang="en-US" sz="1400" dirty="0" smtClean="0">
                          <a:latin typeface="+mn-lt"/>
                          <a:ea typeface="MS Mincho"/>
                          <a:cs typeface="Times New Roman"/>
                        </a:rPr>
                        <a:t>Christ </a:t>
                      </a:r>
                      <a:r>
                        <a:rPr lang="en-US" sz="1400" dirty="0">
                          <a:latin typeface="+mn-lt"/>
                          <a:ea typeface="MS Mincho"/>
                          <a:cs typeface="Times New Roman"/>
                        </a:rPr>
                        <a:t>in heaven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2-3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 which are </a:t>
                      </a:r>
                      <a:r>
                        <a:rPr lang="en-US" sz="1400" dirty="0">
                          <a:latin typeface="+mn-lt"/>
                          <a:ea typeface="Calibri"/>
                          <a:cs typeface="Times New Roman"/>
                        </a:rPr>
                        <a:t>─ 7 </a:t>
                      </a:r>
                      <a:r>
                        <a:rPr lang="en-US" sz="1400" dirty="0">
                          <a:latin typeface="+mn-lt"/>
                          <a:ea typeface="MS Mincho"/>
                          <a:cs typeface="Times New Roman"/>
                        </a:rPr>
                        <a:t>letters to the 7 churches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4-5</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b="1" i="1" kern="1200" dirty="0" smtClean="0">
                          <a:solidFill>
                            <a:srgbClr val="FF0000"/>
                          </a:solidFill>
                          <a:latin typeface="+mn-lt"/>
                          <a:ea typeface="MS Mincho"/>
                          <a:cs typeface="Times New Roman"/>
                        </a:rPr>
                        <a:t>Things which shall take place </a:t>
                      </a:r>
                      <a:r>
                        <a:rPr lang="en-US" sz="1400" dirty="0" smtClean="0">
                          <a:latin typeface="+mn-lt"/>
                          <a:ea typeface="Calibri"/>
                          <a:cs typeface="Times New Roman"/>
                        </a:rPr>
                        <a:t>─ </a:t>
                      </a:r>
                      <a:r>
                        <a:rPr lang="en-US" sz="1400" b="1" i="1" kern="1200" dirty="0" smtClean="0">
                          <a:solidFill>
                            <a:srgbClr val="FF0000"/>
                          </a:solidFill>
                          <a:latin typeface="+mn-lt"/>
                          <a:ea typeface="MS Mincho"/>
                          <a:cs typeface="Times New Roman"/>
                        </a:rPr>
                        <a:t> </a:t>
                      </a:r>
                      <a:r>
                        <a:rPr lang="en-US" sz="1400" dirty="0" smtClean="0">
                          <a:latin typeface="+mn-lt"/>
                          <a:ea typeface="MS Mincho"/>
                          <a:cs typeface="Times New Roman"/>
                        </a:rPr>
                        <a:t>Introduction / background </a:t>
                      </a:r>
                      <a:r>
                        <a:rPr lang="en-US" sz="1400" dirty="0">
                          <a:latin typeface="+mn-lt"/>
                          <a:ea typeface="MS Mincho"/>
                          <a:cs typeface="Times New Roman"/>
                        </a:rPr>
                        <a:t>to the future — 7 sealed scroll</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6 seals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21060">
                <a:tc>
                  <a:txBody>
                    <a:bodyPr/>
                    <a:lstStyle/>
                    <a:p>
                      <a:pPr marL="0" marR="0" algn="ctr">
                        <a:lnSpc>
                          <a:spcPct val="115000"/>
                        </a:lnSpc>
                        <a:spcBef>
                          <a:spcPts val="0"/>
                        </a:spcBef>
                        <a:spcAft>
                          <a:spcPts val="0"/>
                        </a:spcAft>
                      </a:pPr>
                      <a:r>
                        <a:rPr lang="en-US" sz="1400" dirty="0">
                          <a:latin typeface="+mn-lt"/>
                          <a:ea typeface="MS Mincho"/>
                          <a:cs typeface="Times New Roman"/>
                        </a:rPr>
                        <a:t>7</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dirty="0">
                          <a:solidFill>
                            <a:srgbClr val="FF0000"/>
                          </a:solidFill>
                          <a:latin typeface="+mn-lt"/>
                          <a:ea typeface="MS Mincho"/>
                          <a:cs typeface="Times New Roman"/>
                        </a:rPr>
                        <a:t>1</a:t>
                      </a:r>
                      <a:r>
                        <a:rPr lang="en-US" sz="1400" b="1" baseline="30000" dirty="0">
                          <a:solidFill>
                            <a:srgbClr val="FF0000"/>
                          </a:solidFill>
                          <a:latin typeface="+mn-lt"/>
                          <a:ea typeface="MS Mincho"/>
                          <a:cs typeface="Times New Roman"/>
                        </a:rPr>
                        <a:t>st</a:t>
                      </a:r>
                      <a:r>
                        <a:rPr lang="en-US" sz="1400" b="1" dirty="0">
                          <a:solidFill>
                            <a:srgbClr val="FF0000"/>
                          </a:solidFill>
                          <a:latin typeface="+mn-lt"/>
                          <a:ea typeface="MS Mincho"/>
                          <a:cs typeface="Times New Roman"/>
                        </a:rPr>
                        <a:t> parenthetic  </a:t>
                      </a:r>
                      <a:r>
                        <a:rPr lang="en-US" sz="1400" dirty="0">
                          <a:latin typeface="+mn-lt"/>
                          <a:ea typeface="Calibri"/>
                          <a:cs typeface="Times New Roman"/>
                        </a:rPr>
                        <a:t>─ </a:t>
                      </a:r>
                      <a:r>
                        <a:rPr lang="en-US" sz="1400" dirty="0">
                          <a:latin typeface="+mn-lt"/>
                          <a:ea typeface="MS Mincho"/>
                          <a:cs typeface="Times New Roman"/>
                        </a:rPr>
                        <a:t>2 groups (</a:t>
                      </a:r>
                      <a:r>
                        <a:rPr lang="en-US" sz="1400" dirty="0" smtClean="0">
                          <a:latin typeface="+mn-lt"/>
                          <a:ea typeface="MS Mincho"/>
                          <a:cs typeface="Times New Roman"/>
                        </a:rPr>
                        <a:t>144,000,</a:t>
                      </a:r>
                      <a:r>
                        <a:rPr lang="en-US" sz="1400" baseline="0" dirty="0" smtClean="0">
                          <a:latin typeface="+mn-lt"/>
                          <a:ea typeface="MS Mincho"/>
                          <a:cs typeface="Times New Roman"/>
                        </a:rPr>
                        <a:t> </a:t>
                      </a:r>
                      <a:r>
                        <a:rPr lang="en-US" sz="1400" dirty="0" smtClean="0">
                          <a:latin typeface="+mn-lt"/>
                          <a:ea typeface="MS Mincho"/>
                          <a:cs typeface="Times New Roman"/>
                        </a:rPr>
                        <a:t>multitude </a:t>
                      </a:r>
                      <a:r>
                        <a:rPr lang="en-US" sz="1400" dirty="0">
                          <a:latin typeface="+mn-lt"/>
                          <a:ea typeface="MS Mincho"/>
                          <a:cs typeface="Times New Roman"/>
                        </a:rPr>
                        <a:t>of gentiles in white robes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8</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seal and first 4 trumpets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5</a:t>
                      </a:r>
                      <a:r>
                        <a:rPr lang="en-US" sz="1400" baseline="30000" dirty="0">
                          <a:latin typeface="+mn-lt"/>
                          <a:ea typeface="MS Mincho"/>
                          <a:cs typeface="Times New Roman"/>
                        </a:rPr>
                        <a:t>th</a:t>
                      </a:r>
                      <a:r>
                        <a:rPr lang="en-US" sz="1400" dirty="0">
                          <a:latin typeface="+mn-lt"/>
                          <a:ea typeface="MS Mincho"/>
                          <a:cs typeface="Times New Roman"/>
                        </a:rPr>
                        <a:t> &amp; 6</a:t>
                      </a:r>
                      <a:r>
                        <a:rPr lang="en-US" sz="1400" baseline="30000" dirty="0">
                          <a:latin typeface="+mn-lt"/>
                          <a:ea typeface="MS Mincho"/>
                          <a:cs typeface="Times New Roman"/>
                        </a:rPr>
                        <a:t>th</a:t>
                      </a:r>
                      <a:r>
                        <a:rPr lang="en-US" sz="1400" dirty="0">
                          <a:latin typeface="+mn-lt"/>
                          <a:ea typeface="MS Mincho"/>
                          <a:cs typeface="Times New Roman"/>
                        </a:rPr>
                        <a:t> trumpets, 1</a:t>
                      </a:r>
                      <a:r>
                        <a:rPr lang="en-US" sz="1400" baseline="30000" dirty="0">
                          <a:latin typeface="+mn-lt"/>
                          <a:ea typeface="MS Mincho"/>
                          <a:cs typeface="Times New Roman"/>
                        </a:rPr>
                        <a:t>st</a:t>
                      </a:r>
                      <a:r>
                        <a:rPr lang="en-US" sz="1400" dirty="0">
                          <a:latin typeface="+mn-lt"/>
                          <a:ea typeface="MS Mincho"/>
                          <a:cs typeface="Times New Roman"/>
                        </a:rPr>
                        <a:t> </a:t>
                      </a:r>
                      <a:r>
                        <a:rPr lang="en-US" sz="1400" dirty="0" smtClean="0">
                          <a:latin typeface="+mn-lt"/>
                          <a:ea typeface="MS Mincho"/>
                          <a:cs typeface="Times New Roman"/>
                        </a:rPr>
                        <a:t>&amp; 2</a:t>
                      </a:r>
                      <a:r>
                        <a:rPr lang="en-US" sz="1400" baseline="30000" dirty="0" smtClean="0">
                          <a:latin typeface="+mn-lt"/>
                          <a:ea typeface="MS Mincho"/>
                          <a:cs typeface="Times New Roman"/>
                        </a:rPr>
                        <a:t>nd</a:t>
                      </a:r>
                      <a:r>
                        <a:rPr lang="en-US" sz="1400" baseline="0" dirty="0" smtClean="0">
                          <a:latin typeface="+mn-lt"/>
                          <a:ea typeface="MS Mincho"/>
                          <a:cs typeface="Times New Roman"/>
                        </a:rPr>
                        <a:t> </a:t>
                      </a:r>
                      <a:r>
                        <a:rPr lang="en-US" sz="1400" dirty="0" smtClean="0">
                          <a:latin typeface="+mn-lt"/>
                          <a:ea typeface="MS Mincho"/>
                          <a:cs typeface="Times New Roman"/>
                        </a:rPr>
                        <a:t>Woes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10-11:14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2</a:t>
                      </a:r>
                      <a:r>
                        <a:rPr lang="en-US" sz="1400" b="1" kern="1200" baseline="30000" dirty="0" smtClean="0">
                          <a:solidFill>
                            <a:srgbClr val="FF0000"/>
                          </a:solidFill>
                          <a:latin typeface="+mn-lt"/>
                          <a:ea typeface="MS Mincho"/>
                          <a:cs typeface="Times New Roman"/>
                        </a:rPr>
                        <a:t>nd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the little book, the two </a:t>
                      </a:r>
                      <a:r>
                        <a:rPr lang="en-US" sz="1400" dirty="0" smtClean="0">
                          <a:latin typeface="+mn-lt"/>
                          <a:ea typeface="Calibri"/>
                          <a:cs typeface="Times New Roman"/>
                        </a:rPr>
                        <a:t>witnesses, end of 2</a:t>
                      </a:r>
                      <a:r>
                        <a:rPr lang="en-US" sz="1400" baseline="30000" dirty="0" smtClean="0">
                          <a:latin typeface="+mn-lt"/>
                          <a:ea typeface="Calibri"/>
                          <a:cs typeface="Times New Roman"/>
                        </a:rPr>
                        <a:t>nd</a:t>
                      </a:r>
                      <a:r>
                        <a:rPr lang="en-US" sz="1400" dirty="0" smtClean="0">
                          <a:latin typeface="+mn-lt"/>
                          <a:ea typeface="Calibri"/>
                          <a:cs typeface="Times New Roman"/>
                        </a:rPr>
                        <a:t> Woe</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11:15-19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trumpet, 3</a:t>
                      </a:r>
                      <a:r>
                        <a:rPr lang="en-US" sz="1400" baseline="30000" dirty="0">
                          <a:latin typeface="+mn-lt"/>
                          <a:ea typeface="MS Mincho"/>
                          <a:cs typeface="Times New Roman"/>
                        </a:rPr>
                        <a:t>rd</a:t>
                      </a:r>
                      <a:r>
                        <a:rPr lang="en-US" sz="1400" dirty="0">
                          <a:latin typeface="+mn-lt"/>
                          <a:ea typeface="MS Mincho"/>
                          <a:cs typeface="Times New Roman"/>
                        </a:rPr>
                        <a:t> Woe</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important characters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wicked </a:t>
                      </a:r>
                      <a:r>
                        <a:rPr lang="en-US" sz="1400" dirty="0" smtClean="0">
                          <a:latin typeface="+mn-lt"/>
                          <a:ea typeface="Calibri"/>
                          <a:cs typeface="Times New Roman"/>
                        </a:rPr>
                        <a:t>rulers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visions of Christ triumphant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15-16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 bowls leading to the 2</a:t>
                      </a:r>
                      <a:r>
                        <a:rPr lang="en-US" sz="1400" baseline="30000" dirty="0">
                          <a:latin typeface="+mn-lt"/>
                          <a:ea typeface="MS Mincho"/>
                          <a:cs typeface="Times New Roman"/>
                        </a:rPr>
                        <a:t>nd</a:t>
                      </a:r>
                      <a:r>
                        <a:rPr lang="en-US" sz="1400" dirty="0">
                          <a:latin typeface="+mn-lt"/>
                          <a:ea typeface="MS Mincho"/>
                          <a:cs typeface="Times New Roman"/>
                        </a:rPr>
                        <a:t> coming of Christ</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dirty="0" smtClean="0">
                          <a:latin typeface="+mn-lt"/>
                          <a:ea typeface="MS Mincho"/>
                          <a:cs typeface="Times New Roman"/>
                        </a:rPr>
                        <a:t>17/18</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4</a:t>
                      </a:r>
                      <a:r>
                        <a:rPr lang="en-US" sz="1400" b="1" kern="1200" baseline="30000" dirty="0" smtClean="0">
                          <a:solidFill>
                            <a:srgbClr val="FF0000"/>
                          </a:solidFill>
                          <a:latin typeface="+mn-lt"/>
                          <a:ea typeface="MS Mincho"/>
                          <a:cs typeface="Times New Roman"/>
                        </a:rPr>
                        <a:t>th</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a:t>
                      </a:r>
                      <a:r>
                        <a:rPr lang="en-US" sz="1400" dirty="0">
                          <a:latin typeface="+mn-lt"/>
                          <a:ea typeface="MS Mincho"/>
                          <a:cs typeface="Times New Roman"/>
                        </a:rPr>
                        <a:t>Destruction of ecclesiastic </a:t>
                      </a:r>
                      <a:r>
                        <a:rPr lang="en-US" sz="1400" b="1" u="sng" dirty="0">
                          <a:solidFill>
                            <a:srgbClr val="C00000"/>
                          </a:solidFill>
                          <a:latin typeface="+mn-lt"/>
                          <a:ea typeface="MS Mincho"/>
                          <a:cs typeface="Times New Roman"/>
                        </a:rPr>
                        <a:t>Babylon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2</a:t>
                      </a:r>
                      <a:r>
                        <a:rPr lang="en-US" sz="1400" baseline="30000" dirty="0">
                          <a:latin typeface="+mn-lt"/>
                          <a:ea typeface="MS Mincho"/>
                          <a:cs typeface="Times New Roman"/>
                        </a:rPr>
                        <a:t>nd</a:t>
                      </a:r>
                      <a:r>
                        <a:rPr lang="en-US" sz="1400" dirty="0">
                          <a:latin typeface="+mn-lt"/>
                          <a:ea typeface="MS Mincho"/>
                          <a:cs typeface="Times New Roman"/>
                        </a:rPr>
                        <a:t> Coming of Christ, the great supper of God</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493552">
                <a:tc>
                  <a:txBody>
                    <a:bodyPr/>
                    <a:lstStyle/>
                    <a:p>
                      <a:pPr marL="0" marR="0" algn="ctr">
                        <a:lnSpc>
                          <a:spcPct val="115000"/>
                        </a:lnSpc>
                        <a:spcBef>
                          <a:spcPts val="0"/>
                        </a:spcBef>
                        <a:spcAft>
                          <a:spcPts val="0"/>
                        </a:spcAft>
                      </a:pPr>
                      <a:r>
                        <a:rPr lang="en-US" sz="1400">
                          <a:latin typeface="+mn-lt"/>
                          <a:ea typeface="MS Mincho"/>
                          <a:cs typeface="Times New Roman"/>
                        </a:rPr>
                        <a:t>20</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Millennial reign of Christ </a:t>
                      </a:r>
                      <a:r>
                        <a:rPr lang="en-US" sz="1400" dirty="0" smtClean="0">
                          <a:latin typeface="+mn-lt"/>
                          <a:ea typeface="Calibri"/>
                          <a:cs typeface="Times New Roman"/>
                        </a:rPr>
                        <a:t>─ </a:t>
                      </a:r>
                      <a:r>
                        <a:rPr lang="en-US" sz="1400" dirty="0">
                          <a:latin typeface="+mn-lt"/>
                          <a:ea typeface="Calibri"/>
                          <a:cs typeface="Times New Roman"/>
                        </a:rPr>
                        <a:t>Satan bound, 1000 year reign, Satan released, great white throne judgment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New Jerusalem, new heaven and new earth</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Concluding revelations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
        <p:nvSpPr>
          <p:cNvPr id="8" name="Diamond 7"/>
          <p:cNvSpPr/>
          <p:nvPr/>
        </p:nvSpPr>
        <p:spPr>
          <a:xfrm>
            <a:off x="609600" y="4765620"/>
            <a:ext cx="228600" cy="5334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Judgments</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3/30/2017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5</a:t>
            </a:fld>
            <a:endParaRPr lang="en-US"/>
          </a:p>
        </p:txBody>
      </p:sp>
      <p:pic>
        <p:nvPicPr>
          <p:cNvPr id="28674" name="Object 1"/>
          <p:cNvPicPr>
            <a:picLocks noChangeArrowheads="1"/>
          </p:cNvPicPr>
          <p:nvPr/>
        </p:nvPicPr>
        <p:blipFill>
          <a:blip r:embed="rId2" cstate="print"/>
          <a:srcRect b="-443"/>
          <a:stretch>
            <a:fillRect/>
          </a:stretch>
        </p:blipFill>
        <p:spPr bwMode="auto">
          <a:xfrm>
            <a:off x="381000" y="1676400"/>
            <a:ext cx="8305800" cy="3733800"/>
          </a:xfrm>
          <a:prstGeom prst="rect">
            <a:avLst/>
          </a:prstGeom>
          <a:noFill/>
          <a:ln w="9525">
            <a:noFill/>
            <a:miter lim="800000"/>
            <a:headEnd/>
            <a:tailEnd/>
          </a:ln>
        </p:spPr>
      </p:pic>
      <p:cxnSp>
        <p:nvCxnSpPr>
          <p:cNvPr id="7" name="Straight Connector 6"/>
          <p:cNvCxnSpPr/>
          <p:nvPr/>
        </p:nvCxnSpPr>
        <p:spPr>
          <a:xfrm rot="5400000">
            <a:off x="5074920" y="4922520"/>
            <a:ext cx="365760" cy="0"/>
          </a:xfrm>
          <a:prstGeom prst="line">
            <a:avLst/>
          </a:prstGeom>
          <a:ln w="2540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914400" y="2438400"/>
            <a:ext cx="1548822" cy="584775"/>
          </a:xfrm>
          <a:prstGeom prst="rect">
            <a:avLst/>
          </a:prstGeom>
          <a:noFill/>
        </p:spPr>
        <p:txBody>
          <a:bodyPr wrap="none" rtlCol="0">
            <a:spAutoFit/>
          </a:bodyPr>
          <a:lstStyle/>
          <a:p>
            <a:r>
              <a:rPr lang="en-US" sz="1600" i="1" dirty="0" smtClean="0"/>
              <a:t>The Lamb opens</a:t>
            </a:r>
          </a:p>
          <a:p>
            <a:r>
              <a:rPr lang="en-US" sz="1600" i="1" dirty="0" smtClean="0"/>
              <a:t>the seals.</a:t>
            </a:r>
            <a:endParaRPr lang="en-US" sz="1600" i="1" dirty="0"/>
          </a:p>
        </p:txBody>
      </p:sp>
      <p:sp>
        <p:nvSpPr>
          <p:cNvPr id="10" name="TextBox 9"/>
          <p:cNvSpPr txBox="1"/>
          <p:nvPr/>
        </p:nvSpPr>
        <p:spPr>
          <a:xfrm>
            <a:off x="3810000" y="2590800"/>
            <a:ext cx="1331326" cy="584775"/>
          </a:xfrm>
          <a:prstGeom prst="rect">
            <a:avLst/>
          </a:prstGeom>
          <a:noFill/>
        </p:spPr>
        <p:txBody>
          <a:bodyPr wrap="none" rtlCol="0">
            <a:spAutoFit/>
          </a:bodyPr>
          <a:lstStyle/>
          <a:p>
            <a:r>
              <a:rPr lang="en-US" sz="1600" i="1" dirty="0" smtClean="0"/>
              <a:t>Angels sound</a:t>
            </a:r>
          </a:p>
          <a:p>
            <a:r>
              <a:rPr lang="en-US" sz="1600" i="1" dirty="0" smtClean="0"/>
              <a:t>the trumpets.</a:t>
            </a:r>
            <a:endParaRPr lang="en-US" sz="1600" i="1" dirty="0"/>
          </a:p>
        </p:txBody>
      </p:sp>
      <p:sp>
        <p:nvSpPr>
          <p:cNvPr id="11" name="TextBox 10"/>
          <p:cNvSpPr txBox="1"/>
          <p:nvPr/>
        </p:nvSpPr>
        <p:spPr>
          <a:xfrm>
            <a:off x="5943600" y="2209800"/>
            <a:ext cx="1380506" cy="1077218"/>
          </a:xfrm>
          <a:prstGeom prst="rect">
            <a:avLst/>
          </a:prstGeom>
          <a:noFill/>
        </p:spPr>
        <p:txBody>
          <a:bodyPr wrap="none" rtlCol="0">
            <a:spAutoFit/>
          </a:bodyPr>
          <a:lstStyle/>
          <a:p>
            <a:r>
              <a:rPr lang="en-US" sz="1600" i="1" dirty="0" smtClean="0"/>
              <a:t>God sends the</a:t>
            </a:r>
          </a:p>
          <a:p>
            <a:r>
              <a:rPr lang="en-US" sz="1600" i="1" dirty="0" smtClean="0"/>
              <a:t>bowls out, full</a:t>
            </a:r>
          </a:p>
          <a:p>
            <a:r>
              <a:rPr lang="en-US" sz="1600" i="1" dirty="0" smtClean="0"/>
              <a:t>of the wrath</a:t>
            </a:r>
          </a:p>
          <a:p>
            <a:r>
              <a:rPr lang="en-US" sz="1600" i="1" dirty="0" smtClean="0"/>
              <a:t>of God.</a:t>
            </a:r>
            <a:endParaRPr lang="en-US" sz="1600" i="1" dirty="0"/>
          </a:p>
        </p:txBody>
      </p:sp>
      <p:sp>
        <p:nvSpPr>
          <p:cNvPr id="12" name="Diamond 11"/>
          <p:cNvSpPr/>
          <p:nvPr/>
        </p:nvSpPr>
        <p:spPr>
          <a:xfrm>
            <a:off x="8763000" y="4419600"/>
            <a:ext cx="228600" cy="5334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6</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76200" y="152400"/>
            <a:ext cx="9245326" cy="6553200"/>
          </a:xfrm>
          <a:prstGeom prst="rect">
            <a:avLst/>
          </a:prstGeom>
          <a:noFill/>
          <a:ln w="9525">
            <a:noFill/>
            <a:miter lim="800000"/>
            <a:headEnd/>
            <a:tailEnd/>
          </a:ln>
        </p:spPr>
      </p:pic>
      <p:cxnSp>
        <p:nvCxnSpPr>
          <p:cNvPr id="7" name="Straight Arrow Connector 6"/>
          <p:cNvCxnSpPr/>
          <p:nvPr/>
        </p:nvCxnSpPr>
        <p:spPr>
          <a:xfrm>
            <a:off x="5105400" y="1676400"/>
            <a:ext cx="0" cy="762000"/>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510790" y="1524000"/>
            <a:ext cx="1219200" cy="1143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7</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76200" y="152400"/>
            <a:ext cx="9245326" cy="6553200"/>
          </a:xfrm>
          <a:prstGeom prst="rect">
            <a:avLst/>
          </a:prstGeom>
          <a:noFill/>
          <a:ln w="9525">
            <a:noFill/>
            <a:miter lim="800000"/>
            <a:headEnd/>
            <a:tailEnd/>
          </a:ln>
        </p:spPr>
      </p:pic>
      <p:sp>
        <p:nvSpPr>
          <p:cNvPr id="6" name="Oval 5"/>
          <p:cNvSpPr/>
          <p:nvPr/>
        </p:nvSpPr>
        <p:spPr>
          <a:xfrm>
            <a:off x="5638800" y="4953000"/>
            <a:ext cx="1219200" cy="1143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noAutofit/>
          </a:bodyPr>
          <a:lstStyle/>
          <a:p>
            <a:r>
              <a:rPr lang="en-US" sz="3600" b="1" dirty="0" smtClean="0">
                <a:solidFill>
                  <a:srgbClr val="0000FF"/>
                </a:solidFill>
              </a:rPr>
              <a:t>5</a:t>
            </a:r>
            <a:r>
              <a:rPr lang="en-US" sz="3600" b="1" baseline="30000" dirty="0" smtClean="0">
                <a:solidFill>
                  <a:srgbClr val="0000FF"/>
                </a:solidFill>
              </a:rPr>
              <a:t>th</a:t>
            </a:r>
            <a:r>
              <a:rPr lang="en-US" sz="3600" b="1" dirty="0" smtClean="0">
                <a:solidFill>
                  <a:srgbClr val="0000FF"/>
                </a:solidFill>
              </a:rPr>
              <a:t> &amp; 6</a:t>
            </a:r>
            <a:r>
              <a:rPr lang="en-US" sz="3600" b="1" baseline="30000" dirty="0" smtClean="0">
                <a:solidFill>
                  <a:srgbClr val="0000FF"/>
                </a:solidFill>
              </a:rPr>
              <a:t>th</a:t>
            </a:r>
            <a:r>
              <a:rPr lang="en-US" sz="3600" b="1" dirty="0" smtClean="0">
                <a:solidFill>
                  <a:srgbClr val="0000FF"/>
                </a:solidFill>
              </a:rPr>
              <a:t> Resurrections</a:t>
            </a:r>
            <a:r>
              <a:rPr lang="en-US" sz="2800" b="1" dirty="0" smtClean="0">
                <a:solidFill>
                  <a:srgbClr val="0000FF"/>
                </a:solidFill>
              </a:rPr>
              <a:t> </a:t>
            </a:r>
            <a:r>
              <a:rPr lang="en-US" sz="2800" dirty="0" smtClean="0">
                <a:solidFill>
                  <a:srgbClr val="0000FF"/>
                </a:solidFill>
              </a:rPr>
              <a:t>[order is indeterminate]</a:t>
            </a:r>
            <a:r>
              <a:rPr lang="en-US" sz="2800" b="1" dirty="0" smtClean="0">
                <a:solidFill>
                  <a:srgbClr val="0000FF"/>
                </a:solidFill>
              </a:rPr>
              <a:t> </a:t>
            </a:r>
            <a:endParaRPr lang="en-US" sz="3600" dirty="0">
              <a:solidFill>
                <a:srgbClr val="0000FF"/>
              </a:solidFill>
            </a:endParaRPr>
          </a:p>
        </p:txBody>
      </p:sp>
      <p:sp>
        <p:nvSpPr>
          <p:cNvPr id="6" name="Content Placeholder 5"/>
          <p:cNvSpPr>
            <a:spLocks noGrp="1"/>
          </p:cNvSpPr>
          <p:nvPr>
            <p:ph idx="1"/>
          </p:nvPr>
        </p:nvSpPr>
        <p:spPr>
          <a:xfrm>
            <a:off x="0" y="609600"/>
            <a:ext cx="9144000" cy="6248400"/>
          </a:xfrm>
        </p:spPr>
        <p:txBody>
          <a:bodyPr>
            <a:noAutofit/>
          </a:bodyPr>
          <a:lstStyle/>
          <a:p>
            <a:pPr lvl="0">
              <a:buNone/>
            </a:pPr>
            <a:r>
              <a:rPr lang="en-US" sz="2000" b="1" u="sng" dirty="0" smtClean="0">
                <a:latin typeface="Times New Roman" pitchFamily="18" charset="0"/>
                <a:cs typeface="Times New Roman" pitchFamily="18" charset="0"/>
              </a:rPr>
              <a:t>Old Testament Saints</a:t>
            </a:r>
            <a:r>
              <a:rPr lang="en-US" sz="2000" i="1" u="sng" dirty="0" smtClean="0">
                <a:latin typeface="Times New Roman" pitchFamily="18" charset="0"/>
                <a:cs typeface="Times New Roman" pitchFamily="18" charset="0"/>
              </a:rPr>
              <a:t>: </a:t>
            </a:r>
            <a:r>
              <a:rPr lang="en-US" sz="2000" b="1" dirty="0" smtClean="0">
                <a:solidFill>
                  <a:srgbClr val="0000FF"/>
                </a:solidFill>
                <a:latin typeface="Times New Roman" pitchFamily="18" charset="0"/>
                <a:cs typeface="Times New Roman" pitchFamily="18" charset="0"/>
              </a:rPr>
              <a:t>Daniel 12:1-3</a:t>
            </a:r>
            <a:r>
              <a:rPr lang="en-US" sz="2000" dirty="0" smtClean="0">
                <a:solidFill>
                  <a:srgbClr val="0000FF"/>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"Now at that time Michael, the great prince who stands </a:t>
            </a:r>
            <a:r>
              <a:rPr lang="en-US" sz="2000" i="1" dirty="0" smtClean="0">
                <a:latin typeface="Times New Roman" pitchFamily="18" charset="0"/>
                <a:cs typeface="Times New Roman" pitchFamily="18" charset="0"/>
              </a:rPr>
              <a:t>guard</a:t>
            </a:r>
            <a:r>
              <a:rPr lang="en-US" sz="2000" dirty="0" smtClean="0">
                <a:latin typeface="Times New Roman" pitchFamily="18" charset="0"/>
                <a:cs typeface="Times New Roman" pitchFamily="18" charset="0"/>
              </a:rPr>
              <a:t> over the sons of your people, will arise. And there will be </a:t>
            </a:r>
            <a:r>
              <a:rPr lang="en-US" sz="2000" b="1" u="sng" dirty="0" smtClean="0">
                <a:latin typeface="Times New Roman" pitchFamily="18" charset="0"/>
                <a:cs typeface="Times New Roman" pitchFamily="18" charset="0"/>
              </a:rPr>
              <a:t>a time of distress such as never occurred since there was a nation until that time</a:t>
            </a:r>
            <a:r>
              <a:rPr lang="en-US" sz="2000" dirty="0" smtClean="0">
                <a:latin typeface="Times New Roman" pitchFamily="18" charset="0"/>
                <a:cs typeface="Times New Roman" pitchFamily="18" charset="0"/>
              </a:rPr>
              <a:t>; and at that time </a:t>
            </a:r>
            <a:r>
              <a:rPr lang="en-US" sz="2000" b="1" u="sng" dirty="0" smtClean="0">
                <a:latin typeface="Times New Roman" pitchFamily="18" charset="0"/>
                <a:cs typeface="Times New Roman" pitchFamily="18" charset="0"/>
              </a:rPr>
              <a:t>your people, everyone who is found written in the book, will be rescued</a:t>
            </a:r>
            <a:r>
              <a:rPr lang="en-US" sz="2000" dirty="0" smtClean="0">
                <a:latin typeface="Times New Roman" pitchFamily="18" charset="0"/>
                <a:cs typeface="Times New Roman" pitchFamily="18" charset="0"/>
              </a:rPr>
              <a:t>. </a:t>
            </a:r>
            <a:r>
              <a:rPr lang="en-US" sz="2000" b="1" baseline="30000" dirty="0" smtClean="0">
                <a:solidFill>
                  <a:srgbClr val="0000FF"/>
                </a:solidFill>
                <a:latin typeface="Times New Roman" pitchFamily="18" charset="0"/>
                <a:cs typeface="Times New Roman" pitchFamily="18" charset="0"/>
              </a:rPr>
              <a:t>2</a:t>
            </a:r>
            <a:r>
              <a:rPr lang="en-US" sz="2000" b="1" dirty="0" smtClean="0">
                <a:solidFill>
                  <a:srgbClr val="C00000"/>
                </a:solidFill>
                <a:latin typeface="Times New Roman" pitchFamily="18" charset="0"/>
                <a:cs typeface="Times New Roman" pitchFamily="18" charset="0"/>
              </a:rPr>
              <a:t>"</a:t>
            </a:r>
            <a:r>
              <a:rPr lang="en-US" sz="2000" b="1" u="sng" dirty="0" smtClean="0">
                <a:solidFill>
                  <a:srgbClr val="C00000"/>
                </a:solidFill>
                <a:latin typeface="Times New Roman" pitchFamily="18" charset="0"/>
                <a:cs typeface="Times New Roman" pitchFamily="18" charset="0"/>
              </a:rPr>
              <a:t>And many of those who sleep in the dust of the ground will awake, </a:t>
            </a:r>
            <a:r>
              <a:rPr lang="en-US" sz="2000" u="sng" dirty="0" smtClean="0">
                <a:latin typeface="Times New Roman" pitchFamily="18" charset="0"/>
                <a:cs typeface="Times New Roman" pitchFamily="18" charset="0"/>
              </a:rPr>
              <a:t>these to everlasting life, but the others to disgrace </a:t>
            </a:r>
            <a:r>
              <a:rPr lang="en-US" sz="2000" i="1" u="sng" dirty="0" smtClean="0">
                <a:latin typeface="Times New Roman" pitchFamily="18" charset="0"/>
                <a:cs typeface="Times New Roman" pitchFamily="18" charset="0"/>
              </a:rPr>
              <a:t>and</a:t>
            </a:r>
            <a:r>
              <a:rPr lang="en-US" sz="2000" u="sng" dirty="0" smtClean="0">
                <a:latin typeface="Times New Roman" pitchFamily="18" charset="0"/>
                <a:cs typeface="Times New Roman" pitchFamily="18" charset="0"/>
              </a:rPr>
              <a:t> everlasting contempt</a:t>
            </a:r>
            <a:r>
              <a:rPr lang="en-US" sz="2000" dirty="0" smtClean="0">
                <a:latin typeface="Times New Roman" pitchFamily="18" charset="0"/>
                <a:cs typeface="Times New Roman" pitchFamily="18" charset="0"/>
              </a:rPr>
              <a:t>…</a:t>
            </a:r>
          </a:p>
          <a:p>
            <a:pPr marL="792163">
              <a:buNone/>
            </a:pPr>
            <a:r>
              <a:rPr lang="en-US" sz="2000" b="1" dirty="0" smtClean="0">
                <a:solidFill>
                  <a:srgbClr val="0000FF"/>
                </a:solidFill>
                <a:latin typeface="Times New Roman" pitchFamily="18" charset="0"/>
                <a:cs typeface="Times New Roman" pitchFamily="18" charset="0"/>
              </a:rPr>
              <a:t>Daniel 12:11-13 </a:t>
            </a:r>
            <a:r>
              <a:rPr lang="en-US" sz="2000" dirty="0" smtClean="0">
                <a:latin typeface="Times New Roman" pitchFamily="18" charset="0"/>
                <a:cs typeface="Times New Roman" pitchFamily="18" charset="0"/>
              </a:rPr>
              <a:t>"And from the time that the regular sacrifice is abolished, and the abomination of desolation is set up, </a:t>
            </a:r>
            <a:r>
              <a:rPr lang="en-US" sz="2000" i="1" dirty="0" smtClean="0">
                <a:latin typeface="Times New Roman" pitchFamily="18" charset="0"/>
                <a:cs typeface="Times New Roman" pitchFamily="18" charset="0"/>
              </a:rPr>
              <a:t>there will be</a:t>
            </a:r>
            <a:r>
              <a:rPr lang="en-US" sz="2000" dirty="0" smtClean="0">
                <a:latin typeface="Times New Roman" pitchFamily="18" charset="0"/>
                <a:cs typeface="Times New Roman" pitchFamily="18" charset="0"/>
              </a:rPr>
              <a:t> 1,290 days. </a:t>
            </a:r>
            <a:r>
              <a:rPr lang="en-US" sz="2000" baseline="30000" dirty="0" smtClean="0">
                <a:latin typeface="Times New Roman" pitchFamily="18" charset="0"/>
                <a:cs typeface="Times New Roman" pitchFamily="18" charset="0"/>
              </a:rPr>
              <a:t>12</a:t>
            </a:r>
            <a:r>
              <a:rPr lang="en-US" sz="2000" dirty="0" smtClean="0">
                <a:latin typeface="Times New Roman" pitchFamily="18" charset="0"/>
                <a:cs typeface="Times New Roman" pitchFamily="18" charset="0"/>
              </a:rPr>
              <a:t>"How blessed is he who keeps waiting and attains to the </a:t>
            </a:r>
            <a:r>
              <a:rPr lang="en-US" sz="2000" b="1" u="sng" dirty="0" smtClean="0">
                <a:solidFill>
                  <a:srgbClr val="C00000"/>
                </a:solidFill>
                <a:latin typeface="Times New Roman" pitchFamily="18" charset="0"/>
                <a:cs typeface="Times New Roman" pitchFamily="18" charset="0"/>
              </a:rPr>
              <a:t>1,335</a:t>
            </a:r>
            <a:r>
              <a:rPr lang="en-US" sz="2000" dirty="0" smtClean="0">
                <a:latin typeface="Times New Roman" pitchFamily="18" charset="0"/>
                <a:cs typeface="Times New Roman" pitchFamily="18" charset="0"/>
              </a:rPr>
              <a:t> days! </a:t>
            </a:r>
            <a:r>
              <a:rPr lang="en-US" sz="2000" baseline="30000" dirty="0" smtClean="0">
                <a:latin typeface="Times New Roman" pitchFamily="18" charset="0"/>
                <a:cs typeface="Times New Roman" pitchFamily="18" charset="0"/>
              </a:rPr>
              <a:t>13</a:t>
            </a:r>
            <a:r>
              <a:rPr lang="en-US" sz="2000" dirty="0" smtClean="0">
                <a:latin typeface="Times New Roman" pitchFamily="18" charset="0"/>
                <a:cs typeface="Times New Roman" pitchFamily="18" charset="0"/>
              </a:rPr>
              <a:t>"But as for you, go </a:t>
            </a:r>
            <a:r>
              <a:rPr lang="en-US" sz="2000" i="1" dirty="0" smtClean="0">
                <a:latin typeface="Times New Roman" pitchFamily="18" charset="0"/>
                <a:cs typeface="Times New Roman" pitchFamily="18" charset="0"/>
              </a:rPr>
              <a:t>your way</a:t>
            </a:r>
            <a:r>
              <a:rPr lang="en-US" sz="2000" dirty="0" smtClean="0">
                <a:latin typeface="Times New Roman" pitchFamily="18" charset="0"/>
                <a:cs typeface="Times New Roman" pitchFamily="18" charset="0"/>
              </a:rPr>
              <a:t> to the end; </a:t>
            </a:r>
            <a:r>
              <a:rPr lang="en-US" sz="2000" b="1" u="sng" dirty="0" smtClean="0">
                <a:solidFill>
                  <a:srgbClr val="C00000"/>
                </a:solidFill>
                <a:latin typeface="Times New Roman" pitchFamily="18" charset="0"/>
                <a:cs typeface="Times New Roman" pitchFamily="18" charset="0"/>
              </a:rPr>
              <a:t>then you will enter into rest and rise </a:t>
            </a:r>
            <a:r>
              <a:rPr lang="en-US" sz="2000" b="1" i="1" u="sng" dirty="0" smtClean="0">
                <a:solidFill>
                  <a:srgbClr val="C00000"/>
                </a:solidFill>
                <a:latin typeface="Times New Roman" pitchFamily="18" charset="0"/>
                <a:cs typeface="Times New Roman" pitchFamily="18" charset="0"/>
              </a:rPr>
              <a:t>again</a:t>
            </a:r>
            <a:r>
              <a:rPr lang="en-US" sz="2000" b="1" dirty="0" smtClean="0">
                <a:solidFill>
                  <a:srgbClr val="C00000"/>
                </a:solidFill>
                <a:latin typeface="Times New Roman" pitchFamily="18" charset="0"/>
                <a:cs typeface="Times New Roman" pitchFamily="18" charset="0"/>
              </a:rPr>
              <a:t> </a:t>
            </a:r>
            <a:r>
              <a:rPr lang="en-US" sz="2000" u="sng" dirty="0" smtClean="0">
                <a:latin typeface="Times New Roman" pitchFamily="18" charset="0"/>
                <a:cs typeface="Times New Roman" pitchFamily="18" charset="0"/>
              </a:rPr>
              <a:t>for your allotted portion at the end of the age</a:t>
            </a: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Tribulation Saints: </a:t>
            </a:r>
            <a:r>
              <a:rPr lang="en-US" sz="2000" b="1" dirty="0" smtClean="0">
                <a:solidFill>
                  <a:srgbClr val="0000FF"/>
                </a:solidFill>
                <a:latin typeface="Times New Roman" pitchFamily="18" charset="0"/>
                <a:cs typeface="Times New Roman" pitchFamily="18" charset="0"/>
              </a:rPr>
              <a:t>Rev. 20:4-6 </a:t>
            </a:r>
            <a:r>
              <a:rPr lang="en-US" sz="2000" dirty="0" smtClean="0">
                <a:latin typeface="Times New Roman" pitchFamily="18" charset="0"/>
                <a:cs typeface="Times New Roman" pitchFamily="18" charset="0"/>
              </a:rPr>
              <a:t>And I saw thrones, and they sat upon them, and judgment was given to them. </a:t>
            </a:r>
            <a:r>
              <a:rPr lang="en-US" sz="2000" u="sng" dirty="0" smtClean="0">
                <a:latin typeface="Times New Roman" pitchFamily="18" charset="0"/>
                <a:cs typeface="Times New Roman" pitchFamily="18" charset="0"/>
              </a:rPr>
              <a:t>And I </a:t>
            </a:r>
            <a:r>
              <a:rPr lang="en-US" sz="2000" i="1" u="sng" dirty="0" smtClean="0">
                <a:latin typeface="Times New Roman" pitchFamily="18" charset="0"/>
                <a:cs typeface="Times New Roman" pitchFamily="18" charset="0"/>
              </a:rPr>
              <a:t>saw</a:t>
            </a:r>
            <a:r>
              <a:rPr lang="en-US" sz="2000" u="sng" dirty="0" smtClean="0">
                <a:latin typeface="Times New Roman" pitchFamily="18" charset="0"/>
                <a:cs typeface="Times New Roman" pitchFamily="18" charset="0"/>
              </a:rPr>
              <a:t> the souls of those who had been beheaded because of the testimony of Jesus</a:t>
            </a:r>
            <a:r>
              <a:rPr lang="en-US" sz="2000" dirty="0" smtClean="0">
                <a:latin typeface="Times New Roman" pitchFamily="18" charset="0"/>
                <a:cs typeface="Times New Roman" pitchFamily="18" charset="0"/>
              </a:rPr>
              <a:t> and because of the word of God, and those who had </a:t>
            </a:r>
            <a:r>
              <a:rPr lang="en-US" sz="2000" b="1" u="sng" dirty="0" smtClean="0">
                <a:latin typeface="Times New Roman" pitchFamily="18" charset="0"/>
                <a:cs typeface="Times New Roman" pitchFamily="18" charset="0"/>
              </a:rPr>
              <a:t>not worshiped the beast or his image</a:t>
            </a:r>
            <a:r>
              <a:rPr lang="en-US" sz="2000" dirty="0" smtClean="0">
                <a:latin typeface="Times New Roman" pitchFamily="18" charset="0"/>
                <a:cs typeface="Times New Roman" pitchFamily="18" charset="0"/>
              </a:rPr>
              <a:t>, and had </a:t>
            </a:r>
            <a:r>
              <a:rPr lang="en-US" sz="2000" b="1" u="sng" dirty="0" smtClean="0">
                <a:latin typeface="Times New Roman" pitchFamily="18" charset="0"/>
                <a:cs typeface="Times New Roman" pitchFamily="18" charset="0"/>
              </a:rPr>
              <a:t>not received the mark </a:t>
            </a:r>
            <a:r>
              <a:rPr lang="en-US" sz="2000" dirty="0" smtClean="0">
                <a:latin typeface="Times New Roman" pitchFamily="18" charset="0"/>
                <a:cs typeface="Times New Roman" pitchFamily="18" charset="0"/>
              </a:rPr>
              <a:t>upon their forehead and upon their hand; and </a:t>
            </a:r>
            <a:r>
              <a:rPr lang="en-US" sz="2000" b="1" u="sng" dirty="0" smtClean="0">
                <a:latin typeface="Times New Roman" pitchFamily="18" charset="0"/>
                <a:cs typeface="Times New Roman" pitchFamily="18" charset="0"/>
              </a:rPr>
              <a:t>they came to life and reigned with Christ for a thousand years</a:t>
            </a:r>
            <a:r>
              <a:rPr lang="en-US" sz="2000" dirty="0" smtClean="0">
                <a:latin typeface="Times New Roman" pitchFamily="18" charset="0"/>
                <a:cs typeface="Times New Roman" pitchFamily="18" charset="0"/>
              </a:rPr>
              <a:t>. </a:t>
            </a:r>
            <a:r>
              <a:rPr lang="en-US" sz="2000" baseline="30000" dirty="0" smtClean="0">
                <a:latin typeface="Times New Roman" pitchFamily="18" charset="0"/>
                <a:cs typeface="Times New Roman" pitchFamily="18" charset="0"/>
              </a:rPr>
              <a:t>5</a:t>
            </a:r>
            <a:r>
              <a:rPr lang="en-US" sz="2000" dirty="0" smtClean="0">
                <a:latin typeface="Times New Roman" pitchFamily="18" charset="0"/>
                <a:cs typeface="Times New Roman" pitchFamily="18" charset="0"/>
              </a:rPr>
              <a:t>The rest of the dead did not come to life until the thousand years were completed. </a:t>
            </a:r>
            <a:r>
              <a:rPr lang="en-US" sz="2000" b="1" u="sng" dirty="0" smtClean="0">
                <a:solidFill>
                  <a:srgbClr val="C00000"/>
                </a:solidFill>
                <a:latin typeface="Times New Roman" pitchFamily="18" charset="0"/>
                <a:cs typeface="Times New Roman" pitchFamily="18" charset="0"/>
              </a:rPr>
              <a:t>This is the first resurrection</a:t>
            </a:r>
            <a:r>
              <a:rPr lang="en-US" sz="2000" b="1" dirty="0" smtClean="0">
                <a:solidFill>
                  <a:srgbClr val="C00000"/>
                </a:solidFill>
                <a:latin typeface="Times New Roman" pitchFamily="18" charset="0"/>
                <a:cs typeface="Times New Roman" pitchFamily="18" charset="0"/>
              </a:rPr>
              <a:t>… [includes the Church, OT saints, &amp;  tribulation saints] </a:t>
            </a:r>
            <a:endParaRPr lang="en-US" sz="2000" dirty="0" smtClean="0">
              <a:solidFill>
                <a:srgbClr val="C00000"/>
              </a:solidFill>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3/30/2017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9</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76200" y="152400"/>
            <a:ext cx="9245326" cy="6553200"/>
          </a:xfrm>
          <a:prstGeom prst="rect">
            <a:avLst/>
          </a:prstGeom>
          <a:noFill/>
          <a:ln w="9525">
            <a:noFill/>
            <a:miter lim="800000"/>
            <a:headEnd/>
            <a:tailEnd/>
          </a:ln>
        </p:spPr>
      </p:pic>
      <p:sp>
        <p:nvSpPr>
          <p:cNvPr id="6" name="Oval 5"/>
          <p:cNvSpPr/>
          <p:nvPr/>
        </p:nvSpPr>
        <p:spPr>
          <a:xfrm>
            <a:off x="4542020" y="4830580"/>
            <a:ext cx="1219200" cy="1143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2569</TotalTime>
  <Words>2937</Words>
  <Application>Microsoft Office PowerPoint</Application>
  <PresentationFormat>On-screen Show (4:3)</PresentationFormat>
  <Paragraphs>262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The Revelation of Jesus Christ </vt:lpstr>
      <vt:lpstr>Outline of Revelation</vt:lpstr>
      <vt:lpstr>Outline of Revelation</vt:lpstr>
      <vt:lpstr>The Judgments</vt:lpstr>
      <vt:lpstr>Slide 6</vt:lpstr>
      <vt:lpstr>Slide 7</vt:lpstr>
      <vt:lpstr>5th &amp; 6th Resurrections [order is indeterminate] </vt:lpstr>
      <vt:lpstr>Slide 9</vt:lpstr>
      <vt:lpstr>2nd &amp; 3rd Judgments [order is indeterminate] </vt:lpstr>
      <vt:lpstr>Slide 11</vt:lpstr>
      <vt:lpstr>Rev. 19: 1-4</vt:lpstr>
      <vt:lpstr>Slide 13</vt:lpstr>
      <vt:lpstr>Slide 14</vt:lpstr>
      <vt:lpstr>Rev. 19: 5-6</vt:lpstr>
      <vt:lpstr>Slide 16</vt:lpstr>
      <vt:lpstr>Rev. 19: 7-8</vt:lpstr>
      <vt:lpstr>Biblical Jewish Marriage Customs Dr. Renald Showers, Friends of Israel</vt:lpstr>
      <vt:lpstr>Slide 19</vt:lpstr>
      <vt:lpstr>Rev. 19: 9</vt:lpstr>
      <vt:lpstr>Slide 21</vt:lpstr>
      <vt:lpstr>Rev. 19: 10</vt:lpstr>
      <vt:lpstr>Slide 23</vt:lpstr>
      <vt:lpstr>Slide 24</vt:lpstr>
      <vt:lpstr>Slide 25</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Tye</dc:creator>
  <cp:lastModifiedBy>David</cp:lastModifiedBy>
  <cp:revision>446</cp:revision>
  <dcterms:created xsi:type="dcterms:W3CDTF">2009-09-07T16:27:25Z</dcterms:created>
  <dcterms:modified xsi:type="dcterms:W3CDTF">2017-03-30T17:48:52Z</dcterms:modified>
</cp:coreProperties>
</file>