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88" r:id="rId2"/>
    <p:sldId id="412" r:id="rId3"/>
    <p:sldId id="365" r:id="rId4"/>
    <p:sldId id="368" r:id="rId5"/>
    <p:sldId id="408" r:id="rId6"/>
    <p:sldId id="384" r:id="rId7"/>
    <p:sldId id="409" r:id="rId8"/>
    <p:sldId id="398" r:id="rId9"/>
    <p:sldId id="364" r:id="rId10"/>
    <p:sldId id="386" r:id="rId11"/>
    <p:sldId id="396" r:id="rId12"/>
    <p:sldId id="379" r:id="rId13"/>
    <p:sldId id="334" r:id="rId14"/>
    <p:sldId id="410" r:id="rId15"/>
    <p:sldId id="335" r:id="rId16"/>
    <p:sldId id="336" r:id="rId17"/>
    <p:sldId id="338" r:id="rId18"/>
    <p:sldId id="337" r:id="rId19"/>
    <p:sldId id="339" r:id="rId20"/>
    <p:sldId id="341" r:id="rId21"/>
    <p:sldId id="360" r:id="rId22"/>
    <p:sldId id="407" r:id="rId23"/>
    <p:sldId id="282" r:id="rId24"/>
  </p:sldIdLst>
  <p:sldSz cx="9144000" cy="6858000" type="screen4x3"/>
  <p:notesSz cx="9288463" cy="7007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6699"/>
    <a:srgbClr val="CC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69" d="100"/>
          <a:sy n="69" d="100"/>
        </p:scale>
        <p:origin x="-1956" y="-90"/>
      </p:cViewPr>
      <p:guideLst>
        <p:guide orient="horz" pos="2207"/>
        <p:guide pos="2926"/>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562" cy="35090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0797" y="0"/>
            <a:ext cx="4025562" cy="350901"/>
          </a:xfrm>
          <a:prstGeom prst="rect">
            <a:avLst/>
          </a:prstGeom>
        </p:spPr>
        <p:txBody>
          <a:bodyPr vert="horz" lIns="91440" tIns="45720" rIns="91440" bIns="45720" rtlCol="0"/>
          <a:lstStyle>
            <a:lvl1pPr algn="r">
              <a:defRPr sz="1200"/>
            </a:lvl1pPr>
          </a:lstStyle>
          <a:p>
            <a:fld id="{7E8AEB83-05CF-4EF2-8CA0-4DAB6E675963}" type="datetimeFigureOut">
              <a:rPr lang="en-US" smtClean="0"/>
              <a:pPr/>
              <a:t>1/19/2017</a:t>
            </a:fld>
            <a:endParaRPr lang="en-US"/>
          </a:p>
        </p:txBody>
      </p:sp>
      <p:sp>
        <p:nvSpPr>
          <p:cNvPr id="4" name="Footer Placeholder 3"/>
          <p:cNvSpPr>
            <a:spLocks noGrp="1"/>
          </p:cNvSpPr>
          <p:nvPr>
            <p:ph type="ftr" sz="quarter" idx="2"/>
          </p:nvPr>
        </p:nvSpPr>
        <p:spPr>
          <a:xfrm>
            <a:off x="0" y="6655127"/>
            <a:ext cx="4025562" cy="350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0797" y="6655127"/>
            <a:ext cx="4025562" cy="350900"/>
          </a:xfrm>
          <a:prstGeom prst="rect">
            <a:avLst/>
          </a:prstGeom>
        </p:spPr>
        <p:txBody>
          <a:bodyPr vert="horz" lIns="91440" tIns="45720" rIns="91440" bIns="45720" rtlCol="0" anchor="b"/>
          <a:lstStyle>
            <a:lvl1pPr algn="r">
              <a:defRPr sz="1200"/>
            </a:lvl1pPr>
          </a:lstStyle>
          <a:p>
            <a:fld id="{BA9D09A5-B349-4C65-9491-F7B4EB5322F4}"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000" cy="350361"/>
          </a:xfrm>
          <a:prstGeom prst="rect">
            <a:avLst/>
          </a:prstGeom>
        </p:spPr>
        <p:txBody>
          <a:bodyPr vert="horz" lIns="93113" tIns="46557" rIns="93113" bIns="46557" rtlCol="0"/>
          <a:lstStyle>
            <a:lvl1pPr algn="l">
              <a:defRPr sz="1200"/>
            </a:lvl1pPr>
          </a:lstStyle>
          <a:p>
            <a:endParaRPr lang="en-US"/>
          </a:p>
        </p:txBody>
      </p:sp>
      <p:sp>
        <p:nvSpPr>
          <p:cNvPr id="3" name="Date Placeholder 2"/>
          <p:cNvSpPr>
            <a:spLocks noGrp="1"/>
          </p:cNvSpPr>
          <p:nvPr>
            <p:ph type="dt" idx="1"/>
          </p:nvPr>
        </p:nvSpPr>
        <p:spPr>
          <a:xfrm>
            <a:off x="5261313" y="0"/>
            <a:ext cx="4025000" cy="350361"/>
          </a:xfrm>
          <a:prstGeom prst="rect">
            <a:avLst/>
          </a:prstGeom>
        </p:spPr>
        <p:txBody>
          <a:bodyPr vert="horz" lIns="93113" tIns="46557" rIns="93113" bIns="46557" rtlCol="0"/>
          <a:lstStyle>
            <a:lvl1pPr algn="r">
              <a:defRPr sz="1200"/>
            </a:lvl1pPr>
          </a:lstStyle>
          <a:p>
            <a:fld id="{17623C50-3AFE-4157-A178-30EC7CF2402E}" type="datetimeFigureOut">
              <a:rPr lang="en-US" smtClean="0"/>
              <a:pPr/>
              <a:t>1/19/2017</a:t>
            </a:fld>
            <a:endParaRPr lang="en-US"/>
          </a:p>
        </p:txBody>
      </p:sp>
      <p:sp>
        <p:nvSpPr>
          <p:cNvPr id="4" name="Slide Image Placeholder 3"/>
          <p:cNvSpPr>
            <a:spLocks noGrp="1" noRot="1" noChangeAspect="1"/>
          </p:cNvSpPr>
          <p:nvPr>
            <p:ph type="sldImg" idx="2"/>
          </p:nvPr>
        </p:nvSpPr>
        <p:spPr>
          <a:xfrm>
            <a:off x="2892425" y="525463"/>
            <a:ext cx="3503613" cy="2627312"/>
          </a:xfrm>
          <a:prstGeom prst="rect">
            <a:avLst/>
          </a:prstGeom>
          <a:noFill/>
          <a:ln w="12700">
            <a:solidFill>
              <a:prstClr val="black"/>
            </a:solidFill>
          </a:ln>
        </p:spPr>
        <p:txBody>
          <a:bodyPr vert="horz" lIns="93113" tIns="46557" rIns="93113" bIns="46557" rtlCol="0" anchor="ctr"/>
          <a:lstStyle/>
          <a:p>
            <a:endParaRPr lang="en-US"/>
          </a:p>
        </p:txBody>
      </p:sp>
      <p:sp>
        <p:nvSpPr>
          <p:cNvPr id="5" name="Notes Placeholder 4"/>
          <p:cNvSpPr>
            <a:spLocks noGrp="1"/>
          </p:cNvSpPr>
          <p:nvPr>
            <p:ph type="body" sz="quarter" idx="3"/>
          </p:nvPr>
        </p:nvSpPr>
        <p:spPr>
          <a:xfrm>
            <a:off x="928847" y="3328432"/>
            <a:ext cx="7430770" cy="3153251"/>
          </a:xfrm>
          <a:prstGeom prst="rect">
            <a:avLst/>
          </a:prstGeom>
        </p:spPr>
        <p:txBody>
          <a:bodyPr vert="horz" lIns="93113" tIns="46557" rIns="93113" bIns="4655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5648"/>
            <a:ext cx="4025000" cy="350361"/>
          </a:xfrm>
          <a:prstGeom prst="rect">
            <a:avLst/>
          </a:prstGeom>
        </p:spPr>
        <p:txBody>
          <a:bodyPr vert="horz" lIns="93113" tIns="46557" rIns="93113" bIns="46557" rtlCol="0" anchor="b"/>
          <a:lstStyle>
            <a:lvl1pPr algn="l">
              <a:defRPr sz="1200"/>
            </a:lvl1pPr>
          </a:lstStyle>
          <a:p>
            <a:endParaRPr lang="en-US"/>
          </a:p>
        </p:txBody>
      </p:sp>
      <p:sp>
        <p:nvSpPr>
          <p:cNvPr id="7" name="Slide Number Placeholder 6"/>
          <p:cNvSpPr>
            <a:spLocks noGrp="1"/>
          </p:cNvSpPr>
          <p:nvPr>
            <p:ph type="sldNum" sz="quarter" idx="5"/>
          </p:nvPr>
        </p:nvSpPr>
        <p:spPr>
          <a:xfrm>
            <a:off x="5261313" y="6655648"/>
            <a:ext cx="4025000" cy="350361"/>
          </a:xfrm>
          <a:prstGeom prst="rect">
            <a:avLst/>
          </a:prstGeom>
        </p:spPr>
        <p:txBody>
          <a:bodyPr vert="horz" lIns="93113" tIns="46557" rIns="93113" bIns="46557" rtlCol="0" anchor="b"/>
          <a:lstStyle>
            <a:lvl1pPr algn="r">
              <a:defRPr sz="1200"/>
            </a:lvl1pPr>
          </a:lstStyle>
          <a:p>
            <a:fld id="{754625B4-92B9-4926-885E-3F48778366A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349F32-E770-4F2C-85DD-2CC4B34EF849}"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A217B6-A5D1-47D3-9185-551C88359725}"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4A9186-7158-45FE-B87F-B0ECFCB9AB24}" type="datetime1">
              <a:rPr lang="en-US" smtClean="0"/>
              <a:pPr/>
              <a:t>1/19/2017</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551F45-849D-453D-B7A1-8375C45C6368}" type="datetime1">
              <a:rPr lang="en-US" smtClean="0"/>
              <a:pPr/>
              <a:t>1/19/2017</a:t>
            </a:fld>
            <a:endParaRPr lang="en-US"/>
          </a:p>
        </p:txBody>
      </p:sp>
      <p:sp>
        <p:nvSpPr>
          <p:cNvPr id="8" name="Footer Placeholder 7"/>
          <p:cNvSpPr>
            <a:spLocks noGrp="1"/>
          </p:cNvSpPr>
          <p:nvPr>
            <p:ph type="ftr" sz="quarter" idx="11"/>
          </p:nvPr>
        </p:nvSpPr>
        <p:spPr/>
        <p:txBody>
          <a:bodyPr/>
          <a:lstStyle/>
          <a:p>
            <a:r>
              <a:rPr lang="en-US" smtClean="0"/>
              <a:t>David Tye</a:t>
            </a:r>
            <a:endParaRPr lang="en-US"/>
          </a:p>
        </p:txBody>
      </p:sp>
      <p:sp>
        <p:nvSpPr>
          <p:cNvPr id="9" name="Slide Number Placeholder 8"/>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93FE8-888C-4434-AD7C-BF830D379F5E}" type="datetime1">
              <a:rPr lang="en-US" smtClean="0"/>
              <a:pPr/>
              <a:t>1/19/2017</a:t>
            </a:fld>
            <a:endParaRPr lang="en-US"/>
          </a:p>
        </p:txBody>
      </p:sp>
      <p:sp>
        <p:nvSpPr>
          <p:cNvPr id="4" name="Footer Placeholder 3"/>
          <p:cNvSpPr>
            <a:spLocks noGrp="1"/>
          </p:cNvSpPr>
          <p:nvPr>
            <p:ph type="ftr" sz="quarter" idx="11"/>
          </p:nvPr>
        </p:nvSpPr>
        <p:spPr/>
        <p:txBody>
          <a:bodyPr/>
          <a:lstStyle/>
          <a:p>
            <a:r>
              <a:rPr lang="en-US" smtClean="0"/>
              <a:t>David Tye</a:t>
            </a:r>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1/19/2017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84EC8A-043A-481C-8127-6D23DD0F98DE}" type="datetime1">
              <a:rPr lang="en-US" smtClean="0"/>
              <a:pPr/>
              <a:t>1/19/2017</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565DA1-1254-46FE-8045-D8BD58E0831C}" type="datetime1">
              <a:rPr lang="en-US" smtClean="0"/>
              <a:pPr/>
              <a:t>1/19/2017</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883BE-F66E-4C6E-865A-632FA67D52E8}"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7EAB04-4619-41CF-AF5A-F97987350AAA}"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50938" y="214313"/>
            <a:ext cx="7804150" cy="5424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DF9B022A-D018-4698-8DE0-7598585602C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F10DA-13EF-4C81-9B6D-5B15BE4C7B3A}" type="datetime1">
              <a:rPr lang="en-US" smtClean="0"/>
              <a:pPr/>
              <a:t>1/19/2017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David Tye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E11CA-64D2-4375-B622-C832B1B192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ty.org/Resources/Sermons/66-31_The-Seventh-Seal"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canadafreepress.com/index.php/article/21845"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www.crossbooks.com/verse.asp?ref=Ex+9:13-35" TargetMode="External"/><Relationship Id="rId3" Type="http://schemas.openxmlformats.org/officeDocument/2006/relationships/hyperlink" Target="http://www.crossbooks.com/verse.asp?ref=Ex+8:1-15" TargetMode="External"/><Relationship Id="rId7" Type="http://schemas.openxmlformats.org/officeDocument/2006/relationships/hyperlink" Target="http://www.crossbooks.com/verse.asp?ref=Ex+9:8-12" TargetMode="External"/><Relationship Id="rId12" Type="http://schemas.openxmlformats.org/officeDocument/2006/relationships/image" Target="../media/image3.jpeg"/><Relationship Id="rId2" Type="http://schemas.openxmlformats.org/officeDocument/2006/relationships/hyperlink" Target="http://www.crossbooks.com/verse.asp?ref=Ex+7:14-25" TargetMode="External"/><Relationship Id="rId1" Type="http://schemas.openxmlformats.org/officeDocument/2006/relationships/slideLayout" Target="../slideLayouts/slideLayout2.xml"/><Relationship Id="rId6" Type="http://schemas.openxmlformats.org/officeDocument/2006/relationships/hyperlink" Target="http://www.crossbooks.com/verse.asp?ref=Ex+9:1-7" TargetMode="External"/><Relationship Id="rId11" Type="http://schemas.openxmlformats.org/officeDocument/2006/relationships/hyperlink" Target="http://www.crossbooks.com/verse.asp?ref=Ex+11:1-8" TargetMode="External"/><Relationship Id="rId5" Type="http://schemas.openxmlformats.org/officeDocument/2006/relationships/hyperlink" Target="http://www.crossbooks.com/verse.asp?ref=Ex+8:20-32" TargetMode="External"/><Relationship Id="rId10" Type="http://schemas.openxmlformats.org/officeDocument/2006/relationships/hyperlink" Target="http://www.crossbooks.com/verse.asp?ref=Ex+10:21-29" TargetMode="External"/><Relationship Id="rId4" Type="http://schemas.openxmlformats.org/officeDocument/2006/relationships/hyperlink" Target="http://www.crossbooks.com/verse.asp?ref=Ex+8:16-19" TargetMode="External"/><Relationship Id="rId9" Type="http://schemas.openxmlformats.org/officeDocument/2006/relationships/hyperlink" Target="http://www.crossbooks.com/verse.asp?ref=Ex+10:1-2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hyperlink" Target="http://www.templebuilders.com/enlargement_tabernacle3.php"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apocalipsis.or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2200"/>
            <a:ext cx="7772400" cy="1470025"/>
          </a:xfrm>
        </p:spPr>
        <p:txBody>
          <a:bodyPr>
            <a:normAutofit fontScale="90000"/>
          </a:bodyPr>
          <a:lstStyle/>
          <a:p>
            <a:r>
              <a:rPr lang="en-US" dirty="0" smtClean="0"/>
              <a:t>The Revelation of Jesus Christ</a:t>
            </a:r>
            <a:br>
              <a:rPr lang="en-US" dirty="0" smtClean="0"/>
            </a:br>
            <a:r>
              <a:rPr lang="en-US" dirty="0" smtClean="0"/>
              <a:t> Chapter 8 of 22 </a:t>
            </a:r>
            <a:br>
              <a:rPr lang="en-US" dirty="0" smtClean="0"/>
            </a:br>
            <a:endParaRPr lang="en-US" dirty="0"/>
          </a:p>
        </p:txBody>
      </p:sp>
      <p:sp>
        <p:nvSpPr>
          <p:cNvPr id="3" name="Subtitle 2"/>
          <p:cNvSpPr>
            <a:spLocks noGrp="1"/>
          </p:cNvSpPr>
          <p:nvPr>
            <p:ph type="subTitle" idx="1"/>
          </p:nvPr>
        </p:nvSpPr>
        <p:spPr>
          <a:xfrm>
            <a:off x="914400" y="3527425"/>
            <a:ext cx="7620000" cy="838200"/>
          </a:xfrm>
        </p:spPr>
        <p:txBody>
          <a:bodyPr>
            <a:normAutofit fontScale="47500" lnSpcReduction="20000"/>
          </a:bodyPr>
          <a:lstStyle/>
          <a:p>
            <a:r>
              <a:rPr lang="en-US" sz="6200" b="1" dirty="0" smtClean="0"/>
              <a:t>The Seventh Seal; Beginning of The “Time of Distress” (</a:t>
            </a:r>
            <a:r>
              <a:rPr lang="en-US" sz="6200" b="1" i="1" dirty="0" smtClean="0">
                <a:solidFill>
                  <a:srgbClr val="0000FF"/>
                </a:solidFill>
              </a:rPr>
              <a:t>Dan 12:1</a:t>
            </a:r>
            <a:r>
              <a:rPr lang="en-US" sz="6200" b="1" dirty="0" smtClean="0"/>
              <a:t>)</a:t>
            </a:r>
          </a:p>
          <a:p>
            <a:endParaRPr lang="en-US" sz="4400" dirty="0"/>
          </a:p>
        </p:txBody>
      </p:sp>
      <p:pic>
        <p:nvPicPr>
          <p:cNvPr id="1026" name="Picture 2" descr="E:\BIBLE STUDY\MBC Community Teaching\DTW\Revelation\Graphics\jesus_second_coming.jpg"/>
          <p:cNvPicPr>
            <a:picLocks noChangeAspect="1" noChangeArrowheads="1"/>
          </p:cNvPicPr>
          <p:nvPr/>
        </p:nvPicPr>
        <p:blipFill>
          <a:blip r:embed="rId2" cstate="print"/>
          <a:srcRect/>
          <a:stretch>
            <a:fillRect/>
          </a:stretch>
        </p:blipFill>
        <p:spPr bwMode="auto">
          <a:xfrm>
            <a:off x="152400" y="152400"/>
            <a:ext cx="1395095" cy="1981200"/>
          </a:xfrm>
          <a:prstGeom prst="rect">
            <a:avLst/>
          </a:prstGeom>
          <a:noFill/>
        </p:spPr>
      </p:pic>
      <p:sp>
        <p:nvSpPr>
          <p:cNvPr id="5" name="TextBox 4"/>
          <p:cNvSpPr txBox="1"/>
          <p:nvPr/>
        </p:nvSpPr>
        <p:spPr>
          <a:xfrm>
            <a:off x="762000" y="5105400"/>
            <a:ext cx="7772400" cy="830997"/>
          </a:xfrm>
          <a:prstGeom prst="rect">
            <a:avLst/>
          </a:prstGeom>
          <a:noFill/>
        </p:spPr>
        <p:txBody>
          <a:bodyPr wrap="square" rtlCol="0">
            <a:spAutoFit/>
          </a:bodyPr>
          <a:lstStyle/>
          <a:p>
            <a:r>
              <a:rPr lang="en-US" sz="2000" b="1" i="1" dirty="0" smtClean="0">
                <a:solidFill>
                  <a:schemeClr val="tx2"/>
                </a:solidFill>
              </a:rPr>
              <a:t>Rev. 1:3</a:t>
            </a:r>
            <a:r>
              <a:rPr lang="en-US" sz="2000" i="1" dirty="0" smtClean="0">
                <a:solidFill>
                  <a:schemeClr val="tx2"/>
                </a:solidFill>
              </a:rPr>
              <a:t> </a:t>
            </a:r>
            <a:r>
              <a:rPr lang="en-US" sz="2000" i="1" dirty="0" smtClean="0">
                <a:solidFill>
                  <a:srgbClr val="FF0000"/>
                </a:solidFill>
              </a:rPr>
              <a:t>Blessed is he who </a:t>
            </a:r>
            <a:r>
              <a:rPr lang="en-US" sz="2800" b="1" i="1" u="sng" dirty="0" smtClean="0">
                <a:solidFill>
                  <a:schemeClr val="tx2">
                    <a:lumMod val="75000"/>
                  </a:schemeClr>
                </a:solidFill>
              </a:rPr>
              <a:t>reads</a:t>
            </a:r>
            <a:r>
              <a:rPr lang="en-US" sz="2800" i="1" dirty="0" smtClean="0">
                <a:solidFill>
                  <a:srgbClr val="FF0000"/>
                </a:solidFill>
              </a:rPr>
              <a:t> </a:t>
            </a:r>
            <a:r>
              <a:rPr lang="en-US" sz="2000" i="1" dirty="0" smtClean="0">
                <a:solidFill>
                  <a:srgbClr val="FF0000"/>
                </a:solidFill>
              </a:rPr>
              <a:t>and those who </a:t>
            </a:r>
            <a:r>
              <a:rPr lang="en-US" sz="2000" b="1" i="1" u="sng" dirty="0" smtClean="0">
                <a:solidFill>
                  <a:srgbClr val="FF0000"/>
                </a:solidFill>
              </a:rPr>
              <a:t>hear</a:t>
            </a:r>
            <a:r>
              <a:rPr lang="en-US" sz="2000" i="1" dirty="0" smtClean="0">
                <a:solidFill>
                  <a:srgbClr val="FF0000"/>
                </a:solidFill>
              </a:rPr>
              <a:t> the words of the prophecy, and </a:t>
            </a:r>
            <a:r>
              <a:rPr lang="en-US" sz="2000" b="1" i="1" u="sng" dirty="0" smtClean="0">
                <a:solidFill>
                  <a:srgbClr val="FF0000"/>
                </a:solidFill>
              </a:rPr>
              <a:t>heed</a:t>
            </a:r>
            <a:r>
              <a:rPr lang="en-US" sz="2000" i="1" dirty="0" smtClean="0">
                <a:solidFill>
                  <a:srgbClr val="FF0000"/>
                </a:solidFill>
              </a:rPr>
              <a:t> the things which are written in it; for the time is near</a:t>
            </a:r>
            <a:r>
              <a:rPr lang="en-US" sz="2000" i="1" dirty="0" smtClean="0"/>
              <a:t>.</a:t>
            </a:r>
            <a:r>
              <a:rPr lang="en-US" sz="2000" dirty="0" smtClean="0"/>
              <a:t> </a:t>
            </a:r>
          </a:p>
        </p:txBody>
      </p:sp>
      <p:sp>
        <p:nvSpPr>
          <p:cNvPr id="13313" name="Text Box 1"/>
          <p:cNvSpPr txBox="1">
            <a:spLocks noChangeArrowheads="1"/>
          </p:cNvSpPr>
          <p:nvPr/>
        </p:nvSpPr>
        <p:spPr bwMode="auto">
          <a:xfrm>
            <a:off x="1752600" y="367605"/>
            <a:ext cx="7086600" cy="1384995"/>
          </a:xfrm>
          <a:prstGeom prst="rect">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pPr marL="225425" indent="-225425"/>
            <a:r>
              <a:rPr lang="en-US" sz="1200" b="1" dirty="0" smtClean="0">
                <a:solidFill>
                  <a:srgbClr val="0000FF"/>
                </a:solidFill>
                <a:latin typeface="Times New Roman" pitchFamily="18" charset="0"/>
                <a:cs typeface="Times New Roman" pitchFamily="18" charset="0"/>
              </a:rPr>
              <a:t>Zechariah. 2:10-13</a:t>
            </a:r>
            <a:r>
              <a:rPr lang="en-US" sz="1200" dirty="0" smtClean="0">
                <a:solidFill>
                  <a:srgbClr val="0000FF"/>
                </a:solidFill>
                <a:latin typeface="Times New Roman" pitchFamily="18" charset="0"/>
                <a:cs typeface="Times New Roman" pitchFamily="18" charset="0"/>
              </a:rPr>
              <a:t> </a:t>
            </a:r>
            <a:r>
              <a:rPr lang="en-US" sz="1200" dirty="0" smtClean="0">
                <a:latin typeface="Times New Roman" pitchFamily="18" charset="0"/>
                <a:cs typeface="Times New Roman" pitchFamily="18" charset="0"/>
              </a:rPr>
              <a:t>"Sing for joy and be glad, O daughter of Zion; for </a:t>
            </a:r>
            <a:r>
              <a:rPr lang="en-US" sz="1200" b="1" u="sng" dirty="0" smtClean="0">
                <a:solidFill>
                  <a:srgbClr val="C00000"/>
                </a:solidFill>
                <a:latin typeface="Times New Roman" pitchFamily="18" charset="0"/>
                <a:cs typeface="Times New Roman" pitchFamily="18" charset="0"/>
              </a:rPr>
              <a:t>behold I am coming</a:t>
            </a:r>
            <a:r>
              <a:rPr lang="en-US" sz="1200" dirty="0" smtClean="0">
                <a:solidFill>
                  <a:srgbClr val="C00000"/>
                </a:solidFill>
                <a:latin typeface="Times New Roman" pitchFamily="18" charset="0"/>
                <a:cs typeface="Times New Roman" pitchFamily="18" charset="0"/>
              </a:rPr>
              <a:t> </a:t>
            </a:r>
            <a:r>
              <a:rPr lang="en-US" sz="1200" dirty="0" smtClean="0">
                <a:latin typeface="Times New Roman" pitchFamily="18" charset="0"/>
                <a:cs typeface="Times New Roman" pitchFamily="18" charset="0"/>
              </a:rPr>
              <a:t>and I will </a:t>
            </a:r>
            <a:r>
              <a:rPr lang="en-US" sz="1200" b="1" u="sng" dirty="0" smtClean="0">
                <a:solidFill>
                  <a:srgbClr val="C00000"/>
                </a:solidFill>
                <a:latin typeface="Times New Roman" pitchFamily="18" charset="0"/>
                <a:cs typeface="Times New Roman" pitchFamily="18" charset="0"/>
              </a:rPr>
              <a:t>dwell</a:t>
            </a:r>
            <a:r>
              <a:rPr lang="en-US" sz="1200" dirty="0" smtClean="0">
                <a:latin typeface="Times New Roman" pitchFamily="18" charset="0"/>
                <a:cs typeface="Times New Roman" pitchFamily="18" charset="0"/>
              </a:rPr>
              <a:t> in your midst," declares the L</a:t>
            </a:r>
            <a:r>
              <a:rPr lang="en-US" sz="1200" cap="small" dirty="0" smtClean="0">
                <a:latin typeface="Times New Roman" pitchFamily="18" charset="0"/>
                <a:cs typeface="Times New Roman" pitchFamily="18" charset="0"/>
              </a:rPr>
              <a:t>ord</a:t>
            </a:r>
            <a:r>
              <a:rPr lang="en-US" sz="1200" dirty="0" smtClean="0">
                <a:latin typeface="Times New Roman" pitchFamily="18" charset="0"/>
                <a:cs typeface="Times New Roman" pitchFamily="18" charset="0"/>
              </a:rPr>
              <a:t>. </a:t>
            </a:r>
            <a:r>
              <a:rPr lang="en-US" sz="1200" baseline="30000" dirty="0" smtClean="0">
                <a:solidFill>
                  <a:srgbClr val="0000FF"/>
                </a:solidFill>
                <a:latin typeface="Times New Roman" pitchFamily="18" charset="0"/>
                <a:cs typeface="Times New Roman" pitchFamily="18" charset="0"/>
              </a:rPr>
              <a:t>11</a:t>
            </a:r>
            <a:r>
              <a:rPr lang="en-US" sz="1200" dirty="0" smtClean="0">
                <a:latin typeface="Times New Roman" pitchFamily="18" charset="0"/>
                <a:cs typeface="Times New Roman" pitchFamily="18" charset="0"/>
              </a:rPr>
              <a:t>"And </a:t>
            </a:r>
            <a:r>
              <a:rPr lang="en-US" sz="1200" b="1" u="sng" dirty="0" smtClean="0">
                <a:latin typeface="Times New Roman" pitchFamily="18" charset="0"/>
                <a:cs typeface="Times New Roman" pitchFamily="18" charset="0"/>
              </a:rPr>
              <a:t>many nations will join themselves to the L</a:t>
            </a:r>
            <a:r>
              <a:rPr lang="en-US" sz="1200" b="1" u="sng" cap="small" dirty="0" smtClean="0">
                <a:latin typeface="Times New Roman" pitchFamily="18" charset="0"/>
                <a:cs typeface="Times New Roman" pitchFamily="18" charset="0"/>
              </a:rPr>
              <a:t>ord</a:t>
            </a:r>
            <a:r>
              <a:rPr lang="en-US" sz="1200" b="1" dirty="0" smtClean="0">
                <a:latin typeface="Times New Roman" pitchFamily="18" charset="0"/>
                <a:cs typeface="Times New Roman" pitchFamily="18" charset="0"/>
              </a:rPr>
              <a:t> </a:t>
            </a:r>
            <a:r>
              <a:rPr lang="en-US" sz="1200" b="1" u="sng" dirty="0" smtClean="0">
                <a:solidFill>
                  <a:srgbClr val="C00000"/>
                </a:solidFill>
                <a:latin typeface="Times New Roman" pitchFamily="18" charset="0"/>
                <a:cs typeface="Times New Roman" pitchFamily="18" charset="0"/>
              </a:rPr>
              <a:t>in that day</a:t>
            </a:r>
            <a:r>
              <a:rPr lang="en-US" sz="1200" b="1" dirty="0" smtClean="0">
                <a:solidFill>
                  <a:srgbClr val="C00000"/>
                </a:solidFill>
                <a:latin typeface="Times New Roman" pitchFamily="18" charset="0"/>
                <a:cs typeface="Times New Roman" pitchFamily="18" charset="0"/>
              </a:rPr>
              <a:t> </a:t>
            </a:r>
            <a:r>
              <a:rPr lang="en-US" sz="1200" b="1" u="sng" dirty="0" smtClean="0">
                <a:latin typeface="Times New Roman" pitchFamily="18" charset="0"/>
                <a:cs typeface="Times New Roman" pitchFamily="18" charset="0"/>
              </a:rPr>
              <a:t>and will become My people</a:t>
            </a:r>
            <a:r>
              <a:rPr lang="en-US" sz="1200" dirty="0" smtClean="0">
                <a:latin typeface="Times New Roman" pitchFamily="18" charset="0"/>
                <a:cs typeface="Times New Roman" pitchFamily="18" charset="0"/>
              </a:rPr>
              <a:t>. Then I will </a:t>
            </a:r>
            <a:r>
              <a:rPr lang="en-US" sz="1200" b="1" u="sng" dirty="0" smtClean="0">
                <a:solidFill>
                  <a:srgbClr val="C00000"/>
                </a:solidFill>
                <a:latin typeface="Times New Roman" pitchFamily="18" charset="0"/>
                <a:cs typeface="Times New Roman" pitchFamily="18" charset="0"/>
              </a:rPr>
              <a:t>dwell</a:t>
            </a:r>
            <a:r>
              <a:rPr lang="en-US" sz="1200" dirty="0" smtClean="0">
                <a:latin typeface="Times New Roman" pitchFamily="18" charset="0"/>
                <a:cs typeface="Times New Roman" pitchFamily="18" charset="0"/>
              </a:rPr>
              <a:t> in your midst, and you will know that the L</a:t>
            </a:r>
            <a:r>
              <a:rPr lang="en-US" sz="1200" cap="small" dirty="0" smtClean="0">
                <a:latin typeface="Times New Roman" pitchFamily="18" charset="0"/>
                <a:cs typeface="Times New Roman" pitchFamily="18" charset="0"/>
              </a:rPr>
              <a:t>ord</a:t>
            </a:r>
            <a:r>
              <a:rPr lang="en-US" sz="1200" dirty="0" smtClean="0">
                <a:latin typeface="Times New Roman" pitchFamily="18" charset="0"/>
                <a:cs typeface="Times New Roman" pitchFamily="18" charset="0"/>
              </a:rPr>
              <a:t> of hosts has sent Me to you. </a:t>
            </a:r>
            <a:r>
              <a:rPr lang="en-US" sz="1200" baseline="30000" dirty="0" smtClean="0">
                <a:solidFill>
                  <a:srgbClr val="0000FF"/>
                </a:solidFill>
                <a:latin typeface="Times New Roman" pitchFamily="18" charset="0"/>
                <a:cs typeface="Times New Roman" pitchFamily="18" charset="0"/>
              </a:rPr>
              <a:t>12 </a:t>
            </a:r>
            <a:r>
              <a:rPr lang="en-US" sz="1200" dirty="0" smtClean="0">
                <a:latin typeface="Times New Roman" pitchFamily="18" charset="0"/>
                <a:cs typeface="Times New Roman" pitchFamily="18" charset="0"/>
              </a:rPr>
              <a:t>"And the L</a:t>
            </a:r>
            <a:r>
              <a:rPr lang="en-US" sz="1200" cap="small" dirty="0" smtClean="0">
                <a:latin typeface="Times New Roman" pitchFamily="18" charset="0"/>
                <a:cs typeface="Times New Roman" pitchFamily="18" charset="0"/>
              </a:rPr>
              <a:t>ord</a:t>
            </a:r>
            <a:r>
              <a:rPr lang="en-US" sz="1200" dirty="0" smtClean="0">
                <a:latin typeface="Times New Roman" pitchFamily="18" charset="0"/>
                <a:cs typeface="Times New Roman" pitchFamily="18" charset="0"/>
              </a:rPr>
              <a:t> will possess Judah as His portion in the </a:t>
            </a:r>
            <a:r>
              <a:rPr lang="en-US" sz="1200" b="1" u="sng" dirty="0" smtClean="0">
                <a:solidFill>
                  <a:srgbClr val="C00000"/>
                </a:solidFill>
                <a:latin typeface="Times New Roman" pitchFamily="18" charset="0"/>
                <a:cs typeface="Times New Roman" pitchFamily="18" charset="0"/>
              </a:rPr>
              <a:t>holy land</a:t>
            </a:r>
            <a:r>
              <a:rPr lang="en-US" sz="1200" dirty="0" smtClean="0">
                <a:latin typeface="Times New Roman" pitchFamily="18" charset="0"/>
                <a:cs typeface="Times New Roman" pitchFamily="18" charset="0"/>
              </a:rPr>
              <a:t>, and will again choose Jerusalem. </a:t>
            </a:r>
            <a:r>
              <a:rPr lang="en-US" sz="1200" baseline="30000" dirty="0" smtClean="0">
                <a:solidFill>
                  <a:srgbClr val="0000FF"/>
                </a:solidFill>
                <a:latin typeface="Times New Roman" pitchFamily="18" charset="0"/>
                <a:cs typeface="Times New Roman" pitchFamily="18" charset="0"/>
              </a:rPr>
              <a:t>13 </a:t>
            </a:r>
            <a:r>
              <a:rPr lang="en-US" sz="1200" dirty="0" smtClean="0">
                <a:latin typeface="Times New Roman" pitchFamily="18" charset="0"/>
                <a:cs typeface="Times New Roman" pitchFamily="18" charset="0"/>
              </a:rPr>
              <a:t>"</a:t>
            </a:r>
            <a:r>
              <a:rPr lang="en-US" sz="1200" b="1" u="sng" dirty="0" smtClean="0">
                <a:solidFill>
                  <a:srgbClr val="C00000"/>
                </a:solidFill>
                <a:latin typeface="Times New Roman" pitchFamily="18" charset="0"/>
                <a:cs typeface="Times New Roman" pitchFamily="18" charset="0"/>
              </a:rPr>
              <a:t>Be silent, all flesh, before the Lord; for He is aroused from His holy habitation</a:t>
            </a:r>
            <a:r>
              <a:rPr lang="en-US" sz="1200" u="sng" dirty="0" smtClean="0">
                <a:latin typeface="Times New Roman" pitchFamily="18" charset="0"/>
                <a:cs typeface="Times New Roman" pitchFamily="18" charset="0"/>
              </a:rPr>
              <a:t>.</a:t>
            </a:r>
            <a:r>
              <a:rPr lang="en-US" sz="1200" dirty="0" smtClean="0">
                <a:latin typeface="Times New Roman" pitchFamily="18" charset="0"/>
                <a:cs typeface="Times New Roman" pitchFamily="18" charset="0"/>
              </a:rPr>
              <a:t>" </a:t>
            </a:r>
          </a:p>
          <a:p>
            <a:pPr marL="225425" indent="-225425"/>
            <a:r>
              <a:rPr lang="en-US" sz="1200" b="1" dirty="0" smtClean="0">
                <a:solidFill>
                  <a:srgbClr val="0000FF"/>
                </a:solidFill>
                <a:latin typeface="Times New Roman" pitchFamily="18" charset="0"/>
                <a:cs typeface="Times New Roman" pitchFamily="18" charset="0"/>
              </a:rPr>
              <a:t>Zechariah 8:23  </a:t>
            </a:r>
            <a:r>
              <a:rPr lang="en-US" sz="1200" dirty="0" smtClean="0">
                <a:latin typeface="Times New Roman" pitchFamily="18" charset="0"/>
                <a:cs typeface="Times New Roman" pitchFamily="18" charset="0"/>
              </a:rPr>
              <a:t>"Thus says the LORD of hosts, 'In those days </a:t>
            </a:r>
            <a:r>
              <a:rPr lang="en-US" sz="1200" b="1" u="sng" dirty="0" smtClean="0">
                <a:solidFill>
                  <a:srgbClr val="C00000"/>
                </a:solidFill>
                <a:latin typeface="Times New Roman" pitchFamily="18" charset="0"/>
                <a:cs typeface="Times New Roman" pitchFamily="18" charset="0"/>
              </a:rPr>
              <a:t>ten men from all the nations will grasp the garment of a Jew</a:t>
            </a:r>
            <a:r>
              <a:rPr lang="en-US" sz="1200" dirty="0" smtClean="0">
                <a:latin typeface="Times New Roman" pitchFamily="18" charset="0"/>
                <a:cs typeface="Times New Roman" pitchFamily="18" charset="0"/>
              </a:rPr>
              <a:t>, saying, "</a:t>
            </a:r>
            <a:r>
              <a:rPr lang="en-US" sz="1200" b="1" u="sng" dirty="0" smtClean="0">
                <a:solidFill>
                  <a:srgbClr val="C00000"/>
                </a:solidFill>
                <a:latin typeface="Times New Roman" pitchFamily="18" charset="0"/>
                <a:cs typeface="Times New Roman" pitchFamily="18" charset="0"/>
              </a:rPr>
              <a:t>Let us go with you, for we have heard that God is with you</a:t>
            </a:r>
            <a:r>
              <a:rPr lang="en-US" sz="1200" dirty="0" smtClean="0">
                <a:latin typeface="Times New Roman" pitchFamily="18" charset="0"/>
                <a:cs typeface="Times New Roman" pitchFamily="18" charset="0"/>
              </a:rPr>
              <a:t>."'“ </a:t>
            </a:r>
            <a:endParaRPr lang="en-US" sz="1200" dirty="0">
              <a:latin typeface="Times New Roman" pitchFamily="18" charset="0"/>
              <a:cs typeface="Times New Roman" pitchFamily="18" charset="0"/>
            </a:endParaRPr>
          </a:p>
        </p:txBody>
      </p:sp>
      <p:sp>
        <p:nvSpPr>
          <p:cNvPr id="7" name="Rectangle 6"/>
          <p:cNvSpPr/>
          <p:nvPr/>
        </p:nvSpPr>
        <p:spPr>
          <a:xfrm>
            <a:off x="990600" y="5934670"/>
            <a:ext cx="7239000" cy="646331"/>
          </a:xfrm>
          <a:prstGeom prst="rect">
            <a:avLst/>
          </a:prstGeom>
        </p:spPr>
        <p:txBody>
          <a:bodyPr wrap="square">
            <a:spAutoFit/>
          </a:bodyPr>
          <a:lstStyle/>
          <a:p>
            <a:pPr algn="ctr"/>
            <a:endParaRPr lang="en-US" dirty="0" smtClean="0">
              <a:hlinkClick r:id="rId3"/>
            </a:endParaRPr>
          </a:p>
          <a:p>
            <a:pPr algn="ct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1294667" y="0"/>
            <a:ext cx="655466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Outline of Revelation</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a:t>
            </a:fld>
            <a:endParaRPr lang="en-US"/>
          </a:p>
        </p:txBody>
      </p:sp>
      <p:graphicFrame>
        <p:nvGraphicFramePr>
          <p:cNvPr id="7" name="Table 6"/>
          <p:cNvGraphicFramePr>
            <a:graphicFrameLocks noGrp="1"/>
          </p:cNvGraphicFramePr>
          <p:nvPr/>
        </p:nvGraphicFramePr>
        <p:xfrm>
          <a:off x="304800" y="1100802"/>
          <a:ext cx="8534400" cy="5260624"/>
        </p:xfrm>
        <a:graphic>
          <a:graphicData uri="http://schemas.openxmlformats.org/drawingml/2006/table">
            <a:tbl>
              <a:tblPr/>
              <a:tblGrid>
                <a:gridCol w="1805680"/>
                <a:gridCol w="6728720"/>
              </a:tblGrid>
              <a:tr h="342892">
                <a:tc>
                  <a:txBody>
                    <a:bodyPr/>
                    <a:lstStyle/>
                    <a:p>
                      <a:pPr marL="0" marR="0" algn="ctr">
                        <a:lnSpc>
                          <a:spcPct val="115000"/>
                        </a:lnSpc>
                        <a:spcBef>
                          <a:spcPts val="0"/>
                        </a:spcBef>
                        <a:spcAft>
                          <a:spcPts val="0"/>
                        </a:spcAft>
                      </a:pPr>
                      <a:r>
                        <a:rPr lang="en-US" sz="2000" b="1" dirty="0">
                          <a:latin typeface="Calibri"/>
                          <a:ea typeface="MS Mincho"/>
                          <a:cs typeface="Times New Roman"/>
                        </a:rPr>
                        <a:t>Chapters</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Calibri"/>
                          <a:ea typeface="MS Mincho"/>
                          <a:cs typeface="Times New Roman"/>
                        </a:rPr>
                        <a:t>Topic</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a:t>
                      </a:r>
                      <a:r>
                        <a:rPr lang="en-US" sz="1400" dirty="0">
                          <a:latin typeface="+mn-lt"/>
                          <a:ea typeface="MS Mincho"/>
                          <a:cs typeface="Times New Roman"/>
                        </a:rPr>
                        <a:t> </a:t>
                      </a:r>
                      <a:r>
                        <a:rPr lang="en-US" sz="1400" b="1" i="1" dirty="0">
                          <a:solidFill>
                            <a:srgbClr val="FF0000"/>
                          </a:solidFill>
                          <a:latin typeface="+mn-lt"/>
                          <a:ea typeface="MS Mincho"/>
                          <a:cs typeface="Times New Roman"/>
                        </a:rPr>
                        <a:t>which you have seen  </a:t>
                      </a:r>
                      <a:r>
                        <a:rPr lang="en-US" sz="1400" dirty="0">
                          <a:latin typeface="+mn-lt"/>
                          <a:ea typeface="Calibri"/>
                          <a:cs typeface="Times New Roman"/>
                        </a:rPr>
                        <a:t>─ </a:t>
                      </a:r>
                      <a:r>
                        <a:rPr lang="en-US" sz="1400" dirty="0" smtClean="0">
                          <a:latin typeface="+mn-lt"/>
                          <a:ea typeface="Calibri"/>
                          <a:cs typeface="Times New Roman"/>
                        </a:rPr>
                        <a:t>Glorified </a:t>
                      </a:r>
                      <a:r>
                        <a:rPr lang="en-US" sz="1400" dirty="0" smtClean="0">
                          <a:latin typeface="+mn-lt"/>
                          <a:ea typeface="MS Mincho"/>
                          <a:cs typeface="Times New Roman"/>
                        </a:rPr>
                        <a:t>Christ </a:t>
                      </a:r>
                      <a:r>
                        <a:rPr lang="en-US" sz="1400" dirty="0">
                          <a:latin typeface="+mn-lt"/>
                          <a:ea typeface="MS Mincho"/>
                          <a:cs typeface="Times New Roman"/>
                        </a:rPr>
                        <a:t>in heaven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2-3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 which are </a:t>
                      </a:r>
                      <a:r>
                        <a:rPr lang="en-US" sz="1400" dirty="0">
                          <a:latin typeface="+mn-lt"/>
                          <a:ea typeface="Calibri"/>
                          <a:cs typeface="Times New Roman"/>
                        </a:rPr>
                        <a:t>─ 7 </a:t>
                      </a:r>
                      <a:r>
                        <a:rPr lang="en-US" sz="1400" dirty="0">
                          <a:latin typeface="+mn-lt"/>
                          <a:ea typeface="MS Mincho"/>
                          <a:cs typeface="Times New Roman"/>
                        </a:rPr>
                        <a:t>letters to the 7 churches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4-5</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b="1" i="1" kern="1200" dirty="0" smtClean="0">
                          <a:solidFill>
                            <a:srgbClr val="FF0000"/>
                          </a:solidFill>
                          <a:latin typeface="+mn-lt"/>
                          <a:ea typeface="MS Mincho"/>
                          <a:cs typeface="Times New Roman"/>
                        </a:rPr>
                        <a:t>Things which shall take place </a:t>
                      </a:r>
                      <a:r>
                        <a:rPr lang="en-US" sz="1400" dirty="0" smtClean="0">
                          <a:latin typeface="+mn-lt"/>
                          <a:ea typeface="Calibri"/>
                          <a:cs typeface="Times New Roman"/>
                        </a:rPr>
                        <a:t>─ </a:t>
                      </a:r>
                      <a:r>
                        <a:rPr lang="en-US" sz="1400" b="1" i="1" kern="1200" dirty="0" smtClean="0">
                          <a:solidFill>
                            <a:srgbClr val="FF0000"/>
                          </a:solidFill>
                          <a:latin typeface="+mn-lt"/>
                          <a:ea typeface="MS Mincho"/>
                          <a:cs typeface="Times New Roman"/>
                        </a:rPr>
                        <a:t> </a:t>
                      </a:r>
                      <a:r>
                        <a:rPr lang="en-US" sz="1400" dirty="0" smtClean="0">
                          <a:latin typeface="+mn-lt"/>
                          <a:ea typeface="MS Mincho"/>
                          <a:cs typeface="Times New Roman"/>
                        </a:rPr>
                        <a:t>Introduction / background </a:t>
                      </a:r>
                      <a:r>
                        <a:rPr lang="en-US" sz="1400" dirty="0">
                          <a:latin typeface="+mn-lt"/>
                          <a:ea typeface="MS Mincho"/>
                          <a:cs typeface="Times New Roman"/>
                        </a:rPr>
                        <a:t>to the future — 7 sealed scroll</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6 seals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21060">
                <a:tc>
                  <a:txBody>
                    <a:bodyPr/>
                    <a:lstStyle/>
                    <a:p>
                      <a:pPr marL="0" marR="0" algn="ctr">
                        <a:lnSpc>
                          <a:spcPct val="115000"/>
                        </a:lnSpc>
                        <a:spcBef>
                          <a:spcPts val="0"/>
                        </a:spcBef>
                        <a:spcAft>
                          <a:spcPts val="0"/>
                        </a:spcAft>
                      </a:pPr>
                      <a:r>
                        <a:rPr lang="en-US" sz="1400" dirty="0">
                          <a:latin typeface="+mn-lt"/>
                          <a:ea typeface="MS Mincho"/>
                          <a:cs typeface="Times New Roman"/>
                        </a:rPr>
                        <a:t>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dirty="0">
                          <a:solidFill>
                            <a:srgbClr val="FF0000"/>
                          </a:solidFill>
                          <a:latin typeface="+mn-lt"/>
                          <a:ea typeface="MS Mincho"/>
                          <a:cs typeface="Times New Roman"/>
                        </a:rPr>
                        <a:t>1</a:t>
                      </a:r>
                      <a:r>
                        <a:rPr lang="en-US" sz="1400" b="1" baseline="30000" dirty="0">
                          <a:solidFill>
                            <a:srgbClr val="FF0000"/>
                          </a:solidFill>
                          <a:latin typeface="+mn-lt"/>
                          <a:ea typeface="MS Mincho"/>
                          <a:cs typeface="Times New Roman"/>
                        </a:rPr>
                        <a:t>st</a:t>
                      </a:r>
                      <a:r>
                        <a:rPr lang="en-US" sz="1400" b="1" dirty="0">
                          <a:solidFill>
                            <a:srgbClr val="FF0000"/>
                          </a:solidFill>
                          <a:latin typeface="+mn-lt"/>
                          <a:ea typeface="MS Mincho"/>
                          <a:cs typeface="Times New Roman"/>
                        </a:rPr>
                        <a:t> parenthetic  </a:t>
                      </a:r>
                      <a:r>
                        <a:rPr lang="en-US" sz="1400" dirty="0">
                          <a:latin typeface="+mn-lt"/>
                          <a:ea typeface="Calibri"/>
                          <a:cs typeface="Times New Roman"/>
                        </a:rPr>
                        <a:t>─ </a:t>
                      </a:r>
                      <a:r>
                        <a:rPr lang="en-US" sz="1400" dirty="0">
                          <a:latin typeface="+mn-lt"/>
                          <a:ea typeface="MS Mincho"/>
                          <a:cs typeface="Times New Roman"/>
                        </a:rPr>
                        <a:t>2 groups (</a:t>
                      </a:r>
                      <a:r>
                        <a:rPr lang="en-US" sz="1400" dirty="0" smtClean="0">
                          <a:latin typeface="+mn-lt"/>
                          <a:ea typeface="MS Mincho"/>
                          <a:cs typeface="Times New Roman"/>
                        </a:rPr>
                        <a:t>144,000,</a:t>
                      </a:r>
                      <a:r>
                        <a:rPr lang="en-US" sz="1400" baseline="0" dirty="0" smtClean="0">
                          <a:latin typeface="+mn-lt"/>
                          <a:ea typeface="MS Mincho"/>
                          <a:cs typeface="Times New Roman"/>
                        </a:rPr>
                        <a:t> </a:t>
                      </a:r>
                      <a:r>
                        <a:rPr lang="en-US" sz="1400" dirty="0" smtClean="0">
                          <a:latin typeface="+mn-lt"/>
                          <a:ea typeface="MS Mincho"/>
                          <a:cs typeface="Times New Roman"/>
                        </a:rPr>
                        <a:t>multitude </a:t>
                      </a:r>
                      <a:r>
                        <a:rPr lang="en-US" sz="1400" strike="sngStrike" baseline="0" dirty="0">
                          <a:latin typeface="+mn-lt"/>
                          <a:ea typeface="MS Mincho"/>
                          <a:cs typeface="Times New Roman"/>
                        </a:rPr>
                        <a:t>of gentiles </a:t>
                      </a:r>
                      <a:r>
                        <a:rPr lang="en-US" sz="1400" dirty="0">
                          <a:latin typeface="+mn-lt"/>
                          <a:ea typeface="MS Mincho"/>
                          <a:cs typeface="Times New Roman"/>
                        </a:rPr>
                        <a:t>in white robes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seal and first 4 trumpets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5</a:t>
                      </a:r>
                      <a:r>
                        <a:rPr lang="en-US" sz="1400" baseline="30000" dirty="0">
                          <a:latin typeface="+mn-lt"/>
                          <a:ea typeface="MS Mincho"/>
                          <a:cs typeface="Times New Roman"/>
                        </a:rPr>
                        <a:t>th</a:t>
                      </a:r>
                      <a:r>
                        <a:rPr lang="en-US" sz="1400" dirty="0">
                          <a:latin typeface="+mn-lt"/>
                          <a:ea typeface="MS Mincho"/>
                          <a:cs typeface="Times New Roman"/>
                        </a:rPr>
                        <a:t> &amp; 6</a:t>
                      </a:r>
                      <a:r>
                        <a:rPr lang="en-US" sz="1400" baseline="30000" dirty="0">
                          <a:latin typeface="+mn-lt"/>
                          <a:ea typeface="MS Mincho"/>
                          <a:cs typeface="Times New Roman"/>
                        </a:rPr>
                        <a:t>th</a:t>
                      </a:r>
                      <a:r>
                        <a:rPr lang="en-US" sz="1400" dirty="0">
                          <a:latin typeface="+mn-lt"/>
                          <a:ea typeface="MS Mincho"/>
                          <a:cs typeface="Times New Roman"/>
                        </a:rPr>
                        <a:t> trumpets, 1</a:t>
                      </a:r>
                      <a:r>
                        <a:rPr lang="en-US" sz="1400" baseline="30000" dirty="0">
                          <a:latin typeface="+mn-lt"/>
                          <a:ea typeface="MS Mincho"/>
                          <a:cs typeface="Times New Roman"/>
                        </a:rPr>
                        <a:t>st</a:t>
                      </a:r>
                      <a:r>
                        <a:rPr lang="en-US" sz="1400" dirty="0">
                          <a:latin typeface="+mn-lt"/>
                          <a:ea typeface="MS Mincho"/>
                          <a:cs typeface="Times New Roman"/>
                        </a:rPr>
                        <a:t> </a:t>
                      </a:r>
                      <a:r>
                        <a:rPr lang="en-US" sz="1400" dirty="0" smtClean="0">
                          <a:latin typeface="+mn-lt"/>
                          <a:ea typeface="MS Mincho"/>
                          <a:cs typeface="Times New Roman"/>
                        </a:rPr>
                        <a:t>&amp; 2</a:t>
                      </a:r>
                      <a:r>
                        <a:rPr lang="en-US" sz="1400" baseline="30000" dirty="0" smtClean="0">
                          <a:latin typeface="+mn-lt"/>
                          <a:ea typeface="MS Mincho"/>
                          <a:cs typeface="Times New Roman"/>
                        </a:rPr>
                        <a:t>nd</a:t>
                      </a:r>
                      <a:r>
                        <a:rPr lang="en-US" sz="1400" baseline="0" dirty="0" smtClean="0">
                          <a:latin typeface="+mn-lt"/>
                          <a:ea typeface="MS Mincho"/>
                          <a:cs typeface="Times New Roman"/>
                        </a:rPr>
                        <a:t> </a:t>
                      </a:r>
                      <a:r>
                        <a:rPr lang="en-US" sz="1400" dirty="0" smtClean="0">
                          <a:latin typeface="+mn-lt"/>
                          <a:ea typeface="MS Mincho"/>
                          <a:cs typeface="Times New Roman"/>
                        </a:rPr>
                        <a:t>Woes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10-11:14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2</a:t>
                      </a:r>
                      <a:r>
                        <a:rPr lang="en-US" sz="1400" b="1" kern="1200" baseline="30000" dirty="0" smtClean="0">
                          <a:solidFill>
                            <a:srgbClr val="FF0000"/>
                          </a:solidFill>
                          <a:latin typeface="+mn-lt"/>
                          <a:ea typeface="MS Mincho"/>
                          <a:cs typeface="Times New Roman"/>
                        </a:rPr>
                        <a:t>nd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the little book, the two </a:t>
                      </a:r>
                      <a:r>
                        <a:rPr lang="en-US" sz="1400" dirty="0" smtClean="0">
                          <a:latin typeface="+mn-lt"/>
                          <a:ea typeface="Calibri"/>
                          <a:cs typeface="Times New Roman"/>
                        </a:rPr>
                        <a:t>witnesses, end of 2</a:t>
                      </a:r>
                      <a:r>
                        <a:rPr lang="en-US" sz="1400" baseline="30000" dirty="0" smtClean="0">
                          <a:latin typeface="+mn-lt"/>
                          <a:ea typeface="Calibri"/>
                          <a:cs typeface="Times New Roman"/>
                        </a:rPr>
                        <a:t>nd</a:t>
                      </a:r>
                      <a:r>
                        <a:rPr lang="en-US" sz="1400" dirty="0" smtClean="0">
                          <a:latin typeface="+mn-lt"/>
                          <a:ea typeface="Calibri"/>
                          <a:cs typeface="Times New Roman"/>
                        </a:rPr>
                        <a:t> Woe</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11:15-19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trumpet, 3</a:t>
                      </a:r>
                      <a:r>
                        <a:rPr lang="en-US" sz="1400" baseline="30000" dirty="0">
                          <a:latin typeface="+mn-lt"/>
                          <a:ea typeface="MS Mincho"/>
                          <a:cs typeface="Times New Roman"/>
                        </a:rPr>
                        <a:t>rd</a:t>
                      </a:r>
                      <a:r>
                        <a:rPr lang="en-US" sz="1400" dirty="0">
                          <a:latin typeface="+mn-lt"/>
                          <a:ea typeface="MS Mincho"/>
                          <a:cs typeface="Times New Roman"/>
                        </a:rPr>
                        <a:t> Woe</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important characters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wicked </a:t>
                      </a:r>
                      <a:r>
                        <a:rPr lang="en-US" sz="1400" dirty="0" smtClean="0">
                          <a:latin typeface="+mn-lt"/>
                          <a:ea typeface="Calibri"/>
                          <a:cs typeface="Times New Roman"/>
                        </a:rPr>
                        <a:t>rulers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visions of Christ triumphant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15-16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 bowls leading to the 2</a:t>
                      </a:r>
                      <a:r>
                        <a:rPr lang="en-US" sz="1400" baseline="30000" dirty="0">
                          <a:latin typeface="+mn-lt"/>
                          <a:ea typeface="MS Mincho"/>
                          <a:cs typeface="Times New Roman"/>
                        </a:rPr>
                        <a:t>nd</a:t>
                      </a:r>
                      <a:r>
                        <a:rPr lang="en-US" sz="1400" dirty="0">
                          <a:latin typeface="+mn-lt"/>
                          <a:ea typeface="MS Mincho"/>
                          <a:cs typeface="Times New Roman"/>
                        </a:rPr>
                        <a:t> coming of Christ</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a:t>
                      </a:r>
                      <a:r>
                        <a:rPr lang="en-US" sz="1400" dirty="0">
                          <a:latin typeface="+mn-lt"/>
                          <a:ea typeface="MS Mincho"/>
                          <a:cs typeface="Times New Roman"/>
                        </a:rPr>
                        <a:t>Destruction of ecclesiastic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MS Mincho"/>
                          <a:cs typeface="Times New Roman"/>
                        </a:rPr>
                        <a:t> </a:t>
                      </a:r>
                      <a:r>
                        <a:rPr lang="en-US" sz="1400" dirty="0">
                          <a:latin typeface="+mn-lt"/>
                          <a:ea typeface="Calibri"/>
                          <a:cs typeface="Times New Roman"/>
                        </a:rPr>
                        <a:t>─ </a:t>
                      </a:r>
                      <a:r>
                        <a:rPr lang="en-US" sz="1400" dirty="0">
                          <a:latin typeface="+mn-lt"/>
                          <a:ea typeface="MS Mincho"/>
                          <a:cs typeface="Times New Roman"/>
                        </a:rPr>
                        <a:t>Destruction of political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2</a:t>
                      </a:r>
                      <a:r>
                        <a:rPr lang="en-US" sz="1400" baseline="30000" dirty="0">
                          <a:latin typeface="+mn-lt"/>
                          <a:ea typeface="MS Mincho"/>
                          <a:cs typeface="Times New Roman"/>
                        </a:rPr>
                        <a:t>nd</a:t>
                      </a:r>
                      <a:r>
                        <a:rPr lang="en-US" sz="1400" dirty="0">
                          <a:latin typeface="+mn-lt"/>
                          <a:ea typeface="MS Mincho"/>
                          <a:cs typeface="Times New Roman"/>
                        </a:rPr>
                        <a:t> Coming of Christ, the great supper of God</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493552">
                <a:tc>
                  <a:txBody>
                    <a:bodyPr/>
                    <a:lstStyle/>
                    <a:p>
                      <a:pPr marL="0" marR="0" algn="ctr">
                        <a:lnSpc>
                          <a:spcPct val="115000"/>
                        </a:lnSpc>
                        <a:spcBef>
                          <a:spcPts val="0"/>
                        </a:spcBef>
                        <a:spcAft>
                          <a:spcPts val="0"/>
                        </a:spcAft>
                      </a:pPr>
                      <a:r>
                        <a:rPr lang="en-US" sz="1400">
                          <a:latin typeface="+mn-lt"/>
                          <a:ea typeface="MS Mincho"/>
                          <a:cs typeface="Times New Roman"/>
                        </a:rPr>
                        <a:t>20</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Millennial reign of Christ </a:t>
                      </a:r>
                      <a:r>
                        <a:rPr lang="en-US" sz="1400" dirty="0" smtClean="0">
                          <a:latin typeface="+mn-lt"/>
                          <a:ea typeface="Calibri"/>
                          <a:cs typeface="Times New Roman"/>
                        </a:rPr>
                        <a:t>─ </a:t>
                      </a:r>
                      <a:r>
                        <a:rPr lang="en-US" sz="1400" dirty="0">
                          <a:latin typeface="+mn-lt"/>
                          <a:ea typeface="Calibri"/>
                          <a:cs typeface="Times New Roman"/>
                        </a:rPr>
                        <a:t>Satan bound, 1000 year reign, Satan released, great white throne judgment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New Jerusalem, new heaven and new earth</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Concluding revelations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bl>
          </a:graphicData>
        </a:graphic>
      </p:graphicFrame>
      <p:sp>
        <p:nvSpPr>
          <p:cNvPr id="8" name="Diamond 7"/>
          <p:cNvSpPr/>
          <p:nvPr/>
        </p:nvSpPr>
        <p:spPr>
          <a:xfrm>
            <a:off x="838200" y="253084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7"/>
          <p:cNvGrpSpPr>
            <a:grpSpLocks/>
          </p:cNvGrpSpPr>
          <p:nvPr/>
        </p:nvGrpSpPr>
        <p:grpSpPr bwMode="auto">
          <a:xfrm>
            <a:off x="228600" y="762000"/>
            <a:ext cx="8610600" cy="3276600"/>
            <a:chOff x="228600" y="762000"/>
            <a:chExt cx="8610600" cy="3276600"/>
          </a:xfrm>
        </p:grpSpPr>
        <p:sp>
          <p:nvSpPr>
            <p:cNvPr id="2052" name="AutoShape 2"/>
            <p:cNvSpPr>
              <a:spLocks noChangeArrowheads="1"/>
            </p:cNvSpPr>
            <p:nvPr/>
          </p:nvSpPr>
          <p:spPr bwMode="auto">
            <a:xfrm>
              <a:off x="4800600" y="762000"/>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053" name="Text Box 10"/>
            <p:cNvSpPr txBox="1">
              <a:spLocks noChangeArrowheads="1"/>
            </p:cNvSpPr>
            <p:nvPr/>
          </p:nvSpPr>
          <p:spPr bwMode="auto">
            <a:xfrm>
              <a:off x="295275" y="2057400"/>
              <a:ext cx="482600" cy="365125"/>
            </a:xfrm>
            <a:prstGeom prst="rect">
              <a:avLst/>
            </a:prstGeom>
            <a:solidFill>
              <a:schemeClr val="bg1"/>
            </a:solidFill>
            <a:ln w="9525">
              <a:noFill/>
              <a:miter lim="800000"/>
              <a:headEnd/>
              <a:tailEnd/>
            </a:ln>
          </p:spPr>
          <p:txBody>
            <a:bodyPr wrap="none">
              <a:spAutoFit/>
            </a:bodyPr>
            <a:lstStyle/>
            <a:p>
              <a:pPr algn="ctr"/>
              <a:r>
                <a:rPr lang="en-US" sz="900" b="1"/>
                <a:t>1</a:t>
              </a:r>
            </a:p>
            <a:p>
              <a:pPr algn="ctr"/>
              <a:r>
                <a:rPr lang="en-US" sz="900" b="1"/>
                <a:t>White</a:t>
              </a:r>
            </a:p>
          </p:txBody>
        </p:sp>
        <p:sp>
          <p:nvSpPr>
            <p:cNvPr id="2054" name="Text Box 18"/>
            <p:cNvSpPr txBox="1">
              <a:spLocks noChangeArrowheads="1"/>
            </p:cNvSpPr>
            <p:nvPr/>
          </p:nvSpPr>
          <p:spPr bwMode="auto">
            <a:xfrm>
              <a:off x="4070350" y="2057400"/>
              <a:ext cx="444500" cy="365125"/>
            </a:xfrm>
            <a:prstGeom prst="rect">
              <a:avLst/>
            </a:prstGeom>
            <a:solidFill>
              <a:schemeClr val="bg1"/>
            </a:solidFill>
            <a:ln w="9525">
              <a:noFill/>
              <a:miter lim="800000"/>
              <a:headEnd/>
              <a:tailEnd/>
            </a:ln>
          </p:spPr>
          <p:txBody>
            <a:bodyPr wrap="none">
              <a:spAutoFit/>
            </a:bodyPr>
            <a:lstStyle/>
            <a:p>
              <a:pPr algn="ctr"/>
              <a:r>
                <a:rPr lang="en-US" sz="900" b="1"/>
                <a:t>6</a:t>
              </a:r>
            </a:p>
            <a:p>
              <a:pPr algn="ctr"/>
              <a:r>
                <a:rPr lang="en-US" sz="900" b="1"/>
                <a:t>Signs</a:t>
              </a:r>
            </a:p>
          </p:txBody>
        </p:sp>
        <p:sp>
          <p:nvSpPr>
            <p:cNvPr id="2055" name="Text Box 19"/>
            <p:cNvSpPr txBox="1">
              <a:spLocks noChangeArrowheads="1"/>
            </p:cNvSpPr>
            <p:nvPr/>
          </p:nvSpPr>
          <p:spPr bwMode="auto">
            <a:xfrm>
              <a:off x="3241675" y="2057400"/>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056" name="Text Box 20"/>
            <p:cNvSpPr txBox="1">
              <a:spLocks noChangeArrowheads="1"/>
            </p:cNvSpPr>
            <p:nvPr/>
          </p:nvSpPr>
          <p:spPr bwMode="auto">
            <a:xfrm>
              <a:off x="2549525" y="2057400"/>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057" name="Text Box 21"/>
            <p:cNvSpPr txBox="1">
              <a:spLocks noChangeArrowheads="1"/>
            </p:cNvSpPr>
            <p:nvPr/>
          </p:nvSpPr>
          <p:spPr bwMode="auto">
            <a:xfrm>
              <a:off x="1785938" y="2057400"/>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058" name="Text Box 22"/>
            <p:cNvSpPr txBox="1">
              <a:spLocks noChangeArrowheads="1"/>
            </p:cNvSpPr>
            <p:nvPr/>
          </p:nvSpPr>
          <p:spPr bwMode="auto">
            <a:xfrm>
              <a:off x="1093788" y="2057400"/>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3" name="Group 25"/>
            <p:cNvGrpSpPr>
              <a:grpSpLocks/>
            </p:cNvGrpSpPr>
            <p:nvPr/>
          </p:nvGrpSpPr>
          <p:grpSpPr bwMode="auto">
            <a:xfrm>
              <a:off x="7726363" y="3200400"/>
              <a:ext cx="1019175" cy="304800"/>
              <a:chOff x="2095" y="1440"/>
              <a:chExt cx="642" cy="192"/>
            </a:xfrm>
          </p:grpSpPr>
          <p:sp>
            <p:nvSpPr>
              <p:cNvPr id="2114" name="AutoShape 23"/>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15"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4" name="Group 26"/>
            <p:cNvGrpSpPr>
              <a:grpSpLocks/>
            </p:cNvGrpSpPr>
            <p:nvPr/>
          </p:nvGrpSpPr>
          <p:grpSpPr bwMode="auto">
            <a:xfrm>
              <a:off x="7710488" y="2895600"/>
              <a:ext cx="987425" cy="304800"/>
              <a:chOff x="2104" y="1440"/>
              <a:chExt cx="622" cy="192"/>
            </a:xfrm>
          </p:grpSpPr>
          <p:sp>
            <p:nvSpPr>
              <p:cNvPr id="2112" name="AutoShape 27"/>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13"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5" name="Group 29"/>
            <p:cNvGrpSpPr>
              <a:grpSpLocks/>
            </p:cNvGrpSpPr>
            <p:nvPr/>
          </p:nvGrpSpPr>
          <p:grpSpPr bwMode="auto">
            <a:xfrm>
              <a:off x="7685088" y="2590800"/>
              <a:ext cx="1068388" cy="304800"/>
              <a:chOff x="2081" y="1440"/>
              <a:chExt cx="673" cy="192"/>
            </a:xfrm>
          </p:grpSpPr>
          <p:sp>
            <p:nvSpPr>
              <p:cNvPr id="2110" name="AutoShape 30"/>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11"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6" name="Group 32"/>
            <p:cNvGrpSpPr>
              <a:grpSpLocks/>
            </p:cNvGrpSpPr>
            <p:nvPr/>
          </p:nvGrpSpPr>
          <p:grpSpPr bwMode="auto">
            <a:xfrm>
              <a:off x="7756525" y="2286000"/>
              <a:ext cx="852488" cy="304800"/>
              <a:chOff x="2147" y="1440"/>
              <a:chExt cx="537" cy="192"/>
            </a:xfrm>
          </p:grpSpPr>
          <p:sp>
            <p:nvSpPr>
              <p:cNvPr id="2108" name="AutoShape 33"/>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9"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7" name="Group 35"/>
            <p:cNvGrpSpPr>
              <a:grpSpLocks/>
            </p:cNvGrpSpPr>
            <p:nvPr/>
          </p:nvGrpSpPr>
          <p:grpSpPr bwMode="auto">
            <a:xfrm>
              <a:off x="7659688" y="1981200"/>
              <a:ext cx="966788" cy="304800"/>
              <a:chOff x="2111" y="1440"/>
              <a:chExt cx="609" cy="192"/>
            </a:xfrm>
          </p:grpSpPr>
          <p:sp>
            <p:nvSpPr>
              <p:cNvPr id="2106" name="AutoShape 36"/>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7"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8" name="Group 38"/>
            <p:cNvGrpSpPr>
              <a:grpSpLocks/>
            </p:cNvGrpSpPr>
            <p:nvPr/>
          </p:nvGrpSpPr>
          <p:grpSpPr bwMode="auto">
            <a:xfrm>
              <a:off x="7845425" y="1371600"/>
              <a:ext cx="533400" cy="304800"/>
              <a:chOff x="2254" y="1440"/>
              <a:chExt cx="336" cy="192"/>
            </a:xfrm>
          </p:grpSpPr>
          <p:sp>
            <p:nvSpPr>
              <p:cNvPr id="2104" name="AutoShape 39"/>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5"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9" name="Group 41"/>
            <p:cNvGrpSpPr>
              <a:grpSpLocks/>
            </p:cNvGrpSpPr>
            <p:nvPr/>
          </p:nvGrpSpPr>
          <p:grpSpPr bwMode="auto">
            <a:xfrm>
              <a:off x="7720013" y="1676400"/>
              <a:ext cx="819150" cy="304800"/>
              <a:chOff x="2156" y="1440"/>
              <a:chExt cx="516" cy="192"/>
            </a:xfrm>
          </p:grpSpPr>
          <p:sp>
            <p:nvSpPr>
              <p:cNvPr id="2102" name="AutoShape 42"/>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3"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0" name="Group 50"/>
            <p:cNvGrpSpPr>
              <a:grpSpLocks/>
            </p:cNvGrpSpPr>
            <p:nvPr/>
          </p:nvGrpSpPr>
          <p:grpSpPr bwMode="auto">
            <a:xfrm>
              <a:off x="5184775" y="1401763"/>
              <a:ext cx="758825" cy="298450"/>
              <a:chOff x="1344" y="2687"/>
              <a:chExt cx="480" cy="235"/>
            </a:xfrm>
          </p:grpSpPr>
          <p:sp>
            <p:nvSpPr>
              <p:cNvPr id="2100" name="Freeform 48"/>
              <p:cNvSpPr>
                <a:spLocks/>
              </p:cNvSpPr>
              <p:nvPr/>
            </p:nvSpPr>
            <p:spPr bwMode="auto">
              <a:xfrm>
                <a:off x="1440" y="2778"/>
                <a:ext cx="384" cy="144"/>
              </a:xfrm>
              <a:custGeom>
                <a:avLst/>
                <a:gdLst>
                  <a:gd name="T0" fmla="*/ 0 w 816"/>
                  <a:gd name="T1" fmla="*/ 19 h 336"/>
                  <a:gd name="T2" fmla="*/ 0 w 816"/>
                  <a:gd name="T3" fmla="*/ 8 h 336"/>
                  <a:gd name="T4" fmla="*/ 10 w 816"/>
                  <a:gd name="T5" fmla="*/ 12 h 336"/>
                  <a:gd name="T6" fmla="*/ 45 w 816"/>
                  <a:gd name="T7" fmla="*/ 12 h 336"/>
                  <a:gd name="T8" fmla="*/ 70 w 816"/>
                  <a:gd name="T9" fmla="*/ 8 h 336"/>
                  <a:gd name="T10" fmla="*/ 85 w 816"/>
                  <a:gd name="T11" fmla="*/ 0 h 336"/>
                  <a:gd name="T12" fmla="*/ 85 w 816"/>
                  <a:gd name="T13" fmla="*/ 27 h 336"/>
                  <a:gd name="T14" fmla="*/ 75 w 816"/>
                  <a:gd name="T15" fmla="*/ 23 h 336"/>
                  <a:gd name="T16" fmla="*/ 45 w 816"/>
                  <a:gd name="T17" fmla="*/ 19 h 336"/>
                  <a:gd name="T18" fmla="*/ 10 w 816"/>
                  <a:gd name="T19" fmla="*/ 19 h 336"/>
                  <a:gd name="T20" fmla="*/ 0 w 816"/>
                  <a:gd name="T21" fmla="*/ 23 h 336"/>
                  <a:gd name="T22" fmla="*/ 0 w 816"/>
                  <a:gd name="T23" fmla="*/ 19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101"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1" name="Group 51"/>
            <p:cNvGrpSpPr>
              <a:grpSpLocks/>
            </p:cNvGrpSpPr>
            <p:nvPr/>
          </p:nvGrpSpPr>
          <p:grpSpPr bwMode="auto">
            <a:xfrm>
              <a:off x="5337175" y="1654175"/>
              <a:ext cx="758825" cy="317500"/>
              <a:chOff x="1344" y="2738"/>
              <a:chExt cx="480" cy="253"/>
            </a:xfrm>
          </p:grpSpPr>
          <p:sp>
            <p:nvSpPr>
              <p:cNvPr id="2098" name="Freeform 52"/>
              <p:cNvSpPr>
                <a:spLocks/>
              </p:cNvSpPr>
              <p:nvPr/>
            </p:nvSpPr>
            <p:spPr bwMode="auto">
              <a:xfrm>
                <a:off x="1440" y="2846"/>
                <a:ext cx="384" cy="145"/>
              </a:xfrm>
              <a:custGeom>
                <a:avLst/>
                <a:gdLst>
                  <a:gd name="T0" fmla="*/ 0 w 816"/>
                  <a:gd name="T1" fmla="*/ 19 h 336"/>
                  <a:gd name="T2" fmla="*/ 0 w 816"/>
                  <a:gd name="T3" fmla="*/ 8 h 336"/>
                  <a:gd name="T4" fmla="*/ 10 w 816"/>
                  <a:gd name="T5" fmla="*/ 12 h 336"/>
                  <a:gd name="T6" fmla="*/ 45 w 816"/>
                  <a:gd name="T7" fmla="*/ 12 h 336"/>
                  <a:gd name="T8" fmla="*/ 70 w 816"/>
                  <a:gd name="T9" fmla="*/ 8 h 336"/>
                  <a:gd name="T10" fmla="*/ 85 w 816"/>
                  <a:gd name="T11" fmla="*/ 0 h 336"/>
                  <a:gd name="T12" fmla="*/ 85 w 816"/>
                  <a:gd name="T13" fmla="*/ 27 h 336"/>
                  <a:gd name="T14" fmla="*/ 75 w 816"/>
                  <a:gd name="T15" fmla="*/ 23 h 336"/>
                  <a:gd name="T16" fmla="*/ 45 w 816"/>
                  <a:gd name="T17" fmla="*/ 19 h 336"/>
                  <a:gd name="T18" fmla="*/ 10 w 816"/>
                  <a:gd name="T19" fmla="*/ 19 h 336"/>
                  <a:gd name="T20" fmla="*/ 0 w 816"/>
                  <a:gd name="T21" fmla="*/ 23 h 336"/>
                  <a:gd name="T22" fmla="*/ 0 w 816"/>
                  <a:gd name="T23" fmla="*/ 19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9"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2" name="Group 54"/>
            <p:cNvGrpSpPr>
              <a:grpSpLocks/>
            </p:cNvGrpSpPr>
            <p:nvPr/>
          </p:nvGrpSpPr>
          <p:grpSpPr bwMode="auto">
            <a:xfrm>
              <a:off x="5486400" y="1957388"/>
              <a:ext cx="760413" cy="320675"/>
              <a:chOff x="1344" y="2771"/>
              <a:chExt cx="480" cy="253"/>
            </a:xfrm>
          </p:grpSpPr>
          <p:sp>
            <p:nvSpPr>
              <p:cNvPr id="2096" name="Freeform 55"/>
              <p:cNvSpPr>
                <a:spLocks/>
              </p:cNvSpPr>
              <p:nvPr/>
            </p:nvSpPr>
            <p:spPr bwMode="auto">
              <a:xfrm>
                <a:off x="1440" y="2880"/>
                <a:ext cx="384" cy="144"/>
              </a:xfrm>
              <a:custGeom>
                <a:avLst/>
                <a:gdLst>
                  <a:gd name="T0" fmla="*/ 0 w 816"/>
                  <a:gd name="T1" fmla="*/ 19 h 336"/>
                  <a:gd name="T2" fmla="*/ 0 w 816"/>
                  <a:gd name="T3" fmla="*/ 8 h 336"/>
                  <a:gd name="T4" fmla="*/ 10 w 816"/>
                  <a:gd name="T5" fmla="*/ 12 h 336"/>
                  <a:gd name="T6" fmla="*/ 45 w 816"/>
                  <a:gd name="T7" fmla="*/ 12 h 336"/>
                  <a:gd name="T8" fmla="*/ 70 w 816"/>
                  <a:gd name="T9" fmla="*/ 8 h 336"/>
                  <a:gd name="T10" fmla="*/ 85 w 816"/>
                  <a:gd name="T11" fmla="*/ 0 h 336"/>
                  <a:gd name="T12" fmla="*/ 85 w 816"/>
                  <a:gd name="T13" fmla="*/ 27 h 336"/>
                  <a:gd name="T14" fmla="*/ 75 w 816"/>
                  <a:gd name="T15" fmla="*/ 23 h 336"/>
                  <a:gd name="T16" fmla="*/ 45 w 816"/>
                  <a:gd name="T17" fmla="*/ 19 h 336"/>
                  <a:gd name="T18" fmla="*/ 10 w 816"/>
                  <a:gd name="T19" fmla="*/ 19 h 336"/>
                  <a:gd name="T20" fmla="*/ 0 w 816"/>
                  <a:gd name="T21" fmla="*/ 23 h 336"/>
                  <a:gd name="T22" fmla="*/ 0 w 816"/>
                  <a:gd name="T23" fmla="*/ 19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7"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13" name="Group 57"/>
            <p:cNvGrpSpPr>
              <a:grpSpLocks/>
            </p:cNvGrpSpPr>
            <p:nvPr/>
          </p:nvGrpSpPr>
          <p:grpSpPr bwMode="auto">
            <a:xfrm>
              <a:off x="5908675" y="2568575"/>
              <a:ext cx="1039813" cy="374650"/>
              <a:chOff x="1344" y="2889"/>
              <a:chExt cx="656" cy="295"/>
            </a:xfrm>
          </p:grpSpPr>
          <p:sp>
            <p:nvSpPr>
              <p:cNvPr id="2094" name="Freeform 58"/>
              <p:cNvSpPr>
                <a:spLocks/>
              </p:cNvSpPr>
              <p:nvPr/>
            </p:nvSpPr>
            <p:spPr bwMode="auto">
              <a:xfrm>
                <a:off x="1440" y="3040"/>
                <a:ext cx="384" cy="144"/>
              </a:xfrm>
              <a:custGeom>
                <a:avLst/>
                <a:gdLst>
                  <a:gd name="T0" fmla="*/ 0 w 816"/>
                  <a:gd name="T1" fmla="*/ 19 h 336"/>
                  <a:gd name="T2" fmla="*/ 0 w 816"/>
                  <a:gd name="T3" fmla="*/ 8 h 336"/>
                  <a:gd name="T4" fmla="*/ 10 w 816"/>
                  <a:gd name="T5" fmla="*/ 12 h 336"/>
                  <a:gd name="T6" fmla="*/ 45 w 816"/>
                  <a:gd name="T7" fmla="*/ 12 h 336"/>
                  <a:gd name="T8" fmla="*/ 70 w 816"/>
                  <a:gd name="T9" fmla="*/ 8 h 336"/>
                  <a:gd name="T10" fmla="*/ 85 w 816"/>
                  <a:gd name="T11" fmla="*/ 0 h 336"/>
                  <a:gd name="T12" fmla="*/ 85 w 816"/>
                  <a:gd name="T13" fmla="*/ 27 h 336"/>
                  <a:gd name="T14" fmla="*/ 75 w 816"/>
                  <a:gd name="T15" fmla="*/ 23 h 336"/>
                  <a:gd name="T16" fmla="*/ 45 w 816"/>
                  <a:gd name="T17" fmla="*/ 19 h 336"/>
                  <a:gd name="T18" fmla="*/ 10 w 816"/>
                  <a:gd name="T19" fmla="*/ 19 h 336"/>
                  <a:gd name="T20" fmla="*/ 0 w 816"/>
                  <a:gd name="T21" fmla="*/ 23 h 336"/>
                  <a:gd name="T22" fmla="*/ 0 w 816"/>
                  <a:gd name="T23" fmla="*/ 19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5"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14" name="Group 60"/>
            <p:cNvGrpSpPr>
              <a:grpSpLocks/>
            </p:cNvGrpSpPr>
            <p:nvPr/>
          </p:nvGrpSpPr>
          <p:grpSpPr bwMode="auto">
            <a:xfrm>
              <a:off x="5703888" y="2244725"/>
              <a:ext cx="817563" cy="376238"/>
              <a:chOff x="1344" y="2810"/>
              <a:chExt cx="516" cy="296"/>
            </a:xfrm>
          </p:grpSpPr>
          <p:sp>
            <p:nvSpPr>
              <p:cNvPr id="2092" name="Freeform 61"/>
              <p:cNvSpPr>
                <a:spLocks/>
              </p:cNvSpPr>
              <p:nvPr/>
            </p:nvSpPr>
            <p:spPr bwMode="auto">
              <a:xfrm>
                <a:off x="1440" y="2962"/>
                <a:ext cx="384" cy="144"/>
              </a:xfrm>
              <a:custGeom>
                <a:avLst/>
                <a:gdLst>
                  <a:gd name="T0" fmla="*/ 0 w 816"/>
                  <a:gd name="T1" fmla="*/ 19 h 336"/>
                  <a:gd name="T2" fmla="*/ 0 w 816"/>
                  <a:gd name="T3" fmla="*/ 8 h 336"/>
                  <a:gd name="T4" fmla="*/ 10 w 816"/>
                  <a:gd name="T5" fmla="*/ 12 h 336"/>
                  <a:gd name="T6" fmla="*/ 45 w 816"/>
                  <a:gd name="T7" fmla="*/ 12 h 336"/>
                  <a:gd name="T8" fmla="*/ 70 w 816"/>
                  <a:gd name="T9" fmla="*/ 8 h 336"/>
                  <a:gd name="T10" fmla="*/ 85 w 816"/>
                  <a:gd name="T11" fmla="*/ 0 h 336"/>
                  <a:gd name="T12" fmla="*/ 85 w 816"/>
                  <a:gd name="T13" fmla="*/ 27 h 336"/>
                  <a:gd name="T14" fmla="*/ 75 w 816"/>
                  <a:gd name="T15" fmla="*/ 23 h 336"/>
                  <a:gd name="T16" fmla="*/ 45 w 816"/>
                  <a:gd name="T17" fmla="*/ 19 h 336"/>
                  <a:gd name="T18" fmla="*/ 10 w 816"/>
                  <a:gd name="T19" fmla="*/ 19 h 336"/>
                  <a:gd name="T20" fmla="*/ 0 w 816"/>
                  <a:gd name="T21" fmla="*/ 23 h 336"/>
                  <a:gd name="T22" fmla="*/ 0 w 816"/>
                  <a:gd name="T23" fmla="*/ 19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3"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15" name="Group 63"/>
            <p:cNvGrpSpPr>
              <a:grpSpLocks/>
            </p:cNvGrpSpPr>
            <p:nvPr/>
          </p:nvGrpSpPr>
          <p:grpSpPr bwMode="auto">
            <a:xfrm>
              <a:off x="6361113" y="3209925"/>
              <a:ext cx="1077913" cy="377825"/>
              <a:chOff x="1344" y="3036"/>
              <a:chExt cx="680" cy="298"/>
            </a:xfrm>
          </p:grpSpPr>
          <p:sp>
            <p:nvSpPr>
              <p:cNvPr id="2090" name="Freeform 64"/>
              <p:cNvSpPr>
                <a:spLocks/>
              </p:cNvSpPr>
              <p:nvPr/>
            </p:nvSpPr>
            <p:spPr bwMode="auto">
              <a:xfrm>
                <a:off x="1440" y="3190"/>
                <a:ext cx="384" cy="144"/>
              </a:xfrm>
              <a:custGeom>
                <a:avLst/>
                <a:gdLst>
                  <a:gd name="T0" fmla="*/ 0 w 816"/>
                  <a:gd name="T1" fmla="*/ 19 h 336"/>
                  <a:gd name="T2" fmla="*/ 0 w 816"/>
                  <a:gd name="T3" fmla="*/ 8 h 336"/>
                  <a:gd name="T4" fmla="*/ 10 w 816"/>
                  <a:gd name="T5" fmla="*/ 12 h 336"/>
                  <a:gd name="T6" fmla="*/ 45 w 816"/>
                  <a:gd name="T7" fmla="*/ 12 h 336"/>
                  <a:gd name="T8" fmla="*/ 70 w 816"/>
                  <a:gd name="T9" fmla="*/ 8 h 336"/>
                  <a:gd name="T10" fmla="*/ 85 w 816"/>
                  <a:gd name="T11" fmla="*/ 0 h 336"/>
                  <a:gd name="T12" fmla="*/ 85 w 816"/>
                  <a:gd name="T13" fmla="*/ 27 h 336"/>
                  <a:gd name="T14" fmla="*/ 75 w 816"/>
                  <a:gd name="T15" fmla="*/ 23 h 336"/>
                  <a:gd name="T16" fmla="*/ 45 w 816"/>
                  <a:gd name="T17" fmla="*/ 19 h 336"/>
                  <a:gd name="T18" fmla="*/ 10 w 816"/>
                  <a:gd name="T19" fmla="*/ 19 h 336"/>
                  <a:gd name="T20" fmla="*/ 0 w 816"/>
                  <a:gd name="T21" fmla="*/ 23 h 336"/>
                  <a:gd name="T22" fmla="*/ 0 w 816"/>
                  <a:gd name="T23" fmla="*/ 19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1"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16" name="Group 66"/>
            <p:cNvGrpSpPr>
              <a:grpSpLocks/>
            </p:cNvGrpSpPr>
            <p:nvPr/>
          </p:nvGrpSpPr>
          <p:grpSpPr bwMode="auto">
            <a:xfrm>
              <a:off x="6107113" y="2895600"/>
              <a:ext cx="1316038" cy="381000"/>
              <a:chOff x="1344" y="2964"/>
              <a:chExt cx="830" cy="300"/>
            </a:xfrm>
          </p:grpSpPr>
          <p:sp>
            <p:nvSpPr>
              <p:cNvPr id="2088" name="Freeform 67"/>
              <p:cNvSpPr>
                <a:spLocks/>
              </p:cNvSpPr>
              <p:nvPr/>
            </p:nvSpPr>
            <p:spPr bwMode="auto">
              <a:xfrm>
                <a:off x="1440" y="3120"/>
                <a:ext cx="384" cy="144"/>
              </a:xfrm>
              <a:custGeom>
                <a:avLst/>
                <a:gdLst>
                  <a:gd name="T0" fmla="*/ 0 w 816"/>
                  <a:gd name="T1" fmla="*/ 19 h 336"/>
                  <a:gd name="T2" fmla="*/ 0 w 816"/>
                  <a:gd name="T3" fmla="*/ 8 h 336"/>
                  <a:gd name="T4" fmla="*/ 10 w 816"/>
                  <a:gd name="T5" fmla="*/ 12 h 336"/>
                  <a:gd name="T6" fmla="*/ 45 w 816"/>
                  <a:gd name="T7" fmla="*/ 12 h 336"/>
                  <a:gd name="T8" fmla="*/ 70 w 816"/>
                  <a:gd name="T9" fmla="*/ 8 h 336"/>
                  <a:gd name="T10" fmla="*/ 85 w 816"/>
                  <a:gd name="T11" fmla="*/ 0 h 336"/>
                  <a:gd name="T12" fmla="*/ 85 w 816"/>
                  <a:gd name="T13" fmla="*/ 27 h 336"/>
                  <a:gd name="T14" fmla="*/ 75 w 816"/>
                  <a:gd name="T15" fmla="*/ 23 h 336"/>
                  <a:gd name="T16" fmla="*/ 45 w 816"/>
                  <a:gd name="T17" fmla="*/ 19 h 336"/>
                  <a:gd name="T18" fmla="*/ 10 w 816"/>
                  <a:gd name="T19" fmla="*/ 19 h 336"/>
                  <a:gd name="T20" fmla="*/ 0 w 816"/>
                  <a:gd name="T21" fmla="*/ 23 h 336"/>
                  <a:gd name="T22" fmla="*/ 0 w 816"/>
                  <a:gd name="T23" fmla="*/ 19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89"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2073" name="AutoShape 3"/>
            <p:cNvSpPr>
              <a:spLocks noChangeArrowheads="1"/>
            </p:cNvSpPr>
            <p:nvPr/>
          </p:nvSpPr>
          <p:spPr bwMode="auto">
            <a:xfrm>
              <a:off x="228600"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4" name="AutoShape 4"/>
            <p:cNvSpPr>
              <a:spLocks noChangeArrowheads="1"/>
            </p:cNvSpPr>
            <p:nvPr/>
          </p:nvSpPr>
          <p:spPr bwMode="auto">
            <a:xfrm>
              <a:off x="973138"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5" name="AutoShape 5"/>
            <p:cNvSpPr>
              <a:spLocks noChangeArrowheads="1"/>
            </p:cNvSpPr>
            <p:nvPr/>
          </p:nvSpPr>
          <p:spPr bwMode="auto">
            <a:xfrm>
              <a:off x="1706563"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6" name="AutoShape 6"/>
            <p:cNvSpPr>
              <a:spLocks noChangeArrowheads="1"/>
            </p:cNvSpPr>
            <p:nvPr/>
          </p:nvSpPr>
          <p:spPr bwMode="auto">
            <a:xfrm>
              <a:off x="2484438"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7" name="AutoShape 7"/>
            <p:cNvSpPr>
              <a:spLocks noChangeArrowheads="1"/>
            </p:cNvSpPr>
            <p:nvPr/>
          </p:nvSpPr>
          <p:spPr bwMode="auto">
            <a:xfrm>
              <a:off x="3230563"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8" name="AutoShape 8"/>
            <p:cNvSpPr>
              <a:spLocks noChangeArrowheads="1"/>
            </p:cNvSpPr>
            <p:nvPr/>
          </p:nvSpPr>
          <p:spPr bwMode="auto">
            <a:xfrm>
              <a:off x="3981450"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9" name="AutoShape 9"/>
            <p:cNvSpPr>
              <a:spLocks noChangeArrowheads="1"/>
            </p:cNvSpPr>
            <p:nvPr/>
          </p:nvSpPr>
          <p:spPr bwMode="auto">
            <a:xfrm>
              <a:off x="4724400" y="1981200"/>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a:t>7</a:t>
              </a:r>
            </a:p>
            <a:p>
              <a:pPr algn="ctr"/>
              <a:r>
                <a:rPr lang="en-US" sz="900"/>
                <a:t>Wrath</a:t>
              </a:r>
            </a:p>
          </p:txBody>
        </p:sp>
        <p:sp>
          <p:nvSpPr>
            <p:cNvPr id="2080" name="TextBox 61"/>
            <p:cNvSpPr txBox="1">
              <a:spLocks noChangeArrowheads="1"/>
            </p:cNvSpPr>
            <p:nvPr/>
          </p:nvSpPr>
          <p:spPr bwMode="auto">
            <a:xfrm>
              <a:off x="2286000" y="1295400"/>
              <a:ext cx="824265" cy="646331"/>
            </a:xfrm>
            <a:prstGeom prst="rect">
              <a:avLst/>
            </a:prstGeom>
            <a:noFill/>
            <a:ln w="9525">
              <a:noFill/>
              <a:miter lim="800000"/>
              <a:headEnd/>
              <a:tailEnd/>
            </a:ln>
          </p:spPr>
          <p:txBody>
            <a:bodyPr>
              <a:spAutoFit/>
            </a:bodyPr>
            <a:lstStyle/>
            <a:p>
              <a:r>
                <a:rPr lang="en-US" sz="1200"/>
                <a:t>The Lamb</a:t>
              </a:r>
            </a:p>
            <a:p>
              <a:r>
                <a:rPr lang="en-US" sz="1200"/>
                <a:t>opens the</a:t>
              </a:r>
            </a:p>
            <a:p>
              <a:r>
                <a:rPr lang="en-US" sz="1200"/>
                <a:t>seals.</a:t>
              </a:r>
            </a:p>
          </p:txBody>
        </p:sp>
        <p:sp>
          <p:nvSpPr>
            <p:cNvPr id="2081" name="TextBox 62"/>
            <p:cNvSpPr txBox="1">
              <a:spLocks noChangeArrowheads="1"/>
            </p:cNvSpPr>
            <p:nvPr/>
          </p:nvSpPr>
          <p:spPr bwMode="auto">
            <a:xfrm>
              <a:off x="5298357" y="3124200"/>
              <a:ext cx="1102443" cy="461665"/>
            </a:xfrm>
            <a:prstGeom prst="rect">
              <a:avLst/>
            </a:prstGeom>
            <a:noFill/>
            <a:ln w="9525">
              <a:noFill/>
              <a:miter lim="800000"/>
              <a:headEnd/>
              <a:tailEnd/>
            </a:ln>
          </p:spPr>
          <p:txBody>
            <a:bodyPr wrap="square">
              <a:spAutoFit/>
            </a:bodyPr>
            <a:lstStyle/>
            <a:p>
              <a:r>
                <a:rPr lang="en-US" sz="1200" dirty="0"/>
                <a:t>Angels sound</a:t>
              </a:r>
            </a:p>
            <a:p>
              <a:r>
                <a:rPr lang="en-US" sz="1200" dirty="0" smtClean="0"/>
                <a:t>the trumpets</a:t>
              </a:r>
              <a:r>
                <a:rPr lang="en-US" sz="1200" dirty="0"/>
                <a:t>.</a:t>
              </a:r>
            </a:p>
          </p:txBody>
        </p:sp>
        <p:sp>
          <p:nvSpPr>
            <p:cNvPr id="2082" name="TextBox 63"/>
            <p:cNvSpPr txBox="1">
              <a:spLocks noChangeArrowheads="1"/>
            </p:cNvSpPr>
            <p:nvPr/>
          </p:nvSpPr>
          <p:spPr bwMode="auto">
            <a:xfrm>
              <a:off x="6400800" y="1295400"/>
              <a:ext cx="1363847" cy="830997"/>
            </a:xfrm>
            <a:prstGeom prst="rect">
              <a:avLst/>
            </a:prstGeom>
            <a:noFill/>
            <a:ln w="9525">
              <a:noFill/>
              <a:miter lim="800000"/>
              <a:headEnd/>
              <a:tailEnd/>
            </a:ln>
          </p:spPr>
          <p:txBody>
            <a:bodyPr wrap="square">
              <a:spAutoFit/>
            </a:bodyPr>
            <a:lstStyle/>
            <a:p>
              <a:r>
                <a:rPr lang="en-US" sz="1200" dirty="0"/>
                <a:t>God sends the</a:t>
              </a:r>
            </a:p>
            <a:p>
              <a:r>
                <a:rPr lang="en-US" sz="1200" dirty="0"/>
                <a:t>bowls  out, full</a:t>
              </a:r>
            </a:p>
            <a:p>
              <a:r>
                <a:rPr lang="en-US" sz="1200" dirty="0"/>
                <a:t>of  the wrath of</a:t>
              </a:r>
            </a:p>
            <a:p>
              <a:r>
                <a:rPr lang="en-US" sz="1200" dirty="0"/>
                <a:t>God.</a:t>
              </a:r>
            </a:p>
          </p:txBody>
        </p:sp>
        <p:cxnSp>
          <p:nvCxnSpPr>
            <p:cNvPr id="67" name="Straight Connector 66"/>
            <p:cNvCxnSpPr/>
            <p:nvPr/>
          </p:nvCxnSpPr>
          <p:spPr bwMode="auto">
            <a:xfrm rot="5400000">
              <a:off x="2971800" y="3614738"/>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84" name="TextBox 68"/>
            <p:cNvSpPr txBox="1">
              <a:spLocks noChangeArrowheads="1"/>
            </p:cNvSpPr>
            <p:nvPr/>
          </p:nvSpPr>
          <p:spPr bwMode="auto">
            <a:xfrm>
              <a:off x="1752600" y="3657600"/>
              <a:ext cx="1143000" cy="307777"/>
            </a:xfrm>
            <a:prstGeom prst="rect">
              <a:avLst/>
            </a:prstGeom>
            <a:noFill/>
            <a:ln w="9525">
              <a:noFill/>
              <a:miter lim="800000"/>
              <a:headEnd/>
              <a:tailEnd/>
            </a:ln>
          </p:spPr>
          <p:txBody>
            <a:bodyPr>
              <a:spAutoFit/>
            </a:bodyPr>
            <a:lstStyle/>
            <a:p>
              <a:r>
                <a:rPr lang="en-US" sz="1400" b="1"/>
                <a:t>Tribulation</a:t>
              </a:r>
            </a:p>
          </p:txBody>
        </p:sp>
        <p:sp>
          <p:nvSpPr>
            <p:cNvPr id="2085" name="TextBox 69"/>
            <p:cNvSpPr txBox="1">
              <a:spLocks noChangeArrowheads="1"/>
            </p:cNvSpPr>
            <p:nvPr/>
          </p:nvSpPr>
          <p:spPr bwMode="auto">
            <a:xfrm>
              <a:off x="4419600" y="3657600"/>
              <a:ext cx="1600200" cy="307777"/>
            </a:xfrm>
            <a:prstGeom prst="rect">
              <a:avLst/>
            </a:prstGeom>
            <a:solidFill>
              <a:schemeClr val="bg1"/>
            </a:solidFill>
            <a:ln w="9525">
              <a:noFill/>
              <a:miter lim="800000"/>
              <a:headEnd/>
              <a:tailEnd/>
            </a:ln>
          </p:spPr>
          <p:txBody>
            <a:bodyPr>
              <a:spAutoFit/>
            </a:bodyPr>
            <a:lstStyle/>
            <a:p>
              <a:r>
                <a:rPr lang="en-US" sz="1400" b="1"/>
                <a:t>Great Tribulation</a:t>
              </a:r>
            </a:p>
          </p:txBody>
        </p:sp>
        <p:cxnSp>
          <p:nvCxnSpPr>
            <p:cNvPr id="70" name="Straight Connector 69"/>
            <p:cNvCxnSpPr/>
            <p:nvPr/>
          </p:nvCxnSpPr>
          <p:spPr bwMode="auto">
            <a:xfrm rot="10800000">
              <a:off x="609600" y="3629025"/>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bwMode="auto">
            <a:xfrm rot="5400000">
              <a:off x="381000" y="3624263"/>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26" name="Text Box 2"/>
          <p:cNvSpPr txBox="1">
            <a:spLocks noChangeArrowheads="1"/>
          </p:cNvSpPr>
          <p:nvPr/>
        </p:nvSpPr>
        <p:spPr bwMode="auto">
          <a:xfrm>
            <a:off x="685800" y="3048000"/>
            <a:ext cx="2438400" cy="498475"/>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sz="1200" b="1" i="1" u="none" strike="noStrike" cap="none" normalizeH="0" baseline="0" dirty="0" smtClean="0">
                <a:ln>
                  <a:noFill/>
                </a:ln>
                <a:solidFill>
                  <a:srgbClr val="0000FF"/>
                </a:solidFill>
                <a:effectLst/>
                <a:latin typeface="Calibri" pitchFamily="34" charset="0"/>
                <a:cs typeface="Arial" pitchFamily="34" charset="0"/>
              </a:rPr>
              <a:t>Matt 24:8</a:t>
            </a:r>
            <a:r>
              <a:rPr kumimoji="0" lang="en-US" sz="1200" b="1" i="1" u="none" strike="noStrike" cap="none" normalizeH="0" baseline="0" dirty="0" smtClean="0">
                <a:ln>
                  <a:noFill/>
                </a:ln>
                <a:solidFill>
                  <a:schemeClr val="tx1"/>
                </a:solidFill>
                <a:effectLst/>
                <a:latin typeface="Calibri" pitchFamily="34" charset="0"/>
                <a:cs typeface="Arial" pitchFamily="34" charset="0"/>
              </a:rPr>
              <a:t> </a:t>
            </a:r>
            <a:r>
              <a:rPr kumimoji="0" lang="en-US" sz="1200" b="0" i="1" u="none" strike="noStrike" cap="none" normalizeH="0" baseline="0" dirty="0" smtClean="0">
                <a:ln>
                  <a:noFill/>
                </a:ln>
                <a:solidFill>
                  <a:schemeClr val="tx1"/>
                </a:solidFill>
                <a:effectLst/>
                <a:latin typeface="Calibri" pitchFamily="34" charset="0"/>
                <a:cs typeface="Arial" pitchFamily="34" charset="0"/>
              </a:rPr>
              <a:t>"</a:t>
            </a:r>
            <a:r>
              <a:rPr kumimoji="0" lang="en-US" sz="1200" b="0" i="1" u="none" strike="noStrike" cap="none" normalizeH="0" baseline="0" dirty="0" smtClean="0">
                <a:ln>
                  <a:noFill/>
                </a:ln>
                <a:solidFill>
                  <a:srgbClr val="FF0000"/>
                </a:solidFill>
                <a:effectLst/>
                <a:latin typeface="Calibri" pitchFamily="34" charset="0"/>
                <a:cs typeface="Arial" pitchFamily="34" charset="0"/>
              </a:rPr>
              <a:t>But all these things are merely the beginning of birth pangs</a:t>
            </a:r>
            <a:r>
              <a:rPr kumimoji="0" lang="en-US" sz="1200" b="0" i="1" u="none" strike="noStrike" cap="none" normalizeH="0" baseline="0" dirty="0" smtClean="0">
                <a:ln>
                  <a:noFill/>
                </a:ln>
                <a:solidFill>
                  <a:schemeClr val="tx1"/>
                </a:solidFill>
                <a:effectLst/>
                <a:latin typeface="Calibri" pitchFamily="34" charset="0"/>
                <a:cs typeface="Arial" pitchFamily="34" charset="0"/>
              </a:rPr>
              <a:t>.”</a:t>
            </a:r>
          </a:p>
        </p:txBody>
      </p:sp>
      <p:sp>
        <p:nvSpPr>
          <p:cNvPr id="1027" name="AutoShape 3"/>
          <p:cNvSpPr>
            <a:spLocks/>
          </p:cNvSpPr>
          <p:nvPr/>
        </p:nvSpPr>
        <p:spPr bwMode="auto">
          <a:xfrm rot="8910772">
            <a:off x="5279151" y="1594180"/>
            <a:ext cx="372698" cy="1403815"/>
          </a:xfrm>
          <a:prstGeom prst="rightBrace">
            <a:avLst>
              <a:gd name="adj1" fmla="val 32588"/>
              <a:gd name="adj2" fmla="val 4688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Diamond 71"/>
          <p:cNvSpPr/>
          <p:nvPr/>
        </p:nvSpPr>
        <p:spPr>
          <a:xfrm>
            <a:off x="4572000" y="16002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73" name="TextBox 72"/>
          <p:cNvSpPr txBox="1"/>
          <p:nvPr/>
        </p:nvSpPr>
        <p:spPr>
          <a:xfrm>
            <a:off x="1371600" y="4391561"/>
            <a:ext cx="6019800" cy="1015663"/>
          </a:xfrm>
          <a:prstGeom prst="rect">
            <a:avLst/>
          </a:prstGeom>
          <a:noFill/>
        </p:spPr>
        <p:txBody>
          <a:bodyPr wrap="square" rtlCol="0">
            <a:spAutoFit/>
          </a:bodyPr>
          <a:lstStyle/>
          <a:p>
            <a:pPr algn="ctr"/>
            <a:r>
              <a:rPr lang="en-US" sz="2000" dirty="0" smtClean="0"/>
              <a:t>Note the timeline is not to scale. In particular, the 7</a:t>
            </a:r>
            <a:r>
              <a:rPr lang="en-US" sz="2000" baseline="30000" dirty="0" smtClean="0"/>
              <a:t>th</a:t>
            </a:r>
            <a:r>
              <a:rPr lang="en-US" sz="2000" dirty="0" smtClean="0"/>
              <a:t> trumpet announces the end of the age and is followed by the rapid delivery of 7 bowl judgments.</a:t>
            </a:r>
            <a:endParaRPr lang="en-US" sz="2000" dirty="0"/>
          </a:p>
        </p:txBody>
      </p:sp>
      <p:pic>
        <p:nvPicPr>
          <p:cNvPr id="74"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Review </a:t>
            </a:r>
            <a:r>
              <a:rPr lang="en-US" b="1" dirty="0" smtClean="0">
                <a:solidFill>
                  <a:srgbClr val="0000FF"/>
                </a:solidFill>
              </a:rPr>
              <a:t>Rev 6</a:t>
            </a:r>
            <a:endParaRPr lang="en-US" b="1" dirty="0">
              <a:solidFill>
                <a:srgbClr val="0000FF"/>
              </a:solidFill>
            </a:endParaRPr>
          </a:p>
        </p:txBody>
      </p:sp>
      <p:sp>
        <p:nvSpPr>
          <p:cNvPr id="3" name="Content Placeholder 2"/>
          <p:cNvSpPr>
            <a:spLocks noGrp="1"/>
          </p:cNvSpPr>
          <p:nvPr>
            <p:ph idx="1"/>
          </p:nvPr>
        </p:nvSpPr>
        <p:spPr>
          <a:xfrm>
            <a:off x="457200" y="1020762"/>
            <a:ext cx="8229600" cy="5227638"/>
          </a:xfrm>
        </p:spPr>
        <p:txBody>
          <a:bodyPr>
            <a:normAutofit fontScale="92500" lnSpcReduction="20000"/>
          </a:bodyPr>
          <a:lstStyle/>
          <a:p>
            <a:pPr marL="514350" indent="-514350"/>
            <a:r>
              <a:rPr lang="en-US" dirty="0" smtClean="0">
                <a:latin typeface="Times New Roman" pitchFamily="18" charset="0"/>
                <a:cs typeface="Times New Roman" pitchFamily="18" charset="0"/>
              </a:rPr>
              <a:t>6 of the 7 Seals:	</a:t>
            </a:r>
          </a:p>
          <a:p>
            <a:pPr lvl="1"/>
            <a:r>
              <a:rPr lang="en-US" dirty="0" smtClean="0">
                <a:latin typeface="Times New Roman" pitchFamily="18" charset="0"/>
                <a:cs typeface="Times New Roman" pitchFamily="18" charset="0"/>
              </a:rPr>
              <a:t>First are the 4 Horsemen of the Apocalypse representing  havoc created by the Antichrist.</a:t>
            </a:r>
          </a:p>
          <a:p>
            <a:pPr lvl="1"/>
            <a:r>
              <a:rPr lang="en-US" dirty="0" smtClean="0">
                <a:latin typeface="Times New Roman" pitchFamily="18" charset="0"/>
                <a:cs typeface="Times New Roman" pitchFamily="18" charset="0"/>
              </a:rPr>
              <a:t>5</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seal revealed the tribulation martyrs slaughtered by the Antichrist, under the alter</a:t>
            </a:r>
          </a:p>
          <a:p>
            <a:pPr lvl="1"/>
            <a:r>
              <a:rPr lang="en-US" dirty="0" smtClean="0">
                <a:latin typeface="Times New Roman" pitchFamily="18" charset="0"/>
                <a:cs typeface="Times New Roman" pitchFamily="18" charset="0"/>
              </a:rPr>
              <a:t>6</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seal revealed signs and terror on earth: “</a:t>
            </a:r>
            <a:r>
              <a:rPr lang="en-US" b="1" u="sng" dirty="0" smtClean="0">
                <a:solidFill>
                  <a:srgbClr val="C00000"/>
                </a:solidFill>
                <a:latin typeface="Times New Roman" pitchFamily="18" charset="0"/>
                <a:cs typeface="Times New Roman" pitchFamily="18" charset="0"/>
              </a:rPr>
              <a:t>Who is able to stand?”</a:t>
            </a:r>
          </a:p>
          <a:p>
            <a:r>
              <a:rPr lang="en-US" dirty="0" smtClean="0">
                <a:latin typeface="Times New Roman" pitchFamily="18" charset="0"/>
                <a:cs typeface="Times New Roman" pitchFamily="18" charset="0"/>
              </a:rPr>
              <a:t>These are events that happen before the end time itself. Jesus called this the “beginning of sorrows [</a:t>
            </a:r>
            <a:r>
              <a:rPr lang="en-US" i="1" dirty="0" smtClean="0">
                <a:latin typeface="Times New Roman" pitchFamily="18" charset="0"/>
                <a:cs typeface="Times New Roman" pitchFamily="18" charset="0"/>
              </a:rPr>
              <a:t>birth pangs</a:t>
            </a:r>
            <a:r>
              <a:rPr lang="en-US" dirty="0" smtClean="0">
                <a:latin typeface="Times New Roman" pitchFamily="18" charset="0"/>
                <a:cs typeface="Times New Roman" pitchFamily="18" charset="0"/>
              </a:rPr>
              <a:t>]”:</a:t>
            </a:r>
          </a:p>
          <a:p>
            <a:pPr lvl="1"/>
            <a:r>
              <a:rPr lang="en-US" dirty="0" smtClean="0">
                <a:latin typeface="Times New Roman" pitchFamily="18" charset="0"/>
                <a:cs typeface="Times New Roman" pitchFamily="18" charset="0"/>
              </a:rPr>
              <a:t> </a:t>
            </a:r>
            <a:r>
              <a:rPr lang="en-US" b="1" dirty="0" smtClean="0">
                <a:solidFill>
                  <a:srgbClr val="0000FF"/>
                </a:solidFill>
                <a:latin typeface="Times New Roman" pitchFamily="18" charset="0"/>
                <a:cs typeface="Times New Roman" pitchFamily="18" charset="0"/>
              </a:rPr>
              <a:t>Matt 24:7-8 </a:t>
            </a:r>
            <a:r>
              <a:rPr lang="en-US" dirty="0" smtClean="0">
                <a:latin typeface="Times New Roman" pitchFamily="18" charset="0"/>
                <a:cs typeface="Times New Roman" pitchFamily="18" charset="0"/>
              </a:rPr>
              <a:t>"</a:t>
            </a:r>
            <a:r>
              <a:rPr lang="en-US" dirty="0" smtClean="0">
                <a:solidFill>
                  <a:srgbClr val="FF0000"/>
                </a:solidFill>
                <a:latin typeface="Times New Roman" pitchFamily="18" charset="0"/>
                <a:cs typeface="Times New Roman" pitchFamily="18" charset="0"/>
              </a:rPr>
              <a:t>For nation will rise against nation, and kingdom against kingdom, and in various places there will be famines and earthquakes. </a:t>
            </a:r>
            <a:r>
              <a:rPr lang="en-US" b="1" baseline="30000" dirty="0" smtClean="0">
                <a:solidFill>
                  <a:srgbClr val="0000FF"/>
                </a:solidFill>
                <a:latin typeface="Times New Roman" pitchFamily="18" charset="0"/>
                <a:cs typeface="Times New Roman" pitchFamily="18" charset="0"/>
              </a:rPr>
              <a:t>8</a:t>
            </a:r>
            <a:r>
              <a:rPr lang="en-US" baseline="30000" dirty="0" smtClean="0">
                <a:solidFill>
                  <a:srgbClr val="FF0000"/>
                </a:solidFill>
                <a:latin typeface="Times New Roman" pitchFamily="18" charset="0"/>
                <a:cs typeface="Times New Roman" pitchFamily="18" charset="0"/>
              </a:rPr>
              <a:t> </a:t>
            </a:r>
            <a:r>
              <a:rPr lang="en-US" dirty="0" smtClean="0">
                <a:solidFill>
                  <a:srgbClr val="FF0000"/>
                </a:solidFill>
                <a:latin typeface="Times New Roman" pitchFamily="18" charset="0"/>
                <a:cs typeface="Times New Roman" pitchFamily="18" charset="0"/>
              </a:rPr>
              <a:t> "But all these things are </a:t>
            </a:r>
            <a:r>
              <a:rPr lang="en-US" i="1" dirty="0" smtClean="0">
                <a:solidFill>
                  <a:srgbClr val="FF0000"/>
                </a:solidFill>
                <a:latin typeface="Times New Roman" pitchFamily="18" charset="0"/>
                <a:cs typeface="Times New Roman" pitchFamily="18" charset="0"/>
              </a:rPr>
              <a:t>merely</a:t>
            </a:r>
            <a:r>
              <a:rPr lang="en-US" dirty="0" smtClean="0">
                <a:solidFill>
                  <a:srgbClr val="FF0000"/>
                </a:solidFill>
                <a:latin typeface="Times New Roman" pitchFamily="18" charset="0"/>
                <a:cs typeface="Times New Roman" pitchFamily="18" charset="0"/>
              </a:rPr>
              <a:t> the beginning of birth pangs</a:t>
            </a:r>
            <a:r>
              <a:rPr lang="en-US" dirty="0" smtClean="0">
                <a:latin typeface="Times New Roman" pitchFamily="18" charset="0"/>
                <a:cs typeface="Times New Roman" pitchFamily="18" charset="0"/>
              </a:rPr>
              <a:t> "</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838200"/>
          </a:xfrm>
        </p:spPr>
        <p:txBody>
          <a:bodyPr>
            <a:normAutofit/>
          </a:bodyPr>
          <a:lstStyle/>
          <a:p>
            <a:r>
              <a:rPr lang="en-US" sz="3600" dirty="0" smtClean="0"/>
              <a:t>Review </a:t>
            </a:r>
            <a:r>
              <a:rPr lang="en-US" sz="3600" b="1" dirty="0" smtClean="0">
                <a:solidFill>
                  <a:srgbClr val="0000FF"/>
                </a:solidFill>
              </a:rPr>
              <a:t>Rev 7 </a:t>
            </a:r>
            <a:r>
              <a:rPr lang="en-US" sz="3600" dirty="0" smtClean="0"/>
              <a:t>– “</a:t>
            </a:r>
            <a:r>
              <a:rPr lang="en-US" sz="3600" dirty="0" smtClean="0">
                <a:solidFill>
                  <a:srgbClr val="C00000"/>
                </a:solidFill>
              </a:rPr>
              <a:t>Who is able to stand?</a:t>
            </a:r>
            <a:r>
              <a:rPr lang="en-US" sz="3600" dirty="0" smtClean="0"/>
              <a:t>”</a:t>
            </a:r>
            <a:endParaRPr lang="en-US" sz="3600" dirty="0"/>
          </a:p>
        </p:txBody>
      </p:sp>
      <p:sp>
        <p:nvSpPr>
          <p:cNvPr id="3" name="Content Placeholder 2"/>
          <p:cNvSpPr>
            <a:spLocks noGrp="1"/>
          </p:cNvSpPr>
          <p:nvPr>
            <p:ph idx="1"/>
          </p:nvPr>
        </p:nvSpPr>
        <p:spPr>
          <a:xfrm>
            <a:off x="152400" y="685800"/>
            <a:ext cx="8686800" cy="4525963"/>
          </a:xfrm>
        </p:spPr>
        <p:txBody>
          <a:bodyPr>
            <a:noAutofit/>
          </a:bodyPr>
          <a:lstStyle/>
          <a:p>
            <a:pPr>
              <a:buNone/>
            </a:pPr>
            <a:r>
              <a:rPr lang="en-US" sz="2400" b="1" dirty="0" smtClean="0">
                <a:solidFill>
                  <a:srgbClr val="0000FF"/>
                </a:solidFill>
                <a:latin typeface="Times New Roman" pitchFamily="18" charset="0"/>
                <a:cs typeface="Times New Roman" pitchFamily="18" charset="0"/>
              </a:rPr>
              <a:t>Revelation 7:1 </a:t>
            </a:r>
            <a:r>
              <a:rPr lang="en-US" sz="2400" dirty="0" smtClean="0">
                <a:latin typeface="Times New Roman" pitchFamily="18" charset="0"/>
                <a:cs typeface="Times New Roman" pitchFamily="18" charset="0"/>
              </a:rPr>
              <a:t>After this I saw </a:t>
            </a:r>
            <a:r>
              <a:rPr lang="en-US" sz="2400" b="1" u="sng" dirty="0" smtClean="0">
                <a:latin typeface="Times New Roman" pitchFamily="18" charset="0"/>
                <a:cs typeface="Times New Roman" pitchFamily="18" charset="0"/>
              </a:rPr>
              <a:t>four angels standing at the four corners of the earth, holding back the four winds </a:t>
            </a:r>
            <a:r>
              <a:rPr lang="en-US" sz="2400" dirty="0" smtClean="0">
                <a:latin typeface="Times New Roman" pitchFamily="18" charset="0"/>
                <a:cs typeface="Times New Roman" pitchFamily="18" charset="0"/>
              </a:rPr>
              <a:t>of the earth, so that no wind would blow on the earth or on the sea or on any tree. </a:t>
            </a:r>
          </a:p>
          <a:p>
            <a:pPr>
              <a:buNone/>
            </a:pPr>
            <a:endParaRPr lang="en-US" sz="1000" dirty="0" smtClean="0">
              <a:latin typeface="Times New Roman" pitchFamily="18" charset="0"/>
              <a:cs typeface="Times New Roman" pitchFamily="18" charset="0"/>
            </a:endParaRPr>
          </a:p>
          <a:p>
            <a:pPr>
              <a:buNone/>
            </a:pPr>
            <a:r>
              <a:rPr lang="en-US" sz="2400" b="1" dirty="0" smtClean="0">
                <a:solidFill>
                  <a:srgbClr val="0000FF"/>
                </a:solidFill>
                <a:latin typeface="Times New Roman" pitchFamily="18" charset="0"/>
                <a:cs typeface="Times New Roman" pitchFamily="18" charset="0"/>
              </a:rPr>
              <a:t>Revelation 7:3-4 </a:t>
            </a:r>
            <a:r>
              <a:rPr lang="en-US" sz="2400" dirty="0" smtClean="0">
                <a:latin typeface="Times New Roman" pitchFamily="18" charset="0"/>
                <a:cs typeface="Times New Roman" pitchFamily="18" charset="0"/>
              </a:rPr>
              <a:t>saying, "</a:t>
            </a:r>
            <a:r>
              <a:rPr lang="en-US" sz="2400" b="1" u="sng" dirty="0" smtClean="0">
                <a:latin typeface="Times New Roman" pitchFamily="18" charset="0"/>
                <a:cs typeface="Times New Roman" pitchFamily="18" charset="0"/>
              </a:rPr>
              <a:t>Do not harm the earth or the sea or the trees </a:t>
            </a:r>
            <a:r>
              <a:rPr lang="en-US" sz="2400" b="1" u="sng" dirty="0" smtClean="0">
                <a:solidFill>
                  <a:srgbClr val="C00000"/>
                </a:solidFill>
                <a:latin typeface="Times New Roman" pitchFamily="18" charset="0"/>
                <a:cs typeface="Times New Roman" pitchFamily="18" charset="0"/>
              </a:rPr>
              <a:t>until</a:t>
            </a:r>
            <a:r>
              <a:rPr lang="en-US" sz="2400" b="1" u="sng" dirty="0" smtClean="0">
                <a:latin typeface="Times New Roman" pitchFamily="18" charset="0"/>
                <a:cs typeface="Times New Roman" pitchFamily="18" charset="0"/>
              </a:rPr>
              <a:t> we have sealed the bond-servants of our God on their foreheads</a:t>
            </a:r>
            <a:r>
              <a:rPr lang="en-US" sz="2400" dirty="0" smtClean="0">
                <a:latin typeface="Times New Roman" pitchFamily="18" charset="0"/>
                <a:cs typeface="Times New Roman" pitchFamily="18" charset="0"/>
              </a:rPr>
              <a:t>." </a:t>
            </a:r>
            <a:r>
              <a:rPr lang="en-US" sz="2400" baseline="30000" dirty="0" smtClean="0">
                <a:solidFill>
                  <a:srgbClr val="0000FF"/>
                </a:solidFill>
                <a:latin typeface="Times New Roman" pitchFamily="18" charset="0"/>
                <a:cs typeface="Times New Roman" pitchFamily="18" charset="0"/>
              </a:rPr>
              <a:t>4</a:t>
            </a:r>
            <a:r>
              <a:rPr lang="en-US" sz="2400" baseline="300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And I heard the number of those who were sealed, one hundred and forty-four thousand sealed from every tribe of the sons of Israel: </a:t>
            </a:r>
          </a:p>
          <a:p>
            <a:pPr>
              <a:buNone/>
            </a:pPr>
            <a:endParaRPr lang="en-US" sz="1000" dirty="0" smtClean="0">
              <a:latin typeface="Times New Roman" pitchFamily="18" charset="0"/>
              <a:cs typeface="Times New Roman" pitchFamily="18" charset="0"/>
            </a:endParaRPr>
          </a:p>
          <a:p>
            <a:pPr>
              <a:buNone/>
            </a:pPr>
            <a:r>
              <a:rPr lang="en-US" sz="2400" b="1" dirty="0" smtClean="0">
                <a:solidFill>
                  <a:srgbClr val="0000FF"/>
                </a:solidFill>
                <a:latin typeface="Times New Roman" pitchFamily="18" charset="0"/>
                <a:cs typeface="Times New Roman" pitchFamily="18" charset="0"/>
              </a:rPr>
              <a:t>Revelation 7:9 </a:t>
            </a:r>
            <a:r>
              <a:rPr lang="en-US" sz="2400" b="1" u="sng" dirty="0" smtClean="0">
                <a:latin typeface="Times New Roman" pitchFamily="18" charset="0"/>
                <a:cs typeface="Times New Roman" pitchFamily="18" charset="0"/>
              </a:rPr>
              <a:t>After these things </a:t>
            </a:r>
            <a:r>
              <a:rPr lang="en-US" sz="2400" dirty="0" smtClean="0">
                <a:latin typeface="Times New Roman" pitchFamily="18" charset="0"/>
                <a:cs typeface="Times New Roman" pitchFamily="18" charset="0"/>
              </a:rPr>
              <a:t>I looked, and behold, a </a:t>
            </a:r>
            <a:r>
              <a:rPr lang="en-US" sz="2400" b="1" u="sng" dirty="0" smtClean="0">
                <a:latin typeface="Times New Roman" pitchFamily="18" charset="0"/>
                <a:cs typeface="Times New Roman" pitchFamily="18" charset="0"/>
              </a:rPr>
              <a:t>great multitude which no one could count</a:t>
            </a:r>
            <a:r>
              <a:rPr lang="en-US" sz="2400" dirty="0" smtClean="0">
                <a:latin typeface="Times New Roman" pitchFamily="18" charset="0"/>
                <a:cs typeface="Times New Roman" pitchFamily="18" charset="0"/>
              </a:rPr>
              <a:t>, from every nation and </a:t>
            </a:r>
            <a:r>
              <a:rPr lang="en-US" sz="2400" i="1" dirty="0" smtClean="0">
                <a:latin typeface="Times New Roman" pitchFamily="18" charset="0"/>
                <a:cs typeface="Times New Roman" pitchFamily="18" charset="0"/>
              </a:rPr>
              <a:t>all</a:t>
            </a:r>
            <a:r>
              <a:rPr lang="en-US" sz="2400" dirty="0" smtClean="0">
                <a:latin typeface="Times New Roman" pitchFamily="18" charset="0"/>
                <a:cs typeface="Times New Roman" pitchFamily="18" charset="0"/>
              </a:rPr>
              <a:t> tribes and peoples and tongues, </a:t>
            </a:r>
            <a:r>
              <a:rPr lang="en-US" sz="2400" b="1" u="sng" dirty="0" smtClean="0">
                <a:solidFill>
                  <a:srgbClr val="C00000"/>
                </a:solidFill>
                <a:latin typeface="Times New Roman" pitchFamily="18" charset="0"/>
                <a:cs typeface="Times New Roman" pitchFamily="18" charset="0"/>
              </a:rPr>
              <a:t>standing before the throne and before the Lamb</a:t>
            </a:r>
            <a:r>
              <a:rPr lang="en-US" sz="2400"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clothed in white </a:t>
            </a:r>
            <a:r>
              <a:rPr lang="en-US" sz="2400" dirty="0" smtClean="0">
                <a:latin typeface="Times New Roman" pitchFamily="18" charset="0"/>
                <a:cs typeface="Times New Roman" pitchFamily="18" charset="0"/>
              </a:rPr>
              <a:t>robes, and palm branches </a:t>
            </a:r>
            <a:r>
              <a:rPr lang="en-US" sz="2400" i="1" dirty="0" smtClean="0">
                <a:latin typeface="Times New Roman" pitchFamily="18" charset="0"/>
                <a:cs typeface="Times New Roman" pitchFamily="18" charset="0"/>
              </a:rPr>
              <a:t>were</a:t>
            </a:r>
            <a:r>
              <a:rPr lang="en-US" sz="2400" dirty="0" smtClean="0">
                <a:latin typeface="Times New Roman" pitchFamily="18" charset="0"/>
                <a:cs typeface="Times New Roman" pitchFamily="18" charset="0"/>
              </a:rPr>
              <a:t> in their hands; </a:t>
            </a: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00FF"/>
                </a:solidFill>
              </a:rPr>
              <a:t>Rev 8</a:t>
            </a:r>
            <a:r>
              <a:rPr lang="en-US" dirty="0" smtClean="0"/>
              <a:t>: The 7</a:t>
            </a:r>
            <a:r>
              <a:rPr lang="en-US" baseline="30000" dirty="0" smtClean="0"/>
              <a:t>th</a:t>
            </a:r>
            <a:r>
              <a:rPr lang="en-US" dirty="0" smtClean="0"/>
              <a:t> Seal</a:t>
            </a: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Christ called what followed the beginning of sorrows the “Great Tribulation”:</a:t>
            </a:r>
          </a:p>
          <a:p>
            <a:pPr lvl="1"/>
            <a:r>
              <a:rPr lang="en-US" b="1" dirty="0" smtClean="0">
                <a:solidFill>
                  <a:srgbClr val="0000FF"/>
                </a:solidFill>
                <a:latin typeface="Times New Roman" pitchFamily="18" charset="0"/>
                <a:cs typeface="Times New Roman" pitchFamily="18" charset="0"/>
              </a:rPr>
              <a:t>Matt 24:21-22 </a:t>
            </a:r>
            <a:r>
              <a:rPr lang="en-US" dirty="0" smtClean="0">
                <a:latin typeface="Times New Roman" pitchFamily="18" charset="0"/>
                <a:cs typeface="Times New Roman" pitchFamily="18" charset="0"/>
              </a:rPr>
              <a:t>"</a:t>
            </a:r>
            <a:r>
              <a:rPr lang="en-US" dirty="0" smtClean="0">
                <a:solidFill>
                  <a:srgbClr val="FF0000"/>
                </a:solidFill>
                <a:latin typeface="Times New Roman" pitchFamily="18" charset="0"/>
                <a:cs typeface="Times New Roman" pitchFamily="18" charset="0"/>
              </a:rPr>
              <a:t>For </a:t>
            </a:r>
            <a:r>
              <a:rPr lang="en-US" b="1" u="sng" dirty="0" smtClean="0">
                <a:solidFill>
                  <a:srgbClr val="FF0000"/>
                </a:solidFill>
                <a:latin typeface="Times New Roman" pitchFamily="18" charset="0"/>
                <a:cs typeface="Times New Roman" pitchFamily="18" charset="0"/>
              </a:rPr>
              <a:t>then there will be a great tribulation</a:t>
            </a:r>
            <a:r>
              <a:rPr lang="en-US" dirty="0" smtClean="0">
                <a:solidFill>
                  <a:srgbClr val="FF0000"/>
                </a:solidFill>
                <a:latin typeface="Times New Roman" pitchFamily="18" charset="0"/>
                <a:cs typeface="Times New Roman" pitchFamily="18" charset="0"/>
              </a:rPr>
              <a:t>, such as has not occurred since the beginning of the world until now, nor ever will. </a:t>
            </a:r>
            <a:r>
              <a:rPr lang="en-US" b="1" baseline="30000" dirty="0" smtClean="0">
                <a:solidFill>
                  <a:srgbClr val="0000FF"/>
                </a:solidFill>
                <a:latin typeface="Times New Roman" pitchFamily="18" charset="0"/>
                <a:cs typeface="Times New Roman" pitchFamily="18" charset="0"/>
              </a:rPr>
              <a:t>22</a:t>
            </a:r>
            <a:r>
              <a:rPr lang="en-US" baseline="30000" dirty="0" smtClean="0">
                <a:solidFill>
                  <a:srgbClr val="FF0000"/>
                </a:solidFill>
                <a:latin typeface="Times New Roman" pitchFamily="18" charset="0"/>
                <a:cs typeface="Times New Roman" pitchFamily="18" charset="0"/>
              </a:rPr>
              <a:t> </a:t>
            </a:r>
            <a:r>
              <a:rPr lang="en-US" dirty="0" smtClean="0">
                <a:solidFill>
                  <a:srgbClr val="FF0000"/>
                </a:solidFill>
                <a:latin typeface="Times New Roman" pitchFamily="18" charset="0"/>
                <a:cs typeface="Times New Roman" pitchFamily="18" charset="0"/>
              </a:rPr>
              <a:t> "Unless those days had been cut short, no life would have been saved; but </a:t>
            </a:r>
            <a:r>
              <a:rPr lang="en-US" b="1" u="sng" dirty="0" smtClean="0">
                <a:solidFill>
                  <a:srgbClr val="FF0000"/>
                </a:solidFill>
                <a:latin typeface="Times New Roman" pitchFamily="18" charset="0"/>
                <a:cs typeface="Times New Roman" pitchFamily="18" charset="0"/>
              </a:rPr>
              <a:t>for the sake of the elect those days will be cut short</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7</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lstStyle/>
          <a:p>
            <a:r>
              <a:rPr lang="en-US" dirty="0" smtClean="0"/>
              <a:t>Why a Great Tribulation?</a:t>
            </a:r>
            <a:endParaRPr lang="en-US" dirty="0"/>
          </a:p>
        </p:txBody>
      </p:sp>
      <p:sp>
        <p:nvSpPr>
          <p:cNvPr id="3" name="Content Placeholder 2"/>
          <p:cNvSpPr>
            <a:spLocks noGrp="1"/>
          </p:cNvSpPr>
          <p:nvPr>
            <p:ph idx="1"/>
          </p:nvPr>
        </p:nvSpPr>
        <p:spPr>
          <a:xfrm>
            <a:off x="457200" y="1600200"/>
            <a:ext cx="8229600" cy="4114800"/>
          </a:xfrm>
        </p:spPr>
        <p:txBody>
          <a:bodyPr>
            <a:noAutofit/>
          </a:bodyPr>
          <a:lstStyle/>
          <a:p>
            <a:pPr>
              <a:buNone/>
            </a:pPr>
            <a:endParaRPr lang="en-US" sz="2800" dirty="0" smtClean="0">
              <a:latin typeface="Times New Roman" pitchFamily="18" charset="0"/>
              <a:cs typeface="Times New Roman" pitchFamily="18" charset="0"/>
            </a:endParaRPr>
          </a:p>
          <a:p>
            <a:pPr>
              <a:buNone/>
            </a:pPr>
            <a:r>
              <a:rPr lang="en-US" sz="2800" b="1" dirty="0" smtClean="0">
                <a:solidFill>
                  <a:srgbClr val="0000FF"/>
                </a:solidFill>
                <a:latin typeface="Times New Roman" pitchFamily="18" charset="0"/>
                <a:cs typeface="Times New Roman" pitchFamily="18" charset="0"/>
              </a:rPr>
              <a:t>John 8:23-24 </a:t>
            </a:r>
            <a:r>
              <a:rPr lang="en-US" sz="2800" dirty="0" smtClean="0">
                <a:latin typeface="Times New Roman" pitchFamily="18" charset="0"/>
                <a:cs typeface="Times New Roman" pitchFamily="18" charset="0"/>
              </a:rPr>
              <a:t>And He was saying to them, "</a:t>
            </a:r>
            <a:r>
              <a:rPr lang="en-US" sz="2800" dirty="0" smtClean="0">
                <a:solidFill>
                  <a:srgbClr val="FF0000"/>
                </a:solidFill>
                <a:latin typeface="Times New Roman" pitchFamily="18" charset="0"/>
                <a:cs typeface="Times New Roman" pitchFamily="18" charset="0"/>
              </a:rPr>
              <a:t>You are from below, I am from above; </a:t>
            </a:r>
            <a:r>
              <a:rPr lang="en-US" sz="2800" b="1" u="sng" dirty="0" smtClean="0">
                <a:solidFill>
                  <a:srgbClr val="FF0000"/>
                </a:solidFill>
                <a:latin typeface="Times New Roman" pitchFamily="18" charset="0"/>
                <a:cs typeface="Times New Roman" pitchFamily="18" charset="0"/>
              </a:rPr>
              <a:t>you are of this world</a:t>
            </a:r>
            <a:r>
              <a:rPr lang="en-US" sz="2800" dirty="0" smtClean="0">
                <a:solidFill>
                  <a:srgbClr val="FF0000"/>
                </a:solidFill>
                <a:latin typeface="Times New Roman" pitchFamily="18" charset="0"/>
                <a:cs typeface="Times New Roman" pitchFamily="18" charset="0"/>
              </a:rPr>
              <a:t>, I am not of this world. </a:t>
            </a:r>
            <a:r>
              <a:rPr lang="en-US" sz="2800" baseline="30000" dirty="0" smtClean="0">
                <a:solidFill>
                  <a:srgbClr val="0000FF"/>
                </a:solidFill>
                <a:latin typeface="Times New Roman" pitchFamily="18" charset="0"/>
                <a:cs typeface="Times New Roman" pitchFamily="18" charset="0"/>
              </a:rPr>
              <a:t>24</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a:t>
            </a:r>
            <a:r>
              <a:rPr lang="en-US" sz="2800" dirty="0" smtClean="0">
                <a:solidFill>
                  <a:srgbClr val="FF0000"/>
                </a:solidFill>
                <a:latin typeface="Times New Roman" pitchFamily="18" charset="0"/>
                <a:cs typeface="Times New Roman" pitchFamily="18" charset="0"/>
              </a:rPr>
              <a:t>Therefore I said to you that </a:t>
            </a:r>
            <a:r>
              <a:rPr lang="en-US" sz="2800" b="1" u="sng" dirty="0" smtClean="0">
                <a:solidFill>
                  <a:srgbClr val="FF0000"/>
                </a:solidFill>
                <a:latin typeface="Times New Roman" pitchFamily="18" charset="0"/>
                <a:cs typeface="Times New Roman" pitchFamily="18" charset="0"/>
              </a:rPr>
              <a:t>you will die in your sins</a:t>
            </a:r>
            <a:r>
              <a:rPr lang="en-US" sz="2800" dirty="0" smtClean="0">
                <a:solidFill>
                  <a:srgbClr val="FF0000"/>
                </a:solidFill>
                <a:latin typeface="Times New Roman" pitchFamily="18" charset="0"/>
                <a:cs typeface="Times New Roman" pitchFamily="18" charset="0"/>
              </a:rPr>
              <a:t>; for </a:t>
            </a:r>
            <a:r>
              <a:rPr lang="en-US" sz="2800" b="1" u="sng" dirty="0" smtClean="0">
                <a:solidFill>
                  <a:srgbClr val="FF0000"/>
                </a:solidFill>
                <a:latin typeface="Times New Roman" pitchFamily="18" charset="0"/>
                <a:cs typeface="Times New Roman" pitchFamily="18" charset="0"/>
              </a:rPr>
              <a:t>unless you believe that I am </a:t>
            </a:r>
            <a:r>
              <a:rPr lang="en-US" sz="2800" i="1" dirty="0" smtClean="0">
                <a:solidFill>
                  <a:srgbClr val="FF0000"/>
                </a:solidFill>
                <a:latin typeface="Times New Roman" pitchFamily="18" charset="0"/>
                <a:cs typeface="Times New Roman" pitchFamily="18" charset="0"/>
              </a:rPr>
              <a:t>He,</a:t>
            </a:r>
            <a:r>
              <a:rPr lang="en-US" sz="2800" dirty="0" smtClean="0">
                <a:solidFill>
                  <a:srgbClr val="FF0000"/>
                </a:solidFill>
                <a:latin typeface="Times New Roman" pitchFamily="18" charset="0"/>
                <a:cs typeface="Times New Roman" pitchFamily="18" charset="0"/>
              </a:rPr>
              <a:t> </a:t>
            </a:r>
            <a:r>
              <a:rPr lang="en-US" sz="2800" b="1" u="sng" dirty="0" smtClean="0">
                <a:solidFill>
                  <a:srgbClr val="FF0000"/>
                </a:solidFill>
                <a:latin typeface="Times New Roman" pitchFamily="18" charset="0"/>
                <a:cs typeface="Times New Roman" pitchFamily="18" charset="0"/>
              </a:rPr>
              <a:t>you will die in your sins</a:t>
            </a:r>
            <a:r>
              <a:rPr lang="en-US" sz="2800" dirty="0" smtClean="0">
                <a:latin typeface="Times New Roman" pitchFamily="18" charset="0"/>
                <a:cs typeface="Times New Roman" pitchFamily="18" charset="0"/>
              </a:rPr>
              <a:t>." </a:t>
            </a:r>
          </a:p>
          <a:p>
            <a:pPr>
              <a:buNone/>
            </a:pPr>
            <a:endParaRPr 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For example…</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8</a:t>
            </a:fld>
            <a:endParaRPr lang="en-US"/>
          </a:p>
        </p:txBody>
      </p:sp>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fontScale="90000"/>
          </a:bodyPr>
          <a:lstStyle/>
          <a:p>
            <a:pPr>
              <a:lnSpc>
                <a:spcPct val="80000"/>
              </a:lnSpc>
            </a:pPr>
            <a:r>
              <a:rPr lang="en-US" dirty="0" smtClean="0"/>
              <a:t>Frank Schaefer </a:t>
            </a:r>
            <a:r>
              <a:rPr lang="en-US" sz="2200" dirty="0" smtClean="0">
                <a:hlinkClick r:id="rId2"/>
              </a:rPr>
              <a:t>http://www.canadafreepress.com/index.php/article/21845</a:t>
            </a:r>
            <a:r>
              <a:rPr lang="en-US" sz="2200" dirty="0" smtClean="0"/>
              <a:t> </a:t>
            </a:r>
            <a:endParaRPr lang="en-US" dirty="0"/>
          </a:p>
        </p:txBody>
      </p:sp>
      <p:sp>
        <p:nvSpPr>
          <p:cNvPr id="3" name="Content Placeholder 2"/>
          <p:cNvSpPr>
            <a:spLocks noGrp="1"/>
          </p:cNvSpPr>
          <p:nvPr>
            <p:ph idx="1"/>
          </p:nvPr>
        </p:nvSpPr>
        <p:spPr>
          <a:xfrm>
            <a:off x="304800" y="1066800"/>
            <a:ext cx="8382000" cy="6477000"/>
          </a:xfrm>
        </p:spPr>
        <p:txBody>
          <a:bodyPr>
            <a:noAutofit/>
          </a:bodyPr>
          <a:lstStyle/>
          <a:p>
            <a:r>
              <a:rPr lang="en-US" sz="2200" dirty="0" smtClean="0"/>
              <a:t>In an interview he declared that “</a:t>
            </a:r>
            <a:r>
              <a:rPr lang="en-US" sz="2200" b="1" u="sng" dirty="0" smtClean="0"/>
              <a:t>Nobody is damned or going to Hell</a:t>
            </a:r>
            <a:r>
              <a:rPr lang="en-US" sz="2200" dirty="0" smtClean="0"/>
              <a:t>,” </a:t>
            </a:r>
            <a:r>
              <a:rPr lang="en-US" sz="2200" b="1" u="sng" dirty="0" smtClean="0"/>
              <a:t>Christians are haters </a:t>
            </a:r>
            <a:r>
              <a:rPr lang="en-US" sz="2200" dirty="0" smtClean="0"/>
              <a:t>for being critical of abortion and gay rights; and “salvation is a journey.”</a:t>
            </a:r>
          </a:p>
          <a:p>
            <a:r>
              <a:rPr lang="en-US" sz="2200" dirty="0" smtClean="0"/>
              <a:t>He added, “</a:t>
            </a:r>
            <a:r>
              <a:rPr lang="en-US" sz="2200" b="1" u="sng" dirty="0" smtClean="0"/>
              <a:t>Atheism may be absolutely correct, or Buddhism may be</a:t>
            </a:r>
            <a:r>
              <a:rPr lang="en-US" sz="2200" dirty="0" smtClean="0"/>
              <a:t>. I could be completely wrong about theism.” Moreover, Dawkins, </a:t>
            </a:r>
            <a:r>
              <a:rPr lang="en-US" sz="2200" dirty="0" err="1" smtClean="0"/>
              <a:t>Hitchins</a:t>
            </a:r>
            <a:r>
              <a:rPr lang="en-US" sz="2200" dirty="0" smtClean="0"/>
              <a:t>, and Harris “could be right”! He declares that </a:t>
            </a:r>
            <a:r>
              <a:rPr lang="en-US" sz="2200" b="1" u="sng" dirty="0" smtClean="0"/>
              <a:t>“Right Wing Christians” are “far more dangerous than the Dawkins [atheist] group.</a:t>
            </a:r>
            <a:r>
              <a:rPr lang="en-US" sz="2200" dirty="0" smtClean="0"/>
              <a:t>”</a:t>
            </a:r>
          </a:p>
          <a:p>
            <a:r>
              <a:rPr lang="en-US" sz="2200" dirty="0" smtClean="0"/>
              <a:t>Throughout the interview he constantly drops names of former friends like </a:t>
            </a:r>
            <a:r>
              <a:rPr lang="en-US" sz="2200" b="1" u="sng" dirty="0" smtClean="0"/>
              <a:t>Pat Robertson, Jerry </a:t>
            </a:r>
            <a:r>
              <a:rPr lang="en-US" sz="2200" b="1" u="sng" dirty="0" err="1" smtClean="0"/>
              <a:t>Falwell</a:t>
            </a:r>
            <a:r>
              <a:rPr lang="en-US" sz="2200" b="1" u="sng" dirty="0" smtClean="0"/>
              <a:t>, Tim </a:t>
            </a:r>
            <a:r>
              <a:rPr lang="en-US" sz="2200" b="1" u="sng" dirty="0" err="1" smtClean="0"/>
              <a:t>LaHay</a:t>
            </a:r>
            <a:r>
              <a:rPr lang="en-US" sz="2200" b="1" u="sng" dirty="0" smtClean="0"/>
              <a:t>, Jerry Jenkins, George Bush, Jack Kemp, etc., all of whom he now criticizes</a:t>
            </a:r>
            <a:r>
              <a:rPr lang="en-US" sz="2200" dirty="0" smtClean="0"/>
              <a:t>.</a:t>
            </a:r>
          </a:p>
          <a:p>
            <a:r>
              <a:rPr lang="en-US" sz="2200" dirty="0" smtClean="0"/>
              <a:t>He wrote, “</a:t>
            </a:r>
            <a:r>
              <a:rPr lang="en-US" sz="2200" b="1" u="sng" dirty="0" smtClean="0"/>
              <a:t>Jerry Jenkins and Tim </a:t>
            </a:r>
            <a:r>
              <a:rPr lang="en-US" sz="2200" b="1" u="sng" dirty="0" err="1" smtClean="0"/>
              <a:t>LaHaye’s</a:t>
            </a:r>
            <a:r>
              <a:rPr lang="en-US" sz="2200" b="1" u="sng" dirty="0" smtClean="0"/>
              <a:t> Left Behind series of sixteen novels (so far!) represents everything that is most deranged about religion</a:t>
            </a:r>
            <a:r>
              <a:rPr lang="en-US" sz="2200" dirty="0" smtClean="0"/>
              <a:t>...”</a:t>
            </a: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dirty="0" smtClean="0"/>
              <a:t>David Tye</a:t>
            </a:r>
            <a:endParaRPr lang="en-US" dirty="0"/>
          </a:p>
        </p:txBody>
      </p:sp>
      <p:sp>
        <p:nvSpPr>
          <p:cNvPr id="6" name="Slide Number Placeholder 5"/>
          <p:cNvSpPr>
            <a:spLocks noGrp="1"/>
          </p:cNvSpPr>
          <p:nvPr>
            <p:ph type="sldNum" sz="quarter" idx="12"/>
          </p:nvPr>
        </p:nvSpPr>
        <p:spPr/>
        <p:txBody>
          <a:bodyPr/>
          <a:lstStyle/>
          <a:p>
            <a:fld id="{3B0E11CA-64D2-4375-B622-C832B1B19270}" type="slidenum">
              <a:rPr lang="en-US" smtClean="0"/>
              <a:pPr/>
              <a:t>9</a:t>
            </a:fld>
            <a:endParaRPr lang="en-US"/>
          </a:p>
        </p:txBody>
      </p:sp>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plagues on Egypt  (</a:t>
            </a:r>
            <a:r>
              <a:rPr lang="en-US" dirty="0" smtClean="0">
                <a:solidFill>
                  <a:srgbClr val="0000FF"/>
                </a:solidFill>
              </a:rPr>
              <a:t>Ex 7-12</a:t>
            </a:r>
            <a:r>
              <a:rPr lang="en-US" dirty="0" smtClean="0"/>
              <a:t>) </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dirty="0" smtClean="0"/>
              <a:t>Nile turned to </a:t>
            </a:r>
            <a:r>
              <a:rPr lang="en-US" b="1" u="sng" dirty="0" smtClean="0">
                <a:solidFill>
                  <a:srgbClr val="C00000"/>
                </a:solidFill>
              </a:rPr>
              <a:t>blood</a:t>
            </a:r>
            <a:r>
              <a:rPr lang="en-US" dirty="0" smtClean="0"/>
              <a:t>  (</a:t>
            </a:r>
            <a:r>
              <a:rPr lang="en-US" dirty="0" smtClean="0">
                <a:hlinkClick r:id="rId2"/>
              </a:rPr>
              <a:t>7:14-25</a:t>
            </a:r>
            <a:r>
              <a:rPr lang="en-US" dirty="0" smtClean="0"/>
              <a:t>) </a:t>
            </a:r>
          </a:p>
          <a:p>
            <a:pPr marL="514350" lvl="0" indent="-514350">
              <a:buFont typeface="+mj-lt"/>
              <a:buAutoNum type="arabicPeriod"/>
            </a:pPr>
            <a:r>
              <a:rPr lang="en-US" dirty="0" smtClean="0"/>
              <a:t> </a:t>
            </a:r>
            <a:r>
              <a:rPr lang="en-US" b="1" u="sng" dirty="0" smtClean="0">
                <a:solidFill>
                  <a:srgbClr val="C00000"/>
                </a:solidFill>
              </a:rPr>
              <a:t>Frogs</a:t>
            </a:r>
            <a:r>
              <a:rPr lang="en-US" dirty="0" smtClean="0"/>
              <a:t>  (</a:t>
            </a:r>
            <a:r>
              <a:rPr lang="en-US" dirty="0" smtClean="0">
                <a:hlinkClick r:id="rId3"/>
              </a:rPr>
              <a:t>8:1-15</a:t>
            </a:r>
            <a:r>
              <a:rPr lang="en-US" dirty="0" smtClean="0"/>
              <a:t>) </a:t>
            </a:r>
          </a:p>
          <a:p>
            <a:pPr marL="514350" lvl="0" indent="-514350">
              <a:buFont typeface="+mj-lt"/>
              <a:buAutoNum type="arabicPeriod"/>
            </a:pPr>
            <a:r>
              <a:rPr lang="en-US" dirty="0" smtClean="0"/>
              <a:t>Gnats  (</a:t>
            </a:r>
            <a:r>
              <a:rPr lang="en-US" dirty="0" smtClean="0">
                <a:hlinkClick r:id="rId4"/>
              </a:rPr>
              <a:t>8:16-19</a:t>
            </a:r>
            <a:r>
              <a:rPr lang="en-US" dirty="0" smtClean="0"/>
              <a:t>) </a:t>
            </a:r>
          </a:p>
          <a:p>
            <a:pPr marL="514350" lvl="0" indent="-514350">
              <a:buFont typeface="+mj-lt"/>
              <a:buAutoNum type="arabicPeriod"/>
            </a:pPr>
            <a:r>
              <a:rPr lang="en-US" dirty="0" smtClean="0"/>
              <a:t>Swarms of insects  (</a:t>
            </a:r>
            <a:r>
              <a:rPr lang="en-US" dirty="0" smtClean="0">
                <a:hlinkClick r:id="rId5"/>
              </a:rPr>
              <a:t>8:20-32</a:t>
            </a:r>
            <a:r>
              <a:rPr lang="en-US" dirty="0" smtClean="0"/>
              <a:t>) </a:t>
            </a:r>
          </a:p>
          <a:p>
            <a:pPr marL="514350" lvl="0" indent="-514350">
              <a:buFont typeface="+mj-lt"/>
              <a:buAutoNum type="arabicPeriod"/>
            </a:pPr>
            <a:r>
              <a:rPr lang="en-US" dirty="0" smtClean="0"/>
              <a:t>Pestilence upon the livestock  (</a:t>
            </a:r>
            <a:r>
              <a:rPr lang="en-US" dirty="0" smtClean="0">
                <a:hlinkClick r:id="rId6"/>
              </a:rPr>
              <a:t>9:1-7</a:t>
            </a:r>
            <a:r>
              <a:rPr lang="en-US" dirty="0" smtClean="0"/>
              <a:t>) </a:t>
            </a:r>
          </a:p>
          <a:p>
            <a:pPr marL="514350" lvl="0" indent="-514350">
              <a:buFont typeface="+mj-lt"/>
              <a:buAutoNum type="arabicPeriod"/>
            </a:pPr>
            <a:r>
              <a:rPr lang="en-US" dirty="0" smtClean="0"/>
              <a:t> </a:t>
            </a:r>
            <a:r>
              <a:rPr lang="en-US" b="1" u="sng" dirty="0" smtClean="0">
                <a:solidFill>
                  <a:srgbClr val="C00000"/>
                </a:solidFill>
              </a:rPr>
              <a:t>Boils</a:t>
            </a:r>
            <a:r>
              <a:rPr lang="en-US" dirty="0" smtClean="0"/>
              <a:t>  (</a:t>
            </a:r>
            <a:r>
              <a:rPr lang="en-US" dirty="0" smtClean="0">
                <a:hlinkClick r:id="rId7"/>
              </a:rPr>
              <a:t>9:8-12</a:t>
            </a:r>
            <a:r>
              <a:rPr lang="en-US" dirty="0" smtClean="0"/>
              <a:t>) </a:t>
            </a:r>
          </a:p>
          <a:p>
            <a:pPr marL="514350" lvl="0" indent="-514350">
              <a:buFont typeface="+mj-lt"/>
              <a:buAutoNum type="arabicPeriod"/>
            </a:pPr>
            <a:r>
              <a:rPr lang="en-US" dirty="0" smtClean="0"/>
              <a:t> </a:t>
            </a:r>
            <a:r>
              <a:rPr lang="en-US" b="1" u="sng" dirty="0" smtClean="0">
                <a:solidFill>
                  <a:srgbClr val="C00000"/>
                </a:solidFill>
              </a:rPr>
              <a:t>Hail</a:t>
            </a:r>
            <a:r>
              <a:rPr lang="en-US" dirty="0" smtClean="0"/>
              <a:t>  (</a:t>
            </a:r>
            <a:r>
              <a:rPr lang="en-US" dirty="0" smtClean="0">
                <a:hlinkClick r:id="rId8"/>
              </a:rPr>
              <a:t>9:13-35</a:t>
            </a:r>
            <a:r>
              <a:rPr lang="en-US" dirty="0" smtClean="0"/>
              <a:t>) </a:t>
            </a:r>
          </a:p>
          <a:p>
            <a:pPr marL="514350" lvl="0" indent="-514350">
              <a:buFont typeface="+mj-lt"/>
              <a:buAutoNum type="arabicPeriod"/>
            </a:pPr>
            <a:r>
              <a:rPr lang="en-US" dirty="0" smtClean="0"/>
              <a:t> </a:t>
            </a:r>
            <a:r>
              <a:rPr lang="en-US" b="1" u="sng" dirty="0" smtClean="0">
                <a:solidFill>
                  <a:srgbClr val="C00000"/>
                </a:solidFill>
              </a:rPr>
              <a:t>Locust</a:t>
            </a:r>
            <a:r>
              <a:rPr lang="en-US" dirty="0" smtClean="0"/>
              <a:t>  (</a:t>
            </a:r>
            <a:r>
              <a:rPr lang="en-US" dirty="0" smtClean="0">
                <a:hlinkClick r:id="rId9"/>
              </a:rPr>
              <a:t>10:1-20</a:t>
            </a:r>
            <a:r>
              <a:rPr lang="en-US" dirty="0" smtClean="0"/>
              <a:t>) </a:t>
            </a:r>
          </a:p>
          <a:p>
            <a:pPr marL="514350" lvl="0" indent="-514350">
              <a:buFont typeface="+mj-lt"/>
              <a:buAutoNum type="arabicPeriod"/>
            </a:pPr>
            <a:r>
              <a:rPr lang="en-US" dirty="0" smtClean="0"/>
              <a:t> </a:t>
            </a:r>
            <a:r>
              <a:rPr lang="en-US" b="1" u="sng" dirty="0" smtClean="0">
                <a:solidFill>
                  <a:srgbClr val="C00000"/>
                </a:solidFill>
              </a:rPr>
              <a:t>Darkness</a:t>
            </a:r>
            <a:r>
              <a:rPr lang="en-US" dirty="0" smtClean="0"/>
              <a:t>  (</a:t>
            </a:r>
            <a:r>
              <a:rPr lang="en-US" dirty="0" smtClean="0">
                <a:hlinkClick r:id="rId10"/>
              </a:rPr>
              <a:t>10:21-29</a:t>
            </a:r>
            <a:r>
              <a:rPr lang="en-US" dirty="0" smtClean="0"/>
              <a:t>) </a:t>
            </a:r>
          </a:p>
          <a:p>
            <a:pPr marL="514350" lvl="0" indent="-514350">
              <a:buFont typeface="+mj-lt"/>
              <a:buAutoNum type="arabicPeriod"/>
            </a:pPr>
            <a:r>
              <a:rPr lang="en-US" dirty="0" smtClean="0"/>
              <a:t>The last plague announced  (</a:t>
            </a:r>
            <a:r>
              <a:rPr lang="en-US" dirty="0" smtClean="0">
                <a:hlinkClick r:id="rId11"/>
              </a:rPr>
              <a:t>11:1-8</a:t>
            </a:r>
            <a:r>
              <a:rPr lang="en-US" dirty="0" smtClean="0"/>
              <a:t>) </a:t>
            </a:r>
          </a:p>
          <a:p>
            <a:pPr>
              <a:buNone/>
            </a:pP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10</a:t>
            </a:fld>
            <a:endParaRPr lang="en-US"/>
          </a:p>
        </p:txBody>
      </p:sp>
      <p:pic>
        <p:nvPicPr>
          <p:cNvPr id="7" name="Picture 2" descr="http://comps.canstockphoto.com/can-stock-photo_csp17222415.jpg"/>
          <p:cNvPicPr>
            <a:picLocks noChangeAspect="1" noChangeArrowheads="1"/>
          </p:cNvPicPr>
          <p:nvPr/>
        </p:nvPicPr>
        <p:blipFill>
          <a:blip r:embed="rId1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2" descr="Tabernacle of Moses: Inner Court cutaway"/>
          <p:cNvPicPr>
            <a:picLocks noGrp="1" noChangeAspect="1" noChangeArrowheads="1"/>
          </p:cNvPicPr>
          <p:nvPr>
            <p:ph/>
          </p:nvPr>
        </p:nvPicPr>
        <p:blipFill>
          <a:blip r:embed="rId3" cstate="print"/>
          <a:srcRect/>
          <a:stretch>
            <a:fillRect/>
          </a:stretch>
        </p:blipFill>
        <p:spPr>
          <a:xfrm>
            <a:off x="152400" y="214313"/>
            <a:ext cx="8280400" cy="6645275"/>
          </a:xfrm>
          <a:noFill/>
        </p:spPr>
      </p:pic>
      <p:sp>
        <p:nvSpPr>
          <p:cNvPr id="5123" name="Text Box 13"/>
          <p:cNvSpPr txBox="1">
            <a:spLocks noChangeArrowheads="1"/>
          </p:cNvSpPr>
          <p:nvPr/>
        </p:nvSpPr>
        <p:spPr bwMode="auto">
          <a:xfrm>
            <a:off x="1981200" y="4648200"/>
            <a:ext cx="658813" cy="336550"/>
          </a:xfrm>
          <a:prstGeom prst="rect">
            <a:avLst/>
          </a:prstGeom>
          <a:noFill/>
          <a:ln w="9525" algn="ctr">
            <a:noFill/>
            <a:miter lim="800000"/>
            <a:headEnd/>
            <a:tailEnd/>
          </a:ln>
        </p:spPr>
        <p:txBody>
          <a:bodyPr wrap="none">
            <a:spAutoFit/>
          </a:bodyPr>
          <a:lstStyle/>
          <a:p>
            <a:pPr marL="342900" indent="-342900"/>
            <a:r>
              <a:rPr lang="en-US" sz="2000"/>
              <a:t>East</a:t>
            </a:r>
          </a:p>
        </p:txBody>
      </p:sp>
      <p:sp>
        <p:nvSpPr>
          <p:cNvPr id="5124" name="Text Box 20"/>
          <p:cNvSpPr txBox="1">
            <a:spLocks noChangeArrowheads="1"/>
          </p:cNvSpPr>
          <p:nvPr/>
        </p:nvSpPr>
        <p:spPr bwMode="auto">
          <a:xfrm>
            <a:off x="1111250" y="5791200"/>
            <a:ext cx="7270750" cy="336550"/>
          </a:xfrm>
          <a:prstGeom prst="rect">
            <a:avLst/>
          </a:prstGeom>
          <a:noFill/>
          <a:ln w="9525" algn="ctr">
            <a:noFill/>
            <a:miter lim="800000"/>
            <a:headEnd/>
            <a:tailEnd/>
          </a:ln>
        </p:spPr>
        <p:txBody>
          <a:bodyPr wrap="none">
            <a:spAutoFit/>
          </a:bodyPr>
          <a:lstStyle/>
          <a:p>
            <a:pPr marL="342900" indent="-342900"/>
            <a:r>
              <a:rPr lang="en-US" sz="2000" dirty="0">
                <a:hlinkClick r:id="rId4"/>
              </a:rPr>
              <a:t>http://www.templebuilders.com/enlargement_tabernacle3.php</a:t>
            </a:r>
            <a:r>
              <a:rPr lang="en-US" sz="2000" dirty="0"/>
              <a:t> </a:t>
            </a:r>
          </a:p>
        </p:txBody>
      </p:sp>
      <p:sp>
        <p:nvSpPr>
          <p:cNvPr id="5125" name="Text Box 24"/>
          <p:cNvSpPr txBox="1">
            <a:spLocks noChangeArrowheads="1"/>
          </p:cNvSpPr>
          <p:nvPr/>
        </p:nvSpPr>
        <p:spPr bwMode="auto">
          <a:xfrm>
            <a:off x="6705600" y="3048000"/>
            <a:ext cx="811213" cy="336550"/>
          </a:xfrm>
          <a:prstGeom prst="rect">
            <a:avLst/>
          </a:prstGeom>
          <a:noFill/>
          <a:ln w="9525" algn="ctr">
            <a:noFill/>
            <a:miter lim="800000"/>
            <a:headEnd/>
            <a:tailEnd/>
          </a:ln>
        </p:spPr>
        <p:txBody>
          <a:bodyPr wrap="none">
            <a:spAutoFit/>
          </a:bodyPr>
          <a:lstStyle/>
          <a:p>
            <a:pPr marL="342900" indent="-342900"/>
            <a:r>
              <a:rPr lang="en-US" sz="2000"/>
              <a:t>North</a:t>
            </a:r>
          </a:p>
        </p:txBody>
      </p:sp>
      <p:sp>
        <p:nvSpPr>
          <p:cNvPr id="5126" name="Text Box 25"/>
          <p:cNvSpPr txBox="1">
            <a:spLocks noChangeArrowheads="1"/>
          </p:cNvSpPr>
          <p:nvPr/>
        </p:nvSpPr>
        <p:spPr bwMode="auto">
          <a:xfrm>
            <a:off x="2362200" y="1905000"/>
            <a:ext cx="831850" cy="336550"/>
          </a:xfrm>
          <a:prstGeom prst="rect">
            <a:avLst/>
          </a:prstGeom>
          <a:noFill/>
          <a:ln w="9525" algn="ctr">
            <a:noFill/>
            <a:miter lim="800000"/>
            <a:headEnd/>
            <a:tailEnd/>
          </a:ln>
        </p:spPr>
        <p:txBody>
          <a:bodyPr wrap="none">
            <a:spAutoFit/>
          </a:bodyPr>
          <a:lstStyle/>
          <a:p>
            <a:pPr marL="342900" indent="-342900"/>
            <a:r>
              <a:rPr lang="en-US" sz="2000"/>
              <a:t>South</a:t>
            </a:r>
          </a:p>
        </p:txBody>
      </p:sp>
      <p:sp>
        <p:nvSpPr>
          <p:cNvPr id="5127" name="Text Box 26"/>
          <p:cNvSpPr txBox="1">
            <a:spLocks noChangeArrowheads="1"/>
          </p:cNvSpPr>
          <p:nvPr/>
        </p:nvSpPr>
        <p:spPr bwMode="auto">
          <a:xfrm>
            <a:off x="6324600" y="1066800"/>
            <a:ext cx="744538" cy="336550"/>
          </a:xfrm>
          <a:prstGeom prst="rect">
            <a:avLst/>
          </a:prstGeom>
          <a:noFill/>
          <a:ln w="9525" algn="ctr">
            <a:noFill/>
            <a:miter lim="800000"/>
            <a:headEnd/>
            <a:tailEnd/>
          </a:ln>
        </p:spPr>
        <p:txBody>
          <a:bodyPr wrap="none">
            <a:spAutoFit/>
          </a:bodyPr>
          <a:lstStyle/>
          <a:p>
            <a:pPr marL="342900" indent="-342900"/>
            <a:r>
              <a:rPr lang="en-US" sz="2000"/>
              <a:t>West</a:t>
            </a:r>
          </a:p>
        </p:txBody>
      </p:sp>
      <p:sp>
        <p:nvSpPr>
          <p:cNvPr id="5128" name="Text Box 27"/>
          <p:cNvSpPr txBox="1">
            <a:spLocks noChangeArrowheads="1"/>
          </p:cNvSpPr>
          <p:nvPr/>
        </p:nvSpPr>
        <p:spPr bwMode="auto">
          <a:xfrm>
            <a:off x="152400" y="400050"/>
            <a:ext cx="8153400" cy="523220"/>
          </a:xfrm>
          <a:prstGeom prst="rect">
            <a:avLst/>
          </a:prstGeom>
          <a:noFill/>
          <a:ln w="9525">
            <a:noFill/>
            <a:miter lim="800000"/>
            <a:headEnd/>
            <a:tailEnd/>
          </a:ln>
        </p:spPr>
        <p:txBody>
          <a:bodyPr wrap="square">
            <a:spAutoFit/>
          </a:bodyPr>
          <a:lstStyle/>
          <a:p>
            <a:pPr marL="342900" indent="-342900" algn="ctr"/>
            <a:r>
              <a:rPr lang="en-US" sz="2800" b="1" i="1" dirty="0" smtClean="0">
                <a:solidFill>
                  <a:srgbClr val="0000FF"/>
                </a:solidFill>
              </a:rPr>
              <a:t>Tabernacle in the Wilderness</a:t>
            </a:r>
            <a:endParaRPr lang="en-US" sz="4800" dirty="0"/>
          </a:p>
        </p:txBody>
      </p:sp>
      <p:pic>
        <p:nvPicPr>
          <p:cNvPr id="9" name="Picture 2" descr="http://comps.canstockphoto.com/can-stock-photo_csp17222415.jpg"/>
          <p:cNvPicPr>
            <a:picLocks noChangeAspect="1" noChangeArrowheads="1"/>
          </p:cNvPicPr>
          <p:nvPr/>
        </p:nvPicPr>
        <p:blipFill>
          <a:blip r:embed="rId5"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1/19/2017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12</a:t>
            </a:fld>
            <a:endParaRPr lang="en-US"/>
          </a:p>
        </p:txBody>
      </p:sp>
      <p:pic>
        <p:nvPicPr>
          <p:cNvPr id="1026" name="Picture 2" descr="E:\BIBLE STUDY\MBC Community Teaching\PrimeTime\PatSmith-jpgs\13.jpg"/>
          <p:cNvPicPr>
            <a:picLocks noChangeAspect="1" noChangeArrowheads="1"/>
          </p:cNvPicPr>
          <p:nvPr/>
        </p:nvPicPr>
        <p:blipFill>
          <a:blip r:embed="rId3" cstate="print"/>
          <a:srcRect/>
          <a:stretch>
            <a:fillRect/>
          </a:stretch>
        </p:blipFill>
        <p:spPr bwMode="auto">
          <a:xfrm>
            <a:off x="-377271" y="0"/>
            <a:ext cx="10128739" cy="6858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87362"/>
          </a:xfrm>
        </p:spPr>
        <p:txBody>
          <a:bodyPr>
            <a:normAutofit/>
          </a:bodyPr>
          <a:lstStyle/>
          <a:p>
            <a:r>
              <a:rPr lang="en-US" sz="2400" b="1" dirty="0" smtClean="0">
                <a:solidFill>
                  <a:srgbClr val="0000FF"/>
                </a:solidFill>
                <a:latin typeface="+mn-lt"/>
                <a:ea typeface="+mn-ea"/>
                <a:cs typeface="+mn-cs"/>
              </a:rPr>
              <a:t>Rev 8: Trumpet Judgments 1 Thru 4 </a:t>
            </a: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13</a:t>
            </a:fld>
            <a:endParaRPr lang="en-US"/>
          </a:p>
        </p:txBody>
      </p:sp>
      <p:graphicFrame>
        <p:nvGraphicFramePr>
          <p:cNvPr id="8" name="Table 7"/>
          <p:cNvGraphicFramePr>
            <a:graphicFrameLocks noGrp="1"/>
          </p:cNvGraphicFramePr>
          <p:nvPr/>
        </p:nvGraphicFramePr>
        <p:xfrm>
          <a:off x="228600" y="609600"/>
          <a:ext cx="8763002" cy="5760720"/>
        </p:xfrm>
        <a:graphic>
          <a:graphicData uri="http://schemas.openxmlformats.org/drawingml/2006/table">
            <a:tbl>
              <a:tblPr/>
              <a:tblGrid>
                <a:gridCol w="2684164"/>
                <a:gridCol w="4021436"/>
                <a:gridCol w="2057402"/>
              </a:tblGrid>
              <a:tr h="5638800">
                <a:tc>
                  <a:txBody>
                    <a:bodyPr/>
                    <a:lstStyle/>
                    <a:p>
                      <a:pPr marL="102870" marR="0" indent="-102870">
                        <a:spcBef>
                          <a:spcPts val="0"/>
                        </a:spcBef>
                        <a:spcAft>
                          <a:spcPts val="0"/>
                        </a:spcAft>
                      </a:pPr>
                      <a:r>
                        <a:rPr lang="en-US" sz="1800" baseline="30000" dirty="0">
                          <a:solidFill>
                            <a:srgbClr val="0000FF"/>
                          </a:solidFill>
                          <a:latin typeface="Times New Roman"/>
                          <a:ea typeface="Times New Roman"/>
                        </a:rPr>
                        <a:t>1</a:t>
                      </a:r>
                      <a:r>
                        <a:rPr lang="en-US" sz="1800" b="1" u="sng" dirty="0">
                          <a:latin typeface="Times New Roman"/>
                          <a:ea typeface="Times New Roman"/>
                        </a:rPr>
                        <a:t>And</a:t>
                      </a:r>
                      <a:r>
                        <a:rPr lang="en-US" sz="1800" dirty="0">
                          <a:latin typeface="Times New Roman"/>
                          <a:ea typeface="Times New Roman"/>
                        </a:rPr>
                        <a:t> when He broke the </a:t>
                      </a:r>
                      <a:r>
                        <a:rPr lang="en-US" sz="1800" b="1" u="sng" dirty="0">
                          <a:latin typeface="Times New Roman"/>
                          <a:ea typeface="Times New Roman"/>
                        </a:rPr>
                        <a:t>seventh seal</a:t>
                      </a:r>
                      <a:r>
                        <a:rPr lang="en-US" sz="1800" dirty="0">
                          <a:latin typeface="Times New Roman"/>
                          <a:ea typeface="Times New Roman"/>
                        </a:rPr>
                        <a:t>, there was </a:t>
                      </a:r>
                      <a:r>
                        <a:rPr lang="en-US" sz="1800" b="1" u="sng" dirty="0">
                          <a:solidFill>
                            <a:srgbClr val="C00000"/>
                          </a:solidFill>
                          <a:latin typeface="Times New Roman"/>
                          <a:ea typeface="Times New Roman"/>
                        </a:rPr>
                        <a:t>silence in heaven for about half an hour</a:t>
                      </a:r>
                      <a:r>
                        <a:rPr lang="en-US" sz="1800" dirty="0">
                          <a:latin typeface="Times New Roman"/>
                          <a:ea typeface="Times New Roman"/>
                        </a:rPr>
                        <a:t>. </a:t>
                      </a:r>
                      <a:r>
                        <a:rPr lang="en-US" sz="1800" baseline="30000" dirty="0">
                          <a:solidFill>
                            <a:srgbClr val="0000FF"/>
                          </a:solidFill>
                          <a:latin typeface="Times New Roman"/>
                          <a:ea typeface="Times New Roman"/>
                        </a:rPr>
                        <a:t>2</a:t>
                      </a:r>
                      <a:r>
                        <a:rPr lang="en-US" sz="1800" dirty="0">
                          <a:latin typeface="Times New Roman"/>
                          <a:ea typeface="Times New Roman"/>
                        </a:rPr>
                        <a:t>And I saw the seven </a:t>
                      </a:r>
                      <a:r>
                        <a:rPr lang="en-US" sz="1800" u="sng" dirty="0">
                          <a:latin typeface="Times New Roman"/>
                          <a:ea typeface="Times New Roman"/>
                        </a:rPr>
                        <a:t>angels who stand before God</a:t>
                      </a:r>
                      <a:r>
                        <a:rPr lang="en-US" sz="1800" dirty="0">
                          <a:latin typeface="Times New Roman"/>
                          <a:ea typeface="Times New Roman"/>
                        </a:rPr>
                        <a:t>; and seven trumpets were </a:t>
                      </a:r>
                      <a:r>
                        <a:rPr lang="en-US" sz="1800" u="sng" dirty="0">
                          <a:latin typeface="Times New Roman"/>
                          <a:ea typeface="Times New Roman"/>
                        </a:rPr>
                        <a:t>given</a:t>
                      </a:r>
                      <a:r>
                        <a:rPr lang="en-US" sz="1800" dirty="0">
                          <a:latin typeface="Times New Roman"/>
                          <a:ea typeface="Times New Roman"/>
                        </a:rPr>
                        <a:t> to them. </a:t>
                      </a:r>
                      <a:r>
                        <a:rPr lang="en-US" sz="1800" baseline="30000" dirty="0">
                          <a:solidFill>
                            <a:srgbClr val="0000FF"/>
                          </a:solidFill>
                          <a:latin typeface="Times New Roman"/>
                          <a:ea typeface="Times New Roman"/>
                        </a:rPr>
                        <a:t>3</a:t>
                      </a:r>
                      <a:r>
                        <a:rPr lang="en-US" sz="1800" dirty="0">
                          <a:latin typeface="Times New Roman"/>
                          <a:ea typeface="Times New Roman"/>
                        </a:rPr>
                        <a:t>And </a:t>
                      </a:r>
                      <a:r>
                        <a:rPr lang="en-US" sz="1800" b="1" u="sng" dirty="0">
                          <a:solidFill>
                            <a:srgbClr val="C00000"/>
                          </a:solidFill>
                          <a:latin typeface="Times New Roman"/>
                          <a:ea typeface="Times New Roman"/>
                        </a:rPr>
                        <a:t>another</a:t>
                      </a:r>
                      <a:r>
                        <a:rPr lang="en-US" sz="1800" b="1" u="sng" dirty="0">
                          <a:solidFill>
                            <a:srgbClr val="000000"/>
                          </a:solidFill>
                          <a:latin typeface="Times New Roman"/>
                          <a:ea typeface="Times New Roman"/>
                        </a:rPr>
                        <a:t> angel</a:t>
                      </a:r>
                      <a:r>
                        <a:rPr lang="en-US" sz="1800" dirty="0">
                          <a:latin typeface="Times New Roman"/>
                          <a:ea typeface="Times New Roman"/>
                        </a:rPr>
                        <a:t> came and stood at the </a:t>
                      </a:r>
                      <a:r>
                        <a:rPr lang="en-US" sz="1800" b="1" u="sng" kern="1200" dirty="0">
                          <a:solidFill>
                            <a:srgbClr val="000000"/>
                          </a:solidFill>
                          <a:latin typeface="Times New Roman"/>
                          <a:ea typeface="Times New Roman"/>
                          <a:cs typeface="+mn-cs"/>
                        </a:rPr>
                        <a:t>altar</a:t>
                      </a:r>
                      <a:r>
                        <a:rPr lang="en-US" sz="1800" dirty="0">
                          <a:latin typeface="Times New Roman"/>
                          <a:ea typeface="Times New Roman"/>
                        </a:rPr>
                        <a:t>, holding a golden censer; and </a:t>
                      </a:r>
                      <a:r>
                        <a:rPr lang="en-US" sz="1800" b="1" u="sng" dirty="0">
                          <a:solidFill>
                            <a:srgbClr val="C00000"/>
                          </a:solidFill>
                          <a:latin typeface="Times New Roman"/>
                          <a:ea typeface="Times New Roman"/>
                        </a:rPr>
                        <a:t>much incense was given to him, that he might add it to the prayers of all the saints</a:t>
                      </a:r>
                      <a:r>
                        <a:rPr lang="en-US" sz="1800" dirty="0">
                          <a:latin typeface="Times New Roman"/>
                          <a:ea typeface="Times New Roman"/>
                        </a:rPr>
                        <a:t> upon the </a:t>
                      </a:r>
                      <a:r>
                        <a:rPr lang="en-US" sz="1800" b="1" u="sng" kern="1200" dirty="0">
                          <a:solidFill>
                            <a:srgbClr val="000000"/>
                          </a:solidFill>
                          <a:latin typeface="Times New Roman"/>
                          <a:ea typeface="Times New Roman"/>
                          <a:cs typeface="+mn-cs"/>
                        </a:rPr>
                        <a:t>golden altar </a:t>
                      </a:r>
                      <a:r>
                        <a:rPr lang="en-US" sz="1800" dirty="0">
                          <a:latin typeface="Times New Roman"/>
                          <a:ea typeface="Times New Roman"/>
                        </a:rPr>
                        <a:t>which was </a:t>
                      </a:r>
                      <a:r>
                        <a:rPr lang="en-US" sz="1800" kern="1200" dirty="0">
                          <a:solidFill>
                            <a:schemeClr val="tx1"/>
                          </a:solidFill>
                          <a:latin typeface="Times New Roman"/>
                          <a:ea typeface="Times New Roman"/>
                          <a:cs typeface="+mn-cs"/>
                        </a:rPr>
                        <a:t>before</a:t>
                      </a:r>
                      <a:r>
                        <a:rPr lang="en-US" sz="1800" dirty="0">
                          <a:latin typeface="Times New Roman"/>
                          <a:ea typeface="Times New Roman"/>
                        </a:rPr>
                        <a:t> the throne. </a:t>
                      </a:r>
                      <a:r>
                        <a:rPr lang="en-US" sz="1800" baseline="30000" dirty="0">
                          <a:solidFill>
                            <a:srgbClr val="0000FF"/>
                          </a:solidFill>
                          <a:latin typeface="Times New Roman"/>
                          <a:ea typeface="Times New Roman"/>
                        </a:rPr>
                        <a:t>4</a:t>
                      </a:r>
                      <a:r>
                        <a:rPr lang="en-US" sz="1800" dirty="0">
                          <a:latin typeface="Times New Roman"/>
                          <a:ea typeface="Times New Roman"/>
                        </a:rPr>
                        <a:t>And the smoke of the </a:t>
                      </a:r>
                      <a:r>
                        <a:rPr lang="en-US" sz="1800" u="sng" dirty="0">
                          <a:latin typeface="Times New Roman"/>
                          <a:ea typeface="Times New Roman"/>
                        </a:rPr>
                        <a:t>incense</a:t>
                      </a:r>
                      <a:r>
                        <a:rPr lang="en-US" sz="1800" dirty="0">
                          <a:latin typeface="Times New Roman"/>
                          <a:ea typeface="Times New Roman"/>
                        </a:rPr>
                        <a:t>, with the </a:t>
                      </a:r>
                      <a:r>
                        <a:rPr lang="en-US" sz="1800" u="sng" dirty="0">
                          <a:latin typeface="Times New Roman"/>
                          <a:ea typeface="Times New Roman"/>
                        </a:rPr>
                        <a:t>prayers</a:t>
                      </a:r>
                      <a:r>
                        <a:rPr lang="en-US" sz="1800" dirty="0">
                          <a:latin typeface="Times New Roman"/>
                          <a:ea typeface="Times New Roman"/>
                        </a:rPr>
                        <a:t> of the saints, went up </a:t>
                      </a:r>
                      <a:r>
                        <a:rPr lang="en-US" sz="1800" u="sng" dirty="0">
                          <a:latin typeface="Times New Roman"/>
                          <a:ea typeface="Times New Roman"/>
                        </a:rPr>
                        <a:t>before God</a:t>
                      </a:r>
                      <a:r>
                        <a:rPr lang="en-US" sz="1800" dirty="0">
                          <a:latin typeface="Times New Roman"/>
                          <a:ea typeface="Times New Roman"/>
                        </a:rPr>
                        <a:t> out of the angel's hand. </a:t>
                      </a:r>
                      <a:endParaRPr lang="en-US" sz="1800" baseline="30000" dirty="0">
                        <a:solidFill>
                          <a:srgbClr val="0000FF"/>
                        </a:solidFill>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1800" b="1" dirty="0">
                          <a:solidFill>
                            <a:srgbClr val="0000FF"/>
                          </a:solidFill>
                          <a:latin typeface="Times New Roman"/>
                          <a:ea typeface="Times New Roman"/>
                        </a:rPr>
                        <a:t>Zephaniah 1:7</a:t>
                      </a:r>
                      <a:r>
                        <a:rPr lang="en-US" sz="1800" b="1" dirty="0">
                          <a:latin typeface="Times New Roman"/>
                          <a:ea typeface="Times New Roman"/>
                        </a:rPr>
                        <a:t> </a:t>
                      </a:r>
                      <a:r>
                        <a:rPr lang="en-US" sz="1800" b="1" u="sng" dirty="0">
                          <a:solidFill>
                            <a:srgbClr val="C00000"/>
                          </a:solidFill>
                          <a:latin typeface="Times New Roman"/>
                          <a:ea typeface="Times New Roman"/>
                        </a:rPr>
                        <a:t>Be silent before the Lord GOD</a:t>
                      </a:r>
                      <a:r>
                        <a:rPr lang="en-US" sz="1800" dirty="0">
                          <a:latin typeface="Times New Roman"/>
                          <a:ea typeface="Times New Roman"/>
                        </a:rPr>
                        <a:t>! </a:t>
                      </a:r>
                      <a:r>
                        <a:rPr lang="en-US" sz="1800" b="1" u="sng" dirty="0">
                          <a:solidFill>
                            <a:srgbClr val="C00000"/>
                          </a:solidFill>
                          <a:latin typeface="Times New Roman"/>
                          <a:ea typeface="Times New Roman"/>
                        </a:rPr>
                        <a:t>For the day of the LORD is near</a:t>
                      </a:r>
                      <a:r>
                        <a:rPr lang="en-US" sz="1800" dirty="0">
                          <a:latin typeface="Times New Roman"/>
                          <a:ea typeface="Times New Roman"/>
                        </a:rPr>
                        <a:t>, For the LORD has prepared a sacrifice, He has consecrated His guests. </a:t>
                      </a:r>
                      <a:endParaRPr lang="en-US" sz="1800" dirty="0" smtClean="0">
                        <a:latin typeface="Times New Roman"/>
                        <a:ea typeface="Times New Roman"/>
                      </a:endParaRPr>
                    </a:p>
                    <a:p>
                      <a:pPr marL="102870" marR="0" indent="-102870">
                        <a:spcBef>
                          <a:spcPts val="0"/>
                        </a:spcBef>
                        <a:spcAft>
                          <a:spcPts val="0"/>
                        </a:spcAft>
                      </a:pPr>
                      <a:endParaRPr lang="en-US" sz="1800" dirty="0" smtClean="0">
                        <a:latin typeface="Times New Roman"/>
                        <a:ea typeface="Times New Roman"/>
                      </a:endParaRPr>
                    </a:p>
                    <a:p>
                      <a:pPr marL="102870" marR="0" indent="-102870">
                        <a:spcBef>
                          <a:spcPts val="0"/>
                        </a:spcBef>
                        <a:spcAft>
                          <a:spcPts val="0"/>
                        </a:spcAft>
                      </a:pPr>
                      <a:endParaRPr lang="en-US" sz="1800" dirty="0">
                        <a:latin typeface="Times New Roman"/>
                        <a:ea typeface="Times New Roman"/>
                      </a:endParaRPr>
                    </a:p>
                    <a:p>
                      <a:pPr marL="102870" marR="0" indent="-102870">
                        <a:spcBef>
                          <a:spcPts val="0"/>
                        </a:spcBef>
                        <a:spcAft>
                          <a:spcPts val="0"/>
                        </a:spcAft>
                      </a:pPr>
                      <a:r>
                        <a:rPr lang="en-US" sz="1800" b="1" dirty="0">
                          <a:solidFill>
                            <a:srgbClr val="0000FF"/>
                          </a:solidFill>
                          <a:latin typeface="Times New Roman"/>
                          <a:ea typeface="Times New Roman"/>
                        </a:rPr>
                        <a:t>Daniel 9:27</a:t>
                      </a:r>
                      <a:r>
                        <a:rPr lang="en-US" sz="1800" dirty="0">
                          <a:latin typeface="Times New Roman"/>
                          <a:ea typeface="Times New Roman"/>
                        </a:rPr>
                        <a:t> "And he will make a firm covenant with the many for one week, but </a:t>
                      </a:r>
                      <a:r>
                        <a:rPr lang="en-US" sz="1800" b="1" u="sng" dirty="0">
                          <a:latin typeface="Times New Roman"/>
                          <a:ea typeface="Times New Roman"/>
                        </a:rPr>
                        <a:t>in the middle of the week</a:t>
                      </a:r>
                      <a:r>
                        <a:rPr lang="en-US" sz="1800" dirty="0">
                          <a:latin typeface="Times New Roman"/>
                          <a:ea typeface="Times New Roman"/>
                        </a:rPr>
                        <a:t> he will put a stop to sacrifice and grain offering; and </a:t>
                      </a:r>
                      <a:r>
                        <a:rPr lang="en-US" sz="1800" u="sng" dirty="0">
                          <a:latin typeface="Times New Roman"/>
                          <a:ea typeface="Times New Roman"/>
                        </a:rPr>
                        <a:t>on the wing of abominations </a:t>
                      </a:r>
                      <a:r>
                        <a:rPr lang="en-US" sz="1800" i="1" u="sng" dirty="0">
                          <a:latin typeface="Times New Roman"/>
                          <a:ea typeface="Times New Roman"/>
                        </a:rPr>
                        <a:t>will come</a:t>
                      </a:r>
                      <a:r>
                        <a:rPr lang="en-US" sz="1800" u="sng" dirty="0">
                          <a:latin typeface="Times New Roman"/>
                          <a:ea typeface="Times New Roman"/>
                        </a:rPr>
                        <a:t> one who makes desolate</a:t>
                      </a:r>
                      <a:r>
                        <a:rPr lang="en-US" sz="1800" dirty="0">
                          <a:latin typeface="Times New Roman"/>
                          <a:ea typeface="Times New Roman"/>
                        </a:rPr>
                        <a:t>, </a:t>
                      </a:r>
                      <a:r>
                        <a:rPr lang="en-US" sz="1800" b="1" u="sng" dirty="0">
                          <a:solidFill>
                            <a:srgbClr val="C00000"/>
                          </a:solidFill>
                          <a:latin typeface="Times New Roman"/>
                          <a:ea typeface="Times New Roman"/>
                        </a:rPr>
                        <a:t>even until a complete destruction</a:t>
                      </a:r>
                      <a:r>
                        <a:rPr lang="en-US" sz="1800" dirty="0">
                          <a:latin typeface="Times New Roman"/>
                          <a:ea typeface="Times New Roman"/>
                        </a:rPr>
                        <a:t>, one </a:t>
                      </a:r>
                      <a:r>
                        <a:rPr lang="en-US" sz="1800" b="1" u="sng" dirty="0">
                          <a:solidFill>
                            <a:srgbClr val="C00000"/>
                          </a:solidFill>
                          <a:latin typeface="Times New Roman"/>
                          <a:ea typeface="Times New Roman"/>
                        </a:rPr>
                        <a:t>that is decreed</a:t>
                      </a:r>
                      <a:r>
                        <a:rPr lang="en-US" sz="1800" dirty="0">
                          <a:latin typeface="Times New Roman"/>
                          <a:ea typeface="Times New Roman"/>
                        </a:rPr>
                        <a:t>, </a:t>
                      </a:r>
                      <a:r>
                        <a:rPr lang="en-US" sz="1800" b="1" u="sng" dirty="0">
                          <a:latin typeface="Times New Roman"/>
                          <a:ea typeface="Times New Roman"/>
                        </a:rPr>
                        <a:t>is </a:t>
                      </a:r>
                      <a:r>
                        <a:rPr lang="en-US" sz="1800" b="1" u="sng" kern="1200" dirty="0">
                          <a:solidFill>
                            <a:schemeClr val="tx1"/>
                          </a:solidFill>
                          <a:latin typeface="Times New Roman"/>
                          <a:ea typeface="Times New Roman"/>
                          <a:cs typeface="+mn-cs"/>
                        </a:rPr>
                        <a:t>poured out on the one who makes desolate</a:t>
                      </a:r>
                      <a:r>
                        <a:rPr lang="en-US" sz="1800" dirty="0" smtClean="0">
                          <a:latin typeface="Times New Roman"/>
                          <a:ea typeface="Times New Roman"/>
                        </a:rPr>
                        <a:t>."</a:t>
                      </a:r>
                      <a:endParaRPr lang="en-US" sz="18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5100" marR="0" lvl="0" indent="-165100">
                        <a:spcBef>
                          <a:spcPts val="0"/>
                        </a:spcBef>
                        <a:spcAft>
                          <a:spcPts val="0"/>
                        </a:spcAft>
                        <a:buFont typeface="Symbol"/>
                        <a:buChar char=""/>
                      </a:pPr>
                      <a:r>
                        <a:rPr lang="en-US" sz="1800" dirty="0">
                          <a:latin typeface="Times New Roman"/>
                          <a:ea typeface="Times New Roman"/>
                        </a:rPr>
                        <a:t>The 7</a:t>
                      </a:r>
                      <a:r>
                        <a:rPr lang="en-US" sz="1800" baseline="30000" dirty="0">
                          <a:latin typeface="Times New Roman"/>
                          <a:ea typeface="Times New Roman"/>
                        </a:rPr>
                        <a:t>th</a:t>
                      </a:r>
                      <a:r>
                        <a:rPr lang="en-US" sz="1800" dirty="0">
                          <a:latin typeface="Times New Roman"/>
                          <a:ea typeface="Times New Roman"/>
                        </a:rPr>
                        <a:t> Seal opens the scroll; the 7</a:t>
                      </a:r>
                      <a:r>
                        <a:rPr lang="en-US" sz="1800" baseline="30000" dirty="0">
                          <a:latin typeface="Times New Roman"/>
                          <a:ea typeface="Times New Roman"/>
                        </a:rPr>
                        <a:t>th</a:t>
                      </a:r>
                      <a:r>
                        <a:rPr lang="en-US" sz="1800" dirty="0">
                          <a:latin typeface="Times New Roman"/>
                          <a:ea typeface="Times New Roman"/>
                        </a:rPr>
                        <a:t> Trumpet announces the 7 </a:t>
                      </a:r>
                      <a:r>
                        <a:rPr lang="en-US" sz="1800" dirty="0" smtClean="0">
                          <a:latin typeface="Times New Roman"/>
                          <a:ea typeface="Times New Roman"/>
                        </a:rPr>
                        <a:t>Bowls</a:t>
                      </a:r>
                    </a:p>
                    <a:p>
                      <a:pPr marL="165100" marR="0" lvl="0" indent="-165100">
                        <a:spcBef>
                          <a:spcPts val="0"/>
                        </a:spcBef>
                        <a:spcAft>
                          <a:spcPts val="0"/>
                        </a:spcAft>
                        <a:buFont typeface="Symbol"/>
                        <a:buChar char=""/>
                      </a:pPr>
                      <a:endParaRPr lang="en-US" sz="1800" dirty="0" smtClean="0">
                        <a:latin typeface="Times New Roman"/>
                        <a:ea typeface="Times New Roman"/>
                      </a:endParaRPr>
                    </a:p>
                    <a:p>
                      <a:pPr marL="165100" marR="0" lvl="0" indent="-165100">
                        <a:spcBef>
                          <a:spcPts val="0"/>
                        </a:spcBef>
                        <a:spcAft>
                          <a:spcPts val="0"/>
                        </a:spcAft>
                        <a:buFont typeface="Symbol"/>
                        <a:buChar char=""/>
                      </a:pPr>
                      <a:r>
                        <a:rPr lang="en-US" sz="1800" kern="1200" dirty="0" smtClean="0">
                          <a:solidFill>
                            <a:schemeClr val="tx1"/>
                          </a:solidFill>
                          <a:latin typeface="Times New Roman"/>
                          <a:ea typeface="Times New Roman"/>
                          <a:cs typeface="+mn-cs"/>
                        </a:rPr>
                        <a:t>Silence = something big is about to happen.</a:t>
                      </a:r>
                    </a:p>
                    <a:p>
                      <a:pPr marL="165100" marR="0" lvl="0" indent="-165100">
                        <a:spcBef>
                          <a:spcPts val="0"/>
                        </a:spcBef>
                        <a:spcAft>
                          <a:spcPts val="0"/>
                        </a:spcAft>
                        <a:buFont typeface="Symbol"/>
                        <a:buChar char=""/>
                      </a:pPr>
                      <a:endParaRPr lang="en-US" sz="1800" kern="1200" dirty="0" smtClean="0">
                        <a:solidFill>
                          <a:schemeClr val="tx1"/>
                        </a:solidFill>
                        <a:latin typeface="Times New Roman"/>
                        <a:ea typeface="Times New Roman"/>
                        <a:cs typeface="+mn-cs"/>
                      </a:endParaRPr>
                    </a:p>
                    <a:p>
                      <a:pPr marL="165100" marR="0" lvl="0" indent="-165100">
                        <a:spcBef>
                          <a:spcPts val="0"/>
                        </a:spcBef>
                        <a:spcAft>
                          <a:spcPts val="0"/>
                        </a:spcAft>
                        <a:buFont typeface="Symbol"/>
                        <a:buChar char=""/>
                      </a:pPr>
                      <a:r>
                        <a:rPr lang="en-US" sz="1800" dirty="0" smtClean="0">
                          <a:solidFill>
                            <a:srgbClr val="000000"/>
                          </a:solidFill>
                          <a:latin typeface="Times New Roman"/>
                          <a:ea typeface="Times New Roman"/>
                        </a:rPr>
                        <a:t>Most </a:t>
                      </a:r>
                      <a:r>
                        <a:rPr lang="en-US" sz="1800" dirty="0" smtClean="0">
                          <a:latin typeface="Times New Roman"/>
                          <a:ea typeface="Times New Roman"/>
                        </a:rPr>
                        <a:t>believe </a:t>
                      </a:r>
                      <a:r>
                        <a:rPr lang="en-US" sz="1800" dirty="0">
                          <a:latin typeface="Times New Roman"/>
                          <a:ea typeface="Times New Roman"/>
                        </a:rPr>
                        <a:t>“another angel” is the </a:t>
                      </a:r>
                      <a:r>
                        <a:rPr lang="en-US" sz="1800" u="sng" dirty="0">
                          <a:latin typeface="Times New Roman"/>
                          <a:ea typeface="Times New Roman"/>
                        </a:rPr>
                        <a:t>Angel of Jehovah</a:t>
                      </a:r>
                      <a:r>
                        <a:rPr lang="en-US" sz="1800" dirty="0">
                          <a:latin typeface="Times New Roman"/>
                          <a:ea typeface="Times New Roman"/>
                        </a:rPr>
                        <a:t> – </a:t>
                      </a:r>
                      <a:r>
                        <a:rPr lang="en-US" sz="1800" dirty="0" smtClean="0">
                          <a:latin typeface="Times New Roman"/>
                          <a:ea typeface="Times New Roman"/>
                        </a:rPr>
                        <a:t>Christ; </a:t>
                      </a:r>
                      <a:r>
                        <a:rPr lang="en-US" sz="1800" b="1" i="1" dirty="0">
                          <a:latin typeface="Times New Roman"/>
                          <a:ea typeface="Times New Roman"/>
                        </a:rPr>
                        <a:t>b</a:t>
                      </a:r>
                      <a:r>
                        <a:rPr lang="en-US" sz="1800" b="1" i="1" dirty="0" smtClean="0">
                          <a:latin typeface="Times New Roman"/>
                          <a:ea typeface="Times New Roman"/>
                        </a:rPr>
                        <a:t>ut </a:t>
                      </a:r>
                      <a:r>
                        <a:rPr lang="en-US" sz="1800" b="1" i="1" dirty="0">
                          <a:latin typeface="Times New Roman"/>
                          <a:ea typeface="Times New Roman"/>
                        </a:rPr>
                        <a:t>“</a:t>
                      </a:r>
                      <a:r>
                        <a:rPr lang="en-US" sz="1800" b="1" i="1" u="sng" dirty="0">
                          <a:latin typeface="Times New Roman"/>
                          <a:ea typeface="Times New Roman"/>
                        </a:rPr>
                        <a:t>another</a:t>
                      </a:r>
                      <a:r>
                        <a:rPr lang="en-US" sz="1800" b="1" i="1" dirty="0">
                          <a:latin typeface="Times New Roman"/>
                          <a:ea typeface="Times New Roman"/>
                        </a:rPr>
                        <a:t>” carries the meaning of likeness to others </a:t>
                      </a:r>
                      <a:r>
                        <a:rPr lang="en-US" sz="1800" b="1" i="1" dirty="0" smtClean="0">
                          <a:latin typeface="Times New Roman"/>
                          <a:ea typeface="Times New Roman"/>
                        </a:rPr>
                        <a:t>angels [</a:t>
                      </a:r>
                      <a:r>
                        <a:rPr lang="en-US" sz="1800" b="1" i="1" dirty="0" err="1" smtClean="0">
                          <a:latin typeface="Times New Roman"/>
                          <a:ea typeface="Times New Roman"/>
                        </a:rPr>
                        <a:t>Walvoord</a:t>
                      </a:r>
                      <a:r>
                        <a:rPr lang="en-US" sz="1800" b="1" i="1" dirty="0" smtClean="0">
                          <a:latin typeface="Times New Roman"/>
                          <a:ea typeface="Times New Roman"/>
                        </a:rPr>
                        <a:t>].</a:t>
                      </a:r>
                      <a:endParaRPr lang="en-US" sz="18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87362"/>
          </a:xfrm>
        </p:spPr>
        <p:txBody>
          <a:bodyPr>
            <a:normAutofit/>
          </a:bodyPr>
          <a:lstStyle/>
          <a:p>
            <a:r>
              <a:rPr lang="en-US" sz="2400" b="1" dirty="0" smtClean="0">
                <a:solidFill>
                  <a:srgbClr val="0000FF"/>
                </a:solidFill>
                <a:latin typeface="+mn-lt"/>
                <a:ea typeface="+mn-ea"/>
                <a:cs typeface="+mn-cs"/>
              </a:rPr>
              <a:t>Rev 8: Trumpet Judgments 1 Thru 4 </a:t>
            </a: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14</a:t>
            </a:fld>
            <a:endParaRPr lang="en-US"/>
          </a:p>
        </p:txBody>
      </p:sp>
      <p:graphicFrame>
        <p:nvGraphicFramePr>
          <p:cNvPr id="8" name="Table 7"/>
          <p:cNvGraphicFramePr>
            <a:graphicFrameLocks noGrp="1"/>
          </p:cNvGraphicFramePr>
          <p:nvPr/>
        </p:nvGraphicFramePr>
        <p:xfrm>
          <a:off x="380999" y="609600"/>
          <a:ext cx="8458200" cy="6096000"/>
        </p:xfrm>
        <a:graphic>
          <a:graphicData uri="http://schemas.openxmlformats.org/drawingml/2006/table">
            <a:tbl>
              <a:tblPr/>
              <a:tblGrid>
                <a:gridCol w="2514601"/>
                <a:gridCol w="3657600"/>
                <a:gridCol w="2285999"/>
              </a:tblGrid>
              <a:tr h="5638800">
                <a:tc>
                  <a:txBody>
                    <a:bodyPr/>
                    <a:lstStyle/>
                    <a:p>
                      <a:pPr marL="102870" marR="0" indent="-102870">
                        <a:spcBef>
                          <a:spcPts val="0"/>
                        </a:spcBef>
                        <a:spcAft>
                          <a:spcPts val="0"/>
                        </a:spcAft>
                      </a:pPr>
                      <a:r>
                        <a:rPr lang="en-US" sz="2000" baseline="30000" dirty="0" smtClean="0">
                          <a:solidFill>
                            <a:srgbClr val="0000FF"/>
                          </a:solidFill>
                          <a:latin typeface="Times New Roman"/>
                          <a:ea typeface="Times New Roman"/>
                        </a:rPr>
                        <a:t>5</a:t>
                      </a:r>
                      <a:r>
                        <a:rPr lang="en-US" sz="2000" dirty="0" smtClean="0">
                          <a:latin typeface="Times New Roman"/>
                          <a:ea typeface="Times New Roman"/>
                        </a:rPr>
                        <a:t>And </a:t>
                      </a:r>
                      <a:r>
                        <a:rPr lang="en-US" sz="2000" dirty="0">
                          <a:latin typeface="Times New Roman"/>
                          <a:ea typeface="Times New Roman"/>
                        </a:rPr>
                        <a:t>the angel took the censer; and he </a:t>
                      </a:r>
                      <a:r>
                        <a:rPr lang="en-US" sz="2000" b="1" u="sng" dirty="0">
                          <a:latin typeface="Times New Roman"/>
                          <a:ea typeface="Times New Roman"/>
                        </a:rPr>
                        <a:t>filled it with the</a:t>
                      </a:r>
                      <a:r>
                        <a:rPr lang="en-US" sz="2000" b="1" dirty="0">
                          <a:latin typeface="Times New Roman"/>
                          <a:ea typeface="Times New Roman"/>
                        </a:rPr>
                        <a:t> </a:t>
                      </a:r>
                      <a:r>
                        <a:rPr lang="en-US" sz="2000" b="1" u="sng" dirty="0">
                          <a:solidFill>
                            <a:srgbClr val="C00000"/>
                          </a:solidFill>
                          <a:latin typeface="Times New Roman"/>
                          <a:ea typeface="Times New Roman"/>
                        </a:rPr>
                        <a:t>fire of the altar</a:t>
                      </a:r>
                      <a:r>
                        <a:rPr lang="en-US" sz="2000" dirty="0">
                          <a:latin typeface="Times New Roman"/>
                          <a:ea typeface="Times New Roman"/>
                        </a:rPr>
                        <a:t> and threw it </a:t>
                      </a:r>
                      <a:r>
                        <a:rPr lang="en-US" sz="2000" u="sng" dirty="0">
                          <a:latin typeface="Times New Roman"/>
                          <a:ea typeface="Times New Roman"/>
                        </a:rPr>
                        <a:t>to the earth</a:t>
                      </a:r>
                      <a:r>
                        <a:rPr lang="en-US" sz="2000" dirty="0">
                          <a:latin typeface="Times New Roman"/>
                          <a:ea typeface="Times New Roman"/>
                        </a:rPr>
                        <a:t>; and there followed peals of </a:t>
                      </a:r>
                      <a:r>
                        <a:rPr lang="en-US" sz="2000" b="1" u="sng" dirty="0">
                          <a:latin typeface="Times New Roman"/>
                          <a:ea typeface="Times New Roman"/>
                        </a:rPr>
                        <a:t>thunder</a:t>
                      </a:r>
                      <a:r>
                        <a:rPr lang="en-US" sz="2000" dirty="0">
                          <a:latin typeface="Times New Roman"/>
                          <a:ea typeface="Times New Roman"/>
                        </a:rPr>
                        <a:t> and sounds and flashes of </a:t>
                      </a:r>
                      <a:r>
                        <a:rPr lang="en-US" sz="2000" b="1" u="sng" kern="1200" dirty="0">
                          <a:solidFill>
                            <a:schemeClr val="tx1"/>
                          </a:solidFill>
                          <a:latin typeface="Times New Roman"/>
                          <a:ea typeface="Times New Roman"/>
                          <a:cs typeface="+mn-cs"/>
                        </a:rPr>
                        <a:t>lightning</a:t>
                      </a:r>
                      <a:r>
                        <a:rPr lang="en-US" sz="2000" dirty="0">
                          <a:latin typeface="Times New Roman"/>
                          <a:ea typeface="Times New Roman"/>
                        </a:rPr>
                        <a:t> and an </a:t>
                      </a:r>
                      <a:r>
                        <a:rPr lang="en-US" sz="2000" b="1" u="sng" kern="1200" dirty="0">
                          <a:solidFill>
                            <a:schemeClr val="tx1"/>
                          </a:solidFill>
                          <a:latin typeface="Times New Roman"/>
                          <a:ea typeface="Times New Roman"/>
                          <a:cs typeface="+mn-cs"/>
                        </a:rPr>
                        <a:t>earthquake</a:t>
                      </a:r>
                      <a:r>
                        <a:rPr lang="en-US" sz="2000" dirty="0">
                          <a:latin typeface="Times New Roman"/>
                          <a:ea typeface="Times New Roman"/>
                        </a:rPr>
                        <a:t>. </a:t>
                      </a:r>
                      <a:r>
                        <a:rPr lang="en-US" sz="2000" baseline="30000" dirty="0">
                          <a:solidFill>
                            <a:srgbClr val="0000FF"/>
                          </a:solidFill>
                          <a:latin typeface="Times New Roman"/>
                          <a:ea typeface="Times New Roman"/>
                        </a:rPr>
                        <a:t>6</a:t>
                      </a:r>
                      <a:r>
                        <a:rPr lang="en-US" sz="2000" dirty="0">
                          <a:latin typeface="Times New Roman"/>
                          <a:ea typeface="Times New Roman"/>
                        </a:rPr>
                        <a:t>And the seven angels who had the seven trumpets prepared themselves to sound them</a:t>
                      </a:r>
                      <a:r>
                        <a:rPr lang="en-US" sz="2000" dirty="0" smtClean="0">
                          <a:latin typeface="Times New Roman"/>
                          <a:ea typeface="Times New Roman"/>
                        </a:rPr>
                        <a:t>.</a:t>
                      </a:r>
                    </a:p>
                    <a:p>
                      <a:pPr marL="102870" marR="0" indent="-102870">
                        <a:spcBef>
                          <a:spcPts val="0"/>
                        </a:spcBef>
                        <a:spcAft>
                          <a:spcPts val="0"/>
                        </a:spcAft>
                      </a:pPr>
                      <a:endParaRPr lang="en-US" sz="2000" dirty="0">
                        <a:latin typeface="Times New Roman"/>
                        <a:ea typeface="Times New Roman"/>
                      </a:endParaRPr>
                    </a:p>
                    <a:p>
                      <a:pPr marL="102870" marR="0" indent="-102870">
                        <a:spcBef>
                          <a:spcPts val="0"/>
                        </a:spcBef>
                        <a:spcAft>
                          <a:spcPts val="0"/>
                        </a:spcAft>
                      </a:pPr>
                      <a:r>
                        <a:rPr lang="en-US" sz="2000" dirty="0">
                          <a:latin typeface="Times New Roman"/>
                          <a:ea typeface="Times New Roman"/>
                        </a:rPr>
                        <a:t>[</a:t>
                      </a:r>
                      <a:r>
                        <a:rPr lang="en-US" sz="2000" i="1" dirty="0">
                          <a:latin typeface="Times New Roman"/>
                          <a:ea typeface="Times New Roman"/>
                        </a:rPr>
                        <a:t>Beginning of the Time of Distress in the Great Tribulation</a:t>
                      </a:r>
                      <a:r>
                        <a:rPr lang="en-US" sz="2000" dirty="0">
                          <a:latin typeface="Times New Roman"/>
                          <a:ea typeface="Times New Roman"/>
                        </a:rPr>
                        <a:t>]</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lgn="l" defTabSz="914400" rtl="0" eaLnBrk="1" fontAlgn="auto" latinLnBrk="0" hangingPunct="1">
                        <a:lnSpc>
                          <a:spcPct val="100000"/>
                        </a:lnSpc>
                        <a:spcBef>
                          <a:spcPts val="0"/>
                        </a:spcBef>
                        <a:spcAft>
                          <a:spcPts val="0"/>
                        </a:spcAft>
                        <a:buClrTx/>
                        <a:buSzTx/>
                        <a:buFontTx/>
                        <a:buNone/>
                        <a:tabLst/>
                        <a:defRPr/>
                      </a:pPr>
                      <a:r>
                        <a:rPr lang="en-US" sz="2000" b="1" dirty="0" smtClean="0">
                          <a:solidFill>
                            <a:srgbClr val="0000FF"/>
                          </a:solidFill>
                          <a:latin typeface="Times New Roman"/>
                          <a:ea typeface="Times New Roman"/>
                        </a:rPr>
                        <a:t>Revelation 6:9-10</a:t>
                      </a:r>
                      <a:r>
                        <a:rPr lang="en-US" sz="2000" b="1" dirty="0" smtClean="0">
                          <a:latin typeface="Times New Roman"/>
                          <a:ea typeface="Times New Roman"/>
                        </a:rPr>
                        <a:t> </a:t>
                      </a:r>
                      <a:r>
                        <a:rPr lang="en-US" sz="2000" dirty="0" smtClean="0">
                          <a:latin typeface="Times New Roman"/>
                          <a:ea typeface="Times New Roman"/>
                        </a:rPr>
                        <a:t>When the Lamb broke the </a:t>
                      </a:r>
                      <a:r>
                        <a:rPr lang="en-US" sz="2000" b="1" u="sng" dirty="0" smtClean="0">
                          <a:solidFill>
                            <a:srgbClr val="C00000"/>
                          </a:solidFill>
                          <a:latin typeface="Times New Roman"/>
                          <a:ea typeface="Times New Roman"/>
                        </a:rPr>
                        <a:t>fifth seal</a:t>
                      </a:r>
                      <a:r>
                        <a:rPr lang="en-US" sz="2000" dirty="0" smtClean="0">
                          <a:latin typeface="Times New Roman"/>
                          <a:ea typeface="Times New Roman"/>
                        </a:rPr>
                        <a:t>, I saw </a:t>
                      </a:r>
                      <a:r>
                        <a:rPr lang="en-US" sz="2000" b="1" u="sng" dirty="0" smtClean="0">
                          <a:latin typeface="Times New Roman"/>
                          <a:ea typeface="Times New Roman"/>
                        </a:rPr>
                        <a:t>underneath the altar </a:t>
                      </a:r>
                      <a:r>
                        <a:rPr lang="en-US" sz="2000" dirty="0" smtClean="0">
                          <a:latin typeface="Times New Roman"/>
                          <a:ea typeface="Times New Roman"/>
                        </a:rPr>
                        <a:t>the souls of those who had been slain because of the word of God, and because of the testimony which they had maintained; </a:t>
                      </a:r>
                      <a:r>
                        <a:rPr lang="en-US" sz="2000" b="1" baseline="30000" dirty="0" smtClean="0">
                          <a:solidFill>
                            <a:srgbClr val="0000FF"/>
                          </a:solidFill>
                          <a:latin typeface="Times New Roman"/>
                          <a:ea typeface="Times New Roman"/>
                        </a:rPr>
                        <a:t>10</a:t>
                      </a:r>
                      <a:r>
                        <a:rPr lang="en-US" sz="2000" baseline="30000" dirty="0" smtClean="0">
                          <a:solidFill>
                            <a:srgbClr val="000000"/>
                          </a:solidFill>
                          <a:latin typeface="Times New Roman"/>
                          <a:ea typeface="Times New Roman"/>
                        </a:rPr>
                        <a:t> </a:t>
                      </a:r>
                      <a:r>
                        <a:rPr lang="en-US" sz="2000" dirty="0" smtClean="0">
                          <a:latin typeface="Times New Roman"/>
                          <a:ea typeface="Times New Roman"/>
                        </a:rPr>
                        <a:t>and they cried out with a loud voice, saying, "</a:t>
                      </a:r>
                      <a:r>
                        <a:rPr lang="en-US" sz="2000" b="1" u="sng" dirty="0" smtClean="0">
                          <a:solidFill>
                            <a:srgbClr val="C00000"/>
                          </a:solidFill>
                          <a:latin typeface="Times New Roman"/>
                          <a:ea typeface="Times New Roman"/>
                        </a:rPr>
                        <a:t>How long, O Lord, holy and true, will You refrain from judging and avenging our blood on those who dwell on the earth</a:t>
                      </a:r>
                      <a:r>
                        <a:rPr lang="en-US" sz="2000" dirty="0" smtClean="0">
                          <a:latin typeface="Times New Roman"/>
                          <a:ea typeface="Times New Roman"/>
                        </a:rPr>
                        <a:t>?“ </a:t>
                      </a:r>
                    </a:p>
                    <a:p>
                      <a:pPr marL="102870" marR="0" indent="-102870">
                        <a:spcBef>
                          <a:spcPts val="0"/>
                        </a:spcBef>
                        <a:spcAft>
                          <a:spcPts val="0"/>
                        </a:spcAft>
                      </a:pPr>
                      <a:endParaRPr lang="en-US" sz="2000" b="1" dirty="0" smtClean="0">
                        <a:solidFill>
                          <a:srgbClr val="0000FF"/>
                        </a:solidFill>
                        <a:latin typeface="Times New Roman"/>
                        <a:ea typeface="Times New Roman"/>
                      </a:endParaRPr>
                    </a:p>
                    <a:p>
                      <a:pPr marL="102870" marR="0" indent="-102870">
                        <a:spcBef>
                          <a:spcPts val="0"/>
                        </a:spcBef>
                        <a:spcAft>
                          <a:spcPts val="0"/>
                        </a:spcAft>
                      </a:pPr>
                      <a:r>
                        <a:rPr lang="en-US" sz="2000" b="1" dirty="0" smtClean="0">
                          <a:solidFill>
                            <a:srgbClr val="0000FF"/>
                          </a:solidFill>
                          <a:latin typeface="Times New Roman"/>
                          <a:ea typeface="Times New Roman"/>
                        </a:rPr>
                        <a:t>Leviticus </a:t>
                      </a:r>
                      <a:r>
                        <a:rPr lang="en-US" sz="2000" b="1" dirty="0">
                          <a:solidFill>
                            <a:srgbClr val="0000FF"/>
                          </a:solidFill>
                          <a:latin typeface="Times New Roman"/>
                          <a:ea typeface="Times New Roman"/>
                        </a:rPr>
                        <a:t>16:12</a:t>
                      </a:r>
                      <a:r>
                        <a:rPr lang="en-US" sz="2000" baseline="30000" dirty="0">
                          <a:solidFill>
                            <a:srgbClr val="000000"/>
                          </a:solidFill>
                          <a:latin typeface="Times New Roman"/>
                          <a:ea typeface="Times New Roman"/>
                        </a:rPr>
                        <a:t> </a:t>
                      </a:r>
                      <a:r>
                        <a:rPr lang="en-US" sz="2000" dirty="0">
                          <a:latin typeface="Times New Roman"/>
                          <a:ea typeface="Times New Roman"/>
                        </a:rPr>
                        <a:t>"He shall take a </a:t>
                      </a:r>
                      <a:r>
                        <a:rPr lang="en-US" sz="2000" dirty="0" err="1">
                          <a:latin typeface="Times New Roman"/>
                          <a:ea typeface="Times New Roman"/>
                        </a:rPr>
                        <a:t>firepan</a:t>
                      </a:r>
                      <a:r>
                        <a:rPr lang="en-US" sz="2000" dirty="0">
                          <a:latin typeface="Times New Roman"/>
                          <a:ea typeface="Times New Roman"/>
                        </a:rPr>
                        <a:t> full of </a:t>
                      </a:r>
                      <a:r>
                        <a:rPr lang="en-US" sz="2000" b="1" u="sng" dirty="0">
                          <a:solidFill>
                            <a:srgbClr val="C00000"/>
                          </a:solidFill>
                          <a:latin typeface="Times New Roman"/>
                          <a:ea typeface="Times New Roman"/>
                        </a:rPr>
                        <a:t>coals of fire from upon the altar</a:t>
                      </a:r>
                      <a:r>
                        <a:rPr lang="en-US" sz="2000" dirty="0">
                          <a:latin typeface="Times New Roman"/>
                          <a:ea typeface="Times New Roman"/>
                        </a:rPr>
                        <a:t> before the LORD and two handfuls of finely ground sweet incense, and bring </a:t>
                      </a:r>
                      <a:r>
                        <a:rPr lang="en-US" sz="2000" i="1" dirty="0">
                          <a:latin typeface="Times New Roman"/>
                          <a:ea typeface="Times New Roman"/>
                        </a:rPr>
                        <a:t>it</a:t>
                      </a:r>
                      <a:r>
                        <a:rPr lang="en-US" sz="2000" dirty="0">
                          <a:latin typeface="Times New Roman"/>
                          <a:ea typeface="Times New Roman"/>
                        </a:rPr>
                        <a:t> inside the veil. </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US" sz="2000" dirty="0" smtClean="0">
                          <a:latin typeface="Times New Roman"/>
                          <a:ea typeface="Times New Roman"/>
                        </a:rPr>
                        <a:t>Moses </a:t>
                      </a:r>
                      <a:r>
                        <a:rPr lang="en-US" sz="2000" dirty="0">
                          <a:latin typeface="Times New Roman"/>
                          <a:ea typeface="Times New Roman"/>
                        </a:rPr>
                        <a:t>was shown the Tabernacle in heaven. [</a:t>
                      </a:r>
                      <a:r>
                        <a:rPr lang="en-US" sz="2000" i="1" dirty="0">
                          <a:latin typeface="Times New Roman"/>
                          <a:ea typeface="Times New Roman"/>
                        </a:rPr>
                        <a:t>see </a:t>
                      </a:r>
                      <a:r>
                        <a:rPr lang="en-US" sz="2000" b="1" i="1" dirty="0">
                          <a:solidFill>
                            <a:srgbClr val="0000FF"/>
                          </a:solidFill>
                          <a:latin typeface="Times New Roman"/>
                          <a:ea typeface="Times New Roman"/>
                        </a:rPr>
                        <a:t>Heb.9</a:t>
                      </a:r>
                      <a:r>
                        <a:rPr lang="en-US" sz="2000" dirty="0" smtClean="0">
                          <a:latin typeface="Times New Roman"/>
                          <a:ea typeface="Times New Roman"/>
                        </a:rPr>
                        <a:t>]. </a:t>
                      </a:r>
                      <a:r>
                        <a:rPr lang="en-US" sz="2000" kern="1200" dirty="0" smtClean="0">
                          <a:solidFill>
                            <a:schemeClr val="tx1"/>
                          </a:solidFill>
                          <a:latin typeface="Times New Roman"/>
                          <a:ea typeface="Times New Roman"/>
                          <a:cs typeface="+mn-cs"/>
                        </a:rPr>
                        <a:t>Fire on the altar of burnt offerings came from the Lord at the inauguration of priestly service. [</a:t>
                      </a:r>
                      <a:r>
                        <a:rPr lang="en-US" sz="2000" b="1" i="1" kern="1200" dirty="0" smtClean="0">
                          <a:solidFill>
                            <a:srgbClr val="0000FF"/>
                          </a:solidFill>
                          <a:latin typeface="Times New Roman"/>
                          <a:ea typeface="Times New Roman"/>
                          <a:cs typeface="+mn-cs"/>
                        </a:rPr>
                        <a:t>Lev. 9:24</a:t>
                      </a:r>
                      <a:r>
                        <a:rPr lang="en-US" sz="2000" kern="1200" dirty="0" smtClean="0">
                          <a:solidFill>
                            <a:schemeClr val="tx1"/>
                          </a:solidFill>
                          <a:latin typeface="Times New Roman"/>
                          <a:ea typeface="Times New Roman"/>
                          <a:cs typeface="+mn-cs"/>
                        </a:rPr>
                        <a:t>]</a:t>
                      </a:r>
                    </a:p>
                    <a:p>
                      <a:pPr marL="342900" marR="0" lvl="0" indent="-342900">
                        <a:spcBef>
                          <a:spcPts val="0"/>
                        </a:spcBef>
                        <a:spcAft>
                          <a:spcPts val="0"/>
                        </a:spcAft>
                        <a:buFont typeface="Symbol"/>
                        <a:buChar char=""/>
                      </a:pPr>
                      <a:endParaRPr lang="en-US" sz="20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87362"/>
          </a:xfrm>
        </p:spPr>
        <p:txBody>
          <a:bodyPr>
            <a:normAutofit/>
          </a:bodyPr>
          <a:lstStyle/>
          <a:p>
            <a:r>
              <a:rPr lang="en-US" sz="2400" b="1" dirty="0" smtClean="0">
                <a:solidFill>
                  <a:srgbClr val="0000FF"/>
                </a:solidFill>
                <a:latin typeface="+mn-lt"/>
                <a:ea typeface="+mn-ea"/>
                <a:cs typeface="+mn-cs"/>
              </a:rPr>
              <a:t>Rev 8: Trumpet Judgments 1 Thru 4 </a:t>
            </a: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15</a:t>
            </a:fld>
            <a:endParaRPr lang="en-US"/>
          </a:p>
        </p:txBody>
      </p:sp>
      <p:graphicFrame>
        <p:nvGraphicFramePr>
          <p:cNvPr id="7" name="Table 6"/>
          <p:cNvGraphicFramePr>
            <a:graphicFrameLocks noGrp="1"/>
          </p:cNvGraphicFramePr>
          <p:nvPr/>
        </p:nvGraphicFramePr>
        <p:xfrm>
          <a:off x="380999" y="838200"/>
          <a:ext cx="8382001" cy="5486400"/>
        </p:xfrm>
        <a:graphic>
          <a:graphicData uri="http://schemas.openxmlformats.org/drawingml/2006/table">
            <a:tbl>
              <a:tblPr/>
              <a:tblGrid>
                <a:gridCol w="2438400"/>
                <a:gridCol w="4321278"/>
                <a:gridCol w="1622323"/>
              </a:tblGrid>
              <a:tr h="4876800">
                <a:tc>
                  <a:txBody>
                    <a:bodyPr/>
                    <a:lstStyle/>
                    <a:p>
                      <a:pPr marL="102870" marR="0" indent="-102870">
                        <a:spcBef>
                          <a:spcPts val="0"/>
                        </a:spcBef>
                        <a:spcAft>
                          <a:spcPts val="0"/>
                        </a:spcAft>
                      </a:pPr>
                      <a:r>
                        <a:rPr lang="en-US" sz="2000" baseline="30000" dirty="0">
                          <a:solidFill>
                            <a:srgbClr val="0000FF"/>
                          </a:solidFill>
                          <a:latin typeface="Times New Roman"/>
                          <a:ea typeface="Times New Roman"/>
                        </a:rPr>
                        <a:t>7</a:t>
                      </a:r>
                      <a:r>
                        <a:rPr lang="en-US" sz="2000" dirty="0">
                          <a:latin typeface="Times New Roman"/>
                          <a:ea typeface="Times New Roman"/>
                        </a:rPr>
                        <a:t>And the </a:t>
                      </a:r>
                      <a:r>
                        <a:rPr lang="en-US" sz="2000" b="1" u="sng" dirty="0">
                          <a:solidFill>
                            <a:srgbClr val="C00000"/>
                          </a:solidFill>
                          <a:latin typeface="Times New Roman"/>
                          <a:ea typeface="Times New Roman"/>
                        </a:rPr>
                        <a:t>first sounded</a:t>
                      </a:r>
                      <a:r>
                        <a:rPr lang="en-US" sz="2000" dirty="0">
                          <a:latin typeface="Times New Roman"/>
                          <a:ea typeface="Times New Roman"/>
                        </a:rPr>
                        <a:t>, and there came </a:t>
                      </a:r>
                      <a:r>
                        <a:rPr lang="en-US" sz="2000" b="1" u="sng" dirty="0">
                          <a:latin typeface="Times New Roman"/>
                          <a:ea typeface="Times New Roman"/>
                        </a:rPr>
                        <a:t>hail and fire</a:t>
                      </a:r>
                      <a:r>
                        <a:rPr lang="en-US" sz="2000" u="sng" dirty="0">
                          <a:latin typeface="Times New Roman"/>
                          <a:ea typeface="Times New Roman"/>
                        </a:rPr>
                        <a:t>, mixed with blood</a:t>
                      </a:r>
                      <a:r>
                        <a:rPr lang="en-US" sz="2000" dirty="0">
                          <a:latin typeface="Times New Roman"/>
                          <a:ea typeface="Times New Roman"/>
                        </a:rPr>
                        <a:t>, and they were thrown to the earth; and a </a:t>
                      </a:r>
                      <a:r>
                        <a:rPr lang="en-US" sz="2000" b="1" u="sng" dirty="0">
                          <a:solidFill>
                            <a:srgbClr val="C00000"/>
                          </a:solidFill>
                          <a:latin typeface="Times New Roman"/>
                          <a:ea typeface="Times New Roman"/>
                        </a:rPr>
                        <a:t>third</a:t>
                      </a:r>
                      <a:r>
                        <a:rPr lang="en-US" sz="2000" b="1" dirty="0">
                          <a:latin typeface="Times New Roman"/>
                          <a:ea typeface="Times New Roman"/>
                        </a:rPr>
                        <a:t> </a:t>
                      </a:r>
                      <a:r>
                        <a:rPr lang="en-US" sz="2000" b="1" u="sng" dirty="0">
                          <a:latin typeface="Times New Roman"/>
                          <a:ea typeface="Times New Roman"/>
                        </a:rPr>
                        <a:t>of the earth</a:t>
                      </a:r>
                      <a:r>
                        <a:rPr lang="en-US" sz="2000" dirty="0">
                          <a:latin typeface="Times New Roman"/>
                          <a:ea typeface="Times New Roman"/>
                        </a:rPr>
                        <a:t> was burned up, and a </a:t>
                      </a:r>
                      <a:r>
                        <a:rPr lang="en-US" sz="2000" b="1" u="sng" dirty="0">
                          <a:solidFill>
                            <a:srgbClr val="C00000"/>
                          </a:solidFill>
                          <a:latin typeface="Times New Roman"/>
                          <a:ea typeface="Times New Roman"/>
                        </a:rPr>
                        <a:t>third</a:t>
                      </a:r>
                      <a:r>
                        <a:rPr lang="en-US" sz="2000" dirty="0">
                          <a:latin typeface="Times New Roman"/>
                          <a:ea typeface="Times New Roman"/>
                        </a:rPr>
                        <a:t> of the </a:t>
                      </a:r>
                      <a:r>
                        <a:rPr lang="en-US" sz="2000" u="sng" dirty="0">
                          <a:latin typeface="Times New Roman"/>
                          <a:ea typeface="Times New Roman"/>
                        </a:rPr>
                        <a:t>trees</a:t>
                      </a:r>
                      <a:r>
                        <a:rPr lang="en-US" sz="2000" dirty="0">
                          <a:latin typeface="Times New Roman"/>
                          <a:ea typeface="Times New Roman"/>
                        </a:rPr>
                        <a:t> were burned up, and all the green </a:t>
                      </a:r>
                      <a:r>
                        <a:rPr lang="en-US" sz="2000" u="sng" dirty="0">
                          <a:latin typeface="Times New Roman"/>
                          <a:ea typeface="Times New Roman"/>
                        </a:rPr>
                        <a:t>grass</a:t>
                      </a:r>
                      <a:r>
                        <a:rPr lang="en-US" sz="2000" dirty="0">
                          <a:latin typeface="Times New Roman"/>
                          <a:ea typeface="Times New Roman"/>
                        </a:rPr>
                        <a:t> was burned up.</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000" b="1" dirty="0">
                          <a:solidFill>
                            <a:srgbClr val="0000FF"/>
                          </a:solidFill>
                          <a:latin typeface="Times New Roman"/>
                          <a:ea typeface="Times New Roman"/>
                        </a:rPr>
                        <a:t>Genesis 19:24</a:t>
                      </a:r>
                      <a:r>
                        <a:rPr lang="en-US" sz="2000" dirty="0">
                          <a:latin typeface="Times New Roman"/>
                          <a:ea typeface="Times New Roman"/>
                        </a:rPr>
                        <a:t> Then the Lord rained on Sodom and Gomorrah </a:t>
                      </a:r>
                      <a:r>
                        <a:rPr lang="en-US" sz="2000" u="sng" dirty="0">
                          <a:latin typeface="Times New Roman"/>
                          <a:ea typeface="Times New Roman"/>
                        </a:rPr>
                        <a:t>brimstone and fire from the Lord out of heaven</a:t>
                      </a:r>
                      <a:r>
                        <a:rPr lang="en-US" sz="2000" dirty="0">
                          <a:latin typeface="Times New Roman"/>
                          <a:ea typeface="Times New Roman"/>
                        </a:rPr>
                        <a:t>, </a:t>
                      </a:r>
                      <a:endParaRPr lang="en-US" sz="2000" dirty="0" smtClean="0">
                        <a:latin typeface="Times New Roman"/>
                        <a:ea typeface="Times New Roman"/>
                      </a:endParaRPr>
                    </a:p>
                    <a:p>
                      <a:pPr marL="102870" marR="0" indent="-102870">
                        <a:spcBef>
                          <a:spcPts val="0"/>
                        </a:spcBef>
                        <a:spcAft>
                          <a:spcPts val="0"/>
                        </a:spcAft>
                      </a:pPr>
                      <a:endParaRPr lang="en-US" sz="2000" dirty="0" smtClean="0">
                        <a:latin typeface="Times New Roman"/>
                        <a:ea typeface="Times New Roman"/>
                      </a:endParaRPr>
                    </a:p>
                    <a:p>
                      <a:pPr marL="102870" marR="0" indent="-102870">
                        <a:spcBef>
                          <a:spcPts val="0"/>
                        </a:spcBef>
                        <a:spcAft>
                          <a:spcPts val="0"/>
                        </a:spcAft>
                      </a:pPr>
                      <a:r>
                        <a:rPr lang="en-US" sz="2000" b="1" dirty="0" smtClean="0">
                          <a:solidFill>
                            <a:srgbClr val="0000FF"/>
                          </a:solidFill>
                          <a:latin typeface="Times New Roman"/>
                          <a:ea typeface="Times New Roman"/>
                        </a:rPr>
                        <a:t>Exodus </a:t>
                      </a:r>
                      <a:r>
                        <a:rPr lang="en-US" sz="2000" b="1" dirty="0">
                          <a:solidFill>
                            <a:srgbClr val="0000FF"/>
                          </a:solidFill>
                          <a:latin typeface="Times New Roman"/>
                          <a:ea typeface="Times New Roman"/>
                        </a:rPr>
                        <a:t>9:23-25</a:t>
                      </a:r>
                      <a:r>
                        <a:rPr lang="en-US" sz="2000" dirty="0">
                          <a:latin typeface="Times New Roman"/>
                          <a:ea typeface="Times New Roman"/>
                        </a:rPr>
                        <a:t> And Moses stretched out his staff toward the sky, and the L</a:t>
                      </a:r>
                      <a:r>
                        <a:rPr lang="en-US" sz="2000" cap="small" dirty="0">
                          <a:latin typeface="Times New Roman"/>
                          <a:ea typeface="Times New Roman"/>
                        </a:rPr>
                        <a:t>ord</a:t>
                      </a:r>
                      <a:r>
                        <a:rPr lang="en-US" sz="2000" dirty="0">
                          <a:latin typeface="Times New Roman"/>
                          <a:ea typeface="Times New Roman"/>
                        </a:rPr>
                        <a:t> sent thunder and </a:t>
                      </a:r>
                      <a:r>
                        <a:rPr lang="en-US" sz="2000" b="1" u="sng" dirty="0">
                          <a:latin typeface="Times New Roman"/>
                          <a:ea typeface="Times New Roman"/>
                        </a:rPr>
                        <a:t>hail, and fire</a:t>
                      </a:r>
                      <a:r>
                        <a:rPr lang="en-US" sz="2000" b="1" dirty="0">
                          <a:latin typeface="Times New Roman"/>
                          <a:ea typeface="Times New Roman"/>
                        </a:rPr>
                        <a:t> </a:t>
                      </a:r>
                      <a:r>
                        <a:rPr lang="en-US" sz="2000" dirty="0">
                          <a:latin typeface="Times New Roman"/>
                          <a:ea typeface="Times New Roman"/>
                        </a:rPr>
                        <a:t>ran down to the earth. And the L</a:t>
                      </a:r>
                      <a:r>
                        <a:rPr lang="en-US" sz="2000" cap="small" dirty="0">
                          <a:latin typeface="Times New Roman"/>
                          <a:ea typeface="Times New Roman"/>
                        </a:rPr>
                        <a:t>ord</a:t>
                      </a:r>
                      <a:r>
                        <a:rPr lang="en-US" sz="2000" dirty="0">
                          <a:latin typeface="Times New Roman"/>
                          <a:ea typeface="Times New Roman"/>
                        </a:rPr>
                        <a:t> rained hail on the land of Egypt. </a:t>
                      </a:r>
                      <a:r>
                        <a:rPr lang="en-US" sz="2000" baseline="30000" dirty="0">
                          <a:solidFill>
                            <a:srgbClr val="0000FF"/>
                          </a:solidFill>
                          <a:latin typeface="Times New Roman"/>
                          <a:ea typeface="Times New Roman"/>
                        </a:rPr>
                        <a:t>24</a:t>
                      </a:r>
                      <a:r>
                        <a:rPr lang="en-US" sz="2000" dirty="0">
                          <a:latin typeface="Times New Roman"/>
                          <a:ea typeface="Times New Roman"/>
                        </a:rPr>
                        <a:t>So there was </a:t>
                      </a:r>
                      <a:r>
                        <a:rPr lang="en-US" sz="2000" b="1" dirty="0">
                          <a:latin typeface="Times New Roman"/>
                          <a:ea typeface="Times New Roman"/>
                        </a:rPr>
                        <a:t>hail, and fire</a:t>
                      </a:r>
                      <a:r>
                        <a:rPr lang="en-US" sz="2000" dirty="0">
                          <a:latin typeface="Times New Roman"/>
                          <a:ea typeface="Times New Roman"/>
                        </a:rPr>
                        <a:t> flashing continually in the midst of the hail, very severe, such as had not been in all the land of Egypt since it became a nation. </a:t>
                      </a:r>
                      <a:r>
                        <a:rPr lang="en-US" sz="2000" baseline="30000" dirty="0">
                          <a:solidFill>
                            <a:srgbClr val="0000FF"/>
                          </a:solidFill>
                          <a:latin typeface="Times New Roman"/>
                          <a:ea typeface="Times New Roman"/>
                        </a:rPr>
                        <a:t>25</a:t>
                      </a:r>
                      <a:r>
                        <a:rPr lang="en-US" sz="2000" dirty="0">
                          <a:latin typeface="Times New Roman"/>
                          <a:ea typeface="Times New Roman"/>
                        </a:rPr>
                        <a:t>And the hail struck all that was in the field through all the land of Egypt, both man and beast; the hail also struck every </a:t>
                      </a:r>
                      <a:r>
                        <a:rPr lang="en-US" sz="2000" b="1" u="sng" dirty="0">
                          <a:latin typeface="Times New Roman"/>
                          <a:ea typeface="Times New Roman"/>
                        </a:rPr>
                        <a:t>plant of the field</a:t>
                      </a:r>
                      <a:r>
                        <a:rPr lang="en-US" sz="2000" b="1" dirty="0">
                          <a:latin typeface="Times New Roman"/>
                          <a:ea typeface="Times New Roman"/>
                        </a:rPr>
                        <a:t> </a:t>
                      </a:r>
                      <a:r>
                        <a:rPr lang="en-US" sz="2000" dirty="0">
                          <a:latin typeface="Times New Roman"/>
                          <a:ea typeface="Times New Roman"/>
                        </a:rPr>
                        <a:t>and shattered </a:t>
                      </a:r>
                      <a:r>
                        <a:rPr lang="en-US" sz="2000" b="1" u="sng" dirty="0">
                          <a:latin typeface="Times New Roman"/>
                          <a:ea typeface="Times New Roman"/>
                        </a:rPr>
                        <a:t>every tree</a:t>
                      </a:r>
                      <a:r>
                        <a:rPr lang="en-US" sz="2000" b="1" dirty="0">
                          <a:latin typeface="Times New Roman"/>
                          <a:ea typeface="Times New Roman"/>
                        </a:rPr>
                        <a:t> </a:t>
                      </a:r>
                      <a:r>
                        <a:rPr lang="en-US" sz="2000" dirty="0">
                          <a:latin typeface="Times New Roman"/>
                          <a:ea typeface="Times New Roman"/>
                        </a:rPr>
                        <a:t>of the field.</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5100" marR="0" lvl="0" indent="-165100" algn="l" defTabSz="914400" rtl="0" eaLnBrk="1" fontAlgn="auto" latinLnBrk="0" hangingPunct="1">
                        <a:lnSpc>
                          <a:spcPct val="100000"/>
                        </a:lnSpc>
                        <a:spcBef>
                          <a:spcPts val="0"/>
                        </a:spcBef>
                        <a:spcAft>
                          <a:spcPts val="0"/>
                        </a:spcAft>
                        <a:buClrTx/>
                        <a:buSzTx/>
                        <a:buFont typeface="Symbol"/>
                        <a:buChar char=""/>
                        <a:tabLst/>
                        <a:defRPr/>
                      </a:pPr>
                      <a:r>
                        <a:rPr lang="en-US" sz="2000" dirty="0" smtClean="0">
                          <a:solidFill>
                            <a:srgbClr val="000000"/>
                          </a:solidFill>
                          <a:latin typeface="Times New Roman"/>
                          <a:ea typeface="Times New Roman"/>
                        </a:rPr>
                        <a:t>This is only a partial judgment from God – a warning. His full wrath is yet to be unleashed.</a:t>
                      </a:r>
                      <a:endParaRPr lang="en-US" sz="2000" dirty="0" smtClean="0">
                        <a:latin typeface="Times New Roman"/>
                        <a:ea typeface="Times New Roman"/>
                      </a:endParaRPr>
                    </a:p>
                    <a:p>
                      <a:pPr marL="165100" marR="0" lvl="0" indent="-165100">
                        <a:spcBef>
                          <a:spcPts val="0"/>
                        </a:spcBef>
                        <a:spcAft>
                          <a:spcPts val="0"/>
                        </a:spcAft>
                        <a:buFont typeface="Symbol"/>
                        <a:buChar char=""/>
                      </a:pPr>
                      <a:endParaRPr lang="en-US" sz="2000" dirty="0" smtClean="0">
                        <a:solidFill>
                          <a:srgbClr val="000000"/>
                        </a:solidFill>
                        <a:latin typeface="Times New Roman"/>
                        <a:ea typeface="Times New Roman"/>
                      </a:endParaRPr>
                    </a:p>
                    <a:p>
                      <a:pPr marL="165100" marR="0" lvl="0" indent="-165100">
                        <a:spcBef>
                          <a:spcPts val="0"/>
                        </a:spcBef>
                        <a:spcAft>
                          <a:spcPts val="0"/>
                        </a:spcAft>
                        <a:buFont typeface="Symbol"/>
                        <a:buChar char=""/>
                      </a:pPr>
                      <a:r>
                        <a:rPr lang="en-US" sz="2000" dirty="0" smtClean="0">
                          <a:solidFill>
                            <a:srgbClr val="000000"/>
                          </a:solidFill>
                          <a:latin typeface="Times New Roman"/>
                          <a:ea typeface="Times New Roman"/>
                        </a:rPr>
                        <a:t>Since </a:t>
                      </a:r>
                      <a:r>
                        <a:rPr lang="en-US" sz="2000" dirty="0">
                          <a:solidFill>
                            <a:srgbClr val="000000"/>
                          </a:solidFill>
                          <a:latin typeface="Times New Roman"/>
                          <a:ea typeface="Times New Roman"/>
                        </a:rPr>
                        <a:t>the 7</a:t>
                      </a:r>
                      <a:r>
                        <a:rPr lang="en-US" sz="2000" baseline="30000" dirty="0">
                          <a:solidFill>
                            <a:srgbClr val="000000"/>
                          </a:solidFill>
                          <a:latin typeface="Times New Roman"/>
                          <a:ea typeface="Times New Roman"/>
                        </a:rPr>
                        <a:t>th</a:t>
                      </a:r>
                      <a:r>
                        <a:rPr lang="en-US" sz="2000" dirty="0">
                          <a:solidFill>
                            <a:srgbClr val="000000"/>
                          </a:solidFill>
                          <a:latin typeface="Times New Roman"/>
                          <a:ea typeface="Times New Roman"/>
                        </a:rPr>
                        <a:t> plague in Egypt is considered literal, this should be also</a:t>
                      </a:r>
                      <a:r>
                        <a:rPr lang="en-US" sz="2000" dirty="0" smtClean="0">
                          <a:solidFill>
                            <a:srgbClr val="000000"/>
                          </a:solidFill>
                          <a:latin typeface="Times New Roman"/>
                          <a:ea typeface="Times New Roman"/>
                        </a:rPr>
                        <a:t>.</a:t>
                      </a:r>
                    </a:p>
                    <a:p>
                      <a:pPr marL="342900" marR="0" lvl="0" indent="-342900">
                        <a:spcBef>
                          <a:spcPts val="0"/>
                        </a:spcBef>
                        <a:spcAft>
                          <a:spcPts val="0"/>
                        </a:spcAft>
                        <a:buFont typeface="Symbol"/>
                        <a:buChar char=""/>
                      </a:pPr>
                      <a:endParaRPr lang="en-US" sz="20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87362"/>
          </a:xfrm>
        </p:spPr>
        <p:txBody>
          <a:bodyPr>
            <a:normAutofit/>
          </a:bodyPr>
          <a:lstStyle/>
          <a:p>
            <a:r>
              <a:rPr lang="en-US" sz="2400" b="1" dirty="0" smtClean="0">
                <a:solidFill>
                  <a:srgbClr val="0000FF"/>
                </a:solidFill>
                <a:latin typeface="+mn-lt"/>
                <a:ea typeface="+mn-ea"/>
                <a:cs typeface="+mn-cs"/>
              </a:rPr>
              <a:t>Rev 8: Trumpet Judgments 1 Thru 4 </a:t>
            </a: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16</a:t>
            </a:fld>
            <a:endParaRPr lang="en-US"/>
          </a:p>
        </p:txBody>
      </p:sp>
      <p:graphicFrame>
        <p:nvGraphicFramePr>
          <p:cNvPr id="7" name="Table 6"/>
          <p:cNvGraphicFramePr>
            <a:graphicFrameLocks noGrp="1"/>
          </p:cNvGraphicFramePr>
          <p:nvPr/>
        </p:nvGraphicFramePr>
        <p:xfrm>
          <a:off x="228599" y="685800"/>
          <a:ext cx="8610600" cy="5486400"/>
        </p:xfrm>
        <a:graphic>
          <a:graphicData uri="http://schemas.openxmlformats.org/drawingml/2006/table">
            <a:tbl>
              <a:tblPr/>
              <a:tblGrid>
                <a:gridCol w="2764872"/>
                <a:gridCol w="3949817"/>
                <a:gridCol w="1895911"/>
              </a:tblGrid>
              <a:tr h="5334000">
                <a:tc>
                  <a:txBody>
                    <a:bodyPr/>
                    <a:lstStyle/>
                    <a:p>
                      <a:pPr marL="102870" marR="0" indent="-102870">
                        <a:spcBef>
                          <a:spcPts val="0"/>
                        </a:spcBef>
                        <a:spcAft>
                          <a:spcPts val="0"/>
                        </a:spcAft>
                      </a:pPr>
                      <a:r>
                        <a:rPr lang="en-US" sz="2400" baseline="30000" dirty="0">
                          <a:solidFill>
                            <a:srgbClr val="0000FF"/>
                          </a:solidFill>
                          <a:latin typeface="Times New Roman"/>
                          <a:ea typeface="Times New Roman"/>
                        </a:rPr>
                        <a:t>8</a:t>
                      </a:r>
                      <a:r>
                        <a:rPr lang="en-US" sz="2400" dirty="0">
                          <a:latin typeface="Times New Roman"/>
                          <a:ea typeface="Times New Roman"/>
                        </a:rPr>
                        <a:t>And the </a:t>
                      </a:r>
                      <a:r>
                        <a:rPr lang="en-US" sz="2400" b="1" u="sng" dirty="0">
                          <a:solidFill>
                            <a:srgbClr val="C00000"/>
                          </a:solidFill>
                          <a:latin typeface="Times New Roman"/>
                          <a:ea typeface="Times New Roman"/>
                        </a:rPr>
                        <a:t>second angel sounded</a:t>
                      </a:r>
                      <a:r>
                        <a:rPr lang="en-US" sz="2400" dirty="0">
                          <a:latin typeface="Times New Roman"/>
                          <a:ea typeface="Times New Roman"/>
                        </a:rPr>
                        <a:t>, and </a:t>
                      </a:r>
                      <a:r>
                        <a:rPr lang="en-US" sz="2400" i="1" dirty="0">
                          <a:latin typeface="Times New Roman"/>
                          <a:ea typeface="Times New Roman"/>
                        </a:rPr>
                        <a:t>something</a:t>
                      </a:r>
                      <a:r>
                        <a:rPr lang="en-US" sz="2400" dirty="0">
                          <a:latin typeface="Times New Roman"/>
                          <a:ea typeface="Times New Roman"/>
                        </a:rPr>
                        <a:t> </a:t>
                      </a:r>
                      <a:r>
                        <a:rPr lang="en-US" sz="2400" u="sng" dirty="0">
                          <a:latin typeface="Times New Roman"/>
                          <a:ea typeface="Times New Roman"/>
                        </a:rPr>
                        <a:t>like a great mountain burning</a:t>
                      </a:r>
                      <a:r>
                        <a:rPr lang="en-US" sz="2400" dirty="0">
                          <a:latin typeface="Times New Roman"/>
                          <a:ea typeface="Times New Roman"/>
                        </a:rPr>
                        <a:t> with fire was thrown into the sea; and a </a:t>
                      </a:r>
                      <a:r>
                        <a:rPr lang="en-US" sz="2400" b="1" u="sng" dirty="0">
                          <a:solidFill>
                            <a:srgbClr val="C00000"/>
                          </a:solidFill>
                          <a:latin typeface="Times New Roman"/>
                          <a:ea typeface="Times New Roman"/>
                        </a:rPr>
                        <a:t>third</a:t>
                      </a:r>
                      <a:r>
                        <a:rPr lang="en-US" sz="2400" b="1" dirty="0">
                          <a:latin typeface="Times New Roman"/>
                          <a:ea typeface="Times New Roman"/>
                        </a:rPr>
                        <a:t> </a:t>
                      </a:r>
                      <a:r>
                        <a:rPr lang="en-US" sz="2400" b="1" u="sng" dirty="0">
                          <a:latin typeface="Times New Roman"/>
                          <a:ea typeface="Times New Roman"/>
                        </a:rPr>
                        <a:t>of the sea became blood</a:t>
                      </a:r>
                      <a:r>
                        <a:rPr lang="en-US" sz="2400" dirty="0">
                          <a:latin typeface="Times New Roman"/>
                          <a:ea typeface="Times New Roman"/>
                        </a:rPr>
                        <a:t>; </a:t>
                      </a:r>
                      <a:r>
                        <a:rPr lang="en-US" sz="2400" baseline="30000" dirty="0">
                          <a:solidFill>
                            <a:srgbClr val="0000FF"/>
                          </a:solidFill>
                          <a:latin typeface="Times New Roman"/>
                          <a:ea typeface="Times New Roman"/>
                        </a:rPr>
                        <a:t>9</a:t>
                      </a:r>
                      <a:r>
                        <a:rPr lang="en-US" sz="2400" dirty="0">
                          <a:latin typeface="Times New Roman"/>
                          <a:ea typeface="Times New Roman"/>
                        </a:rPr>
                        <a:t>and a </a:t>
                      </a:r>
                      <a:r>
                        <a:rPr lang="en-US" sz="2400" b="1" u="sng" dirty="0">
                          <a:solidFill>
                            <a:srgbClr val="C00000"/>
                          </a:solidFill>
                          <a:latin typeface="Times New Roman"/>
                          <a:ea typeface="Times New Roman"/>
                        </a:rPr>
                        <a:t>third</a:t>
                      </a:r>
                      <a:r>
                        <a:rPr lang="en-US" sz="2400" dirty="0">
                          <a:latin typeface="Times New Roman"/>
                          <a:ea typeface="Times New Roman"/>
                        </a:rPr>
                        <a:t> of the </a:t>
                      </a:r>
                      <a:r>
                        <a:rPr lang="en-US" sz="2400" b="1" u="sng" dirty="0">
                          <a:latin typeface="Times New Roman"/>
                          <a:ea typeface="Times New Roman"/>
                        </a:rPr>
                        <a:t>creatures, which were in the sea and had life, died</a:t>
                      </a:r>
                      <a:r>
                        <a:rPr lang="en-US" sz="2400" dirty="0">
                          <a:latin typeface="Times New Roman"/>
                          <a:ea typeface="Times New Roman"/>
                        </a:rPr>
                        <a:t>; and a </a:t>
                      </a:r>
                      <a:r>
                        <a:rPr lang="en-US" sz="2400" b="1" u="sng" dirty="0">
                          <a:solidFill>
                            <a:srgbClr val="C00000"/>
                          </a:solidFill>
                          <a:latin typeface="Times New Roman"/>
                          <a:ea typeface="Times New Roman"/>
                        </a:rPr>
                        <a:t>third</a:t>
                      </a:r>
                      <a:r>
                        <a:rPr lang="en-US" sz="2400" dirty="0">
                          <a:latin typeface="Times New Roman"/>
                          <a:ea typeface="Times New Roman"/>
                        </a:rPr>
                        <a:t> of the ships were destroyed.</a:t>
                      </a:r>
                      <a:endParaRPr lang="en-US" sz="20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400" b="1" kern="1200" dirty="0" smtClean="0">
                          <a:solidFill>
                            <a:srgbClr val="0000FF"/>
                          </a:solidFill>
                          <a:latin typeface="Times New Roman" pitchFamily="18" charset="0"/>
                          <a:ea typeface="+mn-ea"/>
                          <a:cs typeface="Times New Roman" pitchFamily="18" charset="0"/>
                        </a:rPr>
                        <a:t>Exodus 7:20-21 </a:t>
                      </a:r>
                      <a:r>
                        <a:rPr lang="en-US" sz="2400" kern="1200" dirty="0" smtClean="0">
                          <a:solidFill>
                            <a:schemeClr val="tx1"/>
                          </a:solidFill>
                          <a:latin typeface="Times New Roman" pitchFamily="18" charset="0"/>
                          <a:ea typeface="+mn-ea"/>
                          <a:cs typeface="Times New Roman" pitchFamily="18" charset="0"/>
                        </a:rPr>
                        <a:t>So Moses and Aaron did even as the </a:t>
                      </a:r>
                      <a:r>
                        <a:rPr lang="en-US" sz="2400" kern="1200" cap="small" dirty="0" smtClean="0">
                          <a:solidFill>
                            <a:schemeClr val="tx1"/>
                          </a:solidFill>
                          <a:latin typeface="Times New Roman" pitchFamily="18" charset="0"/>
                          <a:ea typeface="+mn-ea"/>
                          <a:cs typeface="Times New Roman" pitchFamily="18" charset="0"/>
                        </a:rPr>
                        <a:t>LORD</a:t>
                      </a:r>
                      <a:r>
                        <a:rPr lang="en-US" sz="2400" kern="1200" dirty="0" smtClean="0">
                          <a:solidFill>
                            <a:schemeClr val="tx1"/>
                          </a:solidFill>
                          <a:latin typeface="Times New Roman" pitchFamily="18" charset="0"/>
                          <a:ea typeface="+mn-ea"/>
                          <a:cs typeface="Times New Roman" pitchFamily="18" charset="0"/>
                        </a:rPr>
                        <a:t> had commanded. And he lifted up the staff and struck the water that </a:t>
                      </a:r>
                      <a:r>
                        <a:rPr lang="en-US" sz="2400" i="1" kern="1200" dirty="0" smtClean="0">
                          <a:solidFill>
                            <a:schemeClr val="tx1"/>
                          </a:solidFill>
                          <a:latin typeface="Times New Roman" pitchFamily="18" charset="0"/>
                          <a:ea typeface="+mn-ea"/>
                          <a:cs typeface="Times New Roman" pitchFamily="18" charset="0"/>
                        </a:rPr>
                        <a:t>was</a:t>
                      </a:r>
                      <a:r>
                        <a:rPr lang="en-US" sz="2400" kern="1200" dirty="0" smtClean="0">
                          <a:solidFill>
                            <a:schemeClr val="tx1"/>
                          </a:solidFill>
                          <a:latin typeface="Times New Roman" pitchFamily="18" charset="0"/>
                          <a:ea typeface="+mn-ea"/>
                          <a:cs typeface="Times New Roman" pitchFamily="18" charset="0"/>
                        </a:rPr>
                        <a:t> in the Nile, in the sight of Pharaoh and in the sight of his servants, and all the water that </a:t>
                      </a:r>
                      <a:r>
                        <a:rPr lang="en-US" sz="2400" i="1" kern="1200" dirty="0" smtClean="0">
                          <a:solidFill>
                            <a:schemeClr val="tx1"/>
                          </a:solidFill>
                          <a:latin typeface="Times New Roman" pitchFamily="18" charset="0"/>
                          <a:ea typeface="+mn-ea"/>
                          <a:cs typeface="Times New Roman" pitchFamily="18" charset="0"/>
                        </a:rPr>
                        <a:t>was</a:t>
                      </a:r>
                      <a:r>
                        <a:rPr lang="en-US" sz="2400" kern="1200" dirty="0" smtClean="0">
                          <a:solidFill>
                            <a:schemeClr val="tx1"/>
                          </a:solidFill>
                          <a:latin typeface="Times New Roman" pitchFamily="18" charset="0"/>
                          <a:ea typeface="+mn-ea"/>
                          <a:cs typeface="Times New Roman" pitchFamily="18" charset="0"/>
                        </a:rPr>
                        <a:t> in </a:t>
                      </a:r>
                      <a:r>
                        <a:rPr lang="en-US" sz="2400" b="1" u="sng" kern="1200" dirty="0" smtClean="0">
                          <a:solidFill>
                            <a:schemeClr val="tx1"/>
                          </a:solidFill>
                          <a:latin typeface="Times New Roman" pitchFamily="18" charset="0"/>
                          <a:ea typeface="+mn-ea"/>
                          <a:cs typeface="Times New Roman" pitchFamily="18" charset="0"/>
                        </a:rPr>
                        <a:t>the Nile was turned to blood</a:t>
                      </a:r>
                      <a:r>
                        <a:rPr lang="en-US" sz="2400" kern="1200" dirty="0" smtClean="0">
                          <a:solidFill>
                            <a:schemeClr val="tx1"/>
                          </a:solidFill>
                          <a:latin typeface="Times New Roman" pitchFamily="18" charset="0"/>
                          <a:ea typeface="+mn-ea"/>
                          <a:cs typeface="Times New Roman" pitchFamily="18" charset="0"/>
                        </a:rPr>
                        <a:t>. </a:t>
                      </a:r>
                      <a:r>
                        <a:rPr lang="en-US" sz="2400" b="1" kern="1200" baseline="30000" dirty="0" smtClean="0">
                          <a:solidFill>
                            <a:srgbClr val="0000FF"/>
                          </a:solidFill>
                          <a:latin typeface="Times New Roman" pitchFamily="18" charset="0"/>
                          <a:ea typeface="+mn-ea"/>
                          <a:cs typeface="Times New Roman" pitchFamily="18" charset="0"/>
                        </a:rPr>
                        <a:t>21</a:t>
                      </a:r>
                      <a:r>
                        <a:rPr lang="en-US" sz="2400" kern="1200" baseline="30000" dirty="0" smtClean="0">
                          <a:solidFill>
                            <a:schemeClr val="tx1"/>
                          </a:solidFill>
                          <a:latin typeface="Times New Roman" pitchFamily="18" charset="0"/>
                          <a:ea typeface="+mn-ea"/>
                          <a:cs typeface="Times New Roman" pitchFamily="18" charset="0"/>
                        </a:rPr>
                        <a:t> </a:t>
                      </a:r>
                      <a:r>
                        <a:rPr lang="en-US" sz="2400" kern="1200" dirty="0" smtClean="0">
                          <a:solidFill>
                            <a:schemeClr val="tx1"/>
                          </a:solidFill>
                          <a:latin typeface="Times New Roman" pitchFamily="18" charset="0"/>
                          <a:ea typeface="+mn-ea"/>
                          <a:cs typeface="Times New Roman" pitchFamily="18" charset="0"/>
                        </a:rPr>
                        <a:t>The </a:t>
                      </a:r>
                      <a:r>
                        <a:rPr lang="en-US" sz="2400" b="1" u="sng" kern="1200" dirty="0" smtClean="0">
                          <a:solidFill>
                            <a:schemeClr val="tx1"/>
                          </a:solidFill>
                          <a:latin typeface="Times New Roman" pitchFamily="18" charset="0"/>
                          <a:ea typeface="+mn-ea"/>
                          <a:cs typeface="Times New Roman" pitchFamily="18" charset="0"/>
                        </a:rPr>
                        <a:t>fish that were in the Nile died</a:t>
                      </a:r>
                      <a:r>
                        <a:rPr lang="en-US" sz="2400" kern="1200" dirty="0" smtClean="0">
                          <a:solidFill>
                            <a:schemeClr val="tx1"/>
                          </a:solidFill>
                          <a:latin typeface="Times New Roman" pitchFamily="18" charset="0"/>
                          <a:ea typeface="+mn-ea"/>
                          <a:cs typeface="Times New Roman" pitchFamily="18" charset="0"/>
                        </a:rPr>
                        <a:t>, and the Nile became foul, so that the Egyptians could not drink water from the Nile. And the blood was through all the land of Egypt.</a:t>
                      </a:r>
                      <a:endParaRPr lang="en-US" sz="2800" dirty="0">
                        <a:latin typeface="Times New Roman" pitchFamily="18" charset="0"/>
                        <a:ea typeface="Times New Roman"/>
                        <a:cs typeface="Times New Roman" pitchFamily="18" charset="0"/>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4163" marR="0" lvl="0" indent="-242888"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dirty="0" smtClean="0">
                          <a:solidFill>
                            <a:srgbClr val="000000"/>
                          </a:solidFill>
                          <a:latin typeface="Times New Roman"/>
                          <a:ea typeface="Times New Roman"/>
                        </a:rPr>
                        <a:t>Since the 1</a:t>
                      </a:r>
                      <a:r>
                        <a:rPr lang="en-US" sz="2400" baseline="30000" dirty="0" smtClean="0">
                          <a:solidFill>
                            <a:srgbClr val="000000"/>
                          </a:solidFill>
                          <a:latin typeface="Times New Roman"/>
                          <a:ea typeface="Times New Roman"/>
                        </a:rPr>
                        <a:t>st</a:t>
                      </a:r>
                      <a:r>
                        <a:rPr lang="en-US" sz="2400" dirty="0" smtClean="0">
                          <a:solidFill>
                            <a:srgbClr val="000000"/>
                          </a:solidFill>
                          <a:latin typeface="Times New Roman"/>
                          <a:ea typeface="Times New Roman"/>
                        </a:rPr>
                        <a:t> plague in Egypt is considered literal, this should be also.</a:t>
                      </a:r>
                    </a:p>
                    <a:p>
                      <a:pPr marL="102870" marR="0">
                        <a:spcBef>
                          <a:spcPts val="0"/>
                        </a:spcBef>
                        <a:spcAft>
                          <a:spcPts val="0"/>
                        </a:spcAft>
                      </a:pPr>
                      <a:endParaRPr lang="en-US" sz="2400" dirty="0">
                        <a:solidFill>
                          <a:srgbClr val="000000"/>
                        </a:solidFill>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87362"/>
          </a:xfrm>
        </p:spPr>
        <p:txBody>
          <a:bodyPr>
            <a:normAutofit/>
          </a:bodyPr>
          <a:lstStyle/>
          <a:p>
            <a:r>
              <a:rPr lang="en-US" sz="2400" b="1" dirty="0" smtClean="0">
                <a:solidFill>
                  <a:srgbClr val="0000FF"/>
                </a:solidFill>
                <a:latin typeface="+mn-lt"/>
                <a:ea typeface="+mn-ea"/>
                <a:cs typeface="+mn-cs"/>
              </a:rPr>
              <a:t>Rev 8: Trumpet Judgments 1 Thru 4 </a:t>
            </a: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17</a:t>
            </a:fld>
            <a:endParaRPr lang="en-US"/>
          </a:p>
        </p:txBody>
      </p:sp>
      <p:graphicFrame>
        <p:nvGraphicFramePr>
          <p:cNvPr id="7" name="Table 6"/>
          <p:cNvGraphicFramePr>
            <a:graphicFrameLocks noGrp="1"/>
          </p:cNvGraphicFramePr>
          <p:nvPr/>
        </p:nvGraphicFramePr>
        <p:xfrm>
          <a:off x="533400" y="762000"/>
          <a:ext cx="8077200" cy="5486400"/>
        </p:xfrm>
        <a:graphic>
          <a:graphicData uri="http://schemas.openxmlformats.org/drawingml/2006/table">
            <a:tbl>
              <a:tblPr/>
              <a:tblGrid>
                <a:gridCol w="2438400"/>
                <a:gridCol w="3657600"/>
                <a:gridCol w="1981200"/>
              </a:tblGrid>
              <a:tr h="5257800">
                <a:tc>
                  <a:txBody>
                    <a:bodyPr/>
                    <a:lstStyle/>
                    <a:p>
                      <a:pPr marL="102870" marR="0" indent="-102870">
                        <a:spcBef>
                          <a:spcPts val="0"/>
                        </a:spcBef>
                        <a:spcAft>
                          <a:spcPts val="0"/>
                        </a:spcAft>
                      </a:pPr>
                      <a:r>
                        <a:rPr lang="en-US" sz="2000" baseline="30000" dirty="0">
                          <a:solidFill>
                            <a:srgbClr val="0000FF"/>
                          </a:solidFill>
                          <a:latin typeface="Times New Roman"/>
                          <a:ea typeface="Times New Roman"/>
                        </a:rPr>
                        <a:t>10</a:t>
                      </a:r>
                      <a:r>
                        <a:rPr lang="en-US" sz="2000" dirty="0">
                          <a:latin typeface="Times New Roman"/>
                          <a:ea typeface="Times New Roman"/>
                        </a:rPr>
                        <a:t>And the </a:t>
                      </a:r>
                      <a:r>
                        <a:rPr lang="en-US" sz="2000" b="1" u="sng" dirty="0">
                          <a:solidFill>
                            <a:srgbClr val="C00000"/>
                          </a:solidFill>
                          <a:latin typeface="Times New Roman"/>
                          <a:ea typeface="Times New Roman"/>
                        </a:rPr>
                        <a:t>third angel sounded</a:t>
                      </a:r>
                      <a:r>
                        <a:rPr lang="en-US" sz="2000" dirty="0">
                          <a:latin typeface="Times New Roman"/>
                          <a:ea typeface="Times New Roman"/>
                        </a:rPr>
                        <a:t>, and a </a:t>
                      </a:r>
                      <a:r>
                        <a:rPr lang="en-US" sz="2000" u="sng" dirty="0">
                          <a:latin typeface="Times New Roman"/>
                          <a:ea typeface="Times New Roman"/>
                        </a:rPr>
                        <a:t>great star fell from heaven, burning like a torch</a:t>
                      </a:r>
                      <a:r>
                        <a:rPr lang="en-US" sz="2000" dirty="0">
                          <a:latin typeface="Times New Roman"/>
                          <a:ea typeface="Times New Roman"/>
                        </a:rPr>
                        <a:t>, and it fell on a </a:t>
                      </a:r>
                      <a:r>
                        <a:rPr lang="en-US" sz="2000" b="1" u="sng" dirty="0">
                          <a:solidFill>
                            <a:srgbClr val="C00000"/>
                          </a:solidFill>
                          <a:latin typeface="Times New Roman"/>
                          <a:ea typeface="Times New Roman"/>
                        </a:rPr>
                        <a:t>third</a:t>
                      </a:r>
                      <a:r>
                        <a:rPr lang="en-US" sz="2000" dirty="0">
                          <a:latin typeface="Times New Roman"/>
                          <a:ea typeface="Times New Roman"/>
                        </a:rPr>
                        <a:t> of the rivers and on the springs of waters; </a:t>
                      </a:r>
                      <a:r>
                        <a:rPr lang="en-US" sz="2000" baseline="30000" dirty="0">
                          <a:solidFill>
                            <a:srgbClr val="0000FF"/>
                          </a:solidFill>
                          <a:latin typeface="Times New Roman"/>
                          <a:ea typeface="Times New Roman"/>
                        </a:rPr>
                        <a:t>11</a:t>
                      </a:r>
                      <a:r>
                        <a:rPr lang="en-US" sz="2000" dirty="0">
                          <a:latin typeface="Times New Roman"/>
                          <a:ea typeface="Times New Roman"/>
                        </a:rPr>
                        <a:t>and the name of the star is called </a:t>
                      </a:r>
                      <a:r>
                        <a:rPr lang="en-US" sz="2000" u="sng" dirty="0">
                          <a:latin typeface="Times New Roman"/>
                          <a:ea typeface="Times New Roman"/>
                        </a:rPr>
                        <a:t>Wormwood</a:t>
                      </a:r>
                      <a:r>
                        <a:rPr lang="en-US" sz="2000" dirty="0">
                          <a:latin typeface="Times New Roman"/>
                          <a:ea typeface="Times New Roman"/>
                        </a:rPr>
                        <a:t>; and a </a:t>
                      </a:r>
                      <a:r>
                        <a:rPr lang="en-US" sz="2000" b="1" u="sng" dirty="0">
                          <a:solidFill>
                            <a:srgbClr val="C00000"/>
                          </a:solidFill>
                          <a:latin typeface="Times New Roman"/>
                          <a:ea typeface="Times New Roman"/>
                        </a:rPr>
                        <a:t>third</a:t>
                      </a:r>
                      <a:r>
                        <a:rPr lang="en-US" sz="2000" b="1" dirty="0">
                          <a:latin typeface="Times New Roman"/>
                          <a:ea typeface="Times New Roman"/>
                        </a:rPr>
                        <a:t> </a:t>
                      </a:r>
                      <a:r>
                        <a:rPr lang="en-US" sz="2000" b="1" u="sng" dirty="0">
                          <a:latin typeface="Times New Roman"/>
                          <a:ea typeface="Times New Roman"/>
                        </a:rPr>
                        <a:t>of the waters became wormwood</a:t>
                      </a:r>
                      <a:r>
                        <a:rPr lang="en-US" sz="2000" dirty="0">
                          <a:latin typeface="Times New Roman"/>
                          <a:ea typeface="Times New Roman"/>
                        </a:rPr>
                        <a:t>; and many men died from the waters, because they were made </a:t>
                      </a:r>
                      <a:r>
                        <a:rPr lang="en-US" sz="2000" u="sng" dirty="0">
                          <a:latin typeface="Times New Roman"/>
                          <a:ea typeface="Times New Roman"/>
                        </a:rPr>
                        <a:t>bitter</a:t>
                      </a:r>
                      <a:r>
                        <a:rPr lang="en-US" sz="2000" dirty="0">
                          <a:latin typeface="Times New Roman"/>
                          <a:ea typeface="Times New Roman"/>
                        </a:rPr>
                        <a:t>. </a:t>
                      </a:r>
                      <a:endParaRPr lang="en-US" sz="18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000" b="1" dirty="0">
                          <a:solidFill>
                            <a:srgbClr val="0000FF"/>
                          </a:solidFill>
                          <a:latin typeface="Times New Roman"/>
                          <a:ea typeface="Times New Roman"/>
                        </a:rPr>
                        <a:t>Jeremiah 23:14-15</a:t>
                      </a:r>
                      <a:r>
                        <a:rPr lang="en-US" sz="2000" dirty="0">
                          <a:latin typeface="Times New Roman"/>
                          <a:ea typeface="Times New Roman"/>
                        </a:rPr>
                        <a:t> "Also among the </a:t>
                      </a:r>
                      <a:r>
                        <a:rPr lang="en-US" sz="2000" u="sng" dirty="0">
                          <a:latin typeface="Times New Roman"/>
                          <a:ea typeface="Times New Roman"/>
                        </a:rPr>
                        <a:t>prophets</a:t>
                      </a:r>
                      <a:r>
                        <a:rPr lang="en-US" sz="2000" dirty="0">
                          <a:latin typeface="Times New Roman"/>
                          <a:ea typeface="Times New Roman"/>
                        </a:rPr>
                        <a:t> of Jerusalem I have seen a horrible thing: The committing of </a:t>
                      </a:r>
                      <a:r>
                        <a:rPr lang="en-US" sz="2000" u="sng" dirty="0">
                          <a:latin typeface="Times New Roman"/>
                          <a:ea typeface="Times New Roman"/>
                        </a:rPr>
                        <a:t>adultery</a:t>
                      </a:r>
                      <a:r>
                        <a:rPr lang="en-US" sz="2000" dirty="0">
                          <a:latin typeface="Times New Roman"/>
                          <a:ea typeface="Times New Roman"/>
                        </a:rPr>
                        <a:t> and </a:t>
                      </a:r>
                      <a:r>
                        <a:rPr lang="en-US" sz="2000" u="sng" dirty="0">
                          <a:latin typeface="Times New Roman"/>
                          <a:ea typeface="Times New Roman"/>
                        </a:rPr>
                        <a:t>walking in falsehood</a:t>
                      </a:r>
                      <a:r>
                        <a:rPr lang="en-US" sz="2000" dirty="0">
                          <a:latin typeface="Times New Roman"/>
                          <a:ea typeface="Times New Roman"/>
                        </a:rPr>
                        <a:t>; And they </a:t>
                      </a:r>
                      <a:r>
                        <a:rPr lang="en-US" sz="2000" u="sng" dirty="0">
                          <a:latin typeface="Times New Roman"/>
                          <a:ea typeface="Times New Roman"/>
                        </a:rPr>
                        <a:t>strengthen the hands of evildoers</a:t>
                      </a:r>
                      <a:r>
                        <a:rPr lang="en-US" sz="2000" dirty="0">
                          <a:latin typeface="Times New Roman"/>
                          <a:ea typeface="Times New Roman"/>
                        </a:rPr>
                        <a:t>, So that </a:t>
                      </a:r>
                      <a:r>
                        <a:rPr lang="en-US" sz="2000" u="sng" dirty="0">
                          <a:latin typeface="Times New Roman"/>
                          <a:ea typeface="Times New Roman"/>
                        </a:rPr>
                        <a:t>no one has turned back from his wickedness</a:t>
                      </a:r>
                      <a:r>
                        <a:rPr lang="en-US" sz="2000" dirty="0">
                          <a:latin typeface="Times New Roman"/>
                          <a:ea typeface="Times New Roman"/>
                        </a:rPr>
                        <a:t>. All of them have become to Me like </a:t>
                      </a:r>
                      <a:r>
                        <a:rPr lang="en-US" sz="2000" u="sng" dirty="0">
                          <a:latin typeface="Times New Roman"/>
                          <a:ea typeface="Times New Roman"/>
                        </a:rPr>
                        <a:t>Sodom</a:t>
                      </a:r>
                      <a:r>
                        <a:rPr lang="en-US" sz="2000" dirty="0">
                          <a:latin typeface="Times New Roman"/>
                          <a:ea typeface="Times New Roman"/>
                        </a:rPr>
                        <a:t>, And her inhabitants like </a:t>
                      </a:r>
                      <a:r>
                        <a:rPr lang="en-US" sz="2000" u="sng" dirty="0">
                          <a:latin typeface="Times New Roman"/>
                          <a:ea typeface="Times New Roman"/>
                        </a:rPr>
                        <a:t>Gomorrah</a:t>
                      </a:r>
                      <a:r>
                        <a:rPr lang="en-US" sz="2000" dirty="0">
                          <a:latin typeface="Times New Roman"/>
                          <a:ea typeface="Times New Roman"/>
                        </a:rPr>
                        <a:t>. </a:t>
                      </a:r>
                      <a:r>
                        <a:rPr lang="en-US" sz="2000" baseline="30000" dirty="0">
                          <a:solidFill>
                            <a:srgbClr val="0000FF"/>
                          </a:solidFill>
                          <a:latin typeface="Times New Roman"/>
                          <a:ea typeface="Times New Roman"/>
                        </a:rPr>
                        <a:t>15</a:t>
                      </a:r>
                      <a:r>
                        <a:rPr lang="en-US" sz="2000" dirty="0">
                          <a:latin typeface="Times New Roman"/>
                          <a:ea typeface="Times New Roman"/>
                        </a:rPr>
                        <a:t>"Therefore thus says the L</a:t>
                      </a:r>
                      <a:r>
                        <a:rPr lang="en-US" sz="2000" cap="small" dirty="0">
                          <a:latin typeface="Times New Roman"/>
                          <a:ea typeface="Times New Roman"/>
                        </a:rPr>
                        <a:t>ord</a:t>
                      </a:r>
                      <a:r>
                        <a:rPr lang="en-US" sz="2000" dirty="0">
                          <a:latin typeface="Times New Roman"/>
                          <a:ea typeface="Times New Roman"/>
                        </a:rPr>
                        <a:t> of hosts concerning the prophets, 'Behold, I am going to feed them </a:t>
                      </a:r>
                      <a:r>
                        <a:rPr lang="en-US" sz="2000" b="1" u="sng" dirty="0">
                          <a:latin typeface="Times New Roman"/>
                          <a:ea typeface="Times New Roman"/>
                        </a:rPr>
                        <a:t>wormwood</a:t>
                      </a:r>
                      <a:r>
                        <a:rPr lang="en-US" sz="2000" dirty="0">
                          <a:latin typeface="Times New Roman"/>
                          <a:ea typeface="Times New Roman"/>
                        </a:rPr>
                        <a:t> And make them drink </a:t>
                      </a:r>
                      <a:r>
                        <a:rPr lang="en-US" sz="2000" b="1" u="sng" dirty="0">
                          <a:latin typeface="Times New Roman"/>
                          <a:ea typeface="Times New Roman"/>
                        </a:rPr>
                        <a:t>poisonous water</a:t>
                      </a:r>
                      <a:r>
                        <a:rPr lang="en-US" sz="2000" dirty="0">
                          <a:latin typeface="Times New Roman"/>
                          <a:ea typeface="Times New Roman"/>
                        </a:rPr>
                        <a:t>, For from the prophets of Jerusalem pollution has gone forth into all the land.' "</a:t>
                      </a:r>
                      <a:endParaRPr lang="en-US" sz="18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5100" marR="0" lvl="0" indent="-165100">
                        <a:spcBef>
                          <a:spcPts val="0"/>
                        </a:spcBef>
                        <a:spcAft>
                          <a:spcPts val="0"/>
                        </a:spcAft>
                        <a:buFont typeface="Symbol"/>
                        <a:buChar char=""/>
                      </a:pPr>
                      <a:r>
                        <a:rPr lang="en-US" sz="2000" dirty="0">
                          <a:solidFill>
                            <a:srgbClr val="000000"/>
                          </a:solidFill>
                          <a:latin typeface="Times New Roman"/>
                          <a:ea typeface="Times New Roman"/>
                        </a:rPr>
                        <a:t>Wormwood, Gk “</a:t>
                      </a:r>
                      <a:r>
                        <a:rPr lang="en-US" sz="2000" dirty="0" err="1">
                          <a:solidFill>
                            <a:srgbClr val="000000"/>
                          </a:solidFill>
                          <a:latin typeface="Times New Roman"/>
                          <a:ea typeface="Times New Roman"/>
                        </a:rPr>
                        <a:t>apsinthos</a:t>
                      </a:r>
                      <a:r>
                        <a:rPr lang="en-US" sz="2000" dirty="0">
                          <a:solidFill>
                            <a:srgbClr val="000000"/>
                          </a:solidFill>
                          <a:latin typeface="Times New Roman"/>
                          <a:ea typeface="Times New Roman"/>
                        </a:rPr>
                        <a:t>” or </a:t>
                      </a:r>
                      <a:r>
                        <a:rPr lang="en-US" sz="2000" dirty="0" err="1">
                          <a:solidFill>
                            <a:srgbClr val="000000"/>
                          </a:solidFill>
                          <a:latin typeface="Times New Roman"/>
                          <a:ea typeface="Times New Roman"/>
                        </a:rPr>
                        <a:t>mugwort</a:t>
                      </a:r>
                      <a:r>
                        <a:rPr lang="en-US" sz="2000" dirty="0">
                          <a:solidFill>
                            <a:srgbClr val="000000"/>
                          </a:solidFill>
                          <a:latin typeface="Times New Roman"/>
                          <a:ea typeface="Times New Roman"/>
                        </a:rPr>
                        <a:t>, is a very bitter plant, and it </a:t>
                      </a:r>
                      <a:r>
                        <a:rPr lang="en-US" sz="2000" dirty="0" smtClean="0">
                          <a:solidFill>
                            <a:srgbClr val="000000"/>
                          </a:solidFill>
                          <a:latin typeface="Times New Roman"/>
                          <a:ea typeface="Times New Roman"/>
                        </a:rPr>
                        <a:t>represents the </a:t>
                      </a:r>
                      <a:r>
                        <a:rPr lang="en-US" sz="2000" dirty="0">
                          <a:solidFill>
                            <a:srgbClr val="000000"/>
                          </a:solidFill>
                          <a:latin typeface="Times New Roman"/>
                          <a:ea typeface="Times New Roman"/>
                        </a:rPr>
                        <a:t>bitterness of God’s judgment</a:t>
                      </a:r>
                      <a:r>
                        <a:rPr lang="en-US" sz="2000" dirty="0" smtClean="0">
                          <a:solidFill>
                            <a:srgbClr val="000000"/>
                          </a:solidFill>
                          <a:latin typeface="Times New Roman"/>
                          <a:ea typeface="Times New Roman"/>
                        </a:rPr>
                        <a:t>.</a:t>
                      </a:r>
                    </a:p>
                    <a:p>
                      <a:pPr marL="165100" marR="0" lvl="0" indent="-165100">
                        <a:spcBef>
                          <a:spcPts val="0"/>
                        </a:spcBef>
                        <a:spcAft>
                          <a:spcPts val="0"/>
                        </a:spcAft>
                        <a:buFont typeface="Symbol"/>
                        <a:buChar char=""/>
                      </a:pPr>
                      <a:endParaRPr lang="en-US" sz="1800" dirty="0">
                        <a:latin typeface="Times New Roman"/>
                        <a:ea typeface="Times New Roman"/>
                      </a:endParaRPr>
                    </a:p>
                    <a:p>
                      <a:pPr marL="165100" marR="0" lvl="0" indent="-165100">
                        <a:spcBef>
                          <a:spcPts val="0"/>
                        </a:spcBef>
                        <a:spcAft>
                          <a:spcPts val="0"/>
                        </a:spcAft>
                        <a:buFont typeface="Symbol"/>
                        <a:buChar char=""/>
                      </a:pPr>
                      <a:r>
                        <a:rPr lang="en-US" sz="2000" dirty="0">
                          <a:solidFill>
                            <a:srgbClr val="000000"/>
                          </a:solidFill>
                          <a:latin typeface="Times New Roman"/>
                          <a:ea typeface="Times New Roman"/>
                        </a:rPr>
                        <a:t>The name </a:t>
                      </a:r>
                      <a:r>
                        <a:rPr lang="en-US" sz="2000" b="1" u="sng" dirty="0">
                          <a:solidFill>
                            <a:srgbClr val="000000"/>
                          </a:solidFill>
                          <a:latin typeface="Times New Roman"/>
                          <a:ea typeface="Times New Roman"/>
                        </a:rPr>
                        <a:t>Chernobyl</a:t>
                      </a:r>
                      <a:r>
                        <a:rPr lang="en-US" sz="2000" dirty="0">
                          <a:solidFill>
                            <a:srgbClr val="000000"/>
                          </a:solidFill>
                          <a:latin typeface="Times New Roman"/>
                          <a:ea typeface="Times New Roman"/>
                        </a:rPr>
                        <a:t> has an interesting history, meaning "place where </a:t>
                      </a:r>
                      <a:r>
                        <a:rPr lang="en-US" sz="2000" dirty="0" err="1">
                          <a:solidFill>
                            <a:srgbClr val="000000"/>
                          </a:solidFill>
                          <a:latin typeface="Times New Roman"/>
                          <a:ea typeface="Times New Roman"/>
                        </a:rPr>
                        <a:t>mugwort</a:t>
                      </a:r>
                      <a:r>
                        <a:rPr lang="en-US" sz="2000" dirty="0">
                          <a:solidFill>
                            <a:srgbClr val="000000"/>
                          </a:solidFill>
                          <a:latin typeface="Times New Roman"/>
                          <a:ea typeface="Times New Roman"/>
                        </a:rPr>
                        <a:t> grows."</a:t>
                      </a:r>
                      <a:endParaRPr lang="en-US" sz="18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87362"/>
          </a:xfrm>
        </p:spPr>
        <p:txBody>
          <a:bodyPr>
            <a:normAutofit/>
          </a:bodyPr>
          <a:lstStyle/>
          <a:p>
            <a:r>
              <a:rPr lang="en-US" sz="2400" b="1" dirty="0" smtClean="0">
                <a:solidFill>
                  <a:srgbClr val="0000FF"/>
                </a:solidFill>
                <a:latin typeface="+mn-lt"/>
                <a:ea typeface="+mn-ea"/>
                <a:cs typeface="+mn-cs"/>
              </a:rPr>
              <a:t>Rev 8: Trumpet Judgments 1 Thru 4 </a:t>
            </a: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18</a:t>
            </a:fld>
            <a:endParaRPr lang="en-US"/>
          </a:p>
        </p:txBody>
      </p:sp>
      <p:graphicFrame>
        <p:nvGraphicFramePr>
          <p:cNvPr id="7" name="Table 6"/>
          <p:cNvGraphicFramePr>
            <a:graphicFrameLocks noGrp="1"/>
          </p:cNvGraphicFramePr>
          <p:nvPr/>
        </p:nvGraphicFramePr>
        <p:xfrm>
          <a:off x="380999" y="685800"/>
          <a:ext cx="8382002" cy="5410200"/>
        </p:xfrm>
        <a:graphic>
          <a:graphicData uri="http://schemas.openxmlformats.org/drawingml/2006/table">
            <a:tbl>
              <a:tblPr/>
              <a:tblGrid>
                <a:gridCol w="2286001"/>
                <a:gridCol w="2971800"/>
                <a:gridCol w="3124201"/>
              </a:tblGrid>
              <a:tr h="5410200">
                <a:tc>
                  <a:txBody>
                    <a:bodyPr/>
                    <a:lstStyle/>
                    <a:p>
                      <a:pPr marL="102870" marR="0" indent="-102870">
                        <a:spcBef>
                          <a:spcPts val="0"/>
                        </a:spcBef>
                        <a:spcAft>
                          <a:spcPts val="0"/>
                        </a:spcAft>
                      </a:pPr>
                      <a:r>
                        <a:rPr lang="en-US" sz="2000" baseline="30000" dirty="0">
                          <a:solidFill>
                            <a:srgbClr val="0000FF"/>
                          </a:solidFill>
                          <a:latin typeface="Times New Roman"/>
                          <a:ea typeface="Times New Roman"/>
                        </a:rPr>
                        <a:t>12</a:t>
                      </a:r>
                      <a:r>
                        <a:rPr lang="en-US" sz="2000" dirty="0">
                          <a:latin typeface="Times New Roman"/>
                          <a:ea typeface="Times New Roman"/>
                        </a:rPr>
                        <a:t>And the </a:t>
                      </a:r>
                      <a:r>
                        <a:rPr lang="en-US" sz="2000" b="1" u="sng" dirty="0">
                          <a:solidFill>
                            <a:srgbClr val="C00000"/>
                          </a:solidFill>
                          <a:latin typeface="Times New Roman"/>
                          <a:ea typeface="Times New Roman"/>
                        </a:rPr>
                        <a:t>fourth angel sounded</a:t>
                      </a:r>
                      <a:r>
                        <a:rPr lang="en-US" sz="2000" dirty="0">
                          <a:latin typeface="Times New Roman"/>
                          <a:ea typeface="Times New Roman"/>
                        </a:rPr>
                        <a:t>, and a </a:t>
                      </a:r>
                      <a:r>
                        <a:rPr lang="en-US" sz="2000" b="1" u="sng" dirty="0">
                          <a:solidFill>
                            <a:srgbClr val="C00000"/>
                          </a:solidFill>
                          <a:latin typeface="Times New Roman"/>
                          <a:ea typeface="Times New Roman"/>
                        </a:rPr>
                        <a:t>third</a:t>
                      </a:r>
                      <a:r>
                        <a:rPr lang="en-US" sz="2000" dirty="0">
                          <a:latin typeface="Times New Roman"/>
                          <a:ea typeface="Times New Roman"/>
                        </a:rPr>
                        <a:t> of the </a:t>
                      </a:r>
                      <a:r>
                        <a:rPr lang="en-US" sz="2000" b="1" u="sng" dirty="0">
                          <a:latin typeface="Times New Roman"/>
                          <a:ea typeface="Times New Roman"/>
                        </a:rPr>
                        <a:t>sun</a:t>
                      </a:r>
                      <a:r>
                        <a:rPr lang="en-US" sz="2000" dirty="0">
                          <a:latin typeface="Times New Roman"/>
                          <a:ea typeface="Times New Roman"/>
                        </a:rPr>
                        <a:t> and a </a:t>
                      </a:r>
                      <a:r>
                        <a:rPr lang="en-US" sz="2000" b="1" u="sng" dirty="0">
                          <a:solidFill>
                            <a:srgbClr val="C00000"/>
                          </a:solidFill>
                          <a:latin typeface="Times New Roman"/>
                          <a:ea typeface="Times New Roman"/>
                        </a:rPr>
                        <a:t>third</a:t>
                      </a:r>
                      <a:r>
                        <a:rPr lang="en-US" sz="2000" dirty="0">
                          <a:latin typeface="Times New Roman"/>
                          <a:ea typeface="Times New Roman"/>
                        </a:rPr>
                        <a:t> of the </a:t>
                      </a:r>
                      <a:r>
                        <a:rPr lang="en-US" sz="2000" b="1" u="sng" dirty="0">
                          <a:latin typeface="Times New Roman"/>
                          <a:ea typeface="Times New Roman"/>
                        </a:rPr>
                        <a:t>moon</a:t>
                      </a:r>
                      <a:r>
                        <a:rPr lang="en-US" sz="2000" dirty="0">
                          <a:latin typeface="Times New Roman"/>
                          <a:ea typeface="Times New Roman"/>
                        </a:rPr>
                        <a:t> and a </a:t>
                      </a:r>
                      <a:r>
                        <a:rPr lang="en-US" sz="2000" b="1" u="sng" dirty="0">
                          <a:solidFill>
                            <a:srgbClr val="C00000"/>
                          </a:solidFill>
                          <a:latin typeface="Times New Roman"/>
                          <a:ea typeface="Times New Roman"/>
                        </a:rPr>
                        <a:t>third</a:t>
                      </a:r>
                      <a:r>
                        <a:rPr lang="en-US" sz="2000" b="1" dirty="0">
                          <a:latin typeface="Times New Roman"/>
                          <a:ea typeface="Times New Roman"/>
                        </a:rPr>
                        <a:t> </a:t>
                      </a:r>
                      <a:r>
                        <a:rPr lang="en-US" sz="2000" b="1" u="sng" dirty="0">
                          <a:latin typeface="Times New Roman"/>
                          <a:ea typeface="Times New Roman"/>
                        </a:rPr>
                        <a:t>of the stars were smitten</a:t>
                      </a:r>
                      <a:r>
                        <a:rPr lang="en-US" sz="2000" dirty="0">
                          <a:latin typeface="Times New Roman"/>
                          <a:ea typeface="Times New Roman"/>
                        </a:rPr>
                        <a:t>, so that a </a:t>
                      </a:r>
                      <a:r>
                        <a:rPr lang="en-US" sz="2000" b="1" u="sng" dirty="0">
                          <a:solidFill>
                            <a:srgbClr val="C00000"/>
                          </a:solidFill>
                          <a:latin typeface="Times New Roman"/>
                          <a:ea typeface="Times New Roman"/>
                        </a:rPr>
                        <a:t>third</a:t>
                      </a:r>
                      <a:r>
                        <a:rPr lang="en-US" sz="2000" dirty="0">
                          <a:latin typeface="Times New Roman"/>
                          <a:ea typeface="Times New Roman"/>
                        </a:rPr>
                        <a:t> of them might be darkened and the </a:t>
                      </a:r>
                      <a:r>
                        <a:rPr lang="en-US" sz="2000" u="sng" dirty="0">
                          <a:latin typeface="Times New Roman"/>
                          <a:ea typeface="Times New Roman"/>
                        </a:rPr>
                        <a:t>day might not shine for a </a:t>
                      </a:r>
                      <a:r>
                        <a:rPr lang="en-US" sz="2000" b="1" u="sng" dirty="0">
                          <a:solidFill>
                            <a:srgbClr val="C00000"/>
                          </a:solidFill>
                          <a:latin typeface="Times New Roman"/>
                          <a:ea typeface="Times New Roman"/>
                        </a:rPr>
                        <a:t>third</a:t>
                      </a:r>
                      <a:r>
                        <a:rPr lang="en-US" sz="2000" u="sng" dirty="0">
                          <a:latin typeface="Times New Roman"/>
                          <a:ea typeface="Times New Roman"/>
                        </a:rPr>
                        <a:t> of it, and the night in the same way.</a:t>
                      </a:r>
                      <a:endParaRPr lang="en-US" sz="18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000" b="1" dirty="0">
                          <a:solidFill>
                            <a:srgbClr val="0000FF"/>
                          </a:solidFill>
                          <a:latin typeface="Times New Roman"/>
                          <a:ea typeface="Times New Roman"/>
                        </a:rPr>
                        <a:t>Exodus 10:22</a:t>
                      </a:r>
                      <a:r>
                        <a:rPr lang="en-US" sz="2000" dirty="0">
                          <a:latin typeface="Times New Roman"/>
                          <a:ea typeface="Times New Roman"/>
                        </a:rPr>
                        <a:t> So Moses stretched out his hand toward the sky, and there was thick </a:t>
                      </a:r>
                      <a:r>
                        <a:rPr lang="en-US" sz="2000" b="1" u="sng" dirty="0">
                          <a:latin typeface="Times New Roman"/>
                          <a:ea typeface="Times New Roman"/>
                        </a:rPr>
                        <a:t>darkness in all the land</a:t>
                      </a:r>
                      <a:r>
                        <a:rPr lang="en-US" sz="2000" dirty="0">
                          <a:latin typeface="Times New Roman"/>
                          <a:ea typeface="Times New Roman"/>
                        </a:rPr>
                        <a:t> of Egypt for three days. </a:t>
                      </a:r>
                      <a:endParaRPr lang="en-US" sz="2000" dirty="0" smtClean="0">
                        <a:latin typeface="Times New Roman"/>
                        <a:ea typeface="Times New Roman"/>
                      </a:endParaRPr>
                    </a:p>
                    <a:p>
                      <a:pPr marL="102870" marR="0" indent="-102870">
                        <a:spcBef>
                          <a:spcPts val="0"/>
                        </a:spcBef>
                        <a:spcAft>
                          <a:spcPts val="0"/>
                        </a:spcAft>
                      </a:pPr>
                      <a:endParaRPr lang="en-US" sz="1800" dirty="0">
                        <a:latin typeface="Times New Roman"/>
                        <a:ea typeface="Times New Roman"/>
                      </a:endParaRPr>
                    </a:p>
                    <a:p>
                      <a:pPr marL="102870" marR="0" indent="-102870">
                        <a:spcBef>
                          <a:spcPts val="0"/>
                        </a:spcBef>
                        <a:spcAft>
                          <a:spcPts val="0"/>
                        </a:spcAft>
                      </a:pPr>
                      <a:r>
                        <a:rPr lang="en-US" sz="2000" b="1" dirty="0">
                          <a:solidFill>
                            <a:srgbClr val="0000FF"/>
                          </a:solidFill>
                          <a:latin typeface="Times New Roman"/>
                          <a:ea typeface="Times New Roman"/>
                        </a:rPr>
                        <a:t>Joel 3:14-15</a:t>
                      </a:r>
                      <a:r>
                        <a:rPr lang="en-US" sz="2000" dirty="0">
                          <a:latin typeface="Times New Roman"/>
                          <a:ea typeface="Times New Roman"/>
                        </a:rPr>
                        <a:t> Multitudes, multitudes in the valley of decision! For the day of the L</a:t>
                      </a:r>
                      <a:r>
                        <a:rPr lang="en-US" sz="2000" cap="small" dirty="0">
                          <a:latin typeface="Times New Roman"/>
                          <a:ea typeface="Times New Roman"/>
                        </a:rPr>
                        <a:t>ord</a:t>
                      </a:r>
                      <a:r>
                        <a:rPr lang="en-US" sz="2000" dirty="0">
                          <a:latin typeface="Times New Roman"/>
                          <a:ea typeface="Times New Roman"/>
                        </a:rPr>
                        <a:t> is near in the valley of decision. </a:t>
                      </a:r>
                      <a:r>
                        <a:rPr lang="en-US" sz="2000" baseline="30000" dirty="0">
                          <a:solidFill>
                            <a:srgbClr val="0000FF"/>
                          </a:solidFill>
                          <a:latin typeface="Times New Roman"/>
                          <a:ea typeface="Times New Roman"/>
                        </a:rPr>
                        <a:t>15</a:t>
                      </a:r>
                      <a:r>
                        <a:rPr lang="en-US" sz="2000" dirty="0">
                          <a:latin typeface="Times New Roman"/>
                          <a:ea typeface="Times New Roman"/>
                        </a:rPr>
                        <a:t>The </a:t>
                      </a:r>
                      <a:r>
                        <a:rPr lang="en-US" sz="2000" b="1" u="sng" dirty="0">
                          <a:latin typeface="Times New Roman"/>
                          <a:ea typeface="Times New Roman"/>
                        </a:rPr>
                        <a:t>sun and moon grow dark</a:t>
                      </a:r>
                      <a:r>
                        <a:rPr lang="en-US" sz="2000" dirty="0">
                          <a:latin typeface="Times New Roman"/>
                          <a:ea typeface="Times New Roman"/>
                        </a:rPr>
                        <a:t>, And the </a:t>
                      </a:r>
                      <a:r>
                        <a:rPr lang="en-US" sz="2000" b="1" u="sng" dirty="0">
                          <a:latin typeface="Times New Roman"/>
                          <a:ea typeface="Times New Roman"/>
                        </a:rPr>
                        <a:t>stars lose their brightness</a:t>
                      </a:r>
                      <a:r>
                        <a:rPr lang="en-US" sz="2000" dirty="0">
                          <a:latin typeface="Times New Roman"/>
                          <a:ea typeface="Times New Roman"/>
                        </a:rPr>
                        <a:t>. </a:t>
                      </a:r>
                      <a:endParaRPr lang="en-US" sz="18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1800" dirty="0" smtClean="0">
                          <a:latin typeface="Times New Roman"/>
                          <a:ea typeface="Times New Roman"/>
                        </a:rPr>
                        <a:t>9</a:t>
                      </a:r>
                      <a:r>
                        <a:rPr lang="en-US" sz="1800" baseline="30000" dirty="0" smtClean="0">
                          <a:latin typeface="Times New Roman"/>
                          <a:ea typeface="Times New Roman"/>
                        </a:rPr>
                        <a:t>th</a:t>
                      </a:r>
                      <a:r>
                        <a:rPr lang="en-US" sz="1800" dirty="0" smtClean="0">
                          <a:latin typeface="Times New Roman"/>
                          <a:ea typeface="Times New Roman"/>
                        </a:rPr>
                        <a:t> plague of Egypt</a:t>
                      </a:r>
                      <a:endParaRPr lang="en-US" sz="18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87362"/>
          </a:xfrm>
        </p:spPr>
        <p:txBody>
          <a:bodyPr>
            <a:normAutofit/>
          </a:bodyPr>
          <a:lstStyle/>
          <a:p>
            <a:r>
              <a:rPr lang="en-US" sz="2400" b="1" dirty="0" smtClean="0">
                <a:solidFill>
                  <a:srgbClr val="0000FF"/>
                </a:solidFill>
                <a:latin typeface="+mn-lt"/>
                <a:ea typeface="+mn-ea"/>
                <a:cs typeface="+mn-cs"/>
              </a:rPr>
              <a:t>Rev 8: Trumpet Judgments 1 Thru 4 </a:t>
            </a: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19</a:t>
            </a:fld>
            <a:endParaRPr lang="en-US"/>
          </a:p>
        </p:txBody>
      </p:sp>
      <p:graphicFrame>
        <p:nvGraphicFramePr>
          <p:cNvPr id="7" name="Table 6"/>
          <p:cNvGraphicFramePr>
            <a:graphicFrameLocks noGrp="1"/>
          </p:cNvGraphicFramePr>
          <p:nvPr/>
        </p:nvGraphicFramePr>
        <p:xfrm>
          <a:off x="228600" y="457200"/>
          <a:ext cx="8686801" cy="6400800"/>
        </p:xfrm>
        <a:graphic>
          <a:graphicData uri="http://schemas.openxmlformats.org/drawingml/2006/table">
            <a:tbl>
              <a:tblPr/>
              <a:tblGrid>
                <a:gridCol w="2743200"/>
                <a:gridCol w="3733800"/>
                <a:gridCol w="2209801"/>
              </a:tblGrid>
              <a:tr h="5867400">
                <a:tc>
                  <a:txBody>
                    <a:bodyPr/>
                    <a:lstStyle/>
                    <a:p>
                      <a:pPr marL="102870" marR="0" indent="-102870">
                        <a:spcBef>
                          <a:spcPts val="0"/>
                        </a:spcBef>
                        <a:spcAft>
                          <a:spcPts val="0"/>
                        </a:spcAft>
                      </a:pPr>
                      <a:r>
                        <a:rPr lang="en-US" sz="2000" baseline="30000" dirty="0">
                          <a:solidFill>
                            <a:srgbClr val="0000FF"/>
                          </a:solidFill>
                          <a:latin typeface="Times New Roman"/>
                          <a:ea typeface="Times New Roman"/>
                        </a:rPr>
                        <a:t>13</a:t>
                      </a:r>
                      <a:r>
                        <a:rPr lang="en-US" sz="2000" dirty="0">
                          <a:latin typeface="Times New Roman"/>
                          <a:ea typeface="Times New Roman"/>
                        </a:rPr>
                        <a:t>And I looked, and I heard an </a:t>
                      </a:r>
                      <a:r>
                        <a:rPr lang="en-US" sz="2000" b="1" u="sng" dirty="0">
                          <a:solidFill>
                            <a:srgbClr val="C00000"/>
                          </a:solidFill>
                          <a:latin typeface="Times New Roman"/>
                          <a:ea typeface="Times New Roman"/>
                        </a:rPr>
                        <a:t>eagle</a:t>
                      </a:r>
                      <a:r>
                        <a:rPr lang="en-US" sz="2000" dirty="0">
                          <a:latin typeface="Times New Roman"/>
                          <a:ea typeface="Times New Roman"/>
                        </a:rPr>
                        <a:t> flying in </a:t>
                      </a:r>
                      <a:r>
                        <a:rPr lang="en-US" sz="2000" dirty="0" err="1">
                          <a:latin typeface="Times New Roman"/>
                          <a:ea typeface="Times New Roman"/>
                        </a:rPr>
                        <a:t>midheaven</a:t>
                      </a:r>
                      <a:r>
                        <a:rPr lang="en-US" sz="2000" dirty="0">
                          <a:latin typeface="Times New Roman"/>
                          <a:ea typeface="Times New Roman"/>
                        </a:rPr>
                        <a:t>, saying with a loud voice, "</a:t>
                      </a:r>
                      <a:r>
                        <a:rPr lang="en-US" sz="2000" b="1" u="sng" dirty="0">
                          <a:latin typeface="Times New Roman"/>
                          <a:ea typeface="Times New Roman"/>
                        </a:rPr>
                        <a:t>Woe</a:t>
                      </a:r>
                      <a:r>
                        <a:rPr lang="en-US" sz="2000" dirty="0">
                          <a:latin typeface="Times New Roman"/>
                          <a:ea typeface="Times New Roman"/>
                        </a:rPr>
                        <a:t>, </a:t>
                      </a:r>
                      <a:r>
                        <a:rPr lang="en-US" sz="2000" b="1" u="sng" dirty="0">
                          <a:latin typeface="Times New Roman"/>
                          <a:ea typeface="Times New Roman"/>
                        </a:rPr>
                        <a:t>woe</a:t>
                      </a:r>
                      <a:r>
                        <a:rPr lang="en-US" sz="2000" dirty="0">
                          <a:latin typeface="Times New Roman"/>
                          <a:ea typeface="Times New Roman"/>
                        </a:rPr>
                        <a:t>, </a:t>
                      </a:r>
                      <a:r>
                        <a:rPr lang="en-US" sz="2000" b="1" u="sng" dirty="0">
                          <a:latin typeface="Times New Roman"/>
                          <a:ea typeface="Times New Roman"/>
                        </a:rPr>
                        <a:t>woe</a:t>
                      </a:r>
                      <a:r>
                        <a:rPr lang="en-US" sz="2000" dirty="0">
                          <a:latin typeface="Times New Roman"/>
                          <a:ea typeface="Times New Roman"/>
                        </a:rPr>
                        <a:t>, to </a:t>
                      </a:r>
                      <a:r>
                        <a:rPr lang="en-US" sz="2000" b="1" u="sng" dirty="0">
                          <a:solidFill>
                            <a:srgbClr val="C00000"/>
                          </a:solidFill>
                          <a:latin typeface="Times New Roman"/>
                          <a:ea typeface="Times New Roman"/>
                        </a:rPr>
                        <a:t>those who dwell </a:t>
                      </a:r>
                      <a:r>
                        <a:rPr lang="en-US" sz="2000" b="1" u="sng" dirty="0" smtClean="0">
                          <a:solidFill>
                            <a:srgbClr val="C00000"/>
                          </a:solidFill>
                          <a:latin typeface="Times New Roman"/>
                          <a:ea typeface="Times New Roman"/>
                        </a:rPr>
                        <a:t>on </a:t>
                      </a:r>
                      <a:r>
                        <a:rPr lang="en-US" sz="2000" b="1" u="sng" dirty="0">
                          <a:solidFill>
                            <a:srgbClr val="C00000"/>
                          </a:solidFill>
                          <a:latin typeface="Times New Roman"/>
                          <a:ea typeface="Times New Roman"/>
                        </a:rPr>
                        <a:t>the </a:t>
                      </a:r>
                      <a:r>
                        <a:rPr lang="en-US" sz="2000" b="1" u="sng" dirty="0" smtClean="0">
                          <a:solidFill>
                            <a:srgbClr val="C00000"/>
                          </a:solidFill>
                          <a:latin typeface="Times New Roman"/>
                          <a:ea typeface="Times New Roman"/>
                        </a:rPr>
                        <a:t>earth </a:t>
                      </a:r>
                      <a:r>
                        <a:rPr lang="en-US" sz="2000" b="0" u="none" dirty="0" smtClean="0">
                          <a:solidFill>
                            <a:schemeClr val="tx1"/>
                          </a:solidFill>
                          <a:latin typeface="Times New Roman"/>
                          <a:ea typeface="Times New Roman"/>
                        </a:rPr>
                        <a:t>[</a:t>
                      </a:r>
                      <a:r>
                        <a:rPr lang="en-US" sz="2000" b="1" u="sng" dirty="0" smtClean="0">
                          <a:solidFill>
                            <a:schemeClr val="tx1"/>
                          </a:solidFill>
                          <a:latin typeface="Times New Roman"/>
                          <a:ea typeface="Times New Roman"/>
                        </a:rPr>
                        <a:t>inhabit</a:t>
                      </a:r>
                      <a:r>
                        <a:rPr lang="en-US" sz="2000" b="0" u="none" dirty="0" smtClean="0">
                          <a:solidFill>
                            <a:schemeClr val="tx1"/>
                          </a:solidFill>
                          <a:latin typeface="Times New Roman"/>
                          <a:ea typeface="Times New Roman"/>
                        </a:rPr>
                        <a:t>] </a:t>
                      </a:r>
                      <a:r>
                        <a:rPr lang="en-US" sz="2000" dirty="0" smtClean="0">
                          <a:latin typeface="Times New Roman"/>
                          <a:ea typeface="Times New Roman"/>
                        </a:rPr>
                        <a:t>, </a:t>
                      </a:r>
                      <a:r>
                        <a:rPr lang="en-US" sz="2000" dirty="0">
                          <a:latin typeface="Times New Roman"/>
                          <a:ea typeface="Times New Roman"/>
                        </a:rPr>
                        <a:t>because of the remaining blasts of the trumpet of the three angels who are about to sound</a:t>
                      </a:r>
                      <a:r>
                        <a:rPr lang="en-US" sz="2000" dirty="0" smtClean="0">
                          <a:latin typeface="Times New Roman"/>
                          <a:ea typeface="Times New Roman"/>
                        </a:rPr>
                        <a:t>!“</a:t>
                      </a:r>
                    </a:p>
                    <a:p>
                      <a:pPr marL="102870" marR="0" indent="-102870">
                        <a:spcBef>
                          <a:spcPts val="0"/>
                        </a:spcBef>
                        <a:spcAft>
                          <a:spcPts val="0"/>
                        </a:spcAft>
                      </a:pPr>
                      <a:endParaRPr lang="en-US" sz="2000" dirty="0">
                        <a:latin typeface="Times New Roman"/>
                        <a:ea typeface="Times New Roman"/>
                      </a:endParaRPr>
                    </a:p>
                    <a:p>
                      <a:pPr marL="102870" marR="0" indent="-102870">
                        <a:spcBef>
                          <a:spcPts val="0"/>
                        </a:spcBef>
                        <a:spcAft>
                          <a:spcPts val="0"/>
                        </a:spcAft>
                      </a:pPr>
                      <a:r>
                        <a:rPr lang="en-US" sz="2000" dirty="0">
                          <a:latin typeface="Times New Roman"/>
                          <a:ea typeface="Times New Roman"/>
                        </a:rPr>
                        <a:t>[3 woes </a:t>
                      </a:r>
                      <a:r>
                        <a:rPr lang="en-US" sz="2000" dirty="0">
                          <a:solidFill>
                            <a:schemeClr val="tx1"/>
                          </a:solidFill>
                          <a:latin typeface="Times New Roman"/>
                          <a:ea typeface="Times New Roman"/>
                        </a:rPr>
                        <a:t>are 5</a:t>
                      </a:r>
                      <a:r>
                        <a:rPr lang="en-US" sz="2000" baseline="30000" dirty="0">
                          <a:solidFill>
                            <a:schemeClr val="tx1"/>
                          </a:solidFill>
                          <a:latin typeface="Times New Roman"/>
                          <a:ea typeface="Times New Roman"/>
                        </a:rPr>
                        <a:t>th</a:t>
                      </a:r>
                      <a:r>
                        <a:rPr lang="en-US" sz="2000" dirty="0">
                          <a:solidFill>
                            <a:schemeClr val="tx1"/>
                          </a:solidFill>
                          <a:latin typeface="Times New Roman"/>
                          <a:ea typeface="Times New Roman"/>
                        </a:rPr>
                        <a:t>, 6</a:t>
                      </a:r>
                      <a:r>
                        <a:rPr lang="en-US" sz="2000" baseline="30000" dirty="0">
                          <a:solidFill>
                            <a:schemeClr val="tx1"/>
                          </a:solidFill>
                          <a:latin typeface="Times New Roman"/>
                          <a:ea typeface="Times New Roman"/>
                        </a:rPr>
                        <a:t>th</a:t>
                      </a:r>
                      <a:r>
                        <a:rPr lang="en-US" sz="2000" dirty="0">
                          <a:solidFill>
                            <a:schemeClr val="tx1"/>
                          </a:solidFill>
                          <a:latin typeface="Times New Roman"/>
                          <a:ea typeface="Times New Roman"/>
                        </a:rPr>
                        <a:t>, and 7</a:t>
                      </a:r>
                      <a:r>
                        <a:rPr lang="en-US" sz="2000" baseline="30000" dirty="0">
                          <a:solidFill>
                            <a:schemeClr val="tx1"/>
                          </a:solidFill>
                          <a:latin typeface="Times New Roman"/>
                          <a:ea typeface="Times New Roman"/>
                        </a:rPr>
                        <a:t>th</a:t>
                      </a:r>
                      <a:r>
                        <a:rPr lang="en-US" sz="2000" dirty="0">
                          <a:solidFill>
                            <a:schemeClr val="tx1"/>
                          </a:solidFill>
                          <a:latin typeface="Times New Roman"/>
                          <a:ea typeface="Times New Roman"/>
                        </a:rPr>
                        <a:t> </a:t>
                      </a:r>
                      <a:r>
                        <a:rPr lang="en-US" sz="2000" dirty="0">
                          <a:latin typeface="Times New Roman"/>
                          <a:ea typeface="Times New Roman"/>
                        </a:rPr>
                        <a:t>trumpets, see </a:t>
                      </a:r>
                      <a:r>
                        <a:rPr lang="en-US" sz="2000" b="1" dirty="0">
                          <a:solidFill>
                            <a:srgbClr val="0000FF"/>
                          </a:solidFill>
                          <a:latin typeface="Times New Roman"/>
                          <a:ea typeface="Times New Roman"/>
                        </a:rPr>
                        <a:t>Rev 9:12, 11:14</a:t>
                      </a:r>
                      <a:r>
                        <a:rPr lang="en-US" sz="2000" b="0" dirty="0">
                          <a:solidFill>
                            <a:schemeClr val="tx1"/>
                          </a:solidFill>
                          <a:latin typeface="Times New Roman"/>
                          <a:ea typeface="Times New Roman"/>
                        </a:rPr>
                        <a:t>, and </a:t>
                      </a:r>
                      <a:r>
                        <a:rPr lang="en-US" sz="2000" b="1" dirty="0">
                          <a:solidFill>
                            <a:srgbClr val="0000FF"/>
                          </a:solidFill>
                          <a:latin typeface="Times New Roman"/>
                          <a:ea typeface="Times New Roman"/>
                        </a:rPr>
                        <a:t>12:12</a:t>
                      </a:r>
                      <a:r>
                        <a:rPr lang="en-US" sz="2000" dirty="0">
                          <a:latin typeface="Times New Roman"/>
                          <a:ea typeface="Times New Roman"/>
                        </a:rPr>
                        <a:t>.]</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000" b="1" dirty="0">
                          <a:solidFill>
                            <a:srgbClr val="0000FF"/>
                          </a:solidFill>
                          <a:latin typeface="Times New Roman"/>
                          <a:ea typeface="Times New Roman"/>
                        </a:rPr>
                        <a:t>Rev. 12:12</a:t>
                      </a:r>
                      <a:r>
                        <a:rPr lang="en-US" sz="2000" dirty="0">
                          <a:latin typeface="Times New Roman"/>
                          <a:ea typeface="Times New Roman"/>
                        </a:rPr>
                        <a:t> "For this reason, rejoice, O heavens and you who </a:t>
                      </a:r>
                      <a:r>
                        <a:rPr lang="en-US" sz="2000" b="1" u="sng" dirty="0">
                          <a:solidFill>
                            <a:srgbClr val="C00000"/>
                          </a:solidFill>
                          <a:latin typeface="Times New Roman"/>
                          <a:ea typeface="Times New Roman"/>
                        </a:rPr>
                        <a:t>dwell</a:t>
                      </a:r>
                      <a:r>
                        <a:rPr lang="en-US" sz="2000" dirty="0">
                          <a:latin typeface="Times New Roman"/>
                          <a:ea typeface="Times New Roman"/>
                        </a:rPr>
                        <a:t> </a:t>
                      </a:r>
                      <a:r>
                        <a:rPr lang="en-US" sz="2000" dirty="0" smtClean="0">
                          <a:latin typeface="Times New Roman"/>
                          <a:ea typeface="Times New Roman"/>
                        </a:rPr>
                        <a:t>[</a:t>
                      </a:r>
                      <a:r>
                        <a:rPr lang="en-US" sz="2000" b="1" u="sng" dirty="0" smtClean="0">
                          <a:latin typeface="Times New Roman"/>
                          <a:ea typeface="Times New Roman"/>
                        </a:rPr>
                        <a:t>tabernacle</a:t>
                      </a:r>
                      <a:r>
                        <a:rPr lang="en-US" sz="2000" dirty="0" smtClean="0">
                          <a:latin typeface="Times New Roman"/>
                          <a:ea typeface="Times New Roman"/>
                        </a:rPr>
                        <a:t>] in </a:t>
                      </a:r>
                      <a:r>
                        <a:rPr lang="en-US" sz="2000" dirty="0">
                          <a:latin typeface="Times New Roman"/>
                          <a:ea typeface="Times New Roman"/>
                        </a:rPr>
                        <a:t>them. Woe to the earth and the sea, because the </a:t>
                      </a:r>
                      <a:r>
                        <a:rPr lang="en-US" sz="2000" b="1" u="sng" dirty="0">
                          <a:latin typeface="Times New Roman"/>
                          <a:ea typeface="Times New Roman"/>
                        </a:rPr>
                        <a:t>devil has come down</a:t>
                      </a:r>
                      <a:r>
                        <a:rPr lang="en-US" sz="2000" dirty="0">
                          <a:latin typeface="Times New Roman"/>
                          <a:ea typeface="Times New Roman"/>
                        </a:rPr>
                        <a:t> to you, having great wrath, knowing that he has </a:t>
                      </a:r>
                      <a:r>
                        <a:rPr lang="en-US" sz="2000" i="1" dirty="0">
                          <a:latin typeface="Times New Roman"/>
                          <a:ea typeface="Times New Roman"/>
                        </a:rPr>
                        <a:t>only</a:t>
                      </a:r>
                      <a:r>
                        <a:rPr lang="en-US" sz="2000" dirty="0">
                          <a:latin typeface="Times New Roman"/>
                          <a:ea typeface="Times New Roman"/>
                        </a:rPr>
                        <a:t> a short time." </a:t>
                      </a:r>
                      <a:endParaRPr lang="en-US" sz="2000" dirty="0" smtClean="0">
                        <a:latin typeface="Times New Roman"/>
                        <a:ea typeface="Times New Roman"/>
                      </a:endParaRPr>
                    </a:p>
                    <a:p>
                      <a:pPr marL="102870" marR="0" indent="-102870">
                        <a:spcBef>
                          <a:spcPts val="0"/>
                        </a:spcBef>
                        <a:spcAft>
                          <a:spcPts val="0"/>
                        </a:spcAft>
                      </a:pPr>
                      <a:endParaRPr lang="en-US" sz="2000" dirty="0" smtClean="0">
                        <a:latin typeface="Times New Roman"/>
                        <a:ea typeface="Times New Roman"/>
                      </a:endParaRPr>
                    </a:p>
                    <a:p>
                      <a:pPr marL="102870" marR="0" indent="-102870" algn="l" defTabSz="914400" rtl="0" eaLnBrk="1" fontAlgn="auto" latinLnBrk="0" hangingPunct="1">
                        <a:lnSpc>
                          <a:spcPct val="100000"/>
                        </a:lnSpc>
                        <a:spcBef>
                          <a:spcPts val="0"/>
                        </a:spcBef>
                        <a:spcAft>
                          <a:spcPts val="0"/>
                        </a:spcAft>
                        <a:buClrTx/>
                        <a:buSzTx/>
                        <a:buFontTx/>
                        <a:buNone/>
                        <a:tabLst/>
                        <a:defRPr/>
                      </a:pPr>
                      <a:r>
                        <a:rPr lang="en-US" sz="2000" b="1" i="1" kern="1200" dirty="0" smtClean="0">
                          <a:solidFill>
                            <a:srgbClr val="0000FF"/>
                          </a:solidFill>
                          <a:latin typeface="Times New Roman"/>
                          <a:ea typeface="Times New Roman"/>
                          <a:cs typeface="+mn-cs"/>
                        </a:rPr>
                        <a:t>Rev 20:4 </a:t>
                      </a:r>
                      <a:r>
                        <a:rPr lang="en-US" sz="2000" i="1" kern="1200" dirty="0" smtClean="0">
                          <a:solidFill>
                            <a:schemeClr val="tx1"/>
                          </a:solidFill>
                          <a:latin typeface="Times New Roman" pitchFamily="18" charset="0"/>
                          <a:ea typeface="+mn-ea"/>
                          <a:cs typeface="Times New Roman" pitchFamily="18" charset="0"/>
                        </a:rPr>
                        <a:t>And I saw thrones, and they sat upon them, and judgment was given unto them: and I saw the </a:t>
                      </a:r>
                      <a:r>
                        <a:rPr lang="en-US" sz="2000" b="1" i="1" u="sng" kern="1200" dirty="0" smtClean="0">
                          <a:solidFill>
                            <a:schemeClr val="tx1"/>
                          </a:solidFill>
                          <a:latin typeface="Times New Roman" pitchFamily="18" charset="0"/>
                          <a:ea typeface="+mn-ea"/>
                          <a:cs typeface="Times New Roman" pitchFamily="18" charset="0"/>
                        </a:rPr>
                        <a:t>souls of them that were beheaded for the witness of Jesus, and for the word of God, and which had not worshipped the beast, neither his image, neither had received his mark upon their foreheads, or in their hands</a:t>
                      </a:r>
                      <a:r>
                        <a:rPr lang="en-US" sz="2000" i="1" kern="1200" dirty="0" smtClean="0">
                          <a:solidFill>
                            <a:schemeClr val="tx1"/>
                          </a:solidFill>
                          <a:latin typeface="Times New Roman" pitchFamily="18" charset="0"/>
                          <a:ea typeface="+mn-ea"/>
                          <a:cs typeface="Times New Roman" pitchFamily="18" charset="0"/>
                        </a:rPr>
                        <a:t>; and they lived and reigned with Christ a thousand years.</a:t>
                      </a:r>
                    </a:p>
                    <a:p>
                      <a:pPr marL="102870" marR="0" indent="-102870">
                        <a:spcBef>
                          <a:spcPts val="0"/>
                        </a:spcBef>
                        <a:spcAft>
                          <a:spcPts val="0"/>
                        </a:spcAft>
                      </a:pPr>
                      <a:endParaRPr lang="en-US" sz="2000" dirty="0">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5100" marR="0" lvl="0" indent="-1651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000" dirty="0" smtClean="0">
                          <a:latin typeface="Times New Roman"/>
                          <a:ea typeface="Times New Roman"/>
                        </a:rPr>
                        <a:t>While </a:t>
                      </a:r>
                      <a:r>
                        <a:rPr lang="en-US" sz="2000" dirty="0" smtClean="0">
                          <a:solidFill>
                            <a:srgbClr val="000000"/>
                          </a:solidFill>
                          <a:latin typeface="Times New Roman"/>
                          <a:ea typeface="Times New Roman"/>
                        </a:rPr>
                        <a:t>both</a:t>
                      </a:r>
                      <a:r>
                        <a:rPr lang="en-US" sz="2000" dirty="0" smtClean="0">
                          <a:latin typeface="Times New Roman"/>
                          <a:ea typeface="Times New Roman"/>
                        </a:rPr>
                        <a:t> believers and unbelievers experience the terrors described in </a:t>
                      </a:r>
                      <a:r>
                        <a:rPr lang="en-US" sz="2000" b="1" dirty="0" smtClean="0">
                          <a:solidFill>
                            <a:srgbClr val="0000FF"/>
                          </a:solidFill>
                          <a:latin typeface="Times New Roman"/>
                          <a:ea typeface="Times New Roman"/>
                        </a:rPr>
                        <a:t>Rev. 8:7-12</a:t>
                      </a:r>
                      <a:r>
                        <a:rPr lang="en-US" sz="2000" dirty="0" smtClean="0">
                          <a:latin typeface="Times New Roman"/>
                          <a:ea typeface="Times New Roman"/>
                        </a:rPr>
                        <a:t>, “</a:t>
                      </a:r>
                      <a:r>
                        <a:rPr lang="en-US" sz="2000" b="1" u="sng" dirty="0" smtClean="0">
                          <a:solidFill>
                            <a:srgbClr val="C00000"/>
                          </a:solidFill>
                          <a:latin typeface="Times New Roman"/>
                          <a:ea typeface="Times New Roman"/>
                        </a:rPr>
                        <a:t>those who dwell on the earth</a:t>
                      </a:r>
                      <a:r>
                        <a:rPr lang="en-US" sz="2000" dirty="0" smtClean="0">
                          <a:latin typeface="Times New Roman"/>
                          <a:ea typeface="Times New Roman"/>
                        </a:rPr>
                        <a:t>” are the unbelievers who will meet spiritual harm through the next three trumpet judgments. God has guaranteed believers protection from spiritual harm (</a:t>
                      </a:r>
                      <a:r>
                        <a:rPr lang="en-US" sz="2000" b="1" dirty="0" smtClean="0">
                          <a:solidFill>
                            <a:srgbClr val="0000FF"/>
                          </a:solidFill>
                          <a:latin typeface="Times New Roman"/>
                          <a:ea typeface="Times New Roman"/>
                        </a:rPr>
                        <a:t>Rev. 7:2-3</a:t>
                      </a:r>
                      <a:r>
                        <a:rPr lang="en-US" sz="2000" dirty="0" smtClean="0">
                          <a:latin typeface="Times New Roman"/>
                          <a:ea typeface="Times New Roman"/>
                        </a:rPr>
                        <a:t>).</a:t>
                      </a:r>
                    </a:p>
                    <a:p>
                      <a:pPr marL="102870" marR="0">
                        <a:spcBef>
                          <a:spcPts val="0"/>
                        </a:spcBef>
                        <a:spcAft>
                          <a:spcPts val="0"/>
                        </a:spcAft>
                      </a:pPr>
                      <a:endParaRPr lang="en-US" sz="2000" dirty="0">
                        <a:solidFill>
                          <a:srgbClr val="000000"/>
                        </a:solidFill>
                        <a:latin typeface="Times New Roman"/>
                        <a:ea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noAutofit/>
          </a:bodyPr>
          <a:lstStyle/>
          <a:p>
            <a:pPr>
              <a:buNone/>
            </a:pPr>
            <a:r>
              <a:rPr lang="en-US" sz="2400" b="1" dirty="0" smtClean="0">
                <a:solidFill>
                  <a:srgbClr val="0000FF"/>
                </a:solidFill>
                <a:latin typeface="Times New Roman" pitchFamily="18" charset="0"/>
                <a:cs typeface="Times New Roman" pitchFamily="18" charset="0"/>
              </a:rPr>
              <a:t>Zech. 2:10-13</a:t>
            </a:r>
            <a:r>
              <a:rPr lang="en-US" sz="2400" dirty="0" smtClean="0">
                <a:solidFill>
                  <a:srgbClr val="0000FF"/>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“Sing for joy and be glad, O </a:t>
            </a:r>
            <a:r>
              <a:rPr lang="en-US" sz="2400" b="1" u="sng" dirty="0" smtClean="0">
                <a:latin typeface="Times New Roman" pitchFamily="18" charset="0"/>
                <a:cs typeface="Times New Roman" pitchFamily="18" charset="0"/>
              </a:rPr>
              <a:t>daughter of Zion</a:t>
            </a:r>
            <a:r>
              <a:rPr lang="en-US" sz="2400" dirty="0" smtClean="0">
                <a:latin typeface="Times New Roman" pitchFamily="18" charset="0"/>
                <a:cs typeface="Times New Roman" pitchFamily="18" charset="0"/>
              </a:rPr>
              <a:t>; for </a:t>
            </a:r>
            <a:r>
              <a:rPr lang="en-US" sz="2400" b="1" u="sng" dirty="0" smtClean="0">
                <a:solidFill>
                  <a:srgbClr val="FF0000"/>
                </a:solidFill>
                <a:latin typeface="Times New Roman" pitchFamily="18" charset="0"/>
                <a:cs typeface="Times New Roman" pitchFamily="18" charset="0"/>
              </a:rPr>
              <a:t>behold I am coming</a:t>
            </a:r>
            <a:r>
              <a:rPr lang="en-US" sz="2400" dirty="0" smtClean="0">
                <a:solidFill>
                  <a:srgbClr val="FF0000"/>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and </a:t>
            </a:r>
            <a:r>
              <a:rPr lang="en-US" sz="2400" b="1" u="sng" dirty="0" smtClean="0">
                <a:solidFill>
                  <a:srgbClr val="FF0000"/>
                </a:solidFill>
                <a:latin typeface="Times New Roman" pitchFamily="18" charset="0"/>
                <a:cs typeface="Times New Roman" pitchFamily="18" charset="0"/>
              </a:rPr>
              <a:t>I will dwell in your midst</a:t>
            </a:r>
            <a:r>
              <a:rPr lang="en-US" sz="2400" dirty="0" smtClean="0">
                <a:latin typeface="Times New Roman" pitchFamily="18" charset="0"/>
                <a:cs typeface="Times New Roman" pitchFamily="18" charset="0"/>
              </a:rPr>
              <a:t>," declares the L</a:t>
            </a:r>
            <a:r>
              <a:rPr lang="en-US" sz="2400" cap="small" dirty="0" smtClean="0">
                <a:latin typeface="Times New Roman" pitchFamily="18" charset="0"/>
                <a:cs typeface="Times New Roman" pitchFamily="18" charset="0"/>
              </a:rPr>
              <a:t>ord</a:t>
            </a:r>
            <a:r>
              <a:rPr lang="en-US" sz="2400" dirty="0" smtClean="0">
                <a:latin typeface="Times New Roman" pitchFamily="18" charset="0"/>
                <a:cs typeface="Times New Roman" pitchFamily="18" charset="0"/>
              </a:rPr>
              <a:t>. </a:t>
            </a:r>
            <a:r>
              <a:rPr lang="en-US" sz="2400" baseline="30000" dirty="0" smtClean="0">
                <a:solidFill>
                  <a:srgbClr val="0000FF"/>
                </a:solidFill>
                <a:latin typeface="Times New Roman" pitchFamily="18" charset="0"/>
                <a:cs typeface="Times New Roman" pitchFamily="18" charset="0"/>
              </a:rPr>
              <a:t>11</a:t>
            </a:r>
            <a:r>
              <a:rPr lang="en-US" sz="2400" dirty="0" smtClean="0">
                <a:latin typeface="Times New Roman" pitchFamily="18" charset="0"/>
                <a:cs typeface="Times New Roman" pitchFamily="18" charset="0"/>
              </a:rPr>
              <a:t>"And </a:t>
            </a:r>
            <a:r>
              <a:rPr lang="en-US" sz="2400" u="sng" dirty="0" smtClean="0">
                <a:latin typeface="Times New Roman" pitchFamily="18" charset="0"/>
                <a:cs typeface="Times New Roman" pitchFamily="18" charset="0"/>
              </a:rPr>
              <a:t>many nations will join themselves to the L</a:t>
            </a:r>
            <a:r>
              <a:rPr lang="en-US" sz="2400" u="sng" cap="small" dirty="0" smtClean="0">
                <a:latin typeface="Times New Roman" pitchFamily="18" charset="0"/>
                <a:cs typeface="Times New Roman" pitchFamily="18" charset="0"/>
              </a:rPr>
              <a:t>ord</a:t>
            </a:r>
            <a:r>
              <a:rPr lang="en-US" sz="2400"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in that day</a:t>
            </a:r>
            <a:r>
              <a:rPr lang="en-US" sz="2400" b="1" dirty="0" smtClean="0">
                <a:latin typeface="Times New Roman" pitchFamily="18" charset="0"/>
                <a:cs typeface="Times New Roman" pitchFamily="18" charset="0"/>
              </a:rPr>
              <a:t> </a:t>
            </a:r>
            <a:r>
              <a:rPr lang="en-US" sz="2400" u="sng" dirty="0" smtClean="0">
                <a:latin typeface="Times New Roman" pitchFamily="18" charset="0"/>
                <a:cs typeface="Times New Roman" pitchFamily="18" charset="0"/>
              </a:rPr>
              <a:t>and will become My people</a:t>
            </a:r>
            <a:r>
              <a:rPr lang="en-US" sz="2400" dirty="0" smtClean="0">
                <a:latin typeface="Times New Roman" pitchFamily="18" charset="0"/>
                <a:cs typeface="Times New Roman" pitchFamily="18" charset="0"/>
              </a:rPr>
              <a:t>. Then </a:t>
            </a:r>
            <a:r>
              <a:rPr lang="en-US" sz="2400" b="1" u="sng" dirty="0" smtClean="0">
                <a:solidFill>
                  <a:srgbClr val="FF0000"/>
                </a:solidFill>
                <a:latin typeface="Times New Roman" pitchFamily="18" charset="0"/>
                <a:cs typeface="Times New Roman" pitchFamily="18" charset="0"/>
              </a:rPr>
              <a:t>I will dwell in your midst</a:t>
            </a:r>
            <a:r>
              <a:rPr lang="en-US" sz="2400" dirty="0" smtClean="0">
                <a:latin typeface="Times New Roman" pitchFamily="18" charset="0"/>
                <a:cs typeface="Times New Roman" pitchFamily="18" charset="0"/>
              </a:rPr>
              <a:t>, and you will know that the L</a:t>
            </a:r>
            <a:r>
              <a:rPr lang="en-US" sz="2400" cap="small" dirty="0" smtClean="0">
                <a:latin typeface="Times New Roman" pitchFamily="18" charset="0"/>
                <a:cs typeface="Times New Roman" pitchFamily="18" charset="0"/>
              </a:rPr>
              <a:t>ord</a:t>
            </a:r>
            <a:r>
              <a:rPr lang="en-US" sz="2400" dirty="0" smtClean="0">
                <a:latin typeface="Times New Roman" pitchFamily="18" charset="0"/>
                <a:cs typeface="Times New Roman" pitchFamily="18" charset="0"/>
              </a:rPr>
              <a:t> of hosts has sent Me to you. </a:t>
            </a:r>
            <a:r>
              <a:rPr lang="en-US" sz="2400" baseline="30000" dirty="0" smtClean="0">
                <a:solidFill>
                  <a:srgbClr val="0000FF"/>
                </a:solidFill>
                <a:latin typeface="Times New Roman" pitchFamily="18" charset="0"/>
                <a:cs typeface="Times New Roman" pitchFamily="18" charset="0"/>
              </a:rPr>
              <a:t>12</a:t>
            </a:r>
            <a:r>
              <a:rPr lang="en-US" sz="2400" dirty="0" smtClean="0">
                <a:latin typeface="Times New Roman" pitchFamily="18" charset="0"/>
                <a:cs typeface="Times New Roman" pitchFamily="18" charset="0"/>
              </a:rPr>
              <a:t>"And </a:t>
            </a:r>
            <a:r>
              <a:rPr lang="en-US" sz="2400" b="1" u="sng" dirty="0" smtClean="0">
                <a:latin typeface="Times New Roman" pitchFamily="18" charset="0"/>
                <a:cs typeface="Times New Roman" pitchFamily="18" charset="0"/>
              </a:rPr>
              <a:t>the L</a:t>
            </a:r>
            <a:r>
              <a:rPr lang="en-US" sz="2400" b="1" u="sng" cap="small" dirty="0" smtClean="0">
                <a:latin typeface="Times New Roman" pitchFamily="18" charset="0"/>
                <a:cs typeface="Times New Roman" pitchFamily="18" charset="0"/>
              </a:rPr>
              <a:t>ord</a:t>
            </a:r>
            <a:r>
              <a:rPr lang="en-US" sz="2400" b="1" u="sng" dirty="0" smtClean="0">
                <a:latin typeface="Times New Roman" pitchFamily="18" charset="0"/>
                <a:cs typeface="Times New Roman" pitchFamily="18" charset="0"/>
              </a:rPr>
              <a:t> will possess Judah as His portion in the holy land</a:t>
            </a:r>
            <a:r>
              <a:rPr lang="en-US" sz="2400" dirty="0" smtClean="0">
                <a:latin typeface="Times New Roman" pitchFamily="18" charset="0"/>
                <a:cs typeface="Times New Roman" pitchFamily="18" charset="0"/>
              </a:rPr>
              <a:t>, and will again </a:t>
            </a:r>
            <a:r>
              <a:rPr lang="en-US" sz="2400" b="1" u="sng" dirty="0" smtClean="0">
                <a:latin typeface="Times New Roman" pitchFamily="18" charset="0"/>
                <a:cs typeface="Times New Roman" pitchFamily="18" charset="0"/>
              </a:rPr>
              <a:t>choose Jerusalem</a:t>
            </a:r>
            <a:r>
              <a:rPr lang="en-US" sz="2400" dirty="0" smtClean="0">
                <a:latin typeface="Times New Roman" pitchFamily="18" charset="0"/>
                <a:cs typeface="Times New Roman" pitchFamily="18" charset="0"/>
              </a:rPr>
              <a:t>. </a:t>
            </a:r>
            <a:r>
              <a:rPr lang="en-US" sz="2400" baseline="30000" dirty="0" smtClean="0">
                <a:solidFill>
                  <a:srgbClr val="0000FF"/>
                </a:solidFill>
                <a:latin typeface="Times New Roman" pitchFamily="18" charset="0"/>
                <a:cs typeface="Times New Roman" pitchFamily="18" charset="0"/>
              </a:rPr>
              <a:t>13 </a:t>
            </a:r>
            <a:r>
              <a:rPr lang="en-US" sz="2400" dirty="0" smtClean="0">
                <a:solidFill>
                  <a:srgbClr val="C00000"/>
                </a:solidFill>
                <a:latin typeface="Times New Roman" pitchFamily="18" charset="0"/>
                <a:cs typeface="Times New Roman" pitchFamily="18" charset="0"/>
              </a:rPr>
              <a:t>"</a:t>
            </a:r>
            <a:r>
              <a:rPr lang="en-US" sz="2400" b="1" u="sng" dirty="0" smtClean="0">
                <a:solidFill>
                  <a:srgbClr val="C00000"/>
                </a:solidFill>
                <a:latin typeface="Times New Roman" pitchFamily="18" charset="0"/>
                <a:cs typeface="Times New Roman" pitchFamily="18" charset="0"/>
              </a:rPr>
              <a:t>Be silent, all flesh, before the L</a:t>
            </a:r>
            <a:r>
              <a:rPr lang="en-US" sz="2400" b="1" u="sng" cap="small" dirty="0" smtClean="0">
                <a:solidFill>
                  <a:srgbClr val="C00000"/>
                </a:solidFill>
                <a:latin typeface="Times New Roman" pitchFamily="18" charset="0"/>
                <a:cs typeface="Times New Roman" pitchFamily="18" charset="0"/>
              </a:rPr>
              <a:t>ord</a:t>
            </a:r>
            <a:r>
              <a:rPr lang="en-US" sz="2400" b="1" u="sng" dirty="0" smtClean="0">
                <a:solidFill>
                  <a:srgbClr val="C00000"/>
                </a:solidFill>
                <a:latin typeface="Times New Roman" pitchFamily="18" charset="0"/>
                <a:cs typeface="Times New Roman" pitchFamily="18" charset="0"/>
              </a:rPr>
              <a:t>; for He is aroused from His holy habitation</a:t>
            </a:r>
            <a:r>
              <a:rPr lang="en-US" sz="2400" dirty="0" smtClean="0">
                <a:latin typeface="Times New Roman" pitchFamily="18" charset="0"/>
                <a:cs typeface="Times New Roman" pitchFamily="18" charset="0"/>
              </a:rPr>
              <a:t>.”</a:t>
            </a:r>
          </a:p>
          <a:p>
            <a:pPr>
              <a:buNone/>
            </a:pPr>
            <a:r>
              <a:rPr lang="en-US" sz="2400" b="1" dirty="0" smtClean="0">
                <a:solidFill>
                  <a:srgbClr val="0000FF"/>
                </a:solidFill>
                <a:latin typeface="Times New Roman" pitchFamily="18" charset="0"/>
                <a:cs typeface="Times New Roman" pitchFamily="18" charset="0"/>
              </a:rPr>
              <a:t>Zech. 8:23  </a:t>
            </a:r>
            <a:r>
              <a:rPr lang="en-US" sz="2400" dirty="0" smtClean="0">
                <a:latin typeface="Times New Roman" pitchFamily="18" charset="0"/>
                <a:cs typeface="Times New Roman" pitchFamily="18" charset="0"/>
              </a:rPr>
              <a:t>“Thus says the LORD of hosts, '</a:t>
            </a:r>
            <a:r>
              <a:rPr lang="en-US" sz="2400" b="1" u="sng" dirty="0" smtClean="0">
                <a:latin typeface="Times New Roman" pitchFamily="18" charset="0"/>
                <a:cs typeface="Times New Roman" pitchFamily="18" charset="0"/>
              </a:rPr>
              <a:t>In those days</a:t>
            </a:r>
            <a:r>
              <a:rPr lang="en-US" sz="2400" dirty="0" smtClean="0">
                <a:latin typeface="Times New Roman" pitchFamily="18" charset="0"/>
                <a:cs typeface="Times New Roman" pitchFamily="18" charset="0"/>
              </a:rPr>
              <a:t> </a:t>
            </a:r>
            <a:r>
              <a:rPr lang="en-US" sz="2400" b="1" u="sng" dirty="0" smtClean="0">
                <a:solidFill>
                  <a:srgbClr val="C00000"/>
                </a:solidFill>
                <a:latin typeface="Times New Roman" pitchFamily="18" charset="0"/>
                <a:cs typeface="Times New Roman" pitchFamily="18" charset="0"/>
              </a:rPr>
              <a:t>ten men from all the nations will grasp the garment of a Jew</a:t>
            </a:r>
            <a:r>
              <a:rPr lang="en-US" sz="2400" dirty="0" smtClean="0">
                <a:latin typeface="Times New Roman" pitchFamily="18" charset="0"/>
                <a:cs typeface="Times New Roman" pitchFamily="18" charset="0"/>
              </a:rPr>
              <a:t>, saying, “</a:t>
            </a:r>
            <a:r>
              <a:rPr lang="en-US" sz="2400" b="1" u="sng" dirty="0" smtClean="0">
                <a:solidFill>
                  <a:srgbClr val="C00000"/>
                </a:solidFill>
                <a:latin typeface="Times New Roman" pitchFamily="18" charset="0"/>
                <a:cs typeface="Times New Roman" pitchFamily="18" charset="0"/>
              </a:rPr>
              <a:t>Let us go with you, for we have heard that God is with you</a:t>
            </a:r>
            <a:r>
              <a:rPr lang="en-US" sz="2400" dirty="0" smtClean="0">
                <a:latin typeface="Times New Roman" pitchFamily="18" charset="0"/>
                <a:cs typeface="Times New Roman" pitchFamily="18" charset="0"/>
              </a:rPr>
              <a:t>.”‘”</a:t>
            </a:r>
          </a:p>
          <a:p>
            <a:pPr>
              <a:buNone/>
            </a:pPr>
            <a:endParaRPr lang="en-US"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20</a:t>
            </a:fld>
            <a:endParaRPr lang="en-US"/>
          </a:p>
        </p:txBody>
      </p:sp>
      <p:sp>
        <p:nvSpPr>
          <p:cNvPr id="7" name="Title 1"/>
          <p:cNvSpPr>
            <a:spLocks noGrp="1"/>
          </p:cNvSpPr>
          <p:nvPr>
            <p:ph type="title"/>
          </p:nvPr>
        </p:nvSpPr>
        <p:spPr>
          <a:xfrm>
            <a:off x="457200" y="274638"/>
            <a:ext cx="8229600" cy="715962"/>
          </a:xfrm>
        </p:spPr>
        <p:txBody>
          <a:bodyPr>
            <a:normAutofit fontScale="90000"/>
          </a:bodyPr>
          <a:lstStyle/>
          <a:p>
            <a:r>
              <a:rPr lang="en-US" dirty="0" smtClean="0"/>
              <a:t>Encouragement…</a:t>
            </a:r>
            <a:endParaRPr lang="en-US" dirty="0"/>
          </a:p>
        </p:txBody>
      </p:sp>
      <p:pic>
        <p:nvPicPr>
          <p:cNvPr id="8"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Judgments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21</a:t>
            </a:fld>
            <a:endParaRPr lang="en-US"/>
          </a:p>
        </p:txBody>
      </p:sp>
      <p:pic>
        <p:nvPicPr>
          <p:cNvPr id="28674" name="Object 1"/>
          <p:cNvPicPr>
            <a:picLocks noChangeArrowheads="1"/>
          </p:cNvPicPr>
          <p:nvPr/>
        </p:nvPicPr>
        <p:blipFill>
          <a:blip r:embed="rId2" cstate="print"/>
          <a:srcRect b="-443"/>
          <a:stretch>
            <a:fillRect/>
          </a:stretch>
        </p:blipFill>
        <p:spPr bwMode="auto">
          <a:xfrm>
            <a:off x="381000" y="1676400"/>
            <a:ext cx="8305800" cy="3733800"/>
          </a:xfrm>
          <a:prstGeom prst="rect">
            <a:avLst/>
          </a:prstGeom>
          <a:noFill/>
          <a:ln w="9525">
            <a:noFill/>
            <a:miter lim="800000"/>
            <a:headEnd/>
            <a:tailEnd/>
          </a:ln>
        </p:spPr>
      </p:pic>
      <p:sp>
        <p:nvSpPr>
          <p:cNvPr id="1026" name="AutoShape 2"/>
          <p:cNvSpPr>
            <a:spLocks noChangeArrowheads="1"/>
          </p:cNvSpPr>
          <p:nvPr/>
        </p:nvSpPr>
        <p:spPr bwMode="auto">
          <a:xfrm>
            <a:off x="5410200" y="4038600"/>
            <a:ext cx="180228" cy="579654"/>
          </a:xfrm>
          <a:prstGeom prst="diamond">
            <a:avLst/>
          </a:prstGeom>
          <a:solidFill>
            <a:srgbClr val="F79646"/>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7" name="AutoShape 3"/>
          <p:cNvSpPr>
            <a:spLocks/>
          </p:cNvSpPr>
          <p:nvPr/>
        </p:nvSpPr>
        <p:spPr bwMode="auto">
          <a:xfrm rot="8910772">
            <a:off x="5669883" y="3873250"/>
            <a:ext cx="388910" cy="520437"/>
          </a:xfrm>
          <a:prstGeom prst="rightBrace">
            <a:avLst>
              <a:gd name="adj1" fmla="val 32588"/>
              <a:gd name="adj2" fmla="val 4688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1981200" y="4953000"/>
            <a:ext cx="1194173" cy="369332"/>
          </a:xfrm>
          <a:prstGeom prst="rect">
            <a:avLst/>
          </a:prstGeom>
          <a:noFill/>
        </p:spPr>
        <p:txBody>
          <a:bodyPr wrap="none" rtlCol="0">
            <a:spAutoFit/>
          </a:bodyPr>
          <a:lstStyle/>
          <a:p>
            <a:r>
              <a:rPr lang="en-US" dirty="0" smtClean="0"/>
              <a:t>Tribulation</a:t>
            </a:r>
            <a:endParaRPr lang="en-US" dirty="0"/>
          </a:p>
        </p:txBody>
      </p:sp>
      <p:sp>
        <p:nvSpPr>
          <p:cNvPr id="10" name="TextBox 9"/>
          <p:cNvSpPr txBox="1"/>
          <p:nvPr/>
        </p:nvSpPr>
        <p:spPr>
          <a:xfrm>
            <a:off x="6172200" y="4953000"/>
            <a:ext cx="1770934" cy="369332"/>
          </a:xfrm>
          <a:prstGeom prst="rect">
            <a:avLst/>
          </a:prstGeom>
          <a:noFill/>
        </p:spPr>
        <p:txBody>
          <a:bodyPr wrap="none" rtlCol="0">
            <a:spAutoFit/>
          </a:bodyPr>
          <a:lstStyle/>
          <a:p>
            <a:r>
              <a:rPr lang="en-US" dirty="0" smtClean="0"/>
              <a:t>Great Tribulation</a:t>
            </a:r>
            <a:endParaRPr lang="en-US" dirty="0"/>
          </a:p>
        </p:txBody>
      </p:sp>
      <p:cxnSp>
        <p:nvCxnSpPr>
          <p:cNvPr id="11" name="Straight Connector 10"/>
          <p:cNvCxnSpPr/>
          <p:nvPr/>
        </p:nvCxnSpPr>
        <p:spPr>
          <a:xfrm rot="5400000">
            <a:off x="5074920" y="4922520"/>
            <a:ext cx="365760" cy="0"/>
          </a:xfrm>
          <a:prstGeom prst="line">
            <a:avLst/>
          </a:prstGeom>
          <a:ln w="25400"/>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914400" y="2438400"/>
            <a:ext cx="1548822" cy="584775"/>
          </a:xfrm>
          <a:prstGeom prst="rect">
            <a:avLst/>
          </a:prstGeom>
          <a:noFill/>
        </p:spPr>
        <p:txBody>
          <a:bodyPr wrap="none" rtlCol="0">
            <a:spAutoFit/>
          </a:bodyPr>
          <a:lstStyle/>
          <a:p>
            <a:r>
              <a:rPr lang="en-US" sz="1600" i="1" dirty="0" smtClean="0"/>
              <a:t>The Lamb opens</a:t>
            </a:r>
          </a:p>
          <a:p>
            <a:r>
              <a:rPr lang="en-US" sz="1600" i="1" dirty="0" smtClean="0"/>
              <a:t>the seals.</a:t>
            </a:r>
            <a:endParaRPr lang="en-US" sz="1600" i="1" dirty="0"/>
          </a:p>
        </p:txBody>
      </p:sp>
      <p:sp>
        <p:nvSpPr>
          <p:cNvPr id="13" name="TextBox 12"/>
          <p:cNvSpPr txBox="1"/>
          <p:nvPr/>
        </p:nvSpPr>
        <p:spPr>
          <a:xfrm>
            <a:off x="3810000" y="2590800"/>
            <a:ext cx="1331326" cy="584775"/>
          </a:xfrm>
          <a:prstGeom prst="rect">
            <a:avLst/>
          </a:prstGeom>
          <a:noFill/>
        </p:spPr>
        <p:txBody>
          <a:bodyPr wrap="none" rtlCol="0">
            <a:spAutoFit/>
          </a:bodyPr>
          <a:lstStyle/>
          <a:p>
            <a:r>
              <a:rPr lang="en-US" sz="1600" i="1" dirty="0" smtClean="0"/>
              <a:t>Angels sound</a:t>
            </a:r>
          </a:p>
          <a:p>
            <a:r>
              <a:rPr lang="en-US" sz="1600" i="1" dirty="0" smtClean="0"/>
              <a:t>the trumpets.</a:t>
            </a:r>
            <a:endParaRPr lang="en-US" sz="1600" i="1" dirty="0"/>
          </a:p>
        </p:txBody>
      </p:sp>
      <p:sp>
        <p:nvSpPr>
          <p:cNvPr id="14" name="TextBox 13"/>
          <p:cNvSpPr txBox="1"/>
          <p:nvPr/>
        </p:nvSpPr>
        <p:spPr>
          <a:xfrm>
            <a:off x="6324600" y="2209800"/>
            <a:ext cx="1380506" cy="1077218"/>
          </a:xfrm>
          <a:prstGeom prst="rect">
            <a:avLst/>
          </a:prstGeom>
          <a:noFill/>
        </p:spPr>
        <p:txBody>
          <a:bodyPr wrap="none" rtlCol="0">
            <a:spAutoFit/>
          </a:bodyPr>
          <a:lstStyle/>
          <a:p>
            <a:r>
              <a:rPr lang="en-US" sz="1600" i="1" dirty="0" smtClean="0"/>
              <a:t>God sends the</a:t>
            </a:r>
          </a:p>
          <a:p>
            <a:r>
              <a:rPr lang="en-US" sz="1600" i="1" dirty="0" smtClean="0"/>
              <a:t>bowls out, full</a:t>
            </a:r>
          </a:p>
          <a:p>
            <a:r>
              <a:rPr lang="en-US" sz="1600" i="1" dirty="0" smtClean="0"/>
              <a:t>of the wrath</a:t>
            </a:r>
          </a:p>
          <a:p>
            <a:r>
              <a:rPr lang="en-US" sz="1600" i="1" dirty="0" smtClean="0"/>
              <a:t>of God.</a:t>
            </a:r>
            <a:endParaRPr lang="en-US" sz="1600"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pPr>
              <a:lnSpc>
                <a:spcPct val="50000"/>
              </a:lnSpc>
            </a:pPr>
            <a:r>
              <a:rPr lang="en-US" dirty="0" smtClean="0"/>
              <a:t>Comparison of Trumpets/Bowls</a:t>
            </a:r>
            <a:br>
              <a:rPr lang="en-US" dirty="0" smtClean="0"/>
            </a:br>
            <a:r>
              <a:rPr lang="en-GB" sz="2000" b="1" u="sng" dirty="0" smtClean="0">
                <a:hlinkClick r:id="rId2"/>
              </a:rPr>
              <a:t>http://www.apocalipsis.org/</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22</a:t>
            </a:fld>
            <a:endParaRPr lang="en-US"/>
          </a:p>
        </p:txBody>
      </p:sp>
      <p:graphicFrame>
        <p:nvGraphicFramePr>
          <p:cNvPr id="8" name="Table 7"/>
          <p:cNvGraphicFramePr>
            <a:graphicFrameLocks noGrp="1"/>
          </p:cNvGraphicFramePr>
          <p:nvPr/>
        </p:nvGraphicFramePr>
        <p:xfrm>
          <a:off x="228599" y="838200"/>
          <a:ext cx="8610600" cy="5954830"/>
        </p:xfrm>
        <a:graphic>
          <a:graphicData uri="http://schemas.openxmlformats.org/drawingml/2006/table">
            <a:tbl>
              <a:tblPr/>
              <a:tblGrid>
                <a:gridCol w="914401"/>
                <a:gridCol w="1981200"/>
                <a:gridCol w="3065584"/>
                <a:gridCol w="2649415"/>
              </a:tblGrid>
              <a:tr h="272716">
                <a:tc>
                  <a:txBody>
                    <a:bodyPr/>
                    <a:lstStyle/>
                    <a:p>
                      <a:pPr marL="0" marR="0">
                        <a:spcBef>
                          <a:spcPts val="0"/>
                        </a:spcBef>
                        <a:spcAft>
                          <a:spcPts val="0"/>
                        </a:spcAft>
                      </a:pPr>
                      <a:endParaRPr lang="en-US" sz="1600" dirty="0">
                        <a:latin typeface="Times New Roman"/>
                        <a:ea typeface="Times New Roman"/>
                        <a:cs typeface="Times New Roman"/>
                      </a:endParaRPr>
                    </a:p>
                  </a:txBody>
                  <a:tcPr marL="61944" marR="61944" marT="0" marB="0">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latin typeface="Times New Roman"/>
                          <a:ea typeface="Times New Roman"/>
                          <a:cs typeface="Times New Roman"/>
                        </a:rPr>
                        <a:t>Seals (Birth pangs)</a:t>
                      </a:r>
                      <a:endParaRPr lang="en-US" sz="1600">
                        <a:latin typeface="Times New Roman"/>
                        <a:ea typeface="Times New Roman"/>
                        <a:cs typeface="Times New Roman"/>
                      </a:endParaRPr>
                    </a:p>
                  </a:txBody>
                  <a:tcPr marL="61944" marR="61944"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latin typeface="Times New Roman"/>
                          <a:ea typeface="Times New Roman"/>
                          <a:cs typeface="Times New Roman"/>
                        </a:rPr>
                        <a:t>Trumpets (Warnings??)</a:t>
                      </a:r>
                      <a:endParaRPr lang="en-US" sz="1600" dirty="0">
                        <a:latin typeface="Times New Roman"/>
                        <a:ea typeface="Times New Roman"/>
                        <a:cs typeface="Times New Roman"/>
                      </a:endParaRPr>
                    </a:p>
                  </a:txBody>
                  <a:tcPr marL="61944" marR="619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latin typeface="Times New Roman"/>
                          <a:ea typeface="Times New Roman"/>
                          <a:cs typeface="Times New Roman"/>
                        </a:rPr>
                        <a:t>Bowls (Judgment)</a:t>
                      </a:r>
                      <a:endParaRPr lang="en-US" sz="1600">
                        <a:latin typeface="Times New Roman"/>
                        <a:ea typeface="Times New Roman"/>
                        <a:cs typeface="Times New Roman"/>
                      </a:endParaRPr>
                    </a:p>
                  </a:txBody>
                  <a:tcPr marL="61944" marR="619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818148">
                <a:tc>
                  <a:txBody>
                    <a:bodyPr/>
                    <a:lstStyle/>
                    <a:p>
                      <a:pPr marL="0" marR="0">
                        <a:spcBef>
                          <a:spcPts val="0"/>
                        </a:spcBef>
                        <a:spcAft>
                          <a:spcPts val="0"/>
                        </a:spcAft>
                      </a:pPr>
                      <a:r>
                        <a:rPr lang="en-US" sz="1600" b="1">
                          <a:latin typeface="Times New Roman"/>
                          <a:ea typeface="Times New Roman"/>
                          <a:cs typeface="Times New Roman"/>
                        </a:rPr>
                        <a:t>First </a:t>
                      </a:r>
                      <a:endParaRPr lang="en-US" sz="1600">
                        <a:latin typeface="Times New Roman"/>
                        <a:ea typeface="Times New Roman"/>
                        <a:cs typeface="Times New Roman"/>
                      </a:endParaRPr>
                    </a:p>
                  </a:txBody>
                  <a:tcPr marL="61944" marR="61944" marT="0" marB="0">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latin typeface="Times New Roman"/>
                          <a:ea typeface="Times New Roman"/>
                          <a:cs typeface="Times New Roman"/>
                        </a:rPr>
                        <a:t>rider on white horse – antichrist</a:t>
                      </a:r>
                    </a:p>
                  </a:txBody>
                  <a:tcPr marL="61944" marR="61944"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u="sng" kern="1200" dirty="0">
                          <a:solidFill>
                            <a:srgbClr val="C00000"/>
                          </a:solidFill>
                          <a:latin typeface="Times New Roman"/>
                          <a:ea typeface="Times New Roman"/>
                          <a:cs typeface="Times New Roman"/>
                        </a:rPr>
                        <a:t>hail</a:t>
                      </a:r>
                      <a:r>
                        <a:rPr lang="en-US" sz="1600" dirty="0">
                          <a:latin typeface="Times New Roman"/>
                          <a:ea typeface="Times New Roman"/>
                          <a:cs typeface="Times New Roman"/>
                        </a:rPr>
                        <a:t> fire mixed with </a:t>
                      </a:r>
                      <a:r>
                        <a:rPr lang="en-US" sz="1600" b="1" u="sng" kern="1200" dirty="0">
                          <a:solidFill>
                            <a:srgbClr val="C00000"/>
                          </a:solidFill>
                          <a:latin typeface="Times New Roman"/>
                          <a:ea typeface="Times New Roman"/>
                          <a:cs typeface="Times New Roman"/>
                        </a:rPr>
                        <a:t>blood</a:t>
                      </a:r>
                      <a:r>
                        <a:rPr lang="en-US" sz="1600" dirty="0">
                          <a:latin typeface="Times New Roman"/>
                          <a:ea typeface="Times New Roman"/>
                          <a:cs typeface="Times New Roman"/>
                        </a:rPr>
                        <a:t> hurled to earth, </a:t>
                      </a:r>
                      <a:r>
                        <a:rPr lang="en-US" sz="1600" b="1" u="sng" dirty="0">
                          <a:solidFill>
                            <a:srgbClr val="C00000"/>
                          </a:solidFill>
                          <a:latin typeface="Times New Roman"/>
                          <a:ea typeface="Times New Roman"/>
                          <a:cs typeface="Times New Roman"/>
                        </a:rPr>
                        <a:t>third</a:t>
                      </a:r>
                      <a:r>
                        <a:rPr lang="en-US" sz="1600" dirty="0">
                          <a:latin typeface="Times New Roman"/>
                          <a:ea typeface="Times New Roman"/>
                          <a:cs typeface="Times New Roman"/>
                        </a:rPr>
                        <a:t> of the </a:t>
                      </a:r>
                      <a:r>
                        <a:rPr lang="en-US" sz="1600" b="1" u="sng" dirty="0">
                          <a:latin typeface="Times New Roman"/>
                          <a:ea typeface="Times New Roman"/>
                          <a:cs typeface="Times New Roman"/>
                        </a:rPr>
                        <a:t>earth</a:t>
                      </a:r>
                      <a:r>
                        <a:rPr lang="en-US" sz="1600" dirty="0">
                          <a:latin typeface="Times New Roman"/>
                          <a:ea typeface="Times New Roman"/>
                          <a:cs typeface="Times New Roman"/>
                        </a:rPr>
                        <a:t>, </a:t>
                      </a:r>
                      <a:r>
                        <a:rPr lang="en-US" sz="1600" b="1" u="sng" dirty="0">
                          <a:latin typeface="Times New Roman"/>
                          <a:ea typeface="Times New Roman"/>
                          <a:cs typeface="Times New Roman"/>
                        </a:rPr>
                        <a:t>trees</a:t>
                      </a:r>
                      <a:r>
                        <a:rPr lang="en-US" sz="1600" dirty="0">
                          <a:latin typeface="Times New Roman"/>
                          <a:ea typeface="Times New Roman"/>
                          <a:cs typeface="Times New Roman"/>
                        </a:rPr>
                        <a:t> and </a:t>
                      </a:r>
                      <a:r>
                        <a:rPr lang="en-US" sz="1600" b="1" u="sng" dirty="0">
                          <a:latin typeface="Times New Roman"/>
                          <a:ea typeface="Times New Roman"/>
                          <a:cs typeface="Times New Roman"/>
                        </a:rPr>
                        <a:t>green grass</a:t>
                      </a:r>
                      <a:r>
                        <a:rPr lang="en-US" sz="1600" dirty="0">
                          <a:latin typeface="Times New Roman"/>
                          <a:ea typeface="Times New Roman"/>
                          <a:cs typeface="Times New Roman"/>
                        </a:rPr>
                        <a:t> burned up.</a:t>
                      </a:r>
                    </a:p>
                  </a:txBody>
                  <a:tcPr marL="61944" marR="619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latin typeface="Times New Roman"/>
                          <a:ea typeface="Times New Roman"/>
                          <a:cs typeface="Times New Roman"/>
                        </a:rPr>
                        <a:t>Ugly and </a:t>
                      </a:r>
                      <a:r>
                        <a:rPr lang="en-US" sz="1600" b="1" u="sng" kern="1200" dirty="0">
                          <a:solidFill>
                            <a:srgbClr val="C00000"/>
                          </a:solidFill>
                          <a:latin typeface="Times New Roman"/>
                          <a:ea typeface="Times New Roman"/>
                          <a:cs typeface="Times New Roman"/>
                        </a:rPr>
                        <a:t>painful sores </a:t>
                      </a:r>
                      <a:r>
                        <a:rPr lang="en-US" sz="1600" dirty="0">
                          <a:latin typeface="Times New Roman"/>
                          <a:ea typeface="Times New Roman"/>
                          <a:cs typeface="Times New Roman"/>
                        </a:rPr>
                        <a:t>on those who had the mark of the beast and worship his image</a:t>
                      </a:r>
                    </a:p>
                  </a:txBody>
                  <a:tcPr marL="61944" marR="619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8148">
                <a:tc>
                  <a:txBody>
                    <a:bodyPr/>
                    <a:lstStyle/>
                    <a:p>
                      <a:pPr marL="0" marR="0">
                        <a:spcBef>
                          <a:spcPts val="0"/>
                        </a:spcBef>
                        <a:spcAft>
                          <a:spcPts val="0"/>
                        </a:spcAft>
                      </a:pPr>
                      <a:r>
                        <a:rPr lang="en-US" sz="1600" b="1">
                          <a:latin typeface="Times New Roman"/>
                          <a:ea typeface="Times New Roman"/>
                          <a:cs typeface="Times New Roman"/>
                        </a:rPr>
                        <a:t>Second</a:t>
                      </a:r>
                      <a:endParaRPr lang="en-US" sz="1600">
                        <a:latin typeface="Times New Roman"/>
                        <a:ea typeface="Times New Roman"/>
                        <a:cs typeface="Times New Roman"/>
                      </a:endParaRPr>
                    </a:p>
                  </a:txBody>
                  <a:tcPr marL="61944" marR="61944" marT="0" marB="0">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latin typeface="Times New Roman"/>
                          <a:ea typeface="Times New Roman"/>
                          <a:cs typeface="Times New Roman"/>
                        </a:rPr>
                        <a:t>rider on red horse – war</a:t>
                      </a:r>
                    </a:p>
                  </a:txBody>
                  <a:tcPr marL="61944" marR="61944"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u="sng" dirty="0">
                          <a:solidFill>
                            <a:srgbClr val="C00000"/>
                          </a:solidFill>
                          <a:latin typeface="Times New Roman"/>
                          <a:ea typeface="Times New Roman"/>
                          <a:cs typeface="Times New Roman"/>
                        </a:rPr>
                        <a:t>third</a:t>
                      </a:r>
                      <a:r>
                        <a:rPr lang="en-US" sz="1600" dirty="0">
                          <a:latin typeface="Times New Roman"/>
                          <a:ea typeface="Times New Roman"/>
                          <a:cs typeface="Times New Roman"/>
                        </a:rPr>
                        <a:t> of </a:t>
                      </a:r>
                      <a:r>
                        <a:rPr lang="en-US" sz="1600" b="1" u="sng" dirty="0">
                          <a:latin typeface="Times New Roman"/>
                          <a:ea typeface="Times New Roman"/>
                          <a:cs typeface="Times New Roman"/>
                        </a:rPr>
                        <a:t>sea</a:t>
                      </a:r>
                      <a:r>
                        <a:rPr lang="en-US" sz="1600" dirty="0">
                          <a:latin typeface="Times New Roman"/>
                          <a:ea typeface="Times New Roman"/>
                          <a:cs typeface="Times New Roman"/>
                        </a:rPr>
                        <a:t> </a:t>
                      </a:r>
                      <a:r>
                        <a:rPr lang="en-US" sz="1600" b="1" u="sng" kern="1200" dirty="0">
                          <a:solidFill>
                            <a:schemeClr val="tx1"/>
                          </a:solidFill>
                          <a:latin typeface="Times New Roman"/>
                          <a:ea typeface="Times New Roman"/>
                          <a:cs typeface="Times New Roman"/>
                        </a:rPr>
                        <a:t>turned to blood</a:t>
                      </a:r>
                      <a:r>
                        <a:rPr lang="en-US" sz="1600" dirty="0">
                          <a:latin typeface="Times New Roman"/>
                          <a:ea typeface="Times New Roman"/>
                          <a:cs typeface="Times New Roman"/>
                        </a:rPr>
                        <a:t>, third of </a:t>
                      </a:r>
                      <a:r>
                        <a:rPr lang="en-US" sz="1600" b="1" u="sng" dirty="0">
                          <a:latin typeface="Times New Roman"/>
                          <a:ea typeface="Times New Roman"/>
                          <a:cs typeface="Times New Roman"/>
                        </a:rPr>
                        <a:t>living creatures</a:t>
                      </a:r>
                      <a:r>
                        <a:rPr lang="en-US" sz="1600" dirty="0">
                          <a:latin typeface="Times New Roman"/>
                          <a:ea typeface="Times New Roman"/>
                          <a:cs typeface="Times New Roman"/>
                        </a:rPr>
                        <a:t> in sea died, third of </a:t>
                      </a:r>
                      <a:r>
                        <a:rPr lang="en-US" sz="1600" b="1" u="sng" dirty="0">
                          <a:latin typeface="Times New Roman"/>
                          <a:ea typeface="Times New Roman"/>
                          <a:cs typeface="Times New Roman"/>
                        </a:rPr>
                        <a:t>ships</a:t>
                      </a:r>
                      <a:r>
                        <a:rPr lang="en-US" sz="1600" dirty="0">
                          <a:latin typeface="Times New Roman"/>
                          <a:ea typeface="Times New Roman"/>
                          <a:cs typeface="Times New Roman"/>
                        </a:rPr>
                        <a:t> destroyed.</a:t>
                      </a:r>
                    </a:p>
                  </a:txBody>
                  <a:tcPr marL="61944" marR="619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u="sng" dirty="0">
                          <a:latin typeface="Times New Roman"/>
                          <a:ea typeface="Times New Roman"/>
                          <a:cs typeface="Times New Roman"/>
                        </a:rPr>
                        <a:t>Sea turned to blood</a:t>
                      </a:r>
                      <a:r>
                        <a:rPr lang="en-US" sz="1600" dirty="0">
                          <a:latin typeface="Times New Roman"/>
                          <a:ea typeface="Times New Roman"/>
                          <a:cs typeface="Times New Roman"/>
                        </a:rPr>
                        <a:t>, everything in the sea died</a:t>
                      </a:r>
                    </a:p>
                  </a:txBody>
                  <a:tcPr marL="61944" marR="619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430">
                <a:tc>
                  <a:txBody>
                    <a:bodyPr/>
                    <a:lstStyle/>
                    <a:p>
                      <a:pPr marL="0" marR="0">
                        <a:spcBef>
                          <a:spcPts val="0"/>
                        </a:spcBef>
                        <a:spcAft>
                          <a:spcPts val="0"/>
                        </a:spcAft>
                      </a:pPr>
                      <a:r>
                        <a:rPr lang="en-US" sz="1600" b="1">
                          <a:latin typeface="Times New Roman"/>
                          <a:ea typeface="Times New Roman"/>
                          <a:cs typeface="Times New Roman"/>
                        </a:rPr>
                        <a:t>Third</a:t>
                      </a:r>
                      <a:endParaRPr lang="en-US" sz="1600">
                        <a:latin typeface="Times New Roman"/>
                        <a:ea typeface="Times New Roman"/>
                        <a:cs typeface="Times New Roman"/>
                      </a:endParaRPr>
                    </a:p>
                  </a:txBody>
                  <a:tcPr marL="61944" marR="61944" marT="0" marB="0">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latin typeface="Times New Roman"/>
                          <a:ea typeface="Times New Roman"/>
                          <a:cs typeface="Times New Roman"/>
                        </a:rPr>
                        <a:t>rider on black horse – famine</a:t>
                      </a:r>
                    </a:p>
                  </a:txBody>
                  <a:tcPr marL="61944" marR="61944"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u="sng" dirty="0">
                          <a:solidFill>
                            <a:srgbClr val="C00000"/>
                          </a:solidFill>
                          <a:latin typeface="Times New Roman"/>
                          <a:ea typeface="Times New Roman"/>
                          <a:cs typeface="Times New Roman"/>
                        </a:rPr>
                        <a:t>third</a:t>
                      </a:r>
                      <a:r>
                        <a:rPr lang="en-US" sz="1600" dirty="0">
                          <a:latin typeface="Times New Roman"/>
                          <a:ea typeface="Times New Roman"/>
                          <a:cs typeface="Times New Roman"/>
                        </a:rPr>
                        <a:t> of </a:t>
                      </a:r>
                      <a:r>
                        <a:rPr lang="en-US" sz="1600" b="1" u="sng" dirty="0">
                          <a:latin typeface="Times New Roman"/>
                          <a:ea typeface="Times New Roman"/>
                          <a:cs typeface="Times New Roman"/>
                        </a:rPr>
                        <a:t>waters</a:t>
                      </a:r>
                      <a:r>
                        <a:rPr lang="en-US" sz="1600" dirty="0">
                          <a:latin typeface="Times New Roman"/>
                          <a:ea typeface="Times New Roman"/>
                          <a:cs typeface="Times New Roman"/>
                        </a:rPr>
                        <a:t> turned bitter, many people died</a:t>
                      </a:r>
                    </a:p>
                  </a:txBody>
                  <a:tcPr marL="61944" marR="619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u="sng" dirty="0">
                          <a:latin typeface="Times New Roman"/>
                          <a:ea typeface="Times New Roman"/>
                          <a:cs typeface="Times New Roman"/>
                        </a:rPr>
                        <a:t>Rivers and springs became blood</a:t>
                      </a:r>
                    </a:p>
                  </a:txBody>
                  <a:tcPr marL="61944" marR="619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430">
                <a:tc>
                  <a:txBody>
                    <a:bodyPr/>
                    <a:lstStyle/>
                    <a:p>
                      <a:pPr marL="0" marR="0">
                        <a:spcBef>
                          <a:spcPts val="0"/>
                        </a:spcBef>
                        <a:spcAft>
                          <a:spcPts val="0"/>
                        </a:spcAft>
                      </a:pPr>
                      <a:r>
                        <a:rPr lang="en-US" sz="1600" b="1">
                          <a:latin typeface="Times New Roman"/>
                          <a:ea typeface="Times New Roman"/>
                          <a:cs typeface="Times New Roman"/>
                        </a:rPr>
                        <a:t>Fourth</a:t>
                      </a:r>
                      <a:endParaRPr lang="en-US" sz="1600">
                        <a:latin typeface="Times New Roman"/>
                        <a:ea typeface="Times New Roman"/>
                        <a:cs typeface="Times New Roman"/>
                      </a:endParaRPr>
                    </a:p>
                  </a:txBody>
                  <a:tcPr marL="61944" marR="61944" marT="0" marB="0">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latin typeface="Times New Roman"/>
                          <a:ea typeface="Times New Roman"/>
                          <a:cs typeface="Times New Roman"/>
                        </a:rPr>
                        <a:t>rider on pale horse – </a:t>
                      </a:r>
                      <a:r>
                        <a:rPr lang="en-US" sz="1600" dirty="0" smtClean="0">
                          <a:latin typeface="Times New Roman"/>
                          <a:ea typeface="Times New Roman"/>
                          <a:cs typeface="Times New Roman"/>
                        </a:rPr>
                        <a:t>death/Hades, 1/4</a:t>
                      </a:r>
                      <a:r>
                        <a:rPr lang="en-US" sz="1600" baseline="30000" dirty="0" smtClean="0">
                          <a:latin typeface="Times New Roman"/>
                          <a:ea typeface="Times New Roman"/>
                          <a:cs typeface="Times New Roman"/>
                        </a:rPr>
                        <a:t>th</a:t>
                      </a:r>
                      <a:r>
                        <a:rPr lang="en-US" sz="1600" dirty="0" smtClean="0">
                          <a:latin typeface="Times New Roman"/>
                          <a:ea typeface="Times New Roman"/>
                          <a:cs typeface="Times New Roman"/>
                        </a:rPr>
                        <a:t> earth</a:t>
                      </a:r>
                      <a:endParaRPr lang="en-US" sz="1600" dirty="0">
                        <a:latin typeface="Times New Roman"/>
                        <a:ea typeface="Times New Roman"/>
                        <a:cs typeface="Times New Roman"/>
                      </a:endParaRPr>
                    </a:p>
                  </a:txBody>
                  <a:tcPr marL="61944" marR="61944"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latin typeface="Times New Roman"/>
                          <a:ea typeface="Times New Roman"/>
                          <a:cs typeface="Times New Roman"/>
                        </a:rPr>
                        <a:t>A </a:t>
                      </a:r>
                      <a:r>
                        <a:rPr lang="en-US" sz="1600" b="1" u="sng">
                          <a:solidFill>
                            <a:srgbClr val="C00000"/>
                          </a:solidFill>
                          <a:latin typeface="Times New Roman"/>
                          <a:ea typeface="Times New Roman"/>
                          <a:cs typeface="Times New Roman"/>
                        </a:rPr>
                        <a:t>third</a:t>
                      </a:r>
                      <a:r>
                        <a:rPr lang="en-US" sz="1600">
                          <a:latin typeface="Times New Roman"/>
                          <a:ea typeface="Times New Roman"/>
                          <a:cs typeface="Times New Roman"/>
                        </a:rPr>
                        <a:t> of the day and night was without light</a:t>
                      </a:r>
                    </a:p>
                  </a:txBody>
                  <a:tcPr marL="61944" marR="619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u="sng" dirty="0">
                          <a:latin typeface="Times New Roman"/>
                          <a:ea typeface="Times New Roman"/>
                          <a:cs typeface="Times New Roman"/>
                        </a:rPr>
                        <a:t>Sun scorches people with fire</a:t>
                      </a:r>
                    </a:p>
                  </a:txBody>
                  <a:tcPr marL="61944" marR="619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545430">
                <a:tc>
                  <a:txBody>
                    <a:bodyPr/>
                    <a:lstStyle/>
                    <a:p>
                      <a:pPr marL="0" marR="0">
                        <a:spcBef>
                          <a:spcPts val="0"/>
                        </a:spcBef>
                        <a:spcAft>
                          <a:spcPts val="0"/>
                        </a:spcAft>
                      </a:pPr>
                      <a:r>
                        <a:rPr lang="en-US" sz="1600" b="1">
                          <a:latin typeface="Times New Roman"/>
                          <a:ea typeface="Times New Roman"/>
                          <a:cs typeface="Times New Roman"/>
                        </a:rPr>
                        <a:t>Fifth</a:t>
                      </a:r>
                      <a:endParaRPr lang="en-US" sz="1600">
                        <a:latin typeface="Times New Roman"/>
                        <a:ea typeface="Times New Roman"/>
                        <a:cs typeface="Times New Roman"/>
                      </a:endParaRPr>
                    </a:p>
                  </a:txBody>
                  <a:tcPr marL="61944" marR="61944" marT="0" marB="0">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latin typeface="Times New Roman"/>
                          <a:ea typeface="Times New Roman"/>
                          <a:cs typeface="Times New Roman"/>
                        </a:rPr>
                        <a:t>martyrs</a:t>
                      </a:r>
                    </a:p>
                  </a:txBody>
                  <a:tcPr marL="61944" marR="61944"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u="sng" kern="1200" dirty="0">
                          <a:solidFill>
                            <a:srgbClr val="C00000"/>
                          </a:solidFill>
                          <a:latin typeface="Times New Roman"/>
                          <a:ea typeface="Times New Roman"/>
                          <a:cs typeface="Times New Roman"/>
                        </a:rPr>
                        <a:t>locusts</a:t>
                      </a:r>
                      <a:r>
                        <a:rPr lang="en-US" sz="1600" dirty="0">
                          <a:latin typeface="Times New Roman"/>
                          <a:ea typeface="Times New Roman"/>
                          <a:cs typeface="Times New Roman"/>
                        </a:rPr>
                        <a:t> out of the Abyss torture </a:t>
                      </a:r>
                      <a:r>
                        <a:rPr lang="en-US" sz="1600" b="1" u="sng" dirty="0">
                          <a:latin typeface="Times New Roman"/>
                          <a:ea typeface="Times New Roman"/>
                          <a:cs typeface="Times New Roman"/>
                        </a:rPr>
                        <a:t>mankind</a:t>
                      </a:r>
                      <a:r>
                        <a:rPr lang="en-US" sz="1600" dirty="0">
                          <a:latin typeface="Times New Roman"/>
                          <a:ea typeface="Times New Roman"/>
                          <a:cs typeface="Times New Roman"/>
                        </a:rPr>
                        <a:t> for five months</a:t>
                      </a:r>
                    </a:p>
                  </a:txBody>
                  <a:tcPr marL="61944" marR="619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latin typeface="Times New Roman"/>
                          <a:ea typeface="Times New Roman"/>
                          <a:cs typeface="Times New Roman"/>
                        </a:rPr>
                        <a:t>Kingdom plunged into darkness, men gnawed their tongues in agony</a:t>
                      </a:r>
                    </a:p>
                  </a:txBody>
                  <a:tcPr marL="61944" marR="619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8148">
                <a:tc>
                  <a:txBody>
                    <a:bodyPr/>
                    <a:lstStyle/>
                    <a:p>
                      <a:pPr marL="0" marR="0">
                        <a:spcBef>
                          <a:spcPts val="0"/>
                        </a:spcBef>
                        <a:spcAft>
                          <a:spcPts val="0"/>
                        </a:spcAft>
                      </a:pPr>
                      <a:r>
                        <a:rPr lang="en-US" sz="1600" b="1">
                          <a:latin typeface="Times New Roman"/>
                          <a:ea typeface="Times New Roman"/>
                          <a:cs typeface="Times New Roman"/>
                        </a:rPr>
                        <a:t>Sixth</a:t>
                      </a:r>
                      <a:endParaRPr lang="en-US" sz="1600">
                        <a:latin typeface="Times New Roman"/>
                        <a:ea typeface="Times New Roman"/>
                        <a:cs typeface="Times New Roman"/>
                      </a:endParaRPr>
                    </a:p>
                  </a:txBody>
                  <a:tcPr marL="61944" marR="61944" marT="0" marB="0">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u="sng" dirty="0">
                          <a:latin typeface="Times New Roman"/>
                          <a:ea typeface="Times New Roman"/>
                          <a:cs typeface="Times New Roman"/>
                        </a:rPr>
                        <a:t>great earthquake</a:t>
                      </a:r>
                      <a:r>
                        <a:rPr lang="en-US" sz="1600" dirty="0">
                          <a:latin typeface="Times New Roman"/>
                          <a:ea typeface="Times New Roman"/>
                          <a:cs typeface="Times New Roman"/>
                        </a:rPr>
                        <a:t>, sun black, moon like blood, stars fall from sky, sky </a:t>
                      </a:r>
                      <a:r>
                        <a:rPr lang="en-US" sz="1600" dirty="0" smtClean="0">
                          <a:latin typeface="Times New Roman"/>
                          <a:ea typeface="Times New Roman"/>
                          <a:cs typeface="Times New Roman"/>
                        </a:rPr>
                        <a:t>rolled up, </a:t>
                      </a:r>
                      <a:r>
                        <a:rPr lang="en-US" sz="1600" dirty="0">
                          <a:latin typeface="Times New Roman"/>
                          <a:ea typeface="Times New Roman"/>
                          <a:cs typeface="Times New Roman"/>
                        </a:rPr>
                        <a:t>“</a:t>
                      </a:r>
                      <a:r>
                        <a:rPr lang="en-US" sz="1600" b="1" u="sng" dirty="0">
                          <a:solidFill>
                            <a:srgbClr val="C00000"/>
                          </a:solidFill>
                          <a:latin typeface="Times New Roman"/>
                          <a:ea typeface="Times New Roman"/>
                          <a:cs typeface="Times New Roman"/>
                        </a:rPr>
                        <a:t>Who can stand</a:t>
                      </a:r>
                      <a:r>
                        <a:rPr lang="en-US" sz="1600" dirty="0">
                          <a:latin typeface="Times New Roman"/>
                          <a:ea typeface="Times New Roman"/>
                          <a:cs typeface="Times New Roman"/>
                        </a:rPr>
                        <a:t>?”</a:t>
                      </a:r>
                    </a:p>
                  </a:txBody>
                  <a:tcPr marL="61944" marR="61944"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latin typeface="Times New Roman"/>
                          <a:ea typeface="Times New Roman"/>
                          <a:cs typeface="Times New Roman"/>
                        </a:rPr>
                        <a:t>Third of </a:t>
                      </a:r>
                      <a:r>
                        <a:rPr lang="en-US" sz="1600" b="1" u="sng" dirty="0">
                          <a:latin typeface="Times New Roman"/>
                          <a:ea typeface="Times New Roman"/>
                          <a:cs typeface="Times New Roman"/>
                        </a:rPr>
                        <a:t>mankind</a:t>
                      </a:r>
                      <a:r>
                        <a:rPr lang="en-US" sz="1600" dirty="0">
                          <a:latin typeface="Times New Roman"/>
                          <a:ea typeface="Times New Roman"/>
                          <a:cs typeface="Times New Roman"/>
                        </a:rPr>
                        <a:t> killed by fire, smoke and sulfur i.e. war</a:t>
                      </a:r>
                    </a:p>
                  </a:txBody>
                  <a:tcPr marL="61944" marR="619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latin typeface="Times New Roman"/>
                          <a:ea typeface="Times New Roman"/>
                          <a:cs typeface="Times New Roman"/>
                        </a:rPr>
                        <a:t>Three evil spirits (</a:t>
                      </a:r>
                      <a:r>
                        <a:rPr lang="en-US" sz="1600" b="1" u="sng" kern="1200" dirty="0">
                          <a:solidFill>
                            <a:srgbClr val="C00000"/>
                          </a:solidFill>
                          <a:latin typeface="Times New Roman"/>
                          <a:ea typeface="Times New Roman"/>
                          <a:cs typeface="Times New Roman"/>
                        </a:rPr>
                        <a:t>frogs</a:t>
                      </a:r>
                      <a:r>
                        <a:rPr lang="en-US" sz="1600" dirty="0">
                          <a:latin typeface="Times New Roman"/>
                          <a:ea typeface="Times New Roman"/>
                          <a:cs typeface="Times New Roman"/>
                        </a:rPr>
                        <a:t>) gather kings of the earth for battle on the great day of God Almighty.</a:t>
                      </a:r>
                    </a:p>
                  </a:txBody>
                  <a:tcPr marL="61944" marR="619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8148">
                <a:tc>
                  <a:txBody>
                    <a:bodyPr/>
                    <a:lstStyle/>
                    <a:p>
                      <a:pPr marL="0" marR="0">
                        <a:spcBef>
                          <a:spcPts val="0"/>
                        </a:spcBef>
                        <a:spcAft>
                          <a:spcPts val="0"/>
                        </a:spcAft>
                      </a:pPr>
                      <a:r>
                        <a:rPr lang="en-US" sz="1600" b="1">
                          <a:latin typeface="Times New Roman"/>
                          <a:ea typeface="Times New Roman"/>
                          <a:cs typeface="Times New Roman"/>
                        </a:rPr>
                        <a:t>Seventh</a:t>
                      </a:r>
                      <a:endParaRPr lang="en-US" sz="1600">
                        <a:latin typeface="Times New Roman"/>
                        <a:ea typeface="Times New Roman"/>
                        <a:cs typeface="Times New Roman"/>
                      </a:endParaRPr>
                    </a:p>
                  </a:txBody>
                  <a:tcPr marL="61944" marR="61944" marT="0" marB="0">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latin typeface="Times New Roman"/>
                          <a:ea typeface="Times New Roman"/>
                          <a:cs typeface="Times New Roman"/>
                        </a:rPr>
                        <a:t>silence in heaven for about ½ hour</a:t>
                      </a:r>
                    </a:p>
                  </a:txBody>
                  <a:tcPr marL="61944" marR="61944"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latin typeface="Times New Roman"/>
                          <a:ea typeface="Times New Roman"/>
                          <a:cs typeface="Times New Roman"/>
                        </a:rPr>
                        <a:t>end of the age, time of the </a:t>
                      </a:r>
                      <a:r>
                        <a:rPr lang="en-US" sz="1600" b="1" u="sng">
                          <a:latin typeface="Times New Roman"/>
                          <a:ea typeface="Times New Roman"/>
                          <a:cs typeface="Times New Roman"/>
                        </a:rPr>
                        <a:t>judgment</a:t>
                      </a:r>
                      <a:r>
                        <a:rPr lang="en-US" sz="1600">
                          <a:latin typeface="Times New Roman"/>
                          <a:ea typeface="Times New Roman"/>
                          <a:cs typeface="Times New Roman"/>
                        </a:rPr>
                        <a:t>, lightening, thunder, earthquake, hailstorm.</a:t>
                      </a:r>
                    </a:p>
                  </a:txBody>
                  <a:tcPr marL="61944" marR="619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latin typeface="Times New Roman"/>
                          <a:ea typeface="Times New Roman"/>
                          <a:cs typeface="Times New Roman"/>
                        </a:rPr>
                        <a:t>end of the age, flashes of lightening, thunder, a great earthquake and plague of hail</a:t>
                      </a:r>
                    </a:p>
                  </a:txBody>
                  <a:tcPr marL="61944" marR="619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cxnSp>
        <p:nvCxnSpPr>
          <p:cNvPr id="7" name="Straight Connector 6"/>
          <p:cNvCxnSpPr/>
          <p:nvPr/>
        </p:nvCxnSpPr>
        <p:spPr>
          <a:xfrm>
            <a:off x="228600" y="4038600"/>
            <a:ext cx="8610600" cy="0"/>
          </a:xfrm>
          <a:prstGeom prst="line">
            <a:avLst/>
          </a:prstGeom>
          <a:ln w="889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667001"/>
            <a:ext cx="8229600" cy="1905000"/>
          </a:xfrm>
        </p:spPr>
        <p:txBody>
          <a:bodyPr>
            <a:normAutofit/>
          </a:bodyPr>
          <a:lstStyle/>
          <a:p>
            <a:pPr algn="ctr">
              <a:buNone/>
            </a:pPr>
            <a:r>
              <a:rPr lang="en-US" sz="8000" dirty="0" smtClean="0"/>
              <a:t>End</a:t>
            </a:r>
            <a:endParaRPr lang="en-US" sz="8000" dirty="0"/>
          </a:p>
        </p:txBody>
      </p:sp>
      <p:sp>
        <p:nvSpPr>
          <p:cNvPr id="4" name="Date Placeholder 3"/>
          <p:cNvSpPr>
            <a:spLocks noGrp="1"/>
          </p:cNvSpPr>
          <p:nvPr>
            <p:ph type="dt" sz="half" idx="10"/>
          </p:nvPr>
        </p:nvSpPr>
        <p:spPr/>
        <p:txBody>
          <a:bodyPr/>
          <a:lstStyle/>
          <a:p>
            <a:fld id="{9B555970-2B84-4BCC-8D8B-95055D2CD051}" type="datetime1">
              <a:rPr lang="en-US" smtClean="0"/>
              <a:pPr/>
              <a:t>1/19/2017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2292</TotalTime>
  <Words>3085</Words>
  <Application>Microsoft Office PowerPoint</Application>
  <PresentationFormat>On-screen Show (4:3)</PresentationFormat>
  <Paragraphs>298</Paragraphs>
  <Slides>23</Slides>
  <Notes>10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The Revelation of Jesus Christ  Chapter 8 of 22  </vt:lpstr>
      <vt:lpstr>Slide 2</vt:lpstr>
      <vt:lpstr>Outline of Revelation</vt:lpstr>
      <vt:lpstr>Slide 4</vt:lpstr>
      <vt:lpstr>Review Rev 6</vt:lpstr>
      <vt:lpstr>Review Rev 7 – “Who is able to stand?”</vt:lpstr>
      <vt:lpstr>Rev 8: The 7th Seal</vt:lpstr>
      <vt:lpstr>Why a Great Tribulation?</vt:lpstr>
      <vt:lpstr>Frank Schaefer http://www.canadafreepress.com/index.php/article/21845 </vt:lpstr>
      <vt:lpstr>The plagues on Egypt  (Ex 7-12) </vt:lpstr>
      <vt:lpstr>Slide 11</vt:lpstr>
      <vt:lpstr>Slide 12</vt:lpstr>
      <vt:lpstr>Rev 8: Trumpet Judgments 1 Thru 4 </vt:lpstr>
      <vt:lpstr>Rev 8: Trumpet Judgments 1 Thru 4 </vt:lpstr>
      <vt:lpstr>Rev 8: Trumpet Judgments 1 Thru 4 </vt:lpstr>
      <vt:lpstr>Rev 8: Trumpet Judgments 1 Thru 4 </vt:lpstr>
      <vt:lpstr>Rev 8: Trumpet Judgments 1 Thru 4 </vt:lpstr>
      <vt:lpstr>Rev 8: Trumpet Judgments 1 Thru 4 </vt:lpstr>
      <vt:lpstr>Rev 8: Trumpet Judgments 1 Thru 4 </vt:lpstr>
      <vt:lpstr>Encouragement…</vt:lpstr>
      <vt:lpstr>The Judgments</vt:lpstr>
      <vt:lpstr>Comparison of Trumpets/Bowls http://www.apocalipsis.org/</vt:lpstr>
      <vt:lpstr>Slide 23</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Tye</dc:creator>
  <cp:lastModifiedBy>David</cp:lastModifiedBy>
  <cp:revision>403</cp:revision>
  <dcterms:created xsi:type="dcterms:W3CDTF">2009-09-07T16:27:25Z</dcterms:created>
  <dcterms:modified xsi:type="dcterms:W3CDTF">2017-01-20T02:04:52Z</dcterms:modified>
</cp:coreProperties>
</file>