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2"/>
  </p:notesMasterIdLst>
  <p:handoutMasterIdLst>
    <p:handoutMasterId r:id="rId43"/>
  </p:handoutMasterIdLst>
  <p:sldIdLst>
    <p:sldId id="477" r:id="rId2"/>
    <p:sldId id="538" r:id="rId3"/>
    <p:sldId id="478" r:id="rId4"/>
    <p:sldId id="486" r:id="rId5"/>
    <p:sldId id="497" r:id="rId6"/>
    <p:sldId id="498" r:id="rId7"/>
    <p:sldId id="501" r:id="rId8"/>
    <p:sldId id="502" r:id="rId9"/>
    <p:sldId id="328" r:id="rId10"/>
    <p:sldId id="532" r:id="rId11"/>
    <p:sldId id="547" r:id="rId12"/>
    <p:sldId id="548" r:id="rId13"/>
    <p:sldId id="550" r:id="rId14"/>
    <p:sldId id="551" r:id="rId15"/>
    <p:sldId id="552" r:id="rId16"/>
    <p:sldId id="549" r:id="rId17"/>
    <p:sldId id="321" r:id="rId18"/>
    <p:sldId id="554" r:id="rId19"/>
    <p:sldId id="555" r:id="rId20"/>
    <p:sldId id="537" r:id="rId21"/>
    <p:sldId id="494" r:id="rId22"/>
    <p:sldId id="473" r:id="rId23"/>
    <p:sldId id="344" r:id="rId24"/>
    <p:sldId id="556" r:id="rId25"/>
    <p:sldId id="385" r:id="rId26"/>
    <p:sldId id="536" r:id="rId27"/>
    <p:sldId id="533" r:id="rId28"/>
    <p:sldId id="352" r:id="rId29"/>
    <p:sldId id="493" r:id="rId30"/>
    <p:sldId id="468" r:id="rId31"/>
    <p:sldId id="545" r:id="rId32"/>
    <p:sldId id="401" r:id="rId33"/>
    <p:sldId id="454" r:id="rId34"/>
    <p:sldId id="471" r:id="rId35"/>
    <p:sldId id="472" r:id="rId36"/>
    <p:sldId id="490" r:id="rId37"/>
    <p:sldId id="489" r:id="rId38"/>
    <p:sldId id="470" r:id="rId39"/>
    <p:sldId id="400" r:id="rId40"/>
    <p:sldId id="485" r:id="rId41"/>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5A33"/>
    <a:srgbClr val="DE2A00"/>
    <a:srgbClr val="D02800"/>
    <a:srgbClr val="FF3300"/>
    <a:srgbClr val="0033CC"/>
    <a:srgbClr val="CC3300"/>
    <a:srgbClr val="FF66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p:scale>
          <a:sx n="66" d="100"/>
          <a:sy n="66" d="100"/>
        </p:scale>
        <p:origin x="-1422" y="-78"/>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notesViewPr>
    <p:cSldViewPr>
      <p:cViewPr varScale="1">
        <p:scale>
          <a:sx n="57" d="100"/>
          <a:sy n="57" d="100"/>
        </p:scale>
        <p:origin x="-2472" y="-90"/>
      </p:cViewPr>
      <p:guideLst>
        <p:guide orient="horz" pos="2160"/>
        <p:guide pos="288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F10308A9-0314-45A4-A8AA-7CB85AAF906B}" type="datetimeFigureOut">
              <a:rPr lang="en-US" smtClean="0"/>
              <a:pPr/>
              <a:t>11/10/2016</a:t>
            </a:fld>
            <a:endParaRPr lang="en-US"/>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77438B58-13CB-4A4C-873C-C53C17D9D241}"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17623C50-3AFE-4157-A178-30EC7CF2402E}" type="datetimeFigureOut">
              <a:rPr lang="en-US" smtClean="0"/>
              <a:pPr/>
              <a:t>11/10/2016</a:t>
            </a:fld>
            <a:endParaRPr lang="en-US"/>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754625B4-92B9-4926-885E-3F48778366A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0B2CAE-987A-43F7-BB9F-1C0DE2C62057}" type="slidenum">
              <a:rPr lang="en-US" smtClean="0"/>
              <a:pPr/>
              <a:t>5</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0B2CAE-987A-43F7-BB9F-1C0DE2C62057}" type="slidenum">
              <a:rPr lang="en-US" smtClean="0"/>
              <a:pPr/>
              <a:t>6</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0B2CAE-987A-43F7-BB9F-1C0DE2C62057}" type="slidenum">
              <a:rPr lang="en-US" smtClean="0"/>
              <a:pPr/>
              <a:t>7</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0B2CAE-987A-43F7-BB9F-1C0DE2C62057}" type="slidenum">
              <a:rPr lang="en-US" smtClean="0"/>
              <a:pPr/>
              <a:t>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0349F32-E770-4F2C-85DD-2CC4B34EF849}"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514350" indent="-514350">
              <a:buFont typeface="+mj-lt"/>
              <a:buAutoNum type="arabicPeriod"/>
              <a:defRPr/>
            </a:lvl1pPr>
            <a:lvl2pPr marL="971550" indent="-514350">
              <a:buFont typeface="+mj-lt"/>
              <a:buAutoNum type="alphaLcPeriod"/>
              <a:defRPr/>
            </a:lvl2pPr>
            <a:lvl3pPr marL="1371600" indent="-457200">
              <a:buFont typeface="+mj-lt"/>
              <a:buAutoNum type="arabicParenR"/>
              <a:defRPr/>
            </a:lvl3pPr>
            <a:lvl4pPr marL="1885950" indent="-514350">
              <a:buFont typeface="+mj-lt"/>
              <a:buAutoNum type="romanLcPeriod"/>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A217B6-A5D1-47D3-9185-551C88359725}"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F4A9186-7158-45FE-B87F-B0ECFCB9AB24}" type="datetime1">
              <a:rPr lang="en-US" smtClean="0"/>
              <a:pPr/>
              <a:t>11/10/2016</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
        <p:nvSpPr>
          <p:cNvPr id="7" name="Slide Number Placeholder 6"/>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551F45-849D-453D-B7A1-8375C45C6368}" type="datetime1">
              <a:rPr lang="en-US" smtClean="0"/>
              <a:pPr/>
              <a:t>11/10/2016</a:t>
            </a:fld>
            <a:endParaRPr lang="en-US"/>
          </a:p>
        </p:txBody>
      </p:sp>
      <p:sp>
        <p:nvSpPr>
          <p:cNvPr id="8" name="Footer Placeholder 7"/>
          <p:cNvSpPr>
            <a:spLocks noGrp="1"/>
          </p:cNvSpPr>
          <p:nvPr>
            <p:ph type="ftr" sz="quarter" idx="11"/>
          </p:nvPr>
        </p:nvSpPr>
        <p:spPr/>
        <p:txBody>
          <a:bodyPr/>
          <a:lstStyle/>
          <a:p>
            <a:r>
              <a:rPr lang="en-US" smtClean="0"/>
              <a:t>David Tye</a:t>
            </a:r>
            <a:endParaRPr lang="en-US"/>
          </a:p>
        </p:txBody>
      </p:sp>
      <p:sp>
        <p:nvSpPr>
          <p:cNvPr id="9" name="Slide Number Placeholder 8"/>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493FE8-888C-4434-AD7C-BF830D379F5E}" type="datetime1">
              <a:rPr lang="en-US" smtClean="0"/>
              <a:pPr/>
              <a:t>11/10/2016</a:t>
            </a:fld>
            <a:endParaRPr lang="en-US"/>
          </a:p>
        </p:txBody>
      </p:sp>
      <p:sp>
        <p:nvSpPr>
          <p:cNvPr id="4" name="Footer Placeholder 3"/>
          <p:cNvSpPr>
            <a:spLocks noGrp="1"/>
          </p:cNvSpPr>
          <p:nvPr>
            <p:ph type="ftr" sz="quarter" idx="11"/>
          </p:nvPr>
        </p:nvSpPr>
        <p:spPr/>
        <p:txBody>
          <a:bodyPr/>
          <a:lstStyle/>
          <a:p>
            <a:r>
              <a:rPr lang="en-US" smtClean="0"/>
              <a:t>David Tye</a:t>
            </a:r>
            <a:endParaRPr lang="en-US"/>
          </a:p>
        </p:txBody>
      </p:sp>
      <p:sp>
        <p:nvSpPr>
          <p:cNvPr id="5" name="Slide Number Placeholder 4"/>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11/10/2016</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84EC8A-043A-481C-8127-6D23DD0F98DE}" type="datetime1">
              <a:rPr lang="en-US" smtClean="0"/>
              <a:pPr/>
              <a:t>11/10/2016</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
        <p:nvSpPr>
          <p:cNvPr id="7" name="Slide Number Placeholder 6"/>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565DA1-1254-46FE-8045-D8BD58E0831C}" type="datetime1">
              <a:rPr lang="en-US" smtClean="0"/>
              <a:pPr/>
              <a:t>11/10/2016</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
        <p:nvSpPr>
          <p:cNvPr id="7" name="Slide Number Placeholder 6"/>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B883BE-F66E-4C6E-865A-632FA67D52E8}"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7EAB04-4619-41CF-AF5A-F97987350AAA}"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8524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657600" y="6243638"/>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7042150" y="6243638"/>
            <a:ext cx="1905000" cy="457200"/>
          </a:xfrm>
        </p:spPr>
        <p:txBody>
          <a:bodyPr/>
          <a:lstStyle>
            <a:lvl1pPr>
              <a:defRPr/>
            </a:lvl1pPr>
          </a:lstStyle>
          <a:p>
            <a:fld id="{B016D4AD-1CA3-47A5-9320-86ECC4D1CF76}"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BF10DA-13EF-4C81-9B6D-5B15BE4C7B3A}" type="datetime1">
              <a:rPr lang="en-US" smtClean="0"/>
              <a:pPr/>
              <a:t>11/10/2016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David Tye</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0E11CA-64D2-4375-B622-C832B1B1927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www.biblebb.com/files/mac/sg1444.htm"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groups.yahoo.com/group/progressive_theology/"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www.brianmclaren.net/archives/2004/05/theory_of_atonement_41.html" TargetMode="Externa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Revelation of Jesus Christ</a:t>
            </a:r>
            <a:br>
              <a:rPr lang="en-US" dirty="0" smtClean="0"/>
            </a:br>
            <a:r>
              <a:rPr lang="en-US" dirty="0" err="1" smtClean="0"/>
              <a:t>Lsn</a:t>
            </a:r>
            <a:r>
              <a:rPr lang="en-US" dirty="0" smtClean="0"/>
              <a:t> 3c of 22</a:t>
            </a:r>
            <a:endParaRPr lang="en-US" sz="3200" b="1" dirty="0">
              <a:solidFill>
                <a:srgbClr val="FF0000"/>
              </a:solidFill>
            </a:endParaRPr>
          </a:p>
        </p:txBody>
      </p:sp>
      <p:sp>
        <p:nvSpPr>
          <p:cNvPr id="3" name="Subtitle 2"/>
          <p:cNvSpPr>
            <a:spLocks noGrp="1"/>
          </p:cNvSpPr>
          <p:nvPr>
            <p:ph type="subTitle" idx="1"/>
          </p:nvPr>
        </p:nvSpPr>
        <p:spPr>
          <a:xfrm>
            <a:off x="-76200" y="3886200"/>
            <a:ext cx="8915400" cy="914400"/>
          </a:xfrm>
        </p:spPr>
        <p:txBody>
          <a:bodyPr/>
          <a:lstStyle/>
          <a:p>
            <a:r>
              <a:rPr lang="en-US" dirty="0" smtClean="0"/>
              <a:t>Chapter 2 &amp; 3 – Letter to the Church In Laodicea</a:t>
            </a:r>
            <a:endParaRPr lang="en-US" dirty="0"/>
          </a:p>
        </p:txBody>
      </p:sp>
      <p:pic>
        <p:nvPicPr>
          <p:cNvPr id="1026" name="Picture 2" descr="E:\BIBLE STUDY\MBC Community Teaching\DTW\Revelation\Graphics\jesus_second_coming.jpg"/>
          <p:cNvPicPr>
            <a:picLocks noChangeAspect="1" noChangeArrowheads="1"/>
          </p:cNvPicPr>
          <p:nvPr/>
        </p:nvPicPr>
        <p:blipFill>
          <a:blip r:embed="rId2" cstate="print"/>
          <a:srcRect/>
          <a:stretch>
            <a:fillRect/>
          </a:stretch>
        </p:blipFill>
        <p:spPr bwMode="auto">
          <a:xfrm>
            <a:off x="152400" y="152400"/>
            <a:ext cx="1395095" cy="1981200"/>
          </a:xfrm>
          <a:prstGeom prst="rect">
            <a:avLst/>
          </a:prstGeom>
          <a:noFill/>
        </p:spPr>
      </p:pic>
      <p:sp>
        <p:nvSpPr>
          <p:cNvPr id="5" name="TextBox 4"/>
          <p:cNvSpPr txBox="1"/>
          <p:nvPr/>
        </p:nvSpPr>
        <p:spPr>
          <a:xfrm>
            <a:off x="762000" y="5105400"/>
            <a:ext cx="7772400" cy="1107996"/>
          </a:xfrm>
          <a:prstGeom prst="rect">
            <a:avLst/>
          </a:prstGeom>
          <a:noFill/>
        </p:spPr>
        <p:txBody>
          <a:bodyPr wrap="square" rtlCol="0">
            <a:spAutoFit/>
          </a:bodyPr>
          <a:lstStyle/>
          <a:p>
            <a:r>
              <a:rPr lang="en-US" sz="2000" b="1" i="1" dirty="0" smtClean="0">
                <a:solidFill>
                  <a:schemeClr val="tx2"/>
                </a:solidFill>
              </a:rPr>
              <a:t>Rev. 1:3</a:t>
            </a:r>
            <a:r>
              <a:rPr lang="en-US" sz="2000" i="1" dirty="0" smtClean="0">
                <a:solidFill>
                  <a:schemeClr val="tx2"/>
                </a:solidFill>
              </a:rPr>
              <a:t> </a:t>
            </a:r>
            <a:r>
              <a:rPr lang="en-US" sz="2000" i="1" dirty="0" smtClean="0">
                <a:solidFill>
                  <a:srgbClr val="FF0000"/>
                </a:solidFill>
              </a:rPr>
              <a:t>Blessed is he who </a:t>
            </a:r>
            <a:r>
              <a:rPr lang="en-US" sz="2800" b="1" i="1" u="sng" dirty="0" smtClean="0">
                <a:solidFill>
                  <a:schemeClr val="tx2">
                    <a:lumMod val="75000"/>
                  </a:schemeClr>
                </a:solidFill>
              </a:rPr>
              <a:t>reads</a:t>
            </a:r>
            <a:r>
              <a:rPr lang="en-US" sz="2800" i="1" dirty="0" smtClean="0">
                <a:solidFill>
                  <a:srgbClr val="FF0000"/>
                </a:solidFill>
              </a:rPr>
              <a:t> </a:t>
            </a:r>
            <a:r>
              <a:rPr lang="en-US" sz="2000" i="1" dirty="0" smtClean="0">
                <a:solidFill>
                  <a:srgbClr val="FF0000"/>
                </a:solidFill>
              </a:rPr>
              <a:t>and those who </a:t>
            </a:r>
            <a:r>
              <a:rPr lang="en-US" sz="2000" b="1" i="1" u="sng" dirty="0" smtClean="0">
                <a:solidFill>
                  <a:srgbClr val="FF0000"/>
                </a:solidFill>
              </a:rPr>
              <a:t>hear</a:t>
            </a:r>
            <a:r>
              <a:rPr lang="en-US" sz="2000" i="1" dirty="0" smtClean="0">
                <a:solidFill>
                  <a:srgbClr val="FF0000"/>
                </a:solidFill>
              </a:rPr>
              <a:t> the words of the prophecy, and </a:t>
            </a:r>
            <a:r>
              <a:rPr lang="en-US" sz="2000" b="1" i="1" u="sng" dirty="0" smtClean="0">
                <a:solidFill>
                  <a:srgbClr val="FF0000"/>
                </a:solidFill>
              </a:rPr>
              <a:t>heed</a:t>
            </a:r>
            <a:r>
              <a:rPr lang="en-US" sz="2000" i="1" dirty="0" smtClean="0">
                <a:solidFill>
                  <a:srgbClr val="FF0000"/>
                </a:solidFill>
              </a:rPr>
              <a:t> the things which are written in it; for the time is near</a:t>
            </a:r>
            <a:r>
              <a:rPr lang="en-US" sz="2000" i="1" dirty="0" smtClean="0"/>
              <a:t>.</a:t>
            </a:r>
            <a:r>
              <a:rPr lang="en-US" dirty="0" smtClean="0"/>
              <a:t> </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a:t>
            </a:fld>
            <a:endParaRPr lang="en-US"/>
          </a:p>
        </p:txBody>
      </p:sp>
      <p:graphicFrame>
        <p:nvGraphicFramePr>
          <p:cNvPr id="7" name="Table 6"/>
          <p:cNvGraphicFramePr>
            <a:graphicFrameLocks noGrp="1"/>
          </p:cNvGraphicFramePr>
          <p:nvPr/>
        </p:nvGraphicFramePr>
        <p:xfrm>
          <a:off x="152400" y="152400"/>
          <a:ext cx="8763000" cy="6686049"/>
        </p:xfrm>
        <a:graphic>
          <a:graphicData uri="http://schemas.openxmlformats.org/drawingml/2006/table">
            <a:tbl>
              <a:tblPr/>
              <a:tblGrid>
                <a:gridCol w="1219200"/>
                <a:gridCol w="1159275"/>
                <a:gridCol w="1393099"/>
                <a:gridCol w="891868"/>
                <a:gridCol w="978255"/>
                <a:gridCol w="1604319"/>
                <a:gridCol w="1516984"/>
              </a:tblGrid>
              <a:tr h="266487">
                <a:tc>
                  <a:txBody>
                    <a:bodyPr/>
                    <a:lstStyle/>
                    <a:p>
                      <a:pPr marL="0" marR="0" algn="r">
                        <a:spcBef>
                          <a:spcPts val="0"/>
                        </a:spcBef>
                        <a:spcAft>
                          <a:spcPts val="0"/>
                        </a:spcAft>
                      </a:pPr>
                      <a:r>
                        <a:rPr lang="en-US" sz="900" dirty="0">
                          <a:solidFill>
                            <a:srgbClr val="000000"/>
                          </a:solidFill>
                          <a:latin typeface="Univers"/>
                          <a:ea typeface="Times New Roman"/>
                          <a:cs typeface="Times New Roman"/>
                        </a:rPr>
                        <a:t/>
                      </a:r>
                      <a:br>
                        <a:rPr lang="en-US" sz="900" dirty="0">
                          <a:solidFill>
                            <a:srgbClr val="000000"/>
                          </a:solidFill>
                          <a:latin typeface="Univers"/>
                          <a:ea typeface="Times New Roman"/>
                          <a:cs typeface="Times New Roman"/>
                        </a:rPr>
                      </a:br>
                      <a:r>
                        <a:rPr lang="en-US" sz="1000" b="1" dirty="0">
                          <a:latin typeface="Times New Roman"/>
                          <a:ea typeface="Times New Roman"/>
                        </a:rPr>
                        <a:t>Age:</a:t>
                      </a:r>
                      <a:endParaRPr lang="en-US" sz="900" dirty="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a:latin typeface="Times New Roman"/>
                          <a:ea typeface="Times New Roman"/>
                        </a:rPr>
                        <a:t>Middle Ages (500-1500)</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a:latin typeface="Times New Roman"/>
                          <a:ea typeface="Times New Roman"/>
                        </a:rPr>
                        <a:t>Reformation (1517- 1648)</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spcBef>
                          <a:spcPts val="0"/>
                        </a:spcBef>
                        <a:spcAft>
                          <a:spcPts val="0"/>
                        </a:spcAft>
                      </a:pPr>
                      <a:r>
                        <a:rPr lang="en-US" sz="1000" b="1">
                          <a:latin typeface="Times New Roman"/>
                          <a:ea typeface="Times New Roman"/>
                        </a:rPr>
                        <a:t>Renaissance (1648-1789)</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spcBef>
                          <a:spcPts val="0"/>
                        </a:spcBef>
                        <a:spcAft>
                          <a:spcPts val="0"/>
                        </a:spcAft>
                      </a:pPr>
                      <a:r>
                        <a:rPr lang="en-US" sz="1000" b="1">
                          <a:latin typeface="Times New Roman"/>
                          <a:ea typeface="Times New Roman"/>
                        </a:rPr>
                        <a:t>Revival (1789-1914)</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a:latin typeface="Times New Roman"/>
                          <a:ea typeface="Times New Roman"/>
                        </a:rPr>
                        <a:t>Ideologies (1914-1996)</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261">
                <a:tc>
                  <a:txBody>
                    <a:bodyPr/>
                    <a:lstStyle/>
                    <a:p>
                      <a:pPr marL="0" marR="0">
                        <a:spcBef>
                          <a:spcPts val="0"/>
                        </a:spcBef>
                        <a:spcAft>
                          <a:spcPts val="0"/>
                        </a:spcAft>
                      </a:pPr>
                      <a:r>
                        <a:rPr lang="en-US" sz="1000" b="1">
                          <a:latin typeface="Times New Roman"/>
                          <a:ea typeface="Times New Roman"/>
                        </a:rPr>
                        <a:t>Church Letter to:</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lgn="ctr">
                        <a:spcBef>
                          <a:spcPts val="0"/>
                        </a:spcBef>
                        <a:spcAft>
                          <a:spcPts val="0"/>
                        </a:spcAft>
                      </a:pPr>
                      <a:r>
                        <a:rPr lang="en-US" sz="900" b="1">
                          <a:latin typeface="Times New Roman"/>
                        </a:rPr>
                        <a:t>Thyatira</a:t>
                      </a:r>
                    </a:p>
                    <a:p>
                      <a:pPr marL="0" marR="0" algn="ctr">
                        <a:spcBef>
                          <a:spcPts val="0"/>
                        </a:spcBef>
                        <a:spcAft>
                          <a:spcPts val="0"/>
                        </a:spcAft>
                      </a:pPr>
                      <a:r>
                        <a:rPr lang="en-US" sz="900" b="1" i="1">
                          <a:latin typeface="Times New Roman"/>
                        </a:rPr>
                        <a:t>“Continuing</a:t>
                      </a:r>
                      <a:r>
                        <a:rPr lang="en-US" sz="900" b="1" i="0">
                          <a:latin typeface="Times New Roman"/>
                        </a:rPr>
                        <a:t> Sacrifice”</a:t>
                      </a:r>
                      <a:endParaRPr lang="en-US" sz="900" b="1" i="1">
                        <a:latin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spcBef>
                          <a:spcPts val="0"/>
                        </a:spcBef>
                        <a:spcAft>
                          <a:spcPts val="0"/>
                        </a:spcAft>
                      </a:pPr>
                      <a:r>
                        <a:rPr lang="en-US" sz="900" b="1">
                          <a:latin typeface="Times New Roman"/>
                        </a:rPr>
                        <a:t>Sardis</a:t>
                      </a:r>
                    </a:p>
                    <a:p>
                      <a:pPr marL="0" marR="0" algn="ctr">
                        <a:spcBef>
                          <a:spcPts val="0"/>
                        </a:spcBef>
                        <a:spcAft>
                          <a:spcPts val="0"/>
                        </a:spcAft>
                      </a:pPr>
                      <a:r>
                        <a:rPr lang="en-US" sz="900" b="1" i="1">
                          <a:latin typeface="Times New Roman"/>
                        </a:rPr>
                        <a:t>“Remnant”</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spcBef>
                          <a:spcPts val="0"/>
                        </a:spcBef>
                        <a:spcAft>
                          <a:spcPts val="0"/>
                        </a:spcAft>
                      </a:pPr>
                      <a:r>
                        <a:rPr lang="en-US" sz="900" b="1">
                          <a:latin typeface="Times New Roman"/>
                        </a:rPr>
                        <a:t>Philadelphia</a:t>
                      </a:r>
                    </a:p>
                    <a:p>
                      <a:pPr marL="0" marR="0" algn="ctr">
                        <a:spcBef>
                          <a:spcPts val="0"/>
                        </a:spcBef>
                        <a:spcAft>
                          <a:spcPts val="0"/>
                        </a:spcAft>
                      </a:pPr>
                      <a:r>
                        <a:rPr lang="en-US" sz="900" b="1" i="1">
                          <a:latin typeface="Times New Roman"/>
                        </a:rPr>
                        <a:t>“Brotherly Love”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b="1" dirty="0">
                          <a:latin typeface="Times New Roman"/>
                        </a:rPr>
                        <a:t>Laodicea</a:t>
                      </a:r>
                    </a:p>
                    <a:p>
                      <a:pPr marL="0" marR="0" algn="ctr">
                        <a:spcBef>
                          <a:spcPts val="0"/>
                        </a:spcBef>
                        <a:spcAft>
                          <a:spcPts val="0"/>
                        </a:spcAft>
                      </a:pPr>
                      <a:r>
                        <a:rPr lang="en-US" sz="900" b="1" i="1" dirty="0">
                          <a:latin typeface="Times New Roman"/>
                        </a:rPr>
                        <a:t>“Judgment of the people”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0174">
                <a:tc>
                  <a:txBody>
                    <a:bodyPr/>
                    <a:lstStyle/>
                    <a:p>
                      <a:pPr marL="0" marR="0">
                        <a:spcBef>
                          <a:spcPts val="0"/>
                        </a:spcBef>
                        <a:spcAft>
                          <a:spcPts val="0"/>
                        </a:spcAft>
                      </a:pPr>
                      <a:r>
                        <a:rPr lang="en-US" sz="1000" b="1">
                          <a:latin typeface="Times New Roman"/>
                          <a:ea typeface="Times New Roman"/>
                        </a:rPr>
                        <a:t>The Lord’s description/promise</a:t>
                      </a:r>
                      <a:endParaRPr lang="en-US" sz="900">
                        <a:latin typeface="Times New Roman"/>
                        <a:ea typeface="Times New Roman"/>
                      </a:endParaRPr>
                    </a:p>
                    <a:p>
                      <a:pPr marL="0" marR="0">
                        <a:spcBef>
                          <a:spcPts val="0"/>
                        </a:spcBef>
                        <a:spcAft>
                          <a:spcPts val="0"/>
                        </a:spcAft>
                      </a:pPr>
                      <a:r>
                        <a:rPr lang="en-US" sz="900">
                          <a:latin typeface="Times New Roman"/>
                          <a:ea typeface="Times New Roman"/>
                        </a:rPr>
                        <a:t>[</a:t>
                      </a:r>
                      <a:r>
                        <a:rPr lang="en-US" sz="900" b="1" u="sng">
                          <a:latin typeface="Times New Roman"/>
                          <a:ea typeface="Times New Roman"/>
                        </a:rPr>
                        <a:t>Note</a:t>
                      </a:r>
                      <a:r>
                        <a:rPr lang="en-US" sz="900">
                          <a:latin typeface="Times New Roman"/>
                          <a:ea typeface="Times New Roman"/>
                        </a:rPr>
                        <a:t>: to </a:t>
                      </a:r>
                      <a:r>
                        <a:rPr lang="en-US" sz="900" b="1">
                          <a:latin typeface="Times New Roman"/>
                          <a:ea typeface="Times New Roman"/>
                        </a:rPr>
                        <a:t>Pergamum</a:t>
                      </a:r>
                      <a:r>
                        <a:rPr lang="en-US" sz="900">
                          <a:latin typeface="Times New Roman"/>
                          <a:ea typeface="Times New Roman"/>
                        </a:rPr>
                        <a:t> He said,</a:t>
                      </a:r>
                      <a:r>
                        <a:rPr lang="en-US" sz="900">
                          <a:solidFill>
                            <a:srgbClr val="FF0000"/>
                          </a:solidFill>
                          <a:latin typeface="Times New Roman"/>
                          <a:ea typeface="Times New Roman"/>
                        </a:rPr>
                        <a:t> 'Repent therefore; or else </a:t>
                      </a:r>
                      <a:r>
                        <a:rPr lang="en-US" sz="900" b="1" u="sng">
                          <a:solidFill>
                            <a:srgbClr val="FF0000"/>
                          </a:solidFill>
                          <a:effectLst>
                            <a:outerShdw blurRad="50800" dist="38100" algn="tr" rotWithShape="0">
                              <a:prstClr val="black">
                                <a:alpha val="40000"/>
                              </a:prstClr>
                            </a:outerShdw>
                          </a:effectLst>
                          <a:latin typeface="Times New Roman"/>
                          <a:ea typeface="Times New Roman"/>
                        </a:rPr>
                        <a:t>I am coming to you quickly</a:t>
                      </a:r>
                      <a:r>
                        <a:rPr lang="en-US" sz="900">
                          <a:solidFill>
                            <a:srgbClr val="FF0000"/>
                          </a:solidFill>
                          <a:latin typeface="Times New Roman"/>
                          <a:ea typeface="Times New Roman"/>
                        </a:rPr>
                        <a:t>, and I will make war against them with the sword of My mouth. </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lgn="ctr">
                        <a:spcBef>
                          <a:spcPts val="0"/>
                        </a:spcBef>
                        <a:spcAft>
                          <a:spcPts val="0"/>
                        </a:spcAft>
                      </a:pPr>
                      <a:r>
                        <a:rPr lang="en-US" sz="900">
                          <a:solidFill>
                            <a:srgbClr val="FF0000"/>
                          </a:solidFill>
                          <a:latin typeface="Times New Roman"/>
                          <a:ea typeface="Times New Roman"/>
                        </a:rPr>
                        <a:t>The Son of God, who has eyes like a flame of fire, and His feet are like burnished bronze</a:t>
                      </a:r>
                      <a:endParaRPr lang="en-US" sz="900">
                        <a:latin typeface="Times New Roman"/>
                        <a:ea typeface="Times New Roman"/>
                      </a:endParaRPr>
                    </a:p>
                    <a:p>
                      <a:pPr marL="0" marR="0" algn="ctr">
                        <a:spcBef>
                          <a:spcPts val="0"/>
                        </a:spcBef>
                        <a:spcAft>
                          <a:spcPts val="0"/>
                        </a:spcAft>
                      </a:pPr>
                      <a:r>
                        <a:rPr lang="en-US" sz="900">
                          <a:solidFill>
                            <a:srgbClr val="FF0000"/>
                          </a:solidFill>
                          <a:latin typeface="Times New Roman"/>
                          <a:ea typeface="Times New Roman"/>
                        </a:rPr>
                        <a:t>'Nevertheless what you have, hold fast </a:t>
                      </a:r>
                      <a:r>
                        <a:rPr lang="en-US" sz="900" b="1" u="sng">
                          <a:solidFill>
                            <a:srgbClr val="FF0000"/>
                          </a:solidFill>
                          <a:effectLst>
                            <a:outerShdw blurRad="50800" dist="38100" algn="tr" rotWithShape="0">
                              <a:prstClr val="black">
                                <a:alpha val="40000"/>
                              </a:prstClr>
                            </a:outerShdw>
                          </a:effectLst>
                          <a:latin typeface="Times New Roman"/>
                          <a:ea typeface="Times New Roman"/>
                        </a:rPr>
                        <a:t>until I come</a:t>
                      </a:r>
                      <a:r>
                        <a:rPr lang="en-US" sz="900">
                          <a:solidFill>
                            <a:srgbClr val="FF0000"/>
                          </a:solidFill>
                          <a:latin typeface="Times New Roman"/>
                          <a:ea typeface="Times New Roman"/>
                        </a:rPr>
                        <a:t>.</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spcBef>
                          <a:spcPts val="0"/>
                        </a:spcBef>
                        <a:spcAft>
                          <a:spcPts val="0"/>
                        </a:spcAft>
                      </a:pPr>
                      <a:r>
                        <a:rPr lang="en-US" sz="900">
                          <a:solidFill>
                            <a:srgbClr val="FF0000"/>
                          </a:solidFill>
                          <a:latin typeface="Times New Roman"/>
                          <a:ea typeface="Times New Roman"/>
                        </a:rPr>
                        <a:t>He who has the </a:t>
                      </a:r>
                      <a:r>
                        <a:rPr lang="en-US" sz="900" b="1" u="sng">
                          <a:solidFill>
                            <a:srgbClr val="FF0000"/>
                          </a:solidFill>
                          <a:latin typeface="Times New Roman"/>
                          <a:ea typeface="Times New Roman"/>
                        </a:rPr>
                        <a:t>seven Spirits of God</a:t>
                      </a:r>
                      <a:r>
                        <a:rPr lang="en-US" sz="900">
                          <a:solidFill>
                            <a:srgbClr val="FF0000"/>
                          </a:solidFill>
                          <a:latin typeface="Times New Roman"/>
                          <a:ea typeface="Times New Roman"/>
                        </a:rPr>
                        <a:t>, and the seven stars,</a:t>
                      </a:r>
                      <a:endParaRPr lang="en-US" sz="900">
                        <a:latin typeface="Times New Roman"/>
                        <a:ea typeface="Times New Roman"/>
                      </a:endParaRPr>
                    </a:p>
                    <a:p>
                      <a:pPr marL="0" marR="0" algn="ctr">
                        <a:spcBef>
                          <a:spcPts val="0"/>
                        </a:spcBef>
                        <a:spcAft>
                          <a:spcPts val="0"/>
                        </a:spcAft>
                      </a:pPr>
                      <a:r>
                        <a:rPr lang="en-US" sz="900">
                          <a:solidFill>
                            <a:srgbClr val="FF0000"/>
                          </a:solidFill>
                          <a:latin typeface="Times New Roman"/>
                          <a:ea typeface="Times New Roman"/>
                        </a:rPr>
                        <a:t>If therefore you will not wake up</a:t>
                      </a:r>
                      <a:r>
                        <a:rPr lang="en-US" sz="900" b="1" u="sng">
                          <a:solidFill>
                            <a:srgbClr val="FF0000"/>
                          </a:solidFill>
                          <a:effectLst>
                            <a:outerShdw blurRad="50800" dist="38100" algn="tr" rotWithShape="0">
                              <a:prstClr val="black">
                                <a:alpha val="40000"/>
                              </a:prstClr>
                            </a:outerShdw>
                          </a:effectLst>
                          <a:latin typeface="Times New Roman"/>
                          <a:ea typeface="Times New Roman"/>
                        </a:rPr>
                        <a:t>, I will come like a thief</a:t>
                      </a:r>
                      <a:r>
                        <a:rPr lang="en-US" sz="900">
                          <a:solidFill>
                            <a:srgbClr val="FF0000"/>
                          </a:solidFill>
                          <a:latin typeface="Times New Roman"/>
                          <a:ea typeface="Times New Roman"/>
                        </a:rPr>
                        <a:t>, and you will not know at what hour I will come upon you.</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spcBef>
                          <a:spcPts val="0"/>
                        </a:spcBef>
                        <a:spcAft>
                          <a:spcPts val="0"/>
                        </a:spcAft>
                      </a:pPr>
                      <a:r>
                        <a:rPr lang="en-US" sz="900">
                          <a:solidFill>
                            <a:srgbClr val="FF0000"/>
                          </a:solidFill>
                          <a:latin typeface="Times New Roman"/>
                          <a:ea typeface="Times New Roman"/>
                        </a:rPr>
                        <a:t>He who is holy, who is true, who has the key of David, who opens and no one will shut, and who shuts and no one opens</a:t>
                      </a:r>
                      <a:endParaRPr lang="en-US" sz="900">
                        <a:latin typeface="Times New Roman"/>
                        <a:ea typeface="Times New Roman"/>
                      </a:endParaRPr>
                    </a:p>
                    <a:p>
                      <a:pPr marL="0" marR="0">
                        <a:spcBef>
                          <a:spcPts val="0"/>
                        </a:spcBef>
                        <a:spcAft>
                          <a:spcPts val="0"/>
                        </a:spcAft>
                      </a:pPr>
                      <a:r>
                        <a:rPr lang="en-US" sz="900">
                          <a:solidFill>
                            <a:srgbClr val="FF0000"/>
                          </a:solidFill>
                          <a:latin typeface="Times New Roman"/>
                          <a:ea typeface="Times New Roman"/>
                        </a:rPr>
                        <a:t>Because </a:t>
                      </a:r>
                      <a:r>
                        <a:rPr lang="en-US" sz="900" b="1" u="sng">
                          <a:solidFill>
                            <a:srgbClr val="FF0000"/>
                          </a:solidFill>
                          <a:latin typeface="Times New Roman"/>
                          <a:ea typeface="Times New Roman"/>
                        </a:rPr>
                        <a:t>you have kept the word of My perseverance</a:t>
                      </a:r>
                      <a:r>
                        <a:rPr lang="en-US" sz="900">
                          <a:solidFill>
                            <a:srgbClr val="FF0000"/>
                          </a:solidFill>
                          <a:latin typeface="Times New Roman"/>
                          <a:ea typeface="Times New Roman"/>
                        </a:rPr>
                        <a:t>, I also will keep you from the hour of testing, that </a:t>
                      </a:r>
                      <a:r>
                        <a:rPr lang="en-US" sz="900" i="1">
                          <a:solidFill>
                            <a:srgbClr val="FF0000"/>
                          </a:solidFill>
                          <a:latin typeface="Times New Roman"/>
                          <a:ea typeface="Times New Roman"/>
                        </a:rPr>
                        <a:t>hour</a:t>
                      </a:r>
                      <a:r>
                        <a:rPr lang="en-US" sz="900">
                          <a:solidFill>
                            <a:srgbClr val="FF0000"/>
                          </a:solidFill>
                          <a:latin typeface="Times New Roman"/>
                          <a:ea typeface="Times New Roman"/>
                        </a:rPr>
                        <a:t> which is about to come upon the whole world, … </a:t>
                      </a:r>
                      <a:r>
                        <a:rPr lang="en-US" sz="900" b="1" u="sng">
                          <a:solidFill>
                            <a:srgbClr val="FF0000"/>
                          </a:solidFill>
                          <a:effectLst>
                            <a:outerShdw blurRad="50800" dist="38100" algn="tr" rotWithShape="0">
                              <a:prstClr val="black">
                                <a:alpha val="40000"/>
                              </a:prstClr>
                            </a:outerShdw>
                          </a:effectLst>
                          <a:latin typeface="Times New Roman"/>
                          <a:ea typeface="Times New Roman"/>
                        </a:rPr>
                        <a:t>'I am coming quickly</a:t>
                      </a:r>
                      <a:r>
                        <a:rPr lang="en-US" sz="900">
                          <a:solidFill>
                            <a:srgbClr val="FF0000"/>
                          </a:solidFill>
                          <a:latin typeface="Times New Roman"/>
                          <a:ea typeface="Times New Roman"/>
                        </a:rPr>
                        <a:t>; </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a:solidFill>
                            <a:srgbClr val="FF0000"/>
                          </a:solidFill>
                          <a:latin typeface="Times New Roman"/>
                          <a:ea typeface="Times New Roman"/>
                        </a:rPr>
                        <a:t>The </a:t>
                      </a:r>
                      <a:r>
                        <a:rPr lang="en-US" sz="900" b="1" u="sng">
                          <a:solidFill>
                            <a:srgbClr val="FF0000"/>
                          </a:solidFill>
                          <a:latin typeface="Times New Roman"/>
                          <a:ea typeface="Times New Roman"/>
                        </a:rPr>
                        <a:t>Amen</a:t>
                      </a:r>
                      <a:r>
                        <a:rPr lang="en-US" sz="900">
                          <a:solidFill>
                            <a:srgbClr val="FF0000"/>
                          </a:solidFill>
                          <a:latin typeface="Times New Roman"/>
                          <a:ea typeface="Times New Roman"/>
                        </a:rPr>
                        <a:t>, the faithful and true Witness, the Beginning of the creation of God</a:t>
                      </a:r>
                      <a:endParaRPr lang="en-US" sz="900">
                        <a:latin typeface="Times New Roman"/>
                        <a:ea typeface="Times New Roman"/>
                      </a:endParaRPr>
                    </a:p>
                    <a:p>
                      <a:pPr marL="0" marR="0">
                        <a:spcBef>
                          <a:spcPts val="0"/>
                        </a:spcBef>
                        <a:spcAft>
                          <a:spcPts val="0"/>
                        </a:spcAft>
                      </a:pPr>
                      <a:r>
                        <a:rPr lang="en-US" sz="900">
                          <a:solidFill>
                            <a:srgbClr val="FF0000"/>
                          </a:solidFill>
                          <a:latin typeface="Times New Roman"/>
                          <a:ea typeface="Times New Roman"/>
                        </a:rPr>
                        <a:t>I advise you to </a:t>
                      </a:r>
                      <a:r>
                        <a:rPr lang="en-US" sz="900" b="1" u="sng">
                          <a:solidFill>
                            <a:srgbClr val="FF0000"/>
                          </a:solidFill>
                          <a:latin typeface="Times New Roman"/>
                          <a:ea typeface="Times New Roman"/>
                        </a:rPr>
                        <a:t>buy from Me</a:t>
                      </a:r>
                      <a:r>
                        <a:rPr lang="en-US" sz="900">
                          <a:solidFill>
                            <a:srgbClr val="FF0000"/>
                          </a:solidFill>
                          <a:latin typeface="Times New Roman"/>
                          <a:ea typeface="Times New Roman"/>
                        </a:rPr>
                        <a:t> gold </a:t>
                      </a:r>
                      <a:endParaRPr lang="en-US" sz="900">
                        <a:latin typeface="Times New Roman"/>
                        <a:ea typeface="Times New Roman"/>
                      </a:endParaRPr>
                    </a:p>
                    <a:p>
                      <a:pPr marL="0" marR="0">
                        <a:spcBef>
                          <a:spcPts val="0"/>
                        </a:spcBef>
                        <a:spcAft>
                          <a:spcPts val="0"/>
                        </a:spcAft>
                      </a:pPr>
                      <a:r>
                        <a:rPr lang="en-US" sz="900">
                          <a:solidFill>
                            <a:srgbClr val="FF0000"/>
                          </a:solidFill>
                          <a:latin typeface="Times New Roman"/>
                          <a:ea typeface="Times New Roman"/>
                        </a:rPr>
                        <a:t>and white garments, … </a:t>
                      </a:r>
                      <a:endParaRPr lang="en-US" sz="900">
                        <a:latin typeface="Times New Roman"/>
                        <a:ea typeface="Times New Roman"/>
                      </a:endParaRPr>
                    </a:p>
                    <a:p>
                      <a:pPr marL="0" marR="0" algn="ctr">
                        <a:spcBef>
                          <a:spcPts val="0"/>
                        </a:spcBef>
                        <a:spcAft>
                          <a:spcPts val="0"/>
                        </a:spcAft>
                      </a:pPr>
                      <a:r>
                        <a:rPr lang="en-US" sz="900" b="1" u="sng">
                          <a:solidFill>
                            <a:srgbClr val="FF0000"/>
                          </a:solidFill>
                          <a:effectLst>
                            <a:outerShdw blurRad="50800" dist="38100" algn="tr" rotWithShape="0">
                              <a:prstClr val="black">
                                <a:alpha val="40000"/>
                              </a:prstClr>
                            </a:outerShdw>
                          </a:effectLst>
                          <a:latin typeface="Times New Roman"/>
                          <a:ea typeface="Times New Roman"/>
                        </a:rPr>
                        <a:t>'Behold, I stand at the door and knock</a:t>
                      </a:r>
                      <a:r>
                        <a:rPr lang="en-US" sz="900">
                          <a:solidFill>
                            <a:srgbClr val="FF0000"/>
                          </a:solidFill>
                          <a:latin typeface="Times New Roman"/>
                          <a:ea typeface="Times New Roman"/>
                        </a:rPr>
                        <a:t>; if anyone hears My voice and opens the door, I will come in to him…</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809">
                <a:tc>
                  <a:txBody>
                    <a:bodyPr/>
                    <a:lstStyle/>
                    <a:p>
                      <a:pPr marL="0" marR="0">
                        <a:spcBef>
                          <a:spcPts val="0"/>
                        </a:spcBef>
                        <a:spcAft>
                          <a:spcPts val="0"/>
                        </a:spcAft>
                      </a:pPr>
                      <a:r>
                        <a:rPr lang="en-US" sz="1000" b="1">
                          <a:latin typeface="Times New Roman"/>
                          <a:ea typeface="Times New Roman"/>
                        </a:rPr>
                        <a:t>Question:</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gridSpan="6">
                  <a:txBody>
                    <a:bodyPr/>
                    <a:lstStyle/>
                    <a:p>
                      <a:pPr marL="0" marR="0" algn="ctr">
                        <a:spcBef>
                          <a:spcPts val="0"/>
                        </a:spcBef>
                        <a:spcAft>
                          <a:spcPts val="0"/>
                        </a:spcAft>
                      </a:pPr>
                      <a:r>
                        <a:rPr lang="en-US" sz="1100" b="1" i="1">
                          <a:latin typeface="Times New Roman"/>
                          <a:ea typeface="Times New Roman"/>
                        </a:rPr>
                        <a:t>All of the below church and “world” views continue today.</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08748">
                <a:tc>
                  <a:txBody>
                    <a:bodyPr/>
                    <a:lstStyle/>
                    <a:p>
                      <a:pPr marL="0" marR="0">
                        <a:spcBef>
                          <a:spcPts val="0"/>
                        </a:spcBef>
                        <a:spcAft>
                          <a:spcPts val="0"/>
                        </a:spcAft>
                      </a:pPr>
                      <a:r>
                        <a:rPr lang="en-US" sz="1000" b="1">
                          <a:latin typeface="Times New Roman"/>
                          <a:ea typeface="Times New Roman"/>
                        </a:rPr>
                        <a:t>1. How saved?</a:t>
                      </a:r>
                      <a:endParaRPr lang="en-US" sz="900">
                        <a:latin typeface="Times New Roman"/>
                        <a:ea typeface="Times New Roman"/>
                      </a:endParaRPr>
                    </a:p>
                  </a:txBody>
                  <a:tcPr marL="35661" marR="356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Gregory: grace + good works</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Times New Roman"/>
                          <a:ea typeface="Times New Roman"/>
                        </a:rPr>
                        <a:t>Luther: grace alone, faith alone, Rom 1:17 “…the just shall live by faith…”</a:t>
                      </a:r>
                    </a:p>
                    <a:p>
                      <a:pPr marL="0" marR="0">
                        <a:spcBef>
                          <a:spcPts val="0"/>
                        </a:spcBef>
                        <a:spcAft>
                          <a:spcPts val="0"/>
                        </a:spcAft>
                      </a:pPr>
                      <a:r>
                        <a:rPr lang="en-US" sz="900">
                          <a:latin typeface="Times New Roman"/>
                          <a:ea typeface="Times New Roman"/>
                        </a:rPr>
                        <a:t>Calvin: grace/faith, chosen </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pPr>
                      <a:r>
                        <a:rPr lang="en-US" sz="900">
                          <a:latin typeface="Times New Roman"/>
                          <a:ea typeface="Times New Roman"/>
                        </a:rPr>
                        <a:t>Positive view of man, not a sinner; common sense needed more than grace.</a:t>
                      </a:r>
                    </a:p>
                    <a:p>
                      <a:pPr marL="0" marR="0">
                        <a:spcBef>
                          <a:spcPts val="0"/>
                        </a:spcBef>
                        <a:spcAft>
                          <a:spcPts val="0"/>
                        </a:spcAft>
                      </a:pPr>
                      <a:r>
                        <a:rPr lang="en-US" sz="900">
                          <a:latin typeface="Times New Roman"/>
                          <a:ea typeface="Times New Roman"/>
                        </a:rPr>
                        <a:t>“</a:t>
                      </a:r>
                      <a:r>
                        <a:rPr lang="en-US" sz="900" b="1" u="sng">
                          <a:latin typeface="Times New Roman"/>
                          <a:ea typeface="Times New Roman"/>
                        </a:rPr>
                        <a:t>Membership</a:t>
                      </a:r>
                      <a:r>
                        <a:rPr lang="en-US" sz="900">
                          <a:latin typeface="Times New Roman"/>
                          <a:ea typeface="Times New Roman"/>
                        </a:rPr>
                        <a:t>” by formal assent to doctrinal views set forth by scholars</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spcBef>
                          <a:spcPts val="0"/>
                        </a:spcBef>
                        <a:spcAft>
                          <a:spcPts val="0"/>
                        </a:spcAft>
                      </a:pPr>
                      <a:r>
                        <a:rPr lang="en-US" sz="1000" b="1" i="1" dirty="0">
                          <a:latin typeface="Times New Roman"/>
                          <a:ea typeface="Times New Roman"/>
                        </a:rPr>
                        <a:t>Evangelical view:</a:t>
                      </a:r>
                      <a:endParaRPr lang="en-US" sz="900" dirty="0">
                        <a:latin typeface="Times New Roman"/>
                        <a:ea typeface="Times New Roman"/>
                      </a:endParaRPr>
                    </a:p>
                    <a:p>
                      <a:pPr marL="0" marR="0">
                        <a:spcBef>
                          <a:spcPts val="0"/>
                        </a:spcBef>
                        <a:spcAft>
                          <a:spcPts val="0"/>
                        </a:spcAft>
                      </a:pPr>
                      <a:r>
                        <a:rPr lang="en-US" sz="900" i="1" dirty="0">
                          <a:latin typeface="Times New Roman"/>
                          <a:ea typeface="Times New Roman"/>
                        </a:rPr>
                        <a:t>1. </a:t>
                      </a:r>
                      <a:r>
                        <a:rPr lang="en-US" sz="900" i="1" dirty="0" smtClean="0">
                          <a:latin typeface="Times New Roman"/>
                          <a:ea typeface="Times New Roman"/>
                        </a:rPr>
                        <a:t>by grace, thru faith</a:t>
                      </a:r>
                      <a:endParaRPr lang="en-US" sz="900" dirty="0">
                        <a:latin typeface="Times New Roman"/>
                        <a:ea typeface="Times New Roman"/>
                      </a:endParaRPr>
                    </a:p>
                    <a:p>
                      <a:pPr marL="0" marR="0">
                        <a:spcBef>
                          <a:spcPts val="0"/>
                        </a:spcBef>
                        <a:spcAft>
                          <a:spcPts val="0"/>
                        </a:spcAft>
                      </a:pPr>
                      <a:r>
                        <a:rPr lang="en-US" sz="900" i="1" dirty="0">
                          <a:latin typeface="Times New Roman"/>
                          <a:ea typeface="Times New Roman"/>
                        </a:rPr>
                        <a:t>2. </a:t>
                      </a:r>
                      <a:r>
                        <a:rPr lang="en-US" sz="900" i="1" dirty="0" smtClean="0">
                          <a:latin typeface="Times New Roman"/>
                          <a:ea typeface="Times New Roman"/>
                        </a:rPr>
                        <a:t>New birth</a:t>
                      </a:r>
                      <a:r>
                        <a:rPr lang="en-US" sz="900" i="1" dirty="0">
                          <a:latin typeface="Times New Roman"/>
                          <a:ea typeface="Times New Roman"/>
                        </a:rPr>
                        <a:t>, “born again”</a:t>
                      </a:r>
                      <a:r>
                        <a:rPr lang="en-US" sz="900" dirty="0">
                          <a:latin typeface="Times New Roman"/>
                          <a:ea typeface="Times New Roman"/>
                        </a:rPr>
                        <a:t> </a:t>
                      </a:r>
                    </a:p>
                    <a:p>
                      <a:pPr marL="160020" marR="0" indent="-160020">
                        <a:spcBef>
                          <a:spcPts val="0"/>
                        </a:spcBef>
                        <a:spcAft>
                          <a:spcPts val="0"/>
                        </a:spcAft>
                      </a:pPr>
                      <a:r>
                        <a:rPr lang="en-US" sz="900" i="1" dirty="0">
                          <a:latin typeface="Times New Roman"/>
                          <a:ea typeface="Times New Roman"/>
                        </a:rPr>
                        <a:t>3. God’s love revealed in Jesus</a:t>
                      </a:r>
                      <a:endParaRPr lang="en-US" sz="900" dirty="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 Salvation is not required</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4522">
                <a:tc>
                  <a:txBody>
                    <a:bodyPr/>
                    <a:lstStyle/>
                    <a:p>
                      <a:pPr marL="0" marR="0">
                        <a:spcBef>
                          <a:spcPts val="0"/>
                        </a:spcBef>
                        <a:spcAft>
                          <a:spcPts val="0"/>
                        </a:spcAft>
                      </a:pPr>
                      <a:r>
                        <a:rPr lang="en-US" sz="1000" b="1">
                          <a:latin typeface="Times New Roman"/>
                          <a:ea typeface="Times New Roman"/>
                        </a:rPr>
                        <a:t>2. Source of authority?</a:t>
                      </a:r>
                      <a:endParaRPr lang="en-US" sz="900">
                        <a:latin typeface="Times New Roman"/>
                        <a:ea typeface="Times New Roman"/>
                      </a:endParaRPr>
                    </a:p>
                  </a:txBody>
                  <a:tcPr marL="35661" marR="356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Innocent III: Pope is Vicar of Christ</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Times New Roman"/>
                          <a:ea typeface="Times New Roman"/>
                        </a:rPr>
                        <a:t>Luther: </a:t>
                      </a:r>
                      <a:r>
                        <a:rPr lang="en-US" sz="900" b="1" u="sng">
                          <a:latin typeface="Times New Roman"/>
                          <a:ea typeface="Times New Roman"/>
                        </a:rPr>
                        <a:t>church, as justified by scripture</a:t>
                      </a:r>
                      <a:endParaRPr lang="en-US" sz="900">
                        <a:latin typeface="Times New Roman"/>
                        <a:ea typeface="Times New Roman"/>
                      </a:endParaRPr>
                    </a:p>
                    <a:p>
                      <a:pPr marL="0" marR="0">
                        <a:spcBef>
                          <a:spcPts val="0"/>
                        </a:spcBef>
                        <a:spcAft>
                          <a:spcPts val="0"/>
                        </a:spcAft>
                      </a:pPr>
                      <a:r>
                        <a:rPr lang="en-US" sz="900">
                          <a:latin typeface="Times New Roman"/>
                          <a:ea typeface="Times New Roman"/>
                        </a:rPr>
                        <a:t>Calvin: </a:t>
                      </a:r>
                      <a:r>
                        <a:rPr lang="en-US" sz="900" b="1" u="sng">
                          <a:latin typeface="Times New Roman"/>
                          <a:ea typeface="Times New Roman"/>
                        </a:rPr>
                        <a:t>God</a:t>
                      </a:r>
                      <a:r>
                        <a:rPr lang="en-US" sz="900">
                          <a:latin typeface="Times New Roman"/>
                          <a:ea typeface="Times New Roman"/>
                        </a:rPr>
                        <a:t> is sovereign</a:t>
                      </a:r>
                    </a:p>
                    <a:p>
                      <a:pPr marL="0" marR="0">
                        <a:spcBef>
                          <a:spcPts val="0"/>
                        </a:spcBef>
                        <a:spcAft>
                          <a:spcPts val="0"/>
                        </a:spcAft>
                      </a:pPr>
                      <a:r>
                        <a:rPr lang="en-US" sz="900">
                          <a:latin typeface="Times New Roman"/>
                          <a:ea typeface="Times New Roman"/>
                        </a:rPr>
                        <a:t>Tyndale: </a:t>
                      </a:r>
                      <a:r>
                        <a:rPr lang="en-US" sz="900" b="1" u="sng">
                          <a:latin typeface="Times New Roman"/>
                          <a:ea typeface="Times New Roman"/>
                        </a:rPr>
                        <a:t>scripture</a:t>
                      </a:r>
                      <a:r>
                        <a:rPr lang="en-US" sz="900">
                          <a:latin typeface="Times New Roman"/>
                          <a:ea typeface="Times New Roman"/>
                        </a:rPr>
                        <a:t> to the masses</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pPr>
                      <a:r>
                        <a:rPr lang="en-US" sz="900">
                          <a:latin typeface="Times New Roman"/>
                          <a:ea typeface="Times New Roman"/>
                        </a:rPr>
                        <a:t>Reason: truth found thru senses, </a:t>
                      </a:r>
                      <a:r>
                        <a:rPr lang="en-US" sz="900" u="sng">
                          <a:latin typeface="Times New Roman"/>
                          <a:ea typeface="Times New Roman"/>
                        </a:rPr>
                        <a:t>not revelation</a:t>
                      </a:r>
                      <a:endParaRPr lang="en-US" sz="900">
                        <a:latin typeface="Times New Roman"/>
                        <a:ea typeface="Times New Roman"/>
                      </a:endParaRPr>
                    </a:p>
                    <a:p>
                      <a:pPr marL="0" marR="0">
                        <a:spcBef>
                          <a:spcPts val="0"/>
                        </a:spcBef>
                        <a:spcAft>
                          <a:spcPts val="0"/>
                        </a:spcAft>
                      </a:pPr>
                      <a:r>
                        <a:rPr lang="en-US" sz="900">
                          <a:latin typeface="Times New Roman"/>
                          <a:ea typeface="Times New Roman"/>
                        </a:rPr>
                        <a:t>Modernism (liberalism), scriptures rejected in favor of learning thru experience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111125" marR="0" indent="-111125">
                        <a:spcBef>
                          <a:spcPts val="0"/>
                        </a:spcBef>
                        <a:spcAft>
                          <a:spcPts val="0"/>
                        </a:spcAft>
                      </a:pPr>
                      <a:endParaRPr lang="en-US" sz="800">
                        <a:solidFill>
                          <a:srgbClr val="000000"/>
                        </a:solidFill>
                        <a:latin typeface="Univers"/>
                        <a:ea typeface="Times New Roman"/>
                        <a:cs typeface="Times New Roman"/>
                      </a:endParaRPr>
                    </a:p>
                    <a:p>
                      <a:pPr marL="111125" marR="0" indent="-111125">
                        <a:spcBef>
                          <a:spcPts val="0"/>
                        </a:spcBef>
                        <a:spcAft>
                          <a:spcPts val="0"/>
                        </a:spcAft>
                      </a:pPr>
                      <a:r>
                        <a:rPr lang="en-US" sz="800" i="1">
                          <a:solidFill>
                            <a:srgbClr val="000000"/>
                          </a:solidFill>
                          <a:latin typeface="Univers"/>
                          <a:ea typeface="Times New Roman"/>
                          <a:cs typeface="Times New Roman"/>
                        </a:rPr>
                        <a:t>4. devotion to Bible as only authority</a:t>
                      </a:r>
                      <a:endParaRPr lang="en-US" sz="800">
                        <a:solidFill>
                          <a:srgbClr val="000000"/>
                        </a:solidFill>
                        <a:latin typeface="Univers"/>
                        <a:ea typeface="Times New Roman"/>
                        <a:cs typeface="Times New Roman"/>
                      </a:endParaRPr>
                    </a:p>
                    <a:p>
                      <a:pPr marL="0" marR="0">
                        <a:spcBef>
                          <a:spcPts val="0"/>
                        </a:spcBef>
                        <a:spcAft>
                          <a:spcPts val="0"/>
                        </a:spcAft>
                      </a:pPr>
                      <a:r>
                        <a:rPr lang="en-US" sz="900">
                          <a:latin typeface="Times New Roman"/>
                          <a:ea typeface="Times New Roman"/>
                        </a:rPr>
                        <a:t>(Higher criticism challenges the Bible)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9550" marR="0" indent="-209550">
                        <a:spcBef>
                          <a:spcPts val="0"/>
                        </a:spcBef>
                        <a:spcAft>
                          <a:spcPts val="0"/>
                        </a:spcAft>
                      </a:pPr>
                      <a:endParaRPr lang="en-US" sz="800">
                        <a:solidFill>
                          <a:srgbClr val="000000"/>
                        </a:solidFill>
                        <a:latin typeface="Univers"/>
                        <a:ea typeface="Times New Roman"/>
                        <a:cs typeface="Times New Roman"/>
                      </a:endParaRPr>
                    </a:p>
                    <a:p>
                      <a:pPr marL="209550" marR="0" indent="-209550">
                        <a:spcBef>
                          <a:spcPts val="0"/>
                        </a:spcBef>
                        <a:spcAft>
                          <a:spcPts val="0"/>
                        </a:spcAft>
                      </a:pPr>
                      <a:r>
                        <a:rPr lang="en-US" sz="800">
                          <a:solidFill>
                            <a:srgbClr val="000000"/>
                          </a:solidFill>
                          <a:latin typeface="Univers"/>
                          <a:ea typeface="Times New Roman"/>
                          <a:cs typeface="Times New Roman"/>
                        </a:rPr>
                        <a:t>- </a:t>
                      </a:r>
                      <a:r>
                        <a:rPr lang="en-US" sz="900">
                          <a:solidFill>
                            <a:srgbClr val="000000"/>
                          </a:solidFill>
                          <a:latin typeface="Times New Roman"/>
                          <a:ea typeface="Times New Roman"/>
                          <a:cs typeface="Times New Roman"/>
                        </a:rPr>
                        <a:t>Rational thought, science, experience</a:t>
                      </a:r>
                      <a:endParaRPr lang="en-US" sz="800">
                        <a:solidFill>
                          <a:srgbClr val="000000"/>
                        </a:solidFill>
                        <a:latin typeface="Univers"/>
                        <a:ea typeface="Times New Roman"/>
                        <a:cs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1009">
                <a:tc>
                  <a:txBody>
                    <a:bodyPr/>
                    <a:lstStyle/>
                    <a:p>
                      <a:pPr marL="0" marR="0">
                        <a:spcBef>
                          <a:spcPts val="0"/>
                        </a:spcBef>
                        <a:spcAft>
                          <a:spcPts val="0"/>
                        </a:spcAft>
                      </a:pPr>
                      <a:r>
                        <a:rPr lang="en-US" sz="1000" b="1" dirty="0">
                          <a:latin typeface="Times New Roman"/>
                          <a:ea typeface="Times New Roman"/>
                        </a:rPr>
                        <a:t>3. What is the Church?</a:t>
                      </a:r>
                      <a:endParaRPr lang="en-US" sz="900" dirty="0">
                        <a:latin typeface="Times New Roman"/>
                        <a:ea typeface="Times New Roman"/>
                      </a:endParaRPr>
                    </a:p>
                  </a:txBody>
                  <a:tcPr marL="35661" marR="356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spcBef>
                          <a:spcPts val="0"/>
                        </a:spcBef>
                        <a:spcAft>
                          <a:spcPts val="0"/>
                        </a:spcAft>
                      </a:pPr>
                      <a:r>
                        <a:rPr lang="en-US" sz="900" dirty="0">
                          <a:latin typeface="Times New Roman"/>
                          <a:ea typeface="Times New Roman"/>
                        </a:rPr>
                        <a:t>An Institution: Sectarian</a:t>
                      </a:r>
                    </a:p>
                    <a:p>
                      <a:pPr marL="0" marR="0">
                        <a:spcBef>
                          <a:spcPts val="0"/>
                        </a:spcBef>
                        <a:spcAft>
                          <a:spcPts val="0"/>
                        </a:spcAft>
                      </a:pPr>
                      <a:r>
                        <a:rPr lang="en-US" sz="900" dirty="0">
                          <a:latin typeface="Times New Roman"/>
                          <a:ea typeface="Times New Roman"/>
                        </a:rPr>
                        <a:t>Pope Leo III &amp; Charles the Great (Charlemagne): Universal Catholic Church, Holy Roman Empire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Luther: universal church, hierarchy with Pope at head.</a:t>
                      </a:r>
                    </a:p>
                    <a:p>
                      <a:pPr marL="0" marR="0">
                        <a:spcBef>
                          <a:spcPts val="0"/>
                        </a:spcBef>
                        <a:spcAft>
                          <a:spcPts val="0"/>
                        </a:spcAft>
                      </a:pPr>
                      <a:r>
                        <a:rPr lang="en-US" sz="900">
                          <a:latin typeface="Times New Roman"/>
                          <a:ea typeface="Times New Roman"/>
                        </a:rPr>
                        <a:t>Zwingli (Anabaptists): community of saints separate from government.</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b="1" kern="0">
                          <a:latin typeface="Times New Roman"/>
                        </a:rPr>
                        <a:t>REASON</a:t>
                      </a:r>
                      <a:endParaRPr lang="en-US" sz="900" b="1" kern="0">
                        <a:latin typeface="Times New Roman"/>
                      </a:endParaRPr>
                    </a:p>
                    <a:p>
                      <a:pPr marL="0" marR="0">
                        <a:spcBef>
                          <a:spcPts val="0"/>
                        </a:spcBef>
                        <a:spcAft>
                          <a:spcPts val="0"/>
                        </a:spcAft>
                      </a:pPr>
                      <a:r>
                        <a:rPr lang="en-US" sz="900">
                          <a:latin typeface="Times New Roman"/>
                          <a:ea typeface="Times New Roman"/>
                        </a:rPr>
                        <a:t>The goal is a religiously neutral civilization</a:t>
                      </a:r>
                    </a:p>
                    <a:p>
                      <a:pPr marL="0" marR="0">
                        <a:spcBef>
                          <a:spcPts val="0"/>
                        </a:spcBef>
                        <a:spcAft>
                          <a:spcPts val="0"/>
                        </a:spcAft>
                      </a:pPr>
                      <a:r>
                        <a:rPr lang="en-US" sz="900">
                          <a:latin typeface="Times New Roman"/>
                          <a:ea typeface="Times New Roman"/>
                        </a:rPr>
                        <a:t>Denominations emerge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b="1" kern="0">
                          <a:latin typeface="Times New Roman"/>
                        </a:rPr>
                        <a:t>AWAKENING</a:t>
                      </a:r>
                      <a:endParaRPr lang="en-US" sz="900" b="1" kern="0">
                        <a:latin typeface="Times New Roman"/>
                      </a:endParaRPr>
                    </a:p>
                    <a:p>
                      <a:pPr marL="0" marR="0">
                        <a:spcBef>
                          <a:spcPts val="0"/>
                        </a:spcBef>
                        <a:spcAft>
                          <a:spcPts val="0"/>
                        </a:spcAft>
                      </a:pPr>
                      <a:r>
                        <a:rPr lang="en-US" sz="900">
                          <a:latin typeface="Times New Roman"/>
                          <a:ea typeface="Times New Roman"/>
                        </a:rPr>
                        <a:t>Edmonds, Whitefield, Wesley: Evangelical </a:t>
                      </a:r>
                      <a:r>
                        <a:rPr lang="en-US" sz="900" u="sng">
                          <a:latin typeface="Times New Roman"/>
                          <a:ea typeface="Times New Roman"/>
                        </a:rPr>
                        <a:t>awakening </a:t>
                      </a:r>
                      <a:r>
                        <a:rPr lang="en-US" sz="900">
                          <a:latin typeface="Times New Roman"/>
                          <a:ea typeface="Times New Roman"/>
                        </a:rPr>
                        <a:t>led to “volunteer” missions </a:t>
                      </a:r>
                    </a:p>
                    <a:p>
                      <a:pPr marL="0" marR="0">
                        <a:spcBef>
                          <a:spcPts val="0"/>
                        </a:spcBef>
                        <a:spcAft>
                          <a:spcPts val="0"/>
                        </a:spcAft>
                      </a:pPr>
                      <a:r>
                        <a:rPr lang="en-US" sz="900">
                          <a:latin typeface="Times New Roman"/>
                          <a:ea typeface="Times New Roman"/>
                        </a:rPr>
                        <a:t>New World Puritans </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 Body of Christ</a:t>
                      </a:r>
                    </a:p>
                    <a:p>
                      <a:pPr marL="0" marR="0">
                        <a:spcBef>
                          <a:spcPts val="0"/>
                        </a:spcBef>
                        <a:spcAft>
                          <a:spcPts val="0"/>
                        </a:spcAft>
                      </a:pPr>
                      <a:r>
                        <a:rPr lang="en-US" sz="900">
                          <a:latin typeface="Times New Roman"/>
                          <a:ea typeface="Times New Roman"/>
                        </a:rPr>
                        <a:t>- Mission to world, from “nurturing to spreading”</a:t>
                      </a:r>
                    </a:p>
                    <a:p>
                      <a:pPr marL="0" marR="0">
                        <a:spcBef>
                          <a:spcPts val="0"/>
                        </a:spcBef>
                        <a:spcAft>
                          <a:spcPts val="0"/>
                        </a:spcAft>
                      </a:pPr>
                      <a:r>
                        <a:rPr lang="en-US" sz="900">
                          <a:latin typeface="Times New Roman"/>
                          <a:ea typeface="Times New Roman"/>
                        </a:rPr>
                        <a:t>- July 1800 Gasper River camp meeting</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 Universal ecumenical federation</a:t>
                      </a:r>
                    </a:p>
                    <a:p>
                      <a:pPr marL="0" marR="0">
                        <a:spcBef>
                          <a:spcPts val="0"/>
                        </a:spcBef>
                        <a:spcAft>
                          <a:spcPts val="0"/>
                        </a:spcAft>
                      </a:pPr>
                      <a:r>
                        <a:rPr lang="en-US" sz="900">
                          <a:latin typeface="Times New Roman"/>
                          <a:ea typeface="Times New Roman"/>
                        </a:rPr>
                        <a:t>- Meet personal needs</a:t>
                      </a:r>
                    </a:p>
                    <a:p>
                      <a:pPr marL="0" marR="0">
                        <a:spcBef>
                          <a:spcPts val="0"/>
                        </a:spcBef>
                        <a:spcAft>
                          <a:spcPts val="0"/>
                        </a:spcAft>
                      </a:pPr>
                      <a:r>
                        <a:rPr lang="en-US" sz="900">
                          <a:latin typeface="Times New Roman"/>
                          <a:ea typeface="Times New Roman"/>
                        </a:rPr>
                        <a:t>- Marketing to people’s needs </a:t>
                      </a:r>
                      <a:r>
                        <a:rPr lang="en-US" sz="900" i="1">
                          <a:latin typeface="Times New Roman"/>
                          <a:ea typeface="Times New Roman"/>
                        </a:rPr>
                        <a:t>[wants]</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435">
                <a:tc>
                  <a:txBody>
                    <a:bodyPr/>
                    <a:lstStyle/>
                    <a:p>
                      <a:pPr marL="0" marR="0">
                        <a:spcBef>
                          <a:spcPts val="0"/>
                        </a:spcBef>
                        <a:spcAft>
                          <a:spcPts val="0"/>
                        </a:spcAft>
                      </a:pPr>
                      <a:r>
                        <a:rPr lang="en-US" sz="1000" b="1">
                          <a:latin typeface="Times New Roman"/>
                          <a:ea typeface="Times New Roman"/>
                        </a:rPr>
                        <a:t>4. What is the Christian life?</a:t>
                      </a:r>
                      <a:endParaRPr lang="en-US" sz="900">
                        <a:latin typeface="Times New Roman"/>
                        <a:ea typeface="Times New Roman"/>
                      </a:endParaRPr>
                    </a:p>
                  </a:txBody>
                  <a:tcPr marL="35661" marR="356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Sacraments, baptism, confession, celebration of Mass …, indulgences, Crusades</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Zwingli (Anabaptists):</a:t>
                      </a:r>
                    </a:p>
                    <a:p>
                      <a:pPr marL="0" marR="0">
                        <a:spcBef>
                          <a:spcPts val="0"/>
                        </a:spcBef>
                        <a:spcAft>
                          <a:spcPts val="0"/>
                        </a:spcAft>
                      </a:pPr>
                      <a:r>
                        <a:rPr lang="en-US" sz="900">
                          <a:latin typeface="Times New Roman"/>
                          <a:ea typeface="Times New Roman"/>
                        </a:rPr>
                        <a:t>Confession, baptism, discipleship – daily walk with Christ</a:t>
                      </a:r>
                    </a:p>
                    <a:p>
                      <a:pPr marL="0" marR="0">
                        <a:spcBef>
                          <a:spcPts val="0"/>
                        </a:spcBef>
                        <a:spcAft>
                          <a:spcPts val="0"/>
                        </a:spcAft>
                      </a:pPr>
                      <a:r>
                        <a:rPr lang="en-US" sz="900">
                          <a:latin typeface="Times New Roman"/>
                          <a:ea typeface="Times New Roman"/>
                        </a:rPr>
                        <a:t>Personal preparation for the return of Christ, and life in Heaven with Him</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Moral conduct.</a:t>
                      </a:r>
                    </a:p>
                    <a:p>
                      <a:pPr marL="0" marR="0">
                        <a:spcBef>
                          <a:spcPts val="0"/>
                        </a:spcBef>
                        <a:spcAft>
                          <a:spcPts val="0"/>
                        </a:spcAft>
                      </a:pPr>
                      <a:r>
                        <a:rPr lang="en-US" sz="900">
                          <a:latin typeface="Times New Roman"/>
                          <a:ea typeface="Times New Roman"/>
                        </a:rPr>
                        <a:t>Happiness and fulfillment in this life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Times New Roman"/>
                          <a:ea typeface="Times New Roman"/>
                        </a:rPr>
                        <a:t>Pietism emphasizes importance of regeneration. </a:t>
                      </a:r>
                    </a:p>
                    <a:p>
                      <a:pPr marL="0" marR="0">
                        <a:spcBef>
                          <a:spcPts val="0"/>
                        </a:spcBef>
                        <a:spcAft>
                          <a:spcPts val="0"/>
                        </a:spcAft>
                      </a:pPr>
                      <a:r>
                        <a:rPr lang="en-US" sz="900">
                          <a:latin typeface="Times New Roman"/>
                          <a:ea typeface="Times New Roman"/>
                        </a:rPr>
                        <a:t>Moved back to personal faith and fellowship with Jesus</a:t>
                      </a:r>
                    </a:p>
                    <a:p>
                      <a:pPr marL="0" marR="0">
                        <a:spcBef>
                          <a:spcPts val="0"/>
                        </a:spcBef>
                        <a:spcAft>
                          <a:spcPts val="0"/>
                        </a:spcAft>
                      </a:pPr>
                      <a:r>
                        <a:rPr lang="en-US" sz="900">
                          <a:latin typeface="Times New Roman"/>
                          <a:ea typeface="Times New Roman"/>
                        </a:rPr>
                        <a:t>Led to Puritans who lived it</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Times New Roman"/>
                          <a:ea typeface="Times New Roman"/>
                        </a:rPr>
                        <a:t>- faith in deeds</a:t>
                      </a:r>
                    </a:p>
                    <a:p>
                      <a:pPr marL="0" marR="0">
                        <a:spcBef>
                          <a:spcPts val="0"/>
                        </a:spcBef>
                        <a:spcAft>
                          <a:spcPts val="0"/>
                        </a:spcAft>
                      </a:pPr>
                      <a:r>
                        <a:rPr lang="en-US" sz="900">
                          <a:latin typeface="Times New Roman"/>
                          <a:ea typeface="Times New Roman"/>
                        </a:rPr>
                        <a:t>- millennialism returns, live expectantly</a:t>
                      </a:r>
                    </a:p>
                    <a:p>
                      <a:pPr marL="0" marR="0">
                        <a:spcBef>
                          <a:spcPts val="0"/>
                        </a:spcBef>
                        <a:spcAft>
                          <a:spcPts val="0"/>
                        </a:spcAft>
                      </a:pPr>
                      <a:r>
                        <a:rPr lang="en-US" sz="900">
                          <a:latin typeface="Times New Roman"/>
                          <a:ea typeface="Times New Roman"/>
                        </a:rPr>
                        <a:t>- Public vs. Private Protestants</a:t>
                      </a:r>
                    </a:p>
                    <a:p>
                      <a:pPr marL="0" marR="0">
                        <a:spcBef>
                          <a:spcPts val="0"/>
                        </a:spcBef>
                        <a:spcAft>
                          <a:spcPts val="0"/>
                        </a:spcAft>
                      </a:pPr>
                      <a:r>
                        <a:rPr lang="en-US" sz="900">
                          <a:latin typeface="Times New Roman"/>
                          <a:ea typeface="Times New Roman"/>
                        </a:rPr>
                        <a:t>- </a:t>
                      </a:r>
                      <a:r>
                        <a:rPr lang="en-US" sz="900" b="1" i="1">
                          <a:latin typeface="Times New Roman"/>
                          <a:ea typeface="Times New Roman"/>
                        </a:rPr>
                        <a:t>Fundamentals of the Faith</a:t>
                      </a:r>
                      <a:r>
                        <a:rPr lang="en-US" sz="900" b="1">
                          <a:latin typeface="Times New Roman"/>
                          <a:ea typeface="Times New Roman"/>
                        </a:rPr>
                        <a:t>:</a:t>
                      </a:r>
                      <a:endParaRPr lang="en-US" sz="900">
                        <a:latin typeface="Times New Roman"/>
                        <a:ea typeface="Times New Roman"/>
                      </a:endParaRPr>
                    </a:p>
                    <a:p>
                      <a:pPr marL="342900" marR="0" lvl="0" indent="-342900">
                        <a:spcBef>
                          <a:spcPts val="0"/>
                        </a:spcBef>
                        <a:spcAft>
                          <a:spcPts val="0"/>
                        </a:spcAft>
                        <a:buFont typeface="Symbol"/>
                        <a:buChar char=""/>
                        <a:tabLst>
                          <a:tab pos="160020" algn="l"/>
                        </a:tabLst>
                      </a:pPr>
                      <a:r>
                        <a:rPr lang="en-US" sz="900">
                          <a:latin typeface="Times New Roman"/>
                          <a:ea typeface="Times New Roman"/>
                        </a:rPr>
                        <a:t>Inerrancy of Bible</a:t>
                      </a:r>
                    </a:p>
                    <a:p>
                      <a:pPr marL="342900" marR="0" lvl="0" indent="-342900">
                        <a:spcBef>
                          <a:spcPts val="0"/>
                        </a:spcBef>
                        <a:spcAft>
                          <a:spcPts val="0"/>
                        </a:spcAft>
                        <a:buFont typeface="Symbol"/>
                        <a:buChar char=""/>
                        <a:tabLst>
                          <a:tab pos="160020" algn="l"/>
                        </a:tabLst>
                      </a:pPr>
                      <a:r>
                        <a:rPr lang="en-US" sz="900">
                          <a:latin typeface="Times New Roman"/>
                          <a:ea typeface="Times New Roman"/>
                        </a:rPr>
                        <a:t>Deity of Jesus</a:t>
                      </a:r>
                    </a:p>
                    <a:p>
                      <a:pPr marL="342900" marR="0" lvl="0" indent="-342900">
                        <a:spcBef>
                          <a:spcPts val="0"/>
                        </a:spcBef>
                        <a:spcAft>
                          <a:spcPts val="0"/>
                        </a:spcAft>
                        <a:buFont typeface="Symbol"/>
                        <a:buChar char=""/>
                        <a:tabLst>
                          <a:tab pos="160020" algn="l"/>
                        </a:tabLst>
                      </a:pPr>
                      <a:r>
                        <a:rPr lang="en-US" sz="900">
                          <a:latin typeface="Times New Roman"/>
                          <a:ea typeface="Times New Roman"/>
                        </a:rPr>
                        <a:t>Virgin Birth</a:t>
                      </a:r>
                    </a:p>
                    <a:p>
                      <a:pPr marL="342900" marR="0" lvl="0" indent="-342900">
                        <a:spcBef>
                          <a:spcPts val="0"/>
                        </a:spcBef>
                        <a:spcAft>
                          <a:spcPts val="0"/>
                        </a:spcAft>
                        <a:buFont typeface="Symbol"/>
                        <a:buChar char=""/>
                        <a:tabLst>
                          <a:tab pos="160020" algn="l"/>
                        </a:tabLst>
                      </a:pPr>
                      <a:r>
                        <a:rPr lang="en-US" sz="900">
                          <a:latin typeface="Times New Roman"/>
                          <a:ea typeface="Times New Roman"/>
                        </a:rPr>
                        <a:t>Jesus’ physical resurrection</a:t>
                      </a:r>
                    </a:p>
                    <a:p>
                      <a:pPr marL="342900" marR="0" lvl="0" indent="-342900">
                        <a:spcBef>
                          <a:spcPts val="0"/>
                        </a:spcBef>
                        <a:spcAft>
                          <a:spcPts val="0"/>
                        </a:spcAft>
                        <a:buFont typeface="Symbol"/>
                        <a:buChar char=""/>
                        <a:tabLst>
                          <a:tab pos="160020" algn="l"/>
                        </a:tabLst>
                      </a:pPr>
                      <a:r>
                        <a:rPr lang="en-US" sz="900">
                          <a:latin typeface="Times New Roman"/>
                          <a:ea typeface="Times New Roman"/>
                        </a:rPr>
                        <a:t>Jesus’ physical return, 1000 yr reign</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dirty="0">
                        <a:latin typeface="Times New Roman"/>
                        <a:ea typeface="Times New Roman"/>
                      </a:endParaRPr>
                    </a:p>
                    <a:p>
                      <a:pPr marL="0" marR="0">
                        <a:spcBef>
                          <a:spcPts val="0"/>
                        </a:spcBef>
                        <a:spcAft>
                          <a:spcPts val="0"/>
                        </a:spcAft>
                      </a:pPr>
                      <a:r>
                        <a:rPr lang="en-US" sz="900" dirty="0">
                          <a:latin typeface="Times New Roman"/>
                          <a:ea typeface="Times New Roman"/>
                        </a:rPr>
                        <a:t>- Sacred and secular life separated</a:t>
                      </a:r>
                    </a:p>
                    <a:p>
                      <a:pPr marL="0" marR="0">
                        <a:spcBef>
                          <a:spcPts val="0"/>
                        </a:spcBef>
                        <a:spcAft>
                          <a:spcPts val="0"/>
                        </a:spcAft>
                      </a:pPr>
                      <a:r>
                        <a:rPr lang="en-US" sz="900" dirty="0">
                          <a:latin typeface="Times New Roman"/>
                          <a:ea typeface="Times New Roman"/>
                        </a:rPr>
                        <a:t>- Being [experience] and doing are more important that belief</a:t>
                      </a:r>
                    </a:p>
                    <a:p>
                      <a:pPr marL="0" marR="0">
                        <a:spcBef>
                          <a:spcPts val="0"/>
                        </a:spcBef>
                        <a:spcAft>
                          <a:spcPts val="0"/>
                        </a:spcAft>
                      </a:pPr>
                      <a:r>
                        <a:rPr lang="en-US" sz="900" dirty="0">
                          <a:latin typeface="Times New Roman"/>
                          <a:ea typeface="Times New Roman"/>
                        </a:rPr>
                        <a:t>- Social/political activism</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Rectangle 7"/>
          <p:cNvSpPr/>
          <p:nvPr/>
        </p:nvSpPr>
        <p:spPr>
          <a:xfrm>
            <a:off x="7391400" y="762000"/>
            <a:ext cx="1524000" cy="6096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92162"/>
          </a:xfrm>
        </p:spPr>
        <p:txBody>
          <a:bodyPr/>
          <a:lstStyle/>
          <a:p>
            <a:r>
              <a:rPr lang="en-US" dirty="0" smtClean="0"/>
              <a:t>Summary to date</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a:t>
            </a:fld>
            <a:endParaRPr lang="en-US"/>
          </a:p>
        </p:txBody>
      </p:sp>
      <p:graphicFrame>
        <p:nvGraphicFramePr>
          <p:cNvPr id="8" name="Table 7"/>
          <p:cNvGraphicFramePr>
            <a:graphicFrameLocks noGrp="1"/>
          </p:cNvGraphicFramePr>
          <p:nvPr/>
        </p:nvGraphicFramePr>
        <p:xfrm>
          <a:off x="304800" y="760820"/>
          <a:ext cx="8534400" cy="5454693"/>
        </p:xfrm>
        <a:graphic>
          <a:graphicData uri="http://schemas.openxmlformats.org/drawingml/2006/table">
            <a:tbl>
              <a:tblPr/>
              <a:tblGrid>
                <a:gridCol w="1515455"/>
                <a:gridCol w="3270190"/>
                <a:gridCol w="1856677"/>
                <a:gridCol w="1892078"/>
              </a:tblGrid>
              <a:tr h="378030">
                <a:tc>
                  <a:txBody>
                    <a:bodyPr/>
                    <a:lstStyle/>
                    <a:p>
                      <a:pPr marL="0" marR="0" algn="ctr">
                        <a:lnSpc>
                          <a:spcPct val="115000"/>
                        </a:lnSpc>
                        <a:spcBef>
                          <a:spcPts val="0"/>
                        </a:spcBef>
                        <a:spcAft>
                          <a:spcPts val="0"/>
                        </a:spcAft>
                      </a:pPr>
                      <a:r>
                        <a:rPr lang="en-US" sz="2800" b="1" dirty="0">
                          <a:solidFill>
                            <a:srgbClr val="FFFFFF"/>
                          </a:solidFill>
                          <a:latin typeface="Calibri"/>
                          <a:ea typeface="Calibri"/>
                          <a:cs typeface="Times New Roman"/>
                        </a:rPr>
                        <a:t>Church</a:t>
                      </a:r>
                      <a:endParaRPr lang="en-US" sz="18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lnSpc>
                          <a:spcPct val="115000"/>
                        </a:lnSpc>
                        <a:spcBef>
                          <a:spcPts val="0"/>
                        </a:spcBef>
                        <a:spcAft>
                          <a:spcPts val="0"/>
                        </a:spcAft>
                      </a:pPr>
                      <a:r>
                        <a:rPr lang="en-US" sz="2800" b="1" dirty="0">
                          <a:solidFill>
                            <a:srgbClr val="FFFFFF"/>
                          </a:solidFill>
                          <a:latin typeface="Calibri"/>
                          <a:ea typeface="Calibri"/>
                          <a:cs typeface="Times New Roman"/>
                        </a:rPr>
                        <a:t>Letter</a:t>
                      </a:r>
                      <a:endParaRPr lang="en-US" sz="18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lnSpc>
                          <a:spcPct val="115000"/>
                        </a:lnSpc>
                        <a:spcBef>
                          <a:spcPts val="0"/>
                        </a:spcBef>
                        <a:spcAft>
                          <a:spcPts val="0"/>
                        </a:spcAft>
                      </a:pPr>
                      <a:r>
                        <a:rPr lang="en-US" sz="2800" b="1">
                          <a:solidFill>
                            <a:srgbClr val="FFFFFF"/>
                          </a:solidFill>
                          <a:latin typeface="Calibri"/>
                          <a:ea typeface="Calibri"/>
                          <a:cs typeface="Times New Roman"/>
                        </a:rPr>
                        <a:t>Parable</a:t>
                      </a:r>
                      <a:endParaRPr lang="en-US" sz="18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lnSpc>
                          <a:spcPct val="115000"/>
                        </a:lnSpc>
                        <a:spcBef>
                          <a:spcPts val="0"/>
                        </a:spcBef>
                        <a:spcAft>
                          <a:spcPts val="0"/>
                        </a:spcAft>
                      </a:pPr>
                      <a:r>
                        <a:rPr lang="en-US" sz="2800" b="1">
                          <a:solidFill>
                            <a:srgbClr val="FFFFFF"/>
                          </a:solidFill>
                          <a:latin typeface="Calibri"/>
                          <a:ea typeface="Calibri"/>
                          <a:cs typeface="Times New Roman"/>
                        </a:rPr>
                        <a:t>Age</a:t>
                      </a:r>
                      <a:endParaRPr lang="en-US" sz="18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874135">
                <a:tc>
                  <a:txBody>
                    <a:bodyPr/>
                    <a:lstStyle/>
                    <a:p>
                      <a:pPr marL="0" marR="0" algn="ctr">
                        <a:lnSpc>
                          <a:spcPct val="100000"/>
                        </a:lnSpc>
                        <a:spcBef>
                          <a:spcPts val="0"/>
                        </a:spcBef>
                        <a:spcAft>
                          <a:spcPts val="0"/>
                        </a:spcAft>
                      </a:pPr>
                      <a:r>
                        <a:rPr lang="en-US" sz="1800" b="1" dirty="0">
                          <a:latin typeface="Calibri"/>
                          <a:ea typeface="Calibri"/>
                          <a:cs typeface="Times New Roman"/>
                        </a:rPr>
                        <a:t>Ephesus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Calibri"/>
                          <a:ea typeface="Calibri"/>
                          <a:cs typeface="Times New Roman"/>
                        </a:rPr>
                        <a:t>Not </a:t>
                      </a:r>
                      <a:r>
                        <a:rPr lang="en-US" sz="1800" b="1" dirty="0">
                          <a:latin typeface="Calibri"/>
                          <a:ea typeface="Calibri"/>
                          <a:cs typeface="Times New Roman"/>
                        </a:rPr>
                        <a:t>tolerate evil men</a:t>
                      </a:r>
                    </a:p>
                    <a:p>
                      <a:pPr marL="0" marR="0">
                        <a:lnSpc>
                          <a:spcPct val="100000"/>
                        </a:lnSpc>
                        <a:spcBef>
                          <a:spcPts val="0"/>
                        </a:spcBef>
                        <a:spcAft>
                          <a:spcPts val="0"/>
                        </a:spcAft>
                      </a:pPr>
                      <a:r>
                        <a:rPr lang="en-US" sz="1800" b="1" dirty="0" smtClean="0">
                          <a:latin typeface="Calibri"/>
                          <a:ea typeface="Calibri"/>
                          <a:cs typeface="Times New Roman"/>
                        </a:rPr>
                        <a:t>Test </a:t>
                      </a:r>
                      <a:r>
                        <a:rPr lang="en-US" sz="1800" b="1" dirty="0">
                          <a:latin typeface="Calibri"/>
                          <a:ea typeface="Calibri"/>
                          <a:cs typeface="Times New Roman"/>
                        </a:rPr>
                        <a:t>claim of being an apostle</a:t>
                      </a:r>
                    </a:p>
                    <a:p>
                      <a:pPr marL="0" marR="0">
                        <a:lnSpc>
                          <a:spcPct val="100000"/>
                        </a:lnSpc>
                        <a:spcBef>
                          <a:spcPts val="0"/>
                        </a:spcBef>
                        <a:spcAft>
                          <a:spcPts val="0"/>
                        </a:spcAft>
                      </a:pPr>
                      <a:r>
                        <a:rPr lang="en-US" sz="1800" b="1" dirty="0" smtClean="0">
                          <a:latin typeface="Calibri"/>
                          <a:ea typeface="Calibri"/>
                          <a:cs typeface="Times New Roman"/>
                        </a:rPr>
                        <a:t>Left first </a:t>
                      </a:r>
                      <a:r>
                        <a:rPr lang="en-US" sz="1800" b="1" dirty="0">
                          <a:latin typeface="Calibri"/>
                          <a:ea typeface="Calibri"/>
                          <a:cs typeface="Times New Roman"/>
                        </a:rPr>
                        <a:t>love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err="1">
                          <a:latin typeface="Calibri"/>
                          <a:ea typeface="Calibri"/>
                          <a:cs typeface="Times New Roman"/>
                        </a:rPr>
                        <a:t>Sower</a:t>
                      </a:r>
                      <a:endParaRPr lang="en-US" sz="18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smtClean="0">
                          <a:latin typeface="Calibri"/>
                          <a:ea typeface="Calibri"/>
                          <a:cs typeface="Times New Roman"/>
                        </a:rPr>
                        <a:t>30-100 </a:t>
                      </a:r>
                      <a:r>
                        <a:rPr lang="en-US" sz="1800" b="1" dirty="0">
                          <a:latin typeface="Calibri"/>
                          <a:ea typeface="Calibri"/>
                          <a:cs typeface="Times New Roman"/>
                        </a:rPr>
                        <a:t>AD</a:t>
                      </a:r>
                    </a:p>
                    <a:p>
                      <a:pPr marL="0" marR="0" algn="ctr">
                        <a:lnSpc>
                          <a:spcPct val="100000"/>
                        </a:lnSpc>
                        <a:spcBef>
                          <a:spcPts val="0"/>
                        </a:spcBef>
                        <a:spcAft>
                          <a:spcPts val="0"/>
                        </a:spcAft>
                      </a:pPr>
                      <a:r>
                        <a:rPr lang="en-US" sz="1800" b="1" dirty="0">
                          <a:solidFill>
                            <a:srgbClr val="C00000"/>
                          </a:solidFill>
                          <a:latin typeface="Calibri"/>
                          <a:ea typeface="Calibri"/>
                          <a:cs typeface="Times New Roman"/>
                        </a:rPr>
                        <a:t>Apostolic church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5948">
                <a:tc>
                  <a:txBody>
                    <a:bodyPr/>
                    <a:lstStyle/>
                    <a:p>
                      <a:pPr marL="0" marR="0" algn="ctr">
                        <a:lnSpc>
                          <a:spcPct val="100000"/>
                        </a:lnSpc>
                        <a:spcBef>
                          <a:spcPts val="0"/>
                        </a:spcBef>
                        <a:spcAft>
                          <a:spcPts val="0"/>
                        </a:spcAft>
                      </a:pPr>
                      <a:r>
                        <a:rPr lang="en-US" sz="1800" b="1">
                          <a:latin typeface="Calibri"/>
                          <a:ea typeface="Calibri"/>
                          <a:cs typeface="Times New Roman"/>
                        </a:rPr>
                        <a:t>Smyrna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Calibri"/>
                          <a:ea typeface="Calibri"/>
                          <a:cs typeface="Times New Roman"/>
                        </a:rPr>
                        <a:t>Devil </a:t>
                      </a:r>
                      <a:r>
                        <a:rPr lang="en-US" sz="1800" b="1" dirty="0">
                          <a:latin typeface="Calibri"/>
                          <a:ea typeface="Calibri"/>
                          <a:cs typeface="Times New Roman"/>
                        </a:rPr>
                        <a:t>will test</a:t>
                      </a:r>
                    </a:p>
                    <a:p>
                      <a:pPr marL="0" marR="0">
                        <a:lnSpc>
                          <a:spcPct val="100000"/>
                        </a:lnSpc>
                        <a:spcBef>
                          <a:spcPts val="0"/>
                        </a:spcBef>
                        <a:spcAft>
                          <a:spcPts val="0"/>
                        </a:spcAft>
                      </a:pPr>
                      <a:r>
                        <a:rPr lang="en-US" sz="1800" b="1" dirty="0">
                          <a:latin typeface="Calibri"/>
                          <a:ea typeface="Calibri"/>
                          <a:cs typeface="Times New Roman"/>
                        </a:rPr>
                        <a:t>Be faithful unto </a:t>
                      </a:r>
                      <a:r>
                        <a:rPr lang="en-US" sz="1800" b="1" dirty="0" smtClean="0">
                          <a:latin typeface="Calibri"/>
                          <a:ea typeface="Calibri"/>
                          <a:cs typeface="Times New Roman"/>
                        </a:rPr>
                        <a:t>death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a:latin typeface="Calibri"/>
                          <a:ea typeface="Calibri"/>
                          <a:cs typeface="Times New Roman"/>
                        </a:rPr>
                        <a:t>Wheat &amp; tares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a:latin typeface="Calibri"/>
                          <a:ea typeface="Calibri"/>
                          <a:cs typeface="Times New Roman"/>
                        </a:rPr>
                        <a:t>100-313 AD</a:t>
                      </a:r>
                    </a:p>
                    <a:p>
                      <a:pPr marL="0" marR="0" algn="ctr">
                        <a:lnSpc>
                          <a:spcPct val="100000"/>
                        </a:lnSpc>
                        <a:spcBef>
                          <a:spcPts val="0"/>
                        </a:spcBef>
                        <a:spcAft>
                          <a:spcPts val="0"/>
                        </a:spcAft>
                      </a:pPr>
                      <a:r>
                        <a:rPr lang="en-US" sz="1800" b="1" kern="1200" dirty="0">
                          <a:solidFill>
                            <a:srgbClr val="C00000"/>
                          </a:solidFill>
                          <a:latin typeface="Calibri"/>
                          <a:ea typeface="Calibri"/>
                          <a:cs typeface="Times New Roman"/>
                        </a:rPr>
                        <a:t>Persecuted church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9386">
                <a:tc>
                  <a:txBody>
                    <a:bodyPr/>
                    <a:lstStyle/>
                    <a:p>
                      <a:pPr marL="0" marR="0" algn="ctr">
                        <a:lnSpc>
                          <a:spcPct val="100000"/>
                        </a:lnSpc>
                        <a:spcBef>
                          <a:spcPts val="0"/>
                        </a:spcBef>
                        <a:spcAft>
                          <a:spcPts val="0"/>
                        </a:spcAft>
                      </a:pPr>
                      <a:r>
                        <a:rPr lang="en-US" sz="1800" b="1">
                          <a:latin typeface="Calibri"/>
                          <a:ea typeface="Calibri"/>
                          <a:cs typeface="Times New Roman"/>
                        </a:rPr>
                        <a:t>Pergamum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Calibri"/>
                          <a:ea typeface="Calibri"/>
                          <a:cs typeface="Times New Roman"/>
                        </a:rPr>
                        <a:t>Hold </a:t>
                      </a:r>
                      <a:r>
                        <a:rPr lang="en-US" sz="1800" b="1" dirty="0">
                          <a:latin typeface="Calibri"/>
                          <a:ea typeface="Calibri"/>
                          <a:cs typeface="Times New Roman"/>
                        </a:rPr>
                        <a:t>fast to name of Christ</a:t>
                      </a:r>
                    </a:p>
                    <a:p>
                      <a:pPr marL="0" marR="0">
                        <a:lnSpc>
                          <a:spcPct val="100000"/>
                        </a:lnSpc>
                        <a:spcBef>
                          <a:spcPts val="0"/>
                        </a:spcBef>
                        <a:spcAft>
                          <a:spcPts val="0"/>
                        </a:spcAft>
                      </a:pPr>
                      <a:r>
                        <a:rPr lang="en-US" sz="1800" b="1" dirty="0" smtClean="0">
                          <a:latin typeface="Calibri"/>
                          <a:ea typeface="Calibri"/>
                          <a:cs typeface="Times New Roman"/>
                        </a:rPr>
                        <a:t>Tolerate unbelievers</a:t>
                      </a:r>
                    </a:p>
                    <a:p>
                      <a:pPr marL="0" marR="0">
                        <a:lnSpc>
                          <a:spcPct val="100000"/>
                        </a:lnSpc>
                        <a:spcBef>
                          <a:spcPts val="0"/>
                        </a:spcBef>
                        <a:spcAft>
                          <a:spcPts val="0"/>
                        </a:spcAft>
                      </a:pPr>
                      <a:r>
                        <a:rPr lang="en-US" sz="1800" b="1" dirty="0" smtClean="0">
                          <a:solidFill>
                            <a:srgbClr val="C00000"/>
                          </a:solidFill>
                          <a:latin typeface="Calibri"/>
                          <a:ea typeface="Calibri"/>
                          <a:cs typeface="Times New Roman"/>
                        </a:rPr>
                        <a:t>“you also have some” </a:t>
                      </a:r>
                      <a:r>
                        <a:rPr lang="en-US" sz="1800" b="1" baseline="0" dirty="0" smtClean="0">
                          <a:solidFill>
                            <a:srgbClr val="C00000"/>
                          </a:solidFill>
                          <a:latin typeface="Calibri"/>
                          <a:ea typeface="Calibri"/>
                          <a:cs typeface="Times New Roman"/>
                        </a:rPr>
                        <a:t>   in error</a:t>
                      </a:r>
                      <a:endParaRPr lang="en-US" sz="1800" b="1" dirty="0">
                        <a:solidFill>
                          <a:srgbClr val="C00000"/>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a:latin typeface="Calibri"/>
                          <a:ea typeface="Calibri"/>
                          <a:cs typeface="Times New Roman"/>
                        </a:rPr>
                        <a:t>Mustard seed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a:latin typeface="Calibri"/>
                          <a:ea typeface="Calibri"/>
                          <a:cs typeface="Times New Roman"/>
                        </a:rPr>
                        <a:t>313-500 AD</a:t>
                      </a:r>
                    </a:p>
                    <a:p>
                      <a:pPr marL="0" marR="0" algn="ctr">
                        <a:lnSpc>
                          <a:spcPct val="100000"/>
                        </a:lnSpc>
                        <a:spcBef>
                          <a:spcPts val="0"/>
                        </a:spcBef>
                        <a:spcAft>
                          <a:spcPts val="0"/>
                        </a:spcAft>
                      </a:pPr>
                      <a:r>
                        <a:rPr lang="en-US" sz="1800" b="1" dirty="0">
                          <a:solidFill>
                            <a:srgbClr val="C00000"/>
                          </a:solidFill>
                          <a:latin typeface="Calibri"/>
                          <a:ea typeface="Calibri"/>
                          <a:cs typeface="Times New Roman"/>
                        </a:rPr>
                        <a:t>Compromising church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9170">
                <a:tc>
                  <a:txBody>
                    <a:bodyPr/>
                    <a:lstStyle/>
                    <a:p>
                      <a:pPr marL="0" marR="0" algn="ctr">
                        <a:lnSpc>
                          <a:spcPct val="100000"/>
                        </a:lnSpc>
                        <a:spcBef>
                          <a:spcPts val="0"/>
                        </a:spcBef>
                        <a:spcAft>
                          <a:spcPts val="0"/>
                        </a:spcAft>
                      </a:pPr>
                      <a:r>
                        <a:rPr lang="en-US" sz="1800" b="1" dirty="0">
                          <a:latin typeface="Calibri"/>
                          <a:ea typeface="Calibri"/>
                          <a:cs typeface="Times New Roman"/>
                        </a:rPr>
                        <a:t>Thyatira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Calibri"/>
                          <a:ea typeface="Calibri"/>
                          <a:cs typeface="Times New Roman"/>
                        </a:rPr>
                        <a:t>Many </a:t>
                      </a:r>
                      <a:r>
                        <a:rPr lang="en-US" sz="1800" b="1" dirty="0">
                          <a:latin typeface="Calibri"/>
                          <a:ea typeface="Calibri"/>
                          <a:cs typeface="Times New Roman"/>
                        </a:rPr>
                        <a:t>works</a:t>
                      </a:r>
                    </a:p>
                    <a:p>
                      <a:pPr marL="0" marR="0">
                        <a:lnSpc>
                          <a:spcPct val="100000"/>
                        </a:lnSpc>
                        <a:spcBef>
                          <a:spcPts val="0"/>
                        </a:spcBef>
                        <a:spcAft>
                          <a:spcPts val="0"/>
                        </a:spcAft>
                      </a:pPr>
                      <a:r>
                        <a:rPr lang="en-US" sz="1800" b="1" dirty="0">
                          <a:latin typeface="Calibri"/>
                          <a:ea typeface="Calibri"/>
                          <a:cs typeface="Times New Roman"/>
                        </a:rPr>
                        <a:t>Tolerate false </a:t>
                      </a:r>
                      <a:r>
                        <a:rPr lang="en-US" sz="1800" b="1" dirty="0" smtClean="0">
                          <a:latin typeface="Calibri"/>
                          <a:ea typeface="Calibri"/>
                          <a:cs typeface="Times New Roman"/>
                        </a:rPr>
                        <a:t>teachers</a:t>
                      </a:r>
                    </a:p>
                    <a:p>
                      <a:pPr marL="0" marR="0">
                        <a:lnSpc>
                          <a:spcPct val="100000"/>
                        </a:lnSpc>
                        <a:spcBef>
                          <a:spcPts val="0"/>
                        </a:spcBef>
                        <a:spcAft>
                          <a:spcPts val="0"/>
                        </a:spcAft>
                      </a:pPr>
                      <a:r>
                        <a:rPr lang="en-US" sz="1800" b="1" dirty="0" smtClean="0">
                          <a:solidFill>
                            <a:srgbClr val="C00000"/>
                          </a:solidFill>
                          <a:latin typeface="Calibri"/>
                          <a:ea typeface="Calibri"/>
                          <a:cs typeface="Times New Roman"/>
                        </a:rPr>
                        <a:t>“the rest</a:t>
                      </a:r>
                      <a:r>
                        <a:rPr lang="en-US" sz="1800" b="1" baseline="0" dirty="0" smtClean="0">
                          <a:solidFill>
                            <a:srgbClr val="C00000"/>
                          </a:solidFill>
                          <a:latin typeface="Calibri"/>
                          <a:ea typeface="Calibri"/>
                          <a:cs typeface="Times New Roman"/>
                        </a:rPr>
                        <a:t> ”                  faithful</a:t>
                      </a:r>
                      <a:endParaRPr lang="en-US" sz="1800" b="1" dirty="0" smtClean="0">
                        <a:solidFill>
                          <a:srgbClr val="C00000"/>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a:latin typeface="Calibri"/>
                          <a:ea typeface="Calibri"/>
                          <a:cs typeface="Times New Roman"/>
                        </a:rPr>
                        <a:t>Leaven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kern="1200" dirty="0">
                          <a:solidFill>
                            <a:schemeClr val="tx1"/>
                          </a:solidFill>
                          <a:latin typeface="Calibri"/>
                          <a:ea typeface="Calibri"/>
                          <a:cs typeface="Times New Roman"/>
                        </a:rPr>
                        <a:t>500-1517 AD</a:t>
                      </a:r>
                    </a:p>
                    <a:p>
                      <a:pPr marL="0" marR="0" algn="ctr">
                        <a:lnSpc>
                          <a:spcPct val="100000"/>
                        </a:lnSpc>
                        <a:spcBef>
                          <a:spcPts val="0"/>
                        </a:spcBef>
                        <a:spcAft>
                          <a:spcPts val="0"/>
                        </a:spcAft>
                      </a:pPr>
                      <a:r>
                        <a:rPr lang="en-US" sz="1800" b="1" kern="1200" dirty="0">
                          <a:solidFill>
                            <a:srgbClr val="C00000"/>
                          </a:solidFill>
                          <a:latin typeface="Calibri"/>
                          <a:ea typeface="Calibri"/>
                          <a:cs typeface="Times New Roman"/>
                        </a:rPr>
                        <a:t>Corrupt church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5948">
                <a:tc>
                  <a:txBody>
                    <a:bodyPr/>
                    <a:lstStyle/>
                    <a:p>
                      <a:pPr marL="0" marR="0" algn="ctr">
                        <a:lnSpc>
                          <a:spcPct val="100000"/>
                        </a:lnSpc>
                        <a:spcBef>
                          <a:spcPts val="0"/>
                        </a:spcBef>
                        <a:spcAft>
                          <a:spcPts val="0"/>
                        </a:spcAft>
                      </a:pPr>
                      <a:r>
                        <a:rPr lang="en-US" sz="1800" b="1" dirty="0" smtClean="0">
                          <a:latin typeface="Calibri"/>
                          <a:ea typeface="Calibri"/>
                          <a:cs typeface="Times New Roman"/>
                        </a:rPr>
                        <a:t>Sardis</a:t>
                      </a:r>
                      <a:endParaRPr lang="en-US" sz="18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Calibri"/>
                          <a:ea typeface="Calibri"/>
                          <a:cs typeface="Times New Roman"/>
                        </a:rPr>
                        <a:t>Name of alive, deeds</a:t>
                      </a:r>
                      <a:r>
                        <a:rPr lang="en-US" sz="1800" b="1" baseline="0" dirty="0" smtClean="0">
                          <a:latin typeface="Calibri"/>
                          <a:ea typeface="Calibri"/>
                          <a:cs typeface="Times New Roman"/>
                        </a:rPr>
                        <a:t> incomplete</a:t>
                      </a:r>
                      <a:endParaRPr lang="en-US" sz="1800" b="1" dirty="0">
                        <a:latin typeface="Calibri"/>
                        <a:ea typeface="Calibri"/>
                        <a:cs typeface="Times New Roman"/>
                      </a:endParaRPr>
                    </a:p>
                    <a:p>
                      <a:pPr marL="0" marR="0">
                        <a:lnSpc>
                          <a:spcPct val="100000"/>
                        </a:lnSpc>
                        <a:spcBef>
                          <a:spcPts val="0"/>
                        </a:spcBef>
                        <a:spcAft>
                          <a:spcPts val="0"/>
                        </a:spcAft>
                      </a:pPr>
                      <a:r>
                        <a:rPr lang="en-US" sz="1800" b="1" dirty="0" smtClean="0">
                          <a:latin typeface="Calibri"/>
                          <a:ea typeface="Calibri"/>
                          <a:cs typeface="Times New Roman"/>
                        </a:rPr>
                        <a:t>You are dead</a:t>
                      </a:r>
                    </a:p>
                    <a:p>
                      <a:pPr marL="0" marR="0">
                        <a:lnSpc>
                          <a:spcPct val="100000"/>
                        </a:lnSpc>
                        <a:spcBef>
                          <a:spcPts val="0"/>
                        </a:spcBef>
                        <a:spcAft>
                          <a:spcPts val="0"/>
                        </a:spcAft>
                      </a:pPr>
                      <a:r>
                        <a:rPr lang="en-US" sz="1800" b="1" dirty="0" smtClean="0">
                          <a:solidFill>
                            <a:srgbClr val="C00000"/>
                          </a:solidFill>
                          <a:latin typeface="Calibri"/>
                          <a:ea typeface="Calibri"/>
                          <a:cs typeface="Times New Roman"/>
                        </a:rPr>
                        <a:t>“a few people”          faithful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smtClean="0">
                          <a:latin typeface="Calibri"/>
                          <a:ea typeface="Calibri"/>
                          <a:cs typeface="Times New Roman"/>
                        </a:rPr>
                        <a:t>Hidden</a:t>
                      </a:r>
                      <a:r>
                        <a:rPr lang="en-US" sz="1800" b="1" baseline="0" dirty="0" smtClean="0">
                          <a:latin typeface="Calibri"/>
                          <a:ea typeface="Calibri"/>
                          <a:cs typeface="Times New Roman"/>
                        </a:rPr>
                        <a:t> Treasure</a:t>
                      </a:r>
                      <a:endParaRPr lang="en-US" sz="18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kern="1200" baseline="0" dirty="0" smtClean="0">
                          <a:solidFill>
                            <a:schemeClr val="tx1"/>
                          </a:solidFill>
                          <a:latin typeface="Calibri"/>
                          <a:ea typeface="Calibri"/>
                          <a:cs typeface="Times New Roman"/>
                        </a:rPr>
                        <a:t>1517 – 1789 AD</a:t>
                      </a:r>
                    </a:p>
                    <a:p>
                      <a:pPr marL="0" marR="0" algn="ctr">
                        <a:lnSpc>
                          <a:spcPct val="100000"/>
                        </a:lnSpc>
                        <a:spcBef>
                          <a:spcPts val="0"/>
                        </a:spcBef>
                        <a:spcAft>
                          <a:spcPts val="0"/>
                        </a:spcAft>
                      </a:pPr>
                      <a:r>
                        <a:rPr lang="en-US" sz="1800" b="1" kern="1200" baseline="0" dirty="0" smtClean="0">
                          <a:solidFill>
                            <a:srgbClr val="C00000"/>
                          </a:solidFill>
                          <a:latin typeface="Calibri"/>
                          <a:ea typeface="Calibri"/>
                          <a:cs typeface="Times New Roman"/>
                        </a:rPr>
                        <a:t>Alive/dead</a:t>
                      </a:r>
                      <a:endParaRPr lang="en-US" sz="1800" b="1" kern="1200" baseline="0" dirty="0">
                        <a:solidFill>
                          <a:srgbClr val="C00000"/>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5191">
                <a:tc>
                  <a:txBody>
                    <a:bodyPr/>
                    <a:lstStyle/>
                    <a:p>
                      <a:pPr marL="0" marR="0" algn="ctr">
                        <a:lnSpc>
                          <a:spcPct val="100000"/>
                        </a:lnSpc>
                        <a:spcBef>
                          <a:spcPts val="0"/>
                        </a:spcBef>
                        <a:spcAft>
                          <a:spcPts val="0"/>
                        </a:spcAft>
                      </a:pPr>
                      <a:r>
                        <a:rPr lang="en-US" sz="1800" b="1" kern="1200" dirty="0" smtClean="0">
                          <a:solidFill>
                            <a:schemeClr val="tx1"/>
                          </a:solidFill>
                          <a:latin typeface="Calibri"/>
                          <a:ea typeface="Calibri"/>
                          <a:cs typeface="Times New Roman"/>
                        </a:rPr>
                        <a:t>Philadelphia</a:t>
                      </a:r>
                      <a:endParaRPr lang="en-US" sz="1800" b="1" kern="1200" dirty="0">
                        <a:solidFill>
                          <a:schemeClr val="tx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mn-lt"/>
                          <a:ea typeface="Calibri"/>
                          <a:cs typeface="Times New Roman"/>
                        </a:rPr>
                        <a:t>Little power, open door, will</a:t>
                      </a:r>
                      <a:r>
                        <a:rPr lang="en-US" sz="1800" b="1" baseline="0" dirty="0" smtClean="0">
                          <a:latin typeface="+mn-lt"/>
                          <a:ea typeface="Calibri"/>
                          <a:cs typeface="Times New Roman"/>
                        </a:rPr>
                        <a:t> be kept from the hour of testing</a:t>
                      </a:r>
                      <a:endParaRPr lang="en-US" sz="1800" b="1" dirty="0" smtClean="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pPr>
                      <a:r>
                        <a:rPr lang="en-US" sz="1800" b="1" kern="1200" baseline="0" dirty="0" smtClean="0">
                          <a:solidFill>
                            <a:schemeClr val="tx1"/>
                          </a:solidFill>
                          <a:latin typeface="+mn-lt"/>
                          <a:ea typeface="Calibri"/>
                          <a:cs typeface="Times New Roman"/>
                        </a:rPr>
                        <a:t>Pearl of Great Price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800" b="1" kern="1200" baseline="0" dirty="0" smtClean="0">
                          <a:solidFill>
                            <a:schemeClr val="tx1"/>
                          </a:solidFill>
                          <a:latin typeface="+mn-lt"/>
                          <a:ea typeface="Calibri"/>
                          <a:cs typeface="Times New Roman"/>
                        </a:rPr>
                        <a:t>1789 – 1914 AD</a:t>
                      </a:r>
                    </a:p>
                    <a:p>
                      <a:pPr algn="ctr" fontAlgn="ctr">
                        <a:lnSpc>
                          <a:spcPct val="100000"/>
                        </a:lnSpc>
                      </a:pPr>
                      <a:r>
                        <a:rPr lang="en-US" sz="1800" b="1" kern="1200" baseline="0" dirty="0" smtClean="0">
                          <a:solidFill>
                            <a:srgbClr val="C00000"/>
                          </a:solidFill>
                          <a:latin typeface="Calibri"/>
                          <a:ea typeface="Calibri"/>
                          <a:cs typeface="Times New Roman"/>
                        </a:rPr>
                        <a:t>Faithful/Revival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5191">
                <a:tc>
                  <a:txBody>
                    <a:bodyPr/>
                    <a:lstStyle/>
                    <a:p>
                      <a:pPr marL="0" marR="0" algn="ctr">
                        <a:lnSpc>
                          <a:spcPct val="100000"/>
                        </a:lnSpc>
                        <a:spcBef>
                          <a:spcPts val="0"/>
                        </a:spcBef>
                        <a:spcAft>
                          <a:spcPts val="0"/>
                        </a:spcAft>
                      </a:pPr>
                      <a:r>
                        <a:rPr lang="en-US" sz="2000" b="1" kern="1200" dirty="0" smtClean="0">
                          <a:solidFill>
                            <a:srgbClr val="C00000"/>
                          </a:solidFill>
                          <a:latin typeface="+mn-lt"/>
                          <a:ea typeface="Calibri"/>
                          <a:cs typeface="Times New Roman"/>
                        </a:rPr>
                        <a:t>Laodicea</a:t>
                      </a:r>
                      <a:endParaRPr lang="en-US" sz="2000" b="1" kern="1200" dirty="0">
                        <a:solidFill>
                          <a:srgbClr val="C00000"/>
                        </a:solidFill>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endParaRPr lang="en-US" sz="1800" b="1" dirty="0" smtClean="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endParaRPr lang="en-US" sz="18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endParaRPr lang="en-US" sz="2000" b="1" dirty="0">
                        <a:solidFill>
                          <a:srgbClr val="C00000"/>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11/10/2016</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4</a:t>
            </a:fld>
            <a:endParaRPr lang="en-US"/>
          </a:p>
        </p:txBody>
      </p:sp>
      <p:pic>
        <p:nvPicPr>
          <p:cNvPr id="21506" name="Picture 2"/>
          <p:cNvPicPr>
            <a:picLocks noChangeAspect="1" noChangeArrowheads="1"/>
          </p:cNvPicPr>
          <p:nvPr/>
        </p:nvPicPr>
        <p:blipFill>
          <a:blip r:embed="rId2" cstate="print"/>
          <a:srcRect/>
          <a:stretch>
            <a:fillRect/>
          </a:stretch>
        </p:blipFill>
        <p:spPr bwMode="auto">
          <a:xfrm>
            <a:off x="-1905000" y="461642"/>
            <a:ext cx="11393835" cy="5862958"/>
          </a:xfrm>
          <a:prstGeom prst="rect">
            <a:avLst/>
          </a:prstGeom>
          <a:noFill/>
          <a:ln w="9525">
            <a:noFill/>
            <a:miter lim="800000"/>
            <a:headEnd/>
            <a:tailEnd/>
          </a:ln>
        </p:spPr>
      </p:pic>
      <p:pic>
        <p:nvPicPr>
          <p:cNvPr id="6"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0785.jpg"/>
          <p:cNvPicPr>
            <a:picLocks noChangeAspect="1"/>
          </p:cNvPicPr>
          <p:nvPr/>
        </p:nvPicPr>
        <p:blipFill>
          <a:blip r:embed="rId3" cstate="print"/>
          <a:stretch>
            <a:fillRect/>
          </a:stretch>
        </p:blipFill>
        <p:spPr>
          <a:xfrm>
            <a:off x="0" y="0"/>
            <a:ext cx="9144000" cy="6858000"/>
          </a:xfrm>
          <a:prstGeom prst="rect">
            <a:avLst/>
          </a:prstGeom>
        </p:spPr>
      </p:pic>
      <p:sp>
        <p:nvSpPr>
          <p:cNvPr id="4" name="TextBox 3"/>
          <p:cNvSpPr txBox="1"/>
          <p:nvPr/>
        </p:nvSpPr>
        <p:spPr>
          <a:xfrm>
            <a:off x="2590800" y="228600"/>
            <a:ext cx="3312382" cy="1138773"/>
          </a:xfrm>
          <a:prstGeom prst="rect">
            <a:avLst/>
          </a:prstGeom>
          <a:noFill/>
        </p:spPr>
        <p:txBody>
          <a:bodyPr wrap="none" rtlCol="0">
            <a:spAutoFit/>
          </a:bodyPr>
          <a:lstStyle/>
          <a:p>
            <a:pPr algn="ctr"/>
            <a:r>
              <a:rPr lang="en-US" sz="4000" b="1" dirty="0" smtClean="0"/>
              <a:t>Laodicea</a:t>
            </a:r>
          </a:p>
          <a:p>
            <a:pPr algn="ctr"/>
            <a:r>
              <a:rPr lang="en-US" sz="2800" b="1" i="1" dirty="0" smtClean="0"/>
              <a:t>The Old Roman Road</a:t>
            </a:r>
            <a:endParaRPr lang="en-US" sz="2800" b="1" i="1" dirty="0"/>
          </a:p>
        </p:txBody>
      </p:sp>
      <p:pic>
        <p:nvPicPr>
          <p:cNvPr id="5" name="Picture 2" descr="http://comps.canstockphoto.com/can-stock-photo_csp17222415.jpg"/>
          <p:cNvPicPr>
            <a:picLocks noChangeAspect="1" noChangeArrowheads="1"/>
          </p:cNvPicPr>
          <p:nvPr/>
        </p:nvPicPr>
        <p:blipFill>
          <a:blip r:embed="rId4"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3114.JPG"/>
          <p:cNvPicPr>
            <a:picLocks noChangeAspect="1"/>
          </p:cNvPicPr>
          <p:nvPr/>
        </p:nvPicPr>
        <p:blipFill>
          <a:blip r:embed="rId3" cstate="print"/>
          <a:stretch>
            <a:fillRect/>
          </a:stretch>
        </p:blipFill>
        <p:spPr>
          <a:xfrm>
            <a:off x="0" y="990600"/>
            <a:ext cx="9144000" cy="5132294"/>
          </a:xfrm>
          <a:prstGeom prst="rect">
            <a:avLst/>
          </a:prstGeom>
        </p:spPr>
      </p:pic>
      <p:sp>
        <p:nvSpPr>
          <p:cNvPr id="4" name="TextBox 3"/>
          <p:cNvSpPr txBox="1"/>
          <p:nvPr/>
        </p:nvSpPr>
        <p:spPr>
          <a:xfrm>
            <a:off x="3886200" y="152400"/>
            <a:ext cx="1872629" cy="923330"/>
          </a:xfrm>
          <a:prstGeom prst="rect">
            <a:avLst/>
          </a:prstGeom>
          <a:noFill/>
        </p:spPr>
        <p:txBody>
          <a:bodyPr wrap="none" rtlCol="0">
            <a:spAutoFit/>
          </a:bodyPr>
          <a:lstStyle/>
          <a:p>
            <a:r>
              <a:rPr lang="en-US" sz="3600" b="1" dirty="0" smtClean="0"/>
              <a:t>Laodicea</a:t>
            </a:r>
          </a:p>
          <a:p>
            <a:endParaRPr lang="en-US" dirty="0"/>
          </a:p>
        </p:txBody>
      </p:sp>
      <p:pic>
        <p:nvPicPr>
          <p:cNvPr id="5" name="Picture 2" descr="http://comps.canstockphoto.com/can-stock-photo_csp17222415.jpg"/>
          <p:cNvPicPr>
            <a:picLocks noChangeAspect="1" noChangeArrowheads="1"/>
          </p:cNvPicPr>
          <p:nvPr/>
        </p:nvPicPr>
        <p:blipFill>
          <a:blip r:embed="rId4"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3138.JPG"/>
          <p:cNvPicPr>
            <a:picLocks noChangeAspect="1"/>
          </p:cNvPicPr>
          <p:nvPr/>
        </p:nvPicPr>
        <p:blipFill>
          <a:blip r:embed="rId3" cstate="print"/>
          <a:stretch>
            <a:fillRect/>
          </a:stretch>
        </p:blipFill>
        <p:spPr>
          <a:xfrm>
            <a:off x="20763" y="990600"/>
            <a:ext cx="9123237" cy="5120640"/>
          </a:xfrm>
          <a:prstGeom prst="rect">
            <a:avLst/>
          </a:prstGeom>
        </p:spPr>
      </p:pic>
      <p:sp>
        <p:nvSpPr>
          <p:cNvPr id="3" name="TextBox 2"/>
          <p:cNvSpPr txBox="1"/>
          <p:nvPr/>
        </p:nvSpPr>
        <p:spPr>
          <a:xfrm>
            <a:off x="2286000" y="152400"/>
            <a:ext cx="5029200" cy="523220"/>
          </a:xfrm>
          <a:prstGeom prst="rect">
            <a:avLst/>
          </a:prstGeom>
          <a:noFill/>
        </p:spPr>
        <p:txBody>
          <a:bodyPr wrap="square" rtlCol="0">
            <a:spAutoFit/>
          </a:bodyPr>
          <a:lstStyle/>
          <a:p>
            <a:pPr algn="ctr"/>
            <a:r>
              <a:rPr lang="en-US" sz="2800" b="1" dirty="0" smtClean="0"/>
              <a:t>Laodicea – The Roman Theater</a:t>
            </a:r>
          </a:p>
        </p:txBody>
      </p:sp>
      <p:pic>
        <p:nvPicPr>
          <p:cNvPr id="4" name="Picture 2" descr="http://comps.canstockphoto.com/can-stock-photo_csp17222415.jpg"/>
          <p:cNvPicPr>
            <a:picLocks noChangeAspect="1" noChangeArrowheads="1"/>
          </p:cNvPicPr>
          <p:nvPr/>
        </p:nvPicPr>
        <p:blipFill>
          <a:blip r:embed="rId4"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0841.jpg"/>
          <p:cNvPicPr>
            <a:picLocks noChangeAspect="1"/>
          </p:cNvPicPr>
          <p:nvPr/>
        </p:nvPicPr>
        <p:blipFill>
          <a:blip r:embed="rId3" cstate="print"/>
          <a:stretch>
            <a:fillRect/>
          </a:stretch>
        </p:blipFill>
        <p:spPr>
          <a:xfrm>
            <a:off x="0" y="0"/>
            <a:ext cx="9144000" cy="6858000"/>
          </a:xfrm>
          <a:prstGeom prst="rect">
            <a:avLst/>
          </a:prstGeom>
        </p:spPr>
      </p:pic>
      <p:sp>
        <p:nvSpPr>
          <p:cNvPr id="4" name="TextBox 3"/>
          <p:cNvSpPr txBox="1"/>
          <p:nvPr/>
        </p:nvSpPr>
        <p:spPr>
          <a:xfrm>
            <a:off x="3810000" y="228600"/>
            <a:ext cx="1681871" cy="861774"/>
          </a:xfrm>
          <a:prstGeom prst="rect">
            <a:avLst/>
          </a:prstGeom>
          <a:noFill/>
        </p:spPr>
        <p:txBody>
          <a:bodyPr wrap="none" rtlCol="0">
            <a:spAutoFit/>
          </a:bodyPr>
          <a:lstStyle/>
          <a:p>
            <a:r>
              <a:rPr lang="en-US" sz="3200" b="1" dirty="0" smtClean="0"/>
              <a:t>Laodicea</a:t>
            </a:r>
            <a:endParaRPr lang="en-US" sz="3200" dirty="0" smtClean="0"/>
          </a:p>
          <a:p>
            <a:endParaRPr lang="en-US" dirty="0"/>
          </a:p>
        </p:txBody>
      </p:sp>
      <p:pic>
        <p:nvPicPr>
          <p:cNvPr id="5" name="Picture 2" descr="http://comps.canstockphoto.com/can-stock-photo_csp17222415.jpg"/>
          <p:cNvPicPr>
            <a:picLocks noChangeAspect="1" noChangeArrowheads="1"/>
          </p:cNvPicPr>
          <p:nvPr/>
        </p:nvPicPr>
        <p:blipFill>
          <a:blip r:embed="rId4"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Laodicea</a:t>
            </a:r>
            <a:endParaRPr lang="en-US" b="1" dirty="0">
              <a:solidFill>
                <a:srgbClr val="FF0000"/>
              </a:solidFill>
            </a:endParaRPr>
          </a:p>
        </p:txBody>
      </p:sp>
      <p:sp>
        <p:nvSpPr>
          <p:cNvPr id="3" name="Content Placeholder 2"/>
          <p:cNvSpPr>
            <a:spLocks noGrp="1"/>
          </p:cNvSpPr>
          <p:nvPr>
            <p:ph idx="1"/>
          </p:nvPr>
        </p:nvSpPr>
        <p:spPr/>
        <p:txBody>
          <a:bodyPr>
            <a:normAutofit fontScale="92500"/>
          </a:bodyPr>
          <a:lstStyle/>
          <a:p>
            <a:r>
              <a:rPr lang="en-US" sz="2800" i="1" dirty="0" err="1" smtClean="0"/>
              <a:t>laos</a:t>
            </a:r>
            <a:r>
              <a:rPr lang="en-US" sz="2800" dirty="0" smtClean="0"/>
              <a:t> + </a:t>
            </a:r>
            <a:r>
              <a:rPr lang="en-US" sz="2800" i="1" dirty="0" err="1" smtClean="0"/>
              <a:t>dikê</a:t>
            </a:r>
            <a:r>
              <a:rPr lang="en-US" sz="2800" dirty="0" smtClean="0"/>
              <a:t> = “the people” + “expected behavior”</a:t>
            </a:r>
            <a:endParaRPr lang="en-US" sz="2800" i="1" dirty="0" smtClean="0"/>
          </a:p>
          <a:p>
            <a:r>
              <a:rPr lang="en-US" sz="2800" i="1" dirty="0" smtClean="0"/>
              <a:t>“Judgment of the people”; better -“</a:t>
            </a:r>
            <a:r>
              <a:rPr lang="en-US" sz="2800" b="1" i="1" dirty="0" smtClean="0"/>
              <a:t>people’s choice</a:t>
            </a:r>
            <a:r>
              <a:rPr lang="en-US" sz="2800" i="1" dirty="0" smtClean="0"/>
              <a:t>”</a:t>
            </a:r>
            <a:endParaRPr lang="en-US" sz="2800" dirty="0" smtClean="0"/>
          </a:p>
          <a:p>
            <a:r>
              <a:rPr lang="en-US" sz="2800" dirty="0" smtClean="0"/>
              <a:t>Most Wealthy:  </a:t>
            </a:r>
            <a:r>
              <a:rPr lang="en-US" sz="2800" i="1" dirty="0" smtClean="0"/>
              <a:t>banks, black wool, medicine [eye salve]</a:t>
            </a:r>
          </a:p>
          <a:p>
            <a:r>
              <a:rPr lang="en-US" sz="2800" dirty="0" smtClean="0"/>
              <a:t>Place of science and great literature</a:t>
            </a:r>
          </a:p>
          <a:p>
            <a:r>
              <a:rPr lang="en-US" sz="2800" dirty="0" smtClean="0"/>
              <a:t>Tepid water from </a:t>
            </a:r>
            <a:r>
              <a:rPr lang="en-US" sz="2800" dirty="0" err="1" smtClean="0"/>
              <a:t>Denizli’s</a:t>
            </a:r>
            <a:r>
              <a:rPr lang="en-US" sz="2800" dirty="0" smtClean="0"/>
              <a:t> calcium rich warm springs</a:t>
            </a:r>
          </a:p>
          <a:p>
            <a:r>
              <a:rPr lang="en-US" sz="2800" dirty="0" smtClean="0"/>
              <a:t>Toleration and allowance: </a:t>
            </a:r>
            <a:r>
              <a:rPr lang="en-US" sz="2800" i="1" u="sng" dirty="0" smtClean="0"/>
              <a:t>heresy similar to that of Colossae (10 miles away) – “Christ a created being”</a:t>
            </a:r>
          </a:p>
          <a:p>
            <a:r>
              <a:rPr lang="en-US" sz="2800" dirty="0" smtClean="0"/>
              <a:t>No good works and no good doctrine indicated</a:t>
            </a:r>
          </a:p>
          <a:p>
            <a:r>
              <a:rPr lang="en-US" sz="2800" dirty="0" smtClean="0"/>
              <a:t>Temporal sufficiency had led to false comfort</a:t>
            </a:r>
            <a:endParaRPr lang="en-US" sz="2800" dirty="0"/>
          </a:p>
        </p:txBody>
      </p:sp>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66800"/>
            <a:ext cx="9144000" cy="4525963"/>
          </a:xfrm>
          <a:solidFill>
            <a:schemeClr val="bg1"/>
          </a:solidFill>
        </p:spPr>
        <p:txBody>
          <a:bodyPr>
            <a:noAutofit/>
          </a:bodyPr>
          <a:lstStyle/>
          <a:p>
            <a:pPr marL="290513" indent="-290513">
              <a:buNone/>
            </a:pPr>
            <a:r>
              <a:rPr lang="en-US" sz="2200" dirty="0" smtClean="0">
                <a:solidFill>
                  <a:srgbClr val="FF0000"/>
                </a:solidFill>
              </a:rPr>
              <a:t>The Amen, the faithful and true Witness, the Beginning of the creation of God, says this: </a:t>
            </a:r>
            <a:r>
              <a:rPr lang="en-US" sz="2200" baseline="30000" dirty="0" smtClean="0">
                <a:solidFill>
                  <a:srgbClr val="0000FF"/>
                </a:solidFill>
              </a:rPr>
              <a:t>15</a:t>
            </a:r>
            <a:r>
              <a:rPr lang="en-US" sz="2200" dirty="0" smtClean="0">
                <a:solidFill>
                  <a:srgbClr val="FF0000"/>
                </a:solidFill>
              </a:rPr>
              <a:t>'I know your deeds, that you are neither cold nor hot; I would that you were cold or hot. </a:t>
            </a:r>
            <a:r>
              <a:rPr lang="en-US" sz="2200" baseline="30000" dirty="0" smtClean="0">
                <a:solidFill>
                  <a:srgbClr val="0000FF"/>
                </a:solidFill>
              </a:rPr>
              <a:t>16</a:t>
            </a:r>
            <a:r>
              <a:rPr lang="en-US" sz="2200" dirty="0" smtClean="0">
                <a:solidFill>
                  <a:srgbClr val="FF0000"/>
                </a:solidFill>
              </a:rPr>
              <a:t>'So because you are lukewarm, and neither hot nor cold, I will spit you out of My mouth. </a:t>
            </a:r>
            <a:r>
              <a:rPr lang="en-US" sz="2200" baseline="30000" dirty="0" smtClean="0">
                <a:solidFill>
                  <a:srgbClr val="0000FF"/>
                </a:solidFill>
              </a:rPr>
              <a:t>17</a:t>
            </a:r>
            <a:r>
              <a:rPr lang="en-US" sz="2200" dirty="0" smtClean="0">
                <a:solidFill>
                  <a:srgbClr val="FF0000"/>
                </a:solidFill>
              </a:rPr>
              <a:t>'Because you say, "I am rich, and have become wealthy, and have need of nothing," and you do not know that you are wretched and miserable and poor and blind and naked, </a:t>
            </a:r>
            <a:r>
              <a:rPr lang="en-US" sz="2200" baseline="30000" dirty="0" smtClean="0">
                <a:solidFill>
                  <a:srgbClr val="0000FF"/>
                </a:solidFill>
              </a:rPr>
              <a:t>18</a:t>
            </a:r>
            <a:r>
              <a:rPr lang="en-US" sz="2200" dirty="0" smtClean="0">
                <a:solidFill>
                  <a:srgbClr val="FF0000"/>
                </a:solidFill>
              </a:rPr>
              <a:t>I advise you to buy from Me gold refined by fire, that you may become rich, and white garments, that you may clothe yourself, and </a:t>
            </a:r>
            <a:r>
              <a:rPr lang="en-US" sz="2200" i="1" dirty="0" smtClean="0">
                <a:solidFill>
                  <a:srgbClr val="FF0000"/>
                </a:solidFill>
              </a:rPr>
              <a:t>that</a:t>
            </a:r>
            <a:r>
              <a:rPr lang="en-US" sz="2200" dirty="0" smtClean="0">
                <a:solidFill>
                  <a:srgbClr val="FF0000"/>
                </a:solidFill>
              </a:rPr>
              <a:t> the shame of your nakedness may not be revealed; and eye salve to anoint your eyes, that you may see. </a:t>
            </a:r>
            <a:r>
              <a:rPr lang="en-US" sz="2200" baseline="30000" dirty="0" smtClean="0">
                <a:solidFill>
                  <a:srgbClr val="0000FF"/>
                </a:solidFill>
              </a:rPr>
              <a:t>19</a:t>
            </a:r>
            <a:r>
              <a:rPr lang="en-US" sz="2200" dirty="0" smtClean="0">
                <a:solidFill>
                  <a:srgbClr val="FF0000"/>
                </a:solidFill>
              </a:rPr>
              <a:t>'Those whom I love, I reprove and discipline; be zealous therefore, and repent. </a:t>
            </a:r>
            <a:r>
              <a:rPr lang="en-US" sz="2200" baseline="30000" dirty="0" smtClean="0">
                <a:solidFill>
                  <a:srgbClr val="0000FF"/>
                </a:solidFill>
              </a:rPr>
              <a:t>20</a:t>
            </a:r>
            <a:r>
              <a:rPr lang="en-US" sz="2200" dirty="0" smtClean="0">
                <a:solidFill>
                  <a:srgbClr val="FF0000"/>
                </a:solidFill>
              </a:rPr>
              <a:t>'Behold, I stand at the door and knock; if anyone hears My voice and opens the door, I will come in to him, and will dine with him, and he with Me. </a:t>
            </a:r>
            <a:r>
              <a:rPr lang="en-US" sz="2200" baseline="30000" dirty="0" smtClean="0">
                <a:solidFill>
                  <a:srgbClr val="0000FF"/>
                </a:solidFill>
              </a:rPr>
              <a:t>21</a:t>
            </a:r>
            <a:r>
              <a:rPr lang="en-US" sz="2200" dirty="0" smtClean="0">
                <a:solidFill>
                  <a:srgbClr val="FF0000"/>
                </a:solidFill>
              </a:rPr>
              <a:t>'He who overcomes, I will grant to him to sit down with Me on My throne, as I also overcame and sat down with My Father on His throne. </a:t>
            </a:r>
            <a:r>
              <a:rPr lang="en-US" sz="2200" baseline="30000" dirty="0" smtClean="0">
                <a:solidFill>
                  <a:srgbClr val="0000FF"/>
                </a:solidFill>
              </a:rPr>
              <a:t>22</a:t>
            </a:r>
            <a:r>
              <a:rPr lang="en-US" sz="2200" dirty="0" smtClean="0">
                <a:solidFill>
                  <a:srgbClr val="FF0000"/>
                </a:solidFill>
              </a:rPr>
              <a:t>'He who has an ear, let him hear what the Spirit says to the churches.' " </a:t>
            </a:r>
          </a:p>
          <a:p>
            <a:pPr marL="290513" indent="-290513"/>
            <a:endParaRPr lang="en-US" sz="2200" dirty="0">
              <a:solidFill>
                <a:srgbClr val="FF0000"/>
              </a:solidFill>
            </a:endParaRPr>
          </a:p>
        </p:txBody>
      </p:sp>
      <p:sp>
        <p:nvSpPr>
          <p:cNvPr id="2" name="Title 1"/>
          <p:cNvSpPr>
            <a:spLocks noGrp="1"/>
          </p:cNvSpPr>
          <p:nvPr>
            <p:ph type="title"/>
          </p:nvPr>
        </p:nvSpPr>
        <p:spPr>
          <a:xfrm>
            <a:off x="457200" y="76200"/>
            <a:ext cx="8229600" cy="1143000"/>
          </a:xfrm>
        </p:spPr>
        <p:txBody>
          <a:bodyPr>
            <a:noAutofit/>
          </a:bodyPr>
          <a:lstStyle/>
          <a:p>
            <a:r>
              <a:rPr lang="en-US" sz="3200" b="1" dirty="0" smtClean="0">
                <a:solidFill>
                  <a:srgbClr val="0000FF"/>
                </a:solidFill>
              </a:rPr>
              <a:t>Rev. 3:14-22 </a:t>
            </a:r>
            <a:r>
              <a:rPr lang="en-US" sz="3200" dirty="0" smtClean="0"/>
              <a:t>"And to the angel of the church in </a:t>
            </a:r>
            <a:r>
              <a:rPr lang="en-US" sz="3200" b="1" dirty="0" smtClean="0">
                <a:solidFill>
                  <a:srgbClr val="FF0000"/>
                </a:solidFill>
              </a:rPr>
              <a:t>Laodicea</a:t>
            </a:r>
            <a:r>
              <a:rPr lang="en-US" sz="3200" dirty="0" smtClean="0"/>
              <a:t> write:</a:t>
            </a:r>
            <a:endParaRPr lang="en-US" sz="3200" dirty="0"/>
          </a:p>
        </p:txBody>
      </p:sp>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133600"/>
            <a:ext cx="8001000" cy="3717925"/>
          </a:xfrm>
          <a:solidFill>
            <a:schemeClr val="bg1"/>
          </a:solidFill>
        </p:spPr>
        <p:txBody>
          <a:bodyPr>
            <a:noAutofit/>
          </a:bodyPr>
          <a:lstStyle/>
          <a:p>
            <a:pPr marL="231775" indent="-231775">
              <a:buNone/>
            </a:pPr>
            <a:r>
              <a:rPr lang="en-US" sz="2800" dirty="0" smtClean="0">
                <a:solidFill>
                  <a:srgbClr val="FF0000"/>
                </a:solidFill>
              </a:rPr>
              <a:t>The </a:t>
            </a:r>
            <a:r>
              <a:rPr lang="en-US" sz="2800" u="sng" dirty="0" smtClean="0">
                <a:solidFill>
                  <a:srgbClr val="FF0000"/>
                </a:solidFill>
              </a:rPr>
              <a:t>Amen</a:t>
            </a:r>
            <a:r>
              <a:rPr lang="en-US" sz="2800" dirty="0" smtClean="0">
                <a:solidFill>
                  <a:srgbClr val="FF0000"/>
                </a:solidFill>
              </a:rPr>
              <a:t>, the </a:t>
            </a:r>
            <a:r>
              <a:rPr lang="en-US" sz="2800" u="sng" dirty="0" smtClean="0">
                <a:solidFill>
                  <a:srgbClr val="FF0000"/>
                </a:solidFill>
              </a:rPr>
              <a:t>faithful and true Witness</a:t>
            </a:r>
            <a:r>
              <a:rPr lang="en-US" sz="2800" dirty="0" smtClean="0">
                <a:solidFill>
                  <a:srgbClr val="FF0000"/>
                </a:solidFill>
              </a:rPr>
              <a:t>, the </a:t>
            </a:r>
            <a:r>
              <a:rPr lang="en-US" sz="2800" u="sng" dirty="0" smtClean="0">
                <a:solidFill>
                  <a:srgbClr val="FF0000"/>
                </a:solidFill>
              </a:rPr>
              <a:t>Beginning of the creation </a:t>
            </a:r>
            <a:r>
              <a:rPr lang="en-US" sz="2800" dirty="0" smtClean="0">
                <a:solidFill>
                  <a:srgbClr val="FF0000"/>
                </a:solidFill>
              </a:rPr>
              <a:t>of God, says this:</a:t>
            </a:r>
          </a:p>
          <a:p>
            <a:endParaRPr lang="en-US" sz="2800" dirty="0">
              <a:solidFill>
                <a:srgbClr val="FF0000"/>
              </a:solidFill>
            </a:endParaRPr>
          </a:p>
        </p:txBody>
      </p:sp>
      <p:sp>
        <p:nvSpPr>
          <p:cNvPr id="2" name="Title 1"/>
          <p:cNvSpPr>
            <a:spLocks noGrp="1"/>
          </p:cNvSpPr>
          <p:nvPr>
            <p:ph type="title"/>
          </p:nvPr>
        </p:nvSpPr>
        <p:spPr>
          <a:xfrm>
            <a:off x="457200" y="0"/>
            <a:ext cx="8229600" cy="1143000"/>
          </a:xfrm>
        </p:spPr>
        <p:txBody>
          <a:bodyPr>
            <a:normAutofit fontScale="90000"/>
          </a:bodyPr>
          <a:lstStyle/>
          <a:p>
            <a:r>
              <a:rPr lang="en-US" b="1" dirty="0" smtClean="0">
                <a:solidFill>
                  <a:srgbClr val="0000FF"/>
                </a:solidFill>
              </a:rPr>
              <a:t>Rev. 3:14-22 </a:t>
            </a:r>
            <a:r>
              <a:rPr lang="en-US" dirty="0" smtClean="0"/>
              <a:t>"And to the angel of the church in </a:t>
            </a:r>
            <a:r>
              <a:rPr lang="en-US" b="1" dirty="0" smtClean="0">
                <a:solidFill>
                  <a:srgbClr val="FF0000"/>
                </a:solidFill>
              </a:rPr>
              <a:t>Laodicea</a:t>
            </a:r>
            <a:r>
              <a:rPr lang="en-US" dirty="0" smtClean="0"/>
              <a:t> write:</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11</a:t>
            </a:fld>
            <a:endParaRPr lang="en-US"/>
          </a:p>
        </p:txBody>
      </p:sp>
      <p:sp>
        <p:nvSpPr>
          <p:cNvPr id="7" name="TextBox 6"/>
          <p:cNvSpPr txBox="1"/>
          <p:nvPr/>
        </p:nvSpPr>
        <p:spPr>
          <a:xfrm>
            <a:off x="1295400" y="1295400"/>
            <a:ext cx="7239000" cy="3108543"/>
          </a:xfrm>
          <a:prstGeom prst="rect">
            <a:avLst/>
          </a:prstGeom>
          <a:solidFill>
            <a:schemeClr val="accent3">
              <a:lumMod val="20000"/>
              <a:lumOff val="80000"/>
            </a:schemeClr>
          </a:solidFill>
          <a:ln>
            <a:solidFill>
              <a:schemeClr val="tx1"/>
            </a:solidFill>
          </a:ln>
        </p:spPr>
        <p:txBody>
          <a:bodyPr wrap="square" rtlCol="0">
            <a:spAutoFit/>
          </a:bodyPr>
          <a:lstStyle/>
          <a:p>
            <a:pPr marL="347663" indent="-347663"/>
            <a:r>
              <a:rPr lang="en-US" sz="2800" b="1" dirty="0" smtClean="0">
                <a:solidFill>
                  <a:srgbClr val="0000FF"/>
                </a:solidFill>
              </a:rPr>
              <a:t>Colossians 4:16-17 </a:t>
            </a:r>
            <a:r>
              <a:rPr lang="en-US" sz="2800" baseline="30000" dirty="0" smtClean="0">
                <a:solidFill>
                  <a:srgbClr val="0000FF"/>
                </a:solidFill>
              </a:rPr>
              <a:t> </a:t>
            </a:r>
            <a:r>
              <a:rPr lang="en-US" sz="2800" dirty="0" smtClean="0"/>
              <a:t>When this letter is read among you, have it also read in the church of the </a:t>
            </a:r>
            <a:r>
              <a:rPr lang="en-US" sz="2800" dirty="0" err="1" smtClean="0"/>
              <a:t>Laodiceans</a:t>
            </a:r>
            <a:r>
              <a:rPr lang="en-US" sz="2800" dirty="0" smtClean="0"/>
              <a:t>; and you, for your part read my letter </a:t>
            </a:r>
            <a:r>
              <a:rPr lang="en-US" sz="2800" i="1" dirty="0" smtClean="0"/>
              <a:t>that is coming</a:t>
            </a:r>
            <a:r>
              <a:rPr lang="en-US" sz="2800" dirty="0" smtClean="0"/>
              <a:t> from Laodicea. </a:t>
            </a:r>
            <a:r>
              <a:rPr lang="en-US" sz="2800" b="1" baseline="30000" dirty="0" smtClean="0">
                <a:solidFill>
                  <a:srgbClr val="0000FF"/>
                </a:solidFill>
              </a:rPr>
              <a:t>17</a:t>
            </a:r>
            <a:r>
              <a:rPr lang="en-US" sz="2800" baseline="30000" dirty="0" smtClean="0"/>
              <a:t> </a:t>
            </a:r>
            <a:r>
              <a:rPr lang="en-US" sz="2800" dirty="0" smtClean="0"/>
              <a:t>Say to </a:t>
            </a:r>
            <a:r>
              <a:rPr lang="en-US" sz="2800" b="1" u="sng" dirty="0" err="1" smtClean="0"/>
              <a:t>Archippus</a:t>
            </a:r>
            <a:r>
              <a:rPr lang="en-US" sz="2800" dirty="0" smtClean="0"/>
              <a:t>, "Take heed to the ministry which you have received in the Lord, that you may fulfill it." </a:t>
            </a:r>
          </a:p>
        </p:txBody>
      </p:sp>
      <p:sp>
        <p:nvSpPr>
          <p:cNvPr id="10" name="TextBox 9"/>
          <p:cNvSpPr txBox="1"/>
          <p:nvPr/>
        </p:nvSpPr>
        <p:spPr>
          <a:xfrm>
            <a:off x="1295400" y="1639431"/>
            <a:ext cx="7239000" cy="2246769"/>
          </a:xfrm>
          <a:prstGeom prst="rect">
            <a:avLst/>
          </a:prstGeom>
          <a:solidFill>
            <a:schemeClr val="accent3">
              <a:lumMod val="20000"/>
              <a:lumOff val="80000"/>
            </a:schemeClr>
          </a:solidFill>
          <a:ln>
            <a:solidFill>
              <a:schemeClr val="tx1"/>
            </a:solidFill>
          </a:ln>
        </p:spPr>
        <p:txBody>
          <a:bodyPr wrap="square" rtlCol="0">
            <a:spAutoFit/>
          </a:bodyPr>
          <a:lstStyle/>
          <a:p>
            <a:pPr marL="347663" indent="-347663"/>
            <a:r>
              <a:rPr lang="en-US" sz="2800" b="1" dirty="0" smtClean="0">
                <a:solidFill>
                  <a:srgbClr val="0000FF"/>
                </a:solidFill>
              </a:rPr>
              <a:t>2 Corinthians 1:20 </a:t>
            </a:r>
            <a:r>
              <a:rPr lang="en-US" sz="2800" dirty="0" smtClean="0"/>
              <a:t> For as many as are the </a:t>
            </a:r>
            <a:r>
              <a:rPr lang="en-US" sz="2800" b="1" u="sng" dirty="0" smtClean="0"/>
              <a:t>promises of God</a:t>
            </a:r>
            <a:r>
              <a:rPr lang="en-US" sz="2800" dirty="0" smtClean="0"/>
              <a:t>, in Him they are yes; therefore also </a:t>
            </a:r>
            <a:r>
              <a:rPr lang="en-US" sz="2800" b="1" u="sng" dirty="0" smtClean="0"/>
              <a:t>through Him is our Amen</a:t>
            </a:r>
            <a:r>
              <a:rPr lang="en-US" sz="2800" b="1" dirty="0" smtClean="0"/>
              <a:t> </a:t>
            </a:r>
            <a:r>
              <a:rPr lang="en-US" sz="2800" dirty="0" smtClean="0"/>
              <a:t>to the glory of God through us. </a:t>
            </a:r>
            <a:br>
              <a:rPr lang="en-US" sz="2800" dirty="0" smtClean="0"/>
            </a:br>
            <a:endParaRPr lang="en-US" sz="2800" dirty="0" smtClean="0"/>
          </a:p>
        </p:txBody>
      </p:sp>
      <p:sp>
        <p:nvSpPr>
          <p:cNvPr id="8" name="TextBox 7"/>
          <p:cNvSpPr txBox="1"/>
          <p:nvPr/>
        </p:nvSpPr>
        <p:spPr>
          <a:xfrm>
            <a:off x="1295400" y="2286000"/>
            <a:ext cx="7239000" cy="2677656"/>
          </a:xfrm>
          <a:prstGeom prst="rect">
            <a:avLst/>
          </a:prstGeom>
          <a:solidFill>
            <a:schemeClr val="accent3">
              <a:lumMod val="20000"/>
              <a:lumOff val="80000"/>
            </a:schemeClr>
          </a:solidFill>
          <a:ln>
            <a:solidFill>
              <a:schemeClr val="tx1"/>
            </a:solidFill>
          </a:ln>
        </p:spPr>
        <p:txBody>
          <a:bodyPr wrap="square" rtlCol="0">
            <a:spAutoFit/>
          </a:bodyPr>
          <a:lstStyle/>
          <a:p>
            <a:pPr marL="347663" indent="-347663"/>
            <a:r>
              <a:rPr lang="en-US" sz="2800" b="1" dirty="0" smtClean="0">
                <a:solidFill>
                  <a:srgbClr val="0000FF"/>
                </a:solidFill>
              </a:rPr>
              <a:t>John 5:24 </a:t>
            </a:r>
            <a:r>
              <a:rPr lang="en-US" sz="2800" dirty="0" smtClean="0"/>
              <a:t> "</a:t>
            </a:r>
            <a:r>
              <a:rPr lang="en-US" sz="2800" b="1" u="sng" dirty="0" smtClean="0">
                <a:solidFill>
                  <a:srgbClr val="FF0000"/>
                </a:solidFill>
              </a:rPr>
              <a:t>Truly, truly</a:t>
            </a:r>
            <a:r>
              <a:rPr lang="en-US" sz="2800" dirty="0" smtClean="0">
                <a:solidFill>
                  <a:srgbClr val="FF0000"/>
                </a:solidFill>
              </a:rPr>
              <a:t>, I say to you, he who hears My word, and believes Him who sent Me, has eternal life, and does not come into judgment, but has passed out of death into life</a:t>
            </a:r>
            <a:r>
              <a:rPr lang="en-US" sz="2800" dirty="0" smtClean="0"/>
              <a:t>. </a:t>
            </a:r>
            <a:br>
              <a:rPr lang="en-US" sz="2800" dirty="0" smtClean="0"/>
            </a:br>
            <a:endParaRPr lang="en-US" sz="2800" dirty="0" smtClean="0"/>
          </a:p>
        </p:txBody>
      </p:sp>
      <p:sp>
        <p:nvSpPr>
          <p:cNvPr id="9" name="TextBox 8"/>
          <p:cNvSpPr txBox="1"/>
          <p:nvPr/>
        </p:nvSpPr>
        <p:spPr>
          <a:xfrm>
            <a:off x="1295400" y="3265944"/>
            <a:ext cx="7239000" cy="2677656"/>
          </a:xfrm>
          <a:prstGeom prst="rect">
            <a:avLst/>
          </a:prstGeom>
          <a:solidFill>
            <a:schemeClr val="accent3">
              <a:lumMod val="20000"/>
              <a:lumOff val="80000"/>
            </a:schemeClr>
          </a:solidFill>
          <a:ln>
            <a:solidFill>
              <a:schemeClr val="tx1"/>
            </a:solidFill>
          </a:ln>
        </p:spPr>
        <p:txBody>
          <a:bodyPr wrap="square" rtlCol="0">
            <a:spAutoFit/>
          </a:bodyPr>
          <a:lstStyle/>
          <a:p>
            <a:pPr marL="347663" indent="-347663"/>
            <a:r>
              <a:rPr lang="en-US" sz="2800" b="1" dirty="0" smtClean="0">
                <a:solidFill>
                  <a:srgbClr val="0000FF"/>
                </a:solidFill>
              </a:rPr>
              <a:t>John 18:37 </a:t>
            </a:r>
            <a:r>
              <a:rPr lang="en-US" sz="2800" dirty="0" smtClean="0"/>
              <a:t> Therefore Pilate said to Him, "So You are a king?" Jesus answered, "</a:t>
            </a:r>
            <a:r>
              <a:rPr lang="en-US" sz="2800" dirty="0" smtClean="0">
                <a:solidFill>
                  <a:srgbClr val="FF0000"/>
                </a:solidFill>
              </a:rPr>
              <a:t>You say </a:t>
            </a:r>
            <a:r>
              <a:rPr lang="en-US" sz="2800" i="1" dirty="0" smtClean="0">
                <a:solidFill>
                  <a:srgbClr val="FF0000"/>
                </a:solidFill>
              </a:rPr>
              <a:t>correctly</a:t>
            </a:r>
            <a:r>
              <a:rPr lang="en-US" sz="2800" dirty="0" smtClean="0">
                <a:solidFill>
                  <a:srgbClr val="FF0000"/>
                </a:solidFill>
              </a:rPr>
              <a:t> that I am a king. For this I have been born, and </a:t>
            </a:r>
            <a:r>
              <a:rPr lang="en-US" sz="2800" b="1" u="sng" dirty="0" smtClean="0">
                <a:solidFill>
                  <a:srgbClr val="FF0000"/>
                </a:solidFill>
              </a:rPr>
              <a:t>for this I have come into the world, to testify to the truth</a:t>
            </a:r>
            <a:r>
              <a:rPr lang="en-US" sz="2800" dirty="0" smtClean="0">
                <a:solidFill>
                  <a:srgbClr val="FF0000"/>
                </a:solidFill>
              </a:rPr>
              <a:t>. Everyone who is of the truth hears My voice</a:t>
            </a:r>
            <a:r>
              <a:rPr lang="en-US" sz="2800" dirty="0" smtClean="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1" nodeType="clickEffect">
                                  <p:stCondLst>
                                    <p:cond delay="0"/>
                                  </p:stCondLst>
                                  <p:childTnLst>
                                    <p:anim calcmode="lin" valueType="num">
                                      <p:cBhvr additive="base">
                                        <p:cTn id="12" dur="500"/>
                                        <p:tgtEl>
                                          <p:spTgt spid="7"/>
                                        </p:tgtEl>
                                        <p:attrNameLst>
                                          <p:attrName>ppt_x</p:attrName>
                                        </p:attrNameLst>
                                      </p:cBhvr>
                                      <p:tavLst>
                                        <p:tav tm="0">
                                          <p:val>
                                            <p:strVal val="ppt_x"/>
                                          </p:val>
                                        </p:tav>
                                        <p:tav tm="100000">
                                          <p:val>
                                            <p:strVal val="ppt_x"/>
                                          </p:val>
                                        </p:tav>
                                      </p:tavLst>
                                    </p:anim>
                                    <p:anim calcmode="lin" valueType="num">
                                      <p:cBhvr additive="base">
                                        <p:cTn id="13" dur="500"/>
                                        <p:tgtEl>
                                          <p:spTgt spid="7"/>
                                        </p:tgtEl>
                                        <p:attrNameLst>
                                          <p:attrName>ppt_y</p:attrName>
                                        </p:attrNameLst>
                                      </p:cBhvr>
                                      <p:tavLst>
                                        <p:tav tm="0">
                                          <p:val>
                                            <p:strVal val="ppt_y"/>
                                          </p:val>
                                        </p:tav>
                                        <p:tav tm="100000">
                                          <p:val>
                                            <p:strVal val="1+ppt_h/2"/>
                                          </p:val>
                                        </p:tav>
                                      </p:tavLst>
                                    </p:anim>
                                    <p:set>
                                      <p:cBhvr>
                                        <p:cTn id="14" dur="1" fill="hold">
                                          <p:stCondLst>
                                            <p:cond delay="499"/>
                                          </p:stCondLst>
                                        </p:cTn>
                                        <p:tgtEl>
                                          <p:spTgt spid="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grpId="1" nodeType="clickEffect">
                                  <p:stCondLst>
                                    <p:cond delay="0"/>
                                  </p:stCondLst>
                                  <p:childTnLst>
                                    <p:anim calcmode="lin" valueType="num">
                                      <p:cBhvr additive="base">
                                        <p:cTn id="24" dur="500"/>
                                        <p:tgtEl>
                                          <p:spTgt spid="8"/>
                                        </p:tgtEl>
                                        <p:attrNameLst>
                                          <p:attrName>ppt_x</p:attrName>
                                        </p:attrNameLst>
                                      </p:cBhvr>
                                      <p:tavLst>
                                        <p:tav tm="0">
                                          <p:val>
                                            <p:strVal val="ppt_x"/>
                                          </p:val>
                                        </p:tav>
                                        <p:tav tm="100000">
                                          <p:val>
                                            <p:strVal val="ppt_x"/>
                                          </p:val>
                                        </p:tav>
                                      </p:tavLst>
                                    </p:anim>
                                    <p:anim calcmode="lin" valueType="num">
                                      <p:cBhvr additive="base">
                                        <p:cTn id="25" dur="500"/>
                                        <p:tgtEl>
                                          <p:spTgt spid="8"/>
                                        </p:tgtEl>
                                        <p:attrNameLst>
                                          <p:attrName>ppt_y</p:attrName>
                                        </p:attrNameLst>
                                      </p:cBhvr>
                                      <p:tavLst>
                                        <p:tav tm="0">
                                          <p:val>
                                            <p:strVal val="ppt_y"/>
                                          </p:val>
                                        </p:tav>
                                        <p:tav tm="100000">
                                          <p:val>
                                            <p:strVal val="1+ppt_h/2"/>
                                          </p:val>
                                        </p:tav>
                                      </p:tavLst>
                                    </p:anim>
                                    <p:set>
                                      <p:cBhvr>
                                        <p:cTn id="26" dur="1" fill="hold">
                                          <p:stCondLst>
                                            <p:cond delay="499"/>
                                          </p:stCondLst>
                                        </p:cTn>
                                        <p:tgtEl>
                                          <p:spTgt spid="8"/>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xit" presetSubtype="4" fill="hold" grpId="1" nodeType="clickEffect">
                                  <p:stCondLst>
                                    <p:cond delay="0"/>
                                  </p:stCondLst>
                                  <p:childTnLst>
                                    <p:anim calcmode="lin" valueType="num">
                                      <p:cBhvr additive="base">
                                        <p:cTn id="36" dur="500"/>
                                        <p:tgtEl>
                                          <p:spTgt spid="10"/>
                                        </p:tgtEl>
                                        <p:attrNameLst>
                                          <p:attrName>ppt_x</p:attrName>
                                        </p:attrNameLst>
                                      </p:cBhvr>
                                      <p:tavLst>
                                        <p:tav tm="0">
                                          <p:val>
                                            <p:strVal val="ppt_x"/>
                                          </p:val>
                                        </p:tav>
                                        <p:tav tm="100000">
                                          <p:val>
                                            <p:strVal val="ppt_x"/>
                                          </p:val>
                                        </p:tav>
                                      </p:tavLst>
                                    </p:anim>
                                    <p:anim calcmode="lin" valueType="num">
                                      <p:cBhvr additive="base">
                                        <p:cTn id="37" dur="500"/>
                                        <p:tgtEl>
                                          <p:spTgt spid="10"/>
                                        </p:tgtEl>
                                        <p:attrNameLst>
                                          <p:attrName>ppt_y</p:attrName>
                                        </p:attrNameLst>
                                      </p:cBhvr>
                                      <p:tavLst>
                                        <p:tav tm="0">
                                          <p:val>
                                            <p:strVal val="ppt_y"/>
                                          </p:val>
                                        </p:tav>
                                        <p:tav tm="100000">
                                          <p:val>
                                            <p:strVal val="1+ppt_h/2"/>
                                          </p:val>
                                        </p:tav>
                                      </p:tavLst>
                                    </p:anim>
                                    <p:set>
                                      <p:cBhvr>
                                        <p:cTn id="38" dur="1" fill="hold">
                                          <p:stCondLst>
                                            <p:cond delay="499"/>
                                          </p:stCondLst>
                                        </p:cTn>
                                        <p:tgtEl>
                                          <p:spTgt spid="10"/>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xit" presetSubtype="4" fill="hold" grpId="1" nodeType="clickEffect">
                                  <p:stCondLst>
                                    <p:cond delay="0"/>
                                  </p:stCondLst>
                                  <p:childTnLst>
                                    <p:anim calcmode="lin" valueType="num">
                                      <p:cBhvr additive="base">
                                        <p:cTn id="48" dur="500"/>
                                        <p:tgtEl>
                                          <p:spTgt spid="9"/>
                                        </p:tgtEl>
                                        <p:attrNameLst>
                                          <p:attrName>ppt_x</p:attrName>
                                        </p:attrNameLst>
                                      </p:cBhvr>
                                      <p:tavLst>
                                        <p:tav tm="0">
                                          <p:val>
                                            <p:strVal val="ppt_x"/>
                                          </p:val>
                                        </p:tav>
                                        <p:tav tm="100000">
                                          <p:val>
                                            <p:strVal val="ppt_x"/>
                                          </p:val>
                                        </p:tav>
                                      </p:tavLst>
                                    </p:anim>
                                    <p:anim calcmode="lin" valueType="num">
                                      <p:cBhvr additive="base">
                                        <p:cTn id="49" dur="500"/>
                                        <p:tgtEl>
                                          <p:spTgt spid="9"/>
                                        </p:tgtEl>
                                        <p:attrNameLst>
                                          <p:attrName>ppt_y</p:attrName>
                                        </p:attrNameLst>
                                      </p:cBhvr>
                                      <p:tavLst>
                                        <p:tav tm="0">
                                          <p:val>
                                            <p:strVal val="ppt_y"/>
                                          </p:val>
                                        </p:tav>
                                        <p:tav tm="100000">
                                          <p:val>
                                            <p:strVal val="1+ppt_h/2"/>
                                          </p:val>
                                        </p:tav>
                                      </p:tavLst>
                                    </p:anim>
                                    <p:set>
                                      <p:cBhvr>
                                        <p:cTn id="50"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10" grpId="0" animBg="1"/>
      <p:bldP spid="10" grpId="1" animBg="1"/>
      <p:bldP spid="8" grpId="0" animBg="1"/>
      <p:bldP spid="8" grpId="1" animBg="1"/>
      <p:bldP spid="9" grpId="0" animBg="1"/>
      <p:bldP spid="9"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33600"/>
            <a:ext cx="8153400" cy="3717925"/>
          </a:xfrm>
          <a:solidFill>
            <a:schemeClr val="bg1"/>
          </a:solidFill>
        </p:spPr>
        <p:txBody>
          <a:bodyPr>
            <a:noAutofit/>
          </a:bodyPr>
          <a:lstStyle/>
          <a:p>
            <a:pPr marL="231775" indent="-231775">
              <a:buNone/>
            </a:pPr>
            <a:r>
              <a:rPr lang="en-US" sz="2800" baseline="30000" dirty="0" smtClean="0">
                <a:solidFill>
                  <a:srgbClr val="0000FF"/>
                </a:solidFill>
              </a:rPr>
              <a:t>15</a:t>
            </a:r>
            <a:r>
              <a:rPr lang="en-US" sz="2800" dirty="0" smtClean="0">
                <a:solidFill>
                  <a:srgbClr val="FF0000"/>
                </a:solidFill>
              </a:rPr>
              <a:t>'I know your deeds, that you are </a:t>
            </a:r>
            <a:r>
              <a:rPr lang="en-US" sz="2800" u="sng" dirty="0" smtClean="0">
                <a:solidFill>
                  <a:srgbClr val="FF0000"/>
                </a:solidFill>
              </a:rPr>
              <a:t>neither cold nor hot</a:t>
            </a:r>
            <a:r>
              <a:rPr lang="en-US" sz="2800" dirty="0" smtClean="0">
                <a:solidFill>
                  <a:srgbClr val="FF0000"/>
                </a:solidFill>
              </a:rPr>
              <a:t>; I </a:t>
            </a:r>
            <a:r>
              <a:rPr lang="en-US" sz="2800" b="1" u="sng" dirty="0" smtClean="0">
                <a:solidFill>
                  <a:srgbClr val="FF0000"/>
                </a:solidFill>
              </a:rPr>
              <a:t>would that you were cold or hot</a:t>
            </a:r>
            <a:r>
              <a:rPr lang="en-US" sz="2800" dirty="0" smtClean="0">
                <a:solidFill>
                  <a:srgbClr val="FF0000"/>
                </a:solidFill>
              </a:rPr>
              <a:t>. </a:t>
            </a:r>
            <a:r>
              <a:rPr lang="en-US" sz="2800" baseline="30000" dirty="0" smtClean="0">
                <a:solidFill>
                  <a:srgbClr val="0000FF"/>
                </a:solidFill>
              </a:rPr>
              <a:t>16</a:t>
            </a:r>
            <a:r>
              <a:rPr lang="en-US" sz="2800" dirty="0" smtClean="0">
                <a:solidFill>
                  <a:srgbClr val="FF0000"/>
                </a:solidFill>
              </a:rPr>
              <a:t>'So because you are </a:t>
            </a:r>
            <a:r>
              <a:rPr lang="en-US" sz="2800" b="1" u="sng" dirty="0" smtClean="0">
                <a:solidFill>
                  <a:srgbClr val="FF0000"/>
                </a:solidFill>
              </a:rPr>
              <a:t>lukewarm</a:t>
            </a:r>
            <a:r>
              <a:rPr lang="en-US" sz="2800" dirty="0" smtClean="0">
                <a:solidFill>
                  <a:srgbClr val="FF0000"/>
                </a:solidFill>
              </a:rPr>
              <a:t>, and neither hot nor cold,</a:t>
            </a:r>
            <a:r>
              <a:rPr lang="en-US" sz="2800" b="1" dirty="0" smtClean="0">
                <a:solidFill>
                  <a:srgbClr val="FF0000"/>
                </a:solidFill>
              </a:rPr>
              <a:t> </a:t>
            </a:r>
            <a:r>
              <a:rPr lang="en-US" sz="2800" b="1" u="sng" dirty="0" smtClean="0">
                <a:solidFill>
                  <a:srgbClr val="FF0000"/>
                </a:solidFill>
              </a:rPr>
              <a:t>I will spit</a:t>
            </a:r>
            <a:r>
              <a:rPr lang="en-US" sz="2800" u="sng" dirty="0" smtClean="0">
                <a:solidFill>
                  <a:srgbClr val="FF0000"/>
                </a:solidFill>
              </a:rPr>
              <a:t> you out of My mouth</a:t>
            </a:r>
            <a:endParaRPr lang="en-US" sz="2800" dirty="0" smtClean="0">
              <a:solidFill>
                <a:srgbClr val="FF0000"/>
              </a:solidFill>
            </a:endParaRPr>
          </a:p>
          <a:p>
            <a:pPr marL="231775" indent="-231775">
              <a:buNone/>
            </a:pPr>
            <a:endParaRPr lang="en-US" sz="2800" dirty="0" smtClean="0">
              <a:solidFill>
                <a:srgbClr val="FF0000"/>
              </a:solidFill>
            </a:endParaRPr>
          </a:p>
          <a:p>
            <a:endParaRPr lang="en-US" sz="2800" dirty="0">
              <a:solidFill>
                <a:srgbClr val="FF0000"/>
              </a:solidFill>
            </a:endParaRPr>
          </a:p>
        </p:txBody>
      </p:sp>
      <p:sp>
        <p:nvSpPr>
          <p:cNvPr id="2" name="Title 1"/>
          <p:cNvSpPr>
            <a:spLocks noGrp="1"/>
          </p:cNvSpPr>
          <p:nvPr>
            <p:ph type="title"/>
          </p:nvPr>
        </p:nvSpPr>
        <p:spPr>
          <a:xfrm>
            <a:off x="457200" y="0"/>
            <a:ext cx="8229600" cy="1143000"/>
          </a:xfrm>
        </p:spPr>
        <p:txBody>
          <a:bodyPr>
            <a:normAutofit fontScale="90000"/>
          </a:bodyPr>
          <a:lstStyle/>
          <a:p>
            <a:r>
              <a:rPr lang="en-US" b="1" dirty="0" smtClean="0">
                <a:solidFill>
                  <a:srgbClr val="0000FF"/>
                </a:solidFill>
              </a:rPr>
              <a:t>Rev. 3:14-22 </a:t>
            </a:r>
            <a:r>
              <a:rPr lang="en-US" dirty="0" smtClean="0"/>
              <a:t>"And to the angel of the church in </a:t>
            </a:r>
            <a:r>
              <a:rPr lang="en-US" b="1" dirty="0" smtClean="0">
                <a:solidFill>
                  <a:srgbClr val="FF0000"/>
                </a:solidFill>
              </a:rPr>
              <a:t>Laodicea</a:t>
            </a:r>
            <a:r>
              <a:rPr lang="en-US" dirty="0" smtClean="0"/>
              <a:t> write:</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12</a:t>
            </a:fld>
            <a:endParaRPr lang="en-US"/>
          </a:p>
        </p:txBody>
      </p:sp>
      <p:sp>
        <p:nvSpPr>
          <p:cNvPr id="7" name="TextBox 6"/>
          <p:cNvSpPr txBox="1"/>
          <p:nvPr/>
        </p:nvSpPr>
        <p:spPr>
          <a:xfrm>
            <a:off x="838200" y="1447800"/>
            <a:ext cx="2819400" cy="4555093"/>
          </a:xfrm>
          <a:prstGeom prst="rect">
            <a:avLst/>
          </a:prstGeom>
          <a:solidFill>
            <a:schemeClr val="accent3">
              <a:lumMod val="20000"/>
              <a:lumOff val="80000"/>
            </a:schemeClr>
          </a:solidFill>
          <a:ln>
            <a:solidFill>
              <a:schemeClr val="tx1"/>
            </a:solidFill>
          </a:ln>
        </p:spPr>
        <p:txBody>
          <a:bodyPr wrap="square" rtlCol="0">
            <a:spAutoFit/>
          </a:bodyPr>
          <a:lstStyle/>
          <a:p>
            <a:pPr algn="ctr"/>
            <a:r>
              <a:rPr lang="en-US" sz="2800" b="1" dirty="0" smtClean="0"/>
              <a:t>Lukewarm:</a:t>
            </a:r>
          </a:p>
          <a:p>
            <a:pPr algn="ctr"/>
            <a:endParaRPr lang="en-US" sz="1000" b="1" dirty="0" smtClean="0"/>
          </a:p>
          <a:p>
            <a:pPr algn="ctr"/>
            <a:r>
              <a:rPr lang="en-US" sz="2800" dirty="0" smtClean="0"/>
              <a:t>satisfied</a:t>
            </a:r>
          </a:p>
          <a:p>
            <a:pPr algn="ctr"/>
            <a:r>
              <a:rPr lang="en-US" sz="2800" dirty="0" smtClean="0"/>
              <a:t>complacent</a:t>
            </a:r>
          </a:p>
          <a:p>
            <a:pPr algn="ctr"/>
            <a:r>
              <a:rPr lang="en-US" sz="2800" dirty="0" smtClean="0"/>
              <a:t>neutral</a:t>
            </a:r>
          </a:p>
          <a:p>
            <a:pPr algn="ctr"/>
            <a:r>
              <a:rPr lang="en-US" sz="2800" dirty="0" smtClean="0"/>
              <a:t>self-centered</a:t>
            </a:r>
          </a:p>
          <a:p>
            <a:pPr algn="ctr"/>
            <a:r>
              <a:rPr lang="en-US" sz="2800" dirty="0" smtClean="0"/>
              <a:t>distracted</a:t>
            </a:r>
          </a:p>
          <a:p>
            <a:pPr algn="ctr"/>
            <a:r>
              <a:rPr lang="en-US" sz="2800" dirty="0" smtClean="0"/>
              <a:t>half-committed</a:t>
            </a:r>
          </a:p>
          <a:p>
            <a:pPr algn="ctr"/>
            <a:r>
              <a:rPr lang="en-US" sz="2800" dirty="0" smtClean="0"/>
              <a:t>half-hearted</a:t>
            </a:r>
          </a:p>
          <a:p>
            <a:pPr algn="ctr"/>
            <a:r>
              <a:rPr lang="en-US" sz="2800" dirty="0" smtClean="0"/>
              <a:t>lethargic</a:t>
            </a:r>
          </a:p>
          <a:p>
            <a:pPr algn="ctr"/>
            <a:r>
              <a:rPr lang="en-US" sz="2800" dirty="0" smtClean="0"/>
              <a:t>Indifferent</a:t>
            </a:r>
          </a:p>
        </p:txBody>
      </p:sp>
      <p:sp>
        <p:nvSpPr>
          <p:cNvPr id="8" name="TextBox 7"/>
          <p:cNvSpPr txBox="1"/>
          <p:nvPr/>
        </p:nvSpPr>
        <p:spPr>
          <a:xfrm>
            <a:off x="4876800" y="2149257"/>
            <a:ext cx="2819400" cy="3108543"/>
          </a:xfrm>
          <a:prstGeom prst="rect">
            <a:avLst/>
          </a:prstGeom>
          <a:solidFill>
            <a:schemeClr val="accent3">
              <a:lumMod val="20000"/>
              <a:lumOff val="80000"/>
            </a:schemeClr>
          </a:solidFill>
          <a:ln>
            <a:solidFill>
              <a:schemeClr val="tx1"/>
            </a:solidFill>
          </a:ln>
        </p:spPr>
        <p:txBody>
          <a:bodyPr wrap="square" rtlCol="0">
            <a:spAutoFit/>
          </a:bodyPr>
          <a:lstStyle/>
          <a:p>
            <a:pPr algn="ctr"/>
            <a:r>
              <a:rPr lang="en-US" sz="2800" dirty="0" smtClean="0"/>
              <a:t>self-sufficient</a:t>
            </a:r>
          </a:p>
          <a:p>
            <a:pPr algn="ctr"/>
            <a:r>
              <a:rPr lang="en-US" sz="2800" dirty="0" smtClean="0"/>
              <a:t>independent</a:t>
            </a:r>
          </a:p>
          <a:p>
            <a:pPr algn="ctr"/>
            <a:r>
              <a:rPr lang="en-US" sz="2800" dirty="0" smtClean="0"/>
              <a:t>self-centered</a:t>
            </a:r>
          </a:p>
          <a:p>
            <a:pPr algn="ctr"/>
            <a:r>
              <a:rPr lang="en-US" sz="2800" dirty="0" smtClean="0"/>
              <a:t>prideful</a:t>
            </a:r>
          </a:p>
          <a:p>
            <a:pPr algn="ctr"/>
            <a:r>
              <a:rPr lang="en-US" sz="2800" dirty="0" smtClean="0"/>
              <a:t>conceited</a:t>
            </a:r>
          </a:p>
          <a:p>
            <a:pPr algn="ctr"/>
            <a:r>
              <a:rPr lang="en-US" sz="2800" dirty="0" smtClean="0"/>
              <a:t>boastful</a:t>
            </a:r>
          </a:p>
          <a:p>
            <a:pPr algn="ctr"/>
            <a:r>
              <a:rPr lang="en-US" sz="2800"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xit" presetSubtype="4" fill="hold" grpId="1" nodeType="clickEffect">
                                  <p:stCondLst>
                                    <p:cond delay="0"/>
                                  </p:stCondLst>
                                  <p:childTnLst>
                                    <p:anim calcmode="lin" valueType="num">
                                      <p:cBhvr additive="base">
                                        <p:cTn id="16" dur="500"/>
                                        <p:tgtEl>
                                          <p:spTgt spid="7"/>
                                        </p:tgtEl>
                                        <p:attrNameLst>
                                          <p:attrName>ppt_x</p:attrName>
                                        </p:attrNameLst>
                                      </p:cBhvr>
                                      <p:tavLst>
                                        <p:tav tm="0">
                                          <p:val>
                                            <p:strVal val="ppt_x"/>
                                          </p:val>
                                        </p:tav>
                                        <p:tav tm="100000">
                                          <p:val>
                                            <p:strVal val="ppt_x"/>
                                          </p:val>
                                        </p:tav>
                                      </p:tavLst>
                                    </p:anim>
                                    <p:anim calcmode="lin" valueType="num">
                                      <p:cBhvr additive="base">
                                        <p:cTn id="17" dur="500"/>
                                        <p:tgtEl>
                                          <p:spTgt spid="7"/>
                                        </p:tgtEl>
                                        <p:attrNameLst>
                                          <p:attrName>ppt_y</p:attrName>
                                        </p:attrNameLst>
                                      </p:cBhvr>
                                      <p:tavLst>
                                        <p:tav tm="0">
                                          <p:val>
                                            <p:strVal val="ppt_y"/>
                                          </p:val>
                                        </p:tav>
                                        <p:tav tm="100000">
                                          <p:val>
                                            <p:strVal val="1+ppt_h/2"/>
                                          </p:val>
                                        </p:tav>
                                      </p:tavLst>
                                    </p:anim>
                                    <p:set>
                                      <p:cBhvr>
                                        <p:cTn id="18" dur="1" fill="hold">
                                          <p:stCondLst>
                                            <p:cond delay="499"/>
                                          </p:stCondLst>
                                        </p:cTn>
                                        <p:tgtEl>
                                          <p:spTgt spid="7"/>
                                        </p:tgtEl>
                                        <p:attrNameLst>
                                          <p:attrName>style.visibility</p:attrName>
                                        </p:attrNameLst>
                                      </p:cBhvr>
                                      <p:to>
                                        <p:strVal val="hidden"/>
                                      </p:to>
                                    </p:set>
                                  </p:childTnLst>
                                </p:cTn>
                              </p:par>
                              <p:par>
                                <p:cTn id="19" presetID="2" presetClass="exit" presetSubtype="4" fill="hold" grpId="1" nodeType="withEffect">
                                  <p:stCondLst>
                                    <p:cond delay="0"/>
                                  </p:stCondLst>
                                  <p:childTnLst>
                                    <p:anim calcmode="lin" valueType="num">
                                      <p:cBhvr additive="base">
                                        <p:cTn id="20" dur="500"/>
                                        <p:tgtEl>
                                          <p:spTgt spid="8"/>
                                        </p:tgtEl>
                                        <p:attrNameLst>
                                          <p:attrName>ppt_x</p:attrName>
                                        </p:attrNameLst>
                                      </p:cBhvr>
                                      <p:tavLst>
                                        <p:tav tm="0">
                                          <p:val>
                                            <p:strVal val="ppt_x"/>
                                          </p:val>
                                        </p:tav>
                                        <p:tav tm="100000">
                                          <p:val>
                                            <p:strVal val="ppt_x"/>
                                          </p:val>
                                        </p:tav>
                                      </p:tavLst>
                                    </p:anim>
                                    <p:anim calcmode="lin" valueType="num">
                                      <p:cBhvr additive="base">
                                        <p:cTn id="21" dur="500"/>
                                        <p:tgtEl>
                                          <p:spTgt spid="8"/>
                                        </p:tgtEl>
                                        <p:attrNameLst>
                                          <p:attrName>ppt_y</p:attrName>
                                        </p:attrNameLst>
                                      </p:cBhvr>
                                      <p:tavLst>
                                        <p:tav tm="0">
                                          <p:val>
                                            <p:strVal val="ppt_y"/>
                                          </p:val>
                                        </p:tav>
                                        <p:tav tm="100000">
                                          <p:val>
                                            <p:strVal val="1+ppt_h/2"/>
                                          </p:val>
                                        </p:tav>
                                      </p:tavLst>
                                    </p:anim>
                                    <p:set>
                                      <p:cBhvr>
                                        <p:cTn id="2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905000"/>
            <a:ext cx="8001000" cy="3946525"/>
          </a:xfrm>
          <a:solidFill>
            <a:schemeClr val="bg1"/>
          </a:solidFill>
        </p:spPr>
        <p:txBody>
          <a:bodyPr>
            <a:noAutofit/>
          </a:bodyPr>
          <a:lstStyle/>
          <a:p>
            <a:pPr marL="231775" indent="-231775">
              <a:buNone/>
            </a:pPr>
            <a:r>
              <a:rPr lang="en-US" sz="2800" baseline="30000" dirty="0" smtClean="0">
                <a:solidFill>
                  <a:srgbClr val="0000FF"/>
                </a:solidFill>
              </a:rPr>
              <a:t>17</a:t>
            </a:r>
            <a:r>
              <a:rPr lang="en-US" sz="2800" dirty="0" smtClean="0">
                <a:solidFill>
                  <a:srgbClr val="FF0000"/>
                </a:solidFill>
              </a:rPr>
              <a:t>'Because you say, "I am </a:t>
            </a:r>
            <a:r>
              <a:rPr lang="en-US" sz="2800" b="1" u="sng" dirty="0" smtClean="0">
                <a:solidFill>
                  <a:srgbClr val="FF0000"/>
                </a:solidFill>
              </a:rPr>
              <a:t>rich</a:t>
            </a:r>
            <a:r>
              <a:rPr lang="en-US" sz="2800" dirty="0" smtClean="0">
                <a:solidFill>
                  <a:srgbClr val="FF0000"/>
                </a:solidFill>
              </a:rPr>
              <a:t>, and have </a:t>
            </a:r>
            <a:r>
              <a:rPr lang="en-US" sz="2800" b="1" u="sng" dirty="0" smtClean="0">
                <a:solidFill>
                  <a:srgbClr val="FF0000"/>
                </a:solidFill>
              </a:rPr>
              <a:t>become</a:t>
            </a:r>
            <a:r>
              <a:rPr lang="en-US" sz="2800" dirty="0" smtClean="0">
                <a:solidFill>
                  <a:srgbClr val="FF0000"/>
                </a:solidFill>
              </a:rPr>
              <a:t> </a:t>
            </a:r>
            <a:r>
              <a:rPr lang="en-US" sz="2800" b="1" u="sng" dirty="0" smtClean="0">
                <a:solidFill>
                  <a:srgbClr val="FF0000"/>
                </a:solidFill>
              </a:rPr>
              <a:t>wealthy</a:t>
            </a:r>
            <a:r>
              <a:rPr lang="en-US" sz="2800" dirty="0" smtClean="0">
                <a:solidFill>
                  <a:srgbClr val="FF0000"/>
                </a:solidFill>
              </a:rPr>
              <a:t>, and have need of nothing," and </a:t>
            </a:r>
            <a:r>
              <a:rPr lang="en-US" sz="2800" u="sng" dirty="0" smtClean="0">
                <a:solidFill>
                  <a:srgbClr val="FF0000"/>
                </a:solidFill>
              </a:rPr>
              <a:t>you do not know</a:t>
            </a:r>
            <a:r>
              <a:rPr lang="en-US" sz="2800" dirty="0" smtClean="0">
                <a:solidFill>
                  <a:srgbClr val="FF0000"/>
                </a:solidFill>
              </a:rPr>
              <a:t> that you are </a:t>
            </a:r>
            <a:r>
              <a:rPr lang="en-US" sz="2800" b="1" u="sng" dirty="0" smtClean="0">
                <a:solidFill>
                  <a:srgbClr val="FF0000"/>
                </a:solidFill>
              </a:rPr>
              <a:t>wretched</a:t>
            </a:r>
            <a:r>
              <a:rPr lang="en-US" sz="2800" dirty="0" smtClean="0">
                <a:solidFill>
                  <a:srgbClr val="FF0000"/>
                </a:solidFill>
              </a:rPr>
              <a:t> and </a:t>
            </a:r>
            <a:r>
              <a:rPr lang="en-US" sz="2800" b="1" u="sng" dirty="0" smtClean="0">
                <a:solidFill>
                  <a:srgbClr val="FF0000"/>
                </a:solidFill>
              </a:rPr>
              <a:t>miserable</a:t>
            </a:r>
            <a:r>
              <a:rPr lang="en-US" sz="2800" dirty="0" smtClean="0">
                <a:solidFill>
                  <a:srgbClr val="FF0000"/>
                </a:solidFill>
              </a:rPr>
              <a:t> and </a:t>
            </a:r>
            <a:r>
              <a:rPr lang="en-US" sz="2800" b="1" u="sng" dirty="0" smtClean="0">
                <a:solidFill>
                  <a:srgbClr val="FF0000"/>
                </a:solidFill>
              </a:rPr>
              <a:t>poor</a:t>
            </a:r>
            <a:r>
              <a:rPr lang="en-US" sz="2800" dirty="0" smtClean="0">
                <a:solidFill>
                  <a:srgbClr val="FF0000"/>
                </a:solidFill>
              </a:rPr>
              <a:t> and </a:t>
            </a:r>
            <a:r>
              <a:rPr lang="en-US" sz="2800" b="1" u="sng" dirty="0" smtClean="0">
                <a:solidFill>
                  <a:srgbClr val="FF0000"/>
                </a:solidFill>
              </a:rPr>
              <a:t>blind</a:t>
            </a:r>
            <a:r>
              <a:rPr lang="en-US" sz="2800" dirty="0" smtClean="0">
                <a:solidFill>
                  <a:srgbClr val="FF0000"/>
                </a:solidFill>
              </a:rPr>
              <a:t> and</a:t>
            </a:r>
            <a:r>
              <a:rPr lang="en-US" sz="2800" u="sng" dirty="0" smtClean="0">
                <a:solidFill>
                  <a:srgbClr val="FF0000"/>
                </a:solidFill>
              </a:rPr>
              <a:t> </a:t>
            </a:r>
            <a:r>
              <a:rPr lang="en-US" sz="2800" b="1" u="sng" dirty="0" smtClean="0">
                <a:solidFill>
                  <a:srgbClr val="FF0000"/>
                </a:solidFill>
              </a:rPr>
              <a:t>naked</a:t>
            </a:r>
            <a:endParaRPr lang="en-US" sz="2800" dirty="0">
              <a:solidFill>
                <a:srgbClr val="FF0000"/>
              </a:solidFill>
            </a:endParaRPr>
          </a:p>
        </p:txBody>
      </p:sp>
      <p:sp>
        <p:nvSpPr>
          <p:cNvPr id="2" name="Title 1"/>
          <p:cNvSpPr>
            <a:spLocks noGrp="1"/>
          </p:cNvSpPr>
          <p:nvPr>
            <p:ph type="title"/>
          </p:nvPr>
        </p:nvSpPr>
        <p:spPr>
          <a:xfrm>
            <a:off x="457200" y="0"/>
            <a:ext cx="8229600" cy="1143000"/>
          </a:xfrm>
        </p:spPr>
        <p:txBody>
          <a:bodyPr>
            <a:normAutofit fontScale="90000"/>
          </a:bodyPr>
          <a:lstStyle/>
          <a:p>
            <a:r>
              <a:rPr lang="en-US" b="1" dirty="0" smtClean="0">
                <a:solidFill>
                  <a:srgbClr val="0000FF"/>
                </a:solidFill>
              </a:rPr>
              <a:t>Rev. 3:14-22 </a:t>
            </a:r>
            <a:r>
              <a:rPr lang="en-US" dirty="0" smtClean="0"/>
              <a:t>"And to the angel of the church in </a:t>
            </a:r>
            <a:r>
              <a:rPr lang="en-US" b="1" dirty="0" smtClean="0">
                <a:solidFill>
                  <a:srgbClr val="FF0000"/>
                </a:solidFill>
              </a:rPr>
              <a:t>Laodicea</a:t>
            </a:r>
            <a:r>
              <a:rPr lang="en-US" dirty="0" smtClean="0"/>
              <a:t> write:</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752600"/>
            <a:ext cx="8001000" cy="4098925"/>
          </a:xfrm>
          <a:solidFill>
            <a:schemeClr val="bg1"/>
          </a:solidFill>
        </p:spPr>
        <p:txBody>
          <a:bodyPr>
            <a:noAutofit/>
          </a:bodyPr>
          <a:lstStyle/>
          <a:p>
            <a:pPr marL="231775" indent="-231775">
              <a:buNone/>
            </a:pPr>
            <a:r>
              <a:rPr lang="en-US" sz="2800" baseline="30000" dirty="0" smtClean="0">
                <a:solidFill>
                  <a:srgbClr val="0000FF"/>
                </a:solidFill>
              </a:rPr>
              <a:t>18</a:t>
            </a:r>
            <a:r>
              <a:rPr lang="en-US" sz="2800" dirty="0" smtClean="0">
                <a:solidFill>
                  <a:srgbClr val="FF0000"/>
                </a:solidFill>
              </a:rPr>
              <a:t>I </a:t>
            </a:r>
            <a:r>
              <a:rPr lang="en-US" sz="2800" b="1" u="sng" dirty="0" smtClean="0">
                <a:solidFill>
                  <a:srgbClr val="FF0000"/>
                </a:solidFill>
              </a:rPr>
              <a:t>advise</a:t>
            </a:r>
            <a:r>
              <a:rPr lang="en-US" sz="2800" dirty="0" smtClean="0">
                <a:solidFill>
                  <a:srgbClr val="FF0000"/>
                </a:solidFill>
              </a:rPr>
              <a:t> you to </a:t>
            </a:r>
            <a:r>
              <a:rPr lang="en-US" sz="2800" b="1" u="sng" dirty="0" smtClean="0">
                <a:solidFill>
                  <a:srgbClr val="FF0000"/>
                </a:solidFill>
              </a:rPr>
              <a:t>buy</a:t>
            </a:r>
            <a:r>
              <a:rPr lang="en-US" sz="2800" dirty="0" smtClean="0">
                <a:solidFill>
                  <a:srgbClr val="FF0000"/>
                </a:solidFill>
              </a:rPr>
              <a:t> </a:t>
            </a:r>
            <a:r>
              <a:rPr lang="en-US" sz="2800" b="1" u="sng" dirty="0" smtClean="0">
                <a:solidFill>
                  <a:srgbClr val="FF0000"/>
                </a:solidFill>
              </a:rPr>
              <a:t>from Me</a:t>
            </a:r>
            <a:r>
              <a:rPr lang="en-US" sz="2800" dirty="0" smtClean="0">
                <a:solidFill>
                  <a:srgbClr val="FF0000"/>
                </a:solidFill>
              </a:rPr>
              <a:t> </a:t>
            </a:r>
            <a:r>
              <a:rPr lang="en-US" sz="2800" b="1" u="sng" dirty="0" smtClean="0">
                <a:solidFill>
                  <a:srgbClr val="FF0000"/>
                </a:solidFill>
              </a:rPr>
              <a:t>gold</a:t>
            </a:r>
            <a:r>
              <a:rPr lang="en-US" sz="2800" b="1" dirty="0" smtClean="0">
                <a:solidFill>
                  <a:srgbClr val="FF0000"/>
                </a:solidFill>
              </a:rPr>
              <a:t> </a:t>
            </a:r>
            <a:r>
              <a:rPr lang="en-US" sz="2800" dirty="0" smtClean="0">
                <a:solidFill>
                  <a:srgbClr val="FF0000"/>
                </a:solidFill>
              </a:rPr>
              <a:t>refined by fire, that you may become rich, and </a:t>
            </a:r>
            <a:r>
              <a:rPr lang="en-US" sz="2800" b="1" u="sng" dirty="0" smtClean="0">
                <a:solidFill>
                  <a:srgbClr val="FF0000"/>
                </a:solidFill>
              </a:rPr>
              <a:t>white garments</a:t>
            </a:r>
            <a:r>
              <a:rPr lang="en-US" sz="2800" dirty="0" smtClean="0">
                <a:solidFill>
                  <a:srgbClr val="FF0000"/>
                </a:solidFill>
              </a:rPr>
              <a:t>, that you may clothe yourself, and </a:t>
            </a:r>
            <a:r>
              <a:rPr lang="en-US" sz="2800" i="1" dirty="0" smtClean="0">
                <a:solidFill>
                  <a:srgbClr val="FF0000"/>
                </a:solidFill>
              </a:rPr>
              <a:t>that</a:t>
            </a:r>
            <a:r>
              <a:rPr lang="en-US" sz="2800" dirty="0" smtClean="0">
                <a:solidFill>
                  <a:srgbClr val="FF0000"/>
                </a:solidFill>
              </a:rPr>
              <a:t> the shame of your nakedness may not be revealed; and </a:t>
            </a:r>
            <a:r>
              <a:rPr lang="en-US" sz="2800" b="1" u="sng" dirty="0" smtClean="0">
                <a:solidFill>
                  <a:srgbClr val="FF0000"/>
                </a:solidFill>
              </a:rPr>
              <a:t>eye salve </a:t>
            </a:r>
            <a:r>
              <a:rPr lang="en-US" sz="2800" dirty="0" smtClean="0">
                <a:solidFill>
                  <a:srgbClr val="FF0000"/>
                </a:solidFill>
              </a:rPr>
              <a:t>to anoint your eyes, that you may see. </a:t>
            </a:r>
            <a:endParaRPr lang="en-US" sz="2800" dirty="0">
              <a:solidFill>
                <a:srgbClr val="FF0000"/>
              </a:solidFill>
            </a:endParaRPr>
          </a:p>
        </p:txBody>
      </p:sp>
      <p:sp>
        <p:nvSpPr>
          <p:cNvPr id="2" name="Title 1"/>
          <p:cNvSpPr>
            <a:spLocks noGrp="1"/>
          </p:cNvSpPr>
          <p:nvPr>
            <p:ph type="title"/>
          </p:nvPr>
        </p:nvSpPr>
        <p:spPr>
          <a:xfrm>
            <a:off x="457200" y="0"/>
            <a:ext cx="8229600" cy="1143000"/>
          </a:xfrm>
        </p:spPr>
        <p:txBody>
          <a:bodyPr>
            <a:normAutofit fontScale="90000"/>
          </a:bodyPr>
          <a:lstStyle/>
          <a:p>
            <a:r>
              <a:rPr lang="en-US" b="1" dirty="0" smtClean="0">
                <a:solidFill>
                  <a:srgbClr val="0000FF"/>
                </a:solidFill>
              </a:rPr>
              <a:t>Rev. 3:14-22 </a:t>
            </a:r>
            <a:r>
              <a:rPr lang="en-US" dirty="0" smtClean="0"/>
              <a:t>"And to the angel of the church in </a:t>
            </a:r>
            <a:r>
              <a:rPr lang="en-US" b="1" dirty="0" smtClean="0">
                <a:solidFill>
                  <a:srgbClr val="FF0000"/>
                </a:solidFill>
              </a:rPr>
              <a:t>Laodicea</a:t>
            </a:r>
            <a:r>
              <a:rPr lang="en-US" dirty="0" smtClean="0"/>
              <a:t> write:</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14</a:t>
            </a:fld>
            <a:endParaRPr lang="en-US"/>
          </a:p>
        </p:txBody>
      </p:sp>
      <p:sp>
        <p:nvSpPr>
          <p:cNvPr id="7" name="TextBox 6"/>
          <p:cNvSpPr txBox="1"/>
          <p:nvPr/>
        </p:nvSpPr>
        <p:spPr>
          <a:xfrm>
            <a:off x="838200" y="2438400"/>
            <a:ext cx="7239000" cy="1815882"/>
          </a:xfrm>
          <a:prstGeom prst="rect">
            <a:avLst/>
          </a:prstGeom>
          <a:solidFill>
            <a:schemeClr val="accent3">
              <a:lumMod val="20000"/>
              <a:lumOff val="80000"/>
            </a:schemeClr>
          </a:solidFill>
          <a:ln>
            <a:solidFill>
              <a:schemeClr val="tx1"/>
            </a:solidFill>
          </a:ln>
        </p:spPr>
        <p:txBody>
          <a:bodyPr wrap="square" rtlCol="0">
            <a:spAutoFit/>
          </a:bodyPr>
          <a:lstStyle/>
          <a:p>
            <a:pPr marL="290513" indent="-290513"/>
            <a:r>
              <a:rPr lang="en-US" sz="2800" b="1" dirty="0" smtClean="0">
                <a:solidFill>
                  <a:srgbClr val="0000FF"/>
                </a:solidFill>
              </a:rPr>
              <a:t>Isaiah 55:1 </a:t>
            </a:r>
            <a:r>
              <a:rPr lang="en-US" sz="2800" dirty="0" smtClean="0"/>
              <a:t> "Ho! Every one who thirsts, come to the waters; And you who have no money come, buy and eat. Come, buy wine and milk Without money and without cost. </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1" nodeType="clickEffect">
                                  <p:stCondLst>
                                    <p:cond delay="0"/>
                                  </p:stCondLst>
                                  <p:childTnLst>
                                    <p:anim calcmode="lin" valueType="num">
                                      <p:cBhvr additive="base">
                                        <p:cTn id="12" dur="500"/>
                                        <p:tgtEl>
                                          <p:spTgt spid="7"/>
                                        </p:tgtEl>
                                        <p:attrNameLst>
                                          <p:attrName>ppt_x</p:attrName>
                                        </p:attrNameLst>
                                      </p:cBhvr>
                                      <p:tavLst>
                                        <p:tav tm="0">
                                          <p:val>
                                            <p:strVal val="ppt_x"/>
                                          </p:val>
                                        </p:tav>
                                        <p:tav tm="100000">
                                          <p:val>
                                            <p:strVal val="ppt_x"/>
                                          </p:val>
                                        </p:tav>
                                      </p:tavLst>
                                    </p:anim>
                                    <p:anim calcmode="lin" valueType="num">
                                      <p:cBhvr additive="base">
                                        <p:cTn id="13" dur="500"/>
                                        <p:tgtEl>
                                          <p:spTgt spid="7"/>
                                        </p:tgtEl>
                                        <p:attrNameLst>
                                          <p:attrName>ppt_y</p:attrName>
                                        </p:attrNameLst>
                                      </p:cBhvr>
                                      <p:tavLst>
                                        <p:tav tm="0">
                                          <p:val>
                                            <p:strVal val="ppt_y"/>
                                          </p:val>
                                        </p:tav>
                                        <p:tav tm="100000">
                                          <p:val>
                                            <p:strVal val="1+ppt_h/2"/>
                                          </p:val>
                                        </p:tav>
                                      </p:tavLst>
                                    </p:anim>
                                    <p:set>
                                      <p:cBhvr>
                                        <p:cTn id="14"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828800"/>
            <a:ext cx="8001000" cy="4022725"/>
          </a:xfrm>
          <a:solidFill>
            <a:schemeClr val="bg1"/>
          </a:solidFill>
        </p:spPr>
        <p:txBody>
          <a:bodyPr>
            <a:noAutofit/>
          </a:bodyPr>
          <a:lstStyle/>
          <a:p>
            <a:pPr marL="231775" indent="-231775">
              <a:buNone/>
            </a:pPr>
            <a:r>
              <a:rPr lang="en-US" sz="2800" baseline="30000" dirty="0" smtClean="0">
                <a:solidFill>
                  <a:srgbClr val="0000FF"/>
                </a:solidFill>
              </a:rPr>
              <a:t>19</a:t>
            </a:r>
            <a:r>
              <a:rPr lang="en-US" sz="2800" dirty="0" smtClean="0">
                <a:solidFill>
                  <a:srgbClr val="FF0000"/>
                </a:solidFill>
              </a:rPr>
              <a:t>'Those whom I </a:t>
            </a:r>
            <a:r>
              <a:rPr lang="en-US" sz="2800" b="1" u="sng" dirty="0" smtClean="0">
                <a:solidFill>
                  <a:srgbClr val="FF0000"/>
                </a:solidFill>
              </a:rPr>
              <a:t>love</a:t>
            </a:r>
            <a:r>
              <a:rPr lang="en-US" sz="2800" dirty="0" smtClean="0">
                <a:solidFill>
                  <a:srgbClr val="FF0000"/>
                </a:solidFill>
              </a:rPr>
              <a:t>, I </a:t>
            </a:r>
            <a:r>
              <a:rPr lang="en-US" sz="2800" b="1" u="sng" dirty="0" smtClean="0">
                <a:solidFill>
                  <a:srgbClr val="FF0000"/>
                </a:solidFill>
              </a:rPr>
              <a:t>reprove</a:t>
            </a:r>
            <a:r>
              <a:rPr lang="en-US" sz="2800" dirty="0" smtClean="0">
                <a:solidFill>
                  <a:srgbClr val="FF0000"/>
                </a:solidFill>
              </a:rPr>
              <a:t> and </a:t>
            </a:r>
            <a:r>
              <a:rPr lang="en-US" sz="2800" b="1" u="sng" dirty="0" smtClean="0">
                <a:solidFill>
                  <a:srgbClr val="FF0000"/>
                </a:solidFill>
              </a:rPr>
              <a:t>discipline</a:t>
            </a:r>
            <a:r>
              <a:rPr lang="en-US" sz="2800" dirty="0" smtClean="0">
                <a:solidFill>
                  <a:srgbClr val="FF0000"/>
                </a:solidFill>
              </a:rPr>
              <a:t>; </a:t>
            </a:r>
            <a:r>
              <a:rPr lang="en-US" sz="2800" b="1" u="sng" dirty="0" smtClean="0">
                <a:solidFill>
                  <a:srgbClr val="FF0000"/>
                </a:solidFill>
              </a:rPr>
              <a:t>be</a:t>
            </a:r>
            <a:r>
              <a:rPr lang="en-US" sz="2800" u="sng" dirty="0" smtClean="0">
                <a:solidFill>
                  <a:srgbClr val="FF0000"/>
                </a:solidFill>
              </a:rPr>
              <a:t> </a:t>
            </a:r>
            <a:r>
              <a:rPr lang="en-US" sz="2800" b="1" u="sng" dirty="0" smtClean="0">
                <a:solidFill>
                  <a:srgbClr val="FF0000"/>
                </a:solidFill>
              </a:rPr>
              <a:t>zealous</a:t>
            </a:r>
            <a:r>
              <a:rPr lang="en-US" sz="2800" u="sng" dirty="0" smtClean="0">
                <a:solidFill>
                  <a:srgbClr val="FF0000"/>
                </a:solidFill>
              </a:rPr>
              <a:t> </a:t>
            </a:r>
            <a:r>
              <a:rPr lang="en-US" sz="2800" dirty="0" smtClean="0">
                <a:solidFill>
                  <a:srgbClr val="FF0000"/>
                </a:solidFill>
              </a:rPr>
              <a:t>therefore, and </a:t>
            </a:r>
            <a:r>
              <a:rPr lang="en-US" sz="2800" b="1" u="sng" dirty="0" smtClean="0">
                <a:solidFill>
                  <a:srgbClr val="FF0000"/>
                </a:solidFill>
              </a:rPr>
              <a:t>repent</a:t>
            </a:r>
            <a:r>
              <a:rPr lang="en-US" sz="2800" dirty="0" smtClean="0">
                <a:solidFill>
                  <a:srgbClr val="FF0000"/>
                </a:solidFill>
              </a:rPr>
              <a:t>. </a:t>
            </a:r>
            <a:r>
              <a:rPr lang="en-US" sz="2800" baseline="30000" dirty="0" smtClean="0">
                <a:solidFill>
                  <a:srgbClr val="0000FF"/>
                </a:solidFill>
              </a:rPr>
              <a:t>20</a:t>
            </a:r>
            <a:r>
              <a:rPr lang="en-US" sz="2800" dirty="0" smtClean="0">
                <a:solidFill>
                  <a:srgbClr val="FF0000"/>
                </a:solidFill>
              </a:rPr>
              <a:t>'Behold, I </a:t>
            </a:r>
            <a:r>
              <a:rPr lang="en-US" sz="2800" b="1" u="sng" dirty="0" smtClean="0">
                <a:solidFill>
                  <a:srgbClr val="FF0000"/>
                </a:solidFill>
              </a:rPr>
              <a:t>stand at the door </a:t>
            </a:r>
            <a:r>
              <a:rPr lang="en-US" sz="2800" dirty="0" smtClean="0">
                <a:solidFill>
                  <a:srgbClr val="FF0000"/>
                </a:solidFill>
              </a:rPr>
              <a:t>and knock; if anyone </a:t>
            </a:r>
            <a:r>
              <a:rPr lang="en-US" sz="2800" b="1" u="sng" dirty="0" smtClean="0">
                <a:solidFill>
                  <a:srgbClr val="FF0000"/>
                </a:solidFill>
              </a:rPr>
              <a:t>hears</a:t>
            </a:r>
            <a:r>
              <a:rPr lang="en-US" sz="2800" dirty="0" smtClean="0">
                <a:solidFill>
                  <a:srgbClr val="FF0000"/>
                </a:solidFill>
              </a:rPr>
              <a:t> My voice and </a:t>
            </a:r>
            <a:r>
              <a:rPr lang="en-US" sz="2800" u="sng" dirty="0" smtClean="0">
                <a:solidFill>
                  <a:srgbClr val="FF0000"/>
                </a:solidFill>
              </a:rPr>
              <a:t>opens the door,</a:t>
            </a:r>
            <a:r>
              <a:rPr lang="en-US" sz="2800" dirty="0" smtClean="0">
                <a:solidFill>
                  <a:srgbClr val="FF0000"/>
                </a:solidFill>
              </a:rPr>
              <a:t> </a:t>
            </a:r>
            <a:r>
              <a:rPr lang="en-US" sz="2800" b="1" u="sng" dirty="0" smtClean="0">
                <a:solidFill>
                  <a:srgbClr val="FF0000"/>
                </a:solidFill>
              </a:rPr>
              <a:t>I will come in to him</a:t>
            </a:r>
            <a:r>
              <a:rPr lang="en-US" sz="2800" dirty="0" smtClean="0">
                <a:solidFill>
                  <a:srgbClr val="FF0000"/>
                </a:solidFill>
              </a:rPr>
              <a:t>, and </a:t>
            </a:r>
            <a:r>
              <a:rPr lang="en-US" sz="2800" b="1" u="sng" dirty="0" smtClean="0">
                <a:solidFill>
                  <a:srgbClr val="FF0000"/>
                </a:solidFill>
              </a:rPr>
              <a:t>will dine with him</a:t>
            </a:r>
            <a:r>
              <a:rPr lang="en-US" sz="2800" dirty="0" smtClean="0">
                <a:solidFill>
                  <a:srgbClr val="FF0000"/>
                </a:solidFill>
              </a:rPr>
              <a:t>, and he with Me</a:t>
            </a:r>
            <a:endParaRPr lang="en-US" sz="2800" dirty="0">
              <a:solidFill>
                <a:srgbClr val="FF0000"/>
              </a:solidFill>
            </a:endParaRPr>
          </a:p>
        </p:txBody>
      </p:sp>
      <p:sp>
        <p:nvSpPr>
          <p:cNvPr id="2" name="Title 1"/>
          <p:cNvSpPr>
            <a:spLocks noGrp="1"/>
          </p:cNvSpPr>
          <p:nvPr>
            <p:ph type="title"/>
          </p:nvPr>
        </p:nvSpPr>
        <p:spPr>
          <a:xfrm>
            <a:off x="457200" y="0"/>
            <a:ext cx="8229600" cy="1143000"/>
          </a:xfrm>
        </p:spPr>
        <p:txBody>
          <a:bodyPr>
            <a:normAutofit fontScale="90000"/>
          </a:bodyPr>
          <a:lstStyle/>
          <a:p>
            <a:r>
              <a:rPr lang="en-US" b="1" dirty="0" smtClean="0">
                <a:solidFill>
                  <a:srgbClr val="0000FF"/>
                </a:solidFill>
              </a:rPr>
              <a:t>Rev. 3:14-22 </a:t>
            </a:r>
            <a:r>
              <a:rPr lang="en-US" dirty="0" smtClean="0"/>
              <a:t>"And to the angel of the church in </a:t>
            </a:r>
            <a:r>
              <a:rPr lang="en-US" b="1" dirty="0" smtClean="0">
                <a:solidFill>
                  <a:srgbClr val="FF0000"/>
                </a:solidFill>
              </a:rPr>
              <a:t>Laodicea</a:t>
            </a:r>
            <a:r>
              <a:rPr lang="en-US" dirty="0" smtClean="0"/>
              <a:t> write:</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133600"/>
            <a:ext cx="8001000" cy="3717925"/>
          </a:xfrm>
          <a:solidFill>
            <a:schemeClr val="bg1"/>
          </a:solidFill>
        </p:spPr>
        <p:txBody>
          <a:bodyPr>
            <a:noAutofit/>
          </a:bodyPr>
          <a:lstStyle/>
          <a:p>
            <a:pPr marL="231775" indent="-231775">
              <a:buNone/>
            </a:pPr>
            <a:r>
              <a:rPr lang="en-US" sz="2800" baseline="30000" dirty="0" smtClean="0">
                <a:solidFill>
                  <a:srgbClr val="0000FF"/>
                </a:solidFill>
              </a:rPr>
              <a:t>21</a:t>
            </a:r>
            <a:r>
              <a:rPr lang="en-US" sz="2800" dirty="0" smtClean="0">
                <a:solidFill>
                  <a:srgbClr val="FF0000"/>
                </a:solidFill>
              </a:rPr>
              <a:t>'He who </a:t>
            </a:r>
            <a:r>
              <a:rPr lang="en-US" sz="2800" b="1" u="sng" dirty="0" smtClean="0">
                <a:solidFill>
                  <a:srgbClr val="FF0000"/>
                </a:solidFill>
              </a:rPr>
              <a:t>overcomes</a:t>
            </a:r>
            <a:r>
              <a:rPr lang="en-US" sz="2800" dirty="0" smtClean="0">
                <a:solidFill>
                  <a:srgbClr val="FF0000"/>
                </a:solidFill>
              </a:rPr>
              <a:t>, I will </a:t>
            </a:r>
            <a:r>
              <a:rPr lang="en-US" sz="2800" u="sng" dirty="0" smtClean="0">
                <a:solidFill>
                  <a:srgbClr val="FF0000"/>
                </a:solidFill>
              </a:rPr>
              <a:t>grant to him to sit down with Me on My throne</a:t>
            </a:r>
            <a:r>
              <a:rPr lang="en-US" sz="2800" dirty="0" smtClean="0">
                <a:solidFill>
                  <a:srgbClr val="FF0000"/>
                </a:solidFill>
              </a:rPr>
              <a:t>, as I also overcame and sat down with My Father on His throne. </a:t>
            </a:r>
            <a:r>
              <a:rPr lang="en-US" sz="2800" baseline="30000" dirty="0" smtClean="0">
                <a:solidFill>
                  <a:srgbClr val="0000FF"/>
                </a:solidFill>
              </a:rPr>
              <a:t>22</a:t>
            </a:r>
            <a:r>
              <a:rPr lang="en-US" sz="2800" dirty="0" smtClean="0">
                <a:solidFill>
                  <a:srgbClr val="FF0000"/>
                </a:solidFill>
              </a:rPr>
              <a:t>'He who has an ear, let him </a:t>
            </a:r>
            <a:r>
              <a:rPr lang="en-US" sz="2800" b="1" u="sng" dirty="0" smtClean="0">
                <a:solidFill>
                  <a:srgbClr val="FF0000"/>
                </a:solidFill>
              </a:rPr>
              <a:t>hear</a:t>
            </a:r>
            <a:r>
              <a:rPr lang="en-US" sz="2800" dirty="0" smtClean="0">
                <a:solidFill>
                  <a:srgbClr val="FF0000"/>
                </a:solidFill>
              </a:rPr>
              <a:t> what the </a:t>
            </a:r>
            <a:r>
              <a:rPr lang="en-US" sz="2800" b="1" u="sng" dirty="0" smtClean="0">
                <a:solidFill>
                  <a:srgbClr val="FF0000"/>
                </a:solidFill>
              </a:rPr>
              <a:t>Spirit</a:t>
            </a:r>
            <a:r>
              <a:rPr lang="en-US" sz="2800" dirty="0" smtClean="0">
                <a:solidFill>
                  <a:srgbClr val="FF0000"/>
                </a:solidFill>
              </a:rPr>
              <a:t> says to the </a:t>
            </a:r>
            <a:r>
              <a:rPr lang="en-US" sz="2800" b="1" u="sng" dirty="0" smtClean="0">
                <a:solidFill>
                  <a:srgbClr val="FF0000"/>
                </a:solidFill>
              </a:rPr>
              <a:t>churches</a:t>
            </a:r>
            <a:r>
              <a:rPr lang="en-US" sz="2800" dirty="0" smtClean="0">
                <a:solidFill>
                  <a:srgbClr val="FF0000"/>
                </a:solidFill>
              </a:rPr>
              <a:t>.' " </a:t>
            </a:r>
          </a:p>
          <a:p>
            <a:endParaRPr lang="en-US" sz="2800" dirty="0">
              <a:solidFill>
                <a:srgbClr val="FF0000"/>
              </a:solidFill>
            </a:endParaRPr>
          </a:p>
        </p:txBody>
      </p:sp>
      <p:sp>
        <p:nvSpPr>
          <p:cNvPr id="2" name="Title 1"/>
          <p:cNvSpPr>
            <a:spLocks noGrp="1"/>
          </p:cNvSpPr>
          <p:nvPr>
            <p:ph type="title"/>
          </p:nvPr>
        </p:nvSpPr>
        <p:spPr>
          <a:xfrm>
            <a:off x="457200" y="0"/>
            <a:ext cx="8229600" cy="1143000"/>
          </a:xfrm>
        </p:spPr>
        <p:txBody>
          <a:bodyPr>
            <a:normAutofit fontScale="90000"/>
          </a:bodyPr>
          <a:lstStyle/>
          <a:p>
            <a:r>
              <a:rPr lang="en-US" b="1" dirty="0" smtClean="0">
                <a:solidFill>
                  <a:srgbClr val="0000FF"/>
                </a:solidFill>
              </a:rPr>
              <a:t>Rev. 3:14-22 </a:t>
            </a:r>
            <a:r>
              <a:rPr lang="en-US" dirty="0" smtClean="0"/>
              <a:t>"And to the angel of the church in </a:t>
            </a:r>
            <a:r>
              <a:rPr lang="en-US" b="1" dirty="0" smtClean="0">
                <a:solidFill>
                  <a:srgbClr val="FF0000"/>
                </a:solidFill>
              </a:rPr>
              <a:t>Laodicea</a:t>
            </a:r>
            <a:r>
              <a:rPr lang="en-US" dirty="0" smtClean="0"/>
              <a:t> write:</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50838"/>
            <a:ext cx="8229600" cy="639762"/>
          </a:xfrm>
        </p:spPr>
        <p:txBody>
          <a:bodyPr>
            <a:normAutofit fontScale="90000"/>
          </a:bodyPr>
          <a:lstStyle/>
          <a:p>
            <a:r>
              <a:rPr lang="en-US" sz="4000" b="1" dirty="0" smtClean="0">
                <a:solidFill>
                  <a:srgbClr val="FF0000"/>
                </a:solidFill>
              </a:rPr>
              <a:t>Laodicea</a:t>
            </a:r>
          </a:p>
        </p:txBody>
      </p:sp>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17</a:t>
            </a:fld>
            <a:endParaRPr lang="en-US"/>
          </a:p>
        </p:txBody>
      </p:sp>
      <p:graphicFrame>
        <p:nvGraphicFramePr>
          <p:cNvPr id="18" name="Table 17"/>
          <p:cNvGraphicFramePr>
            <a:graphicFrameLocks noGrp="1"/>
          </p:cNvGraphicFramePr>
          <p:nvPr/>
        </p:nvGraphicFramePr>
        <p:xfrm>
          <a:off x="381000" y="914400"/>
          <a:ext cx="8382000" cy="5503984"/>
        </p:xfrm>
        <a:graphic>
          <a:graphicData uri="http://schemas.openxmlformats.org/drawingml/2006/table">
            <a:tbl>
              <a:tblPr/>
              <a:tblGrid>
                <a:gridCol w="2222851"/>
                <a:gridCol w="6159149"/>
              </a:tblGrid>
              <a:tr h="914398">
                <a:tc>
                  <a:txBody>
                    <a:bodyPr/>
                    <a:lstStyle/>
                    <a:p>
                      <a:pPr marL="0" marR="0" algn="ctr">
                        <a:lnSpc>
                          <a:spcPct val="115000"/>
                        </a:lnSpc>
                        <a:spcBef>
                          <a:spcPts val="0"/>
                        </a:spcBef>
                        <a:spcAft>
                          <a:spcPts val="0"/>
                        </a:spcAft>
                      </a:pPr>
                      <a:r>
                        <a:rPr lang="en-US" sz="1800" b="1" dirty="0" smtClean="0">
                          <a:latin typeface="Calibri"/>
                          <a:ea typeface="Calibri"/>
                          <a:cs typeface="Times New Roman"/>
                        </a:rPr>
                        <a:t>Name Meaning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Images of Christ</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solidFill>
                            <a:srgbClr val="FFFFFF"/>
                          </a:solidFill>
                          <a:latin typeface="Calibri"/>
                          <a:ea typeface="Calibri"/>
                          <a:cs typeface="Times New Roman"/>
                        </a:rPr>
                        <a:t>Christ’s Title</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marR="0">
                        <a:lnSpc>
                          <a:spcPct val="115000"/>
                        </a:lnSpc>
                        <a:spcBef>
                          <a:spcPts val="0"/>
                        </a:spcBef>
                        <a:spcAft>
                          <a:spcPts val="0"/>
                        </a:spcAft>
                      </a:pPr>
                      <a:endParaRPr lang="en-US" sz="1800" dirty="0">
                        <a:solidFill>
                          <a:srgbClr val="FFFFFF"/>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r>
              <a:tr h="422034">
                <a:tc>
                  <a:txBody>
                    <a:bodyPr/>
                    <a:lstStyle/>
                    <a:p>
                      <a:pPr marL="0" marR="0" algn="ctr">
                        <a:lnSpc>
                          <a:spcPct val="115000"/>
                        </a:lnSpc>
                        <a:spcBef>
                          <a:spcPts val="0"/>
                        </a:spcBef>
                        <a:spcAft>
                          <a:spcPts val="0"/>
                        </a:spcAft>
                      </a:pPr>
                      <a:r>
                        <a:rPr lang="en-US" sz="1800" b="1" dirty="0" smtClean="0">
                          <a:latin typeface="Calibri"/>
                          <a:ea typeface="Calibri"/>
                          <a:cs typeface="Times New Roman"/>
                        </a:rPr>
                        <a:t>Approval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marL="0" marR="0" algn="ctr">
                        <a:lnSpc>
                          <a:spcPct val="115000"/>
                        </a:lnSpc>
                        <a:spcBef>
                          <a:spcPts val="0"/>
                        </a:spcBef>
                        <a:spcAft>
                          <a:spcPts val="0"/>
                        </a:spcAft>
                      </a:pPr>
                      <a:r>
                        <a:rPr lang="en-US" sz="1800" b="1" dirty="0" smtClean="0">
                          <a:latin typeface="Calibri"/>
                          <a:ea typeface="Calibri"/>
                          <a:cs typeface="Times New Roman"/>
                        </a:rPr>
                        <a:t>Accusation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5800">
                <a:tc>
                  <a:txBody>
                    <a:bodyPr/>
                    <a:lstStyle/>
                    <a:p>
                      <a:pPr marL="0" marR="0" algn="ctr">
                        <a:lnSpc>
                          <a:spcPct val="115000"/>
                        </a:lnSpc>
                        <a:spcBef>
                          <a:spcPts val="0"/>
                        </a:spcBef>
                        <a:spcAft>
                          <a:spcPts val="0"/>
                        </a:spcAft>
                      </a:pPr>
                      <a:r>
                        <a:rPr lang="en-US" sz="1800" b="1" dirty="0">
                          <a:latin typeface="Calibri"/>
                          <a:ea typeface="Calibri"/>
                          <a:cs typeface="Times New Roman"/>
                        </a:rPr>
                        <a:t>Admonition</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Alternative</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4416">
                <a:tc>
                  <a:txBody>
                    <a:bodyPr/>
                    <a:lstStyle/>
                    <a:p>
                      <a:pPr marL="0" marR="0" algn="ctr">
                        <a:lnSpc>
                          <a:spcPct val="115000"/>
                        </a:lnSpc>
                        <a:spcBef>
                          <a:spcPts val="0"/>
                        </a:spcBef>
                        <a:spcAft>
                          <a:spcPts val="0"/>
                        </a:spcAft>
                      </a:pPr>
                      <a:r>
                        <a:rPr lang="en-US" sz="1800" b="1" dirty="0">
                          <a:latin typeface="Calibri"/>
                          <a:ea typeface="Calibri"/>
                          <a:cs typeface="Times New Roman"/>
                        </a:rPr>
                        <a:t>Praise to Overcomer</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endParaRPr lang="en-US" sz="3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nSpc>
                          <a:spcPct val="115000"/>
                        </a:lnSpc>
                        <a:spcBef>
                          <a:spcPts val="0"/>
                        </a:spcBef>
                        <a:spcAft>
                          <a:spcPts val="0"/>
                        </a:spcAft>
                      </a:pPr>
                      <a:endParaRPr lang="en-US" sz="3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709422">
                <a:tc>
                  <a:txBody>
                    <a:bodyPr/>
                    <a:lstStyle/>
                    <a:p>
                      <a:pPr marL="0" marR="0" algn="ctr">
                        <a:lnSpc>
                          <a:spcPct val="115000"/>
                        </a:lnSpc>
                        <a:spcBef>
                          <a:spcPts val="0"/>
                        </a:spcBef>
                        <a:spcAft>
                          <a:spcPts val="0"/>
                        </a:spcAft>
                      </a:pPr>
                      <a:r>
                        <a:rPr lang="en-US" sz="1800" b="1" dirty="0">
                          <a:latin typeface="Calibri"/>
                          <a:ea typeface="Calibri"/>
                          <a:cs typeface="Times New Roman"/>
                        </a:rPr>
                        <a:t>Church </a:t>
                      </a:r>
                      <a:r>
                        <a:rPr lang="en-US" sz="1800" b="1" dirty="0" smtClean="0">
                          <a:latin typeface="Calibri"/>
                          <a:ea typeface="Calibri"/>
                          <a:cs typeface="Times New Roman"/>
                        </a:rPr>
                        <a:t>Period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Matt 13 Parable</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7" name="TextBox 16"/>
          <p:cNvSpPr txBox="1"/>
          <p:nvPr/>
        </p:nvSpPr>
        <p:spPr>
          <a:xfrm>
            <a:off x="2743302" y="914400"/>
            <a:ext cx="5714898" cy="923330"/>
          </a:xfrm>
          <a:prstGeom prst="rect">
            <a:avLst/>
          </a:prstGeom>
          <a:noFill/>
        </p:spPr>
        <p:txBody>
          <a:bodyPr wrap="none" rtlCol="0">
            <a:spAutoFit/>
          </a:bodyPr>
          <a:lstStyle/>
          <a:p>
            <a:r>
              <a:rPr lang="en-US" i="1" dirty="0" smtClean="0"/>
              <a:t>“</a:t>
            </a:r>
            <a:r>
              <a:rPr lang="en-US" b="1" i="1" dirty="0" smtClean="0"/>
              <a:t>Judgment of the people</a:t>
            </a:r>
            <a:r>
              <a:rPr lang="en-US" i="1" dirty="0" smtClean="0"/>
              <a:t>”, </a:t>
            </a:r>
            <a:r>
              <a:rPr lang="en-US" dirty="0" smtClean="0"/>
              <a:t>wealthy; toleration and </a:t>
            </a:r>
          </a:p>
          <a:p>
            <a:r>
              <a:rPr lang="en-US" dirty="0" smtClean="0"/>
              <a:t>allowance; no special works and no departure from correct</a:t>
            </a:r>
          </a:p>
          <a:p>
            <a:r>
              <a:rPr lang="en-US" dirty="0" smtClean="0"/>
              <a:t>doctrine; temporal sufficiency led to false comfort</a:t>
            </a:r>
            <a:endParaRPr lang="en-US" dirty="0" smtClean="0">
              <a:ea typeface="Calibri"/>
              <a:cs typeface="Times New Roman"/>
            </a:endParaRPr>
          </a:p>
        </p:txBody>
      </p:sp>
      <p:sp>
        <p:nvSpPr>
          <p:cNvPr id="29" name="TextBox 28"/>
          <p:cNvSpPr txBox="1"/>
          <p:nvPr/>
        </p:nvSpPr>
        <p:spPr>
          <a:xfrm>
            <a:off x="2667000" y="6031468"/>
            <a:ext cx="2246064" cy="369332"/>
          </a:xfrm>
          <a:prstGeom prst="rect">
            <a:avLst/>
          </a:prstGeom>
          <a:noFill/>
        </p:spPr>
        <p:txBody>
          <a:bodyPr wrap="none" rtlCol="0">
            <a:spAutoFit/>
          </a:bodyPr>
          <a:lstStyle/>
          <a:p>
            <a:r>
              <a:rPr lang="en-US" b="1" dirty="0" smtClean="0"/>
              <a:t>Dragnet at end of age</a:t>
            </a:r>
            <a:endParaRPr lang="en-US" b="1" dirty="0" smtClean="0">
              <a:ea typeface="Calibri"/>
              <a:cs typeface="Times New Roman"/>
            </a:endParaRPr>
          </a:p>
        </p:txBody>
      </p:sp>
      <p:sp>
        <p:nvSpPr>
          <p:cNvPr id="30" name="TextBox 29"/>
          <p:cNvSpPr txBox="1"/>
          <p:nvPr/>
        </p:nvSpPr>
        <p:spPr>
          <a:xfrm>
            <a:off x="2702256" y="2223448"/>
            <a:ext cx="1267078" cy="369332"/>
          </a:xfrm>
          <a:prstGeom prst="rect">
            <a:avLst/>
          </a:prstGeom>
          <a:noFill/>
        </p:spPr>
        <p:txBody>
          <a:bodyPr wrap="none" rtlCol="0">
            <a:spAutoFit/>
          </a:bodyPr>
          <a:lstStyle/>
          <a:p>
            <a:r>
              <a:rPr lang="en-US" b="1" dirty="0" smtClean="0">
                <a:solidFill>
                  <a:schemeClr val="bg1"/>
                </a:solidFill>
              </a:rPr>
              <a:t>Divine Lord</a:t>
            </a:r>
            <a:endParaRPr lang="en-US" dirty="0" smtClean="0">
              <a:solidFill>
                <a:schemeClr val="bg1"/>
              </a:solidFill>
              <a:ea typeface="Calibri"/>
              <a:cs typeface="Times New Roman"/>
            </a:endParaRPr>
          </a:p>
        </p:txBody>
      </p:sp>
      <p:sp>
        <p:nvSpPr>
          <p:cNvPr id="31" name="TextBox 30"/>
          <p:cNvSpPr txBox="1"/>
          <p:nvPr/>
        </p:nvSpPr>
        <p:spPr>
          <a:xfrm>
            <a:off x="2743200" y="1828800"/>
            <a:ext cx="5609164" cy="369332"/>
          </a:xfrm>
          <a:prstGeom prst="rect">
            <a:avLst/>
          </a:prstGeom>
          <a:noFill/>
        </p:spPr>
        <p:txBody>
          <a:bodyPr wrap="none" rtlCol="0">
            <a:spAutoFit/>
          </a:bodyPr>
          <a:lstStyle/>
          <a:p>
            <a:r>
              <a:rPr lang="en-US" dirty="0" smtClean="0"/>
              <a:t>Amen, Faithful &amp; true witness, Source of creation of God</a:t>
            </a:r>
            <a:endParaRPr lang="en-US" dirty="0" smtClean="0">
              <a:ea typeface="Calibri"/>
              <a:cs typeface="Times New Roman"/>
            </a:endParaRPr>
          </a:p>
        </p:txBody>
      </p:sp>
      <p:sp>
        <p:nvSpPr>
          <p:cNvPr id="32" name="TextBox 31"/>
          <p:cNvSpPr txBox="1"/>
          <p:nvPr/>
        </p:nvSpPr>
        <p:spPr>
          <a:xfrm>
            <a:off x="2736696" y="2653352"/>
            <a:ext cx="311304" cy="369332"/>
          </a:xfrm>
          <a:prstGeom prst="rect">
            <a:avLst/>
          </a:prstGeom>
          <a:noFill/>
        </p:spPr>
        <p:txBody>
          <a:bodyPr wrap="none" rtlCol="0">
            <a:spAutoFit/>
          </a:bodyPr>
          <a:lstStyle/>
          <a:p>
            <a:r>
              <a:rPr lang="en-US" b="1" dirty="0" smtClean="0">
                <a:ea typeface="Calibri"/>
                <a:cs typeface="Times New Roman"/>
              </a:rPr>
              <a:t>X</a:t>
            </a:r>
          </a:p>
        </p:txBody>
      </p:sp>
      <p:sp>
        <p:nvSpPr>
          <p:cNvPr id="33" name="TextBox 32"/>
          <p:cNvSpPr txBox="1"/>
          <p:nvPr/>
        </p:nvSpPr>
        <p:spPr>
          <a:xfrm>
            <a:off x="2667000" y="3059668"/>
            <a:ext cx="5183407" cy="369332"/>
          </a:xfrm>
          <a:prstGeom prst="rect">
            <a:avLst/>
          </a:prstGeom>
          <a:noFill/>
        </p:spPr>
        <p:txBody>
          <a:bodyPr wrap="none" rtlCol="0">
            <a:spAutoFit/>
          </a:bodyPr>
          <a:lstStyle/>
          <a:p>
            <a:r>
              <a:rPr lang="en-US" dirty="0" smtClean="0"/>
              <a:t>neither hot nor cold, lukewarm, ignorant of condition</a:t>
            </a:r>
          </a:p>
        </p:txBody>
      </p:sp>
      <p:sp>
        <p:nvSpPr>
          <p:cNvPr id="34" name="TextBox 33"/>
          <p:cNvSpPr txBox="1"/>
          <p:nvPr/>
        </p:nvSpPr>
        <p:spPr>
          <a:xfrm>
            <a:off x="2667000" y="3429000"/>
            <a:ext cx="4488793" cy="646331"/>
          </a:xfrm>
          <a:prstGeom prst="rect">
            <a:avLst/>
          </a:prstGeom>
          <a:noFill/>
        </p:spPr>
        <p:txBody>
          <a:bodyPr wrap="none" rtlCol="0">
            <a:spAutoFit/>
          </a:bodyPr>
          <a:lstStyle/>
          <a:p>
            <a:r>
              <a:rPr lang="en-US" dirty="0" smtClean="0"/>
              <a:t>buy from Me: gold, white garment, eye salve; </a:t>
            </a:r>
          </a:p>
          <a:p>
            <a:r>
              <a:rPr lang="en-US" dirty="0" smtClean="0"/>
              <a:t>be zealous, repent, hear, open the door</a:t>
            </a:r>
            <a:endParaRPr lang="en-US" dirty="0" smtClean="0">
              <a:ea typeface="Calibri"/>
              <a:cs typeface="Times New Roman"/>
            </a:endParaRPr>
          </a:p>
        </p:txBody>
      </p:sp>
      <p:sp>
        <p:nvSpPr>
          <p:cNvPr id="35" name="TextBox 34"/>
          <p:cNvSpPr txBox="1"/>
          <p:nvPr/>
        </p:nvSpPr>
        <p:spPr>
          <a:xfrm>
            <a:off x="2709257" y="4114800"/>
            <a:ext cx="2472343" cy="369332"/>
          </a:xfrm>
          <a:prstGeom prst="rect">
            <a:avLst/>
          </a:prstGeom>
          <a:noFill/>
        </p:spPr>
        <p:txBody>
          <a:bodyPr wrap="none" rtlCol="0">
            <a:spAutoFit/>
          </a:bodyPr>
          <a:lstStyle/>
          <a:p>
            <a:r>
              <a:rPr lang="en-US" dirty="0" smtClean="0"/>
              <a:t>spit out of mouth, reject</a:t>
            </a:r>
            <a:endParaRPr lang="en-US" dirty="0" smtClean="0">
              <a:ea typeface="Calibri"/>
              <a:cs typeface="Times New Roman"/>
            </a:endParaRPr>
          </a:p>
        </p:txBody>
      </p:sp>
      <p:sp>
        <p:nvSpPr>
          <p:cNvPr id="36" name="TextBox 35"/>
          <p:cNvSpPr txBox="1"/>
          <p:nvPr/>
        </p:nvSpPr>
        <p:spPr>
          <a:xfrm>
            <a:off x="2667000" y="4572000"/>
            <a:ext cx="5829353" cy="646331"/>
          </a:xfrm>
          <a:prstGeom prst="rect">
            <a:avLst/>
          </a:prstGeom>
          <a:noFill/>
        </p:spPr>
        <p:txBody>
          <a:bodyPr wrap="none" rtlCol="0">
            <a:spAutoFit/>
          </a:bodyPr>
          <a:lstStyle/>
          <a:p>
            <a:r>
              <a:rPr lang="en-US" dirty="0" smtClean="0"/>
              <a:t>Jesus stands at door and knocks; if you hear &amp; open, He will </a:t>
            </a:r>
          </a:p>
          <a:p>
            <a:r>
              <a:rPr lang="en-US" dirty="0" smtClean="0"/>
              <a:t>come to you, dine with you, grant to sit on His throne</a:t>
            </a:r>
            <a:endParaRPr lang="en-US" dirty="0" smtClean="0">
              <a:ea typeface="Calibri"/>
              <a:cs typeface="Times New Roman"/>
            </a:endParaRPr>
          </a:p>
        </p:txBody>
      </p:sp>
      <p:sp>
        <p:nvSpPr>
          <p:cNvPr id="37" name="TextBox 36"/>
          <p:cNvSpPr txBox="1"/>
          <p:nvPr/>
        </p:nvSpPr>
        <p:spPr>
          <a:xfrm>
            <a:off x="2667000" y="5334000"/>
            <a:ext cx="5460919" cy="646331"/>
          </a:xfrm>
          <a:prstGeom prst="rect">
            <a:avLst/>
          </a:prstGeom>
          <a:noFill/>
        </p:spPr>
        <p:txBody>
          <a:bodyPr wrap="none" rtlCol="0">
            <a:spAutoFit/>
          </a:bodyPr>
          <a:lstStyle/>
          <a:p>
            <a:r>
              <a:rPr lang="en-US" b="1" dirty="0" smtClean="0"/>
              <a:t>Universal, End-times,  1914 – Present, </a:t>
            </a:r>
            <a:r>
              <a:rPr lang="en-US" dirty="0" smtClean="0"/>
              <a:t>rich, complacent,</a:t>
            </a:r>
          </a:p>
          <a:p>
            <a:r>
              <a:rPr lang="en-US" dirty="0" smtClean="0"/>
              <a:t>twentieth century western world</a:t>
            </a:r>
            <a:endParaRPr lang="en-US" dirty="0">
              <a:ea typeface="Calibri"/>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linds(horizontal)">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blinds(horizontal)">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blinds(horizontal)">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blinds(horizontal)">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blinds(horizontal)">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blinds(horizontal)">
                                      <p:cBhvr>
                                        <p:cTn id="3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33" grpId="0"/>
      <p:bldP spid="34" grpId="0"/>
      <p:bldP spid="35" grpId="0"/>
      <p:bldP spid="3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MacArthur on the </a:t>
            </a:r>
            <a:r>
              <a:rPr lang="en-US" dirty="0" err="1" smtClean="0"/>
              <a:t>Laodicean</a:t>
            </a:r>
            <a:r>
              <a:rPr lang="en-US" dirty="0" smtClean="0"/>
              <a:t> church…</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This is the apostate church where Satan dwells. It isn't a church; it's a counterfeit. </a:t>
            </a:r>
            <a:r>
              <a:rPr lang="en-US" b="1" dirty="0" smtClean="0">
                <a:solidFill>
                  <a:srgbClr val="0000FF"/>
                </a:solidFill>
              </a:rPr>
              <a:t>Revelation 3:15-16 </a:t>
            </a:r>
            <a:r>
              <a:rPr lang="en-US" dirty="0" smtClean="0"/>
              <a:t>says, </a:t>
            </a:r>
            <a:r>
              <a:rPr lang="en-US" u="sng" dirty="0" smtClean="0"/>
              <a:t>"I know thy works, that thou art neither cold nor hot; I would thou wert cold or hot. So, then, because thou art lukewarm, and neither cold nor hot, I will spew thee out of My mouth."</a:t>
            </a:r>
            <a:r>
              <a:rPr lang="en-US" dirty="0" smtClean="0"/>
              <a:t> This is the church that sickens God. It is on its way to hell. It is a liberal church run by a cult that denies the true gospel. It is accursed and damned, but will thrive during the Tribulation.</a:t>
            </a:r>
          </a:p>
          <a:p>
            <a:pPr>
              <a:buNone/>
            </a:pPr>
            <a:r>
              <a:rPr lang="en-US" dirty="0" smtClean="0"/>
              <a:t>With the exception of Smyrna and Philadelphia, the churches progressed from bad to worse. Ephesus was cold, but the last two were dead and apostate.</a:t>
            </a:r>
          </a:p>
          <a:p>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18</a:t>
            </a:fld>
            <a:endParaRPr lang="en-US"/>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MacArthur on </a:t>
            </a:r>
            <a:r>
              <a:rPr lang="en-US" dirty="0" err="1" smtClean="0"/>
              <a:t>Laodicean</a:t>
            </a:r>
            <a:r>
              <a:rPr lang="en-US" dirty="0" smtClean="0"/>
              <a:t> members…</a:t>
            </a:r>
            <a:endParaRPr lang="en-US" dirty="0"/>
          </a:p>
        </p:txBody>
      </p:sp>
      <p:sp>
        <p:nvSpPr>
          <p:cNvPr id="3" name="Content Placeholder 2"/>
          <p:cNvSpPr>
            <a:spLocks noGrp="1"/>
          </p:cNvSpPr>
          <p:nvPr>
            <p:ph idx="1"/>
          </p:nvPr>
        </p:nvSpPr>
        <p:spPr/>
        <p:txBody>
          <a:bodyPr/>
          <a:lstStyle/>
          <a:p>
            <a:pPr>
              <a:buNone/>
            </a:pPr>
            <a:r>
              <a:rPr lang="en-US" dirty="0" smtClean="0"/>
              <a:t>God forbid, but I imagine that there are </a:t>
            </a:r>
            <a:r>
              <a:rPr lang="en-US" dirty="0" err="1" smtClean="0"/>
              <a:t>Laodiceans</a:t>
            </a:r>
            <a:r>
              <a:rPr lang="en-US" dirty="0" smtClean="0"/>
              <a:t> in the church. They don't even know Jesus Christ; yet they come to church. They go through spiritual motions. But they are false believers. In the end they will say, "Lord, Lord. It's us." But He is going to say, </a:t>
            </a:r>
            <a:r>
              <a:rPr lang="en-US" u="sng" dirty="0" smtClean="0"/>
              <a:t>"... I never knew you; depart from Me ..."</a:t>
            </a:r>
            <a:r>
              <a:rPr lang="en-US" dirty="0" smtClean="0"/>
              <a:t> (</a:t>
            </a:r>
            <a:r>
              <a:rPr lang="en-US" dirty="0" smtClean="0">
                <a:solidFill>
                  <a:srgbClr val="0000FF"/>
                </a:solidFill>
              </a:rPr>
              <a:t>Mt. 7:23</a:t>
            </a:r>
            <a:r>
              <a:rPr lang="en-US" dirty="0" smtClean="0"/>
              <a:t>).</a:t>
            </a:r>
          </a:p>
          <a:p>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19</a:t>
            </a:fld>
            <a:endParaRPr lang="en-US"/>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Ironside’s</a:t>
            </a:r>
            <a:r>
              <a:rPr lang="en-US" dirty="0" smtClean="0"/>
              <a:t> summary…</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And so we have come down to the closing days of the </a:t>
            </a:r>
            <a:r>
              <a:rPr lang="en-US" u="sng" dirty="0" smtClean="0">
                <a:solidFill>
                  <a:srgbClr val="C00000"/>
                </a:solidFill>
              </a:rPr>
              <a:t>present dispensation of grace</a:t>
            </a:r>
            <a:r>
              <a:rPr lang="en-US" dirty="0" smtClean="0"/>
              <a:t>. The Ephesus period passed away long ago, and the same is true of the Smyrna and </a:t>
            </a:r>
            <a:r>
              <a:rPr lang="en-US" dirty="0" err="1" smtClean="0"/>
              <a:t>Pergamos</a:t>
            </a:r>
            <a:r>
              <a:rPr lang="en-US" dirty="0" smtClean="0"/>
              <a:t> periods. Thyatira, which, as we have seen, speaks of Romanism, and began properly when the Pope was recognized as universal Bishop, is with us still, and will go on to the end. Sardis, which began centuries later, remains to the present time, and will remain till the Lord shall come. Philadelphia, thank God, is also here, and, though it has but a little strength, </a:t>
            </a:r>
            <a:r>
              <a:rPr lang="en-US" b="1" u="sng" strike="sngStrike" dirty="0" smtClean="0"/>
              <a:t>will also abide to the end</a:t>
            </a:r>
            <a:r>
              <a:rPr lang="en-US" dirty="0" smtClean="0"/>
              <a:t>. But Laodicea is more and more in evidence, and seems to be almost swamping everything that is of God.</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20</a:t>
            </a:fld>
            <a:endParaRPr lang="en-US"/>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www.truthnet.org/christianity/revelation/revelation2/Churchchart_large.jpg"/>
          <p:cNvPicPr/>
          <p:nvPr/>
        </p:nvPicPr>
        <p:blipFill>
          <a:blip r:embed="rId2" cstate="print"/>
          <a:srcRect/>
          <a:stretch>
            <a:fillRect/>
          </a:stretch>
        </p:blipFill>
        <p:spPr bwMode="auto">
          <a:xfrm>
            <a:off x="76200" y="152400"/>
            <a:ext cx="8991600" cy="6553200"/>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135D28D3-1048-4817-8050-40480A7178F0}" type="datetime1">
              <a:rPr lang="en-US" smtClean="0"/>
              <a:pPr/>
              <a:t>11/10/2016</a:t>
            </a:fld>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21</a:t>
            </a:fld>
            <a:endParaRPr lang="en-US"/>
          </a:p>
        </p:txBody>
      </p:sp>
      <p:sp>
        <p:nvSpPr>
          <p:cNvPr id="7" name="Footer Placeholder 6"/>
          <p:cNvSpPr>
            <a:spLocks noGrp="1"/>
          </p:cNvSpPr>
          <p:nvPr>
            <p:ph type="ftr" sz="quarter" idx="11"/>
          </p:nvPr>
        </p:nvSpPr>
        <p:spPr/>
        <p:txBody>
          <a:bodyPr/>
          <a:lstStyle/>
          <a:p>
            <a:r>
              <a:rPr lang="en-US" smtClean="0"/>
              <a:t>David Tye</a:t>
            </a:r>
            <a:endParaRPr lang="en-US"/>
          </a:p>
        </p:txBody>
      </p:sp>
      <p:sp>
        <p:nvSpPr>
          <p:cNvPr id="8" name="TextBox 7"/>
          <p:cNvSpPr txBox="1"/>
          <p:nvPr/>
        </p:nvSpPr>
        <p:spPr>
          <a:xfrm>
            <a:off x="4191000" y="228600"/>
            <a:ext cx="1389098" cy="369332"/>
          </a:xfrm>
          <a:prstGeom prst="rect">
            <a:avLst/>
          </a:prstGeom>
          <a:solidFill>
            <a:schemeClr val="accent5">
              <a:lumMod val="40000"/>
              <a:lumOff val="60000"/>
            </a:schemeClr>
          </a:solidFill>
          <a:ln>
            <a:solidFill>
              <a:schemeClr val="tx1"/>
            </a:solidFill>
          </a:ln>
        </p:spPr>
        <p:txBody>
          <a:bodyPr wrap="none" rtlCol="0">
            <a:spAutoFit/>
          </a:bodyPr>
          <a:lstStyle/>
          <a:p>
            <a:r>
              <a:rPr lang="en-US" dirty="0" smtClean="0"/>
              <a:t>TruthNet.org</a:t>
            </a:r>
            <a:endParaRPr lang="en-US" dirty="0"/>
          </a:p>
        </p:txBody>
      </p:sp>
      <p:sp>
        <p:nvSpPr>
          <p:cNvPr id="9" name="TextBox 8"/>
          <p:cNvSpPr txBox="1"/>
          <p:nvPr/>
        </p:nvSpPr>
        <p:spPr>
          <a:xfrm>
            <a:off x="304800" y="3723144"/>
            <a:ext cx="8229600" cy="2677656"/>
          </a:xfrm>
          <a:prstGeom prst="rect">
            <a:avLst/>
          </a:prstGeom>
          <a:solidFill>
            <a:schemeClr val="accent3">
              <a:lumMod val="40000"/>
              <a:lumOff val="60000"/>
            </a:schemeClr>
          </a:solidFill>
          <a:ln>
            <a:solidFill>
              <a:schemeClr val="tx1"/>
            </a:solidFill>
          </a:ln>
        </p:spPr>
        <p:txBody>
          <a:bodyPr wrap="square" rtlCol="0">
            <a:spAutoFit/>
          </a:bodyPr>
          <a:lstStyle/>
          <a:p>
            <a:r>
              <a:rPr lang="en-US" sz="2800" b="1" dirty="0" smtClean="0">
                <a:solidFill>
                  <a:srgbClr val="0000FF"/>
                </a:solidFill>
              </a:rPr>
              <a:t>Rev. 4:1</a:t>
            </a:r>
            <a:r>
              <a:rPr lang="en-US" sz="2800" dirty="0" smtClean="0">
                <a:solidFill>
                  <a:srgbClr val="0000FF"/>
                </a:solidFill>
              </a:rPr>
              <a:t> </a:t>
            </a:r>
            <a:r>
              <a:rPr lang="en-US" sz="2800" dirty="0" smtClean="0"/>
              <a:t>After these things I looked, and behold, </a:t>
            </a:r>
            <a:r>
              <a:rPr lang="en-US" sz="2800" b="1" u="sng" dirty="0" smtClean="0"/>
              <a:t>a door </a:t>
            </a:r>
            <a:r>
              <a:rPr lang="en-US" sz="2800" b="1" i="1" u="sng" dirty="0" smtClean="0"/>
              <a:t>standing</a:t>
            </a:r>
            <a:r>
              <a:rPr lang="en-US" sz="2800" b="1" u="sng" dirty="0" smtClean="0"/>
              <a:t> open in heaven</a:t>
            </a:r>
            <a:r>
              <a:rPr lang="en-US" sz="2800" dirty="0" smtClean="0"/>
              <a:t>, and the first voice which I had heard, like </a:t>
            </a:r>
            <a:r>
              <a:rPr lang="en-US" sz="2800" i="1" dirty="0" smtClean="0"/>
              <a:t>the sound</a:t>
            </a:r>
            <a:r>
              <a:rPr lang="en-US" sz="2800" dirty="0" smtClean="0"/>
              <a:t> of a trumpet speaking with me, said, "</a:t>
            </a:r>
            <a:r>
              <a:rPr lang="en-US" sz="2800" b="1" u="sng" dirty="0" smtClean="0"/>
              <a:t>Come up here</a:t>
            </a:r>
            <a:r>
              <a:rPr lang="en-US" sz="2800" dirty="0" smtClean="0"/>
              <a:t>, and I will show you what must take place after these things.“</a:t>
            </a:r>
          </a:p>
          <a:p>
            <a:r>
              <a:rPr lang="en-US" sz="2800" dirty="0" smtClean="0"/>
              <a: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Revelation – Chap 4 to 22</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22</a:t>
            </a:fld>
            <a:endParaRPr lang="en-US"/>
          </a:p>
        </p:txBody>
      </p:sp>
      <p:pic>
        <p:nvPicPr>
          <p:cNvPr id="1026" name="Picture 2"/>
          <p:cNvPicPr>
            <a:picLocks noChangeAspect="1" noChangeArrowheads="1"/>
          </p:cNvPicPr>
          <p:nvPr/>
        </p:nvPicPr>
        <p:blipFill>
          <a:blip r:embed="rId2" cstate="print"/>
          <a:srcRect/>
          <a:stretch>
            <a:fillRect/>
          </a:stretch>
        </p:blipFill>
        <p:spPr bwMode="auto">
          <a:xfrm>
            <a:off x="76200" y="1828800"/>
            <a:ext cx="9067800" cy="2827465"/>
          </a:xfrm>
          <a:prstGeom prst="rect">
            <a:avLst/>
          </a:prstGeom>
          <a:noFill/>
          <a:ln w="9525">
            <a:noFill/>
            <a:miter lim="800000"/>
            <a:headEnd/>
            <a:tailEnd/>
          </a:ln>
          <a:effectLst/>
        </p:spPr>
      </p:pic>
      <p:pic>
        <p:nvPicPr>
          <p:cNvPr id="7"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solidFill>
                  <a:srgbClr val="0000FF"/>
                </a:solidFill>
              </a:rPr>
              <a:t>Matt 13:47-50 </a:t>
            </a:r>
            <a:r>
              <a:rPr lang="en-US" sz="4000" dirty="0" smtClean="0"/>
              <a:t>“The Dragnet”</a:t>
            </a:r>
          </a:p>
        </p:txBody>
      </p:sp>
      <p:sp>
        <p:nvSpPr>
          <p:cNvPr id="3" name="Content Placeholder 2"/>
          <p:cNvSpPr>
            <a:spLocks noGrp="1"/>
          </p:cNvSpPr>
          <p:nvPr>
            <p:ph idx="1"/>
          </p:nvPr>
        </p:nvSpPr>
        <p:spPr/>
        <p:txBody>
          <a:bodyPr>
            <a:normAutofit fontScale="92500" lnSpcReduction="10000"/>
          </a:bodyPr>
          <a:lstStyle/>
          <a:p>
            <a:pPr>
              <a:buNone/>
            </a:pPr>
            <a:r>
              <a:rPr lang="en-US" dirty="0" smtClean="0">
                <a:solidFill>
                  <a:srgbClr val="FF0000"/>
                </a:solidFill>
              </a:rPr>
              <a:t>"Again, the kingdom of heaven is like a </a:t>
            </a:r>
            <a:r>
              <a:rPr lang="en-US" u="sng" dirty="0" smtClean="0">
                <a:solidFill>
                  <a:srgbClr val="FF0000"/>
                </a:solidFill>
              </a:rPr>
              <a:t>dragnet</a:t>
            </a:r>
            <a:r>
              <a:rPr lang="en-US" dirty="0" smtClean="0">
                <a:solidFill>
                  <a:srgbClr val="FF0000"/>
                </a:solidFill>
              </a:rPr>
              <a:t> cast into the </a:t>
            </a:r>
            <a:r>
              <a:rPr lang="en-US" u="sng" dirty="0" smtClean="0">
                <a:solidFill>
                  <a:srgbClr val="FF0000"/>
                </a:solidFill>
              </a:rPr>
              <a:t>sea</a:t>
            </a:r>
            <a:r>
              <a:rPr lang="en-US" dirty="0" smtClean="0">
                <a:solidFill>
                  <a:srgbClr val="FF0000"/>
                </a:solidFill>
              </a:rPr>
              <a:t>, and gathering </a:t>
            </a:r>
            <a:r>
              <a:rPr lang="en-US" i="1" strike="dblStrike" dirty="0" smtClean="0">
                <a:solidFill>
                  <a:srgbClr val="FF0000"/>
                </a:solidFill>
              </a:rPr>
              <a:t>fish</a:t>
            </a:r>
            <a:r>
              <a:rPr lang="en-US" dirty="0" smtClean="0">
                <a:solidFill>
                  <a:srgbClr val="FF0000"/>
                </a:solidFill>
              </a:rPr>
              <a:t> of every kind; </a:t>
            </a:r>
            <a:r>
              <a:rPr lang="en-US" baseline="30000" dirty="0" smtClean="0">
                <a:solidFill>
                  <a:schemeClr val="tx2"/>
                </a:solidFill>
              </a:rPr>
              <a:t>48</a:t>
            </a:r>
            <a:r>
              <a:rPr lang="en-US" dirty="0" smtClean="0">
                <a:solidFill>
                  <a:srgbClr val="FF0000"/>
                </a:solidFill>
              </a:rPr>
              <a:t>and when it was filled, </a:t>
            </a:r>
            <a:r>
              <a:rPr lang="en-US" u="sng" dirty="0" smtClean="0">
                <a:solidFill>
                  <a:srgbClr val="FF0000"/>
                </a:solidFill>
              </a:rPr>
              <a:t>they</a:t>
            </a:r>
            <a:r>
              <a:rPr lang="en-US" dirty="0" smtClean="0">
                <a:solidFill>
                  <a:srgbClr val="FF0000"/>
                </a:solidFill>
              </a:rPr>
              <a:t> drew it up on the beach; and they sat down, and </a:t>
            </a:r>
            <a:r>
              <a:rPr lang="en-US" u="sng" dirty="0" smtClean="0">
                <a:solidFill>
                  <a:srgbClr val="FF0000"/>
                </a:solidFill>
              </a:rPr>
              <a:t>gathered the good</a:t>
            </a:r>
            <a:r>
              <a:rPr lang="en-US" dirty="0" smtClean="0">
                <a:solidFill>
                  <a:srgbClr val="FF0000"/>
                </a:solidFill>
              </a:rPr>
              <a:t> </a:t>
            </a:r>
            <a:r>
              <a:rPr lang="en-US" i="1" strike="dblStrike" dirty="0" smtClean="0">
                <a:solidFill>
                  <a:srgbClr val="FF0000"/>
                </a:solidFill>
              </a:rPr>
              <a:t>fish</a:t>
            </a:r>
            <a:r>
              <a:rPr lang="en-US" dirty="0" smtClean="0">
                <a:solidFill>
                  <a:srgbClr val="FF0000"/>
                </a:solidFill>
              </a:rPr>
              <a:t> into containers, but </a:t>
            </a:r>
            <a:r>
              <a:rPr lang="en-US" u="sng" dirty="0" smtClean="0">
                <a:solidFill>
                  <a:srgbClr val="FF0000"/>
                </a:solidFill>
              </a:rPr>
              <a:t>the bad they threw away</a:t>
            </a:r>
            <a:r>
              <a:rPr lang="en-US" dirty="0" smtClean="0">
                <a:solidFill>
                  <a:srgbClr val="FF0000"/>
                </a:solidFill>
              </a:rPr>
              <a:t>. </a:t>
            </a:r>
            <a:r>
              <a:rPr lang="en-US" baseline="30000" dirty="0" smtClean="0">
                <a:solidFill>
                  <a:schemeClr val="tx2"/>
                </a:solidFill>
              </a:rPr>
              <a:t>49</a:t>
            </a:r>
            <a:r>
              <a:rPr lang="en-US" dirty="0" smtClean="0">
                <a:solidFill>
                  <a:srgbClr val="FF0000"/>
                </a:solidFill>
              </a:rPr>
              <a:t>"So it will be </a:t>
            </a:r>
            <a:r>
              <a:rPr lang="en-US" u="sng" dirty="0" smtClean="0">
                <a:solidFill>
                  <a:srgbClr val="FF0000"/>
                </a:solidFill>
              </a:rPr>
              <a:t>at the end of the age</a:t>
            </a:r>
            <a:r>
              <a:rPr lang="en-US" dirty="0" smtClean="0">
                <a:solidFill>
                  <a:srgbClr val="FF0000"/>
                </a:solidFill>
              </a:rPr>
              <a:t>; the angels shall come forth, and </a:t>
            </a:r>
            <a:r>
              <a:rPr lang="en-US" u="sng" dirty="0" smtClean="0">
                <a:solidFill>
                  <a:srgbClr val="FF0000"/>
                </a:solidFill>
              </a:rPr>
              <a:t>take out the wicked</a:t>
            </a:r>
            <a:r>
              <a:rPr lang="en-US" dirty="0" smtClean="0">
                <a:solidFill>
                  <a:srgbClr val="FF0000"/>
                </a:solidFill>
              </a:rPr>
              <a:t> </a:t>
            </a:r>
            <a:r>
              <a:rPr lang="en-US" b="1" u="sng" dirty="0" smtClean="0">
                <a:solidFill>
                  <a:srgbClr val="FF0000"/>
                </a:solidFill>
              </a:rPr>
              <a:t>from among the righteous</a:t>
            </a:r>
            <a:r>
              <a:rPr lang="en-US" dirty="0" smtClean="0">
                <a:solidFill>
                  <a:srgbClr val="FF0000"/>
                </a:solidFill>
              </a:rPr>
              <a:t>, </a:t>
            </a:r>
            <a:r>
              <a:rPr lang="en-US" baseline="30000" dirty="0" smtClean="0">
                <a:solidFill>
                  <a:schemeClr val="tx2"/>
                </a:solidFill>
              </a:rPr>
              <a:t>50</a:t>
            </a:r>
            <a:r>
              <a:rPr lang="en-US" dirty="0" smtClean="0">
                <a:solidFill>
                  <a:srgbClr val="FF0000"/>
                </a:solidFill>
              </a:rPr>
              <a:t>and will cast them into the </a:t>
            </a:r>
            <a:r>
              <a:rPr lang="en-US" u="sng" dirty="0" smtClean="0">
                <a:solidFill>
                  <a:srgbClr val="FF0000"/>
                </a:solidFill>
              </a:rPr>
              <a:t>furnace of fire</a:t>
            </a:r>
            <a:r>
              <a:rPr lang="en-US" dirty="0" smtClean="0">
                <a:solidFill>
                  <a:srgbClr val="FF0000"/>
                </a:solidFill>
              </a:rPr>
              <a:t>; there shall be weeping and gnashing of teeth.”</a:t>
            </a:r>
          </a:p>
          <a:p>
            <a:pPr>
              <a:buNone/>
            </a:pP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Revelation – Chap 4 to 22</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24</a:t>
            </a:fld>
            <a:endParaRPr lang="en-US"/>
          </a:p>
        </p:txBody>
      </p:sp>
      <p:pic>
        <p:nvPicPr>
          <p:cNvPr id="1026" name="Picture 2"/>
          <p:cNvPicPr>
            <a:picLocks noChangeAspect="1" noChangeArrowheads="1"/>
          </p:cNvPicPr>
          <p:nvPr/>
        </p:nvPicPr>
        <p:blipFill>
          <a:blip r:embed="rId2" cstate="print"/>
          <a:srcRect/>
          <a:stretch>
            <a:fillRect/>
          </a:stretch>
        </p:blipFill>
        <p:spPr bwMode="auto">
          <a:xfrm>
            <a:off x="76200" y="1828800"/>
            <a:ext cx="9067800" cy="2827465"/>
          </a:xfrm>
          <a:prstGeom prst="rect">
            <a:avLst/>
          </a:prstGeom>
          <a:noFill/>
          <a:ln w="9525">
            <a:noFill/>
            <a:miter lim="800000"/>
            <a:headEnd/>
            <a:tailEnd/>
          </a:ln>
          <a:effectLst/>
        </p:spPr>
      </p:pic>
      <p:pic>
        <p:nvPicPr>
          <p:cNvPr id="7"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sz="4000" b="1" dirty="0" smtClean="0">
                <a:solidFill>
                  <a:srgbClr val="0000FF"/>
                </a:solidFill>
              </a:rPr>
              <a:t>Matt 13:47-50 </a:t>
            </a:r>
            <a:r>
              <a:rPr lang="en-US" sz="4000" dirty="0" smtClean="0"/>
              <a:t>“The Dragnet” expanded</a:t>
            </a:r>
          </a:p>
        </p:txBody>
      </p:sp>
      <p:sp>
        <p:nvSpPr>
          <p:cNvPr id="3" name="Content Placeholder 2"/>
          <p:cNvSpPr>
            <a:spLocks noGrp="1"/>
          </p:cNvSpPr>
          <p:nvPr>
            <p:ph idx="1"/>
          </p:nvPr>
        </p:nvSpPr>
        <p:spPr>
          <a:xfrm>
            <a:off x="457200" y="1219200"/>
            <a:ext cx="8229600" cy="4525963"/>
          </a:xfrm>
        </p:spPr>
        <p:txBody>
          <a:bodyPr>
            <a:noAutofit/>
          </a:bodyPr>
          <a:lstStyle/>
          <a:p>
            <a:pPr>
              <a:buNone/>
            </a:pPr>
            <a:r>
              <a:rPr lang="en-US" sz="2400" b="1" dirty="0" smtClean="0">
                <a:solidFill>
                  <a:srgbClr val="0000FF"/>
                </a:solidFill>
              </a:rPr>
              <a:t>Matthew 24:37-41 </a:t>
            </a:r>
            <a:r>
              <a:rPr lang="en-US" sz="2400" dirty="0" smtClean="0"/>
              <a:t>“</a:t>
            </a:r>
            <a:r>
              <a:rPr lang="en-US" sz="2400" dirty="0" smtClean="0">
                <a:solidFill>
                  <a:srgbClr val="FF0000"/>
                </a:solidFill>
              </a:rPr>
              <a:t>For the </a:t>
            </a:r>
            <a:r>
              <a:rPr lang="en-US" sz="2400" b="1" u="sng" dirty="0" smtClean="0">
                <a:solidFill>
                  <a:srgbClr val="FF0000"/>
                </a:solidFill>
              </a:rPr>
              <a:t>coming of the Son of Man </a:t>
            </a:r>
            <a:r>
              <a:rPr lang="en-US" sz="2400" dirty="0" smtClean="0">
                <a:solidFill>
                  <a:srgbClr val="FF0000"/>
                </a:solidFill>
              </a:rPr>
              <a:t>will be just like the days of Noah…</a:t>
            </a:r>
            <a:r>
              <a:rPr lang="en-US" sz="2400" baseline="30000" dirty="0" smtClean="0">
                <a:solidFill>
                  <a:srgbClr val="0000FF"/>
                </a:solidFill>
              </a:rPr>
              <a:t>39</a:t>
            </a:r>
            <a:r>
              <a:rPr lang="en-US" sz="2400" dirty="0" smtClean="0">
                <a:solidFill>
                  <a:srgbClr val="FF0000"/>
                </a:solidFill>
              </a:rPr>
              <a:t>and they did not understand until </a:t>
            </a:r>
            <a:r>
              <a:rPr lang="en-US" sz="2400" b="1" u="sng" dirty="0" smtClean="0">
                <a:solidFill>
                  <a:srgbClr val="FF0000"/>
                </a:solidFill>
              </a:rPr>
              <a:t>the flood came and took them all away</a:t>
            </a:r>
            <a:r>
              <a:rPr lang="en-US" sz="2400" dirty="0" smtClean="0">
                <a:solidFill>
                  <a:srgbClr val="FF0000"/>
                </a:solidFill>
              </a:rPr>
              <a:t>; so shall the coming of the Son of Man be. </a:t>
            </a:r>
            <a:r>
              <a:rPr lang="en-US" sz="2400" baseline="30000" dirty="0" smtClean="0">
                <a:solidFill>
                  <a:srgbClr val="0000FF"/>
                </a:solidFill>
              </a:rPr>
              <a:t>40</a:t>
            </a:r>
            <a:r>
              <a:rPr lang="en-US" sz="2400" dirty="0" smtClean="0">
                <a:solidFill>
                  <a:srgbClr val="FF0000"/>
                </a:solidFill>
              </a:rPr>
              <a:t>"Then there shall be two men in the field; </a:t>
            </a:r>
            <a:r>
              <a:rPr lang="en-US" sz="2400" b="1" u="sng" dirty="0" smtClean="0">
                <a:solidFill>
                  <a:srgbClr val="FF0000"/>
                </a:solidFill>
              </a:rPr>
              <a:t>one will be taken</a:t>
            </a:r>
            <a:r>
              <a:rPr lang="en-US" sz="2400" dirty="0" smtClean="0">
                <a:solidFill>
                  <a:srgbClr val="FF0000"/>
                </a:solidFill>
              </a:rPr>
              <a:t>, and one will be left. </a:t>
            </a:r>
            <a:r>
              <a:rPr lang="en-US" sz="2400" baseline="30000" dirty="0" smtClean="0">
                <a:solidFill>
                  <a:srgbClr val="0000FF"/>
                </a:solidFill>
              </a:rPr>
              <a:t>41</a:t>
            </a:r>
            <a:r>
              <a:rPr lang="en-US" sz="2400" dirty="0" smtClean="0">
                <a:solidFill>
                  <a:srgbClr val="FF0000"/>
                </a:solidFill>
              </a:rPr>
              <a:t>"Two women </a:t>
            </a:r>
            <a:r>
              <a:rPr lang="en-US" sz="2400" i="1" dirty="0" smtClean="0">
                <a:solidFill>
                  <a:srgbClr val="FF0000"/>
                </a:solidFill>
              </a:rPr>
              <a:t>will be</a:t>
            </a:r>
            <a:r>
              <a:rPr lang="en-US" sz="2400" dirty="0" smtClean="0">
                <a:solidFill>
                  <a:srgbClr val="FF0000"/>
                </a:solidFill>
              </a:rPr>
              <a:t> grinding at the mill; </a:t>
            </a:r>
            <a:r>
              <a:rPr lang="en-US" sz="2400" b="1" u="sng" dirty="0" smtClean="0">
                <a:solidFill>
                  <a:srgbClr val="FF0000"/>
                </a:solidFill>
              </a:rPr>
              <a:t>one will be taken</a:t>
            </a:r>
            <a:r>
              <a:rPr lang="en-US" sz="2400" dirty="0" smtClean="0">
                <a:solidFill>
                  <a:srgbClr val="FF0000"/>
                </a:solidFill>
              </a:rPr>
              <a:t>, and one will be left. </a:t>
            </a:r>
          </a:p>
          <a:p>
            <a:pPr>
              <a:buNone/>
            </a:pPr>
            <a:endParaRPr lang="en-US" sz="2400" dirty="0" smtClean="0"/>
          </a:p>
          <a:p>
            <a:pPr>
              <a:buNone/>
            </a:pPr>
            <a:endParaRPr lang="en-US" sz="2400" dirty="0"/>
          </a:p>
        </p:txBody>
      </p:sp>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dirty="0" smtClean="0"/>
              <a:t>David Tye</a:t>
            </a:r>
            <a:endParaRPr lang="en-US" dirty="0"/>
          </a:p>
        </p:txBody>
      </p:sp>
      <p:sp>
        <p:nvSpPr>
          <p:cNvPr id="6" name="Slide Number Placeholder 5"/>
          <p:cNvSpPr>
            <a:spLocks noGrp="1"/>
          </p:cNvSpPr>
          <p:nvPr>
            <p:ph type="sldNum" sz="quarter" idx="12"/>
          </p:nvPr>
        </p:nvSpPr>
        <p:spPr/>
        <p:txBody>
          <a:bodyPr/>
          <a:lstStyle/>
          <a:p>
            <a:fld id="{3B0E11CA-64D2-4375-B622-C832B1B19270}" type="slidenum">
              <a:rPr lang="en-US" smtClean="0"/>
              <a:pPr/>
              <a:t>25</a:t>
            </a:fld>
            <a:endParaRPr lang="en-US"/>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sz="4000" b="1" dirty="0" smtClean="0">
                <a:solidFill>
                  <a:srgbClr val="0000FF"/>
                </a:solidFill>
              </a:rPr>
              <a:t>Matt 13:47-50 </a:t>
            </a:r>
            <a:r>
              <a:rPr lang="en-US" sz="4000" dirty="0" smtClean="0"/>
              <a:t>“The Dragnet” expanded</a:t>
            </a:r>
          </a:p>
        </p:txBody>
      </p:sp>
      <p:sp>
        <p:nvSpPr>
          <p:cNvPr id="3" name="Content Placeholder 2"/>
          <p:cNvSpPr>
            <a:spLocks noGrp="1"/>
          </p:cNvSpPr>
          <p:nvPr>
            <p:ph idx="1"/>
          </p:nvPr>
        </p:nvSpPr>
        <p:spPr>
          <a:xfrm>
            <a:off x="0" y="762000"/>
            <a:ext cx="9144000" cy="5791200"/>
          </a:xfrm>
        </p:spPr>
        <p:txBody>
          <a:bodyPr>
            <a:noAutofit/>
          </a:bodyPr>
          <a:lstStyle/>
          <a:p>
            <a:pPr>
              <a:buNone/>
            </a:pPr>
            <a:r>
              <a:rPr lang="en-US" sz="2200" b="1" dirty="0" smtClean="0">
                <a:solidFill>
                  <a:srgbClr val="0000FF"/>
                </a:solidFill>
              </a:rPr>
              <a:t>Matthew 25:31-40</a:t>
            </a:r>
            <a:r>
              <a:rPr lang="en-US" sz="2200" dirty="0" smtClean="0"/>
              <a:t> "</a:t>
            </a:r>
            <a:r>
              <a:rPr lang="en-US" sz="2200" dirty="0" smtClean="0">
                <a:solidFill>
                  <a:srgbClr val="FF0000"/>
                </a:solidFill>
              </a:rPr>
              <a:t>But when the </a:t>
            </a:r>
            <a:r>
              <a:rPr lang="en-US" sz="2200" b="1" u="sng" dirty="0" smtClean="0">
                <a:solidFill>
                  <a:srgbClr val="FF0000"/>
                </a:solidFill>
              </a:rPr>
              <a:t>Son of Man comes in His glory</a:t>
            </a:r>
            <a:r>
              <a:rPr lang="en-US" sz="2200" dirty="0" smtClean="0">
                <a:solidFill>
                  <a:srgbClr val="FF0000"/>
                </a:solidFill>
              </a:rPr>
              <a:t>, and all the angels with Him, then He will sit on His glorious throne. </a:t>
            </a:r>
            <a:r>
              <a:rPr lang="en-US" sz="2200" b="1" baseline="30000" dirty="0" smtClean="0">
                <a:solidFill>
                  <a:srgbClr val="0000FF"/>
                </a:solidFill>
              </a:rPr>
              <a:t>32</a:t>
            </a:r>
            <a:r>
              <a:rPr lang="en-US" sz="2200" baseline="30000" dirty="0" smtClean="0">
                <a:solidFill>
                  <a:srgbClr val="FF0000"/>
                </a:solidFill>
              </a:rPr>
              <a:t> </a:t>
            </a:r>
            <a:r>
              <a:rPr lang="en-US" sz="2200" dirty="0" smtClean="0">
                <a:solidFill>
                  <a:srgbClr val="FF0000"/>
                </a:solidFill>
              </a:rPr>
              <a:t> "</a:t>
            </a:r>
            <a:r>
              <a:rPr lang="en-US" sz="2200" b="1" u="sng" dirty="0" smtClean="0">
                <a:solidFill>
                  <a:srgbClr val="FF0000"/>
                </a:solidFill>
              </a:rPr>
              <a:t>All the nations </a:t>
            </a:r>
            <a:r>
              <a:rPr lang="en-US" sz="2200" dirty="0" smtClean="0">
                <a:solidFill>
                  <a:srgbClr val="FF0000"/>
                </a:solidFill>
              </a:rPr>
              <a:t>will be gathered before Him; and He will </a:t>
            </a:r>
            <a:r>
              <a:rPr lang="en-US" sz="2200" b="1" u="sng" dirty="0" smtClean="0">
                <a:solidFill>
                  <a:srgbClr val="FF0000"/>
                </a:solidFill>
              </a:rPr>
              <a:t>separate them from one another</a:t>
            </a:r>
            <a:r>
              <a:rPr lang="en-US" sz="2200" dirty="0" smtClean="0">
                <a:solidFill>
                  <a:srgbClr val="FF0000"/>
                </a:solidFill>
              </a:rPr>
              <a:t>, as the shepherd separates the </a:t>
            </a:r>
            <a:r>
              <a:rPr lang="en-US" sz="2200" b="1" u="sng" dirty="0" smtClean="0">
                <a:solidFill>
                  <a:srgbClr val="FF0000"/>
                </a:solidFill>
              </a:rPr>
              <a:t>sheep</a:t>
            </a:r>
            <a:r>
              <a:rPr lang="en-US" sz="2200" dirty="0" smtClean="0">
                <a:solidFill>
                  <a:srgbClr val="FF0000"/>
                </a:solidFill>
              </a:rPr>
              <a:t> from the </a:t>
            </a:r>
            <a:r>
              <a:rPr lang="en-US" sz="2200" b="1" u="sng" dirty="0" smtClean="0">
                <a:solidFill>
                  <a:srgbClr val="FF0000"/>
                </a:solidFill>
              </a:rPr>
              <a:t>goats</a:t>
            </a:r>
            <a:r>
              <a:rPr lang="en-US" sz="2200" dirty="0" smtClean="0">
                <a:solidFill>
                  <a:srgbClr val="FF0000"/>
                </a:solidFill>
              </a:rPr>
              <a:t>; </a:t>
            </a:r>
            <a:r>
              <a:rPr lang="en-US" sz="2200" b="1" baseline="30000" dirty="0" smtClean="0">
                <a:solidFill>
                  <a:srgbClr val="0000FF"/>
                </a:solidFill>
              </a:rPr>
              <a:t>33</a:t>
            </a:r>
            <a:r>
              <a:rPr lang="en-US" sz="2200" baseline="30000" dirty="0" smtClean="0">
                <a:solidFill>
                  <a:srgbClr val="FF0000"/>
                </a:solidFill>
              </a:rPr>
              <a:t> </a:t>
            </a:r>
            <a:r>
              <a:rPr lang="en-US" sz="2200" dirty="0" smtClean="0">
                <a:solidFill>
                  <a:srgbClr val="FF0000"/>
                </a:solidFill>
              </a:rPr>
              <a:t> and He will put the </a:t>
            </a:r>
            <a:r>
              <a:rPr lang="en-US" sz="2200" b="1" u="sng" dirty="0" smtClean="0">
                <a:solidFill>
                  <a:srgbClr val="FF0000"/>
                </a:solidFill>
              </a:rPr>
              <a:t>sheep on His right</a:t>
            </a:r>
            <a:r>
              <a:rPr lang="en-US" sz="2200" dirty="0" smtClean="0">
                <a:solidFill>
                  <a:srgbClr val="FF0000"/>
                </a:solidFill>
              </a:rPr>
              <a:t>, and the goats on the left. </a:t>
            </a:r>
            <a:r>
              <a:rPr lang="en-US" sz="2200" b="1" baseline="30000" dirty="0" smtClean="0">
                <a:solidFill>
                  <a:srgbClr val="0000FF"/>
                </a:solidFill>
              </a:rPr>
              <a:t>34</a:t>
            </a:r>
            <a:r>
              <a:rPr lang="en-US" sz="2200" baseline="30000" dirty="0" smtClean="0">
                <a:solidFill>
                  <a:srgbClr val="FF0000"/>
                </a:solidFill>
              </a:rPr>
              <a:t> </a:t>
            </a:r>
            <a:r>
              <a:rPr lang="en-US" sz="2200" dirty="0" smtClean="0">
                <a:solidFill>
                  <a:srgbClr val="FF0000"/>
                </a:solidFill>
              </a:rPr>
              <a:t> "Then the King will say to </a:t>
            </a:r>
            <a:r>
              <a:rPr lang="en-US" sz="2200" b="1" u="sng" dirty="0" smtClean="0">
                <a:solidFill>
                  <a:srgbClr val="FF0000"/>
                </a:solidFill>
              </a:rPr>
              <a:t>those on His right, 'Come, you who are blessed of My Father, inherit the kingdom prepared for you from the foundation of the world</a:t>
            </a:r>
            <a:r>
              <a:rPr lang="en-US" sz="2200" dirty="0" smtClean="0">
                <a:solidFill>
                  <a:srgbClr val="FF0000"/>
                </a:solidFill>
              </a:rPr>
              <a:t>. </a:t>
            </a:r>
            <a:r>
              <a:rPr lang="en-US" sz="2200" b="1" baseline="30000" dirty="0" smtClean="0">
                <a:solidFill>
                  <a:srgbClr val="0000FF"/>
                </a:solidFill>
              </a:rPr>
              <a:t>35</a:t>
            </a:r>
            <a:r>
              <a:rPr lang="en-US" sz="2200" baseline="30000" dirty="0" smtClean="0">
                <a:solidFill>
                  <a:srgbClr val="FF0000"/>
                </a:solidFill>
              </a:rPr>
              <a:t> </a:t>
            </a:r>
            <a:r>
              <a:rPr lang="en-US" sz="2200" dirty="0" smtClean="0">
                <a:solidFill>
                  <a:srgbClr val="FF0000"/>
                </a:solidFill>
              </a:rPr>
              <a:t> 'For I was </a:t>
            </a:r>
            <a:r>
              <a:rPr lang="en-US" sz="2200" b="1" u="sng" dirty="0" smtClean="0">
                <a:solidFill>
                  <a:srgbClr val="FF0000"/>
                </a:solidFill>
              </a:rPr>
              <a:t>hungry</a:t>
            </a:r>
            <a:r>
              <a:rPr lang="en-US" sz="2200" dirty="0" smtClean="0">
                <a:solidFill>
                  <a:srgbClr val="FF0000"/>
                </a:solidFill>
              </a:rPr>
              <a:t>, and you gave Me </a:t>
            </a:r>
            <a:r>
              <a:rPr lang="en-US" sz="2200" i="1" dirty="0" smtClean="0">
                <a:solidFill>
                  <a:srgbClr val="FF0000"/>
                </a:solidFill>
              </a:rPr>
              <a:t>something</a:t>
            </a:r>
            <a:r>
              <a:rPr lang="en-US" sz="2200" dirty="0" smtClean="0">
                <a:solidFill>
                  <a:srgbClr val="FF0000"/>
                </a:solidFill>
              </a:rPr>
              <a:t> to eat; I was </a:t>
            </a:r>
            <a:r>
              <a:rPr lang="en-US" sz="2200" b="1" u="sng" dirty="0" smtClean="0">
                <a:solidFill>
                  <a:srgbClr val="FF0000"/>
                </a:solidFill>
              </a:rPr>
              <a:t>thirsty</a:t>
            </a:r>
            <a:r>
              <a:rPr lang="en-US" sz="2200" dirty="0" smtClean="0">
                <a:solidFill>
                  <a:srgbClr val="FF0000"/>
                </a:solidFill>
              </a:rPr>
              <a:t>, and you gave Me </a:t>
            </a:r>
            <a:r>
              <a:rPr lang="en-US" sz="2200" i="1" dirty="0" smtClean="0">
                <a:solidFill>
                  <a:srgbClr val="FF0000"/>
                </a:solidFill>
              </a:rPr>
              <a:t>something</a:t>
            </a:r>
            <a:r>
              <a:rPr lang="en-US" sz="2200" dirty="0" smtClean="0">
                <a:solidFill>
                  <a:srgbClr val="FF0000"/>
                </a:solidFill>
              </a:rPr>
              <a:t> to drink; I was a </a:t>
            </a:r>
            <a:r>
              <a:rPr lang="en-US" sz="2200" b="1" u="sng" dirty="0" smtClean="0">
                <a:solidFill>
                  <a:srgbClr val="FF0000"/>
                </a:solidFill>
              </a:rPr>
              <a:t>stranger</a:t>
            </a:r>
            <a:r>
              <a:rPr lang="en-US" sz="2200" dirty="0" smtClean="0">
                <a:solidFill>
                  <a:srgbClr val="FF0000"/>
                </a:solidFill>
              </a:rPr>
              <a:t>, and you invited Me in; </a:t>
            </a:r>
            <a:r>
              <a:rPr lang="en-US" sz="2200" b="1" baseline="30000" dirty="0" smtClean="0">
                <a:solidFill>
                  <a:srgbClr val="0000FF"/>
                </a:solidFill>
              </a:rPr>
              <a:t>36</a:t>
            </a:r>
            <a:r>
              <a:rPr lang="en-US" sz="2200" baseline="30000" dirty="0" smtClean="0">
                <a:solidFill>
                  <a:srgbClr val="FF0000"/>
                </a:solidFill>
              </a:rPr>
              <a:t> </a:t>
            </a:r>
            <a:r>
              <a:rPr lang="en-US" sz="2200" dirty="0" smtClean="0">
                <a:solidFill>
                  <a:srgbClr val="FF0000"/>
                </a:solidFill>
              </a:rPr>
              <a:t> </a:t>
            </a:r>
            <a:r>
              <a:rPr lang="en-US" sz="2200" b="1" u="sng" dirty="0" smtClean="0">
                <a:solidFill>
                  <a:srgbClr val="FF0000"/>
                </a:solidFill>
              </a:rPr>
              <a:t>naked</a:t>
            </a:r>
            <a:r>
              <a:rPr lang="en-US" sz="2200" dirty="0" smtClean="0">
                <a:solidFill>
                  <a:srgbClr val="FF0000"/>
                </a:solidFill>
              </a:rPr>
              <a:t>, and you clothed Me; I was </a:t>
            </a:r>
            <a:r>
              <a:rPr lang="en-US" sz="2200" b="1" u="sng" dirty="0" smtClean="0">
                <a:solidFill>
                  <a:srgbClr val="FF0000"/>
                </a:solidFill>
              </a:rPr>
              <a:t>sick</a:t>
            </a:r>
            <a:r>
              <a:rPr lang="en-US" sz="2200" dirty="0" smtClean="0">
                <a:solidFill>
                  <a:srgbClr val="FF0000"/>
                </a:solidFill>
              </a:rPr>
              <a:t>, and you visited Me; I was in </a:t>
            </a:r>
            <a:r>
              <a:rPr lang="en-US" sz="2200" b="1" u="sng" dirty="0" smtClean="0">
                <a:solidFill>
                  <a:srgbClr val="FF0000"/>
                </a:solidFill>
              </a:rPr>
              <a:t>prison</a:t>
            </a:r>
            <a:r>
              <a:rPr lang="en-US" sz="2200" dirty="0" smtClean="0">
                <a:solidFill>
                  <a:srgbClr val="FF0000"/>
                </a:solidFill>
              </a:rPr>
              <a:t>, and you came to Me.' </a:t>
            </a:r>
            <a:r>
              <a:rPr lang="en-US" sz="2200" b="1" baseline="30000" dirty="0" smtClean="0">
                <a:solidFill>
                  <a:srgbClr val="0000FF"/>
                </a:solidFill>
              </a:rPr>
              <a:t>37</a:t>
            </a:r>
            <a:r>
              <a:rPr lang="en-US" sz="2200" baseline="30000" dirty="0" smtClean="0">
                <a:solidFill>
                  <a:srgbClr val="FF0000"/>
                </a:solidFill>
              </a:rPr>
              <a:t> </a:t>
            </a:r>
            <a:r>
              <a:rPr lang="en-US" sz="2200" dirty="0" smtClean="0">
                <a:solidFill>
                  <a:srgbClr val="FF0000"/>
                </a:solidFill>
              </a:rPr>
              <a:t> "Then the righteous will answer Him, 'Lord, when did we see You hungry, and feed You, or thirsty, and give You </a:t>
            </a:r>
            <a:r>
              <a:rPr lang="en-US" sz="2200" i="1" dirty="0" smtClean="0">
                <a:solidFill>
                  <a:srgbClr val="FF0000"/>
                </a:solidFill>
              </a:rPr>
              <a:t>something</a:t>
            </a:r>
            <a:r>
              <a:rPr lang="en-US" sz="2200" dirty="0" smtClean="0">
                <a:solidFill>
                  <a:srgbClr val="FF0000"/>
                </a:solidFill>
              </a:rPr>
              <a:t> to drink? </a:t>
            </a:r>
            <a:r>
              <a:rPr lang="en-US" sz="2200" b="1" baseline="30000" dirty="0" smtClean="0">
                <a:solidFill>
                  <a:srgbClr val="0000FF"/>
                </a:solidFill>
              </a:rPr>
              <a:t>38</a:t>
            </a:r>
            <a:r>
              <a:rPr lang="en-US" sz="2200" baseline="30000" dirty="0" smtClean="0">
                <a:solidFill>
                  <a:srgbClr val="FF0000"/>
                </a:solidFill>
              </a:rPr>
              <a:t> </a:t>
            </a:r>
            <a:r>
              <a:rPr lang="en-US" sz="2200" dirty="0" smtClean="0">
                <a:solidFill>
                  <a:srgbClr val="FF0000"/>
                </a:solidFill>
              </a:rPr>
              <a:t> 'And when did we see You a stranger, and invite You in, or naked, and clothe You? </a:t>
            </a:r>
            <a:r>
              <a:rPr lang="en-US" sz="2200" b="1" baseline="30000" dirty="0" smtClean="0">
                <a:solidFill>
                  <a:srgbClr val="0000FF"/>
                </a:solidFill>
              </a:rPr>
              <a:t>39</a:t>
            </a:r>
            <a:r>
              <a:rPr lang="en-US" sz="2200" baseline="30000" dirty="0" smtClean="0">
                <a:solidFill>
                  <a:srgbClr val="FF0000"/>
                </a:solidFill>
              </a:rPr>
              <a:t> </a:t>
            </a:r>
            <a:r>
              <a:rPr lang="en-US" sz="2200" dirty="0" smtClean="0">
                <a:solidFill>
                  <a:srgbClr val="FF0000"/>
                </a:solidFill>
              </a:rPr>
              <a:t> 'When did we see You sick, or in prison, and come to You?' </a:t>
            </a:r>
            <a:r>
              <a:rPr lang="en-US" sz="2200" b="1" baseline="30000" dirty="0" smtClean="0">
                <a:solidFill>
                  <a:srgbClr val="0000FF"/>
                </a:solidFill>
              </a:rPr>
              <a:t>40</a:t>
            </a:r>
            <a:r>
              <a:rPr lang="en-US" sz="2200" baseline="30000" dirty="0" smtClean="0">
                <a:solidFill>
                  <a:srgbClr val="FF0000"/>
                </a:solidFill>
              </a:rPr>
              <a:t> </a:t>
            </a:r>
            <a:r>
              <a:rPr lang="en-US" sz="2200" dirty="0" smtClean="0">
                <a:solidFill>
                  <a:srgbClr val="FF0000"/>
                </a:solidFill>
              </a:rPr>
              <a:t> "The King will answer and say to them, 'Truly I say to you, </a:t>
            </a:r>
            <a:r>
              <a:rPr lang="en-US" sz="2200" b="1" u="sng" dirty="0" smtClean="0">
                <a:solidFill>
                  <a:srgbClr val="FF0000"/>
                </a:solidFill>
              </a:rPr>
              <a:t>to the extent that you did it to one of these brothers of Mine</a:t>
            </a:r>
            <a:r>
              <a:rPr lang="en-US" sz="2200" dirty="0" smtClean="0">
                <a:solidFill>
                  <a:srgbClr val="FF0000"/>
                </a:solidFill>
              </a:rPr>
              <a:t>, </a:t>
            </a:r>
            <a:r>
              <a:rPr lang="en-US" sz="2200" i="1" dirty="0" smtClean="0">
                <a:solidFill>
                  <a:srgbClr val="FF0000"/>
                </a:solidFill>
              </a:rPr>
              <a:t>even</a:t>
            </a:r>
            <a:r>
              <a:rPr lang="en-US" sz="2200" dirty="0" smtClean="0">
                <a:solidFill>
                  <a:srgbClr val="FF0000"/>
                </a:solidFill>
              </a:rPr>
              <a:t> the least </a:t>
            </a:r>
            <a:r>
              <a:rPr lang="en-US" sz="2200" i="1" dirty="0" smtClean="0">
                <a:solidFill>
                  <a:srgbClr val="FF0000"/>
                </a:solidFill>
              </a:rPr>
              <a:t>of them,</a:t>
            </a:r>
            <a:r>
              <a:rPr lang="en-US" sz="2200" dirty="0" smtClean="0">
                <a:solidFill>
                  <a:srgbClr val="FF0000"/>
                </a:solidFill>
              </a:rPr>
              <a:t> you did it to Me.' </a:t>
            </a:r>
          </a:p>
          <a:p>
            <a:pPr>
              <a:buNone/>
            </a:pPr>
            <a:endParaRPr lang="en-US" sz="2200" dirty="0" smtClean="0"/>
          </a:p>
          <a:p>
            <a:pPr>
              <a:buNone/>
            </a:pPr>
            <a:endParaRPr lang="en-US" sz="2200" dirty="0"/>
          </a:p>
        </p:txBody>
      </p:sp>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dirty="0" smtClean="0"/>
              <a:t>David</a:t>
            </a:r>
            <a:r>
              <a:rPr lang="en-US" sz="2200" b="1" u="sng" dirty="0" smtClean="0">
                <a:solidFill>
                  <a:srgbClr val="FF0000"/>
                </a:solidFill>
              </a:rPr>
              <a:t> </a:t>
            </a:r>
            <a:r>
              <a:rPr lang="en-US" dirty="0" smtClean="0"/>
              <a:t>Tye</a:t>
            </a:r>
          </a:p>
        </p:txBody>
      </p:sp>
      <p:sp>
        <p:nvSpPr>
          <p:cNvPr id="6" name="Slide Number Placeholder 5"/>
          <p:cNvSpPr>
            <a:spLocks noGrp="1"/>
          </p:cNvSpPr>
          <p:nvPr>
            <p:ph type="sldNum" sz="quarter" idx="12"/>
          </p:nvPr>
        </p:nvSpPr>
        <p:spPr/>
        <p:txBody>
          <a:bodyPr/>
          <a:lstStyle/>
          <a:p>
            <a:fld id="{3B0E11CA-64D2-4375-B622-C832B1B19270}" type="slidenum">
              <a:rPr lang="en-US" smtClean="0"/>
              <a:pPr/>
              <a:t>26</a:t>
            </a:fld>
            <a:endParaRPr lang="en-US"/>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92162"/>
          </a:xfrm>
        </p:spPr>
        <p:txBody>
          <a:bodyPr/>
          <a:lstStyle/>
          <a:p>
            <a:r>
              <a:rPr lang="en-US" dirty="0" smtClean="0"/>
              <a:t>Summary to date</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27</a:t>
            </a:fld>
            <a:endParaRPr lang="en-US"/>
          </a:p>
        </p:txBody>
      </p:sp>
      <p:graphicFrame>
        <p:nvGraphicFramePr>
          <p:cNvPr id="8" name="Table 7"/>
          <p:cNvGraphicFramePr>
            <a:graphicFrameLocks noGrp="1"/>
          </p:cNvGraphicFramePr>
          <p:nvPr/>
        </p:nvGraphicFramePr>
        <p:xfrm>
          <a:off x="304800" y="731910"/>
          <a:ext cx="8534400" cy="5821291"/>
        </p:xfrm>
        <a:graphic>
          <a:graphicData uri="http://schemas.openxmlformats.org/drawingml/2006/table">
            <a:tbl>
              <a:tblPr/>
              <a:tblGrid>
                <a:gridCol w="1515455"/>
                <a:gridCol w="3270190"/>
                <a:gridCol w="1856677"/>
                <a:gridCol w="1892078"/>
              </a:tblGrid>
              <a:tr h="378030">
                <a:tc>
                  <a:txBody>
                    <a:bodyPr/>
                    <a:lstStyle/>
                    <a:p>
                      <a:pPr marL="0" marR="0" algn="ctr">
                        <a:lnSpc>
                          <a:spcPct val="115000"/>
                        </a:lnSpc>
                        <a:spcBef>
                          <a:spcPts val="0"/>
                        </a:spcBef>
                        <a:spcAft>
                          <a:spcPts val="0"/>
                        </a:spcAft>
                      </a:pPr>
                      <a:r>
                        <a:rPr lang="en-US" sz="2800" b="1" dirty="0">
                          <a:solidFill>
                            <a:srgbClr val="FFFFFF"/>
                          </a:solidFill>
                          <a:latin typeface="Calibri"/>
                          <a:ea typeface="Calibri"/>
                          <a:cs typeface="Times New Roman"/>
                        </a:rPr>
                        <a:t>Church</a:t>
                      </a:r>
                      <a:endParaRPr lang="en-US" sz="18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lnSpc>
                          <a:spcPct val="115000"/>
                        </a:lnSpc>
                        <a:spcBef>
                          <a:spcPts val="0"/>
                        </a:spcBef>
                        <a:spcAft>
                          <a:spcPts val="0"/>
                        </a:spcAft>
                      </a:pPr>
                      <a:r>
                        <a:rPr lang="en-US" sz="2800" b="1" dirty="0">
                          <a:solidFill>
                            <a:srgbClr val="FFFFFF"/>
                          </a:solidFill>
                          <a:latin typeface="Calibri"/>
                          <a:ea typeface="Calibri"/>
                          <a:cs typeface="Times New Roman"/>
                        </a:rPr>
                        <a:t>Letter</a:t>
                      </a:r>
                      <a:endParaRPr lang="en-US" sz="18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lnSpc>
                          <a:spcPct val="115000"/>
                        </a:lnSpc>
                        <a:spcBef>
                          <a:spcPts val="0"/>
                        </a:spcBef>
                        <a:spcAft>
                          <a:spcPts val="0"/>
                        </a:spcAft>
                      </a:pPr>
                      <a:r>
                        <a:rPr lang="en-US" sz="2800" b="1">
                          <a:solidFill>
                            <a:srgbClr val="FFFFFF"/>
                          </a:solidFill>
                          <a:latin typeface="Calibri"/>
                          <a:ea typeface="Calibri"/>
                          <a:cs typeface="Times New Roman"/>
                        </a:rPr>
                        <a:t>Parable</a:t>
                      </a:r>
                      <a:endParaRPr lang="en-US" sz="18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lnSpc>
                          <a:spcPct val="115000"/>
                        </a:lnSpc>
                        <a:spcBef>
                          <a:spcPts val="0"/>
                        </a:spcBef>
                        <a:spcAft>
                          <a:spcPts val="0"/>
                        </a:spcAft>
                      </a:pPr>
                      <a:r>
                        <a:rPr lang="en-US" sz="2800" b="1">
                          <a:solidFill>
                            <a:srgbClr val="FFFFFF"/>
                          </a:solidFill>
                          <a:latin typeface="Calibri"/>
                          <a:ea typeface="Calibri"/>
                          <a:cs typeface="Times New Roman"/>
                        </a:rPr>
                        <a:t>Age</a:t>
                      </a:r>
                      <a:endParaRPr lang="en-US" sz="18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874135">
                <a:tc>
                  <a:txBody>
                    <a:bodyPr/>
                    <a:lstStyle/>
                    <a:p>
                      <a:pPr marL="0" marR="0" algn="ctr">
                        <a:lnSpc>
                          <a:spcPct val="100000"/>
                        </a:lnSpc>
                        <a:spcBef>
                          <a:spcPts val="0"/>
                        </a:spcBef>
                        <a:spcAft>
                          <a:spcPts val="0"/>
                        </a:spcAft>
                      </a:pPr>
                      <a:r>
                        <a:rPr lang="en-US" sz="1800" b="1" dirty="0">
                          <a:latin typeface="Calibri"/>
                          <a:ea typeface="Calibri"/>
                          <a:cs typeface="Times New Roman"/>
                        </a:rPr>
                        <a:t>Ephesus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Calibri"/>
                          <a:ea typeface="Calibri"/>
                          <a:cs typeface="Times New Roman"/>
                        </a:rPr>
                        <a:t>Not </a:t>
                      </a:r>
                      <a:r>
                        <a:rPr lang="en-US" sz="1800" b="1" dirty="0">
                          <a:latin typeface="Calibri"/>
                          <a:ea typeface="Calibri"/>
                          <a:cs typeface="Times New Roman"/>
                        </a:rPr>
                        <a:t>tolerate evil men</a:t>
                      </a:r>
                    </a:p>
                    <a:p>
                      <a:pPr marL="0" marR="0">
                        <a:lnSpc>
                          <a:spcPct val="100000"/>
                        </a:lnSpc>
                        <a:spcBef>
                          <a:spcPts val="0"/>
                        </a:spcBef>
                        <a:spcAft>
                          <a:spcPts val="0"/>
                        </a:spcAft>
                      </a:pPr>
                      <a:r>
                        <a:rPr lang="en-US" sz="1800" b="1" dirty="0" smtClean="0">
                          <a:latin typeface="Calibri"/>
                          <a:ea typeface="Calibri"/>
                          <a:cs typeface="Times New Roman"/>
                        </a:rPr>
                        <a:t>Test </a:t>
                      </a:r>
                      <a:r>
                        <a:rPr lang="en-US" sz="1800" b="1" dirty="0">
                          <a:latin typeface="Calibri"/>
                          <a:ea typeface="Calibri"/>
                          <a:cs typeface="Times New Roman"/>
                        </a:rPr>
                        <a:t>claim of being an apostle</a:t>
                      </a:r>
                    </a:p>
                    <a:p>
                      <a:pPr marL="0" marR="0">
                        <a:lnSpc>
                          <a:spcPct val="100000"/>
                        </a:lnSpc>
                        <a:spcBef>
                          <a:spcPts val="0"/>
                        </a:spcBef>
                        <a:spcAft>
                          <a:spcPts val="0"/>
                        </a:spcAft>
                      </a:pPr>
                      <a:r>
                        <a:rPr lang="en-US" sz="1800" b="1" dirty="0" smtClean="0">
                          <a:latin typeface="Calibri"/>
                          <a:ea typeface="Calibri"/>
                          <a:cs typeface="Times New Roman"/>
                        </a:rPr>
                        <a:t>Left first </a:t>
                      </a:r>
                      <a:r>
                        <a:rPr lang="en-US" sz="1800" b="1" dirty="0">
                          <a:latin typeface="Calibri"/>
                          <a:ea typeface="Calibri"/>
                          <a:cs typeface="Times New Roman"/>
                        </a:rPr>
                        <a:t>love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err="1">
                          <a:latin typeface="Calibri"/>
                          <a:ea typeface="Calibri"/>
                          <a:cs typeface="Times New Roman"/>
                        </a:rPr>
                        <a:t>Sower</a:t>
                      </a:r>
                      <a:endParaRPr lang="en-US" sz="18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smtClean="0">
                          <a:latin typeface="Calibri"/>
                          <a:ea typeface="Calibri"/>
                          <a:cs typeface="Times New Roman"/>
                        </a:rPr>
                        <a:t>30-100 </a:t>
                      </a:r>
                      <a:r>
                        <a:rPr lang="en-US" sz="1800" b="1" dirty="0">
                          <a:latin typeface="Calibri"/>
                          <a:ea typeface="Calibri"/>
                          <a:cs typeface="Times New Roman"/>
                        </a:rPr>
                        <a:t>AD</a:t>
                      </a:r>
                    </a:p>
                    <a:p>
                      <a:pPr marL="0" marR="0" algn="ctr">
                        <a:lnSpc>
                          <a:spcPct val="100000"/>
                        </a:lnSpc>
                        <a:spcBef>
                          <a:spcPts val="0"/>
                        </a:spcBef>
                        <a:spcAft>
                          <a:spcPts val="0"/>
                        </a:spcAft>
                      </a:pPr>
                      <a:r>
                        <a:rPr lang="en-US" sz="1800" b="1" dirty="0">
                          <a:solidFill>
                            <a:srgbClr val="C00000"/>
                          </a:solidFill>
                          <a:latin typeface="Calibri"/>
                          <a:ea typeface="Calibri"/>
                          <a:cs typeface="Times New Roman"/>
                        </a:rPr>
                        <a:t>Apostolic church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5948">
                <a:tc>
                  <a:txBody>
                    <a:bodyPr/>
                    <a:lstStyle/>
                    <a:p>
                      <a:pPr marL="0" marR="0" algn="ctr">
                        <a:lnSpc>
                          <a:spcPct val="100000"/>
                        </a:lnSpc>
                        <a:spcBef>
                          <a:spcPts val="0"/>
                        </a:spcBef>
                        <a:spcAft>
                          <a:spcPts val="0"/>
                        </a:spcAft>
                      </a:pPr>
                      <a:r>
                        <a:rPr lang="en-US" sz="1800" b="1">
                          <a:latin typeface="Calibri"/>
                          <a:ea typeface="Calibri"/>
                          <a:cs typeface="Times New Roman"/>
                        </a:rPr>
                        <a:t>Smyrna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Calibri"/>
                          <a:ea typeface="Calibri"/>
                          <a:cs typeface="Times New Roman"/>
                        </a:rPr>
                        <a:t>Devil </a:t>
                      </a:r>
                      <a:r>
                        <a:rPr lang="en-US" sz="1800" b="1" dirty="0">
                          <a:latin typeface="Calibri"/>
                          <a:ea typeface="Calibri"/>
                          <a:cs typeface="Times New Roman"/>
                        </a:rPr>
                        <a:t>will test</a:t>
                      </a:r>
                    </a:p>
                    <a:p>
                      <a:pPr marL="0" marR="0">
                        <a:lnSpc>
                          <a:spcPct val="100000"/>
                        </a:lnSpc>
                        <a:spcBef>
                          <a:spcPts val="0"/>
                        </a:spcBef>
                        <a:spcAft>
                          <a:spcPts val="0"/>
                        </a:spcAft>
                      </a:pPr>
                      <a:r>
                        <a:rPr lang="en-US" sz="1800" b="1" dirty="0">
                          <a:latin typeface="Calibri"/>
                          <a:ea typeface="Calibri"/>
                          <a:cs typeface="Times New Roman"/>
                        </a:rPr>
                        <a:t>Be faithful unto </a:t>
                      </a:r>
                      <a:r>
                        <a:rPr lang="en-US" sz="1800" b="1" dirty="0" smtClean="0">
                          <a:latin typeface="Calibri"/>
                          <a:ea typeface="Calibri"/>
                          <a:cs typeface="Times New Roman"/>
                        </a:rPr>
                        <a:t>death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a:latin typeface="Calibri"/>
                          <a:ea typeface="Calibri"/>
                          <a:cs typeface="Times New Roman"/>
                        </a:rPr>
                        <a:t>Wheat &amp; tares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a:latin typeface="Calibri"/>
                          <a:ea typeface="Calibri"/>
                          <a:cs typeface="Times New Roman"/>
                        </a:rPr>
                        <a:t>100-313 AD</a:t>
                      </a:r>
                    </a:p>
                    <a:p>
                      <a:pPr marL="0" marR="0" algn="ctr">
                        <a:lnSpc>
                          <a:spcPct val="100000"/>
                        </a:lnSpc>
                        <a:spcBef>
                          <a:spcPts val="0"/>
                        </a:spcBef>
                        <a:spcAft>
                          <a:spcPts val="0"/>
                        </a:spcAft>
                      </a:pPr>
                      <a:r>
                        <a:rPr lang="en-US" sz="1800" b="1" kern="1200" dirty="0">
                          <a:solidFill>
                            <a:srgbClr val="C00000"/>
                          </a:solidFill>
                          <a:latin typeface="Calibri"/>
                          <a:ea typeface="Calibri"/>
                          <a:cs typeface="Times New Roman"/>
                        </a:rPr>
                        <a:t>Persecuted church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9386">
                <a:tc>
                  <a:txBody>
                    <a:bodyPr/>
                    <a:lstStyle/>
                    <a:p>
                      <a:pPr marL="0" marR="0" algn="ctr">
                        <a:lnSpc>
                          <a:spcPct val="100000"/>
                        </a:lnSpc>
                        <a:spcBef>
                          <a:spcPts val="0"/>
                        </a:spcBef>
                        <a:spcAft>
                          <a:spcPts val="0"/>
                        </a:spcAft>
                      </a:pPr>
                      <a:r>
                        <a:rPr lang="en-US" sz="1800" b="1">
                          <a:latin typeface="Calibri"/>
                          <a:ea typeface="Calibri"/>
                          <a:cs typeface="Times New Roman"/>
                        </a:rPr>
                        <a:t>Pergamum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Calibri"/>
                          <a:ea typeface="Calibri"/>
                          <a:cs typeface="Times New Roman"/>
                        </a:rPr>
                        <a:t>Hold </a:t>
                      </a:r>
                      <a:r>
                        <a:rPr lang="en-US" sz="1800" b="1" dirty="0">
                          <a:latin typeface="Calibri"/>
                          <a:ea typeface="Calibri"/>
                          <a:cs typeface="Times New Roman"/>
                        </a:rPr>
                        <a:t>fast to name of Christ</a:t>
                      </a:r>
                    </a:p>
                    <a:p>
                      <a:pPr marL="0" marR="0">
                        <a:lnSpc>
                          <a:spcPct val="100000"/>
                        </a:lnSpc>
                        <a:spcBef>
                          <a:spcPts val="0"/>
                        </a:spcBef>
                        <a:spcAft>
                          <a:spcPts val="0"/>
                        </a:spcAft>
                      </a:pPr>
                      <a:r>
                        <a:rPr lang="en-US" sz="1800" b="1" dirty="0" smtClean="0">
                          <a:latin typeface="Calibri"/>
                          <a:ea typeface="Calibri"/>
                          <a:cs typeface="Times New Roman"/>
                        </a:rPr>
                        <a:t>Tolerate unbelievers</a:t>
                      </a:r>
                    </a:p>
                    <a:p>
                      <a:pPr marL="0" marR="0">
                        <a:lnSpc>
                          <a:spcPct val="100000"/>
                        </a:lnSpc>
                        <a:spcBef>
                          <a:spcPts val="0"/>
                        </a:spcBef>
                        <a:spcAft>
                          <a:spcPts val="0"/>
                        </a:spcAft>
                      </a:pPr>
                      <a:r>
                        <a:rPr lang="en-US" sz="1800" b="1" dirty="0" smtClean="0">
                          <a:solidFill>
                            <a:srgbClr val="C00000"/>
                          </a:solidFill>
                          <a:latin typeface="Calibri"/>
                          <a:ea typeface="Calibri"/>
                          <a:cs typeface="Times New Roman"/>
                        </a:rPr>
                        <a:t>“you also have some” </a:t>
                      </a:r>
                      <a:r>
                        <a:rPr lang="en-US" sz="1800" b="1" baseline="0" dirty="0" smtClean="0">
                          <a:solidFill>
                            <a:srgbClr val="C00000"/>
                          </a:solidFill>
                          <a:latin typeface="Calibri"/>
                          <a:ea typeface="Calibri"/>
                          <a:cs typeface="Times New Roman"/>
                        </a:rPr>
                        <a:t>   in error</a:t>
                      </a:r>
                      <a:endParaRPr lang="en-US" sz="1800" b="1" dirty="0">
                        <a:solidFill>
                          <a:srgbClr val="C00000"/>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a:latin typeface="Calibri"/>
                          <a:ea typeface="Calibri"/>
                          <a:cs typeface="Times New Roman"/>
                        </a:rPr>
                        <a:t>Mustard seed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a:latin typeface="Calibri"/>
                          <a:ea typeface="Calibri"/>
                          <a:cs typeface="Times New Roman"/>
                        </a:rPr>
                        <a:t>313-500 AD</a:t>
                      </a:r>
                    </a:p>
                    <a:p>
                      <a:pPr marL="0" marR="0" algn="ctr">
                        <a:lnSpc>
                          <a:spcPct val="100000"/>
                        </a:lnSpc>
                        <a:spcBef>
                          <a:spcPts val="0"/>
                        </a:spcBef>
                        <a:spcAft>
                          <a:spcPts val="0"/>
                        </a:spcAft>
                      </a:pPr>
                      <a:r>
                        <a:rPr lang="en-US" sz="1800" b="1" dirty="0">
                          <a:solidFill>
                            <a:srgbClr val="C00000"/>
                          </a:solidFill>
                          <a:latin typeface="Calibri"/>
                          <a:ea typeface="Calibri"/>
                          <a:cs typeface="Times New Roman"/>
                        </a:rPr>
                        <a:t>Compromising church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9170">
                <a:tc>
                  <a:txBody>
                    <a:bodyPr/>
                    <a:lstStyle/>
                    <a:p>
                      <a:pPr marL="0" marR="0" algn="ctr">
                        <a:lnSpc>
                          <a:spcPct val="100000"/>
                        </a:lnSpc>
                        <a:spcBef>
                          <a:spcPts val="0"/>
                        </a:spcBef>
                        <a:spcAft>
                          <a:spcPts val="0"/>
                        </a:spcAft>
                      </a:pPr>
                      <a:r>
                        <a:rPr lang="en-US" sz="1800" b="1" dirty="0">
                          <a:latin typeface="Calibri"/>
                          <a:ea typeface="Calibri"/>
                          <a:cs typeface="Times New Roman"/>
                        </a:rPr>
                        <a:t>Thyatira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Calibri"/>
                          <a:ea typeface="Calibri"/>
                          <a:cs typeface="Times New Roman"/>
                        </a:rPr>
                        <a:t>Many </a:t>
                      </a:r>
                      <a:r>
                        <a:rPr lang="en-US" sz="1800" b="1" dirty="0">
                          <a:latin typeface="Calibri"/>
                          <a:ea typeface="Calibri"/>
                          <a:cs typeface="Times New Roman"/>
                        </a:rPr>
                        <a:t>works</a:t>
                      </a:r>
                    </a:p>
                    <a:p>
                      <a:pPr marL="0" marR="0">
                        <a:lnSpc>
                          <a:spcPct val="100000"/>
                        </a:lnSpc>
                        <a:spcBef>
                          <a:spcPts val="0"/>
                        </a:spcBef>
                        <a:spcAft>
                          <a:spcPts val="0"/>
                        </a:spcAft>
                      </a:pPr>
                      <a:r>
                        <a:rPr lang="en-US" sz="1800" b="1" dirty="0">
                          <a:latin typeface="Calibri"/>
                          <a:ea typeface="Calibri"/>
                          <a:cs typeface="Times New Roman"/>
                        </a:rPr>
                        <a:t>Tolerate false </a:t>
                      </a:r>
                      <a:r>
                        <a:rPr lang="en-US" sz="1800" b="1" dirty="0" smtClean="0">
                          <a:latin typeface="Calibri"/>
                          <a:ea typeface="Calibri"/>
                          <a:cs typeface="Times New Roman"/>
                        </a:rPr>
                        <a:t>teachers</a:t>
                      </a:r>
                    </a:p>
                    <a:p>
                      <a:pPr marL="0" marR="0">
                        <a:lnSpc>
                          <a:spcPct val="100000"/>
                        </a:lnSpc>
                        <a:spcBef>
                          <a:spcPts val="0"/>
                        </a:spcBef>
                        <a:spcAft>
                          <a:spcPts val="0"/>
                        </a:spcAft>
                      </a:pPr>
                      <a:r>
                        <a:rPr lang="en-US" sz="1800" b="1" dirty="0" smtClean="0">
                          <a:solidFill>
                            <a:srgbClr val="C00000"/>
                          </a:solidFill>
                          <a:latin typeface="Calibri"/>
                          <a:ea typeface="Calibri"/>
                          <a:cs typeface="Times New Roman"/>
                        </a:rPr>
                        <a:t>“the rest</a:t>
                      </a:r>
                      <a:r>
                        <a:rPr lang="en-US" sz="1800" b="1" baseline="0" dirty="0" smtClean="0">
                          <a:solidFill>
                            <a:srgbClr val="C00000"/>
                          </a:solidFill>
                          <a:latin typeface="Calibri"/>
                          <a:ea typeface="Calibri"/>
                          <a:cs typeface="Times New Roman"/>
                        </a:rPr>
                        <a:t> ”                  faithful</a:t>
                      </a:r>
                      <a:endParaRPr lang="en-US" sz="1800" b="1" dirty="0" smtClean="0">
                        <a:solidFill>
                          <a:srgbClr val="C00000"/>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a:latin typeface="Calibri"/>
                          <a:ea typeface="Calibri"/>
                          <a:cs typeface="Times New Roman"/>
                        </a:rPr>
                        <a:t>Leaven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kern="1200" dirty="0">
                          <a:solidFill>
                            <a:schemeClr val="tx1"/>
                          </a:solidFill>
                          <a:latin typeface="Calibri"/>
                          <a:ea typeface="Calibri"/>
                          <a:cs typeface="Times New Roman"/>
                        </a:rPr>
                        <a:t>500-1517 AD</a:t>
                      </a:r>
                    </a:p>
                    <a:p>
                      <a:pPr marL="0" marR="0" algn="ctr">
                        <a:lnSpc>
                          <a:spcPct val="100000"/>
                        </a:lnSpc>
                        <a:spcBef>
                          <a:spcPts val="0"/>
                        </a:spcBef>
                        <a:spcAft>
                          <a:spcPts val="0"/>
                        </a:spcAft>
                      </a:pPr>
                      <a:r>
                        <a:rPr lang="en-US" sz="1800" b="1" kern="1200" dirty="0">
                          <a:solidFill>
                            <a:srgbClr val="C00000"/>
                          </a:solidFill>
                          <a:latin typeface="Calibri"/>
                          <a:ea typeface="Calibri"/>
                          <a:cs typeface="Times New Roman"/>
                        </a:rPr>
                        <a:t>Corrupt church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5948">
                <a:tc>
                  <a:txBody>
                    <a:bodyPr/>
                    <a:lstStyle/>
                    <a:p>
                      <a:pPr marL="0" marR="0" algn="ctr">
                        <a:lnSpc>
                          <a:spcPct val="100000"/>
                        </a:lnSpc>
                        <a:spcBef>
                          <a:spcPts val="0"/>
                        </a:spcBef>
                        <a:spcAft>
                          <a:spcPts val="0"/>
                        </a:spcAft>
                      </a:pPr>
                      <a:r>
                        <a:rPr lang="en-US" sz="1800" b="1" dirty="0" smtClean="0">
                          <a:latin typeface="Calibri"/>
                          <a:ea typeface="Calibri"/>
                          <a:cs typeface="Times New Roman"/>
                        </a:rPr>
                        <a:t>Sardis</a:t>
                      </a:r>
                      <a:endParaRPr lang="en-US" sz="18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Calibri"/>
                          <a:ea typeface="Calibri"/>
                          <a:cs typeface="Times New Roman"/>
                        </a:rPr>
                        <a:t>Name of alive, deeds</a:t>
                      </a:r>
                      <a:r>
                        <a:rPr lang="en-US" sz="1800" b="1" baseline="0" dirty="0" smtClean="0">
                          <a:latin typeface="Calibri"/>
                          <a:ea typeface="Calibri"/>
                          <a:cs typeface="Times New Roman"/>
                        </a:rPr>
                        <a:t> incomplete</a:t>
                      </a:r>
                      <a:endParaRPr lang="en-US" sz="1800" b="1" dirty="0">
                        <a:latin typeface="Calibri"/>
                        <a:ea typeface="Calibri"/>
                        <a:cs typeface="Times New Roman"/>
                      </a:endParaRPr>
                    </a:p>
                    <a:p>
                      <a:pPr marL="0" marR="0">
                        <a:lnSpc>
                          <a:spcPct val="100000"/>
                        </a:lnSpc>
                        <a:spcBef>
                          <a:spcPts val="0"/>
                        </a:spcBef>
                        <a:spcAft>
                          <a:spcPts val="0"/>
                        </a:spcAft>
                      </a:pPr>
                      <a:r>
                        <a:rPr lang="en-US" sz="1800" b="1" dirty="0" smtClean="0">
                          <a:latin typeface="Calibri"/>
                          <a:ea typeface="Calibri"/>
                          <a:cs typeface="Times New Roman"/>
                        </a:rPr>
                        <a:t>You are dead</a:t>
                      </a:r>
                    </a:p>
                    <a:p>
                      <a:pPr marL="0" marR="0">
                        <a:lnSpc>
                          <a:spcPct val="100000"/>
                        </a:lnSpc>
                        <a:spcBef>
                          <a:spcPts val="0"/>
                        </a:spcBef>
                        <a:spcAft>
                          <a:spcPts val="0"/>
                        </a:spcAft>
                      </a:pPr>
                      <a:r>
                        <a:rPr lang="en-US" sz="1800" b="1" dirty="0" smtClean="0">
                          <a:solidFill>
                            <a:srgbClr val="C00000"/>
                          </a:solidFill>
                          <a:latin typeface="Calibri"/>
                          <a:ea typeface="Calibri"/>
                          <a:cs typeface="Times New Roman"/>
                        </a:rPr>
                        <a:t>“a few people”          faithful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smtClean="0">
                          <a:latin typeface="Calibri"/>
                          <a:ea typeface="Calibri"/>
                          <a:cs typeface="Times New Roman"/>
                        </a:rPr>
                        <a:t>Hidden</a:t>
                      </a:r>
                      <a:r>
                        <a:rPr lang="en-US" sz="1800" b="1" baseline="0" dirty="0" smtClean="0">
                          <a:latin typeface="Calibri"/>
                          <a:ea typeface="Calibri"/>
                          <a:cs typeface="Times New Roman"/>
                        </a:rPr>
                        <a:t> Treasure</a:t>
                      </a:r>
                      <a:endParaRPr lang="en-US" sz="18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kern="1200" baseline="0" dirty="0" smtClean="0">
                          <a:solidFill>
                            <a:schemeClr val="tx1"/>
                          </a:solidFill>
                          <a:latin typeface="Calibri"/>
                          <a:ea typeface="Calibri"/>
                          <a:cs typeface="Times New Roman"/>
                        </a:rPr>
                        <a:t>1517 – 1789 AD</a:t>
                      </a:r>
                    </a:p>
                    <a:p>
                      <a:pPr marL="0" marR="0" algn="ctr">
                        <a:lnSpc>
                          <a:spcPct val="100000"/>
                        </a:lnSpc>
                        <a:spcBef>
                          <a:spcPts val="0"/>
                        </a:spcBef>
                        <a:spcAft>
                          <a:spcPts val="0"/>
                        </a:spcAft>
                      </a:pPr>
                      <a:r>
                        <a:rPr lang="en-US" sz="1800" b="1" kern="1200" baseline="0" dirty="0" smtClean="0">
                          <a:solidFill>
                            <a:srgbClr val="C00000"/>
                          </a:solidFill>
                          <a:latin typeface="Calibri"/>
                          <a:ea typeface="Calibri"/>
                          <a:cs typeface="Times New Roman"/>
                        </a:rPr>
                        <a:t>Alive/dead</a:t>
                      </a:r>
                      <a:endParaRPr lang="en-US" sz="1800" b="1" kern="1200" baseline="0" dirty="0">
                        <a:solidFill>
                          <a:srgbClr val="C00000"/>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5191">
                <a:tc>
                  <a:txBody>
                    <a:bodyPr/>
                    <a:lstStyle/>
                    <a:p>
                      <a:pPr marL="0" marR="0" algn="ctr">
                        <a:lnSpc>
                          <a:spcPct val="100000"/>
                        </a:lnSpc>
                        <a:spcBef>
                          <a:spcPts val="0"/>
                        </a:spcBef>
                        <a:spcAft>
                          <a:spcPts val="0"/>
                        </a:spcAft>
                      </a:pPr>
                      <a:r>
                        <a:rPr lang="en-US" sz="1800" b="1" kern="1200" dirty="0" smtClean="0">
                          <a:solidFill>
                            <a:schemeClr val="tx1"/>
                          </a:solidFill>
                          <a:latin typeface="Calibri"/>
                          <a:ea typeface="Calibri"/>
                          <a:cs typeface="Times New Roman"/>
                        </a:rPr>
                        <a:t>Philadelphia</a:t>
                      </a:r>
                      <a:endParaRPr lang="en-US" sz="1800" b="1" kern="1200" dirty="0">
                        <a:solidFill>
                          <a:schemeClr val="tx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mn-lt"/>
                          <a:ea typeface="Calibri"/>
                          <a:cs typeface="Times New Roman"/>
                        </a:rPr>
                        <a:t>Little power, open door, will</a:t>
                      </a:r>
                      <a:r>
                        <a:rPr lang="en-US" sz="1800" b="1" baseline="0" dirty="0" smtClean="0">
                          <a:latin typeface="+mn-lt"/>
                          <a:ea typeface="Calibri"/>
                          <a:cs typeface="Times New Roman"/>
                        </a:rPr>
                        <a:t> be kept from the hour of testing</a:t>
                      </a:r>
                      <a:endParaRPr lang="en-US" sz="1800" b="1" dirty="0" smtClean="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pPr>
                      <a:r>
                        <a:rPr lang="en-US" sz="1800" b="1" kern="1200" baseline="0" dirty="0" smtClean="0">
                          <a:solidFill>
                            <a:schemeClr val="tx1"/>
                          </a:solidFill>
                          <a:latin typeface="+mn-lt"/>
                          <a:ea typeface="Calibri"/>
                          <a:cs typeface="Times New Roman"/>
                        </a:rPr>
                        <a:t>Pearl of Great Price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800" b="1" kern="1200" baseline="0" dirty="0" smtClean="0">
                          <a:solidFill>
                            <a:schemeClr val="tx1"/>
                          </a:solidFill>
                          <a:latin typeface="+mn-lt"/>
                          <a:ea typeface="Calibri"/>
                          <a:cs typeface="Times New Roman"/>
                        </a:rPr>
                        <a:t>1789 – 1914 AD</a:t>
                      </a:r>
                    </a:p>
                    <a:p>
                      <a:pPr algn="ctr" fontAlgn="ctr">
                        <a:lnSpc>
                          <a:spcPct val="100000"/>
                        </a:lnSpc>
                      </a:pPr>
                      <a:r>
                        <a:rPr lang="en-US" sz="1800" b="1" kern="1200" baseline="0" dirty="0" smtClean="0">
                          <a:solidFill>
                            <a:srgbClr val="C00000"/>
                          </a:solidFill>
                          <a:latin typeface="Calibri"/>
                          <a:ea typeface="Calibri"/>
                          <a:cs typeface="Times New Roman"/>
                        </a:rPr>
                        <a:t>Faithful/Revival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4049">
                <a:tc>
                  <a:txBody>
                    <a:bodyPr/>
                    <a:lstStyle/>
                    <a:p>
                      <a:pPr marL="0" marR="0" algn="ctr">
                        <a:lnSpc>
                          <a:spcPct val="100000"/>
                        </a:lnSpc>
                        <a:spcBef>
                          <a:spcPts val="0"/>
                        </a:spcBef>
                        <a:spcAft>
                          <a:spcPts val="0"/>
                        </a:spcAft>
                      </a:pPr>
                      <a:r>
                        <a:rPr lang="en-US" sz="1800" b="1" kern="1200" dirty="0" smtClean="0">
                          <a:solidFill>
                            <a:schemeClr val="tx1"/>
                          </a:solidFill>
                          <a:latin typeface="Calibri"/>
                          <a:ea typeface="Calibri"/>
                          <a:cs typeface="Times New Roman"/>
                        </a:rPr>
                        <a:t>Laodicea</a:t>
                      </a:r>
                      <a:endParaRPr lang="en-US" sz="1800" b="1" kern="1200" dirty="0">
                        <a:solidFill>
                          <a:schemeClr val="tx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Calibri"/>
                          <a:ea typeface="Calibri"/>
                          <a:cs typeface="Times New Roman"/>
                        </a:rPr>
                        <a:t>Lukewarm, wretched, miserable, poor, blind, naked</a:t>
                      </a:r>
                      <a:r>
                        <a:rPr lang="en-US" sz="1800" b="1" baseline="0" dirty="0" smtClean="0">
                          <a:latin typeface="Calibri"/>
                          <a:ea typeface="Calibri"/>
                          <a:cs typeface="Times New Roman"/>
                        </a:rPr>
                        <a:t> – buy gold &amp; white garments. Open the door.</a:t>
                      </a:r>
                      <a:endParaRPr lang="en-US" sz="1800" b="1" dirty="0" smtClean="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smtClean="0">
                          <a:latin typeface="Calibri"/>
                          <a:ea typeface="Calibri"/>
                          <a:cs typeface="Times New Roman"/>
                        </a:rPr>
                        <a:t>Drag net</a:t>
                      </a:r>
                      <a:endParaRPr lang="en-US" sz="18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kern="1200" baseline="0" dirty="0" smtClean="0">
                          <a:solidFill>
                            <a:schemeClr val="tx1"/>
                          </a:solidFill>
                          <a:latin typeface="+mn-lt"/>
                          <a:ea typeface="Calibri"/>
                          <a:cs typeface="Times New Roman"/>
                        </a:rPr>
                        <a:t>1914 – end times</a:t>
                      </a:r>
                    </a:p>
                    <a:p>
                      <a:pPr marL="0" marR="0" algn="ctr">
                        <a:lnSpc>
                          <a:spcPct val="100000"/>
                        </a:lnSpc>
                        <a:spcBef>
                          <a:spcPts val="0"/>
                        </a:spcBef>
                        <a:spcAft>
                          <a:spcPts val="0"/>
                        </a:spcAft>
                      </a:pPr>
                      <a:r>
                        <a:rPr lang="en-US" sz="1800" b="1" kern="1200" baseline="0" dirty="0" smtClean="0">
                          <a:solidFill>
                            <a:srgbClr val="C00000"/>
                          </a:solidFill>
                          <a:latin typeface="Calibri"/>
                          <a:ea typeface="Calibri"/>
                          <a:cs typeface="Times New Roman"/>
                        </a:rPr>
                        <a:t>Universal </a:t>
                      </a:r>
                      <a:r>
                        <a:rPr lang="en-US" sz="1800" b="1" kern="1200" baseline="0" dirty="0" smtClean="0">
                          <a:solidFill>
                            <a:srgbClr val="FF0000"/>
                          </a:solidFill>
                          <a:latin typeface="Calibri"/>
                          <a:ea typeface="Calibri"/>
                          <a:cs typeface="Times New Roman"/>
                        </a:rPr>
                        <a:t>church</a:t>
                      </a:r>
                      <a:endParaRPr lang="en-US" sz="1800" b="1" kern="1200" baseline="0" dirty="0">
                        <a:solidFill>
                          <a:srgbClr val="FF0000"/>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normAutofit/>
          </a:bodyPr>
          <a:lstStyle/>
          <a:p>
            <a:r>
              <a:rPr lang="en-US" dirty="0" smtClean="0"/>
              <a:t>1914 – Present Universal Church</a:t>
            </a:r>
            <a:endParaRPr lang="en-US" dirty="0"/>
          </a:p>
        </p:txBody>
      </p:sp>
      <p:sp>
        <p:nvSpPr>
          <p:cNvPr id="3" name="Content Placeholder 2"/>
          <p:cNvSpPr>
            <a:spLocks noGrp="1"/>
          </p:cNvSpPr>
          <p:nvPr>
            <p:ph idx="1"/>
          </p:nvPr>
        </p:nvSpPr>
        <p:spPr>
          <a:xfrm>
            <a:off x="152400" y="884237"/>
            <a:ext cx="8839200" cy="5211763"/>
          </a:xfrm>
        </p:spPr>
        <p:txBody>
          <a:bodyPr>
            <a:noAutofit/>
          </a:bodyPr>
          <a:lstStyle/>
          <a:p>
            <a:r>
              <a:rPr lang="en-US" sz="2400" b="1" u="sng" dirty="0" smtClean="0"/>
              <a:t>Fundamentals of the Faith</a:t>
            </a:r>
            <a:r>
              <a:rPr lang="en-US" sz="2400" dirty="0" smtClean="0"/>
              <a:t> published 1910 – 1915; 12 volumes by 64 authors (response to liberal theology)</a:t>
            </a:r>
          </a:p>
          <a:p>
            <a:pPr lvl="1"/>
            <a:r>
              <a:rPr lang="en-US" sz="2000" dirty="0" smtClean="0"/>
              <a:t>The inspiration and inerrancy of Scripture</a:t>
            </a:r>
          </a:p>
          <a:p>
            <a:pPr lvl="1"/>
            <a:r>
              <a:rPr lang="en-US" sz="2000" dirty="0" smtClean="0"/>
              <a:t>The deity of Jesus Christ</a:t>
            </a:r>
          </a:p>
          <a:p>
            <a:pPr lvl="1"/>
            <a:r>
              <a:rPr lang="en-US" sz="2000" dirty="0" smtClean="0"/>
              <a:t>The virgin birth of Christ</a:t>
            </a:r>
          </a:p>
          <a:p>
            <a:pPr lvl="1"/>
            <a:r>
              <a:rPr lang="en-US" sz="2000" dirty="0" smtClean="0"/>
              <a:t>The </a:t>
            </a:r>
            <a:r>
              <a:rPr lang="en-US" sz="2000" dirty="0" err="1" smtClean="0"/>
              <a:t>substitutionary</a:t>
            </a:r>
            <a:r>
              <a:rPr lang="en-US" sz="2000" dirty="0" smtClean="0"/>
              <a:t>, atoning work of Christ on the cross</a:t>
            </a:r>
          </a:p>
          <a:p>
            <a:pPr lvl="1"/>
            <a:r>
              <a:rPr lang="en-US" sz="2000" dirty="0" smtClean="0"/>
              <a:t>The physical resurrection and the personal bodily return of Christ to the earth</a:t>
            </a:r>
          </a:p>
          <a:p>
            <a:pPr lvl="1"/>
            <a:r>
              <a:rPr lang="en-US" sz="2000" dirty="0" smtClean="0"/>
              <a:t>And much more…</a:t>
            </a:r>
          </a:p>
          <a:p>
            <a:pPr lvl="0"/>
            <a:r>
              <a:rPr lang="en-US" sz="2400" dirty="0" smtClean="0"/>
              <a:t> Post WW I Christendom turns secular; “post-Christian era”</a:t>
            </a:r>
          </a:p>
          <a:p>
            <a:r>
              <a:rPr lang="en-US" sz="2400" dirty="0" smtClean="0"/>
              <a:t> </a:t>
            </a:r>
            <a:r>
              <a:rPr lang="en-US" sz="2400" b="1" u="sng" dirty="0" smtClean="0"/>
              <a:t>Modernist movement blossomed in 1924</a:t>
            </a:r>
          </a:p>
          <a:p>
            <a:pPr marL="914400" lvl="1"/>
            <a:r>
              <a:rPr lang="en-US" sz="2000" dirty="0" smtClean="0"/>
              <a:t>Religion is evolving</a:t>
            </a:r>
          </a:p>
          <a:p>
            <a:pPr marL="914400" lvl="1"/>
            <a:r>
              <a:rPr lang="en-US" sz="2000" dirty="0" smtClean="0"/>
              <a:t>Man is improving </a:t>
            </a:r>
            <a:r>
              <a:rPr lang="en-US" sz="2000" b="1" u="sng" dirty="0" smtClean="0"/>
              <a:t>thru science</a:t>
            </a:r>
          </a:p>
          <a:p>
            <a:pPr marL="914400" lvl="1" indent="-514350">
              <a:buFont typeface="+mj-lt"/>
              <a:buAutoNum type="arabicPeriod"/>
            </a:pPr>
            <a:endParaRPr lang="en-US" sz="2000"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r>
              <a:rPr lang="en-US" sz="4000" dirty="0" smtClean="0"/>
              <a:t>1914 – Present Universal Church</a:t>
            </a:r>
            <a:endParaRPr lang="en-US" sz="4000" dirty="0"/>
          </a:p>
        </p:txBody>
      </p:sp>
      <p:sp>
        <p:nvSpPr>
          <p:cNvPr id="3" name="Content Placeholder 2"/>
          <p:cNvSpPr>
            <a:spLocks noGrp="1"/>
          </p:cNvSpPr>
          <p:nvPr>
            <p:ph idx="1"/>
          </p:nvPr>
        </p:nvSpPr>
        <p:spPr>
          <a:xfrm>
            <a:off x="152400" y="381000"/>
            <a:ext cx="8839200" cy="6172200"/>
          </a:xfrm>
        </p:spPr>
        <p:txBody>
          <a:bodyPr>
            <a:noAutofit/>
          </a:bodyPr>
          <a:lstStyle/>
          <a:p>
            <a:pPr>
              <a:buFont typeface="+mj-lt"/>
              <a:buAutoNum type="arabicPeriod" startAt="4"/>
            </a:pPr>
            <a:r>
              <a:rPr lang="en-US" sz="2400" dirty="0" smtClean="0">
                <a:sym typeface="Wingdings" pitchFamily="2" charset="2"/>
              </a:rPr>
              <a:t>Church goers seek </a:t>
            </a:r>
            <a:r>
              <a:rPr lang="en-US" sz="2400" u="sng" dirty="0" smtClean="0">
                <a:sym typeface="Wingdings" pitchFamily="2" charset="2"/>
              </a:rPr>
              <a:t>not God </a:t>
            </a:r>
            <a:r>
              <a:rPr lang="en-US" sz="2400" dirty="0" smtClean="0">
                <a:sym typeface="Wingdings" pitchFamily="2" charset="2"/>
              </a:rPr>
              <a:t>but </a:t>
            </a:r>
            <a:r>
              <a:rPr lang="en-US" sz="2400" u="sng" dirty="0" smtClean="0">
                <a:sym typeface="Wingdings" pitchFamily="2" charset="2"/>
              </a:rPr>
              <a:t>satisfaction of</a:t>
            </a:r>
            <a:r>
              <a:rPr lang="en-US" sz="2400" dirty="0" smtClean="0">
                <a:sym typeface="Wingdings" pitchFamily="2" charset="2"/>
              </a:rPr>
              <a:t> </a:t>
            </a:r>
            <a:r>
              <a:rPr lang="en-US" sz="2400" b="1" u="sng" dirty="0" smtClean="0">
                <a:solidFill>
                  <a:srgbClr val="C00000"/>
                </a:solidFill>
                <a:sym typeface="Wingdings" pitchFamily="2" charset="2"/>
              </a:rPr>
              <a:t>personal needs</a:t>
            </a:r>
            <a:r>
              <a:rPr lang="en-US" sz="2400" dirty="0" smtClean="0">
                <a:sym typeface="Wingdings" pitchFamily="2" charset="2"/>
              </a:rPr>
              <a:t>.</a:t>
            </a:r>
          </a:p>
          <a:p>
            <a:pPr>
              <a:buFont typeface="+mj-lt"/>
              <a:buAutoNum type="arabicPeriod" startAt="4"/>
            </a:pPr>
            <a:r>
              <a:rPr lang="en-US" sz="2400" dirty="0" smtClean="0"/>
              <a:t>1948 - World Council of Churches (</a:t>
            </a:r>
            <a:r>
              <a:rPr lang="en-US" sz="2400" b="1" u="sng" dirty="0" smtClean="0"/>
              <a:t>WCC</a:t>
            </a:r>
            <a:r>
              <a:rPr lang="en-US" sz="2400" dirty="0" smtClean="0"/>
              <a:t>) begins ecumenical movement to unite</a:t>
            </a:r>
          </a:p>
          <a:p>
            <a:pPr marL="914400" lvl="1"/>
            <a:r>
              <a:rPr lang="en-US" sz="2000" dirty="0" smtClean="0"/>
              <a:t>In late 1970s the WCC turned to social concerns </a:t>
            </a:r>
            <a:r>
              <a:rPr lang="en-US" sz="2000" dirty="0" smtClean="0">
                <a:sym typeface="Wingdings" pitchFamily="2" charset="2"/>
              </a:rPr>
              <a:t> “</a:t>
            </a:r>
            <a:r>
              <a:rPr lang="en-US" sz="2000" b="1" u="sng" dirty="0" smtClean="0">
                <a:sym typeface="Wingdings" pitchFamily="2" charset="2"/>
              </a:rPr>
              <a:t>social gospel</a:t>
            </a:r>
            <a:r>
              <a:rPr lang="en-US" sz="2000" dirty="0" smtClean="0">
                <a:sym typeface="Wingdings" pitchFamily="2" charset="2"/>
              </a:rPr>
              <a:t>”</a:t>
            </a:r>
          </a:p>
          <a:p>
            <a:pPr>
              <a:buFont typeface="+mj-lt"/>
              <a:buAutoNum type="arabicPeriod" startAt="4"/>
            </a:pPr>
            <a:r>
              <a:rPr lang="en-US" sz="2400" dirty="0" smtClean="0">
                <a:sym typeface="Wingdings" pitchFamily="2" charset="2"/>
              </a:rPr>
              <a:t>Evangelism split between saving the lost or tackling problems in human affairs</a:t>
            </a:r>
          </a:p>
          <a:p>
            <a:pPr lvl="0">
              <a:buFont typeface="+mj-lt"/>
              <a:buAutoNum type="arabicPeriod" startAt="4"/>
            </a:pPr>
            <a:r>
              <a:rPr lang="en-US" sz="2400" dirty="0" smtClean="0"/>
              <a:t>Oil rich Middle East enables revival of Islam; world moves toward religious pluralism</a:t>
            </a:r>
          </a:p>
          <a:p>
            <a:pPr marL="514350" indent="-514350">
              <a:buFont typeface="+mj-lt"/>
              <a:buAutoNum type="arabicPeriod" startAt="4"/>
            </a:pPr>
            <a:r>
              <a:rPr lang="en-US" sz="2400" dirty="0" smtClean="0">
                <a:sym typeface="Wingdings" pitchFamily="2" charset="2"/>
              </a:rPr>
              <a:t>1990s see increasing designation of “</a:t>
            </a:r>
            <a:r>
              <a:rPr lang="en-US" sz="2400" b="1" u="sng" dirty="0" smtClean="0">
                <a:sym typeface="Wingdings" pitchFamily="2" charset="2"/>
              </a:rPr>
              <a:t>no religious preference</a:t>
            </a:r>
            <a:r>
              <a:rPr lang="en-US" sz="2400" dirty="0" smtClean="0">
                <a:sym typeface="Wingdings" pitchFamily="2" charset="2"/>
              </a:rPr>
              <a:t>” in the U.S.</a:t>
            </a:r>
          </a:p>
          <a:p>
            <a:pPr>
              <a:buFont typeface="+mj-lt"/>
              <a:buAutoNum type="arabicPeriod" startAt="4"/>
            </a:pPr>
            <a:r>
              <a:rPr lang="en-US" sz="2400" dirty="0" smtClean="0">
                <a:sym typeface="Wingdings" pitchFamily="2" charset="2"/>
              </a:rPr>
              <a:t> </a:t>
            </a:r>
            <a:r>
              <a:rPr lang="en-US" sz="2400" b="1" u="sng" dirty="0" smtClean="0">
                <a:sym typeface="Wingdings" pitchFamily="2" charset="2"/>
              </a:rPr>
              <a:t>Postmodernism</a:t>
            </a:r>
            <a:r>
              <a:rPr lang="en-US" sz="2400" dirty="0" smtClean="0">
                <a:sym typeface="Wingdings" pitchFamily="2" charset="2"/>
              </a:rPr>
              <a:t>: </a:t>
            </a:r>
            <a:r>
              <a:rPr lang="en-US" sz="2400" i="1" dirty="0" smtClean="0">
                <a:sym typeface="Wingdings" pitchFamily="2" charset="2"/>
              </a:rPr>
              <a:t>departure </a:t>
            </a:r>
            <a:r>
              <a:rPr lang="en-US" sz="2400" i="1" dirty="0" smtClean="0"/>
              <a:t>from modernist approaches that had previously been dominant, </a:t>
            </a:r>
            <a:r>
              <a:rPr lang="en-US" sz="2400" b="1" i="1" u="sng" dirty="0" smtClean="0"/>
              <a:t>rejection</a:t>
            </a:r>
            <a:r>
              <a:rPr lang="en-US" sz="2400" i="1" dirty="0" smtClean="0"/>
              <a:t> of </a:t>
            </a:r>
            <a:r>
              <a:rPr lang="en-US" sz="2400" b="1" i="1" u="sng" dirty="0" smtClean="0"/>
              <a:t>objective</a:t>
            </a:r>
            <a:r>
              <a:rPr lang="en-US" sz="2400" i="1" dirty="0" smtClean="0"/>
              <a:t> </a:t>
            </a:r>
            <a:r>
              <a:rPr lang="en-US" sz="2400" b="1" i="1" u="sng" dirty="0" smtClean="0"/>
              <a:t>truth</a:t>
            </a:r>
            <a:r>
              <a:rPr lang="en-US" sz="2400" i="1" dirty="0" smtClean="0"/>
              <a:t> </a:t>
            </a:r>
            <a:endParaRPr lang="en-US" sz="2400" dirty="0" smtClean="0">
              <a:sym typeface="Wingdings" pitchFamily="2" charset="2"/>
            </a:endParaRPr>
          </a:p>
          <a:p>
            <a:pPr lvl="0">
              <a:buFont typeface="+mj-lt"/>
              <a:buAutoNum type="arabicPeriod" startAt="4"/>
            </a:pPr>
            <a:r>
              <a:rPr lang="en-US" sz="2400" dirty="0" smtClean="0">
                <a:sym typeface="Wingdings" pitchFamily="2" charset="2"/>
              </a:rPr>
              <a:t> </a:t>
            </a:r>
            <a:r>
              <a:rPr lang="en-US" sz="2400" b="1" u="sng" dirty="0" smtClean="0">
                <a:solidFill>
                  <a:srgbClr val="C00000"/>
                </a:solidFill>
                <a:sym typeface="Wingdings" pitchFamily="2" charset="2"/>
              </a:rPr>
              <a:t>Pluralistic</a:t>
            </a:r>
            <a:r>
              <a:rPr lang="en-US" sz="2400" dirty="0" smtClean="0">
                <a:sym typeface="Wingdings" pitchFamily="2" charset="2"/>
              </a:rPr>
              <a:t> society demands </a:t>
            </a:r>
            <a:r>
              <a:rPr lang="en-US" sz="2400" u="sng" dirty="0" smtClean="0">
                <a:sym typeface="Wingdings" pitchFamily="2" charset="2"/>
              </a:rPr>
              <a:t>cooperation</a:t>
            </a:r>
            <a:r>
              <a:rPr lang="en-US" sz="2400" dirty="0" smtClean="0">
                <a:sym typeface="Wingdings" pitchFamily="2" charset="2"/>
              </a:rPr>
              <a:t>, </a:t>
            </a:r>
            <a:r>
              <a:rPr lang="en-US" sz="2400" u="sng" dirty="0" smtClean="0">
                <a:sym typeface="Wingdings" pitchFamily="2" charset="2"/>
              </a:rPr>
              <a:t>not conversion</a:t>
            </a:r>
            <a:r>
              <a:rPr lang="en-US" sz="2400" dirty="0" smtClean="0">
                <a:sym typeface="Wingdings" pitchFamily="2" charset="2"/>
              </a:rPr>
              <a:t>; </a:t>
            </a:r>
            <a:r>
              <a:rPr lang="en-US" sz="2400" dirty="0" smtClean="0"/>
              <a:t>market driven growth; religious activities focus on popular tastes</a:t>
            </a:r>
          </a:p>
          <a:p>
            <a:pPr>
              <a:buFont typeface="+mj-lt"/>
              <a:buAutoNum type="arabicPeriod" startAt="4"/>
            </a:pPr>
            <a:r>
              <a:rPr lang="en-US" sz="2400" dirty="0" smtClean="0">
                <a:sym typeface="Wingdings" pitchFamily="2" charset="2"/>
              </a:rPr>
              <a:t>Churches must decide to either </a:t>
            </a:r>
            <a:r>
              <a:rPr lang="en-US" sz="2400" u="sng" dirty="0" smtClean="0">
                <a:sym typeface="Wingdings" pitchFamily="2" charset="2"/>
              </a:rPr>
              <a:t>accommodate</a:t>
            </a:r>
            <a:r>
              <a:rPr lang="en-US" sz="2400" dirty="0" smtClean="0">
                <a:sym typeface="Wingdings" pitchFamily="2" charset="2"/>
              </a:rPr>
              <a:t> to the world </a:t>
            </a:r>
            <a:r>
              <a:rPr lang="en-US" sz="2400" u="sng" dirty="0" smtClean="0">
                <a:sym typeface="Wingdings" pitchFamily="2" charset="2"/>
              </a:rPr>
              <a:t>or stand fast</a:t>
            </a:r>
            <a:r>
              <a:rPr lang="en-US" sz="2400" dirty="0" smtClean="0">
                <a:sym typeface="Wingdings" pitchFamily="2" charset="2"/>
              </a:rPr>
              <a:t>. Most choose “in between”  </a:t>
            </a:r>
            <a:r>
              <a:rPr lang="en-US" sz="2400" b="1" u="sng" dirty="0" smtClean="0">
                <a:solidFill>
                  <a:srgbClr val="FF0000"/>
                </a:solidFill>
                <a:sym typeface="Wingdings" pitchFamily="2" charset="2"/>
              </a:rPr>
              <a:t>LUKEWARM</a:t>
            </a:r>
            <a:endParaRPr lang="en-US" sz="2400" u="sng" dirty="0" smtClean="0"/>
          </a:p>
          <a:p>
            <a:pPr marL="914400" lvl="1" indent="-514350">
              <a:buFont typeface="+mj-lt"/>
              <a:buAutoNum type="arabicPeriod"/>
            </a:pPr>
            <a:endParaRPr lang="en-US" sz="1800" dirty="0" smtClean="0"/>
          </a:p>
          <a:p>
            <a:pPr marL="514350" indent="-514350">
              <a:buFont typeface="+mj-lt"/>
              <a:buAutoNum type="arabicPeriod" startAt="4"/>
            </a:pPr>
            <a:endParaRPr lang="en-US" sz="2400" dirty="0" smtClean="0"/>
          </a:p>
          <a:p>
            <a:pPr marL="914400" lvl="1" indent="-514350">
              <a:buFont typeface="+mj-lt"/>
              <a:buAutoNum type="arabicPeriod"/>
            </a:pPr>
            <a:endParaRPr lang="en-US" sz="2000"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1" algn="ctr" rtl="0">
              <a:spcBef>
                <a:spcPct val="0"/>
              </a:spcBef>
            </a:pPr>
            <a:r>
              <a:rPr lang="en-US" sz="4900" dirty="0" smtClean="0"/>
              <a:t>The Letter to Laodicea</a:t>
            </a:r>
            <a:r>
              <a:rPr lang="en-US" sz="1050" dirty="0" smtClean="0"/>
              <a:t/>
            </a:r>
            <a:br>
              <a:rPr lang="en-US" sz="1050" dirty="0" smtClean="0"/>
            </a:br>
            <a:r>
              <a:rPr lang="en-US" sz="1200" dirty="0" smtClean="0">
                <a:hlinkClick r:id="rId2"/>
              </a:rPr>
              <a:t>http://www.biblebb.com/files/mac/sg1444.htm</a:t>
            </a:r>
            <a:r>
              <a:rPr lang="en-US" sz="2400" dirty="0" smtClean="0"/>
              <a:t/>
            </a:r>
            <a:br>
              <a:rPr lang="en-US" sz="2400" dirty="0" smtClean="0"/>
            </a:br>
            <a:endParaRPr lang="en-US" dirty="0"/>
          </a:p>
        </p:txBody>
      </p:sp>
      <p:sp>
        <p:nvSpPr>
          <p:cNvPr id="3" name="Content Placeholder 2"/>
          <p:cNvSpPr>
            <a:spLocks noGrp="1"/>
          </p:cNvSpPr>
          <p:nvPr>
            <p:ph idx="1"/>
          </p:nvPr>
        </p:nvSpPr>
        <p:spPr>
          <a:xfrm>
            <a:off x="304800" y="1600200"/>
            <a:ext cx="8458200" cy="4525963"/>
          </a:xfrm>
        </p:spPr>
        <p:txBody>
          <a:bodyPr>
            <a:normAutofit/>
          </a:bodyPr>
          <a:lstStyle/>
          <a:p>
            <a:pPr marL="514350" indent="-514350">
              <a:buClr>
                <a:schemeClr val="tx1"/>
              </a:buClr>
              <a:buFont typeface="+mj-lt"/>
              <a:buAutoNum type="arabicPeriod"/>
            </a:pPr>
            <a:r>
              <a:rPr lang="en-US" sz="2800" b="1" dirty="0" smtClean="0">
                <a:solidFill>
                  <a:schemeClr val="accent2"/>
                </a:solidFill>
              </a:rPr>
              <a:t>Application</a:t>
            </a:r>
            <a:r>
              <a:rPr lang="en-US" sz="2800" dirty="0" smtClean="0"/>
              <a:t> — Letter to the church universal</a:t>
            </a:r>
          </a:p>
          <a:p>
            <a:pPr marL="914400" lvl="1" indent="-514350"/>
            <a:endParaRPr lang="en-US" sz="2400" dirty="0" smtClean="0"/>
          </a:p>
          <a:p>
            <a:pPr marL="914400" lvl="1" indent="-514350"/>
            <a:endParaRPr lang="en-US" sz="2400" dirty="0" smtClean="0"/>
          </a:p>
          <a:p>
            <a:pPr marL="914400" lvl="1" indent="-514350"/>
            <a:endParaRPr lang="en-US" sz="2400" dirty="0" smtClean="0"/>
          </a:p>
          <a:p>
            <a:pPr marL="514350" indent="-519113">
              <a:buClr>
                <a:schemeClr val="tx1"/>
              </a:buClr>
              <a:buFont typeface="+mj-lt"/>
              <a:buAutoNum type="arabicPeriod"/>
            </a:pPr>
            <a:endParaRPr lang="en-US" sz="2800" b="1" dirty="0" smtClean="0">
              <a:solidFill>
                <a:schemeClr val="accent2"/>
              </a:solidFill>
            </a:endParaRPr>
          </a:p>
          <a:p>
            <a:pPr marL="514350" indent="-519113">
              <a:buClr>
                <a:schemeClr val="tx1"/>
              </a:buClr>
              <a:buFont typeface="+mj-lt"/>
              <a:buAutoNum type="arabicPeriod"/>
            </a:pPr>
            <a:r>
              <a:rPr lang="en-US" sz="2800" b="1" dirty="0" smtClean="0">
                <a:solidFill>
                  <a:schemeClr val="accent2"/>
                </a:solidFill>
              </a:rPr>
              <a:t>Application</a:t>
            </a:r>
            <a:r>
              <a:rPr lang="en-US" sz="2800" dirty="0" smtClean="0"/>
              <a:t> — Instruction to “</a:t>
            </a:r>
            <a:r>
              <a:rPr lang="en-US" sz="2800" b="1" u="sng" dirty="0" err="1" smtClean="0"/>
              <a:t>professsing</a:t>
            </a:r>
            <a:r>
              <a:rPr lang="en-US" sz="2800" dirty="0" smtClean="0"/>
              <a:t>” believers</a:t>
            </a:r>
          </a:p>
        </p:txBody>
      </p:sp>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30</a:t>
            </a:fld>
            <a:endParaRPr lang="en-US"/>
          </a:p>
        </p:txBody>
      </p:sp>
      <p:sp>
        <p:nvSpPr>
          <p:cNvPr id="7" name="TextBox 6"/>
          <p:cNvSpPr txBox="1"/>
          <p:nvPr/>
        </p:nvSpPr>
        <p:spPr>
          <a:xfrm>
            <a:off x="1219200" y="2133600"/>
            <a:ext cx="6629400" cy="1528624"/>
          </a:xfrm>
          <a:prstGeom prst="rect">
            <a:avLst/>
          </a:prstGeom>
          <a:noFill/>
        </p:spPr>
        <p:txBody>
          <a:bodyPr wrap="square" rtlCol="0">
            <a:spAutoFit/>
          </a:bodyPr>
          <a:lstStyle/>
          <a:p>
            <a:r>
              <a:rPr lang="en-US" sz="3200" baseline="30000" dirty="0" smtClean="0"/>
              <a:t>Remind those who only profess…</a:t>
            </a:r>
          </a:p>
          <a:p>
            <a:r>
              <a:rPr lang="en-US" baseline="30000" dirty="0" smtClean="0">
                <a:solidFill>
                  <a:srgbClr val="0000FF"/>
                </a:solidFill>
              </a:rPr>
              <a:t>18</a:t>
            </a:r>
            <a:r>
              <a:rPr lang="en-US" dirty="0" smtClean="0">
                <a:solidFill>
                  <a:srgbClr val="FF0000"/>
                </a:solidFill>
              </a:rPr>
              <a:t>I advise you to </a:t>
            </a:r>
            <a:r>
              <a:rPr lang="en-US" u="sng" dirty="0" smtClean="0">
                <a:solidFill>
                  <a:srgbClr val="FF0000"/>
                </a:solidFill>
              </a:rPr>
              <a:t>buy from Me gold</a:t>
            </a:r>
            <a:r>
              <a:rPr lang="en-US" dirty="0" smtClean="0">
                <a:solidFill>
                  <a:srgbClr val="FF0000"/>
                </a:solidFill>
              </a:rPr>
              <a:t> refined by fire, that you may become rich, and </a:t>
            </a:r>
            <a:r>
              <a:rPr lang="en-US" u="sng" dirty="0" smtClean="0">
                <a:solidFill>
                  <a:srgbClr val="FF0000"/>
                </a:solidFill>
              </a:rPr>
              <a:t>white garments</a:t>
            </a:r>
            <a:r>
              <a:rPr lang="en-US" dirty="0" smtClean="0">
                <a:solidFill>
                  <a:srgbClr val="FF0000"/>
                </a:solidFill>
              </a:rPr>
              <a:t>, that you may clothe yourself, and </a:t>
            </a:r>
            <a:r>
              <a:rPr lang="en-US" i="1" dirty="0" smtClean="0">
                <a:solidFill>
                  <a:srgbClr val="FF0000"/>
                </a:solidFill>
              </a:rPr>
              <a:t>that</a:t>
            </a:r>
            <a:r>
              <a:rPr lang="en-US" dirty="0" smtClean="0">
                <a:solidFill>
                  <a:srgbClr val="FF0000"/>
                </a:solidFill>
              </a:rPr>
              <a:t> the shame of your nakedness may not be revealed; and </a:t>
            </a:r>
            <a:r>
              <a:rPr lang="en-US" u="sng" dirty="0" smtClean="0">
                <a:solidFill>
                  <a:srgbClr val="FF0000"/>
                </a:solidFill>
              </a:rPr>
              <a:t>eye salve </a:t>
            </a:r>
            <a:r>
              <a:rPr lang="en-US" dirty="0" smtClean="0">
                <a:solidFill>
                  <a:srgbClr val="FF0000"/>
                </a:solidFill>
              </a:rPr>
              <a:t>to anoint your eyes, that you may see.</a:t>
            </a:r>
            <a:endParaRPr lang="en-US" dirty="0"/>
          </a:p>
        </p:txBody>
      </p:sp>
      <p:sp>
        <p:nvSpPr>
          <p:cNvPr id="8" name="TextBox 7"/>
          <p:cNvSpPr txBox="1"/>
          <p:nvPr/>
        </p:nvSpPr>
        <p:spPr>
          <a:xfrm>
            <a:off x="1219200" y="4800600"/>
            <a:ext cx="5943600" cy="923330"/>
          </a:xfrm>
          <a:prstGeom prst="rect">
            <a:avLst/>
          </a:prstGeom>
          <a:noFill/>
        </p:spPr>
        <p:txBody>
          <a:bodyPr wrap="square" rtlCol="0">
            <a:spAutoFit/>
          </a:bodyPr>
          <a:lstStyle/>
          <a:p>
            <a:r>
              <a:rPr lang="en-US" baseline="30000" dirty="0" smtClean="0">
                <a:solidFill>
                  <a:srgbClr val="0000FF"/>
                </a:solidFill>
              </a:rPr>
              <a:t>20</a:t>
            </a:r>
            <a:r>
              <a:rPr lang="en-US" dirty="0" smtClean="0">
                <a:solidFill>
                  <a:srgbClr val="FF0000"/>
                </a:solidFill>
              </a:rPr>
              <a:t>'Behold, I stand at the door and knock; if anyone </a:t>
            </a:r>
            <a:r>
              <a:rPr lang="en-US" u="sng" dirty="0" smtClean="0">
                <a:solidFill>
                  <a:srgbClr val="FF0000"/>
                </a:solidFill>
              </a:rPr>
              <a:t>hears</a:t>
            </a:r>
            <a:r>
              <a:rPr lang="en-US" dirty="0" smtClean="0">
                <a:solidFill>
                  <a:srgbClr val="FF0000"/>
                </a:solidFill>
              </a:rPr>
              <a:t> My voice and </a:t>
            </a:r>
            <a:r>
              <a:rPr lang="en-US" u="sng" dirty="0" smtClean="0">
                <a:solidFill>
                  <a:srgbClr val="FF0000"/>
                </a:solidFill>
              </a:rPr>
              <a:t>opens the door, I will come in to him</a:t>
            </a:r>
            <a:r>
              <a:rPr lang="en-US" dirty="0" smtClean="0">
                <a:solidFill>
                  <a:srgbClr val="FF0000"/>
                </a:solidFill>
              </a:rPr>
              <a:t>, and </a:t>
            </a:r>
            <a:r>
              <a:rPr lang="en-US" u="sng" dirty="0" smtClean="0">
                <a:solidFill>
                  <a:srgbClr val="FF0000"/>
                </a:solidFill>
              </a:rPr>
              <a:t>will dine with him</a:t>
            </a:r>
            <a:r>
              <a:rPr lang="en-US" dirty="0" smtClean="0">
                <a:solidFill>
                  <a:srgbClr val="FF0000"/>
                </a:solidFill>
              </a:rPr>
              <a:t>, and he with Me.</a:t>
            </a:r>
            <a:endParaRPr lang="en-US" dirty="0"/>
          </a:p>
        </p:txBody>
      </p:sp>
      <p:sp>
        <p:nvSpPr>
          <p:cNvPr id="9" name="TextBox 8"/>
          <p:cNvSpPr txBox="1"/>
          <p:nvPr/>
        </p:nvSpPr>
        <p:spPr>
          <a:xfrm>
            <a:off x="914400" y="2961144"/>
            <a:ext cx="7391400" cy="2677656"/>
          </a:xfrm>
          <a:prstGeom prst="rect">
            <a:avLst/>
          </a:prstGeom>
          <a:solidFill>
            <a:schemeClr val="accent3">
              <a:lumMod val="20000"/>
              <a:lumOff val="80000"/>
            </a:schemeClr>
          </a:solidFill>
          <a:ln>
            <a:solidFill>
              <a:schemeClr val="tx1"/>
            </a:solidFill>
          </a:ln>
        </p:spPr>
        <p:txBody>
          <a:bodyPr wrap="square" rtlCol="0">
            <a:spAutoFit/>
          </a:bodyPr>
          <a:lstStyle/>
          <a:p>
            <a:pPr marL="465138" indent="-465138"/>
            <a:r>
              <a:rPr lang="en-US" sz="2400" dirty="0" smtClean="0"/>
              <a:t>There is lots of work, much fleshly energy and human effort being put forth to reclaim the world, and make it a comfortable place for men to live in, apart from Christ; but the great things of God's truth are largely neglected, and myriads of so-called church-workers are utter strangers to the new birth, without which no one can see the Kingdom of God. (</a:t>
            </a:r>
            <a:r>
              <a:rPr lang="en-US" sz="2400" i="1" dirty="0" err="1" smtClean="0"/>
              <a:t>Ironside</a:t>
            </a:r>
            <a:r>
              <a:rPr lang="en-US" sz="2400"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George </a:t>
            </a:r>
            <a:r>
              <a:rPr lang="en-US" dirty="0" err="1" smtClean="0"/>
              <a:t>Barna’s</a:t>
            </a:r>
            <a:r>
              <a:rPr lang="en-US" dirty="0" smtClean="0"/>
              <a:t> research…</a:t>
            </a:r>
            <a:endParaRPr lang="en-US" dirty="0"/>
          </a:p>
        </p:txBody>
      </p:sp>
      <p:sp>
        <p:nvSpPr>
          <p:cNvPr id="3" name="Content Placeholder 2"/>
          <p:cNvSpPr>
            <a:spLocks noGrp="1"/>
          </p:cNvSpPr>
          <p:nvPr>
            <p:ph idx="1"/>
          </p:nvPr>
        </p:nvSpPr>
        <p:spPr/>
        <p:txBody>
          <a:bodyPr/>
          <a:lstStyle/>
          <a:p>
            <a:pPr>
              <a:buNone/>
            </a:pPr>
            <a:r>
              <a:rPr lang="en-US" dirty="0" smtClean="0"/>
              <a:t>shows that "about four out of every ten adults strongly concurred that when Christians, Jews, Buddhists, and others pray to their god, all of those individuals are actually praying to the same god, but simply use different names for that deity. Only one out of every six adults strongly disagreed with this view.</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31</a:t>
            </a:fld>
            <a:endParaRPr lang="en-US"/>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normAutofit fontScale="90000"/>
          </a:bodyPr>
          <a:lstStyle/>
          <a:p>
            <a:r>
              <a:rPr lang="en-US" sz="4900" dirty="0" smtClean="0"/>
              <a:t>The </a:t>
            </a:r>
            <a:r>
              <a:rPr lang="en-US" sz="4900" b="1" u="sng" dirty="0" smtClean="0"/>
              <a:t>Progressive</a:t>
            </a:r>
            <a:r>
              <a:rPr lang="en-US" sz="4900" dirty="0" smtClean="0"/>
              <a:t> Church-1</a:t>
            </a:r>
            <a:r>
              <a:rPr lang="en-US" dirty="0" smtClean="0"/>
              <a:t/>
            </a:r>
            <a:br>
              <a:rPr lang="en-US" dirty="0" smtClean="0"/>
            </a:br>
            <a:r>
              <a:rPr lang="en-US" sz="1300" u="sng" dirty="0" smtClean="0">
                <a:hlinkClick r:id="rId2"/>
              </a:rPr>
              <a:t>http://groups.yahoo.com/group/progressive_theology/</a:t>
            </a:r>
            <a:endParaRPr lang="en-US" dirty="0"/>
          </a:p>
        </p:txBody>
      </p:sp>
      <p:sp>
        <p:nvSpPr>
          <p:cNvPr id="3" name="Content Placeholder 2"/>
          <p:cNvSpPr>
            <a:spLocks noGrp="1"/>
          </p:cNvSpPr>
          <p:nvPr>
            <p:ph idx="1"/>
          </p:nvPr>
        </p:nvSpPr>
        <p:spPr>
          <a:xfrm>
            <a:off x="304800" y="1036637"/>
            <a:ext cx="8610600" cy="4525963"/>
          </a:xfrm>
        </p:spPr>
        <p:txBody>
          <a:bodyPr>
            <a:noAutofit/>
          </a:bodyPr>
          <a:lstStyle/>
          <a:p>
            <a:pPr marL="465138" indent="-465138">
              <a:buNone/>
            </a:pPr>
            <a:r>
              <a:rPr lang="en-US" sz="2000" dirty="0" smtClean="0"/>
              <a:t>If you've been </a:t>
            </a:r>
            <a:r>
              <a:rPr lang="en-US" sz="2000" b="1" u="sng" dirty="0" smtClean="0"/>
              <a:t>frustrated with</a:t>
            </a:r>
            <a:r>
              <a:rPr lang="en-US" sz="2000" dirty="0" smtClean="0"/>
              <a:t> </a:t>
            </a:r>
            <a:r>
              <a:rPr lang="en-US" sz="2000" b="1" u="sng" dirty="0" smtClean="0">
                <a:solidFill>
                  <a:srgbClr val="C00000"/>
                </a:solidFill>
              </a:rPr>
              <a:t>literal fundamentalism </a:t>
            </a:r>
            <a:r>
              <a:rPr lang="en-US" sz="2000" dirty="0" smtClean="0"/>
              <a:t>or find yourself in the "church alumni association" and want to reconnect to the </a:t>
            </a:r>
            <a:r>
              <a:rPr lang="en-US" sz="2000" b="1" u="sng" dirty="0" smtClean="0"/>
              <a:t>Christian path of a God of love and grace</a:t>
            </a:r>
            <a:r>
              <a:rPr lang="en-US" sz="2000" dirty="0" smtClean="0"/>
              <a:t>, this group is for you.</a:t>
            </a:r>
          </a:p>
          <a:p>
            <a:pPr marL="465138" indent="-465138">
              <a:buNone/>
            </a:pPr>
            <a:r>
              <a:rPr lang="en-US" sz="2000" dirty="0" smtClean="0"/>
              <a:t>A </a:t>
            </a:r>
            <a:r>
              <a:rPr lang="en-US" sz="2000" b="1" u="sng" dirty="0" smtClean="0"/>
              <a:t>progressive Christian </a:t>
            </a:r>
            <a:r>
              <a:rPr lang="en-US" sz="2000" dirty="0" smtClean="0"/>
              <a:t>will agree with many of the following ideas:</a:t>
            </a:r>
          </a:p>
          <a:p>
            <a:pPr marL="514350" indent="-514350">
              <a:buFont typeface="Arial" charset="0"/>
              <a:buChar char="•"/>
            </a:pPr>
            <a:r>
              <a:rPr lang="en-US" sz="2000" dirty="0" smtClean="0"/>
              <a:t>Inevitability of human progress</a:t>
            </a:r>
          </a:p>
          <a:p>
            <a:pPr marL="514350" indent="-514350">
              <a:buFont typeface="Arial" charset="0"/>
              <a:buChar char="•"/>
            </a:pPr>
            <a:r>
              <a:rPr lang="en-US" sz="2000" dirty="0" smtClean="0"/>
              <a:t>Universal salvation</a:t>
            </a:r>
          </a:p>
          <a:p>
            <a:pPr marL="514350" indent="-514350">
              <a:buFont typeface="Arial" charset="0"/>
              <a:buChar char="•"/>
            </a:pPr>
            <a:r>
              <a:rPr lang="en-US" sz="2000" dirty="0" smtClean="0"/>
              <a:t>Equality of religions (</a:t>
            </a:r>
            <a:r>
              <a:rPr lang="en-US" sz="2000" b="1" u="sng" dirty="0" smtClean="0">
                <a:solidFill>
                  <a:srgbClr val="C00000"/>
                </a:solidFill>
              </a:rPr>
              <a:t>religious pluralism</a:t>
            </a:r>
            <a:r>
              <a:rPr lang="en-US" sz="2000" dirty="0" smtClean="0"/>
              <a:t>)</a:t>
            </a:r>
          </a:p>
          <a:p>
            <a:pPr marL="514350" indent="-514350">
              <a:buFont typeface="Arial" charset="0"/>
              <a:buChar char="•"/>
            </a:pPr>
            <a:r>
              <a:rPr lang="en-US" sz="2000" dirty="0" smtClean="0"/>
              <a:t>Primacy of personal experience</a:t>
            </a:r>
          </a:p>
          <a:p>
            <a:pPr marL="514350" indent="-514350">
              <a:buFont typeface="Arial" charset="0"/>
              <a:buChar char="•"/>
            </a:pPr>
            <a:r>
              <a:rPr lang="en-US" sz="2000" dirty="0" smtClean="0"/>
              <a:t>Rejection of literal biblical interpretations</a:t>
            </a:r>
          </a:p>
          <a:p>
            <a:pPr marL="514350" indent="-514350">
              <a:buFont typeface="Arial" charset="0"/>
              <a:buChar char="•"/>
            </a:pPr>
            <a:r>
              <a:rPr lang="en-US" sz="2000" dirty="0" smtClean="0"/>
              <a:t>Emphasis on the humanity of Christ</a:t>
            </a:r>
          </a:p>
          <a:p>
            <a:pPr marL="514350" indent="-514350">
              <a:buFont typeface="Arial" charset="0"/>
              <a:buChar char="•"/>
            </a:pPr>
            <a:r>
              <a:rPr lang="en-US" sz="2000" dirty="0" smtClean="0"/>
              <a:t>Rights of individuals</a:t>
            </a:r>
          </a:p>
          <a:p>
            <a:pPr marL="514350" indent="-514350">
              <a:buFont typeface="Arial" charset="0"/>
              <a:buChar char="•"/>
            </a:pPr>
            <a:r>
              <a:rPr lang="en-US" sz="2000" dirty="0" smtClean="0"/>
              <a:t>Emphasis on peace and justice</a:t>
            </a:r>
          </a:p>
          <a:p>
            <a:pPr marL="514350" indent="-514350">
              <a:buFont typeface="Arial" charset="0"/>
              <a:buChar char="•"/>
            </a:pPr>
            <a:r>
              <a:rPr lang="en-US" sz="2000" dirty="0" smtClean="0"/>
              <a:t>Indifference to strict doctrine</a:t>
            </a:r>
          </a:p>
          <a:p>
            <a:pPr marL="514350" indent="-514350">
              <a:buFont typeface="Arial" charset="0"/>
              <a:buChar char="•"/>
            </a:pPr>
            <a:r>
              <a:rPr lang="en-US" sz="2000" dirty="0" smtClean="0"/>
              <a:t>God is immanent (present in and around all things) [</a:t>
            </a:r>
            <a:r>
              <a:rPr lang="en-US" sz="2000" b="1" i="1" dirty="0" smtClean="0"/>
              <a:t>pantheism</a:t>
            </a:r>
            <a:r>
              <a:rPr lang="en-US" sz="2000" dirty="0" smtClean="0"/>
              <a:t>]</a:t>
            </a:r>
          </a:p>
          <a:p>
            <a:pPr marL="514350" indent="-514350">
              <a:buFont typeface="Arial" charset="0"/>
              <a:buChar char="•"/>
            </a:pPr>
            <a:r>
              <a:rPr lang="en-US" sz="2000" dirty="0" smtClean="0"/>
              <a:t>Traditional forms of theism are optional</a:t>
            </a:r>
            <a:br>
              <a:rPr lang="en-US" sz="2000" dirty="0" smtClean="0"/>
            </a:br>
            <a:r>
              <a:rPr lang="en-US" sz="2000" dirty="0" smtClean="0"/>
              <a:t/>
            </a:r>
            <a:br>
              <a:rPr lang="en-US" sz="2000" dirty="0" smtClean="0"/>
            </a:br>
            <a:endParaRPr lang="en-US" sz="2000" dirty="0" smtClean="0"/>
          </a:p>
          <a:p>
            <a:pPr marL="514350" indent="-514350">
              <a:buFont typeface="+mj-lt"/>
              <a:buAutoNum type="arabicPeriod"/>
            </a:pPr>
            <a:endParaRPr lang="en-US" sz="2000" dirty="0" smtClean="0"/>
          </a:p>
          <a:p>
            <a:pPr marL="914400" lvl="1" indent="-514350">
              <a:buFont typeface="+mj-lt"/>
              <a:buAutoNum type="arabicPeriod"/>
            </a:pPr>
            <a:endParaRPr lang="en-US" sz="1800" dirty="0" smtClean="0"/>
          </a:p>
        </p:txBody>
      </p:sp>
      <p:sp>
        <p:nvSpPr>
          <p:cNvPr id="5" name="TextBox 4"/>
          <p:cNvSpPr txBox="1"/>
          <p:nvPr/>
        </p:nvSpPr>
        <p:spPr>
          <a:xfrm>
            <a:off x="0" y="948690"/>
            <a:ext cx="4114800" cy="5909310"/>
          </a:xfrm>
          <a:prstGeom prst="rect">
            <a:avLst/>
          </a:prstGeom>
          <a:solidFill>
            <a:schemeClr val="accent1">
              <a:lumMod val="40000"/>
              <a:lumOff val="60000"/>
            </a:schemeClr>
          </a:solidFill>
          <a:ln>
            <a:solidFill>
              <a:schemeClr val="tx1"/>
            </a:solidFill>
          </a:ln>
        </p:spPr>
        <p:txBody>
          <a:bodyPr wrap="square" rtlCol="0">
            <a:spAutoFit/>
          </a:bodyPr>
          <a:lstStyle/>
          <a:p>
            <a:r>
              <a:rPr lang="en-US" dirty="0" smtClean="0"/>
              <a:t>The inscription on the cathedral in </a:t>
            </a:r>
          </a:p>
          <a:p>
            <a:r>
              <a:rPr lang="en-US" dirty="0" err="1" smtClean="0"/>
              <a:t>L’beck</a:t>
            </a:r>
            <a:r>
              <a:rPr lang="en-US" dirty="0" smtClean="0"/>
              <a:t>, Germany, is still true: </a:t>
            </a:r>
          </a:p>
          <a:p>
            <a:r>
              <a:rPr lang="en-US" dirty="0" smtClean="0"/>
              <a:t> </a:t>
            </a:r>
          </a:p>
          <a:p>
            <a:r>
              <a:rPr lang="en-US" dirty="0" smtClean="0"/>
              <a:t>Thus </a:t>
            </a:r>
            <a:r>
              <a:rPr lang="en-US" dirty="0" err="1" smtClean="0"/>
              <a:t>speaketh</a:t>
            </a:r>
            <a:r>
              <a:rPr lang="en-US" dirty="0" smtClean="0"/>
              <a:t> Christ our Lord to us: </a:t>
            </a:r>
          </a:p>
          <a:p>
            <a:endParaRPr lang="en-US" dirty="0" smtClean="0"/>
          </a:p>
          <a:p>
            <a:r>
              <a:rPr lang="en-US" dirty="0" smtClean="0"/>
              <a:t>Ye call Me Master and obey Me not. </a:t>
            </a:r>
          </a:p>
          <a:p>
            <a:r>
              <a:rPr lang="en-US" dirty="0" smtClean="0"/>
              <a:t>Ye call Me Light and see Me not. </a:t>
            </a:r>
          </a:p>
          <a:p>
            <a:r>
              <a:rPr lang="en-US" dirty="0" smtClean="0"/>
              <a:t>Ye call Me Way and walk Me not. </a:t>
            </a:r>
          </a:p>
          <a:p>
            <a:r>
              <a:rPr lang="en-US" dirty="0" smtClean="0"/>
              <a:t>Ye call Me Life and choose Me not. </a:t>
            </a:r>
          </a:p>
          <a:p>
            <a:r>
              <a:rPr lang="en-US" dirty="0" smtClean="0"/>
              <a:t>Ye call Me Wise and follow Me not. </a:t>
            </a:r>
          </a:p>
          <a:p>
            <a:r>
              <a:rPr lang="en-US" dirty="0" smtClean="0"/>
              <a:t>Ye call Me Fair and love Me not. </a:t>
            </a:r>
          </a:p>
          <a:p>
            <a:r>
              <a:rPr lang="en-US" dirty="0" smtClean="0"/>
              <a:t>Ye call Me Rich and ask Me not. </a:t>
            </a:r>
          </a:p>
          <a:p>
            <a:r>
              <a:rPr lang="en-US" dirty="0" smtClean="0"/>
              <a:t>Ye call Me Eternal and seek Me not. </a:t>
            </a:r>
          </a:p>
          <a:p>
            <a:r>
              <a:rPr lang="en-US" dirty="0" smtClean="0"/>
              <a:t>Ye call Me Noble and serve Me not. </a:t>
            </a:r>
          </a:p>
          <a:p>
            <a:r>
              <a:rPr lang="en-US" dirty="0" smtClean="0"/>
              <a:t>Ye call Me Gracious and trust Me not. </a:t>
            </a:r>
          </a:p>
          <a:p>
            <a:r>
              <a:rPr lang="en-US" dirty="0" smtClean="0"/>
              <a:t>Ye call Me Might and honor Me not. </a:t>
            </a:r>
          </a:p>
          <a:p>
            <a:r>
              <a:rPr lang="en-US" dirty="0" smtClean="0"/>
              <a:t>Ye call Me Just and fear Me not. </a:t>
            </a:r>
          </a:p>
          <a:p>
            <a:r>
              <a:rPr lang="en-US" dirty="0" smtClean="0"/>
              <a:t>If I condemn you, blame Me not. </a:t>
            </a:r>
          </a:p>
          <a:p>
            <a:r>
              <a:rPr lang="en-US" dirty="0" smtClean="0"/>
              <a:t> </a:t>
            </a:r>
          </a:p>
          <a:p>
            <a:r>
              <a:rPr lang="en-US" dirty="0" smtClean="0"/>
              <a:t>This is the church in Laodicea</a:t>
            </a:r>
          </a:p>
          <a:p>
            <a:r>
              <a:rPr lang="en-US" i="1" dirty="0" smtClean="0"/>
              <a:t>Thru The Bible with J. Vernon McGee</a:t>
            </a:r>
            <a:endParaRPr lang="en-US" i="1" dirty="0"/>
          </a:p>
        </p:txBody>
      </p:sp>
      <p:sp>
        <p:nvSpPr>
          <p:cNvPr id="6" name="TextBox 5"/>
          <p:cNvSpPr txBox="1"/>
          <p:nvPr/>
        </p:nvSpPr>
        <p:spPr>
          <a:xfrm>
            <a:off x="5257800" y="948690"/>
            <a:ext cx="3886200" cy="5909310"/>
          </a:xfrm>
          <a:prstGeom prst="rect">
            <a:avLst/>
          </a:prstGeom>
          <a:solidFill>
            <a:schemeClr val="accent2">
              <a:lumMod val="40000"/>
              <a:lumOff val="60000"/>
            </a:schemeClr>
          </a:solidFill>
          <a:ln>
            <a:solidFill>
              <a:schemeClr val="tx1"/>
            </a:solidFill>
          </a:ln>
        </p:spPr>
        <p:txBody>
          <a:bodyPr wrap="square" rtlCol="0">
            <a:spAutoFit/>
          </a:bodyPr>
          <a:lstStyle/>
          <a:p>
            <a:r>
              <a:rPr lang="en-US" dirty="0" smtClean="0"/>
              <a:t>This is the church that Stanley High spoke of when he said: </a:t>
            </a:r>
          </a:p>
          <a:p>
            <a:r>
              <a:rPr lang="en-US" dirty="0" smtClean="0"/>
              <a:t> </a:t>
            </a:r>
          </a:p>
          <a:p>
            <a:r>
              <a:rPr lang="en-US" dirty="0" smtClean="0"/>
              <a:t>The church has failed to tell me that I am a sinner. The church has failed to deal with me as a lost individual. The church has failed to offer me salvation in Jesus Christ alone. The church has failed to tell me of the horrible consequences of sin, the certainty of hell, and the fact that Jesus Christ alone can save. We need more of the last judgment and less of the Golden Rule, more of the living God and the living devil as well, more of a heaven to gain and a hell to shun. The church must bring me not a message of cultivation but of rebirth. I might fail that kind of church, but that kind of church will not fail me. </a:t>
            </a:r>
          </a:p>
          <a:p>
            <a:r>
              <a:rPr lang="en-US" i="1" dirty="0" smtClean="0"/>
              <a:t>Thru The Bible with J. Vernon McGee</a:t>
            </a:r>
            <a:endParaRPr lang="en-US"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1"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grpId="2" nodeType="clickEffect">
                                  <p:stCondLst>
                                    <p:cond delay="0"/>
                                  </p:stCondLst>
                                  <p:childTnLst>
                                    <p:animEffect transition="out" filter="blinds(horizontal)">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1" animBg="1"/>
      <p:bldP spid="6" grpId="2"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8D9440F9-A69C-4496-801E-B8ECED5B89C9}" type="slidenum">
              <a:rPr lang="en-US"/>
              <a:pPr/>
              <a:t>33</a:t>
            </a:fld>
            <a:endParaRPr lang="en-US"/>
          </a:p>
        </p:txBody>
      </p:sp>
      <p:sp>
        <p:nvSpPr>
          <p:cNvPr id="147458" name="Rectangle 2"/>
          <p:cNvSpPr>
            <a:spLocks noGrp="1" noChangeArrowheads="1"/>
          </p:cNvSpPr>
          <p:nvPr>
            <p:ph type="title"/>
          </p:nvPr>
        </p:nvSpPr>
        <p:spPr>
          <a:xfrm>
            <a:off x="609600" y="214313"/>
            <a:ext cx="7793037" cy="852487"/>
          </a:xfrm>
        </p:spPr>
        <p:txBody>
          <a:bodyPr>
            <a:normAutofit fontScale="90000"/>
          </a:bodyPr>
          <a:lstStyle/>
          <a:p>
            <a:r>
              <a:rPr lang="en-US" sz="4000" dirty="0"/>
              <a:t>You may be </a:t>
            </a:r>
            <a:r>
              <a:rPr lang="en-US" sz="4000" dirty="0" smtClean="0"/>
              <a:t>“</a:t>
            </a:r>
            <a:r>
              <a:rPr lang="en-US" sz="4000" b="1" u="sng" dirty="0" smtClean="0"/>
              <a:t>emergent</a:t>
            </a:r>
            <a:r>
              <a:rPr lang="en-US" sz="4000" dirty="0" smtClean="0"/>
              <a:t>” </a:t>
            </a:r>
            <a:r>
              <a:rPr lang="en-US" sz="4000" dirty="0"/>
              <a:t>if… </a:t>
            </a:r>
            <a:r>
              <a:rPr lang="en-US" sz="1600" dirty="0"/>
              <a:t/>
            </a:r>
            <a:br>
              <a:rPr lang="en-US" sz="1600" dirty="0"/>
            </a:br>
            <a:r>
              <a:rPr lang="en-US" sz="1800" dirty="0" err="1" smtClean="0"/>
              <a:t>DeYoung</a:t>
            </a:r>
            <a:r>
              <a:rPr lang="en-US" sz="1800" dirty="0" smtClean="0"/>
              <a:t> </a:t>
            </a:r>
            <a:r>
              <a:rPr lang="en-US" sz="1800" dirty="0"/>
              <a:t>&amp; </a:t>
            </a:r>
            <a:r>
              <a:rPr lang="en-US" sz="1800" dirty="0" err="1"/>
              <a:t>Kluck</a:t>
            </a:r>
            <a:r>
              <a:rPr lang="en-US" sz="1800" dirty="0"/>
              <a:t>, p. 21</a:t>
            </a:r>
          </a:p>
        </p:txBody>
      </p:sp>
      <p:sp>
        <p:nvSpPr>
          <p:cNvPr id="147459" name="Rectangle 3"/>
          <p:cNvSpPr>
            <a:spLocks noGrp="1" noChangeArrowheads="1"/>
          </p:cNvSpPr>
          <p:nvPr>
            <p:ph type="body" sz="half" idx="1"/>
          </p:nvPr>
        </p:nvSpPr>
        <p:spPr>
          <a:xfrm>
            <a:off x="304800" y="1295400"/>
            <a:ext cx="5751513" cy="4114800"/>
          </a:xfrm>
        </p:spPr>
        <p:txBody>
          <a:bodyPr>
            <a:noAutofit/>
          </a:bodyPr>
          <a:lstStyle/>
          <a:p>
            <a:pPr>
              <a:lnSpc>
                <a:spcPct val="80000"/>
              </a:lnSpc>
            </a:pPr>
            <a:r>
              <a:rPr lang="en-US" sz="2000" dirty="0"/>
              <a:t>You love the Bible as a beautiful, inspiring collection of works that leads us into the mystery of God but is not inerrant</a:t>
            </a:r>
          </a:p>
          <a:p>
            <a:pPr>
              <a:lnSpc>
                <a:spcPct val="80000"/>
              </a:lnSpc>
            </a:pPr>
            <a:r>
              <a:rPr lang="en-US" sz="2000" dirty="0"/>
              <a:t>You search for truth but aren’t sure it can be found</a:t>
            </a:r>
          </a:p>
          <a:p>
            <a:pPr>
              <a:lnSpc>
                <a:spcPct val="80000"/>
              </a:lnSpc>
            </a:pPr>
            <a:r>
              <a:rPr lang="en-US" sz="2000" u="sng" dirty="0"/>
              <a:t>You believe following Jesus is not believing the right things but living the right way</a:t>
            </a:r>
          </a:p>
          <a:p>
            <a:pPr>
              <a:lnSpc>
                <a:spcPct val="80000"/>
              </a:lnSpc>
            </a:pPr>
            <a:r>
              <a:rPr lang="en-US" sz="2000" dirty="0"/>
              <a:t>You believe </a:t>
            </a:r>
            <a:r>
              <a:rPr lang="en-US" sz="2000" b="1" u="sng" dirty="0"/>
              <a:t>doctrine</a:t>
            </a:r>
            <a:r>
              <a:rPr lang="en-US" sz="2000" dirty="0"/>
              <a:t> gets in the way of an interactive relationship with Jesus</a:t>
            </a:r>
          </a:p>
          <a:p>
            <a:pPr>
              <a:lnSpc>
                <a:spcPct val="80000"/>
              </a:lnSpc>
            </a:pPr>
            <a:r>
              <a:rPr lang="en-US" sz="2000" dirty="0"/>
              <a:t>You believe who goes to </a:t>
            </a:r>
            <a:r>
              <a:rPr lang="en-US" sz="2000" b="1" u="sng" dirty="0">
                <a:solidFill>
                  <a:srgbClr val="C00000"/>
                </a:solidFill>
              </a:rPr>
              <a:t>hell</a:t>
            </a:r>
            <a:r>
              <a:rPr lang="en-US" sz="2000" dirty="0"/>
              <a:t> is no one’s business and </a:t>
            </a:r>
            <a:r>
              <a:rPr lang="en-US" sz="2000" b="1" u="sng" dirty="0">
                <a:solidFill>
                  <a:srgbClr val="C00000"/>
                </a:solidFill>
              </a:rPr>
              <a:t>may be empty anyway</a:t>
            </a:r>
          </a:p>
          <a:p>
            <a:pPr>
              <a:lnSpc>
                <a:spcPct val="80000"/>
              </a:lnSpc>
            </a:pPr>
            <a:r>
              <a:rPr lang="en-US" sz="2000" u="sng" dirty="0"/>
              <a:t>You believe salvation has little to do with atoning for guilt and a lot to do with </a:t>
            </a:r>
            <a:r>
              <a:rPr lang="en-US" sz="2000" b="1" u="sng" dirty="0"/>
              <a:t>bringing creation back into</a:t>
            </a:r>
            <a:r>
              <a:rPr lang="en-US" sz="2000" dirty="0"/>
              <a:t> </a:t>
            </a:r>
            <a:r>
              <a:rPr lang="en-US" sz="2000" b="1" u="sng" dirty="0">
                <a:solidFill>
                  <a:srgbClr val="C00000"/>
                </a:solidFill>
              </a:rPr>
              <a:t>shalom with its Maker</a:t>
            </a:r>
          </a:p>
          <a:p>
            <a:pPr>
              <a:lnSpc>
                <a:spcPct val="80000"/>
              </a:lnSpc>
            </a:pPr>
            <a:r>
              <a:rPr lang="en-US" sz="2000" u="sng" dirty="0"/>
              <a:t>It bugs you when people talk about going to heaven instead of bringing heaven to earth</a:t>
            </a:r>
          </a:p>
          <a:p>
            <a:pPr>
              <a:lnSpc>
                <a:spcPct val="80000"/>
              </a:lnSpc>
            </a:pPr>
            <a:r>
              <a:rPr lang="en-US" sz="2000" b="1" u="sng" dirty="0"/>
              <a:t>You talk about the myth of “redemptive violence”</a:t>
            </a:r>
            <a:r>
              <a:rPr lang="en-US" sz="2000" dirty="0"/>
              <a:t> and the </a:t>
            </a:r>
            <a:r>
              <a:rPr lang="en-US" sz="2000" b="1" u="sng" dirty="0"/>
              <a:t>myth of certainty</a:t>
            </a:r>
          </a:p>
          <a:p>
            <a:pPr>
              <a:lnSpc>
                <a:spcPct val="80000"/>
              </a:lnSpc>
            </a:pPr>
            <a:endParaRPr lang="en-US" sz="2000" b="1" u="sng" dirty="0"/>
          </a:p>
        </p:txBody>
      </p:sp>
      <p:pic>
        <p:nvPicPr>
          <p:cNvPr id="147460" name="Picture 4" descr="Why We're Not Emergent (By Two Guys Who Should Be) by Kevin DeYoung and Ted Kluck"/>
          <p:cNvPicPr>
            <a:picLocks noGrp="1" noChangeAspect="1" noChangeArrowheads="1"/>
          </p:cNvPicPr>
          <p:nvPr>
            <p:ph sz="half" idx="2"/>
          </p:nvPr>
        </p:nvPicPr>
        <p:blipFill>
          <a:blip r:embed="rId2" cstate="print"/>
          <a:srcRect/>
          <a:stretch>
            <a:fillRect/>
          </a:stretch>
        </p:blipFill>
        <p:spPr>
          <a:xfrm rot="732100">
            <a:off x="6299200" y="2004774"/>
            <a:ext cx="2235200" cy="3352800"/>
          </a:xfrm>
          <a:noFill/>
          <a:ln/>
        </p:spPr>
      </p:pic>
      <p:sp>
        <p:nvSpPr>
          <p:cNvPr id="147461" name="Text Box 5"/>
          <p:cNvSpPr txBox="1">
            <a:spLocks noChangeArrowheads="1"/>
          </p:cNvSpPr>
          <p:nvPr/>
        </p:nvSpPr>
        <p:spPr bwMode="auto">
          <a:xfrm>
            <a:off x="6019800" y="990600"/>
            <a:ext cx="2895600" cy="861774"/>
          </a:xfrm>
          <a:prstGeom prst="rect">
            <a:avLst/>
          </a:prstGeom>
          <a:noFill/>
          <a:ln w="9525">
            <a:noFill/>
            <a:miter lim="800000"/>
            <a:headEnd/>
            <a:tailEnd/>
          </a:ln>
          <a:effectLst/>
        </p:spPr>
        <p:txBody>
          <a:bodyPr wrap="square">
            <a:spAutoFit/>
          </a:bodyPr>
          <a:lstStyle/>
          <a:p>
            <a:pPr eaLnBrk="0" hangingPunct="0"/>
            <a:r>
              <a:rPr lang="en-US" b="1" dirty="0" err="1"/>
              <a:t>DeYoung</a:t>
            </a:r>
            <a:r>
              <a:rPr lang="en-US" b="1" dirty="0"/>
              <a:t> &amp; </a:t>
            </a:r>
            <a:r>
              <a:rPr lang="en-US" b="1" dirty="0" err="1"/>
              <a:t>Kluck</a:t>
            </a:r>
            <a:r>
              <a:rPr lang="en-US" dirty="0"/>
              <a:t> </a:t>
            </a:r>
            <a:r>
              <a:rPr lang="en-US" sz="1600" b="1" dirty="0"/>
              <a:t>present the emergent position, while preferring orthodox beliefs.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www.truthnet.org/christianity/revelation/revelation2/Churchchart_large.jpg"/>
          <p:cNvPicPr/>
          <p:nvPr/>
        </p:nvPicPr>
        <p:blipFill>
          <a:blip r:embed="rId2" cstate="print"/>
          <a:srcRect/>
          <a:stretch>
            <a:fillRect/>
          </a:stretch>
        </p:blipFill>
        <p:spPr bwMode="auto">
          <a:xfrm>
            <a:off x="76200" y="152400"/>
            <a:ext cx="8991600" cy="6553200"/>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135D28D3-1048-4817-8050-40480A7178F0}" type="datetime1">
              <a:rPr lang="en-US" smtClean="0"/>
              <a:pPr/>
              <a:t>11/10/2016</a:t>
            </a:fld>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34</a:t>
            </a:fld>
            <a:endParaRPr lang="en-US"/>
          </a:p>
        </p:txBody>
      </p:sp>
      <p:sp>
        <p:nvSpPr>
          <p:cNvPr id="7" name="Footer Placeholder 6"/>
          <p:cNvSpPr>
            <a:spLocks noGrp="1"/>
          </p:cNvSpPr>
          <p:nvPr>
            <p:ph type="ftr" sz="quarter" idx="11"/>
          </p:nvPr>
        </p:nvSpPr>
        <p:spPr/>
        <p:txBody>
          <a:bodyPr/>
          <a:lstStyle/>
          <a:p>
            <a:r>
              <a:rPr lang="en-US" smtClean="0"/>
              <a:t>David Tye</a:t>
            </a:r>
            <a:endParaRPr lang="en-US"/>
          </a:p>
        </p:txBody>
      </p:sp>
      <p:sp>
        <p:nvSpPr>
          <p:cNvPr id="8" name="TextBox 7"/>
          <p:cNvSpPr txBox="1"/>
          <p:nvPr/>
        </p:nvSpPr>
        <p:spPr>
          <a:xfrm>
            <a:off x="4191000" y="228600"/>
            <a:ext cx="1389098" cy="369332"/>
          </a:xfrm>
          <a:prstGeom prst="rect">
            <a:avLst/>
          </a:prstGeom>
          <a:solidFill>
            <a:schemeClr val="accent5">
              <a:lumMod val="40000"/>
              <a:lumOff val="60000"/>
            </a:schemeClr>
          </a:solidFill>
          <a:ln>
            <a:solidFill>
              <a:schemeClr val="tx1"/>
            </a:solidFill>
          </a:ln>
        </p:spPr>
        <p:txBody>
          <a:bodyPr wrap="none" rtlCol="0">
            <a:spAutoFit/>
          </a:bodyPr>
          <a:lstStyle/>
          <a:p>
            <a:r>
              <a:rPr lang="en-US" dirty="0" smtClean="0"/>
              <a:t>TruthNet.org</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Handout Charts 1&amp;2</a:t>
            </a:r>
            <a:endParaRPr lang="en-US" dirty="0"/>
          </a:p>
        </p:txBody>
      </p:sp>
      <p:sp>
        <p:nvSpPr>
          <p:cNvPr id="3" name="Content Placeholder 2"/>
          <p:cNvSpPr>
            <a:spLocks noGrp="1"/>
          </p:cNvSpPr>
          <p:nvPr>
            <p:ph idx="1"/>
          </p:nvPr>
        </p:nvSpPr>
        <p:spPr>
          <a:xfrm>
            <a:off x="457200" y="2286000"/>
            <a:ext cx="8229600" cy="3840163"/>
          </a:xfrm>
        </p:spPr>
        <p:txBody>
          <a:bodyPr/>
          <a:lstStyle/>
          <a:p>
            <a:r>
              <a:rPr lang="en-US" b="1" dirty="0" smtClean="0"/>
              <a:t>Chart 1: Revelation 2 &amp; 3 — Letters to the Seven Churches</a:t>
            </a:r>
          </a:p>
          <a:p>
            <a:endParaRPr lang="en-US" dirty="0" smtClean="0"/>
          </a:p>
          <a:p>
            <a:r>
              <a:rPr lang="en-US" b="1" dirty="0" smtClean="0"/>
              <a:t>Chart 2: “Churches” That Continue Since Their Original Church Age</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36</a:t>
            </a:fld>
            <a:endParaRPr lang="en-US"/>
          </a:p>
        </p:txBody>
      </p:sp>
      <p:graphicFrame>
        <p:nvGraphicFramePr>
          <p:cNvPr id="7" name="Table 6"/>
          <p:cNvGraphicFramePr>
            <a:graphicFrameLocks noGrp="1"/>
          </p:cNvGraphicFramePr>
          <p:nvPr/>
        </p:nvGraphicFramePr>
        <p:xfrm>
          <a:off x="76200" y="144538"/>
          <a:ext cx="8991602" cy="6561062"/>
        </p:xfrm>
        <a:graphic>
          <a:graphicData uri="http://schemas.openxmlformats.org/drawingml/2006/table">
            <a:tbl>
              <a:tblPr/>
              <a:tblGrid>
                <a:gridCol w="711150"/>
                <a:gridCol w="1161545"/>
                <a:gridCol w="1238586"/>
                <a:gridCol w="1232165"/>
                <a:gridCol w="580772"/>
                <a:gridCol w="581267"/>
                <a:gridCol w="1162039"/>
                <a:gridCol w="1162039"/>
                <a:gridCol w="1162039"/>
              </a:tblGrid>
              <a:tr h="256275">
                <a:tc>
                  <a:txBody>
                    <a:bodyPr/>
                    <a:lstStyle/>
                    <a:p>
                      <a:pPr marL="0" marR="0" algn="ctr">
                        <a:spcBef>
                          <a:spcPts val="0"/>
                        </a:spcBef>
                        <a:spcAft>
                          <a:spcPts val="0"/>
                        </a:spcAft>
                      </a:pPr>
                      <a:r>
                        <a:rPr lang="en-US" sz="800" b="1" dirty="0">
                          <a:solidFill>
                            <a:srgbClr val="000000"/>
                          </a:solidFill>
                          <a:latin typeface="Univers"/>
                          <a:ea typeface="Times New Roman"/>
                        </a:rPr>
                        <a:t>Church</a:t>
                      </a:r>
                      <a:endParaRPr lang="en-US" sz="800" dirty="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DF5"/>
                    </a:solidFill>
                  </a:tcPr>
                </a:tc>
                <a:tc>
                  <a:txBody>
                    <a:bodyPr/>
                    <a:lstStyle/>
                    <a:p>
                      <a:pPr marL="0" marR="0" algn="ctr">
                        <a:spcBef>
                          <a:spcPts val="0"/>
                        </a:spcBef>
                        <a:spcAft>
                          <a:spcPts val="0"/>
                        </a:spcAft>
                      </a:pPr>
                      <a:r>
                        <a:rPr lang="en-US" sz="800" b="1" kern="0">
                          <a:solidFill>
                            <a:srgbClr val="000000"/>
                          </a:solidFill>
                          <a:latin typeface="Times New Roman"/>
                        </a:rPr>
                        <a:t>Ephesus</a:t>
                      </a:r>
                      <a:endParaRPr lang="en-US" sz="800" b="1" kern="0">
                        <a:latin typeface="Times New Roman"/>
                      </a:endParaRPr>
                    </a:p>
                    <a:p>
                      <a:pPr marL="0" marR="0" algn="ctr">
                        <a:spcBef>
                          <a:spcPts val="0"/>
                        </a:spcBef>
                        <a:spcAft>
                          <a:spcPts val="0"/>
                        </a:spcAft>
                      </a:pPr>
                      <a:r>
                        <a:rPr lang="en-US" sz="800" b="1">
                          <a:solidFill>
                            <a:srgbClr val="000000"/>
                          </a:solidFill>
                          <a:latin typeface="Univers"/>
                          <a:ea typeface="Times New Roman"/>
                        </a:rPr>
                        <a:t>2:1-7</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b="1">
                          <a:solidFill>
                            <a:srgbClr val="000000"/>
                          </a:solidFill>
                          <a:latin typeface="Univers"/>
                          <a:ea typeface="Times New Roman"/>
                        </a:rPr>
                        <a:t>Smyrna</a:t>
                      </a:r>
                      <a:endParaRPr lang="en-US" sz="800">
                        <a:latin typeface="Times New Roman"/>
                        <a:ea typeface="Times New Roman"/>
                      </a:endParaRPr>
                    </a:p>
                    <a:p>
                      <a:pPr marL="0" marR="0" algn="ctr">
                        <a:spcBef>
                          <a:spcPts val="0"/>
                        </a:spcBef>
                        <a:spcAft>
                          <a:spcPts val="0"/>
                        </a:spcAft>
                      </a:pPr>
                      <a:r>
                        <a:rPr lang="en-US" sz="800" b="1">
                          <a:solidFill>
                            <a:srgbClr val="000000"/>
                          </a:solidFill>
                          <a:latin typeface="Univers"/>
                          <a:ea typeface="Times New Roman"/>
                        </a:rPr>
                        <a:t>2:8-11</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b="1">
                          <a:solidFill>
                            <a:srgbClr val="000000"/>
                          </a:solidFill>
                          <a:latin typeface="Univers"/>
                          <a:ea typeface="Times New Roman"/>
                        </a:rPr>
                        <a:t>Pergamum</a:t>
                      </a:r>
                      <a:endParaRPr lang="en-US" sz="800">
                        <a:latin typeface="Times New Roman"/>
                        <a:ea typeface="Times New Roman"/>
                      </a:endParaRPr>
                    </a:p>
                    <a:p>
                      <a:pPr marL="0" marR="0" algn="ctr">
                        <a:spcBef>
                          <a:spcPts val="0"/>
                        </a:spcBef>
                        <a:spcAft>
                          <a:spcPts val="0"/>
                        </a:spcAft>
                      </a:pPr>
                      <a:r>
                        <a:rPr lang="en-US" sz="800" b="1">
                          <a:solidFill>
                            <a:srgbClr val="000000"/>
                          </a:solidFill>
                          <a:latin typeface="Univers"/>
                          <a:ea typeface="Times New Roman"/>
                        </a:rPr>
                        <a:t>2:12-17</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spcBef>
                          <a:spcPts val="0"/>
                        </a:spcBef>
                        <a:spcAft>
                          <a:spcPts val="0"/>
                        </a:spcAft>
                      </a:pPr>
                      <a:r>
                        <a:rPr lang="en-US" sz="800" b="1">
                          <a:solidFill>
                            <a:srgbClr val="000000"/>
                          </a:solidFill>
                          <a:latin typeface="Univers"/>
                          <a:ea typeface="Times New Roman"/>
                        </a:rPr>
                        <a:t>Thyatira</a:t>
                      </a:r>
                      <a:endParaRPr lang="en-US" sz="800">
                        <a:latin typeface="Times New Roman"/>
                        <a:ea typeface="Times New Roman"/>
                      </a:endParaRPr>
                    </a:p>
                    <a:p>
                      <a:pPr marL="0" marR="0" algn="ctr">
                        <a:spcBef>
                          <a:spcPts val="0"/>
                        </a:spcBef>
                        <a:spcAft>
                          <a:spcPts val="0"/>
                        </a:spcAft>
                      </a:pPr>
                      <a:r>
                        <a:rPr lang="en-US" sz="800" b="1">
                          <a:solidFill>
                            <a:srgbClr val="000000"/>
                          </a:solidFill>
                          <a:latin typeface="Univers"/>
                          <a:ea typeface="Times New Roman"/>
                        </a:rPr>
                        <a:t>2:18-29</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spcBef>
                          <a:spcPts val="0"/>
                        </a:spcBef>
                        <a:spcAft>
                          <a:spcPts val="0"/>
                        </a:spcAft>
                      </a:pPr>
                      <a:r>
                        <a:rPr lang="en-US" sz="800" b="1">
                          <a:solidFill>
                            <a:srgbClr val="000000"/>
                          </a:solidFill>
                          <a:latin typeface="Univers"/>
                          <a:ea typeface="Times New Roman"/>
                        </a:rPr>
                        <a:t>Sardis</a:t>
                      </a:r>
                      <a:endParaRPr lang="en-US" sz="800">
                        <a:latin typeface="Times New Roman"/>
                        <a:ea typeface="Times New Roman"/>
                      </a:endParaRPr>
                    </a:p>
                    <a:p>
                      <a:pPr marL="0" marR="0" algn="ctr">
                        <a:spcBef>
                          <a:spcPts val="0"/>
                        </a:spcBef>
                        <a:spcAft>
                          <a:spcPts val="0"/>
                        </a:spcAft>
                      </a:pPr>
                      <a:r>
                        <a:rPr lang="en-US" sz="800" b="1">
                          <a:solidFill>
                            <a:srgbClr val="000000"/>
                          </a:solidFill>
                          <a:latin typeface="Univers"/>
                          <a:ea typeface="Times New Roman"/>
                        </a:rPr>
                        <a:t>3:1-6</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b="1">
                          <a:solidFill>
                            <a:srgbClr val="000000"/>
                          </a:solidFill>
                          <a:latin typeface="Univers"/>
                          <a:ea typeface="Times New Roman"/>
                        </a:rPr>
                        <a:t>Philadelphia</a:t>
                      </a:r>
                      <a:endParaRPr lang="en-US" sz="800">
                        <a:latin typeface="Times New Roman"/>
                        <a:ea typeface="Times New Roman"/>
                      </a:endParaRPr>
                    </a:p>
                    <a:p>
                      <a:pPr marL="0" marR="0" algn="ctr">
                        <a:spcBef>
                          <a:spcPts val="0"/>
                        </a:spcBef>
                        <a:spcAft>
                          <a:spcPts val="0"/>
                        </a:spcAft>
                      </a:pPr>
                      <a:r>
                        <a:rPr lang="en-US" sz="800" b="1">
                          <a:solidFill>
                            <a:srgbClr val="000000"/>
                          </a:solidFill>
                          <a:latin typeface="Univers"/>
                          <a:ea typeface="Times New Roman"/>
                        </a:rPr>
                        <a:t>3:7-13</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b="1">
                          <a:solidFill>
                            <a:srgbClr val="000000"/>
                          </a:solidFill>
                          <a:latin typeface="Univers"/>
                          <a:ea typeface="Times New Roman"/>
                        </a:rPr>
                        <a:t>Laodicea</a:t>
                      </a:r>
                      <a:endParaRPr lang="en-US" sz="800">
                        <a:latin typeface="Times New Roman"/>
                        <a:ea typeface="Times New Roman"/>
                      </a:endParaRPr>
                    </a:p>
                    <a:p>
                      <a:pPr marL="0" marR="0" algn="ctr">
                        <a:spcBef>
                          <a:spcPts val="0"/>
                        </a:spcBef>
                        <a:spcAft>
                          <a:spcPts val="0"/>
                        </a:spcAft>
                      </a:pPr>
                      <a:r>
                        <a:rPr lang="en-US" sz="800" b="1">
                          <a:solidFill>
                            <a:srgbClr val="000000"/>
                          </a:solidFill>
                          <a:latin typeface="Univers"/>
                          <a:ea typeface="Times New Roman"/>
                        </a:rPr>
                        <a:t>3:14-22</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3777">
                <a:tc>
                  <a:txBody>
                    <a:bodyPr/>
                    <a:lstStyle/>
                    <a:p>
                      <a:pPr marL="0" marR="0" algn="ctr">
                        <a:spcBef>
                          <a:spcPts val="0"/>
                        </a:spcBef>
                        <a:spcAft>
                          <a:spcPts val="0"/>
                        </a:spcAft>
                      </a:pPr>
                      <a:r>
                        <a:rPr lang="en-US" sz="800" b="1">
                          <a:solidFill>
                            <a:srgbClr val="000000"/>
                          </a:solidFill>
                          <a:latin typeface="Univers"/>
                          <a:ea typeface="Times New Roman"/>
                        </a:rPr>
                        <a:t>Name –</a:t>
                      </a:r>
                      <a:endParaRPr lang="en-US" sz="800">
                        <a:latin typeface="Times New Roman"/>
                        <a:ea typeface="Times New Roman"/>
                      </a:endParaRPr>
                    </a:p>
                    <a:p>
                      <a:pPr marL="0" marR="0" algn="ctr">
                        <a:spcBef>
                          <a:spcPts val="0"/>
                        </a:spcBef>
                        <a:spcAft>
                          <a:spcPts val="0"/>
                        </a:spcAft>
                      </a:pPr>
                      <a:r>
                        <a:rPr lang="en-US" sz="800" b="1">
                          <a:solidFill>
                            <a:srgbClr val="000000"/>
                          </a:solidFill>
                          <a:latin typeface="Univers"/>
                          <a:ea typeface="Times New Roman"/>
                        </a:rPr>
                        <a:t>Heathens Vs. Christendom</a:t>
                      </a:r>
                      <a:endParaRPr lang="en-US" sz="800">
                        <a:latin typeface="Times New Roman"/>
                        <a:ea typeface="Times New Roman"/>
                      </a:endParaRPr>
                    </a:p>
                    <a:p>
                      <a:pPr marL="0" marR="0" algn="ctr">
                        <a:spcBef>
                          <a:spcPts val="0"/>
                        </a:spcBef>
                        <a:spcAft>
                          <a:spcPts val="0"/>
                        </a:spcAft>
                      </a:pPr>
                      <a:r>
                        <a:rPr lang="en-US" sz="800" b="1">
                          <a:solidFill>
                            <a:srgbClr val="000000"/>
                          </a:solidFill>
                          <a:latin typeface="Univers"/>
                          <a:ea typeface="Times New Roman"/>
                        </a:rPr>
                        <a:t>Vs.</a:t>
                      </a:r>
                      <a:endParaRPr lang="en-US" sz="800">
                        <a:latin typeface="Times New Roman"/>
                        <a:ea typeface="Times New Roman"/>
                      </a:endParaRPr>
                    </a:p>
                    <a:p>
                      <a:pPr marL="0" marR="0" algn="ctr">
                        <a:spcBef>
                          <a:spcPts val="0"/>
                        </a:spcBef>
                        <a:spcAft>
                          <a:spcPts val="0"/>
                        </a:spcAft>
                      </a:pPr>
                      <a:r>
                        <a:rPr lang="en-US" sz="800" b="1">
                          <a:solidFill>
                            <a:srgbClr val="000000"/>
                          </a:solidFill>
                          <a:latin typeface="Univers"/>
                          <a:ea typeface="Times New Roman"/>
                        </a:rPr>
                        <a:t>Christians</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DF5"/>
                    </a:solidFill>
                  </a:tcPr>
                </a:tc>
                <a:tc>
                  <a:txBody>
                    <a:bodyPr/>
                    <a:lstStyle/>
                    <a:p>
                      <a:pPr marL="0" marR="0" algn="ctr">
                        <a:spcBef>
                          <a:spcPts val="0"/>
                        </a:spcBef>
                        <a:spcAft>
                          <a:spcPts val="0"/>
                        </a:spcAft>
                        <a:tabLst>
                          <a:tab pos="2743200" algn="ctr"/>
                          <a:tab pos="5486400" algn="r"/>
                          <a:tab pos="457200" algn="l"/>
                        </a:tabLst>
                      </a:pPr>
                      <a:r>
                        <a:rPr lang="en-US" sz="800" i="1">
                          <a:solidFill>
                            <a:srgbClr val="000000"/>
                          </a:solidFill>
                          <a:latin typeface="Univers"/>
                          <a:ea typeface="Times New Roman"/>
                        </a:rPr>
                        <a:t>“Desirable”</a:t>
                      </a:r>
                      <a:endParaRPr lang="en-US" sz="800">
                        <a:latin typeface="Times New Roman"/>
                        <a:ea typeface="Times New Roman"/>
                      </a:endParaRPr>
                    </a:p>
                    <a:p>
                      <a:pPr marL="0" marR="0">
                        <a:spcBef>
                          <a:spcPts val="0"/>
                        </a:spcBef>
                        <a:spcAft>
                          <a:spcPts val="0"/>
                        </a:spcAft>
                      </a:pPr>
                      <a:r>
                        <a:rPr lang="en-US" sz="800">
                          <a:solidFill>
                            <a:srgbClr val="000000"/>
                          </a:solidFill>
                          <a:latin typeface="Univers"/>
                          <a:ea typeface="Times New Roman"/>
                        </a:rPr>
                        <a:t>Paul ministered; Acts 19 silversmiths; Timothy; John; Nicolaitans hated</a:t>
                      </a:r>
                      <a:endParaRPr lang="en-US" sz="800">
                        <a:latin typeface="Times New Roman"/>
                        <a:ea typeface="Times New Roman"/>
                      </a:endParaRPr>
                    </a:p>
                    <a:p>
                      <a:pPr marL="0" marR="0">
                        <a:spcBef>
                          <a:spcPts val="0"/>
                        </a:spcBef>
                        <a:spcAft>
                          <a:spcPts val="0"/>
                        </a:spcAft>
                      </a:pPr>
                      <a:r>
                        <a:rPr lang="en-US" sz="700" b="1">
                          <a:solidFill>
                            <a:srgbClr val="0000FF"/>
                          </a:solidFill>
                          <a:latin typeface="Times New Roman"/>
                          <a:ea typeface="Times New Roman"/>
                        </a:rPr>
                        <a:t>Ephes. 1:</a:t>
                      </a:r>
                      <a:r>
                        <a:rPr lang="en-US" sz="700">
                          <a:latin typeface="Times New Roman"/>
                          <a:ea typeface="Times New Roman"/>
                        </a:rPr>
                        <a:t> </a:t>
                      </a:r>
                      <a:endParaRPr lang="en-US" sz="800">
                        <a:latin typeface="Times New Roman"/>
                        <a:ea typeface="Times New Roman"/>
                      </a:endParaRPr>
                    </a:p>
                    <a:p>
                      <a:pPr marL="0" marR="0">
                        <a:spcBef>
                          <a:spcPts val="0"/>
                        </a:spcBef>
                        <a:spcAft>
                          <a:spcPts val="0"/>
                        </a:spcAft>
                      </a:pPr>
                      <a:r>
                        <a:rPr lang="en-US" sz="700" b="1">
                          <a:solidFill>
                            <a:srgbClr val="0000FF"/>
                          </a:solidFill>
                          <a:latin typeface="Times New Roman"/>
                          <a:ea typeface="Times New Roman"/>
                        </a:rPr>
                        <a:t>2 Tim. 4:</a:t>
                      </a:r>
                      <a:r>
                        <a:rPr lang="en-US" sz="700">
                          <a:latin typeface="Times New Roman"/>
                          <a:ea typeface="Times New Roman"/>
                        </a:rPr>
                        <a:t> </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i="1">
                          <a:solidFill>
                            <a:srgbClr val="000000"/>
                          </a:solidFill>
                          <a:latin typeface="Univers"/>
                          <a:ea typeface="Times New Roman"/>
                        </a:rPr>
                        <a:t>“Myrrh – bitter”</a:t>
                      </a:r>
                      <a:endParaRPr lang="en-US" sz="800">
                        <a:latin typeface="Times New Roman"/>
                        <a:ea typeface="Times New Roman"/>
                      </a:endParaRPr>
                    </a:p>
                    <a:p>
                      <a:pPr marL="0" marR="0">
                        <a:spcBef>
                          <a:spcPts val="0"/>
                        </a:spcBef>
                        <a:spcAft>
                          <a:spcPts val="0"/>
                        </a:spcAft>
                        <a:tabLst>
                          <a:tab pos="2743200" algn="ctr"/>
                          <a:tab pos="5486400" algn="r"/>
                          <a:tab pos="457200" algn="l"/>
                        </a:tabLst>
                      </a:pPr>
                      <a:r>
                        <a:rPr lang="en-US" sz="800">
                          <a:solidFill>
                            <a:srgbClr val="000000"/>
                          </a:solidFill>
                          <a:latin typeface="Univers"/>
                          <a:ea typeface="Times New Roman"/>
                        </a:rPr>
                        <a:t>Beautiful, wicked city; gospel opposed by pagans, Jews, Satan; abject poverty; Roman guilds; Caesar worship; Polycarp martyred 155 AD</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i="1">
                          <a:solidFill>
                            <a:srgbClr val="000000"/>
                          </a:solidFill>
                          <a:latin typeface="Univers"/>
                          <a:ea typeface="Times New Roman"/>
                        </a:rPr>
                        <a:t>“Additional marriage”</a:t>
                      </a:r>
                      <a:endParaRPr lang="en-US" sz="800">
                        <a:latin typeface="Times New Roman"/>
                        <a:ea typeface="Times New Roman"/>
                      </a:endParaRPr>
                    </a:p>
                    <a:p>
                      <a:pPr marL="0" marR="0">
                        <a:spcBef>
                          <a:spcPts val="0"/>
                        </a:spcBef>
                        <a:spcAft>
                          <a:spcPts val="0"/>
                        </a:spcAft>
                        <a:tabLst>
                          <a:tab pos="2743200" algn="ctr"/>
                          <a:tab pos="5486400" algn="r"/>
                          <a:tab pos="457200" algn="l"/>
                        </a:tabLst>
                      </a:pPr>
                      <a:r>
                        <a:rPr lang="en-US" sz="800">
                          <a:solidFill>
                            <a:srgbClr val="000000"/>
                          </a:solidFill>
                          <a:latin typeface="Univers"/>
                          <a:ea typeface="Times New Roman"/>
                        </a:rPr>
                        <a:t>wealthy; many temples; Satan’s throne; civic &amp; religious life entwined; heathen feasts; Nicolaitans accepted, doctrine of Balaam accepted, Christianity popular</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spcBef>
                          <a:spcPts val="0"/>
                        </a:spcBef>
                        <a:spcAft>
                          <a:spcPts val="0"/>
                        </a:spcAft>
                      </a:pPr>
                      <a:r>
                        <a:rPr lang="en-US" sz="800" i="1">
                          <a:solidFill>
                            <a:srgbClr val="000000"/>
                          </a:solidFill>
                          <a:latin typeface="Univers"/>
                          <a:ea typeface="Times New Roman"/>
                        </a:rPr>
                        <a:t>“Continuing sacrifice”</a:t>
                      </a:r>
                      <a:endParaRPr lang="en-US" sz="800">
                        <a:latin typeface="Times New Roman"/>
                        <a:ea typeface="Times New Roman"/>
                      </a:endParaRPr>
                    </a:p>
                    <a:p>
                      <a:pPr marL="0" marR="0">
                        <a:spcBef>
                          <a:spcPts val="0"/>
                        </a:spcBef>
                        <a:spcAft>
                          <a:spcPts val="0"/>
                        </a:spcAft>
                        <a:tabLst>
                          <a:tab pos="2743200" algn="ctr"/>
                          <a:tab pos="5486400" algn="r"/>
                          <a:tab pos="457200" algn="l"/>
                        </a:tabLst>
                      </a:pPr>
                      <a:r>
                        <a:rPr lang="en-US" sz="800">
                          <a:solidFill>
                            <a:srgbClr val="000000"/>
                          </a:solidFill>
                          <a:latin typeface="Univers"/>
                          <a:ea typeface="Times New Roman"/>
                        </a:rPr>
                        <a:t>small and obscure, Acts 16 Lydia converted; Baal worship (Jezebel); pagan doctrines accepted; local church likely led by woman</a:t>
                      </a:r>
                      <a:endParaRPr lang="en-US" sz="800">
                        <a:latin typeface="Times New Roman"/>
                        <a:ea typeface="Times New Roman"/>
                      </a:endParaRPr>
                    </a:p>
                    <a:p>
                      <a:pPr marL="342900" marR="0" lvl="0" indent="-342900">
                        <a:spcBef>
                          <a:spcPts val="0"/>
                        </a:spcBef>
                        <a:spcAft>
                          <a:spcPts val="0"/>
                        </a:spcAft>
                        <a:buFont typeface="Univers"/>
                        <a:buChar char="-"/>
                        <a:tabLst>
                          <a:tab pos="2743200" algn="ctr"/>
                          <a:tab pos="5486400" algn="r"/>
                          <a:tab pos="457200" algn="l"/>
                        </a:tabLst>
                      </a:pPr>
                      <a:r>
                        <a:rPr lang="en-US" sz="800">
                          <a:solidFill>
                            <a:srgbClr val="000000"/>
                          </a:solidFill>
                          <a:latin typeface="Univers"/>
                          <a:ea typeface="Times New Roman"/>
                          <a:cs typeface="Times New Roman"/>
                        </a:rPr>
                        <a:t>Gone by 200 AD</a:t>
                      </a:r>
                      <a:endParaRPr lang="en-US" sz="800">
                        <a:latin typeface="Times New Roman"/>
                        <a:ea typeface="Times New Roman"/>
                        <a:cs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spcBef>
                          <a:spcPts val="0"/>
                        </a:spcBef>
                        <a:spcAft>
                          <a:spcPts val="0"/>
                        </a:spcAft>
                      </a:pPr>
                      <a:r>
                        <a:rPr lang="en-US" sz="800" i="1">
                          <a:solidFill>
                            <a:srgbClr val="000000"/>
                          </a:solidFill>
                          <a:latin typeface="Univers"/>
                          <a:ea typeface="Times New Roman"/>
                        </a:rPr>
                        <a:t>“Remnant”</a:t>
                      </a:r>
                      <a:endParaRPr lang="en-US" sz="800">
                        <a:latin typeface="Times New Roman"/>
                        <a:ea typeface="Times New Roman"/>
                      </a:endParaRPr>
                    </a:p>
                    <a:p>
                      <a:pPr marL="0" marR="0">
                        <a:spcBef>
                          <a:spcPts val="0"/>
                        </a:spcBef>
                        <a:spcAft>
                          <a:spcPts val="0"/>
                        </a:spcAft>
                        <a:tabLst>
                          <a:tab pos="2743200" algn="ctr"/>
                          <a:tab pos="5486400" algn="r"/>
                          <a:tab pos="457200" algn="l"/>
                        </a:tabLst>
                      </a:pPr>
                      <a:r>
                        <a:rPr lang="en-US" sz="800">
                          <a:solidFill>
                            <a:srgbClr val="000000"/>
                          </a:solidFill>
                          <a:latin typeface="Univers"/>
                          <a:ea typeface="Times New Roman"/>
                        </a:rPr>
                        <a:t>wealthy; on trade routes; many different pagan cults; gross depravity in worship of mother goddess Cybele; letter starts with condemnation; </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i="1">
                          <a:solidFill>
                            <a:srgbClr val="000000"/>
                          </a:solidFill>
                          <a:latin typeface="Univers"/>
                          <a:ea typeface="Times New Roman"/>
                        </a:rPr>
                        <a:t>“Brotherly love”</a:t>
                      </a:r>
                      <a:endParaRPr lang="en-US" sz="800">
                        <a:latin typeface="Times New Roman"/>
                        <a:ea typeface="Times New Roman"/>
                      </a:endParaRPr>
                    </a:p>
                    <a:p>
                      <a:pPr marL="0" marR="0">
                        <a:spcBef>
                          <a:spcPts val="0"/>
                        </a:spcBef>
                        <a:spcAft>
                          <a:spcPts val="0"/>
                        </a:spcAft>
                        <a:tabLst>
                          <a:tab pos="2743200" algn="ctr"/>
                          <a:tab pos="5486400" algn="r"/>
                          <a:tab pos="457200" algn="l"/>
                        </a:tabLst>
                      </a:pPr>
                      <a:r>
                        <a:rPr lang="en-US" sz="800">
                          <a:solidFill>
                            <a:srgbClr val="000000"/>
                          </a:solidFill>
                          <a:latin typeface="Univers"/>
                          <a:ea typeface="Times New Roman"/>
                        </a:rPr>
                        <a:t>agricultural; in center of heathen world</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i="1" dirty="0">
                          <a:solidFill>
                            <a:srgbClr val="000000"/>
                          </a:solidFill>
                          <a:latin typeface="Univers"/>
                          <a:ea typeface="Times New Roman"/>
                        </a:rPr>
                        <a:t>“The People </a:t>
                      </a:r>
                      <a:r>
                        <a:rPr lang="en-US" sz="800" i="1" dirty="0" smtClean="0">
                          <a:solidFill>
                            <a:srgbClr val="000000"/>
                          </a:solidFill>
                          <a:latin typeface="Univers"/>
                          <a:ea typeface="Times New Roman"/>
                        </a:rPr>
                        <a:t>Choose”</a:t>
                      </a:r>
                      <a:endParaRPr lang="en-US" sz="800" dirty="0">
                        <a:latin typeface="Times New Roman"/>
                        <a:ea typeface="Times New Roman"/>
                      </a:endParaRPr>
                    </a:p>
                    <a:p>
                      <a:pPr marL="0" marR="0">
                        <a:spcBef>
                          <a:spcPts val="0"/>
                        </a:spcBef>
                        <a:spcAft>
                          <a:spcPts val="0"/>
                        </a:spcAft>
                        <a:tabLst>
                          <a:tab pos="2743200" algn="ctr"/>
                          <a:tab pos="5486400" algn="r"/>
                          <a:tab pos="457200" algn="l"/>
                        </a:tabLst>
                      </a:pPr>
                      <a:r>
                        <a:rPr lang="en-US" sz="800" dirty="0">
                          <a:solidFill>
                            <a:srgbClr val="000000"/>
                          </a:solidFill>
                          <a:latin typeface="Univers"/>
                          <a:ea typeface="Times New Roman"/>
                        </a:rPr>
                        <a:t>wealthy; toleration and allowance; no special works; temporal sufficiency led to false comfort</a:t>
                      </a:r>
                      <a:endParaRPr lang="en-US" sz="800" dirty="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7653">
                <a:tc>
                  <a:txBody>
                    <a:bodyPr/>
                    <a:lstStyle/>
                    <a:p>
                      <a:pPr marL="0" marR="0" algn="ctr">
                        <a:spcBef>
                          <a:spcPts val="0"/>
                        </a:spcBef>
                        <a:spcAft>
                          <a:spcPts val="0"/>
                        </a:spcAft>
                      </a:pPr>
                      <a:r>
                        <a:rPr lang="en-US" sz="800" b="1">
                          <a:solidFill>
                            <a:srgbClr val="000000"/>
                          </a:solidFill>
                          <a:latin typeface="Univers"/>
                          <a:ea typeface="Times New Roman"/>
                        </a:rPr>
                        <a:t> </a:t>
                      </a:r>
                      <a:endParaRPr lang="en-US" sz="800">
                        <a:latin typeface="Times New Roman"/>
                        <a:ea typeface="Times New Roman"/>
                      </a:endParaRPr>
                    </a:p>
                    <a:p>
                      <a:pPr marL="0" marR="0" algn="ctr">
                        <a:spcBef>
                          <a:spcPts val="0"/>
                        </a:spcBef>
                        <a:spcAft>
                          <a:spcPts val="0"/>
                        </a:spcAft>
                      </a:pPr>
                      <a:r>
                        <a:rPr lang="en-US" sz="800" b="1">
                          <a:solidFill>
                            <a:srgbClr val="000000"/>
                          </a:solidFill>
                          <a:latin typeface="Univers"/>
                          <a:ea typeface="Times New Roman"/>
                        </a:rPr>
                        <a:t>Images of Christ</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DF5"/>
                    </a:solidFill>
                  </a:tcPr>
                </a:tc>
                <a:tc>
                  <a:txBody>
                    <a:bodyPr/>
                    <a:lstStyle/>
                    <a:p>
                      <a:pPr marL="0" marR="0">
                        <a:spcBef>
                          <a:spcPts val="0"/>
                        </a:spcBef>
                        <a:spcAft>
                          <a:spcPts val="0"/>
                        </a:spcAft>
                      </a:pPr>
                      <a:r>
                        <a:rPr lang="en-US" sz="800">
                          <a:solidFill>
                            <a:srgbClr val="000000"/>
                          </a:solidFill>
                          <a:latin typeface="Univers"/>
                          <a:ea typeface="Times New Roman"/>
                        </a:rPr>
                        <a:t>- 7 stars, sovereign</a:t>
                      </a:r>
                      <a:endParaRPr lang="en-US" sz="800">
                        <a:latin typeface="Times New Roman"/>
                        <a:ea typeface="Times New Roman"/>
                      </a:endParaRPr>
                    </a:p>
                    <a:p>
                      <a:pPr marL="0" marR="0">
                        <a:spcBef>
                          <a:spcPts val="0"/>
                        </a:spcBef>
                        <a:spcAft>
                          <a:spcPts val="0"/>
                        </a:spcAft>
                      </a:pPr>
                      <a:r>
                        <a:rPr lang="en-US" sz="800">
                          <a:solidFill>
                            <a:srgbClr val="000000"/>
                          </a:solidFill>
                          <a:latin typeface="Univers"/>
                          <a:ea typeface="Times New Roman"/>
                        </a:rPr>
                        <a:t>- 7 Lampstands</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a:solidFill>
                            <a:srgbClr val="000000"/>
                          </a:solidFill>
                          <a:latin typeface="Univers"/>
                          <a:ea typeface="Times New Roman"/>
                        </a:rPr>
                        <a:t>- First &amp; Last</a:t>
                      </a:r>
                      <a:endParaRPr lang="en-US" sz="800">
                        <a:latin typeface="Times New Roman"/>
                        <a:ea typeface="Times New Roman"/>
                      </a:endParaRPr>
                    </a:p>
                    <a:p>
                      <a:pPr marL="0" marR="0">
                        <a:spcBef>
                          <a:spcPts val="0"/>
                        </a:spcBef>
                        <a:spcAft>
                          <a:spcPts val="0"/>
                        </a:spcAft>
                      </a:pPr>
                      <a:r>
                        <a:rPr lang="en-US" sz="800">
                          <a:solidFill>
                            <a:srgbClr val="000000"/>
                          </a:solidFill>
                          <a:latin typeface="Univers"/>
                          <a:ea typeface="Times New Roman"/>
                        </a:rPr>
                        <a:t>-dead, now alive</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a:solidFill>
                            <a:srgbClr val="000000"/>
                          </a:solidFill>
                          <a:latin typeface="Univers"/>
                          <a:ea typeface="Times New Roman"/>
                        </a:rPr>
                        <a:t>- 2 edged sword</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tabLst>
                          <a:tab pos="2743200" algn="ctr"/>
                          <a:tab pos="5486400" algn="r"/>
                          <a:tab pos="457200" algn="l"/>
                        </a:tabLst>
                      </a:pPr>
                      <a:r>
                        <a:rPr lang="en-US" sz="800">
                          <a:solidFill>
                            <a:srgbClr val="000000"/>
                          </a:solidFill>
                          <a:latin typeface="Univers"/>
                          <a:ea typeface="Times New Roman"/>
                        </a:rPr>
                        <a:t>- Son of God</a:t>
                      </a:r>
                      <a:endParaRPr lang="en-US" sz="800">
                        <a:latin typeface="Times New Roman"/>
                        <a:ea typeface="Times New Roman"/>
                      </a:endParaRPr>
                    </a:p>
                    <a:p>
                      <a:pPr marL="0" marR="0">
                        <a:spcBef>
                          <a:spcPts val="0"/>
                        </a:spcBef>
                        <a:spcAft>
                          <a:spcPts val="0"/>
                        </a:spcAft>
                        <a:tabLst>
                          <a:tab pos="2743200" algn="ctr"/>
                          <a:tab pos="5486400" algn="r"/>
                          <a:tab pos="457200" algn="l"/>
                        </a:tabLst>
                      </a:pPr>
                      <a:r>
                        <a:rPr lang="en-US" sz="800">
                          <a:solidFill>
                            <a:srgbClr val="000000"/>
                          </a:solidFill>
                          <a:latin typeface="Univers"/>
                          <a:ea typeface="Times New Roman"/>
                        </a:rPr>
                        <a:t>- eyes like flame of fire</a:t>
                      </a:r>
                      <a:endParaRPr lang="en-US" sz="800">
                        <a:latin typeface="Times New Roman"/>
                        <a:ea typeface="Times New Roman"/>
                      </a:endParaRPr>
                    </a:p>
                    <a:p>
                      <a:pPr marL="0" marR="0">
                        <a:spcBef>
                          <a:spcPts val="0"/>
                        </a:spcBef>
                        <a:spcAft>
                          <a:spcPts val="0"/>
                        </a:spcAft>
                        <a:tabLst>
                          <a:tab pos="2743200" algn="ctr"/>
                          <a:tab pos="5486400" algn="r"/>
                          <a:tab pos="457200" algn="l"/>
                        </a:tabLst>
                      </a:pPr>
                      <a:r>
                        <a:rPr lang="en-US" sz="800">
                          <a:solidFill>
                            <a:srgbClr val="000000"/>
                          </a:solidFill>
                          <a:latin typeface="Univers"/>
                          <a:ea typeface="Times New Roman"/>
                        </a:rPr>
                        <a:t>- feet like bronze </a:t>
                      </a:r>
                      <a:endParaRPr lang="en-US" sz="800">
                        <a:latin typeface="Times New Roman"/>
                        <a:ea typeface="Times New Roman"/>
                      </a:endParaRPr>
                    </a:p>
                    <a:p>
                      <a:pPr marL="0" marR="0">
                        <a:spcBef>
                          <a:spcPts val="0"/>
                        </a:spcBef>
                        <a:spcAft>
                          <a:spcPts val="0"/>
                        </a:spcAft>
                        <a:tabLst>
                          <a:tab pos="2743200" algn="ctr"/>
                          <a:tab pos="5486400" algn="r"/>
                          <a:tab pos="457200" algn="l"/>
                        </a:tabLst>
                      </a:pPr>
                      <a:r>
                        <a:rPr lang="en-US" sz="800">
                          <a:solidFill>
                            <a:srgbClr val="000000"/>
                          </a:solidFill>
                          <a:latin typeface="Univers"/>
                          <a:ea typeface="Times New Roman"/>
                        </a:rPr>
                        <a:t>- searches mind and heart</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spcBef>
                          <a:spcPts val="0"/>
                        </a:spcBef>
                        <a:spcAft>
                          <a:spcPts val="0"/>
                        </a:spcAft>
                      </a:pPr>
                      <a:r>
                        <a:rPr lang="en-US" sz="800">
                          <a:solidFill>
                            <a:srgbClr val="000000"/>
                          </a:solidFill>
                          <a:latin typeface="Univers"/>
                          <a:ea typeface="Times New Roman"/>
                        </a:rPr>
                        <a:t>- 7 Spirits</a:t>
                      </a:r>
                      <a:endParaRPr lang="en-US" sz="800">
                        <a:latin typeface="Times New Roman"/>
                        <a:ea typeface="Times New Roman"/>
                      </a:endParaRPr>
                    </a:p>
                    <a:p>
                      <a:pPr marL="0" marR="0">
                        <a:spcBef>
                          <a:spcPts val="0"/>
                        </a:spcBef>
                        <a:spcAft>
                          <a:spcPts val="0"/>
                        </a:spcAft>
                      </a:pPr>
                      <a:r>
                        <a:rPr lang="en-US" sz="800">
                          <a:solidFill>
                            <a:srgbClr val="000000"/>
                          </a:solidFill>
                          <a:latin typeface="Univers"/>
                          <a:ea typeface="Times New Roman"/>
                        </a:rPr>
                        <a:t>- 7 stars</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a:solidFill>
                            <a:srgbClr val="000000"/>
                          </a:solidFill>
                          <a:latin typeface="Univers"/>
                          <a:ea typeface="Times New Roman"/>
                        </a:rPr>
                        <a:t>- Holy</a:t>
                      </a:r>
                      <a:endParaRPr lang="en-US" sz="800">
                        <a:latin typeface="Times New Roman"/>
                        <a:ea typeface="Times New Roman"/>
                      </a:endParaRPr>
                    </a:p>
                    <a:p>
                      <a:pPr marL="0" marR="0">
                        <a:spcBef>
                          <a:spcPts val="0"/>
                        </a:spcBef>
                        <a:spcAft>
                          <a:spcPts val="0"/>
                        </a:spcAft>
                      </a:pPr>
                      <a:r>
                        <a:rPr lang="en-US" sz="800">
                          <a:solidFill>
                            <a:srgbClr val="000000"/>
                          </a:solidFill>
                          <a:latin typeface="Univers"/>
                          <a:ea typeface="Times New Roman"/>
                        </a:rPr>
                        <a:t>- True</a:t>
                      </a:r>
                      <a:endParaRPr lang="en-US" sz="800">
                        <a:latin typeface="Times New Roman"/>
                        <a:ea typeface="Times New Roman"/>
                      </a:endParaRPr>
                    </a:p>
                    <a:p>
                      <a:pPr marL="0" marR="0">
                        <a:spcBef>
                          <a:spcPts val="0"/>
                        </a:spcBef>
                        <a:spcAft>
                          <a:spcPts val="0"/>
                        </a:spcAft>
                      </a:pPr>
                      <a:r>
                        <a:rPr lang="en-US" sz="800">
                          <a:solidFill>
                            <a:srgbClr val="000000"/>
                          </a:solidFill>
                          <a:latin typeface="Univers"/>
                          <a:ea typeface="Times New Roman"/>
                        </a:rPr>
                        <a:t>- Key of David</a:t>
                      </a:r>
                      <a:endParaRPr lang="en-US" sz="800">
                        <a:latin typeface="Times New Roman"/>
                        <a:ea typeface="Times New Roman"/>
                      </a:endParaRPr>
                    </a:p>
                    <a:p>
                      <a:pPr marL="0" marR="0">
                        <a:spcBef>
                          <a:spcPts val="0"/>
                        </a:spcBef>
                        <a:spcAft>
                          <a:spcPts val="0"/>
                        </a:spcAft>
                      </a:pPr>
                      <a:r>
                        <a:rPr lang="en-US" sz="800">
                          <a:solidFill>
                            <a:srgbClr val="000000"/>
                          </a:solidFill>
                          <a:latin typeface="Univers"/>
                          <a:ea typeface="Times New Roman"/>
                        </a:rPr>
                        <a:t>- authority to open and shut</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a:solidFill>
                            <a:srgbClr val="000000"/>
                          </a:solidFill>
                          <a:latin typeface="Univers"/>
                          <a:ea typeface="Times New Roman"/>
                        </a:rPr>
                        <a:t>- Amen</a:t>
                      </a:r>
                      <a:endParaRPr lang="en-US" sz="800">
                        <a:latin typeface="Times New Roman"/>
                        <a:ea typeface="Times New Roman"/>
                      </a:endParaRPr>
                    </a:p>
                    <a:p>
                      <a:pPr marL="0" marR="0">
                        <a:spcBef>
                          <a:spcPts val="0"/>
                        </a:spcBef>
                        <a:spcAft>
                          <a:spcPts val="0"/>
                        </a:spcAft>
                      </a:pPr>
                      <a:r>
                        <a:rPr lang="en-US" sz="800">
                          <a:solidFill>
                            <a:srgbClr val="000000"/>
                          </a:solidFill>
                          <a:latin typeface="Univers"/>
                          <a:ea typeface="Times New Roman"/>
                        </a:rPr>
                        <a:t>- Faithful &amp; true witness</a:t>
                      </a:r>
                      <a:endParaRPr lang="en-US" sz="800">
                        <a:latin typeface="Times New Roman"/>
                        <a:ea typeface="Times New Roman"/>
                      </a:endParaRPr>
                    </a:p>
                    <a:p>
                      <a:pPr marL="0" marR="0">
                        <a:spcBef>
                          <a:spcPts val="0"/>
                        </a:spcBef>
                        <a:spcAft>
                          <a:spcPts val="0"/>
                        </a:spcAft>
                      </a:pPr>
                      <a:r>
                        <a:rPr lang="en-US" sz="800">
                          <a:solidFill>
                            <a:srgbClr val="000000"/>
                          </a:solidFill>
                          <a:latin typeface="Univers"/>
                          <a:ea typeface="Times New Roman"/>
                        </a:rPr>
                        <a:t>- Source of creation of God</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8139">
                <a:tc>
                  <a:txBody>
                    <a:bodyPr/>
                    <a:lstStyle/>
                    <a:p>
                      <a:pPr marL="0" marR="0" algn="ctr">
                        <a:spcBef>
                          <a:spcPts val="0"/>
                        </a:spcBef>
                        <a:spcAft>
                          <a:spcPts val="0"/>
                        </a:spcAft>
                      </a:pPr>
                      <a:r>
                        <a:rPr lang="en-US" sz="800" b="1">
                          <a:solidFill>
                            <a:srgbClr val="FFFFFF"/>
                          </a:solidFill>
                          <a:latin typeface="Times New Roman"/>
                        </a:rPr>
                        <a:t>Christ’s Title</a:t>
                      </a:r>
                      <a:endParaRPr lang="en-US" sz="800" b="1">
                        <a:solidFill>
                          <a:srgbClr val="000000"/>
                        </a:solidFill>
                        <a:latin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US" sz="800" b="1">
                          <a:solidFill>
                            <a:srgbClr val="FFFFFF"/>
                          </a:solidFill>
                          <a:latin typeface="Times New Roman"/>
                          <a:ea typeface="Times New Roman"/>
                        </a:rPr>
                        <a:t>Sovereign Lord</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US" sz="800" b="1">
                          <a:solidFill>
                            <a:srgbClr val="FFFFFF"/>
                          </a:solidFill>
                          <a:latin typeface="Times New Roman"/>
                        </a:rPr>
                        <a:t>Risen Lord</a:t>
                      </a:r>
                      <a:endParaRPr lang="en-US" sz="800" b="1">
                        <a:latin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US" sz="800" b="1" i="0">
                          <a:solidFill>
                            <a:srgbClr val="FFFFFF"/>
                          </a:solidFill>
                          <a:latin typeface="Times New Roman"/>
                        </a:rPr>
                        <a:t>Warring Lord</a:t>
                      </a:r>
                      <a:endParaRPr lang="en-US" sz="800" b="1" i="1">
                        <a:latin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gridSpan="2">
                  <a:txBody>
                    <a:bodyPr/>
                    <a:lstStyle/>
                    <a:p>
                      <a:pPr marL="0" marR="0" algn="ctr">
                        <a:spcBef>
                          <a:spcPts val="0"/>
                        </a:spcBef>
                        <a:spcAft>
                          <a:spcPts val="0"/>
                        </a:spcAft>
                      </a:pPr>
                      <a:r>
                        <a:rPr lang="en-US" sz="800" b="1">
                          <a:solidFill>
                            <a:srgbClr val="FFFFFF"/>
                          </a:solidFill>
                          <a:latin typeface="Times New Roman"/>
                          <a:ea typeface="Times New Roman"/>
                        </a:rPr>
                        <a:t>Judging Lord</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tc>
                  <a:txBody>
                    <a:bodyPr/>
                    <a:lstStyle/>
                    <a:p>
                      <a:pPr marL="0" marR="0" algn="ctr">
                        <a:spcBef>
                          <a:spcPts val="0"/>
                        </a:spcBef>
                        <a:spcAft>
                          <a:spcPts val="0"/>
                        </a:spcAft>
                      </a:pPr>
                      <a:r>
                        <a:rPr lang="en-US" sz="800" b="1">
                          <a:solidFill>
                            <a:srgbClr val="FFFFFF"/>
                          </a:solidFill>
                          <a:latin typeface="Times New Roman"/>
                          <a:ea typeface="Times New Roman"/>
                        </a:rPr>
                        <a:t>Omniscient Lord</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US" sz="800" b="1">
                          <a:solidFill>
                            <a:srgbClr val="FFFFFF"/>
                          </a:solidFill>
                          <a:latin typeface="Times New Roman"/>
                          <a:ea typeface="Times New Roman"/>
                        </a:rPr>
                        <a:t>Authoritative Lord</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US" sz="800" b="1">
                          <a:solidFill>
                            <a:srgbClr val="FFFFFF"/>
                          </a:solidFill>
                          <a:latin typeface="Times New Roman"/>
                          <a:ea typeface="Times New Roman"/>
                        </a:rPr>
                        <a:t>Divine Lord</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r>
              <a:tr h="512551">
                <a:tc>
                  <a:txBody>
                    <a:bodyPr/>
                    <a:lstStyle/>
                    <a:p>
                      <a:pPr marL="0" marR="0" algn="ctr">
                        <a:spcBef>
                          <a:spcPts val="0"/>
                        </a:spcBef>
                        <a:spcAft>
                          <a:spcPts val="0"/>
                        </a:spcAft>
                      </a:pPr>
                      <a:endParaRPr lang="en-US" sz="800">
                        <a:latin typeface="Times New Roman"/>
                        <a:ea typeface="Times New Roman"/>
                      </a:endParaRPr>
                    </a:p>
                    <a:p>
                      <a:pPr marL="0" marR="0" algn="ctr">
                        <a:spcBef>
                          <a:spcPts val="0"/>
                        </a:spcBef>
                        <a:spcAft>
                          <a:spcPts val="0"/>
                        </a:spcAft>
                      </a:pPr>
                      <a:r>
                        <a:rPr lang="en-US" sz="800" b="1">
                          <a:solidFill>
                            <a:srgbClr val="000000"/>
                          </a:solidFill>
                          <a:latin typeface="Univers"/>
                          <a:ea typeface="Times New Roman"/>
                        </a:rPr>
                        <a:t>Approval</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spcBef>
                          <a:spcPts val="0"/>
                        </a:spcBef>
                        <a:spcAft>
                          <a:spcPts val="0"/>
                        </a:spcAft>
                      </a:pPr>
                      <a:r>
                        <a:rPr lang="en-US" sz="700">
                          <a:solidFill>
                            <a:srgbClr val="000000"/>
                          </a:solidFill>
                          <a:latin typeface="Univers"/>
                          <a:ea typeface="Times New Roman"/>
                        </a:rPr>
                        <a:t>- deeds, toil, perseverance</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test</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endurance for His name</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hate diluters (Nicolaitans)</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solidFill>
                            <a:srgbClr val="000000"/>
                          </a:solidFill>
                          <a:latin typeface="Univers"/>
                          <a:ea typeface="Times New Roman"/>
                        </a:rPr>
                        <a:t>- tribulation</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-abject poverty</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blasphemy</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solidFill>
                            <a:srgbClr val="000000"/>
                          </a:solidFill>
                          <a:latin typeface="Univers"/>
                          <a:ea typeface="Times New Roman"/>
                        </a:rPr>
                        <a:t>- Satan’s throne</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hold fast My Name</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not deny My faith</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martyr days</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pPr>
                      <a:r>
                        <a:rPr lang="en-US" sz="700">
                          <a:solidFill>
                            <a:srgbClr val="000000"/>
                          </a:solidFill>
                          <a:latin typeface="Univers"/>
                          <a:ea typeface="Times New Roman"/>
                        </a:rPr>
                        <a:t>- knows love, faith, service, perseverance</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growing deeds</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spcBef>
                          <a:spcPts val="0"/>
                        </a:spcBef>
                        <a:spcAft>
                          <a:spcPts val="0"/>
                        </a:spcAft>
                      </a:pPr>
                      <a:r>
                        <a:rPr lang="en-US" sz="1800" b="1" dirty="0">
                          <a:solidFill>
                            <a:srgbClr val="000000"/>
                          </a:solidFill>
                          <a:latin typeface="Univers"/>
                          <a:ea typeface="Times New Roman"/>
                        </a:rPr>
                        <a:t>X</a:t>
                      </a:r>
                      <a:endParaRPr lang="en-US" sz="800" dirty="0">
                        <a:latin typeface="Times New Roman"/>
                        <a:ea typeface="Times New Roman"/>
                      </a:endParaRPr>
                    </a:p>
                  </a:txBody>
                  <a:tcPr marL="36154" marR="361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solidFill>
                            <a:srgbClr val="000000"/>
                          </a:solidFill>
                          <a:latin typeface="Univers"/>
                          <a:ea typeface="Times New Roman"/>
                        </a:rPr>
                        <a:t>- deeds</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a:t>
                      </a:r>
                      <a:r>
                        <a:rPr lang="en-US" sz="700" b="1" u="sng">
                          <a:solidFill>
                            <a:srgbClr val="C00000"/>
                          </a:solidFill>
                          <a:latin typeface="Univers"/>
                          <a:ea typeface="Times New Roman"/>
                        </a:rPr>
                        <a:t>little power</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kept word</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not denied His name</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persevered</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a:solidFill>
                            <a:srgbClr val="000000"/>
                          </a:solidFill>
                          <a:latin typeface="Univers"/>
                          <a:ea typeface="Times New Roman"/>
                        </a:rPr>
                        <a:t>X</a:t>
                      </a:r>
                      <a:endParaRPr lang="en-US" sz="800">
                        <a:latin typeface="Times New Roman"/>
                        <a:ea typeface="Times New Roman"/>
                      </a:endParaRPr>
                    </a:p>
                  </a:txBody>
                  <a:tcPr marL="36154" marR="361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04878">
                <a:tc>
                  <a:txBody>
                    <a:bodyPr/>
                    <a:lstStyle/>
                    <a:p>
                      <a:pPr marL="0" marR="0" algn="ctr">
                        <a:spcBef>
                          <a:spcPts val="0"/>
                        </a:spcBef>
                        <a:spcAft>
                          <a:spcPts val="0"/>
                        </a:spcAft>
                      </a:pPr>
                      <a:endParaRPr lang="en-US" sz="800">
                        <a:latin typeface="Times New Roman"/>
                        <a:ea typeface="Times New Roman"/>
                      </a:endParaRPr>
                    </a:p>
                    <a:p>
                      <a:pPr marL="0" marR="0" algn="ctr">
                        <a:spcBef>
                          <a:spcPts val="0"/>
                        </a:spcBef>
                        <a:spcAft>
                          <a:spcPts val="0"/>
                        </a:spcAft>
                      </a:pPr>
                      <a:r>
                        <a:rPr lang="en-US" sz="800" b="1">
                          <a:solidFill>
                            <a:srgbClr val="000000"/>
                          </a:solidFill>
                          <a:latin typeface="Univers"/>
                          <a:ea typeface="Times New Roman"/>
                        </a:rPr>
                        <a:t>Accusation</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spcBef>
                          <a:spcPts val="0"/>
                        </a:spcBef>
                        <a:spcAft>
                          <a:spcPts val="0"/>
                        </a:spcAft>
                      </a:pPr>
                      <a:r>
                        <a:rPr lang="en-US" sz="700">
                          <a:solidFill>
                            <a:srgbClr val="000000"/>
                          </a:solidFill>
                          <a:latin typeface="Univers"/>
                          <a:ea typeface="Times New Roman"/>
                        </a:rPr>
                        <a:t>- left 1</a:t>
                      </a:r>
                      <a:r>
                        <a:rPr lang="en-US" sz="700" baseline="30000">
                          <a:solidFill>
                            <a:srgbClr val="000000"/>
                          </a:solidFill>
                          <a:latin typeface="Univers"/>
                          <a:ea typeface="Times New Roman"/>
                        </a:rPr>
                        <a:t>st</a:t>
                      </a:r>
                      <a:r>
                        <a:rPr lang="en-US" sz="700">
                          <a:solidFill>
                            <a:srgbClr val="000000"/>
                          </a:solidFill>
                          <a:latin typeface="Univers"/>
                          <a:ea typeface="Times New Roman"/>
                        </a:rPr>
                        <a:t> love</a:t>
                      </a:r>
                      <a:endParaRPr lang="en-US" sz="800">
                        <a:latin typeface="Times New Roman"/>
                        <a:ea typeface="Times New Roman"/>
                      </a:endParaRPr>
                    </a:p>
                    <a:p>
                      <a:pPr marL="342900" marR="0" lvl="0" indent="-342900">
                        <a:spcBef>
                          <a:spcPts val="0"/>
                        </a:spcBef>
                        <a:spcAft>
                          <a:spcPts val="0"/>
                        </a:spcAft>
                        <a:buFont typeface="Symbol"/>
                        <a:buChar char=""/>
                        <a:tabLst>
                          <a:tab pos="217170" algn="l"/>
                        </a:tabLst>
                      </a:pPr>
                      <a:r>
                        <a:rPr lang="en-US" sz="700">
                          <a:solidFill>
                            <a:srgbClr val="000000"/>
                          </a:solidFill>
                          <a:latin typeface="Univers"/>
                          <a:ea typeface="Times New Roman"/>
                          <a:cs typeface="Times New Roman"/>
                        </a:rPr>
                        <a:t>reason for deeds is important</a:t>
                      </a:r>
                      <a:endParaRPr lang="en-US" sz="800">
                        <a:latin typeface="Times New Roman"/>
                        <a:ea typeface="Times New Roman"/>
                        <a:cs typeface="Times New Roman"/>
                      </a:endParaRPr>
                    </a:p>
                    <a:p>
                      <a:pPr marL="342900" marR="0" lvl="0" indent="-342900">
                        <a:spcBef>
                          <a:spcPts val="0"/>
                        </a:spcBef>
                        <a:spcAft>
                          <a:spcPts val="0"/>
                        </a:spcAft>
                        <a:buFont typeface="Symbol"/>
                        <a:buChar char=""/>
                        <a:tabLst>
                          <a:tab pos="217170" algn="l"/>
                        </a:tabLst>
                      </a:pPr>
                      <a:r>
                        <a:rPr lang="en-US" sz="700">
                          <a:solidFill>
                            <a:srgbClr val="000000"/>
                          </a:solidFill>
                          <a:latin typeface="Univers"/>
                          <a:ea typeface="Times New Roman"/>
                          <a:cs typeface="Times New Roman"/>
                        </a:rPr>
                        <a:t>defect of heart</a:t>
                      </a:r>
                      <a:endParaRPr lang="en-US" sz="800">
                        <a:latin typeface="Times New Roman"/>
                        <a:ea typeface="Times New Roman"/>
                        <a:cs typeface="Times New Roman"/>
                      </a:endParaRPr>
                    </a:p>
                    <a:p>
                      <a:pPr marL="342900" marR="0" lvl="0" indent="-342900">
                        <a:spcBef>
                          <a:spcPts val="0"/>
                        </a:spcBef>
                        <a:spcAft>
                          <a:spcPts val="0"/>
                        </a:spcAft>
                        <a:buFont typeface="Symbol"/>
                        <a:buChar char=""/>
                        <a:tabLst>
                          <a:tab pos="217170" algn="l"/>
                        </a:tabLst>
                      </a:pPr>
                      <a:r>
                        <a:rPr lang="en-US" sz="700">
                          <a:solidFill>
                            <a:srgbClr val="000000"/>
                          </a:solidFill>
                          <a:latin typeface="Univers"/>
                          <a:ea typeface="Times New Roman"/>
                          <a:cs typeface="Times New Roman"/>
                        </a:rPr>
                        <a:t>clergy vs. laity</a:t>
                      </a:r>
                      <a:endParaRPr lang="en-US" sz="800">
                        <a:latin typeface="Times New Roman"/>
                        <a:ea typeface="Times New Roman"/>
                        <a:cs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a:solidFill>
                            <a:srgbClr val="000000"/>
                          </a:solidFill>
                          <a:latin typeface="Univers"/>
                          <a:ea typeface="Times New Roman"/>
                        </a:rPr>
                        <a:t>X</a:t>
                      </a:r>
                      <a:endParaRPr lang="en-US" sz="800">
                        <a:latin typeface="Times New Roman"/>
                        <a:ea typeface="Times New Roman"/>
                      </a:endParaRPr>
                    </a:p>
                  </a:txBody>
                  <a:tcPr marL="36154" marR="361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solidFill>
                            <a:srgbClr val="000000"/>
                          </a:solidFill>
                          <a:latin typeface="Univers"/>
                          <a:ea typeface="Times New Roman"/>
                        </a:rPr>
                        <a:t>- teaching of Balaam</a:t>
                      </a:r>
                      <a:endParaRPr lang="en-US" sz="800">
                        <a:latin typeface="Times New Roman"/>
                        <a:ea typeface="Times New Roman"/>
                      </a:endParaRPr>
                    </a:p>
                    <a:p>
                      <a:pPr marL="342900" marR="0" lvl="0" indent="-342900">
                        <a:spcBef>
                          <a:spcPts val="0"/>
                        </a:spcBef>
                        <a:spcAft>
                          <a:spcPts val="0"/>
                        </a:spcAft>
                        <a:buFont typeface="Symbol"/>
                        <a:buChar char=""/>
                        <a:tabLst>
                          <a:tab pos="201295" algn="l"/>
                        </a:tabLst>
                      </a:pPr>
                      <a:r>
                        <a:rPr lang="en-US" sz="700">
                          <a:solidFill>
                            <a:srgbClr val="000000"/>
                          </a:solidFill>
                          <a:latin typeface="Univers"/>
                          <a:ea typeface="Times New Roman"/>
                          <a:cs typeface="Times New Roman"/>
                        </a:rPr>
                        <a:t>idol worship</a:t>
                      </a:r>
                      <a:endParaRPr lang="en-US" sz="800">
                        <a:latin typeface="Times New Roman"/>
                        <a:ea typeface="Times New Roman"/>
                        <a:cs typeface="Times New Roman"/>
                      </a:endParaRPr>
                    </a:p>
                    <a:p>
                      <a:pPr marL="342900" marR="0" lvl="0" indent="-342900">
                        <a:spcBef>
                          <a:spcPts val="0"/>
                        </a:spcBef>
                        <a:spcAft>
                          <a:spcPts val="0"/>
                        </a:spcAft>
                        <a:buFont typeface="Symbol"/>
                        <a:buChar char=""/>
                        <a:tabLst>
                          <a:tab pos="201295" algn="l"/>
                        </a:tabLst>
                      </a:pPr>
                      <a:r>
                        <a:rPr lang="en-US" sz="700">
                          <a:solidFill>
                            <a:srgbClr val="000000"/>
                          </a:solidFill>
                          <a:latin typeface="Univers"/>
                          <a:ea typeface="Times New Roman"/>
                          <a:cs typeface="Times New Roman"/>
                        </a:rPr>
                        <a:t>immorality</a:t>
                      </a:r>
                      <a:endParaRPr lang="en-US" sz="800">
                        <a:latin typeface="Times New Roman"/>
                        <a:ea typeface="Times New Roman"/>
                        <a:cs typeface="Times New Roman"/>
                      </a:endParaRPr>
                    </a:p>
                    <a:p>
                      <a:pPr marL="342900" marR="0" lvl="0" indent="-342900">
                        <a:spcBef>
                          <a:spcPts val="0"/>
                        </a:spcBef>
                        <a:spcAft>
                          <a:spcPts val="0"/>
                        </a:spcAft>
                        <a:buFont typeface="Symbol"/>
                        <a:buChar char=""/>
                        <a:tabLst>
                          <a:tab pos="201295" algn="l"/>
                        </a:tabLst>
                      </a:pPr>
                      <a:r>
                        <a:rPr lang="en-US" sz="700">
                          <a:solidFill>
                            <a:srgbClr val="000000"/>
                          </a:solidFill>
                          <a:latin typeface="Univers"/>
                          <a:ea typeface="Times New Roman"/>
                          <a:cs typeface="Times New Roman"/>
                        </a:rPr>
                        <a:t>teaching of </a:t>
                      </a:r>
                      <a:r>
                        <a:rPr lang="en-US" sz="800">
                          <a:solidFill>
                            <a:srgbClr val="000000"/>
                          </a:solidFill>
                          <a:latin typeface="Univers"/>
                          <a:ea typeface="Times New Roman"/>
                          <a:cs typeface="Times New Roman"/>
                        </a:rPr>
                        <a:t>Nicolaitans</a:t>
                      </a:r>
                      <a:endParaRPr lang="en-US" sz="800">
                        <a:latin typeface="Times New Roman"/>
                        <a:ea typeface="Times New Roman"/>
                        <a:cs typeface="Times New Roman"/>
                      </a:endParaRPr>
                    </a:p>
                    <a:p>
                      <a:pPr marL="342900" marR="0" lvl="0" indent="-342900">
                        <a:spcBef>
                          <a:spcPts val="0"/>
                        </a:spcBef>
                        <a:spcAft>
                          <a:spcPts val="0"/>
                        </a:spcAft>
                        <a:buFont typeface="Symbol"/>
                        <a:buChar char=""/>
                        <a:tabLst>
                          <a:tab pos="201295" algn="l"/>
                        </a:tabLst>
                      </a:pPr>
                      <a:r>
                        <a:rPr lang="en-US" sz="700">
                          <a:solidFill>
                            <a:srgbClr val="000000"/>
                          </a:solidFill>
                          <a:latin typeface="Univers"/>
                          <a:ea typeface="Times New Roman"/>
                          <a:cs typeface="Times New Roman"/>
                        </a:rPr>
                        <a:t>guilds compromise</a:t>
                      </a:r>
                      <a:endParaRPr lang="en-US" sz="800">
                        <a:latin typeface="Times New Roman"/>
                        <a:ea typeface="Times New Roman"/>
                        <a:cs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pPr>
                      <a:r>
                        <a:rPr lang="en-US" sz="700">
                          <a:solidFill>
                            <a:srgbClr val="000000"/>
                          </a:solidFill>
                          <a:latin typeface="Univers"/>
                          <a:ea typeface="Times New Roman"/>
                        </a:rPr>
                        <a:t>- tolerate Jezebel</a:t>
                      </a:r>
                      <a:endParaRPr lang="en-US" sz="800">
                        <a:latin typeface="Times New Roman"/>
                        <a:ea typeface="Times New Roman"/>
                      </a:endParaRPr>
                    </a:p>
                    <a:p>
                      <a:pPr marL="342900" marR="0" lvl="0" indent="-342900">
                        <a:spcBef>
                          <a:spcPts val="0"/>
                        </a:spcBef>
                        <a:spcAft>
                          <a:spcPts val="0"/>
                        </a:spcAft>
                        <a:buFont typeface="Symbol"/>
                        <a:buChar char=""/>
                        <a:tabLst>
                          <a:tab pos="201295" algn="l"/>
                        </a:tabLst>
                      </a:pPr>
                      <a:r>
                        <a:rPr lang="en-US" sz="700">
                          <a:solidFill>
                            <a:srgbClr val="000000"/>
                          </a:solidFill>
                          <a:latin typeface="Univers"/>
                          <a:ea typeface="Times New Roman"/>
                          <a:cs typeface="Times New Roman"/>
                        </a:rPr>
                        <a:t>immoral idol worship</a:t>
                      </a:r>
                      <a:endParaRPr lang="en-US" sz="800">
                        <a:latin typeface="Times New Roman"/>
                        <a:ea typeface="Times New Roman"/>
                        <a:cs typeface="Times New Roman"/>
                      </a:endParaRPr>
                    </a:p>
                    <a:p>
                      <a:pPr marL="342900" marR="0" lvl="0" indent="-342900">
                        <a:spcBef>
                          <a:spcPts val="0"/>
                        </a:spcBef>
                        <a:spcAft>
                          <a:spcPts val="0"/>
                        </a:spcAft>
                        <a:buFont typeface="Symbol"/>
                        <a:buChar char=""/>
                        <a:tabLst>
                          <a:tab pos="201295" algn="l"/>
                        </a:tabLst>
                      </a:pPr>
                      <a:r>
                        <a:rPr lang="en-US" sz="700">
                          <a:solidFill>
                            <a:srgbClr val="000000"/>
                          </a:solidFill>
                          <a:latin typeface="Univers"/>
                          <a:ea typeface="Times New Roman"/>
                          <a:cs typeface="Times New Roman"/>
                        </a:rPr>
                        <a:t>1 Kings 21:25-26</a:t>
                      </a:r>
                      <a:endParaRPr lang="en-US" sz="800">
                        <a:latin typeface="Times New Roman"/>
                        <a:ea typeface="Times New Roman"/>
                        <a:cs typeface="Times New Roman"/>
                      </a:endParaRPr>
                    </a:p>
                    <a:p>
                      <a:pPr marL="342900" marR="0" lvl="0" indent="-342900">
                        <a:spcBef>
                          <a:spcPts val="0"/>
                        </a:spcBef>
                        <a:spcAft>
                          <a:spcPts val="0"/>
                        </a:spcAft>
                        <a:buFont typeface="Symbol"/>
                        <a:buChar char=""/>
                        <a:tabLst>
                          <a:tab pos="201295" algn="l"/>
                        </a:tabLst>
                      </a:pPr>
                      <a:r>
                        <a:rPr lang="en-US" sz="700">
                          <a:solidFill>
                            <a:srgbClr val="000000"/>
                          </a:solidFill>
                          <a:latin typeface="Univers"/>
                          <a:ea typeface="Times New Roman"/>
                          <a:cs typeface="Times New Roman"/>
                        </a:rPr>
                        <a:t>Jer 44:17,18,25</a:t>
                      </a:r>
                      <a:endParaRPr lang="en-US" sz="800">
                        <a:latin typeface="Times New Roman"/>
                        <a:ea typeface="Times New Roman"/>
                        <a:cs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spcBef>
                          <a:spcPts val="0"/>
                        </a:spcBef>
                        <a:spcAft>
                          <a:spcPts val="0"/>
                        </a:spcAft>
                      </a:pPr>
                      <a:r>
                        <a:rPr lang="en-US" sz="700">
                          <a:solidFill>
                            <a:srgbClr val="000000"/>
                          </a:solidFill>
                          <a:latin typeface="Univers"/>
                          <a:ea typeface="Times New Roman"/>
                        </a:rPr>
                        <a:t>- dead</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incomplete deeds</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a:solidFill>
                            <a:srgbClr val="000000"/>
                          </a:solidFill>
                          <a:latin typeface="Univers"/>
                          <a:ea typeface="Times New Roman"/>
                        </a:rPr>
                        <a:t>X</a:t>
                      </a:r>
                      <a:endParaRPr lang="en-US" sz="800">
                        <a:latin typeface="Times New Roman"/>
                        <a:ea typeface="Times New Roman"/>
                      </a:endParaRPr>
                    </a:p>
                  </a:txBody>
                  <a:tcPr marL="36154" marR="361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solidFill>
                            <a:srgbClr val="000000"/>
                          </a:solidFill>
                          <a:latin typeface="Univers"/>
                          <a:ea typeface="Times New Roman"/>
                        </a:rPr>
                        <a:t>- neither hot nor cold</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lukewarm</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ignorant of condition</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2551">
                <a:tc>
                  <a:txBody>
                    <a:bodyPr/>
                    <a:lstStyle/>
                    <a:p>
                      <a:pPr marL="0" marR="0" algn="ctr">
                        <a:spcBef>
                          <a:spcPts val="0"/>
                        </a:spcBef>
                        <a:spcAft>
                          <a:spcPts val="0"/>
                        </a:spcAft>
                      </a:pPr>
                      <a:endParaRPr lang="en-US" sz="800">
                        <a:latin typeface="Times New Roman"/>
                        <a:ea typeface="Times New Roman"/>
                      </a:endParaRPr>
                    </a:p>
                    <a:p>
                      <a:pPr marL="0" marR="0" algn="ctr">
                        <a:spcBef>
                          <a:spcPts val="0"/>
                        </a:spcBef>
                        <a:spcAft>
                          <a:spcPts val="0"/>
                        </a:spcAft>
                      </a:pPr>
                      <a:r>
                        <a:rPr lang="en-US" sz="800" b="1">
                          <a:solidFill>
                            <a:srgbClr val="000000"/>
                          </a:solidFill>
                          <a:latin typeface="Univers"/>
                          <a:ea typeface="Times New Roman"/>
                        </a:rPr>
                        <a:t>Admonition</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spcBef>
                          <a:spcPts val="0"/>
                        </a:spcBef>
                        <a:spcAft>
                          <a:spcPts val="0"/>
                        </a:spcAft>
                      </a:pPr>
                      <a:r>
                        <a:rPr lang="en-US" sz="700">
                          <a:solidFill>
                            <a:srgbClr val="000000"/>
                          </a:solidFill>
                          <a:latin typeface="Univers"/>
                          <a:ea typeface="Times New Roman"/>
                        </a:rPr>
                        <a:t>- remember</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repent</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restore 1</a:t>
                      </a:r>
                      <a:r>
                        <a:rPr lang="en-US" sz="700" baseline="30000">
                          <a:solidFill>
                            <a:srgbClr val="000000"/>
                          </a:solidFill>
                          <a:latin typeface="Univers"/>
                          <a:ea typeface="Times New Roman"/>
                        </a:rPr>
                        <a:t>st</a:t>
                      </a:r>
                      <a:r>
                        <a:rPr lang="en-US" sz="700">
                          <a:solidFill>
                            <a:srgbClr val="000000"/>
                          </a:solidFill>
                          <a:latin typeface="Univers"/>
                          <a:ea typeface="Times New Roman"/>
                        </a:rPr>
                        <a:t> deeds</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solidFill>
                            <a:srgbClr val="000000"/>
                          </a:solidFill>
                          <a:latin typeface="Univers"/>
                          <a:ea typeface="Times New Roman"/>
                        </a:rPr>
                        <a:t>- not fear suffering</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be faithful until death</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solidFill>
                            <a:srgbClr val="000000"/>
                          </a:solidFill>
                          <a:latin typeface="Univers"/>
                          <a:ea typeface="Times New Roman"/>
                        </a:rPr>
                        <a:t>- repent</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b="1">
                          <a:solidFill>
                            <a:srgbClr val="000000"/>
                          </a:solidFill>
                          <a:latin typeface="Times New Roman"/>
                        </a:rPr>
                        <a:t>Christendom</a:t>
                      </a:r>
                    </a:p>
                    <a:p>
                      <a:pPr marL="0" marR="0">
                        <a:spcBef>
                          <a:spcPts val="0"/>
                        </a:spcBef>
                        <a:spcAft>
                          <a:spcPts val="0"/>
                        </a:spcAft>
                      </a:pPr>
                      <a:r>
                        <a:rPr lang="en-US" sz="700">
                          <a:solidFill>
                            <a:srgbClr val="000000"/>
                          </a:solidFill>
                          <a:latin typeface="Univers"/>
                          <a:ea typeface="Times New Roman"/>
                        </a:rPr>
                        <a:t>- repent</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b="1">
                          <a:solidFill>
                            <a:srgbClr val="000000"/>
                          </a:solidFill>
                          <a:latin typeface="Times New Roman"/>
                        </a:rPr>
                        <a:t>Christians</a:t>
                      </a:r>
                    </a:p>
                    <a:p>
                      <a:pPr marL="0" marR="0">
                        <a:spcBef>
                          <a:spcPts val="0"/>
                        </a:spcBef>
                        <a:spcAft>
                          <a:spcPts val="0"/>
                        </a:spcAft>
                      </a:pPr>
                      <a:r>
                        <a:rPr lang="en-US" sz="700">
                          <a:solidFill>
                            <a:srgbClr val="000000"/>
                          </a:solidFill>
                          <a:latin typeface="Univers"/>
                          <a:ea typeface="Times New Roman"/>
                        </a:rPr>
                        <a:t>- hold fast until I come</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solidFill>
                            <a:srgbClr val="000000"/>
                          </a:solidFill>
                          <a:latin typeface="Univers"/>
                          <a:ea typeface="Times New Roman"/>
                        </a:rPr>
                        <a:t>- wake up</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strengthen remaining</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remember</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keep</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repent</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solidFill>
                            <a:srgbClr val="000000"/>
                          </a:solidFill>
                          <a:latin typeface="Univers"/>
                          <a:ea typeface="Times New Roman"/>
                        </a:rPr>
                        <a:t>- I am coming quickly, hold fast</a:t>
                      </a:r>
                      <a:endParaRPr lang="en-US" sz="800">
                        <a:latin typeface="Times New Roman"/>
                        <a:ea typeface="Times New Roman"/>
                      </a:endParaRPr>
                    </a:p>
                    <a:p>
                      <a:pPr marL="0" marR="0" algn="ctr">
                        <a:spcBef>
                          <a:spcPts val="0"/>
                        </a:spcBef>
                        <a:spcAft>
                          <a:spcPts val="0"/>
                        </a:spcAft>
                      </a:pPr>
                      <a:r>
                        <a:rPr lang="en-US" sz="700">
                          <a:solidFill>
                            <a:srgbClr val="000000"/>
                          </a:solidFill>
                          <a:latin typeface="Univers"/>
                          <a:ea typeface="Times New Roman"/>
                        </a:rPr>
                        <a:t>[continue your current deeds!!]</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11125" marR="0" indent="-111125">
                        <a:spcBef>
                          <a:spcPts val="0"/>
                        </a:spcBef>
                        <a:spcAft>
                          <a:spcPts val="0"/>
                        </a:spcAft>
                      </a:pPr>
                      <a:r>
                        <a:rPr lang="en-US" sz="700">
                          <a:solidFill>
                            <a:srgbClr val="000000"/>
                          </a:solidFill>
                          <a:latin typeface="Univers"/>
                          <a:ea typeface="Times New Roman"/>
                          <a:cs typeface="Times New Roman"/>
                        </a:rPr>
                        <a:t>- buy from Me: gold, white garment, eye salve</a:t>
                      </a:r>
                    </a:p>
                    <a:p>
                      <a:pPr marL="111125" marR="0" indent="-111125">
                        <a:spcBef>
                          <a:spcPts val="0"/>
                        </a:spcBef>
                        <a:spcAft>
                          <a:spcPts val="0"/>
                        </a:spcAft>
                      </a:pPr>
                      <a:r>
                        <a:rPr lang="en-US" sz="700">
                          <a:solidFill>
                            <a:srgbClr val="000000"/>
                          </a:solidFill>
                          <a:latin typeface="Univers"/>
                          <a:ea typeface="Times New Roman"/>
                        </a:rPr>
                        <a:t>- be zealous, repent, hear, open the door</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0041">
                <a:tc>
                  <a:txBody>
                    <a:bodyPr/>
                    <a:lstStyle/>
                    <a:p>
                      <a:pPr marL="0" marR="0" algn="ctr">
                        <a:spcBef>
                          <a:spcPts val="0"/>
                        </a:spcBef>
                        <a:spcAft>
                          <a:spcPts val="0"/>
                        </a:spcAft>
                      </a:pPr>
                      <a:endParaRPr lang="en-US" sz="800">
                        <a:latin typeface="Times New Roman"/>
                        <a:ea typeface="Times New Roman"/>
                      </a:endParaRPr>
                    </a:p>
                    <a:p>
                      <a:pPr marL="0" marR="0" algn="ctr">
                        <a:spcBef>
                          <a:spcPts val="0"/>
                        </a:spcBef>
                        <a:spcAft>
                          <a:spcPts val="0"/>
                        </a:spcAft>
                      </a:pPr>
                      <a:r>
                        <a:rPr lang="en-US" sz="800" b="1">
                          <a:solidFill>
                            <a:srgbClr val="000000"/>
                          </a:solidFill>
                          <a:latin typeface="Univers"/>
                          <a:ea typeface="Times New Roman"/>
                        </a:rPr>
                        <a:t>Alternative</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spcBef>
                          <a:spcPts val="0"/>
                        </a:spcBef>
                        <a:spcAft>
                          <a:spcPts val="0"/>
                        </a:spcAft>
                      </a:pPr>
                      <a:r>
                        <a:rPr lang="en-US" sz="700">
                          <a:solidFill>
                            <a:srgbClr val="000000"/>
                          </a:solidFill>
                          <a:latin typeface="Univers"/>
                          <a:ea typeface="Times New Roman"/>
                        </a:rPr>
                        <a:t>- removal of light</a:t>
                      </a:r>
                      <a:endParaRPr lang="en-US" sz="800">
                        <a:latin typeface="Times New Roman"/>
                        <a:ea typeface="Times New Roman"/>
                      </a:endParaRPr>
                    </a:p>
                    <a:p>
                      <a:pPr marL="342900" marR="0" lvl="0" indent="-342900">
                        <a:spcBef>
                          <a:spcPts val="0"/>
                        </a:spcBef>
                        <a:spcAft>
                          <a:spcPts val="0"/>
                        </a:spcAft>
                        <a:buFont typeface="Symbol"/>
                        <a:buChar char=""/>
                        <a:tabLst>
                          <a:tab pos="217170" algn="l"/>
                        </a:tabLst>
                      </a:pPr>
                      <a:r>
                        <a:rPr lang="en-US" sz="700">
                          <a:solidFill>
                            <a:srgbClr val="000000"/>
                          </a:solidFill>
                          <a:latin typeface="Univers"/>
                          <a:ea typeface="Times New Roman"/>
                          <a:cs typeface="Times New Roman"/>
                        </a:rPr>
                        <a:t>lose effectiveness</a:t>
                      </a:r>
                      <a:endParaRPr lang="en-US" sz="800">
                        <a:latin typeface="Times New Roman"/>
                        <a:ea typeface="Times New Roman"/>
                        <a:cs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a:solidFill>
                            <a:srgbClr val="000000"/>
                          </a:solidFill>
                          <a:latin typeface="Univers"/>
                          <a:ea typeface="Times New Roman"/>
                        </a:rPr>
                        <a:t>X</a:t>
                      </a:r>
                      <a:endParaRPr lang="en-US" sz="800">
                        <a:latin typeface="Times New Roman"/>
                        <a:ea typeface="Times New Roman"/>
                      </a:endParaRPr>
                    </a:p>
                  </a:txBody>
                  <a:tcPr marL="36154" marR="361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solidFill>
                            <a:srgbClr val="000000"/>
                          </a:solidFill>
                          <a:latin typeface="Univers"/>
                          <a:ea typeface="Times New Roman"/>
                        </a:rPr>
                        <a:t>- or I am coming quickly</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war with sword</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solidFill>
                            <a:srgbClr val="000000"/>
                          </a:solidFill>
                          <a:latin typeface="Univers"/>
                          <a:ea typeface="Times New Roman"/>
                        </a:rPr>
                        <a:t>- sickness &amp; tribulation</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pestilence</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judgment</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solidFill>
                            <a:srgbClr val="000000"/>
                          </a:solidFill>
                          <a:latin typeface="Univers"/>
                          <a:ea typeface="Times New Roman"/>
                        </a:rPr>
                        <a:t>- no other burden</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solidFill>
                            <a:srgbClr val="000000"/>
                          </a:solidFill>
                          <a:latin typeface="Univers"/>
                          <a:ea typeface="Times New Roman"/>
                        </a:rPr>
                        <a:t>- come like a thief</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a:solidFill>
                            <a:srgbClr val="000000"/>
                          </a:solidFill>
                          <a:latin typeface="Univers"/>
                          <a:ea typeface="Times New Roman"/>
                        </a:rPr>
                        <a:t>X</a:t>
                      </a:r>
                      <a:endParaRPr lang="en-US" sz="800">
                        <a:latin typeface="Times New Roman"/>
                        <a:ea typeface="Times New Roman"/>
                      </a:endParaRPr>
                    </a:p>
                  </a:txBody>
                  <a:tcPr marL="36154" marR="361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solidFill>
                            <a:srgbClr val="000000"/>
                          </a:solidFill>
                          <a:latin typeface="Univers"/>
                          <a:ea typeface="Times New Roman"/>
                        </a:rPr>
                        <a:t>- spit out of mouth, reject</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5061">
                <a:tc>
                  <a:txBody>
                    <a:bodyPr/>
                    <a:lstStyle/>
                    <a:p>
                      <a:pPr marL="0" marR="0" algn="ctr">
                        <a:spcBef>
                          <a:spcPts val="0"/>
                        </a:spcBef>
                        <a:spcAft>
                          <a:spcPts val="0"/>
                        </a:spcAft>
                      </a:pPr>
                      <a:endParaRPr lang="en-US" sz="800">
                        <a:latin typeface="Times New Roman"/>
                        <a:ea typeface="Times New Roman"/>
                      </a:endParaRPr>
                    </a:p>
                    <a:p>
                      <a:pPr marL="0" marR="0" algn="ctr">
                        <a:spcBef>
                          <a:spcPts val="0"/>
                        </a:spcBef>
                        <a:spcAft>
                          <a:spcPts val="0"/>
                        </a:spcAft>
                      </a:pPr>
                      <a:r>
                        <a:rPr lang="en-US" sz="800" b="1">
                          <a:solidFill>
                            <a:srgbClr val="000000"/>
                          </a:solidFill>
                          <a:latin typeface="Univers"/>
                          <a:ea typeface="Times New Roman"/>
                        </a:rPr>
                        <a:t>Praise to Overcomer</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spcBef>
                          <a:spcPts val="0"/>
                        </a:spcBef>
                        <a:spcAft>
                          <a:spcPts val="0"/>
                        </a:spcAft>
                      </a:pPr>
                      <a:r>
                        <a:rPr lang="en-US" sz="700">
                          <a:solidFill>
                            <a:srgbClr val="000000"/>
                          </a:solidFill>
                          <a:latin typeface="Univers"/>
                          <a:ea typeface="Times New Roman"/>
                        </a:rPr>
                        <a:t>- eat of tree of life</a:t>
                      </a:r>
                      <a:endParaRPr lang="en-US" sz="800">
                        <a:latin typeface="Times New Roman"/>
                        <a:ea typeface="Times New Roman"/>
                      </a:endParaRPr>
                    </a:p>
                    <a:p>
                      <a:pPr marL="342900" marR="0" lvl="0" indent="-342900">
                        <a:spcBef>
                          <a:spcPts val="0"/>
                        </a:spcBef>
                        <a:spcAft>
                          <a:spcPts val="0"/>
                        </a:spcAft>
                        <a:buFont typeface="Symbol"/>
                        <a:buChar char=""/>
                        <a:tabLst>
                          <a:tab pos="217170" algn="l"/>
                        </a:tabLst>
                      </a:pPr>
                      <a:r>
                        <a:rPr lang="en-US" sz="700">
                          <a:solidFill>
                            <a:srgbClr val="000000"/>
                          </a:solidFill>
                          <a:latin typeface="Univers"/>
                          <a:ea typeface="Times New Roman"/>
                          <a:cs typeface="Times New Roman"/>
                        </a:rPr>
                        <a:t>all true believers</a:t>
                      </a:r>
                      <a:endParaRPr lang="en-US" sz="800">
                        <a:latin typeface="Times New Roman"/>
                        <a:ea typeface="Times New Roman"/>
                        <a:cs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9550" marR="0" indent="-209550">
                        <a:spcBef>
                          <a:spcPts val="0"/>
                        </a:spcBef>
                        <a:spcAft>
                          <a:spcPts val="0"/>
                        </a:spcAft>
                      </a:pPr>
                      <a:r>
                        <a:rPr lang="en-US" sz="700">
                          <a:solidFill>
                            <a:srgbClr val="000000"/>
                          </a:solidFill>
                          <a:latin typeface="Univers"/>
                          <a:ea typeface="Times New Roman"/>
                          <a:cs typeface="Times New Roman"/>
                        </a:rPr>
                        <a:t>- crown of life, Jas 1:12 and 1 Cor 9:25</a:t>
                      </a:r>
                    </a:p>
                    <a:p>
                      <a:pPr marL="0" marR="0">
                        <a:spcBef>
                          <a:spcPts val="0"/>
                        </a:spcBef>
                        <a:spcAft>
                          <a:spcPts val="0"/>
                        </a:spcAft>
                      </a:pPr>
                      <a:r>
                        <a:rPr lang="en-US" sz="700">
                          <a:solidFill>
                            <a:srgbClr val="000000"/>
                          </a:solidFill>
                          <a:latin typeface="Univers"/>
                          <a:ea typeface="Times New Roman"/>
                        </a:rPr>
                        <a:t>- not hurt by 2</a:t>
                      </a:r>
                      <a:r>
                        <a:rPr lang="en-US" sz="700" baseline="30000">
                          <a:solidFill>
                            <a:srgbClr val="000000"/>
                          </a:solidFill>
                          <a:latin typeface="Univers"/>
                          <a:ea typeface="Times New Roman"/>
                        </a:rPr>
                        <a:t>nd</a:t>
                      </a:r>
                      <a:r>
                        <a:rPr lang="en-US" sz="700">
                          <a:solidFill>
                            <a:srgbClr val="000000"/>
                          </a:solidFill>
                          <a:latin typeface="Univers"/>
                          <a:ea typeface="Times New Roman"/>
                        </a:rPr>
                        <a:t> death</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solidFill>
                            <a:srgbClr val="000000"/>
                          </a:solidFill>
                          <a:latin typeface="Univers"/>
                          <a:ea typeface="Times New Roman"/>
                        </a:rPr>
                        <a:t>- hidden manna</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white stone</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new name</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pPr>
                      <a:r>
                        <a:rPr lang="en-US" sz="700">
                          <a:solidFill>
                            <a:srgbClr val="000000"/>
                          </a:solidFill>
                          <a:latin typeface="Univers"/>
                          <a:ea typeface="Times New Roman"/>
                        </a:rPr>
                        <a:t>- authority over nations</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He will give him the morning star, Rev 22:16</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spcBef>
                          <a:spcPts val="0"/>
                        </a:spcBef>
                        <a:spcAft>
                          <a:spcPts val="0"/>
                        </a:spcAft>
                      </a:pPr>
                      <a:r>
                        <a:rPr lang="en-US" sz="700">
                          <a:solidFill>
                            <a:srgbClr val="000000"/>
                          </a:solidFill>
                          <a:latin typeface="Univers"/>
                          <a:ea typeface="Times New Roman"/>
                        </a:rPr>
                        <a:t>- a few righteous</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will walk with Me in white</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not erase name from Book of Life</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confess name before Father and angels</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solidFill>
                            <a:srgbClr val="000000"/>
                          </a:solidFill>
                          <a:latin typeface="Univers"/>
                          <a:ea typeface="Times New Roman"/>
                        </a:rPr>
                        <a:t>- unbelievers will bow</a:t>
                      </a:r>
                      <a:endParaRPr lang="en-US" sz="800">
                        <a:latin typeface="Times New Roman"/>
                        <a:ea typeface="Times New Roman"/>
                      </a:endParaRPr>
                    </a:p>
                    <a:p>
                      <a:pPr marL="0" marR="0">
                        <a:spcBef>
                          <a:spcPts val="0"/>
                        </a:spcBef>
                        <a:spcAft>
                          <a:spcPts val="0"/>
                        </a:spcAft>
                      </a:pPr>
                      <a:r>
                        <a:rPr lang="en-US" sz="700" b="1" u="sng">
                          <a:solidFill>
                            <a:srgbClr val="C00000"/>
                          </a:solidFill>
                          <a:latin typeface="Univers"/>
                          <a:ea typeface="Times New Roman"/>
                        </a:rPr>
                        <a:t>- kept from hour of testing coming on entire world!</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pillar in temple</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receive name of God, new Jerusalem, &amp; new name</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solidFill>
                            <a:srgbClr val="000000"/>
                          </a:solidFill>
                          <a:latin typeface="Univers"/>
                          <a:ea typeface="Times New Roman"/>
                        </a:rPr>
                        <a:t>- Jesus </a:t>
                      </a:r>
                      <a:r>
                        <a:rPr lang="en-US" sz="700" b="1" u="sng">
                          <a:solidFill>
                            <a:srgbClr val="C00000"/>
                          </a:solidFill>
                          <a:latin typeface="Univers"/>
                          <a:ea typeface="Times New Roman"/>
                        </a:rPr>
                        <a:t>stands at door</a:t>
                      </a:r>
                      <a:r>
                        <a:rPr lang="en-US" sz="700">
                          <a:solidFill>
                            <a:srgbClr val="000000"/>
                          </a:solidFill>
                          <a:latin typeface="Univers"/>
                          <a:ea typeface="Times New Roman"/>
                        </a:rPr>
                        <a:t> &amp; </a:t>
                      </a:r>
                      <a:r>
                        <a:rPr lang="en-US" sz="700" b="1" u="sng">
                          <a:solidFill>
                            <a:srgbClr val="C00000"/>
                          </a:solidFill>
                          <a:latin typeface="Univers"/>
                          <a:ea typeface="Times New Roman"/>
                        </a:rPr>
                        <a:t>knocks</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If you hear &amp; open, He  will come &amp; dine with you</a:t>
                      </a:r>
                      <a:endParaRPr lang="en-US" sz="800">
                        <a:latin typeface="Times New Roman"/>
                        <a:ea typeface="Times New Roman"/>
                      </a:endParaRPr>
                    </a:p>
                    <a:p>
                      <a:pPr marL="0" marR="0">
                        <a:spcBef>
                          <a:spcPts val="0"/>
                        </a:spcBef>
                        <a:spcAft>
                          <a:spcPts val="0"/>
                        </a:spcAft>
                      </a:pPr>
                      <a:r>
                        <a:rPr lang="en-US" sz="700">
                          <a:solidFill>
                            <a:srgbClr val="000000"/>
                          </a:solidFill>
                          <a:latin typeface="Univers"/>
                          <a:ea typeface="Times New Roman"/>
                        </a:rPr>
                        <a:t>- grant to sit on His throne</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8139">
                <a:tc>
                  <a:txBody>
                    <a:bodyPr/>
                    <a:lstStyle/>
                    <a:p>
                      <a:pPr marL="0" marR="0" algn="ctr">
                        <a:spcBef>
                          <a:spcPts val="0"/>
                        </a:spcBef>
                        <a:spcAft>
                          <a:spcPts val="0"/>
                        </a:spcAft>
                      </a:pP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lgn="ctr">
                        <a:spcBef>
                          <a:spcPts val="0"/>
                        </a:spcBef>
                        <a:spcAft>
                          <a:spcPts val="0"/>
                        </a:spcAft>
                        <a:tabLst>
                          <a:tab pos="2743200" algn="ctr"/>
                          <a:tab pos="5486400" algn="r"/>
                          <a:tab pos="457200" algn="l"/>
                        </a:tabLst>
                      </a:pP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tabLst>
                          <a:tab pos="2743200" algn="ctr"/>
                          <a:tab pos="5486400" algn="r"/>
                          <a:tab pos="457200" algn="l"/>
                        </a:tabLst>
                      </a:pP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tabLst>
                          <a:tab pos="2743200" algn="ctr"/>
                          <a:tab pos="5486400" algn="r"/>
                          <a:tab pos="457200" algn="l"/>
                        </a:tabLst>
                      </a:pP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gridSpan="2">
                  <a:txBody>
                    <a:bodyPr/>
                    <a:lstStyle/>
                    <a:p>
                      <a:pPr marL="0" marR="0" algn="ctr">
                        <a:spcBef>
                          <a:spcPts val="0"/>
                        </a:spcBef>
                        <a:spcAft>
                          <a:spcPts val="0"/>
                        </a:spcAft>
                        <a:tabLst>
                          <a:tab pos="2743200" algn="ctr"/>
                          <a:tab pos="5486400" algn="r"/>
                          <a:tab pos="457200" algn="l"/>
                        </a:tabLst>
                      </a:pP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a:txBody>
                    <a:bodyPr/>
                    <a:lstStyle/>
                    <a:p>
                      <a:pPr marL="0" marR="0" algn="ctr">
                        <a:spcBef>
                          <a:spcPts val="0"/>
                        </a:spcBef>
                        <a:spcAft>
                          <a:spcPts val="0"/>
                        </a:spcAft>
                        <a:tabLst>
                          <a:tab pos="2743200" algn="ctr"/>
                          <a:tab pos="5486400" algn="r"/>
                          <a:tab pos="457200" algn="l"/>
                        </a:tabLst>
                      </a:pP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tabLst>
                          <a:tab pos="2743200" algn="ctr"/>
                          <a:tab pos="5486400" algn="r"/>
                          <a:tab pos="457200" algn="l"/>
                        </a:tabLst>
                      </a:pP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tabLst>
                          <a:tab pos="2743200" algn="ctr"/>
                          <a:tab pos="5486400" algn="r"/>
                          <a:tab pos="457200" algn="l"/>
                        </a:tabLst>
                      </a:pP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538179">
                <a:tc>
                  <a:txBody>
                    <a:bodyPr/>
                    <a:lstStyle/>
                    <a:p>
                      <a:pPr marL="0" marR="0" algn="ctr">
                        <a:spcBef>
                          <a:spcPts val="0"/>
                        </a:spcBef>
                        <a:spcAft>
                          <a:spcPts val="0"/>
                        </a:spcAft>
                      </a:pPr>
                      <a:r>
                        <a:rPr lang="en-US" sz="800" b="1">
                          <a:solidFill>
                            <a:srgbClr val="000000"/>
                          </a:solidFill>
                          <a:latin typeface="Univers"/>
                          <a:ea typeface="Times New Roman"/>
                        </a:rPr>
                        <a:t>Church</a:t>
                      </a:r>
                      <a:endParaRPr lang="en-US" sz="800">
                        <a:latin typeface="Times New Roman"/>
                        <a:ea typeface="Times New Roman"/>
                      </a:endParaRPr>
                    </a:p>
                    <a:p>
                      <a:pPr marL="0" marR="0" algn="ctr">
                        <a:spcBef>
                          <a:spcPts val="0"/>
                        </a:spcBef>
                        <a:spcAft>
                          <a:spcPts val="0"/>
                        </a:spcAft>
                      </a:pPr>
                      <a:r>
                        <a:rPr lang="en-US" sz="800" b="1">
                          <a:solidFill>
                            <a:srgbClr val="000000"/>
                          </a:solidFill>
                          <a:latin typeface="Times New Roman"/>
                        </a:rPr>
                        <a:t>Period?</a:t>
                      </a:r>
                      <a:endParaRPr lang="en-US" sz="800" b="1">
                        <a:latin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lgn="ctr">
                        <a:spcBef>
                          <a:spcPts val="0"/>
                        </a:spcBef>
                        <a:spcAft>
                          <a:spcPts val="0"/>
                        </a:spcAft>
                        <a:tabLst>
                          <a:tab pos="2743200" algn="ctr"/>
                          <a:tab pos="5486400" algn="r"/>
                          <a:tab pos="457200" algn="l"/>
                        </a:tabLst>
                      </a:pPr>
                      <a:r>
                        <a:rPr lang="en-US" sz="800" b="1">
                          <a:solidFill>
                            <a:srgbClr val="000000"/>
                          </a:solidFill>
                          <a:latin typeface="Univers"/>
                          <a:ea typeface="Times New Roman"/>
                        </a:rPr>
                        <a:t>Apostolic</a:t>
                      </a:r>
                      <a:endParaRPr lang="en-US" sz="800">
                        <a:latin typeface="Times New Roman"/>
                        <a:ea typeface="Times New Roman"/>
                      </a:endParaRPr>
                    </a:p>
                    <a:p>
                      <a:pPr marL="0" marR="0" algn="ctr">
                        <a:spcBef>
                          <a:spcPts val="0"/>
                        </a:spcBef>
                        <a:spcAft>
                          <a:spcPts val="0"/>
                        </a:spcAft>
                        <a:tabLst>
                          <a:tab pos="2743200" algn="ctr"/>
                          <a:tab pos="5486400" algn="r"/>
                          <a:tab pos="457200" algn="l"/>
                        </a:tabLst>
                      </a:pPr>
                      <a:r>
                        <a:rPr lang="en-US" sz="700" b="1">
                          <a:solidFill>
                            <a:srgbClr val="000000"/>
                          </a:solidFill>
                          <a:latin typeface="Univers"/>
                          <a:ea typeface="Times New Roman"/>
                        </a:rPr>
                        <a:t>30-100 AD</a:t>
                      </a:r>
                      <a:endParaRPr lang="en-US" sz="800">
                        <a:latin typeface="Times New Roman"/>
                        <a:ea typeface="Times New Roman"/>
                      </a:endParaRPr>
                    </a:p>
                    <a:p>
                      <a:pPr marL="0" marR="0" algn="ctr">
                        <a:spcBef>
                          <a:spcPts val="0"/>
                        </a:spcBef>
                        <a:spcAft>
                          <a:spcPts val="0"/>
                        </a:spcAft>
                        <a:tabLst>
                          <a:tab pos="2743200" algn="ctr"/>
                          <a:tab pos="5486400" algn="r"/>
                          <a:tab pos="457200" algn="l"/>
                        </a:tabLst>
                      </a:pPr>
                      <a:r>
                        <a:rPr lang="en-US" sz="700">
                          <a:solidFill>
                            <a:srgbClr val="000000"/>
                          </a:solidFill>
                          <a:latin typeface="Univers"/>
                          <a:ea typeface="Times New Roman"/>
                        </a:rPr>
                        <a:t>increasing doctrine, cooling love</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2743200" algn="ctr"/>
                          <a:tab pos="5486400" algn="r"/>
                          <a:tab pos="457200" algn="l"/>
                        </a:tabLst>
                      </a:pPr>
                      <a:r>
                        <a:rPr lang="en-US" sz="800" b="1">
                          <a:solidFill>
                            <a:srgbClr val="000000"/>
                          </a:solidFill>
                          <a:latin typeface="Univers"/>
                          <a:ea typeface="Times New Roman"/>
                        </a:rPr>
                        <a:t>Persecuted</a:t>
                      </a:r>
                      <a:endParaRPr lang="en-US" sz="800">
                        <a:latin typeface="Times New Roman"/>
                        <a:ea typeface="Times New Roman"/>
                      </a:endParaRPr>
                    </a:p>
                    <a:p>
                      <a:pPr marL="0" marR="0" algn="ctr">
                        <a:spcBef>
                          <a:spcPts val="0"/>
                        </a:spcBef>
                        <a:spcAft>
                          <a:spcPts val="0"/>
                        </a:spcAft>
                        <a:tabLst>
                          <a:tab pos="2743200" algn="ctr"/>
                          <a:tab pos="5486400" algn="r"/>
                          <a:tab pos="457200" algn="l"/>
                        </a:tabLst>
                      </a:pPr>
                      <a:r>
                        <a:rPr lang="en-US" sz="700" b="1">
                          <a:solidFill>
                            <a:srgbClr val="000000"/>
                          </a:solidFill>
                          <a:latin typeface="Univers"/>
                          <a:ea typeface="Times New Roman"/>
                        </a:rPr>
                        <a:t>100-313 AD</a:t>
                      </a:r>
                      <a:endParaRPr lang="en-US" sz="800">
                        <a:latin typeface="Times New Roman"/>
                        <a:ea typeface="Times New Roman"/>
                      </a:endParaRPr>
                    </a:p>
                    <a:p>
                      <a:pPr marL="0" marR="0" algn="ctr">
                        <a:spcBef>
                          <a:spcPts val="0"/>
                        </a:spcBef>
                        <a:spcAft>
                          <a:spcPts val="0"/>
                        </a:spcAft>
                      </a:pPr>
                      <a:r>
                        <a:rPr lang="en-US" sz="700">
                          <a:solidFill>
                            <a:srgbClr val="000000"/>
                          </a:solidFill>
                          <a:latin typeface="Univers"/>
                          <a:ea typeface="Times New Roman"/>
                        </a:rPr>
                        <a:t>suffering, seeds of evil enter</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2743200" algn="ctr"/>
                          <a:tab pos="5486400" algn="r"/>
                          <a:tab pos="457200" algn="l"/>
                        </a:tabLst>
                      </a:pPr>
                      <a:r>
                        <a:rPr lang="en-US" sz="800" b="1">
                          <a:solidFill>
                            <a:srgbClr val="000000"/>
                          </a:solidFill>
                          <a:latin typeface="Univers"/>
                          <a:ea typeface="Times New Roman"/>
                        </a:rPr>
                        <a:t>Compromising</a:t>
                      </a:r>
                      <a:endParaRPr lang="en-US" sz="800">
                        <a:latin typeface="Times New Roman"/>
                        <a:ea typeface="Times New Roman"/>
                      </a:endParaRPr>
                    </a:p>
                    <a:p>
                      <a:pPr marL="0" marR="0" algn="ctr">
                        <a:spcBef>
                          <a:spcPts val="0"/>
                        </a:spcBef>
                        <a:spcAft>
                          <a:spcPts val="0"/>
                        </a:spcAft>
                        <a:tabLst>
                          <a:tab pos="2743200" algn="ctr"/>
                          <a:tab pos="5486400" algn="r"/>
                          <a:tab pos="457200" algn="l"/>
                        </a:tabLst>
                      </a:pPr>
                      <a:r>
                        <a:rPr lang="en-US" sz="700" b="1">
                          <a:solidFill>
                            <a:srgbClr val="000000"/>
                          </a:solidFill>
                          <a:latin typeface="Univers"/>
                          <a:ea typeface="Times New Roman"/>
                        </a:rPr>
                        <a:t>313-500 AD</a:t>
                      </a:r>
                      <a:endParaRPr lang="en-US" sz="800">
                        <a:latin typeface="Times New Roman"/>
                        <a:ea typeface="Times New Roman"/>
                      </a:endParaRPr>
                    </a:p>
                    <a:p>
                      <a:pPr marL="0" marR="0" algn="ctr">
                        <a:spcBef>
                          <a:spcPts val="0"/>
                        </a:spcBef>
                        <a:spcAft>
                          <a:spcPts val="0"/>
                        </a:spcAft>
                      </a:pPr>
                      <a:r>
                        <a:rPr lang="en-US" sz="700">
                          <a:solidFill>
                            <a:srgbClr val="000000"/>
                          </a:solidFill>
                          <a:latin typeface="Univers"/>
                          <a:ea typeface="Times New Roman"/>
                        </a:rPr>
                        <a:t>Constantine, state church, pagan practices, spiritual compromise</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spcBef>
                          <a:spcPts val="0"/>
                        </a:spcBef>
                        <a:spcAft>
                          <a:spcPts val="0"/>
                        </a:spcAft>
                        <a:tabLst>
                          <a:tab pos="2743200" algn="ctr"/>
                          <a:tab pos="5486400" algn="r"/>
                          <a:tab pos="457200" algn="l"/>
                        </a:tabLst>
                      </a:pPr>
                      <a:r>
                        <a:rPr lang="en-US" sz="800" b="1">
                          <a:solidFill>
                            <a:srgbClr val="000000"/>
                          </a:solidFill>
                          <a:latin typeface="Univers"/>
                          <a:ea typeface="Times New Roman"/>
                        </a:rPr>
                        <a:t>Corrupted</a:t>
                      </a:r>
                      <a:endParaRPr lang="en-US" sz="800">
                        <a:latin typeface="Times New Roman"/>
                        <a:ea typeface="Times New Roman"/>
                      </a:endParaRPr>
                    </a:p>
                    <a:p>
                      <a:pPr marL="0" marR="0" algn="ctr">
                        <a:spcBef>
                          <a:spcPts val="0"/>
                        </a:spcBef>
                        <a:spcAft>
                          <a:spcPts val="0"/>
                        </a:spcAft>
                        <a:tabLst>
                          <a:tab pos="2743200" algn="ctr"/>
                          <a:tab pos="5486400" algn="r"/>
                          <a:tab pos="457200" algn="l"/>
                        </a:tabLst>
                      </a:pPr>
                      <a:r>
                        <a:rPr lang="en-US" sz="700" b="1">
                          <a:solidFill>
                            <a:srgbClr val="000000"/>
                          </a:solidFill>
                          <a:latin typeface="Univers"/>
                          <a:ea typeface="Times New Roman"/>
                        </a:rPr>
                        <a:t>500-1500 AD</a:t>
                      </a:r>
                      <a:endParaRPr lang="en-US" sz="800">
                        <a:latin typeface="Times New Roman"/>
                        <a:ea typeface="Times New Roman"/>
                      </a:endParaRPr>
                    </a:p>
                    <a:p>
                      <a:pPr marL="0" marR="0" algn="ctr">
                        <a:spcBef>
                          <a:spcPts val="0"/>
                        </a:spcBef>
                        <a:spcAft>
                          <a:spcPts val="0"/>
                        </a:spcAft>
                      </a:pPr>
                      <a:r>
                        <a:rPr lang="en-US" sz="700">
                          <a:solidFill>
                            <a:srgbClr val="000000"/>
                          </a:solidFill>
                          <a:latin typeface="Univers"/>
                          <a:ea typeface="Times New Roman"/>
                        </a:rPr>
                        <a:t>Dark Ages, inquisition, Mary elevated, works</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spcBef>
                          <a:spcPts val="0"/>
                        </a:spcBef>
                        <a:spcAft>
                          <a:spcPts val="0"/>
                        </a:spcAft>
                        <a:tabLst>
                          <a:tab pos="2743200" algn="ctr"/>
                          <a:tab pos="5486400" algn="r"/>
                          <a:tab pos="457200" algn="l"/>
                        </a:tabLst>
                      </a:pPr>
                      <a:r>
                        <a:rPr lang="en-US" sz="800" b="1">
                          <a:solidFill>
                            <a:srgbClr val="000000"/>
                          </a:solidFill>
                          <a:latin typeface="Univers"/>
                          <a:ea typeface="Times New Roman"/>
                        </a:rPr>
                        <a:t>Dead </a:t>
                      </a:r>
                      <a:r>
                        <a:rPr lang="en-US" sz="800" b="1">
                          <a:solidFill>
                            <a:srgbClr val="000000"/>
                          </a:solidFill>
                          <a:latin typeface="Univers"/>
                          <a:ea typeface="Times New Roman"/>
                          <a:sym typeface="Symbol"/>
                        </a:rPr>
                        <a:t></a:t>
                      </a:r>
                      <a:r>
                        <a:rPr lang="en-US" sz="800" b="1">
                          <a:solidFill>
                            <a:srgbClr val="000000"/>
                          </a:solidFill>
                          <a:latin typeface="Univers"/>
                          <a:ea typeface="Times New Roman"/>
                        </a:rPr>
                        <a:t> Reformed</a:t>
                      </a:r>
                      <a:endParaRPr lang="en-US" sz="800">
                        <a:latin typeface="Times New Roman"/>
                        <a:ea typeface="Times New Roman"/>
                      </a:endParaRPr>
                    </a:p>
                    <a:p>
                      <a:pPr marL="0" marR="0" algn="ctr">
                        <a:spcBef>
                          <a:spcPts val="0"/>
                        </a:spcBef>
                        <a:spcAft>
                          <a:spcPts val="0"/>
                        </a:spcAft>
                        <a:tabLst>
                          <a:tab pos="2743200" algn="ctr"/>
                          <a:tab pos="5486400" algn="r"/>
                          <a:tab pos="457200" algn="l"/>
                        </a:tabLst>
                      </a:pPr>
                      <a:r>
                        <a:rPr lang="en-US" sz="700" b="1">
                          <a:solidFill>
                            <a:srgbClr val="000000"/>
                          </a:solidFill>
                          <a:latin typeface="Univers"/>
                          <a:ea typeface="Times New Roman"/>
                        </a:rPr>
                        <a:t>1500-1789 AD</a:t>
                      </a:r>
                      <a:endParaRPr lang="en-US" sz="800">
                        <a:latin typeface="Times New Roman"/>
                        <a:ea typeface="Times New Roman"/>
                      </a:endParaRPr>
                    </a:p>
                    <a:p>
                      <a:pPr marL="0" marR="0" algn="ctr">
                        <a:spcBef>
                          <a:spcPts val="0"/>
                        </a:spcBef>
                        <a:spcAft>
                          <a:spcPts val="0"/>
                        </a:spcAft>
                      </a:pPr>
                      <a:r>
                        <a:rPr lang="en-US" sz="700">
                          <a:solidFill>
                            <a:srgbClr val="000000"/>
                          </a:solidFill>
                          <a:latin typeface="Univers"/>
                          <a:ea typeface="Times New Roman"/>
                        </a:rPr>
                        <a:t>“protesters”; Guttenberg press, enlightenment, denominations, doctrines</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2743200" algn="ctr"/>
                          <a:tab pos="5486400" algn="r"/>
                          <a:tab pos="457200" algn="l"/>
                        </a:tabLst>
                      </a:pPr>
                      <a:r>
                        <a:rPr lang="en-US" sz="800" b="1">
                          <a:solidFill>
                            <a:srgbClr val="000000"/>
                          </a:solidFill>
                          <a:latin typeface="Univers"/>
                          <a:ea typeface="Times New Roman"/>
                        </a:rPr>
                        <a:t>Faithful </a:t>
                      </a:r>
                      <a:r>
                        <a:rPr lang="en-US" sz="800" b="1">
                          <a:solidFill>
                            <a:srgbClr val="000000"/>
                          </a:solidFill>
                          <a:latin typeface="Univers"/>
                          <a:ea typeface="Times New Roman"/>
                          <a:sym typeface="Symbol"/>
                        </a:rPr>
                        <a:t></a:t>
                      </a:r>
                      <a:r>
                        <a:rPr lang="en-US" sz="800" b="1">
                          <a:solidFill>
                            <a:srgbClr val="000000"/>
                          </a:solidFill>
                          <a:latin typeface="Univers"/>
                          <a:ea typeface="Times New Roman"/>
                        </a:rPr>
                        <a:t> Revival</a:t>
                      </a:r>
                      <a:endParaRPr lang="en-US" sz="800">
                        <a:latin typeface="Times New Roman"/>
                        <a:ea typeface="Times New Roman"/>
                      </a:endParaRPr>
                    </a:p>
                    <a:p>
                      <a:pPr marL="0" marR="0" algn="ctr">
                        <a:spcBef>
                          <a:spcPts val="0"/>
                        </a:spcBef>
                        <a:spcAft>
                          <a:spcPts val="0"/>
                        </a:spcAft>
                        <a:tabLst>
                          <a:tab pos="2743200" algn="ctr"/>
                          <a:tab pos="5486400" algn="r"/>
                          <a:tab pos="457200" algn="l"/>
                        </a:tabLst>
                      </a:pPr>
                      <a:r>
                        <a:rPr lang="en-US" sz="700" b="1">
                          <a:solidFill>
                            <a:srgbClr val="000000"/>
                          </a:solidFill>
                          <a:latin typeface="Univers"/>
                          <a:ea typeface="Times New Roman"/>
                        </a:rPr>
                        <a:t>1789-Rapture</a:t>
                      </a:r>
                      <a:endParaRPr lang="en-US" sz="800">
                        <a:latin typeface="Times New Roman"/>
                        <a:ea typeface="Times New Roman"/>
                      </a:endParaRPr>
                    </a:p>
                    <a:p>
                      <a:pPr marL="0" marR="0" algn="ctr">
                        <a:spcBef>
                          <a:spcPts val="0"/>
                        </a:spcBef>
                        <a:spcAft>
                          <a:spcPts val="0"/>
                        </a:spcAft>
                      </a:pPr>
                      <a:r>
                        <a:rPr lang="en-US" sz="700">
                          <a:solidFill>
                            <a:srgbClr val="000000"/>
                          </a:solidFill>
                          <a:latin typeface="Univers"/>
                          <a:ea typeface="Times New Roman"/>
                        </a:rPr>
                        <a:t>missionary growth</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2743200" algn="ctr"/>
                          <a:tab pos="5486400" algn="r"/>
                          <a:tab pos="457200" algn="l"/>
                        </a:tabLst>
                      </a:pPr>
                      <a:r>
                        <a:rPr lang="en-US" sz="800" b="1">
                          <a:solidFill>
                            <a:srgbClr val="000000"/>
                          </a:solidFill>
                          <a:latin typeface="Univers"/>
                          <a:ea typeface="Times New Roman"/>
                        </a:rPr>
                        <a:t>Universal</a:t>
                      </a:r>
                      <a:endParaRPr lang="en-US" sz="800">
                        <a:latin typeface="Times New Roman"/>
                        <a:ea typeface="Times New Roman"/>
                      </a:endParaRPr>
                    </a:p>
                    <a:p>
                      <a:pPr marL="0" marR="0" algn="ctr">
                        <a:spcBef>
                          <a:spcPts val="0"/>
                        </a:spcBef>
                        <a:spcAft>
                          <a:spcPts val="0"/>
                        </a:spcAft>
                        <a:tabLst>
                          <a:tab pos="2743200" algn="ctr"/>
                          <a:tab pos="5486400" algn="r"/>
                          <a:tab pos="457200" algn="l"/>
                        </a:tabLst>
                      </a:pPr>
                      <a:r>
                        <a:rPr lang="en-US" sz="700" b="1">
                          <a:solidFill>
                            <a:srgbClr val="000000"/>
                          </a:solidFill>
                          <a:latin typeface="Univers"/>
                          <a:ea typeface="Times New Roman"/>
                        </a:rPr>
                        <a:t>End-times</a:t>
                      </a:r>
                      <a:endParaRPr lang="en-US" sz="800">
                        <a:latin typeface="Times New Roman"/>
                        <a:ea typeface="Times New Roman"/>
                      </a:endParaRPr>
                    </a:p>
                    <a:p>
                      <a:pPr marL="0" marR="0" algn="ctr">
                        <a:spcBef>
                          <a:spcPts val="0"/>
                        </a:spcBef>
                        <a:spcAft>
                          <a:spcPts val="0"/>
                        </a:spcAft>
                      </a:pPr>
                      <a:r>
                        <a:rPr lang="en-US" sz="700">
                          <a:solidFill>
                            <a:srgbClr val="000000"/>
                          </a:solidFill>
                          <a:latin typeface="Univers"/>
                          <a:ea typeface="Times New Roman"/>
                        </a:rPr>
                        <a:t>rich, complacent, twentieth century western world</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2551">
                <a:tc>
                  <a:txBody>
                    <a:bodyPr/>
                    <a:lstStyle/>
                    <a:p>
                      <a:pPr marL="0" marR="0" algn="ctr">
                        <a:spcBef>
                          <a:spcPts val="0"/>
                        </a:spcBef>
                        <a:spcAft>
                          <a:spcPts val="0"/>
                        </a:spcAft>
                      </a:pPr>
                      <a:r>
                        <a:rPr lang="en-US" sz="800" b="1">
                          <a:solidFill>
                            <a:srgbClr val="000000"/>
                          </a:solidFill>
                          <a:latin typeface="Univers"/>
                          <a:ea typeface="Times New Roman"/>
                        </a:rPr>
                        <a:t>Matt 13 Parable</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lgn="ctr">
                        <a:spcBef>
                          <a:spcPts val="0"/>
                        </a:spcBef>
                        <a:spcAft>
                          <a:spcPts val="0"/>
                        </a:spcAft>
                      </a:pPr>
                      <a:r>
                        <a:rPr lang="en-US" sz="800" u="sng">
                          <a:solidFill>
                            <a:srgbClr val="000000"/>
                          </a:solidFill>
                          <a:latin typeface="Times New Roman"/>
                          <a:ea typeface="Times New Roman"/>
                        </a:rPr>
                        <a:t>Sower and soils </a:t>
                      </a:r>
                      <a:endParaRPr lang="en-US" sz="800">
                        <a:latin typeface="Times New Roman"/>
                        <a:ea typeface="Times New Roman"/>
                      </a:endParaRPr>
                    </a:p>
                    <a:p>
                      <a:pPr marL="0" marR="0" algn="ctr">
                        <a:spcBef>
                          <a:spcPts val="0"/>
                        </a:spcBef>
                        <a:spcAft>
                          <a:spcPts val="0"/>
                        </a:spcAft>
                      </a:pPr>
                      <a:r>
                        <a:rPr lang="en-US" sz="800" i="1">
                          <a:solidFill>
                            <a:srgbClr val="000000"/>
                          </a:solidFill>
                          <a:latin typeface="Times New Roman"/>
                          <a:ea typeface="Times New Roman"/>
                        </a:rPr>
                        <a:t>Seed = The Gospel</a:t>
                      </a:r>
                      <a:endParaRPr lang="en-US" sz="800">
                        <a:latin typeface="Times New Roman"/>
                        <a:ea typeface="Times New Roman"/>
                      </a:endParaRPr>
                    </a:p>
                    <a:p>
                      <a:pPr marL="0" marR="0" algn="ctr">
                        <a:spcBef>
                          <a:spcPts val="0"/>
                        </a:spcBef>
                        <a:spcAft>
                          <a:spcPts val="0"/>
                        </a:spcAft>
                      </a:pPr>
                      <a:r>
                        <a:rPr lang="en-US" sz="800" i="1">
                          <a:solidFill>
                            <a:srgbClr val="000000"/>
                          </a:solidFill>
                          <a:latin typeface="Times New Roman"/>
                          <a:ea typeface="Times New Roman"/>
                        </a:rPr>
                        <a:t>Good Soil = Believer</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b="0" u="sng" dirty="0">
                          <a:solidFill>
                            <a:srgbClr val="000000"/>
                          </a:solidFill>
                          <a:latin typeface="Times New Roman"/>
                        </a:rPr>
                        <a:t>Tares sowed, left ‘til harvest</a:t>
                      </a:r>
                      <a:endParaRPr lang="en-US" sz="800" b="1" dirty="0">
                        <a:latin typeface="Times New Roman"/>
                      </a:endParaRPr>
                    </a:p>
                    <a:p>
                      <a:pPr marL="0" marR="0" algn="ctr">
                        <a:spcBef>
                          <a:spcPts val="0"/>
                        </a:spcBef>
                        <a:spcAft>
                          <a:spcPts val="0"/>
                        </a:spcAft>
                      </a:pPr>
                      <a:r>
                        <a:rPr lang="en-US" sz="800" i="1" dirty="0" err="1">
                          <a:latin typeface="Times New Roman"/>
                          <a:ea typeface="Times New Roman"/>
                        </a:rPr>
                        <a:t>Sower</a:t>
                      </a:r>
                      <a:r>
                        <a:rPr lang="en-US" sz="800" i="1" dirty="0">
                          <a:latin typeface="Times New Roman"/>
                          <a:ea typeface="Times New Roman"/>
                        </a:rPr>
                        <a:t> is Son of Man</a:t>
                      </a:r>
                      <a:endParaRPr lang="en-US" sz="800" dirty="0">
                        <a:latin typeface="Times New Roman"/>
                        <a:ea typeface="Times New Roman"/>
                      </a:endParaRPr>
                    </a:p>
                    <a:p>
                      <a:pPr marL="0" marR="0" algn="ctr">
                        <a:spcBef>
                          <a:spcPts val="0"/>
                        </a:spcBef>
                        <a:spcAft>
                          <a:spcPts val="0"/>
                        </a:spcAft>
                      </a:pPr>
                      <a:r>
                        <a:rPr lang="en-US" sz="800" i="1" dirty="0">
                          <a:latin typeface="Times New Roman"/>
                          <a:ea typeface="Times New Roman"/>
                        </a:rPr>
                        <a:t>Good seed = Sons of God</a:t>
                      </a:r>
                      <a:endParaRPr lang="en-US" sz="800" dirty="0">
                        <a:latin typeface="Times New Roman"/>
                        <a:ea typeface="Times New Roman"/>
                      </a:endParaRPr>
                    </a:p>
                    <a:p>
                      <a:pPr marL="0" marR="0" algn="ctr">
                        <a:spcBef>
                          <a:spcPts val="0"/>
                        </a:spcBef>
                        <a:spcAft>
                          <a:spcPts val="0"/>
                        </a:spcAft>
                      </a:pPr>
                      <a:r>
                        <a:rPr lang="en-US" sz="800" i="1" dirty="0">
                          <a:latin typeface="Times New Roman"/>
                          <a:ea typeface="Times New Roman"/>
                        </a:rPr>
                        <a:t>Tares = Sons of Satan</a:t>
                      </a:r>
                      <a:endParaRPr lang="en-US" sz="800" dirty="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b="1" i="0" u="sng">
                          <a:solidFill>
                            <a:srgbClr val="000000"/>
                          </a:solidFill>
                          <a:latin typeface="Times New Roman"/>
                        </a:rPr>
                        <a:t>Mustard seed, birds of air nest in tree</a:t>
                      </a:r>
                      <a:endParaRPr lang="en-US" sz="800" b="1" i="1">
                        <a:latin typeface="Times New Roman"/>
                      </a:endParaRPr>
                    </a:p>
                    <a:p>
                      <a:pPr marL="0" marR="0" algn="ctr">
                        <a:spcBef>
                          <a:spcPts val="0"/>
                        </a:spcBef>
                        <a:spcAft>
                          <a:spcPts val="0"/>
                        </a:spcAft>
                      </a:pPr>
                      <a:r>
                        <a:rPr lang="en-US" sz="800" i="1">
                          <a:latin typeface="Times New Roman"/>
                          <a:ea typeface="Times New Roman"/>
                        </a:rPr>
                        <a:t>Tree = church</a:t>
                      </a:r>
                      <a:endParaRPr lang="en-US" sz="800">
                        <a:latin typeface="Times New Roman"/>
                        <a:ea typeface="Times New Roman"/>
                      </a:endParaRPr>
                    </a:p>
                    <a:p>
                      <a:pPr marL="0" marR="0" algn="ctr">
                        <a:spcBef>
                          <a:spcPts val="0"/>
                        </a:spcBef>
                        <a:spcAft>
                          <a:spcPts val="0"/>
                        </a:spcAft>
                      </a:pPr>
                      <a:r>
                        <a:rPr lang="en-US" sz="800" i="1">
                          <a:latin typeface="Times New Roman"/>
                          <a:ea typeface="Times New Roman"/>
                        </a:rPr>
                        <a:t>Birds = false doctrines</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spcBef>
                          <a:spcPts val="0"/>
                        </a:spcBef>
                        <a:spcAft>
                          <a:spcPts val="0"/>
                        </a:spcAft>
                      </a:pPr>
                      <a:r>
                        <a:rPr lang="en-US" sz="800" u="sng">
                          <a:solidFill>
                            <a:srgbClr val="000000"/>
                          </a:solidFill>
                          <a:latin typeface="Times New Roman"/>
                          <a:ea typeface="Times New Roman"/>
                        </a:rPr>
                        <a:t>Leaven, all becomes leavened</a:t>
                      </a:r>
                      <a:endParaRPr lang="en-US" sz="800">
                        <a:latin typeface="Times New Roman"/>
                        <a:ea typeface="Times New Roman"/>
                      </a:endParaRPr>
                    </a:p>
                    <a:p>
                      <a:pPr marL="0" marR="0" algn="ctr">
                        <a:spcBef>
                          <a:spcPts val="0"/>
                        </a:spcBef>
                        <a:spcAft>
                          <a:spcPts val="0"/>
                        </a:spcAft>
                      </a:pPr>
                      <a:r>
                        <a:rPr lang="en-US" sz="800" i="1">
                          <a:solidFill>
                            <a:srgbClr val="000000"/>
                          </a:solidFill>
                          <a:latin typeface="Times New Roman"/>
                          <a:ea typeface="Times New Roman"/>
                        </a:rPr>
                        <a:t>Meal = church</a:t>
                      </a:r>
                      <a:endParaRPr lang="en-US" sz="800">
                        <a:latin typeface="Times New Roman"/>
                        <a:ea typeface="Times New Roman"/>
                      </a:endParaRPr>
                    </a:p>
                    <a:p>
                      <a:pPr marL="0" marR="0" algn="ctr">
                        <a:spcBef>
                          <a:spcPts val="0"/>
                        </a:spcBef>
                        <a:spcAft>
                          <a:spcPts val="0"/>
                        </a:spcAft>
                      </a:pPr>
                      <a:r>
                        <a:rPr lang="en-US" sz="800" i="1">
                          <a:solidFill>
                            <a:srgbClr val="000000"/>
                          </a:solidFill>
                          <a:latin typeface="Times New Roman"/>
                          <a:ea typeface="Times New Roman"/>
                        </a:rPr>
                        <a:t>Leaven = false doctrine</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spcBef>
                          <a:spcPts val="0"/>
                        </a:spcBef>
                        <a:spcAft>
                          <a:spcPts val="0"/>
                        </a:spcAft>
                      </a:pPr>
                      <a:r>
                        <a:rPr lang="en-US" sz="800" u="sng">
                          <a:solidFill>
                            <a:srgbClr val="000000"/>
                          </a:solidFill>
                          <a:latin typeface="Times New Roman"/>
                          <a:ea typeface="Times New Roman"/>
                        </a:rPr>
                        <a:t>Hidden treasure, buy the field</a:t>
                      </a:r>
                      <a:endParaRPr lang="en-US" sz="800">
                        <a:latin typeface="Times New Roman"/>
                        <a:ea typeface="Times New Roman"/>
                      </a:endParaRPr>
                    </a:p>
                    <a:p>
                      <a:pPr marL="0" marR="0" algn="ctr">
                        <a:spcBef>
                          <a:spcPts val="0"/>
                        </a:spcBef>
                        <a:spcAft>
                          <a:spcPts val="0"/>
                        </a:spcAft>
                      </a:pPr>
                      <a:r>
                        <a:rPr lang="en-US" sz="800" i="1">
                          <a:solidFill>
                            <a:srgbClr val="000000"/>
                          </a:solidFill>
                          <a:latin typeface="Times New Roman"/>
                          <a:ea typeface="Times New Roman"/>
                        </a:rPr>
                        <a:t>Field = world</a:t>
                      </a:r>
                      <a:endParaRPr lang="en-US" sz="800">
                        <a:latin typeface="Times New Roman"/>
                        <a:ea typeface="Times New Roman"/>
                      </a:endParaRPr>
                    </a:p>
                    <a:p>
                      <a:pPr marL="0" marR="0" algn="ctr">
                        <a:spcBef>
                          <a:spcPts val="0"/>
                        </a:spcBef>
                        <a:spcAft>
                          <a:spcPts val="0"/>
                        </a:spcAft>
                      </a:pPr>
                      <a:r>
                        <a:rPr lang="en-US" sz="800" i="1">
                          <a:solidFill>
                            <a:srgbClr val="000000"/>
                          </a:solidFill>
                          <a:latin typeface="Times New Roman"/>
                          <a:ea typeface="Times New Roman"/>
                        </a:rPr>
                        <a:t>Treasure = Israel</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u="sng">
                          <a:solidFill>
                            <a:srgbClr val="000000"/>
                          </a:solidFill>
                          <a:latin typeface="Times New Roman"/>
                          <a:ea typeface="Times New Roman"/>
                        </a:rPr>
                        <a:t>Pearl of great value</a:t>
                      </a:r>
                      <a:endParaRPr lang="en-US" sz="800">
                        <a:latin typeface="Times New Roman"/>
                        <a:ea typeface="Times New Roman"/>
                      </a:endParaRPr>
                    </a:p>
                    <a:p>
                      <a:pPr marL="0" marR="0" algn="ctr">
                        <a:spcBef>
                          <a:spcPts val="0"/>
                        </a:spcBef>
                        <a:spcAft>
                          <a:spcPts val="0"/>
                        </a:spcAft>
                      </a:pPr>
                      <a:r>
                        <a:rPr lang="en-US" sz="800" i="1">
                          <a:solidFill>
                            <a:srgbClr val="000000"/>
                          </a:solidFill>
                          <a:latin typeface="Times New Roman"/>
                          <a:ea typeface="Times New Roman"/>
                        </a:rPr>
                        <a:t>Merchant = Christ</a:t>
                      </a:r>
                      <a:endParaRPr lang="en-US" sz="800">
                        <a:latin typeface="Times New Roman"/>
                        <a:ea typeface="Times New Roman"/>
                      </a:endParaRPr>
                    </a:p>
                    <a:p>
                      <a:pPr marL="0" marR="0" algn="ctr">
                        <a:spcBef>
                          <a:spcPts val="0"/>
                        </a:spcBef>
                        <a:spcAft>
                          <a:spcPts val="0"/>
                        </a:spcAft>
                      </a:pPr>
                      <a:r>
                        <a:rPr lang="en-US" sz="800" i="1">
                          <a:solidFill>
                            <a:srgbClr val="000000"/>
                          </a:solidFill>
                          <a:latin typeface="Times New Roman"/>
                          <a:ea typeface="Times New Roman"/>
                        </a:rPr>
                        <a:t>Pearl = Church</a:t>
                      </a:r>
                      <a:endParaRPr lang="en-US" sz="80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u="sng" dirty="0">
                          <a:solidFill>
                            <a:srgbClr val="000000"/>
                          </a:solidFill>
                          <a:latin typeface="Times New Roman"/>
                          <a:ea typeface="Times New Roman"/>
                        </a:rPr>
                        <a:t>Dragnet at end of age</a:t>
                      </a:r>
                      <a:endParaRPr lang="en-US" sz="800" dirty="0">
                        <a:latin typeface="Times New Roman"/>
                        <a:ea typeface="Times New Roman"/>
                      </a:endParaRPr>
                    </a:p>
                    <a:p>
                      <a:pPr marL="0" marR="0" algn="ctr">
                        <a:spcBef>
                          <a:spcPts val="0"/>
                        </a:spcBef>
                        <a:spcAft>
                          <a:spcPts val="0"/>
                        </a:spcAft>
                      </a:pPr>
                      <a:r>
                        <a:rPr lang="en-US" sz="800" i="1" dirty="0">
                          <a:solidFill>
                            <a:srgbClr val="000000"/>
                          </a:solidFill>
                          <a:latin typeface="Times New Roman"/>
                          <a:ea typeface="Times New Roman"/>
                        </a:rPr>
                        <a:t>Dragnet = angels</a:t>
                      </a:r>
                      <a:endParaRPr lang="en-US" sz="800" dirty="0">
                        <a:latin typeface="Times New Roman"/>
                        <a:ea typeface="Times New Roman"/>
                      </a:endParaRPr>
                    </a:p>
                    <a:p>
                      <a:pPr marL="0" marR="0" algn="ctr">
                        <a:spcBef>
                          <a:spcPts val="0"/>
                        </a:spcBef>
                        <a:spcAft>
                          <a:spcPts val="0"/>
                        </a:spcAft>
                      </a:pPr>
                      <a:r>
                        <a:rPr lang="en-US" sz="800" i="1" dirty="0">
                          <a:solidFill>
                            <a:srgbClr val="000000"/>
                          </a:solidFill>
                          <a:latin typeface="Times New Roman"/>
                          <a:ea typeface="Times New Roman"/>
                        </a:rPr>
                        <a:t>Sea = world</a:t>
                      </a:r>
                      <a:endParaRPr lang="en-US" sz="800" dirty="0">
                        <a:latin typeface="Times New Roman"/>
                        <a:ea typeface="Times New Roman"/>
                      </a:endParaRPr>
                    </a:p>
                    <a:p>
                      <a:pPr marL="0" marR="0" algn="ctr">
                        <a:spcBef>
                          <a:spcPts val="0"/>
                        </a:spcBef>
                        <a:spcAft>
                          <a:spcPts val="0"/>
                        </a:spcAft>
                      </a:pPr>
                      <a:r>
                        <a:rPr lang="en-US" sz="800" i="1" dirty="0">
                          <a:solidFill>
                            <a:srgbClr val="000000"/>
                          </a:solidFill>
                          <a:latin typeface="Times New Roman"/>
                          <a:ea typeface="Times New Roman"/>
                        </a:rPr>
                        <a:t>Good fish = believers</a:t>
                      </a:r>
                      <a:endParaRPr lang="en-US" sz="800" dirty="0">
                        <a:latin typeface="Times New Roman"/>
                        <a:ea typeface="Times New Roman"/>
                      </a:endParaRPr>
                    </a:p>
                  </a:txBody>
                  <a:tcPr marL="36154" marR="3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37</a:t>
            </a:fld>
            <a:endParaRPr lang="en-US"/>
          </a:p>
        </p:txBody>
      </p:sp>
      <p:graphicFrame>
        <p:nvGraphicFramePr>
          <p:cNvPr id="7" name="Table 6"/>
          <p:cNvGraphicFramePr>
            <a:graphicFrameLocks noGrp="1"/>
          </p:cNvGraphicFramePr>
          <p:nvPr/>
        </p:nvGraphicFramePr>
        <p:xfrm>
          <a:off x="152400" y="152400"/>
          <a:ext cx="8763000" cy="6731769"/>
        </p:xfrm>
        <a:graphic>
          <a:graphicData uri="http://schemas.openxmlformats.org/drawingml/2006/table">
            <a:tbl>
              <a:tblPr/>
              <a:tblGrid>
                <a:gridCol w="1110683"/>
                <a:gridCol w="1267792"/>
                <a:gridCol w="1393099"/>
                <a:gridCol w="891868"/>
                <a:gridCol w="978255"/>
                <a:gridCol w="1604319"/>
                <a:gridCol w="1516984"/>
              </a:tblGrid>
              <a:tr h="266487">
                <a:tc>
                  <a:txBody>
                    <a:bodyPr/>
                    <a:lstStyle/>
                    <a:p>
                      <a:pPr marL="0" marR="0" algn="r">
                        <a:spcBef>
                          <a:spcPts val="0"/>
                        </a:spcBef>
                        <a:spcAft>
                          <a:spcPts val="0"/>
                        </a:spcAft>
                      </a:pPr>
                      <a:r>
                        <a:rPr lang="en-US" sz="900" dirty="0">
                          <a:solidFill>
                            <a:srgbClr val="000000"/>
                          </a:solidFill>
                          <a:latin typeface="Univers"/>
                          <a:ea typeface="Times New Roman"/>
                          <a:cs typeface="Times New Roman"/>
                        </a:rPr>
                        <a:t/>
                      </a:r>
                      <a:br>
                        <a:rPr lang="en-US" sz="900" dirty="0">
                          <a:solidFill>
                            <a:srgbClr val="000000"/>
                          </a:solidFill>
                          <a:latin typeface="Univers"/>
                          <a:ea typeface="Times New Roman"/>
                          <a:cs typeface="Times New Roman"/>
                        </a:rPr>
                      </a:br>
                      <a:r>
                        <a:rPr lang="en-US" sz="1000" b="1" dirty="0">
                          <a:latin typeface="Times New Roman"/>
                          <a:ea typeface="Times New Roman"/>
                        </a:rPr>
                        <a:t>Age:</a:t>
                      </a:r>
                      <a:endParaRPr lang="en-US" sz="900" dirty="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a:latin typeface="Times New Roman"/>
                          <a:ea typeface="Times New Roman"/>
                        </a:rPr>
                        <a:t>Middle Ages (500-1500)</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a:latin typeface="Times New Roman"/>
                          <a:ea typeface="Times New Roman"/>
                        </a:rPr>
                        <a:t>Reformation (1517- 1648)</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spcBef>
                          <a:spcPts val="0"/>
                        </a:spcBef>
                        <a:spcAft>
                          <a:spcPts val="0"/>
                        </a:spcAft>
                      </a:pPr>
                      <a:r>
                        <a:rPr lang="en-US" sz="1000" b="1">
                          <a:latin typeface="Times New Roman"/>
                          <a:ea typeface="Times New Roman"/>
                        </a:rPr>
                        <a:t>Renaissance (1648-1789)</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spcBef>
                          <a:spcPts val="0"/>
                        </a:spcBef>
                        <a:spcAft>
                          <a:spcPts val="0"/>
                        </a:spcAft>
                      </a:pPr>
                      <a:r>
                        <a:rPr lang="en-US" sz="1000" b="1">
                          <a:latin typeface="Times New Roman"/>
                          <a:ea typeface="Times New Roman"/>
                        </a:rPr>
                        <a:t>Revival (1789-1914)</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a:latin typeface="Times New Roman"/>
                          <a:ea typeface="Times New Roman"/>
                        </a:rPr>
                        <a:t>Ideologies (1914-1996)</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261">
                <a:tc>
                  <a:txBody>
                    <a:bodyPr/>
                    <a:lstStyle/>
                    <a:p>
                      <a:pPr marL="0" marR="0">
                        <a:spcBef>
                          <a:spcPts val="0"/>
                        </a:spcBef>
                        <a:spcAft>
                          <a:spcPts val="0"/>
                        </a:spcAft>
                      </a:pPr>
                      <a:r>
                        <a:rPr lang="en-US" sz="1000" b="1">
                          <a:latin typeface="Times New Roman"/>
                          <a:ea typeface="Times New Roman"/>
                        </a:rPr>
                        <a:t>Church Letter to:</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lgn="ctr">
                        <a:spcBef>
                          <a:spcPts val="0"/>
                        </a:spcBef>
                        <a:spcAft>
                          <a:spcPts val="0"/>
                        </a:spcAft>
                      </a:pPr>
                      <a:r>
                        <a:rPr lang="en-US" sz="900" b="1">
                          <a:latin typeface="Times New Roman"/>
                        </a:rPr>
                        <a:t>Thyatira</a:t>
                      </a:r>
                    </a:p>
                    <a:p>
                      <a:pPr marL="0" marR="0" algn="ctr">
                        <a:spcBef>
                          <a:spcPts val="0"/>
                        </a:spcBef>
                        <a:spcAft>
                          <a:spcPts val="0"/>
                        </a:spcAft>
                      </a:pPr>
                      <a:r>
                        <a:rPr lang="en-US" sz="900" b="1" i="1">
                          <a:latin typeface="Times New Roman"/>
                        </a:rPr>
                        <a:t>“Continuing</a:t>
                      </a:r>
                      <a:r>
                        <a:rPr lang="en-US" sz="900" b="1" i="0">
                          <a:latin typeface="Times New Roman"/>
                        </a:rPr>
                        <a:t> Sacrifice”</a:t>
                      </a:r>
                      <a:endParaRPr lang="en-US" sz="900" b="1" i="1">
                        <a:latin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spcBef>
                          <a:spcPts val="0"/>
                        </a:spcBef>
                        <a:spcAft>
                          <a:spcPts val="0"/>
                        </a:spcAft>
                      </a:pPr>
                      <a:r>
                        <a:rPr lang="en-US" sz="900" b="1">
                          <a:latin typeface="Times New Roman"/>
                        </a:rPr>
                        <a:t>Sardis</a:t>
                      </a:r>
                    </a:p>
                    <a:p>
                      <a:pPr marL="0" marR="0" algn="ctr">
                        <a:spcBef>
                          <a:spcPts val="0"/>
                        </a:spcBef>
                        <a:spcAft>
                          <a:spcPts val="0"/>
                        </a:spcAft>
                      </a:pPr>
                      <a:r>
                        <a:rPr lang="en-US" sz="900" b="1" i="1">
                          <a:latin typeface="Times New Roman"/>
                        </a:rPr>
                        <a:t>“Remnant”</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spcBef>
                          <a:spcPts val="0"/>
                        </a:spcBef>
                        <a:spcAft>
                          <a:spcPts val="0"/>
                        </a:spcAft>
                      </a:pPr>
                      <a:r>
                        <a:rPr lang="en-US" sz="900" b="1">
                          <a:latin typeface="Times New Roman"/>
                        </a:rPr>
                        <a:t>Philadelphia</a:t>
                      </a:r>
                    </a:p>
                    <a:p>
                      <a:pPr marL="0" marR="0" algn="ctr">
                        <a:spcBef>
                          <a:spcPts val="0"/>
                        </a:spcBef>
                        <a:spcAft>
                          <a:spcPts val="0"/>
                        </a:spcAft>
                      </a:pPr>
                      <a:r>
                        <a:rPr lang="en-US" sz="900" b="1" i="1">
                          <a:latin typeface="Times New Roman"/>
                        </a:rPr>
                        <a:t>“Brotherly Love”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b="1" dirty="0">
                          <a:latin typeface="Times New Roman"/>
                        </a:rPr>
                        <a:t>Laodicea</a:t>
                      </a:r>
                    </a:p>
                    <a:p>
                      <a:pPr marL="0" marR="0" algn="ctr">
                        <a:spcBef>
                          <a:spcPts val="0"/>
                        </a:spcBef>
                        <a:spcAft>
                          <a:spcPts val="0"/>
                        </a:spcAft>
                      </a:pPr>
                      <a:r>
                        <a:rPr lang="en-US" sz="900" b="1" i="1" dirty="0" smtClean="0">
                          <a:latin typeface="Times New Roman"/>
                        </a:rPr>
                        <a:t>“Choice of </a:t>
                      </a:r>
                      <a:r>
                        <a:rPr lang="en-US" sz="900" b="1" i="1" dirty="0">
                          <a:latin typeface="Times New Roman"/>
                        </a:rPr>
                        <a:t>the people”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0174">
                <a:tc>
                  <a:txBody>
                    <a:bodyPr/>
                    <a:lstStyle/>
                    <a:p>
                      <a:pPr marL="0" marR="0">
                        <a:spcBef>
                          <a:spcPts val="0"/>
                        </a:spcBef>
                        <a:spcAft>
                          <a:spcPts val="0"/>
                        </a:spcAft>
                      </a:pPr>
                      <a:r>
                        <a:rPr lang="en-US" sz="1000" b="1">
                          <a:latin typeface="Times New Roman"/>
                          <a:ea typeface="Times New Roman"/>
                        </a:rPr>
                        <a:t>The Lord’s description/promise</a:t>
                      </a:r>
                      <a:endParaRPr lang="en-US" sz="900">
                        <a:latin typeface="Times New Roman"/>
                        <a:ea typeface="Times New Roman"/>
                      </a:endParaRPr>
                    </a:p>
                    <a:p>
                      <a:pPr marL="0" marR="0">
                        <a:spcBef>
                          <a:spcPts val="0"/>
                        </a:spcBef>
                        <a:spcAft>
                          <a:spcPts val="0"/>
                        </a:spcAft>
                      </a:pPr>
                      <a:r>
                        <a:rPr lang="en-US" sz="900">
                          <a:latin typeface="Times New Roman"/>
                          <a:ea typeface="Times New Roman"/>
                        </a:rPr>
                        <a:t>[</a:t>
                      </a:r>
                      <a:r>
                        <a:rPr lang="en-US" sz="900" b="1" u="sng">
                          <a:latin typeface="Times New Roman"/>
                          <a:ea typeface="Times New Roman"/>
                        </a:rPr>
                        <a:t>Note</a:t>
                      </a:r>
                      <a:r>
                        <a:rPr lang="en-US" sz="900">
                          <a:latin typeface="Times New Roman"/>
                          <a:ea typeface="Times New Roman"/>
                        </a:rPr>
                        <a:t>: to </a:t>
                      </a:r>
                      <a:r>
                        <a:rPr lang="en-US" sz="900" b="1">
                          <a:latin typeface="Times New Roman"/>
                          <a:ea typeface="Times New Roman"/>
                        </a:rPr>
                        <a:t>Pergamum</a:t>
                      </a:r>
                      <a:r>
                        <a:rPr lang="en-US" sz="900">
                          <a:latin typeface="Times New Roman"/>
                          <a:ea typeface="Times New Roman"/>
                        </a:rPr>
                        <a:t> He said,</a:t>
                      </a:r>
                      <a:r>
                        <a:rPr lang="en-US" sz="900">
                          <a:solidFill>
                            <a:srgbClr val="FF0000"/>
                          </a:solidFill>
                          <a:latin typeface="Times New Roman"/>
                          <a:ea typeface="Times New Roman"/>
                        </a:rPr>
                        <a:t> 'Repent therefore; or else </a:t>
                      </a:r>
                      <a:r>
                        <a:rPr lang="en-US" sz="900" b="1" u="sng">
                          <a:solidFill>
                            <a:srgbClr val="FF0000"/>
                          </a:solidFill>
                          <a:effectLst>
                            <a:outerShdw blurRad="50800" dist="38100" algn="tr" rotWithShape="0">
                              <a:prstClr val="black">
                                <a:alpha val="40000"/>
                              </a:prstClr>
                            </a:outerShdw>
                          </a:effectLst>
                          <a:latin typeface="Times New Roman"/>
                          <a:ea typeface="Times New Roman"/>
                        </a:rPr>
                        <a:t>I am coming to you quickly</a:t>
                      </a:r>
                      <a:r>
                        <a:rPr lang="en-US" sz="900">
                          <a:solidFill>
                            <a:srgbClr val="FF0000"/>
                          </a:solidFill>
                          <a:latin typeface="Times New Roman"/>
                          <a:ea typeface="Times New Roman"/>
                        </a:rPr>
                        <a:t>, and I will make war against them with the sword of My mouth. </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lgn="ctr">
                        <a:spcBef>
                          <a:spcPts val="0"/>
                        </a:spcBef>
                        <a:spcAft>
                          <a:spcPts val="0"/>
                        </a:spcAft>
                      </a:pPr>
                      <a:r>
                        <a:rPr lang="en-US" sz="900">
                          <a:solidFill>
                            <a:srgbClr val="FF0000"/>
                          </a:solidFill>
                          <a:latin typeface="Times New Roman"/>
                          <a:ea typeface="Times New Roman"/>
                        </a:rPr>
                        <a:t>The Son of God, who has eyes like a flame of fire, and His feet are like burnished bronze</a:t>
                      </a:r>
                      <a:endParaRPr lang="en-US" sz="900">
                        <a:latin typeface="Times New Roman"/>
                        <a:ea typeface="Times New Roman"/>
                      </a:endParaRPr>
                    </a:p>
                    <a:p>
                      <a:pPr marL="0" marR="0" algn="ctr">
                        <a:spcBef>
                          <a:spcPts val="0"/>
                        </a:spcBef>
                        <a:spcAft>
                          <a:spcPts val="0"/>
                        </a:spcAft>
                      </a:pPr>
                      <a:r>
                        <a:rPr lang="en-US" sz="900">
                          <a:solidFill>
                            <a:srgbClr val="FF0000"/>
                          </a:solidFill>
                          <a:latin typeface="Times New Roman"/>
                          <a:ea typeface="Times New Roman"/>
                        </a:rPr>
                        <a:t>'Nevertheless what you have, hold fast </a:t>
                      </a:r>
                      <a:r>
                        <a:rPr lang="en-US" sz="900" b="1" u="sng">
                          <a:solidFill>
                            <a:srgbClr val="FF0000"/>
                          </a:solidFill>
                          <a:effectLst>
                            <a:outerShdw blurRad="50800" dist="38100" algn="tr" rotWithShape="0">
                              <a:prstClr val="black">
                                <a:alpha val="40000"/>
                              </a:prstClr>
                            </a:outerShdw>
                          </a:effectLst>
                          <a:latin typeface="Times New Roman"/>
                          <a:ea typeface="Times New Roman"/>
                        </a:rPr>
                        <a:t>until I come</a:t>
                      </a:r>
                      <a:r>
                        <a:rPr lang="en-US" sz="900">
                          <a:solidFill>
                            <a:srgbClr val="FF0000"/>
                          </a:solidFill>
                          <a:latin typeface="Times New Roman"/>
                          <a:ea typeface="Times New Roman"/>
                        </a:rPr>
                        <a:t>.</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spcBef>
                          <a:spcPts val="0"/>
                        </a:spcBef>
                        <a:spcAft>
                          <a:spcPts val="0"/>
                        </a:spcAft>
                      </a:pPr>
                      <a:r>
                        <a:rPr lang="en-US" sz="900">
                          <a:solidFill>
                            <a:srgbClr val="FF0000"/>
                          </a:solidFill>
                          <a:latin typeface="Times New Roman"/>
                          <a:ea typeface="Times New Roman"/>
                        </a:rPr>
                        <a:t>He who has the </a:t>
                      </a:r>
                      <a:r>
                        <a:rPr lang="en-US" sz="900" b="1" u="sng">
                          <a:solidFill>
                            <a:srgbClr val="FF0000"/>
                          </a:solidFill>
                          <a:latin typeface="Times New Roman"/>
                          <a:ea typeface="Times New Roman"/>
                        </a:rPr>
                        <a:t>seven Spirits of God</a:t>
                      </a:r>
                      <a:r>
                        <a:rPr lang="en-US" sz="900">
                          <a:solidFill>
                            <a:srgbClr val="FF0000"/>
                          </a:solidFill>
                          <a:latin typeface="Times New Roman"/>
                          <a:ea typeface="Times New Roman"/>
                        </a:rPr>
                        <a:t>, and the seven stars,</a:t>
                      </a:r>
                      <a:endParaRPr lang="en-US" sz="900">
                        <a:latin typeface="Times New Roman"/>
                        <a:ea typeface="Times New Roman"/>
                      </a:endParaRPr>
                    </a:p>
                    <a:p>
                      <a:pPr marL="0" marR="0" algn="ctr">
                        <a:spcBef>
                          <a:spcPts val="0"/>
                        </a:spcBef>
                        <a:spcAft>
                          <a:spcPts val="0"/>
                        </a:spcAft>
                      </a:pPr>
                      <a:r>
                        <a:rPr lang="en-US" sz="900">
                          <a:solidFill>
                            <a:srgbClr val="FF0000"/>
                          </a:solidFill>
                          <a:latin typeface="Times New Roman"/>
                          <a:ea typeface="Times New Roman"/>
                        </a:rPr>
                        <a:t>If therefore you will not wake up</a:t>
                      </a:r>
                      <a:r>
                        <a:rPr lang="en-US" sz="900" b="1" u="sng">
                          <a:solidFill>
                            <a:srgbClr val="FF0000"/>
                          </a:solidFill>
                          <a:effectLst>
                            <a:outerShdw blurRad="50800" dist="38100" algn="tr" rotWithShape="0">
                              <a:prstClr val="black">
                                <a:alpha val="40000"/>
                              </a:prstClr>
                            </a:outerShdw>
                          </a:effectLst>
                          <a:latin typeface="Times New Roman"/>
                          <a:ea typeface="Times New Roman"/>
                        </a:rPr>
                        <a:t>, I will come like a thief</a:t>
                      </a:r>
                      <a:r>
                        <a:rPr lang="en-US" sz="900">
                          <a:solidFill>
                            <a:srgbClr val="FF0000"/>
                          </a:solidFill>
                          <a:latin typeface="Times New Roman"/>
                          <a:ea typeface="Times New Roman"/>
                        </a:rPr>
                        <a:t>, and you will not know at what hour I will come upon you.</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spcBef>
                          <a:spcPts val="0"/>
                        </a:spcBef>
                        <a:spcAft>
                          <a:spcPts val="0"/>
                        </a:spcAft>
                      </a:pPr>
                      <a:r>
                        <a:rPr lang="en-US" sz="900">
                          <a:solidFill>
                            <a:srgbClr val="FF0000"/>
                          </a:solidFill>
                          <a:latin typeface="Times New Roman"/>
                          <a:ea typeface="Times New Roman"/>
                        </a:rPr>
                        <a:t>He who is holy, who is true, who has the key of David, who opens and no one will shut, and who shuts and no one opens</a:t>
                      </a:r>
                      <a:endParaRPr lang="en-US" sz="900">
                        <a:latin typeface="Times New Roman"/>
                        <a:ea typeface="Times New Roman"/>
                      </a:endParaRPr>
                    </a:p>
                    <a:p>
                      <a:pPr marL="0" marR="0">
                        <a:spcBef>
                          <a:spcPts val="0"/>
                        </a:spcBef>
                        <a:spcAft>
                          <a:spcPts val="0"/>
                        </a:spcAft>
                      </a:pPr>
                      <a:r>
                        <a:rPr lang="en-US" sz="900">
                          <a:solidFill>
                            <a:srgbClr val="FF0000"/>
                          </a:solidFill>
                          <a:latin typeface="Times New Roman"/>
                          <a:ea typeface="Times New Roman"/>
                        </a:rPr>
                        <a:t>Because </a:t>
                      </a:r>
                      <a:r>
                        <a:rPr lang="en-US" sz="900" b="1" u="sng">
                          <a:solidFill>
                            <a:srgbClr val="FF0000"/>
                          </a:solidFill>
                          <a:latin typeface="Times New Roman"/>
                          <a:ea typeface="Times New Roman"/>
                        </a:rPr>
                        <a:t>you have kept the word of My perseverance</a:t>
                      </a:r>
                      <a:r>
                        <a:rPr lang="en-US" sz="900">
                          <a:solidFill>
                            <a:srgbClr val="FF0000"/>
                          </a:solidFill>
                          <a:latin typeface="Times New Roman"/>
                          <a:ea typeface="Times New Roman"/>
                        </a:rPr>
                        <a:t>, I also will keep you from the hour of testing, that </a:t>
                      </a:r>
                      <a:r>
                        <a:rPr lang="en-US" sz="900" i="1">
                          <a:solidFill>
                            <a:srgbClr val="FF0000"/>
                          </a:solidFill>
                          <a:latin typeface="Times New Roman"/>
                          <a:ea typeface="Times New Roman"/>
                        </a:rPr>
                        <a:t>hour</a:t>
                      </a:r>
                      <a:r>
                        <a:rPr lang="en-US" sz="900">
                          <a:solidFill>
                            <a:srgbClr val="FF0000"/>
                          </a:solidFill>
                          <a:latin typeface="Times New Roman"/>
                          <a:ea typeface="Times New Roman"/>
                        </a:rPr>
                        <a:t> which is about to come upon the whole world, … </a:t>
                      </a:r>
                      <a:r>
                        <a:rPr lang="en-US" sz="900" b="1" u="sng">
                          <a:solidFill>
                            <a:srgbClr val="FF0000"/>
                          </a:solidFill>
                          <a:effectLst>
                            <a:outerShdw blurRad="50800" dist="38100" algn="tr" rotWithShape="0">
                              <a:prstClr val="black">
                                <a:alpha val="40000"/>
                              </a:prstClr>
                            </a:outerShdw>
                          </a:effectLst>
                          <a:latin typeface="Times New Roman"/>
                          <a:ea typeface="Times New Roman"/>
                        </a:rPr>
                        <a:t>'I am coming quickly</a:t>
                      </a:r>
                      <a:r>
                        <a:rPr lang="en-US" sz="900">
                          <a:solidFill>
                            <a:srgbClr val="FF0000"/>
                          </a:solidFill>
                          <a:latin typeface="Times New Roman"/>
                          <a:ea typeface="Times New Roman"/>
                        </a:rPr>
                        <a:t>; </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a:solidFill>
                            <a:srgbClr val="FF0000"/>
                          </a:solidFill>
                          <a:latin typeface="Times New Roman"/>
                          <a:ea typeface="Times New Roman"/>
                        </a:rPr>
                        <a:t>The </a:t>
                      </a:r>
                      <a:r>
                        <a:rPr lang="en-US" sz="900" b="1" u="sng">
                          <a:solidFill>
                            <a:srgbClr val="FF0000"/>
                          </a:solidFill>
                          <a:latin typeface="Times New Roman"/>
                          <a:ea typeface="Times New Roman"/>
                        </a:rPr>
                        <a:t>Amen</a:t>
                      </a:r>
                      <a:r>
                        <a:rPr lang="en-US" sz="900">
                          <a:solidFill>
                            <a:srgbClr val="FF0000"/>
                          </a:solidFill>
                          <a:latin typeface="Times New Roman"/>
                          <a:ea typeface="Times New Roman"/>
                        </a:rPr>
                        <a:t>, the faithful and true Witness, the Beginning of the creation of God</a:t>
                      </a:r>
                      <a:endParaRPr lang="en-US" sz="900">
                        <a:latin typeface="Times New Roman"/>
                        <a:ea typeface="Times New Roman"/>
                      </a:endParaRPr>
                    </a:p>
                    <a:p>
                      <a:pPr marL="0" marR="0">
                        <a:spcBef>
                          <a:spcPts val="0"/>
                        </a:spcBef>
                        <a:spcAft>
                          <a:spcPts val="0"/>
                        </a:spcAft>
                      </a:pPr>
                      <a:r>
                        <a:rPr lang="en-US" sz="900">
                          <a:solidFill>
                            <a:srgbClr val="FF0000"/>
                          </a:solidFill>
                          <a:latin typeface="Times New Roman"/>
                          <a:ea typeface="Times New Roman"/>
                        </a:rPr>
                        <a:t>I advise you to </a:t>
                      </a:r>
                      <a:r>
                        <a:rPr lang="en-US" sz="900" b="1" u="sng">
                          <a:solidFill>
                            <a:srgbClr val="FF0000"/>
                          </a:solidFill>
                          <a:latin typeface="Times New Roman"/>
                          <a:ea typeface="Times New Roman"/>
                        </a:rPr>
                        <a:t>buy from Me</a:t>
                      </a:r>
                      <a:r>
                        <a:rPr lang="en-US" sz="900">
                          <a:solidFill>
                            <a:srgbClr val="FF0000"/>
                          </a:solidFill>
                          <a:latin typeface="Times New Roman"/>
                          <a:ea typeface="Times New Roman"/>
                        </a:rPr>
                        <a:t> gold </a:t>
                      </a:r>
                      <a:endParaRPr lang="en-US" sz="900">
                        <a:latin typeface="Times New Roman"/>
                        <a:ea typeface="Times New Roman"/>
                      </a:endParaRPr>
                    </a:p>
                    <a:p>
                      <a:pPr marL="0" marR="0">
                        <a:spcBef>
                          <a:spcPts val="0"/>
                        </a:spcBef>
                        <a:spcAft>
                          <a:spcPts val="0"/>
                        </a:spcAft>
                      </a:pPr>
                      <a:r>
                        <a:rPr lang="en-US" sz="900">
                          <a:solidFill>
                            <a:srgbClr val="FF0000"/>
                          </a:solidFill>
                          <a:latin typeface="Times New Roman"/>
                          <a:ea typeface="Times New Roman"/>
                        </a:rPr>
                        <a:t>and white garments, … </a:t>
                      </a:r>
                      <a:endParaRPr lang="en-US" sz="900">
                        <a:latin typeface="Times New Roman"/>
                        <a:ea typeface="Times New Roman"/>
                      </a:endParaRPr>
                    </a:p>
                    <a:p>
                      <a:pPr marL="0" marR="0" algn="ctr">
                        <a:spcBef>
                          <a:spcPts val="0"/>
                        </a:spcBef>
                        <a:spcAft>
                          <a:spcPts val="0"/>
                        </a:spcAft>
                      </a:pPr>
                      <a:r>
                        <a:rPr lang="en-US" sz="900" b="1" u="sng">
                          <a:solidFill>
                            <a:srgbClr val="FF0000"/>
                          </a:solidFill>
                          <a:effectLst>
                            <a:outerShdw blurRad="50800" dist="38100" algn="tr" rotWithShape="0">
                              <a:prstClr val="black">
                                <a:alpha val="40000"/>
                              </a:prstClr>
                            </a:outerShdw>
                          </a:effectLst>
                          <a:latin typeface="Times New Roman"/>
                          <a:ea typeface="Times New Roman"/>
                        </a:rPr>
                        <a:t>'Behold, I stand at the door and knock</a:t>
                      </a:r>
                      <a:r>
                        <a:rPr lang="en-US" sz="900">
                          <a:solidFill>
                            <a:srgbClr val="FF0000"/>
                          </a:solidFill>
                          <a:latin typeface="Times New Roman"/>
                          <a:ea typeface="Times New Roman"/>
                        </a:rPr>
                        <a:t>; if anyone hears My voice and opens the door, I will come in to him…</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809">
                <a:tc>
                  <a:txBody>
                    <a:bodyPr/>
                    <a:lstStyle/>
                    <a:p>
                      <a:pPr marL="0" marR="0">
                        <a:spcBef>
                          <a:spcPts val="0"/>
                        </a:spcBef>
                        <a:spcAft>
                          <a:spcPts val="0"/>
                        </a:spcAft>
                      </a:pPr>
                      <a:r>
                        <a:rPr lang="en-US" sz="1000" b="1">
                          <a:latin typeface="Times New Roman"/>
                          <a:ea typeface="Times New Roman"/>
                        </a:rPr>
                        <a:t>Question:</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gridSpan="6">
                  <a:txBody>
                    <a:bodyPr/>
                    <a:lstStyle/>
                    <a:p>
                      <a:pPr marL="0" marR="0" algn="ctr">
                        <a:spcBef>
                          <a:spcPts val="0"/>
                        </a:spcBef>
                        <a:spcAft>
                          <a:spcPts val="0"/>
                        </a:spcAft>
                      </a:pPr>
                      <a:r>
                        <a:rPr lang="en-US" sz="1100" b="1" i="1">
                          <a:latin typeface="Times New Roman"/>
                          <a:ea typeface="Times New Roman"/>
                        </a:rPr>
                        <a:t>All of the below church and “world” views continue today.</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08748">
                <a:tc>
                  <a:txBody>
                    <a:bodyPr/>
                    <a:lstStyle/>
                    <a:p>
                      <a:pPr marL="0" marR="0">
                        <a:spcBef>
                          <a:spcPts val="0"/>
                        </a:spcBef>
                        <a:spcAft>
                          <a:spcPts val="0"/>
                        </a:spcAft>
                      </a:pPr>
                      <a:r>
                        <a:rPr lang="en-US" sz="1000" b="1">
                          <a:latin typeface="Times New Roman"/>
                          <a:ea typeface="Times New Roman"/>
                        </a:rPr>
                        <a:t>1. How saved?</a:t>
                      </a:r>
                      <a:endParaRPr lang="en-US" sz="900">
                        <a:latin typeface="Times New Roman"/>
                        <a:ea typeface="Times New Roman"/>
                      </a:endParaRPr>
                    </a:p>
                  </a:txBody>
                  <a:tcPr marL="35661" marR="356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Gregory: grace + good works</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Times New Roman"/>
                          <a:ea typeface="Times New Roman"/>
                        </a:rPr>
                        <a:t>Luther: grace alone, faith alone, Rom 1:17 “…the just shall live by faith…”</a:t>
                      </a:r>
                    </a:p>
                    <a:p>
                      <a:pPr marL="0" marR="0">
                        <a:spcBef>
                          <a:spcPts val="0"/>
                        </a:spcBef>
                        <a:spcAft>
                          <a:spcPts val="0"/>
                        </a:spcAft>
                      </a:pPr>
                      <a:r>
                        <a:rPr lang="en-US" sz="900">
                          <a:latin typeface="Times New Roman"/>
                          <a:ea typeface="Times New Roman"/>
                        </a:rPr>
                        <a:t>Calvin: grace/faith, chosen </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pPr>
                      <a:r>
                        <a:rPr lang="en-US" sz="900">
                          <a:latin typeface="Times New Roman"/>
                          <a:ea typeface="Times New Roman"/>
                        </a:rPr>
                        <a:t>Positive view of man, not a sinner; common sense needed more than grace.</a:t>
                      </a:r>
                    </a:p>
                    <a:p>
                      <a:pPr marL="0" marR="0">
                        <a:spcBef>
                          <a:spcPts val="0"/>
                        </a:spcBef>
                        <a:spcAft>
                          <a:spcPts val="0"/>
                        </a:spcAft>
                      </a:pPr>
                      <a:r>
                        <a:rPr lang="en-US" sz="900">
                          <a:latin typeface="Times New Roman"/>
                          <a:ea typeface="Times New Roman"/>
                        </a:rPr>
                        <a:t>“</a:t>
                      </a:r>
                      <a:r>
                        <a:rPr lang="en-US" sz="900" b="1" u="sng">
                          <a:latin typeface="Times New Roman"/>
                          <a:ea typeface="Times New Roman"/>
                        </a:rPr>
                        <a:t>Membership</a:t>
                      </a:r>
                      <a:r>
                        <a:rPr lang="en-US" sz="900">
                          <a:latin typeface="Times New Roman"/>
                          <a:ea typeface="Times New Roman"/>
                        </a:rPr>
                        <a:t>” by formal assent to doctrinal views set forth by scholars</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spcBef>
                          <a:spcPts val="0"/>
                        </a:spcBef>
                        <a:spcAft>
                          <a:spcPts val="0"/>
                        </a:spcAft>
                      </a:pPr>
                      <a:r>
                        <a:rPr lang="en-US" sz="1000" b="1" i="1">
                          <a:latin typeface="Times New Roman"/>
                          <a:ea typeface="Times New Roman"/>
                        </a:rPr>
                        <a:t>Evangelical view:</a:t>
                      </a:r>
                      <a:endParaRPr lang="en-US" sz="900">
                        <a:latin typeface="Times New Roman"/>
                        <a:ea typeface="Times New Roman"/>
                      </a:endParaRPr>
                    </a:p>
                    <a:p>
                      <a:pPr marL="0" marR="0">
                        <a:spcBef>
                          <a:spcPts val="0"/>
                        </a:spcBef>
                        <a:spcAft>
                          <a:spcPts val="0"/>
                        </a:spcAft>
                      </a:pPr>
                      <a:r>
                        <a:rPr lang="en-US" sz="900" i="1">
                          <a:latin typeface="Times New Roman"/>
                          <a:ea typeface="Times New Roman"/>
                        </a:rPr>
                        <a:t>1. faith</a:t>
                      </a:r>
                      <a:endParaRPr lang="en-US" sz="900">
                        <a:latin typeface="Times New Roman"/>
                        <a:ea typeface="Times New Roman"/>
                      </a:endParaRPr>
                    </a:p>
                    <a:p>
                      <a:pPr marL="0" marR="0">
                        <a:spcBef>
                          <a:spcPts val="0"/>
                        </a:spcBef>
                        <a:spcAft>
                          <a:spcPts val="0"/>
                        </a:spcAft>
                      </a:pPr>
                      <a:r>
                        <a:rPr lang="en-US" sz="900" i="1">
                          <a:latin typeface="Times New Roman"/>
                          <a:ea typeface="Times New Roman"/>
                        </a:rPr>
                        <a:t>2. new birth, “born again”</a:t>
                      </a:r>
                      <a:r>
                        <a:rPr lang="en-US" sz="900">
                          <a:latin typeface="Times New Roman"/>
                          <a:ea typeface="Times New Roman"/>
                        </a:rPr>
                        <a:t> </a:t>
                      </a:r>
                    </a:p>
                    <a:p>
                      <a:pPr marL="160020" marR="0" indent="-160020">
                        <a:spcBef>
                          <a:spcPts val="0"/>
                        </a:spcBef>
                        <a:spcAft>
                          <a:spcPts val="0"/>
                        </a:spcAft>
                      </a:pPr>
                      <a:r>
                        <a:rPr lang="en-US" sz="900" i="1">
                          <a:latin typeface="Times New Roman"/>
                          <a:ea typeface="Times New Roman"/>
                        </a:rPr>
                        <a:t>3. God’s love revealed in Jesus</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 Salvation is not required</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4522">
                <a:tc>
                  <a:txBody>
                    <a:bodyPr/>
                    <a:lstStyle/>
                    <a:p>
                      <a:pPr marL="0" marR="0">
                        <a:spcBef>
                          <a:spcPts val="0"/>
                        </a:spcBef>
                        <a:spcAft>
                          <a:spcPts val="0"/>
                        </a:spcAft>
                      </a:pPr>
                      <a:r>
                        <a:rPr lang="en-US" sz="1000" b="1">
                          <a:latin typeface="Times New Roman"/>
                          <a:ea typeface="Times New Roman"/>
                        </a:rPr>
                        <a:t>2. Source of authority?</a:t>
                      </a:r>
                      <a:endParaRPr lang="en-US" sz="900">
                        <a:latin typeface="Times New Roman"/>
                        <a:ea typeface="Times New Roman"/>
                      </a:endParaRPr>
                    </a:p>
                  </a:txBody>
                  <a:tcPr marL="35661" marR="356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Innocent III: Pope is Vicar of Christ</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Times New Roman"/>
                          <a:ea typeface="Times New Roman"/>
                        </a:rPr>
                        <a:t>Luther: </a:t>
                      </a:r>
                      <a:r>
                        <a:rPr lang="en-US" sz="900" b="1" u="sng">
                          <a:latin typeface="Times New Roman"/>
                          <a:ea typeface="Times New Roman"/>
                        </a:rPr>
                        <a:t>church, as justified by scripture</a:t>
                      </a:r>
                      <a:endParaRPr lang="en-US" sz="900">
                        <a:latin typeface="Times New Roman"/>
                        <a:ea typeface="Times New Roman"/>
                      </a:endParaRPr>
                    </a:p>
                    <a:p>
                      <a:pPr marL="0" marR="0">
                        <a:spcBef>
                          <a:spcPts val="0"/>
                        </a:spcBef>
                        <a:spcAft>
                          <a:spcPts val="0"/>
                        </a:spcAft>
                      </a:pPr>
                      <a:r>
                        <a:rPr lang="en-US" sz="900">
                          <a:latin typeface="Times New Roman"/>
                          <a:ea typeface="Times New Roman"/>
                        </a:rPr>
                        <a:t>Calvin: </a:t>
                      </a:r>
                      <a:r>
                        <a:rPr lang="en-US" sz="900" b="1" u="sng">
                          <a:latin typeface="Times New Roman"/>
                          <a:ea typeface="Times New Roman"/>
                        </a:rPr>
                        <a:t>God</a:t>
                      </a:r>
                      <a:r>
                        <a:rPr lang="en-US" sz="900">
                          <a:latin typeface="Times New Roman"/>
                          <a:ea typeface="Times New Roman"/>
                        </a:rPr>
                        <a:t> is sovereign</a:t>
                      </a:r>
                    </a:p>
                    <a:p>
                      <a:pPr marL="0" marR="0">
                        <a:spcBef>
                          <a:spcPts val="0"/>
                        </a:spcBef>
                        <a:spcAft>
                          <a:spcPts val="0"/>
                        </a:spcAft>
                      </a:pPr>
                      <a:r>
                        <a:rPr lang="en-US" sz="900">
                          <a:latin typeface="Times New Roman"/>
                          <a:ea typeface="Times New Roman"/>
                        </a:rPr>
                        <a:t>Tyndale: </a:t>
                      </a:r>
                      <a:r>
                        <a:rPr lang="en-US" sz="900" b="1" u="sng">
                          <a:latin typeface="Times New Roman"/>
                          <a:ea typeface="Times New Roman"/>
                        </a:rPr>
                        <a:t>scripture</a:t>
                      </a:r>
                      <a:r>
                        <a:rPr lang="en-US" sz="900">
                          <a:latin typeface="Times New Roman"/>
                          <a:ea typeface="Times New Roman"/>
                        </a:rPr>
                        <a:t> to the masses</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pPr>
                      <a:r>
                        <a:rPr lang="en-US" sz="900">
                          <a:latin typeface="Times New Roman"/>
                          <a:ea typeface="Times New Roman"/>
                        </a:rPr>
                        <a:t>Reason: truth found thru senses, </a:t>
                      </a:r>
                      <a:r>
                        <a:rPr lang="en-US" sz="900" u="sng">
                          <a:latin typeface="Times New Roman"/>
                          <a:ea typeface="Times New Roman"/>
                        </a:rPr>
                        <a:t>not revelation</a:t>
                      </a:r>
                      <a:endParaRPr lang="en-US" sz="900">
                        <a:latin typeface="Times New Roman"/>
                        <a:ea typeface="Times New Roman"/>
                      </a:endParaRPr>
                    </a:p>
                    <a:p>
                      <a:pPr marL="0" marR="0">
                        <a:spcBef>
                          <a:spcPts val="0"/>
                        </a:spcBef>
                        <a:spcAft>
                          <a:spcPts val="0"/>
                        </a:spcAft>
                      </a:pPr>
                      <a:r>
                        <a:rPr lang="en-US" sz="900">
                          <a:latin typeface="Times New Roman"/>
                          <a:ea typeface="Times New Roman"/>
                        </a:rPr>
                        <a:t>Modernism (liberalism), scriptures rejected in favor of learning thru experience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111125" marR="0" indent="-111125">
                        <a:spcBef>
                          <a:spcPts val="0"/>
                        </a:spcBef>
                        <a:spcAft>
                          <a:spcPts val="0"/>
                        </a:spcAft>
                      </a:pPr>
                      <a:endParaRPr lang="en-US" sz="800">
                        <a:solidFill>
                          <a:srgbClr val="000000"/>
                        </a:solidFill>
                        <a:latin typeface="Univers"/>
                        <a:ea typeface="Times New Roman"/>
                        <a:cs typeface="Times New Roman"/>
                      </a:endParaRPr>
                    </a:p>
                    <a:p>
                      <a:pPr marL="111125" marR="0" indent="-111125">
                        <a:spcBef>
                          <a:spcPts val="0"/>
                        </a:spcBef>
                        <a:spcAft>
                          <a:spcPts val="0"/>
                        </a:spcAft>
                      </a:pPr>
                      <a:r>
                        <a:rPr lang="en-US" sz="800" i="1">
                          <a:solidFill>
                            <a:srgbClr val="000000"/>
                          </a:solidFill>
                          <a:latin typeface="Univers"/>
                          <a:ea typeface="Times New Roman"/>
                          <a:cs typeface="Times New Roman"/>
                        </a:rPr>
                        <a:t>4. devotion to Bible as only authority</a:t>
                      </a:r>
                      <a:endParaRPr lang="en-US" sz="800">
                        <a:solidFill>
                          <a:srgbClr val="000000"/>
                        </a:solidFill>
                        <a:latin typeface="Univers"/>
                        <a:ea typeface="Times New Roman"/>
                        <a:cs typeface="Times New Roman"/>
                      </a:endParaRPr>
                    </a:p>
                    <a:p>
                      <a:pPr marL="0" marR="0">
                        <a:spcBef>
                          <a:spcPts val="0"/>
                        </a:spcBef>
                        <a:spcAft>
                          <a:spcPts val="0"/>
                        </a:spcAft>
                      </a:pPr>
                      <a:r>
                        <a:rPr lang="en-US" sz="900">
                          <a:latin typeface="Times New Roman"/>
                          <a:ea typeface="Times New Roman"/>
                        </a:rPr>
                        <a:t>(Higher criticism challenges the Bible)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9550" marR="0" indent="-209550">
                        <a:spcBef>
                          <a:spcPts val="0"/>
                        </a:spcBef>
                        <a:spcAft>
                          <a:spcPts val="0"/>
                        </a:spcAft>
                      </a:pPr>
                      <a:endParaRPr lang="en-US" sz="800">
                        <a:solidFill>
                          <a:srgbClr val="000000"/>
                        </a:solidFill>
                        <a:latin typeface="Univers"/>
                        <a:ea typeface="Times New Roman"/>
                        <a:cs typeface="Times New Roman"/>
                      </a:endParaRPr>
                    </a:p>
                    <a:p>
                      <a:pPr marL="209550" marR="0" indent="-209550">
                        <a:spcBef>
                          <a:spcPts val="0"/>
                        </a:spcBef>
                        <a:spcAft>
                          <a:spcPts val="0"/>
                        </a:spcAft>
                      </a:pPr>
                      <a:r>
                        <a:rPr lang="en-US" sz="800">
                          <a:solidFill>
                            <a:srgbClr val="000000"/>
                          </a:solidFill>
                          <a:latin typeface="Univers"/>
                          <a:ea typeface="Times New Roman"/>
                          <a:cs typeface="Times New Roman"/>
                        </a:rPr>
                        <a:t>- </a:t>
                      </a:r>
                      <a:r>
                        <a:rPr lang="en-US" sz="900">
                          <a:solidFill>
                            <a:srgbClr val="000000"/>
                          </a:solidFill>
                          <a:latin typeface="Times New Roman"/>
                          <a:ea typeface="Times New Roman"/>
                          <a:cs typeface="Times New Roman"/>
                        </a:rPr>
                        <a:t>Rational thought, science, experience</a:t>
                      </a:r>
                      <a:endParaRPr lang="en-US" sz="800">
                        <a:solidFill>
                          <a:srgbClr val="000000"/>
                        </a:solidFill>
                        <a:latin typeface="Univers"/>
                        <a:ea typeface="Times New Roman"/>
                        <a:cs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1009">
                <a:tc>
                  <a:txBody>
                    <a:bodyPr/>
                    <a:lstStyle/>
                    <a:p>
                      <a:pPr marL="0" marR="0">
                        <a:spcBef>
                          <a:spcPts val="0"/>
                        </a:spcBef>
                        <a:spcAft>
                          <a:spcPts val="0"/>
                        </a:spcAft>
                      </a:pPr>
                      <a:r>
                        <a:rPr lang="en-US" sz="1000" b="1">
                          <a:latin typeface="Times New Roman"/>
                          <a:ea typeface="Times New Roman"/>
                        </a:rPr>
                        <a:t>3. What is the Church?</a:t>
                      </a:r>
                      <a:endParaRPr lang="en-US" sz="900">
                        <a:latin typeface="Times New Roman"/>
                        <a:ea typeface="Times New Roman"/>
                      </a:endParaRPr>
                    </a:p>
                  </a:txBody>
                  <a:tcPr marL="35661" marR="356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spcBef>
                          <a:spcPts val="0"/>
                        </a:spcBef>
                        <a:spcAft>
                          <a:spcPts val="0"/>
                        </a:spcAft>
                      </a:pPr>
                      <a:r>
                        <a:rPr lang="en-US" sz="900">
                          <a:latin typeface="Times New Roman"/>
                          <a:ea typeface="Times New Roman"/>
                        </a:rPr>
                        <a:t>An Institution: Sectarian</a:t>
                      </a:r>
                    </a:p>
                    <a:p>
                      <a:pPr marL="0" marR="0">
                        <a:spcBef>
                          <a:spcPts val="0"/>
                        </a:spcBef>
                        <a:spcAft>
                          <a:spcPts val="0"/>
                        </a:spcAft>
                      </a:pPr>
                      <a:r>
                        <a:rPr lang="en-US" sz="900">
                          <a:latin typeface="Times New Roman"/>
                          <a:ea typeface="Times New Roman"/>
                        </a:rPr>
                        <a:t>Pope Leo III &amp; Charles the Great (Charlemagne): Universal Catholic Church, Holy Roman Empire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Luther: universal church, hierarchy with Pope at head.</a:t>
                      </a:r>
                    </a:p>
                    <a:p>
                      <a:pPr marL="0" marR="0">
                        <a:spcBef>
                          <a:spcPts val="0"/>
                        </a:spcBef>
                        <a:spcAft>
                          <a:spcPts val="0"/>
                        </a:spcAft>
                      </a:pPr>
                      <a:r>
                        <a:rPr lang="en-US" sz="900">
                          <a:latin typeface="Times New Roman"/>
                          <a:ea typeface="Times New Roman"/>
                        </a:rPr>
                        <a:t>Zwingli (Anabaptists): community of saints separate from government.</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b="1" kern="0">
                          <a:latin typeface="Times New Roman"/>
                        </a:rPr>
                        <a:t>REASON</a:t>
                      </a:r>
                      <a:endParaRPr lang="en-US" sz="900" b="1" kern="0">
                        <a:latin typeface="Times New Roman"/>
                      </a:endParaRPr>
                    </a:p>
                    <a:p>
                      <a:pPr marL="0" marR="0">
                        <a:spcBef>
                          <a:spcPts val="0"/>
                        </a:spcBef>
                        <a:spcAft>
                          <a:spcPts val="0"/>
                        </a:spcAft>
                      </a:pPr>
                      <a:r>
                        <a:rPr lang="en-US" sz="900">
                          <a:latin typeface="Times New Roman"/>
                          <a:ea typeface="Times New Roman"/>
                        </a:rPr>
                        <a:t>The goal is a religiously neutral civilization</a:t>
                      </a:r>
                    </a:p>
                    <a:p>
                      <a:pPr marL="0" marR="0">
                        <a:spcBef>
                          <a:spcPts val="0"/>
                        </a:spcBef>
                        <a:spcAft>
                          <a:spcPts val="0"/>
                        </a:spcAft>
                      </a:pPr>
                      <a:r>
                        <a:rPr lang="en-US" sz="900">
                          <a:latin typeface="Times New Roman"/>
                          <a:ea typeface="Times New Roman"/>
                        </a:rPr>
                        <a:t>Denominations emerge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b="1" kern="0">
                          <a:latin typeface="Times New Roman"/>
                        </a:rPr>
                        <a:t>AWAKENING</a:t>
                      </a:r>
                      <a:endParaRPr lang="en-US" sz="900" b="1" kern="0">
                        <a:latin typeface="Times New Roman"/>
                      </a:endParaRPr>
                    </a:p>
                    <a:p>
                      <a:pPr marL="0" marR="0">
                        <a:spcBef>
                          <a:spcPts val="0"/>
                        </a:spcBef>
                        <a:spcAft>
                          <a:spcPts val="0"/>
                        </a:spcAft>
                      </a:pPr>
                      <a:r>
                        <a:rPr lang="en-US" sz="900">
                          <a:latin typeface="Times New Roman"/>
                          <a:ea typeface="Times New Roman"/>
                        </a:rPr>
                        <a:t>Edmonds, Whitefield, Wesley: Evangelical </a:t>
                      </a:r>
                      <a:r>
                        <a:rPr lang="en-US" sz="900" u="sng">
                          <a:latin typeface="Times New Roman"/>
                          <a:ea typeface="Times New Roman"/>
                        </a:rPr>
                        <a:t>awakening </a:t>
                      </a:r>
                      <a:r>
                        <a:rPr lang="en-US" sz="900">
                          <a:latin typeface="Times New Roman"/>
                          <a:ea typeface="Times New Roman"/>
                        </a:rPr>
                        <a:t>led to “volunteer” missions </a:t>
                      </a:r>
                    </a:p>
                    <a:p>
                      <a:pPr marL="0" marR="0">
                        <a:spcBef>
                          <a:spcPts val="0"/>
                        </a:spcBef>
                        <a:spcAft>
                          <a:spcPts val="0"/>
                        </a:spcAft>
                      </a:pPr>
                      <a:r>
                        <a:rPr lang="en-US" sz="900">
                          <a:latin typeface="Times New Roman"/>
                          <a:ea typeface="Times New Roman"/>
                        </a:rPr>
                        <a:t>New World Puritans </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 Body of Christ</a:t>
                      </a:r>
                    </a:p>
                    <a:p>
                      <a:pPr marL="0" marR="0">
                        <a:spcBef>
                          <a:spcPts val="0"/>
                        </a:spcBef>
                        <a:spcAft>
                          <a:spcPts val="0"/>
                        </a:spcAft>
                      </a:pPr>
                      <a:r>
                        <a:rPr lang="en-US" sz="900">
                          <a:latin typeface="Times New Roman"/>
                          <a:ea typeface="Times New Roman"/>
                        </a:rPr>
                        <a:t>- Mission to world, from “nurturing to spreading”</a:t>
                      </a:r>
                    </a:p>
                    <a:p>
                      <a:pPr marL="0" marR="0">
                        <a:spcBef>
                          <a:spcPts val="0"/>
                        </a:spcBef>
                        <a:spcAft>
                          <a:spcPts val="0"/>
                        </a:spcAft>
                      </a:pPr>
                      <a:r>
                        <a:rPr lang="en-US" sz="900">
                          <a:latin typeface="Times New Roman"/>
                          <a:ea typeface="Times New Roman"/>
                        </a:rPr>
                        <a:t>- July 1800 Gasper River camp meeting</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 Universal ecumenical federation</a:t>
                      </a:r>
                    </a:p>
                    <a:p>
                      <a:pPr marL="0" marR="0">
                        <a:spcBef>
                          <a:spcPts val="0"/>
                        </a:spcBef>
                        <a:spcAft>
                          <a:spcPts val="0"/>
                        </a:spcAft>
                      </a:pPr>
                      <a:r>
                        <a:rPr lang="en-US" sz="900">
                          <a:latin typeface="Times New Roman"/>
                          <a:ea typeface="Times New Roman"/>
                        </a:rPr>
                        <a:t>- Meet personal needs</a:t>
                      </a:r>
                    </a:p>
                    <a:p>
                      <a:pPr marL="0" marR="0">
                        <a:spcBef>
                          <a:spcPts val="0"/>
                        </a:spcBef>
                        <a:spcAft>
                          <a:spcPts val="0"/>
                        </a:spcAft>
                      </a:pPr>
                      <a:r>
                        <a:rPr lang="en-US" sz="900">
                          <a:latin typeface="Times New Roman"/>
                          <a:ea typeface="Times New Roman"/>
                        </a:rPr>
                        <a:t>- Marketing to people’s needs </a:t>
                      </a:r>
                      <a:r>
                        <a:rPr lang="en-US" sz="900" i="1">
                          <a:latin typeface="Times New Roman"/>
                          <a:ea typeface="Times New Roman"/>
                        </a:rPr>
                        <a:t>[wants]</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435">
                <a:tc>
                  <a:txBody>
                    <a:bodyPr/>
                    <a:lstStyle/>
                    <a:p>
                      <a:pPr marL="0" marR="0">
                        <a:spcBef>
                          <a:spcPts val="0"/>
                        </a:spcBef>
                        <a:spcAft>
                          <a:spcPts val="0"/>
                        </a:spcAft>
                      </a:pPr>
                      <a:r>
                        <a:rPr lang="en-US" sz="1000" b="1">
                          <a:latin typeface="Times New Roman"/>
                          <a:ea typeface="Times New Roman"/>
                        </a:rPr>
                        <a:t>4. What is the Christian life?</a:t>
                      </a:r>
                      <a:endParaRPr lang="en-US" sz="900">
                        <a:latin typeface="Times New Roman"/>
                        <a:ea typeface="Times New Roman"/>
                      </a:endParaRPr>
                    </a:p>
                  </a:txBody>
                  <a:tcPr marL="35661" marR="356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Sacraments, baptism, confession, celebration of Mass …, indulgences, Crusades</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Zwingli (Anabaptists):</a:t>
                      </a:r>
                    </a:p>
                    <a:p>
                      <a:pPr marL="0" marR="0">
                        <a:spcBef>
                          <a:spcPts val="0"/>
                        </a:spcBef>
                        <a:spcAft>
                          <a:spcPts val="0"/>
                        </a:spcAft>
                      </a:pPr>
                      <a:r>
                        <a:rPr lang="en-US" sz="900">
                          <a:latin typeface="Times New Roman"/>
                          <a:ea typeface="Times New Roman"/>
                        </a:rPr>
                        <a:t>Confession, baptism, discipleship – daily walk with Christ</a:t>
                      </a:r>
                    </a:p>
                    <a:p>
                      <a:pPr marL="0" marR="0">
                        <a:spcBef>
                          <a:spcPts val="0"/>
                        </a:spcBef>
                        <a:spcAft>
                          <a:spcPts val="0"/>
                        </a:spcAft>
                      </a:pPr>
                      <a:r>
                        <a:rPr lang="en-US" sz="900">
                          <a:latin typeface="Times New Roman"/>
                          <a:ea typeface="Times New Roman"/>
                        </a:rPr>
                        <a:t>Personal preparation for the return of Christ, and life in Heaven with Him</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Moral conduct.</a:t>
                      </a:r>
                    </a:p>
                    <a:p>
                      <a:pPr marL="0" marR="0">
                        <a:spcBef>
                          <a:spcPts val="0"/>
                        </a:spcBef>
                        <a:spcAft>
                          <a:spcPts val="0"/>
                        </a:spcAft>
                      </a:pPr>
                      <a:r>
                        <a:rPr lang="en-US" sz="900">
                          <a:latin typeface="Times New Roman"/>
                          <a:ea typeface="Times New Roman"/>
                        </a:rPr>
                        <a:t>Happiness and fulfillment in this life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Times New Roman"/>
                          <a:ea typeface="Times New Roman"/>
                        </a:rPr>
                        <a:t>Pietism emphasizes importance of regeneration. </a:t>
                      </a:r>
                    </a:p>
                    <a:p>
                      <a:pPr marL="0" marR="0">
                        <a:spcBef>
                          <a:spcPts val="0"/>
                        </a:spcBef>
                        <a:spcAft>
                          <a:spcPts val="0"/>
                        </a:spcAft>
                      </a:pPr>
                      <a:r>
                        <a:rPr lang="en-US" sz="900">
                          <a:latin typeface="Times New Roman"/>
                          <a:ea typeface="Times New Roman"/>
                        </a:rPr>
                        <a:t>Moved back to personal faith and fellowship with Jesus</a:t>
                      </a:r>
                    </a:p>
                    <a:p>
                      <a:pPr marL="0" marR="0">
                        <a:spcBef>
                          <a:spcPts val="0"/>
                        </a:spcBef>
                        <a:spcAft>
                          <a:spcPts val="0"/>
                        </a:spcAft>
                      </a:pPr>
                      <a:r>
                        <a:rPr lang="en-US" sz="900">
                          <a:latin typeface="Times New Roman"/>
                          <a:ea typeface="Times New Roman"/>
                        </a:rPr>
                        <a:t>Led to Puritans who lived it</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Times New Roman"/>
                          <a:ea typeface="Times New Roman"/>
                        </a:rPr>
                        <a:t>- faith in deeds</a:t>
                      </a:r>
                    </a:p>
                    <a:p>
                      <a:pPr marL="0" marR="0">
                        <a:spcBef>
                          <a:spcPts val="0"/>
                        </a:spcBef>
                        <a:spcAft>
                          <a:spcPts val="0"/>
                        </a:spcAft>
                      </a:pPr>
                      <a:r>
                        <a:rPr lang="en-US" sz="900">
                          <a:latin typeface="Times New Roman"/>
                          <a:ea typeface="Times New Roman"/>
                        </a:rPr>
                        <a:t>- millennialism returns, live expectantly</a:t>
                      </a:r>
                    </a:p>
                    <a:p>
                      <a:pPr marL="0" marR="0">
                        <a:spcBef>
                          <a:spcPts val="0"/>
                        </a:spcBef>
                        <a:spcAft>
                          <a:spcPts val="0"/>
                        </a:spcAft>
                      </a:pPr>
                      <a:r>
                        <a:rPr lang="en-US" sz="900">
                          <a:latin typeface="Times New Roman"/>
                          <a:ea typeface="Times New Roman"/>
                        </a:rPr>
                        <a:t>- Public vs. Private Protestants</a:t>
                      </a:r>
                    </a:p>
                    <a:p>
                      <a:pPr marL="0" marR="0">
                        <a:spcBef>
                          <a:spcPts val="0"/>
                        </a:spcBef>
                        <a:spcAft>
                          <a:spcPts val="0"/>
                        </a:spcAft>
                      </a:pPr>
                      <a:r>
                        <a:rPr lang="en-US" sz="900">
                          <a:latin typeface="Times New Roman"/>
                          <a:ea typeface="Times New Roman"/>
                        </a:rPr>
                        <a:t>- </a:t>
                      </a:r>
                      <a:r>
                        <a:rPr lang="en-US" sz="900" b="1" i="1">
                          <a:latin typeface="Times New Roman"/>
                          <a:ea typeface="Times New Roman"/>
                        </a:rPr>
                        <a:t>Fundamentals of the Faith</a:t>
                      </a:r>
                      <a:r>
                        <a:rPr lang="en-US" sz="900" b="1">
                          <a:latin typeface="Times New Roman"/>
                          <a:ea typeface="Times New Roman"/>
                        </a:rPr>
                        <a:t>:</a:t>
                      </a:r>
                      <a:endParaRPr lang="en-US" sz="900">
                        <a:latin typeface="Times New Roman"/>
                        <a:ea typeface="Times New Roman"/>
                      </a:endParaRPr>
                    </a:p>
                    <a:p>
                      <a:pPr marL="342900" marR="0" lvl="0" indent="-342900">
                        <a:spcBef>
                          <a:spcPts val="0"/>
                        </a:spcBef>
                        <a:spcAft>
                          <a:spcPts val="0"/>
                        </a:spcAft>
                        <a:buFont typeface="Symbol"/>
                        <a:buChar char=""/>
                        <a:tabLst>
                          <a:tab pos="160020" algn="l"/>
                        </a:tabLst>
                      </a:pPr>
                      <a:r>
                        <a:rPr lang="en-US" sz="900">
                          <a:latin typeface="Times New Roman"/>
                          <a:ea typeface="Times New Roman"/>
                        </a:rPr>
                        <a:t>Inerrancy of Bible</a:t>
                      </a:r>
                    </a:p>
                    <a:p>
                      <a:pPr marL="342900" marR="0" lvl="0" indent="-342900">
                        <a:spcBef>
                          <a:spcPts val="0"/>
                        </a:spcBef>
                        <a:spcAft>
                          <a:spcPts val="0"/>
                        </a:spcAft>
                        <a:buFont typeface="Symbol"/>
                        <a:buChar char=""/>
                        <a:tabLst>
                          <a:tab pos="160020" algn="l"/>
                        </a:tabLst>
                      </a:pPr>
                      <a:r>
                        <a:rPr lang="en-US" sz="900">
                          <a:latin typeface="Times New Roman"/>
                          <a:ea typeface="Times New Roman"/>
                        </a:rPr>
                        <a:t>Deity of Jesus</a:t>
                      </a:r>
                    </a:p>
                    <a:p>
                      <a:pPr marL="342900" marR="0" lvl="0" indent="-342900">
                        <a:spcBef>
                          <a:spcPts val="0"/>
                        </a:spcBef>
                        <a:spcAft>
                          <a:spcPts val="0"/>
                        </a:spcAft>
                        <a:buFont typeface="Symbol"/>
                        <a:buChar char=""/>
                        <a:tabLst>
                          <a:tab pos="160020" algn="l"/>
                        </a:tabLst>
                      </a:pPr>
                      <a:r>
                        <a:rPr lang="en-US" sz="900">
                          <a:latin typeface="Times New Roman"/>
                          <a:ea typeface="Times New Roman"/>
                        </a:rPr>
                        <a:t>Virgin Birth</a:t>
                      </a:r>
                    </a:p>
                    <a:p>
                      <a:pPr marL="342900" marR="0" lvl="0" indent="-342900">
                        <a:spcBef>
                          <a:spcPts val="0"/>
                        </a:spcBef>
                        <a:spcAft>
                          <a:spcPts val="0"/>
                        </a:spcAft>
                        <a:buFont typeface="Symbol"/>
                        <a:buChar char=""/>
                        <a:tabLst>
                          <a:tab pos="160020" algn="l"/>
                        </a:tabLst>
                      </a:pPr>
                      <a:r>
                        <a:rPr lang="en-US" sz="900">
                          <a:latin typeface="Times New Roman"/>
                          <a:ea typeface="Times New Roman"/>
                        </a:rPr>
                        <a:t>Jesus’ physical resurrection</a:t>
                      </a:r>
                    </a:p>
                    <a:p>
                      <a:pPr marL="342900" marR="0" lvl="0" indent="-342900">
                        <a:spcBef>
                          <a:spcPts val="0"/>
                        </a:spcBef>
                        <a:spcAft>
                          <a:spcPts val="0"/>
                        </a:spcAft>
                        <a:buFont typeface="Symbol"/>
                        <a:buChar char=""/>
                        <a:tabLst>
                          <a:tab pos="160020" algn="l"/>
                        </a:tabLst>
                      </a:pPr>
                      <a:r>
                        <a:rPr lang="en-US" sz="900">
                          <a:latin typeface="Times New Roman"/>
                          <a:ea typeface="Times New Roman"/>
                        </a:rPr>
                        <a:t>Jesus’ physical return, 1000 yr reign</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dirty="0">
                        <a:latin typeface="Times New Roman"/>
                        <a:ea typeface="Times New Roman"/>
                      </a:endParaRPr>
                    </a:p>
                    <a:p>
                      <a:pPr marL="0" marR="0">
                        <a:spcBef>
                          <a:spcPts val="0"/>
                        </a:spcBef>
                        <a:spcAft>
                          <a:spcPts val="0"/>
                        </a:spcAft>
                      </a:pPr>
                      <a:r>
                        <a:rPr lang="en-US" sz="900" dirty="0">
                          <a:latin typeface="Times New Roman"/>
                          <a:ea typeface="Times New Roman"/>
                        </a:rPr>
                        <a:t>- Sacred and secular life separated</a:t>
                      </a:r>
                    </a:p>
                    <a:p>
                      <a:pPr marL="0" marR="0">
                        <a:spcBef>
                          <a:spcPts val="0"/>
                        </a:spcBef>
                        <a:spcAft>
                          <a:spcPts val="0"/>
                        </a:spcAft>
                      </a:pPr>
                      <a:r>
                        <a:rPr lang="en-US" sz="900" dirty="0">
                          <a:latin typeface="Times New Roman"/>
                          <a:ea typeface="Times New Roman"/>
                        </a:rPr>
                        <a:t>- Being [experience] and doing are more important that belief</a:t>
                      </a:r>
                    </a:p>
                    <a:p>
                      <a:pPr marL="0" marR="0">
                        <a:spcBef>
                          <a:spcPts val="0"/>
                        </a:spcBef>
                        <a:spcAft>
                          <a:spcPts val="0"/>
                        </a:spcAft>
                      </a:pPr>
                      <a:r>
                        <a:rPr lang="en-US" sz="900" dirty="0">
                          <a:latin typeface="Times New Roman"/>
                          <a:ea typeface="Times New Roman"/>
                        </a:rPr>
                        <a:t>- Social/political activism</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Seven Churches</a:t>
            </a:r>
            <a:endParaRPr lang="en-US" dirty="0"/>
          </a:p>
        </p:txBody>
      </p:sp>
      <p:sp>
        <p:nvSpPr>
          <p:cNvPr id="3" name="Content Placeholder 2"/>
          <p:cNvSpPr>
            <a:spLocks noGrp="1"/>
          </p:cNvSpPr>
          <p:nvPr>
            <p:ph idx="1"/>
          </p:nvPr>
        </p:nvSpPr>
        <p:spPr>
          <a:xfrm>
            <a:off x="0" y="1066800"/>
            <a:ext cx="9144000" cy="4525963"/>
          </a:xfrm>
        </p:spPr>
        <p:txBody>
          <a:bodyPr>
            <a:noAutofit/>
          </a:bodyPr>
          <a:lstStyle/>
          <a:p>
            <a:pPr>
              <a:buNone/>
            </a:pPr>
            <a:r>
              <a:rPr lang="en-US" sz="2400" dirty="0" smtClean="0"/>
              <a:t>  Well </a:t>
            </a:r>
            <a:r>
              <a:rPr lang="en-US" sz="2400" u="sng" dirty="0" smtClean="0"/>
              <a:t>in our day</a:t>
            </a:r>
            <a:r>
              <a:rPr lang="en-US" sz="2400" dirty="0" smtClean="0"/>
              <a:t>, </a:t>
            </a:r>
            <a:r>
              <a:rPr lang="en-US" sz="2400" u="sng" dirty="0" smtClean="0"/>
              <a:t>all seven of these churches are represented</a:t>
            </a:r>
            <a:r>
              <a:rPr lang="en-US" sz="2400" dirty="0" smtClean="0"/>
              <a:t>.  And each of them poses its own challenge.  There are pure churches like Smyrna and Philadelphia.  There are churches that have left their first love and need the fire of devotion back.  There are churches like </a:t>
            </a:r>
            <a:r>
              <a:rPr lang="en-US" sz="2400" dirty="0" err="1" smtClean="0"/>
              <a:t>Pergamos</a:t>
            </a:r>
            <a:r>
              <a:rPr lang="en-US" sz="2400" dirty="0" smtClean="0"/>
              <a:t> that have tolerated sin and won't deal with it.  They are beginning to escalate and to grow in our day...they don't want to deal with sin.  They don't want to confront iniquity.  There are churches like </a:t>
            </a:r>
            <a:r>
              <a:rPr lang="en-US" sz="2400" u="sng" dirty="0" smtClean="0"/>
              <a:t>Thyatira that are in full-blown compromise with the world</a:t>
            </a:r>
            <a:r>
              <a:rPr lang="en-US" sz="2400" dirty="0" smtClean="0"/>
              <a:t>. There are churches like Sardis that are mostly dead and only a few believers left.  And there are the </a:t>
            </a:r>
            <a:r>
              <a:rPr lang="en-US" sz="2400" u="sng" dirty="0" smtClean="0"/>
              <a:t>apostate churches</a:t>
            </a:r>
            <a:r>
              <a:rPr lang="en-US" sz="2400" dirty="0" smtClean="0"/>
              <a:t>.  But in every case, the Lord says to these churches with all their defects, "Please repent, please take the steps necessary to make it right.“</a:t>
            </a:r>
          </a:p>
          <a:p>
            <a:pPr>
              <a:buNone/>
            </a:pPr>
            <a:endParaRPr lang="en-US" sz="2400" dirty="0" smtClean="0"/>
          </a:p>
          <a:p>
            <a:pPr>
              <a:buNone/>
            </a:pPr>
            <a:r>
              <a:rPr lang="en-US" sz="2400" dirty="0" smtClean="0"/>
              <a:t>								John MacArthur</a:t>
            </a:r>
            <a:endParaRPr lang="en-US" sz="2400" dirty="0"/>
          </a:p>
        </p:txBody>
      </p:sp>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38</a:t>
            </a:fld>
            <a:endParaRPr lang="en-US"/>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p>
            <a:r>
              <a:rPr lang="en-US" dirty="0" smtClean="0"/>
              <a:t>The </a:t>
            </a:r>
            <a:r>
              <a:rPr lang="en-US" b="1" u="sng" dirty="0" smtClean="0">
                <a:solidFill>
                  <a:srgbClr val="C00000"/>
                </a:solidFill>
              </a:rPr>
              <a:t>Progressive</a:t>
            </a:r>
            <a:r>
              <a:rPr lang="en-US" dirty="0" smtClean="0"/>
              <a:t> Church-2</a:t>
            </a:r>
            <a:endParaRPr lang="en-US" dirty="0"/>
          </a:p>
        </p:txBody>
      </p:sp>
      <p:sp>
        <p:nvSpPr>
          <p:cNvPr id="3" name="Content Placeholder 2"/>
          <p:cNvSpPr>
            <a:spLocks noGrp="1"/>
          </p:cNvSpPr>
          <p:nvPr>
            <p:ph idx="1"/>
          </p:nvPr>
        </p:nvSpPr>
        <p:spPr>
          <a:xfrm>
            <a:off x="304800" y="960437"/>
            <a:ext cx="8610600" cy="4906963"/>
          </a:xfrm>
        </p:spPr>
        <p:txBody>
          <a:bodyPr>
            <a:noAutofit/>
          </a:bodyPr>
          <a:lstStyle/>
          <a:p>
            <a:pPr marL="514350" indent="-514350">
              <a:buFont typeface="+mj-lt"/>
              <a:buAutoNum type="arabicPeriod"/>
            </a:pPr>
            <a:r>
              <a:rPr lang="en-US" sz="2800" dirty="0" smtClean="0"/>
              <a:t>Brian McLaren , </a:t>
            </a:r>
            <a:r>
              <a:rPr lang="en-US" sz="2800" b="1" u="sng" dirty="0" smtClean="0">
                <a:solidFill>
                  <a:srgbClr val="C00000"/>
                </a:solidFill>
              </a:rPr>
              <a:t>emergent</a:t>
            </a:r>
            <a:r>
              <a:rPr lang="en-US" sz="2800" dirty="0" smtClean="0"/>
              <a:t> leader…</a:t>
            </a:r>
          </a:p>
          <a:p>
            <a:pPr marL="465138" lvl="1" indent="-355600">
              <a:buNone/>
            </a:pPr>
            <a:r>
              <a:rPr lang="en-US" sz="2400" u="sng" dirty="0" smtClean="0"/>
              <a:t>Interviewer</a:t>
            </a:r>
            <a:r>
              <a:rPr lang="en-US" sz="2400" dirty="0" smtClean="0"/>
              <a:t>: Could you elaborate on your personal theory of atonement, “If God wanted to forgive us, why didn’t he just forgive us? Why did torturing Jesus make things better?”</a:t>
            </a:r>
          </a:p>
          <a:p>
            <a:pPr marL="508000" lvl="1" indent="-398463">
              <a:buNone/>
            </a:pPr>
            <a:r>
              <a:rPr lang="en-US" sz="2400" u="sng" dirty="0" smtClean="0"/>
              <a:t>McLaren</a:t>
            </a:r>
            <a:r>
              <a:rPr lang="en-US" sz="2400" dirty="0" smtClean="0"/>
              <a:t>, “This is such an important and difficult question. I’d recommend, for starters, you read ‘Recovering the Scandal of the Cross’ (by Baker and Green). There will be a sequel to this book in the next year or so, and I’ve contributed a chapter to it.” </a:t>
            </a:r>
            <a:r>
              <a:rPr lang="en-US" sz="1800" dirty="0" smtClean="0">
                <a:hlinkClick r:id="rId2"/>
              </a:rPr>
              <a:t>http://www.brianmclaren.net/archives/2004/05/theory_of_atonement_41.html</a:t>
            </a:r>
            <a:r>
              <a:rPr lang="en-US" sz="1800" dirty="0" smtClean="0"/>
              <a:t> </a:t>
            </a:r>
          </a:p>
          <a:p>
            <a:pPr marL="508000" lvl="1" indent="-398463">
              <a:buNone/>
            </a:pPr>
            <a:endParaRPr lang="en-US" sz="1800" dirty="0" smtClean="0"/>
          </a:p>
          <a:p>
            <a:pPr marL="508000" lvl="1" indent="-398463">
              <a:buNone/>
            </a:pPr>
            <a:endParaRPr lang="en-US" sz="1800" dirty="0" smtClean="0"/>
          </a:p>
          <a:p>
            <a:pPr marL="514350" indent="-514350">
              <a:buFont typeface="+mj-lt"/>
              <a:buAutoNum type="arabicPeriod"/>
            </a:pPr>
            <a:endParaRPr lang="en-US" sz="2400" dirty="0" smtClean="0"/>
          </a:p>
          <a:p>
            <a:pPr marL="514350" indent="-514350">
              <a:buFont typeface="+mj-lt"/>
              <a:buAutoNum type="arabicPeriod"/>
            </a:pPr>
            <a:endParaRPr lang="en-US" sz="2400" dirty="0" smtClean="0"/>
          </a:p>
          <a:p>
            <a:pPr marL="914400" lvl="1" indent="-514350">
              <a:buFont typeface="+mj-lt"/>
              <a:buAutoNum type="arabicPeriod"/>
            </a:pPr>
            <a:endParaRPr lang="en-US" sz="2000" dirty="0" smtClean="0"/>
          </a:p>
        </p:txBody>
      </p:sp>
      <p:pic>
        <p:nvPicPr>
          <p:cNvPr id="1026" name="Picture 2"/>
          <p:cNvPicPr>
            <a:picLocks noChangeAspect="1" noChangeArrowheads="1"/>
          </p:cNvPicPr>
          <p:nvPr/>
        </p:nvPicPr>
        <p:blipFill>
          <a:blip r:embed="rId3" cstate="print"/>
          <a:srcRect/>
          <a:stretch>
            <a:fillRect/>
          </a:stretch>
        </p:blipFill>
        <p:spPr bwMode="auto">
          <a:xfrm>
            <a:off x="0" y="4527177"/>
            <a:ext cx="1524000" cy="2330823"/>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7620000" y="4572000"/>
            <a:ext cx="1524000" cy="2286000"/>
          </a:xfrm>
          <a:prstGeom prst="rect">
            <a:avLst/>
          </a:prstGeom>
          <a:noFill/>
          <a:ln w="9525">
            <a:noFill/>
            <a:miter lim="800000"/>
            <a:headEnd/>
            <a:tailEnd/>
          </a:ln>
        </p:spPr>
      </p:pic>
      <p:pic>
        <p:nvPicPr>
          <p:cNvPr id="6" name="Picture 2" descr="http://comps.canstockphoto.com/can-stock-photo_csp17222415.jpg"/>
          <p:cNvPicPr>
            <a:picLocks noChangeAspect="1" noChangeArrowheads="1"/>
          </p:cNvPicPr>
          <p:nvPr/>
        </p:nvPicPr>
        <p:blipFill>
          <a:blip r:embed="rId5"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endParaRPr lang="en-US" sz="8000" dirty="0" smtClean="0"/>
          </a:p>
          <a:p>
            <a:pPr algn="ctr">
              <a:buNone/>
            </a:pPr>
            <a:r>
              <a:rPr lang="en-US" sz="8000" dirty="0" smtClean="0"/>
              <a:t>End</a:t>
            </a:r>
          </a:p>
        </p:txBody>
      </p:sp>
      <p:sp>
        <p:nvSpPr>
          <p:cNvPr id="4" name="Date Placeholder 3"/>
          <p:cNvSpPr>
            <a:spLocks noGrp="1"/>
          </p:cNvSpPr>
          <p:nvPr>
            <p:ph type="dt" sz="half" idx="10"/>
          </p:nvPr>
        </p:nvSpPr>
        <p:spPr/>
        <p:txBody>
          <a:bodyPr/>
          <a:lstStyle/>
          <a:p>
            <a:fld id="{9B555970-2B84-4BCC-8D8B-95055D2CD051}" type="datetime1">
              <a:rPr lang="en-US" smtClean="0"/>
              <a:pPr/>
              <a:t>11/10/2016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40</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6075</TotalTime>
  <Words>5321</Words>
  <Application>Microsoft Office PowerPoint</Application>
  <PresentationFormat>On-screen Show (4:3)</PresentationFormat>
  <Paragraphs>804</Paragraphs>
  <Slides>40</Slides>
  <Notes>4</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The Revelation of Jesus Christ Lsn 3c of 22</vt:lpstr>
      <vt:lpstr>Slide 2</vt:lpstr>
      <vt:lpstr>Summary to date</vt:lpstr>
      <vt:lpstr>Slide 4</vt:lpstr>
      <vt:lpstr>Slide 5</vt:lpstr>
      <vt:lpstr>Slide 6</vt:lpstr>
      <vt:lpstr>Slide 7</vt:lpstr>
      <vt:lpstr>Slide 8</vt:lpstr>
      <vt:lpstr>Laodicea</vt:lpstr>
      <vt:lpstr>Rev. 3:14-22 "And to the angel of the church in Laodicea write:</vt:lpstr>
      <vt:lpstr>Rev. 3:14-22 "And to the angel of the church in Laodicea write:</vt:lpstr>
      <vt:lpstr>Rev. 3:14-22 "And to the angel of the church in Laodicea write:</vt:lpstr>
      <vt:lpstr>Rev. 3:14-22 "And to the angel of the church in Laodicea write:</vt:lpstr>
      <vt:lpstr>Rev. 3:14-22 "And to the angel of the church in Laodicea write:</vt:lpstr>
      <vt:lpstr>Rev. 3:14-22 "And to the angel of the church in Laodicea write:</vt:lpstr>
      <vt:lpstr>Rev. 3:14-22 "And to the angel of the church in Laodicea write:</vt:lpstr>
      <vt:lpstr>Laodicea</vt:lpstr>
      <vt:lpstr>MacArthur on the Laodicean church…</vt:lpstr>
      <vt:lpstr>MacArthur on Laodicean members…</vt:lpstr>
      <vt:lpstr>Ironside’s summary…</vt:lpstr>
      <vt:lpstr>Slide 21</vt:lpstr>
      <vt:lpstr>Revelation – Chap 4 to 22</vt:lpstr>
      <vt:lpstr>Matt 13:47-50 “The Dragnet”</vt:lpstr>
      <vt:lpstr>Revelation – Chap 4 to 22</vt:lpstr>
      <vt:lpstr>Matt 13:47-50 “The Dragnet” expanded</vt:lpstr>
      <vt:lpstr>Matt 13:47-50 “The Dragnet” expanded</vt:lpstr>
      <vt:lpstr>Summary to date</vt:lpstr>
      <vt:lpstr>1914 – Present Universal Church</vt:lpstr>
      <vt:lpstr>1914 – Present Universal Church</vt:lpstr>
      <vt:lpstr>The Letter to Laodicea http://www.biblebb.com/files/mac/sg1444.htm </vt:lpstr>
      <vt:lpstr>George Barna’s research…</vt:lpstr>
      <vt:lpstr>The Progressive Church-1 http://groups.yahoo.com/group/progressive_theology/</vt:lpstr>
      <vt:lpstr>You may be “emergent” if…  DeYoung &amp; Kluck, p. 21</vt:lpstr>
      <vt:lpstr>Slide 34</vt:lpstr>
      <vt:lpstr>Review Handout Charts 1&amp;2</vt:lpstr>
      <vt:lpstr>Slide 36</vt:lpstr>
      <vt:lpstr>Slide 37</vt:lpstr>
      <vt:lpstr>The Seven Churches</vt:lpstr>
      <vt:lpstr>The Progressive Church-2</vt:lpstr>
      <vt:lpstr>Slide 40</vt:lpstr>
    </vt:vector>
  </TitlesOfParts>
  <Company>Personal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David Tye</dc:creator>
  <cp:lastModifiedBy>David</cp:lastModifiedBy>
  <cp:revision>778</cp:revision>
  <dcterms:created xsi:type="dcterms:W3CDTF">2009-09-07T16:27:25Z</dcterms:created>
  <dcterms:modified xsi:type="dcterms:W3CDTF">2016-11-10T23:40:57Z</dcterms:modified>
</cp:coreProperties>
</file>