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5"/>
  </p:notesMasterIdLst>
  <p:handoutMasterIdLst>
    <p:handoutMasterId r:id="rId36"/>
  </p:handoutMasterIdLst>
  <p:sldIdLst>
    <p:sldId id="503" r:id="rId2"/>
    <p:sldId id="256" r:id="rId3"/>
    <p:sldId id="519" r:id="rId4"/>
    <p:sldId id="501" r:id="rId5"/>
    <p:sldId id="486" r:id="rId6"/>
    <p:sldId id="513" r:id="rId7"/>
    <p:sldId id="491" r:id="rId8"/>
    <p:sldId id="507" r:id="rId9"/>
    <p:sldId id="493" r:id="rId10"/>
    <p:sldId id="494" r:id="rId11"/>
    <p:sldId id="518" r:id="rId12"/>
    <p:sldId id="514" r:id="rId13"/>
    <p:sldId id="523" r:id="rId14"/>
    <p:sldId id="524" r:id="rId15"/>
    <p:sldId id="526" r:id="rId16"/>
    <p:sldId id="527" r:id="rId17"/>
    <p:sldId id="528" r:id="rId18"/>
    <p:sldId id="529" r:id="rId19"/>
    <p:sldId id="505" r:id="rId20"/>
    <p:sldId id="418" r:id="rId21"/>
    <p:sldId id="482" r:id="rId22"/>
    <p:sldId id="419" r:id="rId23"/>
    <p:sldId id="420" r:id="rId24"/>
    <p:sldId id="521" r:id="rId25"/>
    <p:sldId id="530" r:id="rId26"/>
    <p:sldId id="481" r:id="rId27"/>
    <p:sldId id="478" r:id="rId28"/>
    <p:sldId id="422" r:id="rId29"/>
    <p:sldId id="423" r:id="rId30"/>
    <p:sldId id="479" r:id="rId31"/>
    <p:sldId id="520" r:id="rId32"/>
    <p:sldId id="517" r:id="rId33"/>
    <p:sldId id="477" r:id="rId34"/>
  </p:sldIdLst>
  <p:sldSz cx="9144000" cy="6858000" type="screen4x3"/>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5A33"/>
    <a:srgbClr val="DE2A00"/>
    <a:srgbClr val="D02800"/>
    <a:srgbClr val="FF3300"/>
    <a:srgbClr val="0033CC"/>
    <a:srgbClr val="CC3300"/>
    <a:srgbClr val="FF66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p:scale>
          <a:sx n="66" d="100"/>
          <a:sy n="66" d="100"/>
        </p:scale>
        <p:origin x="-1410" y="-72"/>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5772"/>
    </p:cViewPr>
  </p:sorterViewPr>
  <p:notesViewPr>
    <p:cSldViewPr>
      <p:cViewPr varScale="1">
        <p:scale>
          <a:sx n="57" d="100"/>
          <a:sy n="57" d="100"/>
        </p:scale>
        <p:origin x="-2472" y="-90"/>
      </p:cViewPr>
      <p:guideLst>
        <p:guide orient="horz" pos="2160"/>
        <p:guide pos="288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179484" y="0"/>
            <a:ext cx="3962400" cy="342900"/>
          </a:xfrm>
          <a:prstGeom prst="rect">
            <a:avLst/>
          </a:prstGeom>
        </p:spPr>
        <p:txBody>
          <a:bodyPr vert="horz" lIns="91440" tIns="45720" rIns="91440" bIns="45720" rtlCol="0"/>
          <a:lstStyle>
            <a:lvl1pPr algn="r">
              <a:defRPr sz="1200"/>
            </a:lvl1pPr>
          </a:lstStyle>
          <a:p>
            <a:fld id="{F10308A9-0314-45A4-A8AA-7CB85AAF906B}" type="datetimeFigureOut">
              <a:rPr lang="en-US" smtClean="0"/>
              <a:pPr/>
              <a:t>11/2/2016</a:t>
            </a:fld>
            <a:endParaRPr lang="en-US"/>
          </a:p>
        </p:txBody>
      </p:sp>
      <p:sp>
        <p:nvSpPr>
          <p:cNvPr id="4" name="Footer Placeholder 3"/>
          <p:cNvSpPr>
            <a:spLocks noGrp="1"/>
          </p:cNvSpPr>
          <p:nvPr>
            <p:ph type="ftr" sz="quarter" idx="2"/>
          </p:nvPr>
        </p:nvSpPr>
        <p:spPr>
          <a:xfrm>
            <a:off x="0" y="6513910"/>
            <a:ext cx="3962400" cy="3429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179484" y="6513910"/>
            <a:ext cx="3962400" cy="342900"/>
          </a:xfrm>
          <a:prstGeom prst="rect">
            <a:avLst/>
          </a:prstGeom>
        </p:spPr>
        <p:txBody>
          <a:bodyPr vert="horz" lIns="91440" tIns="45720" rIns="91440" bIns="45720" rtlCol="0" anchor="b"/>
          <a:lstStyle>
            <a:lvl1pPr algn="r">
              <a:defRPr sz="1200"/>
            </a:lvl1pPr>
          </a:lstStyle>
          <a:p>
            <a:fld id="{77438B58-13CB-4A4C-873C-C53C17D9D241}"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79484" y="0"/>
            <a:ext cx="3962400" cy="342900"/>
          </a:xfrm>
          <a:prstGeom prst="rect">
            <a:avLst/>
          </a:prstGeom>
        </p:spPr>
        <p:txBody>
          <a:bodyPr vert="horz" lIns="91440" tIns="45720" rIns="91440" bIns="45720" rtlCol="0"/>
          <a:lstStyle>
            <a:lvl1pPr algn="r">
              <a:defRPr sz="1200"/>
            </a:lvl1pPr>
          </a:lstStyle>
          <a:p>
            <a:fld id="{17623C50-3AFE-4157-A178-30EC7CF2402E}" type="datetimeFigureOut">
              <a:rPr lang="en-US" smtClean="0"/>
              <a:pPr/>
              <a:t>11/2/2016</a:t>
            </a:fld>
            <a:endParaRPr lang="en-US"/>
          </a:p>
        </p:txBody>
      </p:sp>
      <p:sp>
        <p:nvSpPr>
          <p:cNvPr id="4" name="Slide Image Placeholder 3"/>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513910"/>
            <a:ext cx="3962400" cy="342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79484" y="6513910"/>
            <a:ext cx="3962400" cy="342900"/>
          </a:xfrm>
          <a:prstGeom prst="rect">
            <a:avLst/>
          </a:prstGeom>
        </p:spPr>
        <p:txBody>
          <a:bodyPr vert="horz" lIns="91440" tIns="45720" rIns="91440" bIns="45720" rtlCol="0" anchor="b"/>
          <a:lstStyle>
            <a:lvl1pPr algn="r">
              <a:defRPr sz="1200"/>
            </a:lvl1pPr>
          </a:lstStyle>
          <a:p>
            <a:fld id="{754625B4-92B9-4926-885E-3F48778366A0}"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54625B4-92B9-4926-885E-3F48778366A0}" type="slidenum">
              <a:rPr lang="en-US" smtClean="0"/>
              <a:pPr/>
              <a:t>26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0349F32-E770-4F2C-85DD-2CC4B34EF849}" type="datetime1">
              <a:rPr lang="en-US" smtClean="0"/>
              <a:pPr/>
              <a:t>11/2/2016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1pPr marL="514350" indent="-514350">
              <a:buFont typeface="+mj-lt"/>
              <a:buAutoNum type="arabicPeriod"/>
              <a:defRPr/>
            </a:lvl1pPr>
            <a:lvl2pPr marL="971550" indent="-514350">
              <a:buFont typeface="+mj-lt"/>
              <a:buAutoNum type="alphaLcPeriod"/>
              <a:defRPr/>
            </a:lvl2pPr>
            <a:lvl3pPr marL="1371600" indent="-457200">
              <a:buFont typeface="+mj-lt"/>
              <a:buAutoNum type="arabicParenR"/>
              <a:defRPr/>
            </a:lvl3pPr>
            <a:lvl4pPr marL="1885950" indent="-514350">
              <a:buFont typeface="+mj-lt"/>
              <a:buAutoNum type="romanLcPeriod"/>
              <a:defRPr/>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9B555970-2B84-4BCC-8D8B-95055D2CD051}" type="datetime1">
              <a:rPr lang="en-US" smtClean="0"/>
              <a:pPr/>
              <a:t>11/2/2016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FA217B6-A5D1-47D3-9185-551C88359725}" type="datetime1">
              <a:rPr lang="en-US" smtClean="0"/>
              <a:pPr/>
              <a:t>11/2/2016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F4A9186-7158-45FE-B87F-B0ECFCB9AB24}" type="datetime1">
              <a:rPr lang="en-US" smtClean="0"/>
              <a:pPr/>
              <a:t>11/2/2016</a:t>
            </a:fld>
            <a:endParaRPr lang="en-US"/>
          </a:p>
        </p:txBody>
      </p:sp>
      <p:sp>
        <p:nvSpPr>
          <p:cNvPr id="6" name="Footer Placeholder 5"/>
          <p:cNvSpPr>
            <a:spLocks noGrp="1"/>
          </p:cNvSpPr>
          <p:nvPr>
            <p:ph type="ftr" sz="quarter" idx="11"/>
          </p:nvPr>
        </p:nvSpPr>
        <p:spPr/>
        <p:txBody>
          <a:bodyPr/>
          <a:lstStyle/>
          <a:p>
            <a:r>
              <a:rPr lang="en-US" smtClean="0"/>
              <a:t>David Tye</a:t>
            </a:r>
            <a:endParaRPr lang="en-US"/>
          </a:p>
        </p:txBody>
      </p:sp>
      <p:sp>
        <p:nvSpPr>
          <p:cNvPr id="7" name="Slide Number Placeholder 6"/>
          <p:cNvSpPr>
            <a:spLocks noGrp="1"/>
          </p:cNvSpPr>
          <p:nvPr>
            <p:ph type="sldNum" sz="quarter" idx="12"/>
          </p:nvPr>
        </p:nvSpPr>
        <p:spPr/>
        <p:txBody>
          <a:bodyPr/>
          <a:lstStyle/>
          <a:p>
            <a:fld id="{3B0E11CA-64D2-4375-B622-C832B1B1927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D551F45-849D-453D-B7A1-8375C45C6368}" type="datetime1">
              <a:rPr lang="en-US" smtClean="0"/>
              <a:pPr/>
              <a:t>11/2/2016</a:t>
            </a:fld>
            <a:endParaRPr lang="en-US"/>
          </a:p>
        </p:txBody>
      </p:sp>
      <p:sp>
        <p:nvSpPr>
          <p:cNvPr id="8" name="Footer Placeholder 7"/>
          <p:cNvSpPr>
            <a:spLocks noGrp="1"/>
          </p:cNvSpPr>
          <p:nvPr>
            <p:ph type="ftr" sz="quarter" idx="11"/>
          </p:nvPr>
        </p:nvSpPr>
        <p:spPr/>
        <p:txBody>
          <a:bodyPr/>
          <a:lstStyle/>
          <a:p>
            <a:r>
              <a:rPr lang="en-US" smtClean="0"/>
              <a:t>David Tye</a:t>
            </a:r>
            <a:endParaRPr lang="en-US"/>
          </a:p>
        </p:txBody>
      </p:sp>
      <p:sp>
        <p:nvSpPr>
          <p:cNvPr id="9" name="Slide Number Placeholder 8"/>
          <p:cNvSpPr>
            <a:spLocks noGrp="1"/>
          </p:cNvSpPr>
          <p:nvPr>
            <p:ph type="sldNum" sz="quarter" idx="12"/>
          </p:nvPr>
        </p:nvSpPr>
        <p:spPr/>
        <p:txBody>
          <a:bodyPr/>
          <a:lstStyle/>
          <a:p>
            <a:fld id="{3B0E11CA-64D2-4375-B622-C832B1B1927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0493FE8-888C-4434-AD7C-BF830D379F5E}" type="datetime1">
              <a:rPr lang="en-US" smtClean="0"/>
              <a:pPr/>
              <a:t>11/2/2016</a:t>
            </a:fld>
            <a:endParaRPr lang="en-US"/>
          </a:p>
        </p:txBody>
      </p:sp>
      <p:sp>
        <p:nvSpPr>
          <p:cNvPr id="4" name="Footer Placeholder 3"/>
          <p:cNvSpPr>
            <a:spLocks noGrp="1"/>
          </p:cNvSpPr>
          <p:nvPr>
            <p:ph type="ftr" sz="quarter" idx="11"/>
          </p:nvPr>
        </p:nvSpPr>
        <p:spPr/>
        <p:txBody>
          <a:bodyPr/>
          <a:lstStyle/>
          <a:p>
            <a:r>
              <a:rPr lang="en-US" smtClean="0"/>
              <a:t>David Tye</a:t>
            </a:r>
            <a:endParaRPr lang="en-US"/>
          </a:p>
        </p:txBody>
      </p:sp>
      <p:sp>
        <p:nvSpPr>
          <p:cNvPr id="5" name="Slide Number Placeholder 4"/>
          <p:cNvSpPr>
            <a:spLocks noGrp="1"/>
          </p:cNvSpPr>
          <p:nvPr>
            <p:ph type="sldNum" sz="quarter" idx="12"/>
          </p:nvPr>
        </p:nvSpPr>
        <p:spPr/>
        <p:txBody>
          <a:bodyPr/>
          <a:lstStyle/>
          <a:p>
            <a:fld id="{3B0E11CA-64D2-4375-B622-C832B1B1927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303F6C-CA7F-421B-8EF8-CEB95EA7549B}" type="datetime1">
              <a:rPr lang="en-US" smtClean="0"/>
              <a:pPr/>
              <a:t>11/2/2016</a:t>
            </a:fld>
            <a:endParaRPr lang="en-US"/>
          </a:p>
        </p:txBody>
      </p:sp>
      <p:sp>
        <p:nvSpPr>
          <p:cNvPr id="3" name="Footer Placeholder 2"/>
          <p:cNvSpPr>
            <a:spLocks noGrp="1"/>
          </p:cNvSpPr>
          <p:nvPr>
            <p:ph type="ftr" sz="quarter" idx="11"/>
          </p:nvPr>
        </p:nvSpPr>
        <p:spPr/>
        <p:txBody>
          <a:bodyPr/>
          <a:lstStyle/>
          <a:p>
            <a:r>
              <a:rPr lang="en-US" smtClean="0"/>
              <a:t>David Tye</a:t>
            </a:r>
            <a:endParaRPr lang="en-US"/>
          </a:p>
        </p:txBody>
      </p:sp>
      <p:sp>
        <p:nvSpPr>
          <p:cNvPr id="4" name="Slide Number Placeholder 3"/>
          <p:cNvSpPr>
            <a:spLocks noGrp="1"/>
          </p:cNvSpPr>
          <p:nvPr>
            <p:ph type="sldNum" sz="quarter" idx="12"/>
          </p:nvPr>
        </p:nvSpPr>
        <p:spPr/>
        <p:txBody>
          <a:bodyPr/>
          <a:lstStyle/>
          <a:p>
            <a:fld id="{3B0E11CA-64D2-4375-B622-C832B1B1927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E84EC8A-043A-481C-8127-6D23DD0F98DE}" type="datetime1">
              <a:rPr lang="en-US" smtClean="0"/>
              <a:pPr/>
              <a:t>11/2/2016</a:t>
            </a:fld>
            <a:endParaRPr lang="en-US"/>
          </a:p>
        </p:txBody>
      </p:sp>
      <p:sp>
        <p:nvSpPr>
          <p:cNvPr id="6" name="Footer Placeholder 5"/>
          <p:cNvSpPr>
            <a:spLocks noGrp="1"/>
          </p:cNvSpPr>
          <p:nvPr>
            <p:ph type="ftr" sz="quarter" idx="11"/>
          </p:nvPr>
        </p:nvSpPr>
        <p:spPr/>
        <p:txBody>
          <a:bodyPr/>
          <a:lstStyle/>
          <a:p>
            <a:r>
              <a:rPr lang="en-US" smtClean="0"/>
              <a:t>David Tye</a:t>
            </a:r>
            <a:endParaRPr lang="en-US"/>
          </a:p>
        </p:txBody>
      </p:sp>
      <p:sp>
        <p:nvSpPr>
          <p:cNvPr id="7" name="Slide Number Placeholder 6"/>
          <p:cNvSpPr>
            <a:spLocks noGrp="1"/>
          </p:cNvSpPr>
          <p:nvPr>
            <p:ph type="sldNum" sz="quarter" idx="12"/>
          </p:nvPr>
        </p:nvSpPr>
        <p:spPr/>
        <p:txBody>
          <a:bodyPr/>
          <a:lstStyle/>
          <a:p>
            <a:fld id="{3B0E11CA-64D2-4375-B622-C832B1B1927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F565DA1-1254-46FE-8045-D8BD58E0831C}" type="datetime1">
              <a:rPr lang="en-US" smtClean="0"/>
              <a:pPr/>
              <a:t>11/2/2016</a:t>
            </a:fld>
            <a:endParaRPr lang="en-US"/>
          </a:p>
        </p:txBody>
      </p:sp>
      <p:sp>
        <p:nvSpPr>
          <p:cNvPr id="6" name="Footer Placeholder 5"/>
          <p:cNvSpPr>
            <a:spLocks noGrp="1"/>
          </p:cNvSpPr>
          <p:nvPr>
            <p:ph type="ftr" sz="quarter" idx="11"/>
          </p:nvPr>
        </p:nvSpPr>
        <p:spPr/>
        <p:txBody>
          <a:bodyPr/>
          <a:lstStyle/>
          <a:p>
            <a:r>
              <a:rPr lang="en-US" smtClean="0"/>
              <a:t>David Tye</a:t>
            </a:r>
            <a:endParaRPr lang="en-US"/>
          </a:p>
        </p:txBody>
      </p:sp>
      <p:sp>
        <p:nvSpPr>
          <p:cNvPr id="7" name="Slide Number Placeholder 6"/>
          <p:cNvSpPr>
            <a:spLocks noGrp="1"/>
          </p:cNvSpPr>
          <p:nvPr>
            <p:ph type="sldNum" sz="quarter" idx="12"/>
          </p:nvPr>
        </p:nvSpPr>
        <p:spPr/>
        <p:txBody>
          <a:bodyPr/>
          <a:lstStyle/>
          <a:p>
            <a:fld id="{3B0E11CA-64D2-4375-B622-C832B1B1927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BB883BE-F66E-4C6E-865A-632FA67D52E8}" type="datetime1">
              <a:rPr lang="en-US" smtClean="0"/>
              <a:pPr/>
              <a:t>11/2/2016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57EAB04-4619-41CF-AF5A-F97987350AAA}" type="datetime1">
              <a:rPr lang="en-US" smtClean="0"/>
              <a:pPr/>
              <a:t>11/2/2016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BF10DA-13EF-4C81-9B6D-5B15BE4C7B3A}" type="datetime1">
              <a:rPr lang="en-US" smtClean="0"/>
              <a:pPr/>
              <a:t>11/2/2016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David Tye</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0E11CA-64D2-4375-B622-C832B1B1927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en.wikipedia.org/wiki/File:Lawrence_O'Donnell.jpg" TargetMode="Externa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gi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www.sacred-destinations.com/turkey/images/philadelphia-columns-c-hlp.jpg" TargetMode="Externa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Sign of the Times</a:t>
            </a:r>
            <a:endParaRPr lang="en-US" dirty="0"/>
          </a:p>
        </p:txBody>
      </p:sp>
      <p:sp>
        <p:nvSpPr>
          <p:cNvPr id="3" name="Content Placeholder 2"/>
          <p:cNvSpPr>
            <a:spLocks noGrp="1"/>
          </p:cNvSpPr>
          <p:nvPr>
            <p:ph idx="1"/>
          </p:nvPr>
        </p:nvSpPr>
        <p:spPr>
          <a:xfrm>
            <a:off x="457200" y="1600201"/>
            <a:ext cx="8229600" cy="1523999"/>
          </a:xfrm>
        </p:spPr>
        <p:txBody>
          <a:bodyPr>
            <a:normAutofit fontScale="85000" lnSpcReduction="20000"/>
          </a:bodyPr>
          <a:lstStyle/>
          <a:p>
            <a:pPr>
              <a:buNone/>
            </a:pPr>
            <a:r>
              <a:rPr lang="en-US" b="1" i="1" dirty="0" smtClean="0">
                <a:solidFill>
                  <a:srgbClr val="0000FF"/>
                </a:solidFill>
                <a:latin typeface="Times New Roman" pitchFamily="18" charset="0"/>
                <a:cs typeface="Times New Roman" pitchFamily="18" charset="0"/>
              </a:rPr>
              <a:t>Psalm 14:1 </a:t>
            </a:r>
            <a:r>
              <a:rPr lang="en-US" i="1" dirty="0" smtClean="0">
                <a:latin typeface="Times New Roman" pitchFamily="18" charset="0"/>
                <a:cs typeface="Times New Roman" pitchFamily="18" charset="0"/>
              </a:rPr>
              <a:t>The fool has said in his heart, "There is no God." They are corrupt, they have committed abominable deeds; There is no one who does good.</a:t>
            </a:r>
            <a:r>
              <a:rPr lang="en-US" i="1" dirty="0" smtClean="0"/>
              <a:t/>
            </a:r>
            <a:br>
              <a:rPr lang="en-US" i="1" dirty="0" smtClean="0"/>
            </a:br>
            <a:endParaRPr lang="en-US" i="1" dirty="0"/>
          </a:p>
        </p:txBody>
      </p:sp>
      <p:sp>
        <p:nvSpPr>
          <p:cNvPr id="4" name="Date Placeholder 3"/>
          <p:cNvSpPr>
            <a:spLocks noGrp="1"/>
          </p:cNvSpPr>
          <p:nvPr>
            <p:ph type="dt" sz="half" idx="10"/>
          </p:nvPr>
        </p:nvSpPr>
        <p:spPr/>
        <p:txBody>
          <a:bodyPr/>
          <a:lstStyle/>
          <a:p>
            <a:fld id="{9B555970-2B84-4BCC-8D8B-95055D2CD051}" type="datetime1">
              <a:rPr lang="en-US" smtClean="0"/>
              <a:pPr/>
              <a:t>11/2/2016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1</a:t>
            </a:fld>
            <a:endParaRPr lang="en-US"/>
          </a:p>
        </p:txBody>
      </p:sp>
      <p:pic>
        <p:nvPicPr>
          <p:cNvPr id="39938" name="Picture 2" descr="Lawrence O'Donnell.jpg">
            <a:hlinkClick r:id="rId2"/>
          </p:cNvPr>
          <p:cNvPicPr>
            <a:picLocks noChangeAspect="1" noChangeArrowheads="1"/>
          </p:cNvPicPr>
          <p:nvPr/>
        </p:nvPicPr>
        <p:blipFill>
          <a:blip r:embed="rId3" cstate="print"/>
          <a:srcRect/>
          <a:stretch>
            <a:fillRect/>
          </a:stretch>
        </p:blipFill>
        <p:spPr bwMode="auto">
          <a:xfrm>
            <a:off x="304800" y="3228975"/>
            <a:ext cx="2095500" cy="3019425"/>
          </a:xfrm>
          <a:prstGeom prst="rect">
            <a:avLst/>
          </a:prstGeom>
          <a:noFill/>
        </p:spPr>
      </p:pic>
      <p:sp>
        <p:nvSpPr>
          <p:cNvPr id="8" name="TextBox 7"/>
          <p:cNvSpPr txBox="1"/>
          <p:nvPr/>
        </p:nvSpPr>
        <p:spPr>
          <a:xfrm>
            <a:off x="2590800" y="3216057"/>
            <a:ext cx="5943600" cy="3108543"/>
          </a:xfrm>
          <a:prstGeom prst="rect">
            <a:avLst/>
          </a:prstGeom>
          <a:noFill/>
        </p:spPr>
        <p:txBody>
          <a:bodyPr wrap="square" rtlCol="0">
            <a:spAutoFit/>
          </a:bodyPr>
          <a:lstStyle/>
          <a:p>
            <a:pPr>
              <a:buNone/>
            </a:pPr>
            <a:r>
              <a:rPr lang="en-US" sz="2800" dirty="0" smtClean="0"/>
              <a:t>MSNBC host </a:t>
            </a:r>
            <a:r>
              <a:rPr lang="en-US" sz="2800" b="1" u="sng" dirty="0" smtClean="0"/>
              <a:t>Lawrence O'Donnell </a:t>
            </a:r>
            <a:r>
              <a:rPr lang="en-US" sz="2800" dirty="0" smtClean="0"/>
              <a:t>said that "The Book of Revelation is a work of fiction describing how a truly vicious God would bring about the end of the world. </a:t>
            </a:r>
            <a:r>
              <a:rPr lang="en-US" sz="2800" b="1" u="sng" dirty="0" smtClean="0"/>
              <a:t>No half-smart religious person actually believes the Book of Revelation</a:t>
            </a:r>
            <a:r>
              <a:rPr lang="en-US" sz="2800" dirty="0" smtClean="0"/>
              <a:t>.“ </a:t>
            </a:r>
            <a:r>
              <a:rPr lang="en-US" i="1" dirty="0" smtClean="0"/>
              <a:t>Mar 18, 2011</a:t>
            </a:r>
            <a:endParaRPr lang="en-US" sz="2800" i="1" dirty="0"/>
          </a:p>
        </p:txBody>
      </p:sp>
      <p:pic>
        <p:nvPicPr>
          <p:cNvPr id="9" name="Picture 2" descr="http://comps.canstockphoto.com/can-stock-photo_csp17222415.jpg"/>
          <p:cNvPicPr>
            <a:picLocks noChangeAspect="1" noChangeArrowheads="1"/>
          </p:cNvPicPr>
          <p:nvPr/>
        </p:nvPicPr>
        <p:blipFill>
          <a:blip r:embed="rId4"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 Revelation of Jesus Christ</a:t>
            </a:r>
            <a:br>
              <a:rPr lang="en-US" dirty="0" smtClean="0"/>
            </a:br>
            <a:r>
              <a:rPr lang="en-US" dirty="0" err="1" smtClean="0"/>
              <a:t>Lsn</a:t>
            </a:r>
            <a:r>
              <a:rPr lang="en-US" dirty="0" smtClean="0"/>
              <a:t> 2&amp;3 of 22</a:t>
            </a:r>
            <a:endParaRPr lang="en-US" sz="3200" b="1" dirty="0">
              <a:solidFill>
                <a:srgbClr val="FF0000"/>
              </a:solidFill>
            </a:endParaRPr>
          </a:p>
        </p:txBody>
      </p:sp>
      <p:sp>
        <p:nvSpPr>
          <p:cNvPr id="3" name="Subtitle 2"/>
          <p:cNvSpPr>
            <a:spLocks noGrp="1"/>
          </p:cNvSpPr>
          <p:nvPr>
            <p:ph type="subTitle" idx="1"/>
          </p:nvPr>
        </p:nvSpPr>
        <p:spPr>
          <a:xfrm>
            <a:off x="-76200" y="3886200"/>
            <a:ext cx="8915400" cy="914400"/>
          </a:xfrm>
        </p:spPr>
        <p:txBody>
          <a:bodyPr/>
          <a:lstStyle/>
          <a:p>
            <a:r>
              <a:rPr lang="en-US" dirty="0" smtClean="0"/>
              <a:t>Chapter 2 &amp; 3 – Letter to the Church In Philadelphia</a:t>
            </a:r>
            <a:endParaRPr lang="en-US" dirty="0"/>
          </a:p>
        </p:txBody>
      </p:sp>
      <p:pic>
        <p:nvPicPr>
          <p:cNvPr id="1026" name="Picture 2" descr="E:\BIBLE STUDY\MBC Community Teaching\DTW\Revelation\Graphics\jesus_second_coming.jpg"/>
          <p:cNvPicPr>
            <a:picLocks noChangeAspect="1" noChangeArrowheads="1"/>
          </p:cNvPicPr>
          <p:nvPr/>
        </p:nvPicPr>
        <p:blipFill>
          <a:blip r:embed="rId2" cstate="print"/>
          <a:srcRect/>
          <a:stretch>
            <a:fillRect/>
          </a:stretch>
        </p:blipFill>
        <p:spPr bwMode="auto">
          <a:xfrm>
            <a:off x="152400" y="152400"/>
            <a:ext cx="1395095" cy="1981200"/>
          </a:xfrm>
          <a:prstGeom prst="rect">
            <a:avLst/>
          </a:prstGeom>
          <a:noFill/>
        </p:spPr>
      </p:pic>
      <p:sp>
        <p:nvSpPr>
          <p:cNvPr id="5" name="TextBox 4"/>
          <p:cNvSpPr txBox="1"/>
          <p:nvPr/>
        </p:nvSpPr>
        <p:spPr>
          <a:xfrm>
            <a:off x="762000" y="5105400"/>
            <a:ext cx="7772400" cy="1107996"/>
          </a:xfrm>
          <a:prstGeom prst="rect">
            <a:avLst/>
          </a:prstGeom>
          <a:noFill/>
        </p:spPr>
        <p:txBody>
          <a:bodyPr wrap="square" rtlCol="0">
            <a:spAutoFit/>
          </a:bodyPr>
          <a:lstStyle/>
          <a:p>
            <a:r>
              <a:rPr lang="en-US" sz="2000" b="1" i="1" dirty="0" smtClean="0">
                <a:solidFill>
                  <a:schemeClr val="tx2"/>
                </a:solidFill>
              </a:rPr>
              <a:t>Rev. 1:3</a:t>
            </a:r>
            <a:r>
              <a:rPr lang="en-US" sz="2000" i="1" dirty="0" smtClean="0">
                <a:solidFill>
                  <a:schemeClr val="tx2"/>
                </a:solidFill>
              </a:rPr>
              <a:t> </a:t>
            </a:r>
            <a:r>
              <a:rPr lang="en-US" sz="2000" i="1" dirty="0" smtClean="0">
                <a:solidFill>
                  <a:srgbClr val="FF0000"/>
                </a:solidFill>
              </a:rPr>
              <a:t>Blessed is he who </a:t>
            </a:r>
            <a:r>
              <a:rPr lang="en-US" sz="2800" b="1" i="1" u="sng" dirty="0" smtClean="0">
                <a:solidFill>
                  <a:schemeClr val="tx2">
                    <a:lumMod val="75000"/>
                  </a:schemeClr>
                </a:solidFill>
              </a:rPr>
              <a:t>reads</a:t>
            </a:r>
            <a:r>
              <a:rPr lang="en-US" sz="2800" i="1" dirty="0" smtClean="0">
                <a:solidFill>
                  <a:srgbClr val="FF0000"/>
                </a:solidFill>
              </a:rPr>
              <a:t> </a:t>
            </a:r>
            <a:r>
              <a:rPr lang="en-US" sz="2000" i="1" dirty="0" smtClean="0">
                <a:solidFill>
                  <a:srgbClr val="FF0000"/>
                </a:solidFill>
              </a:rPr>
              <a:t>and those who </a:t>
            </a:r>
            <a:r>
              <a:rPr lang="en-US" sz="2000" b="1" i="1" u="sng" dirty="0" smtClean="0">
                <a:solidFill>
                  <a:srgbClr val="FF0000"/>
                </a:solidFill>
              </a:rPr>
              <a:t>hear</a:t>
            </a:r>
            <a:r>
              <a:rPr lang="en-US" sz="2000" i="1" dirty="0" smtClean="0">
                <a:solidFill>
                  <a:srgbClr val="FF0000"/>
                </a:solidFill>
              </a:rPr>
              <a:t> the words of the prophecy, and </a:t>
            </a:r>
            <a:r>
              <a:rPr lang="en-US" sz="2000" b="1" i="1" u="sng" dirty="0" smtClean="0">
                <a:solidFill>
                  <a:srgbClr val="FF0000"/>
                </a:solidFill>
              </a:rPr>
              <a:t>heed</a:t>
            </a:r>
            <a:r>
              <a:rPr lang="en-US" sz="2000" i="1" dirty="0" smtClean="0">
                <a:solidFill>
                  <a:srgbClr val="FF0000"/>
                </a:solidFill>
              </a:rPr>
              <a:t> the things which are written in it; for the time is near</a:t>
            </a:r>
            <a:r>
              <a:rPr lang="en-US" sz="2000" i="1" dirty="0" smtClean="0"/>
              <a:t>.</a:t>
            </a:r>
            <a:r>
              <a:rPr lang="en-US" dirty="0" smtClean="0"/>
              <a:t> </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B555970-2B84-4BCC-8D8B-95055D2CD051}" type="datetime1">
              <a:rPr lang="en-US" smtClean="0"/>
              <a:pPr/>
              <a:t>11/2/2016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3</a:t>
            </a:fld>
            <a:endParaRPr lang="en-US"/>
          </a:p>
        </p:txBody>
      </p:sp>
      <p:graphicFrame>
        <p:nvGraphicFramePr>
          <p:cNvPr id="7" name="Table 6"/>
          <p:cNvGraphicFramePr>
            <a:graphicFrameLocks noGrp="1"/>
          </p:cNvGraphicFramePr>
          <p:nvPr/>
        </p:nvGraphicFramePr>
        <p:xfrm>
          <a:off x="152400" y="152400"/>
          <a:ext cx="8763000" cy="6731769"/>
        </p:xfrm>
        <a:graphic>
          <a:graphicData uri="http://schemas.openxmlformats.org/drawingml/2006/table">
            <a:tbl>
              <a:tblPr/>
              <a:tblGrid>
                <a:gridCol w="1110683"/>
                <a:gridCol w="1267792"/>
                <a:gridCol w="1393099"/>
                <a:gridCol w="891868"/>
                <a:gridCol w="978255"/>
                <a:gridCol w="1604319"/>
                <a:gridCol w="1516984"/>
              </a:tblGrid>
              <a:tr h="266487">
                <a:tc>
                  <a:txBody>
                    <a:bodyPr/>
                    <a:lstStyle/>
                    <a:p>
                      <a:pPr marL="0" marR="0" algn="r">
                        <a:spcBef>
                          <a:spcPts val="0"/>
                        </a:spcBef>
                        <a:spcAft>
                          <a:spcPts val="0"/>
                        </a:spcAft>
                      </a:pPr>
                      <a:r>
                        <a:rPr lang="en-US" sz="900" dirty="0">
                          <a:solidFill>
                            <a:srgbClr val="000000"/>
                          </a:solidFill>
                          <a:latin typeface="Univers"/>
                          <a:ea typeface="Times New Roman"/>
                          <a:cs typeface="Times New Roman"/>
                        </a:rPr>
                        <a:t/>
                      </a:r>
                      <a:br>
                        <a:rPr lang="en-US" sz="900" dirty="0">
                          <a:solidFill>
                            <a:srgbClr val="000000"/>
                          </a:solidFill>
                          <a:latin typeface="Univers"/>
                          <a:ea typeface="Times New Roman"/>
                          <a:cs typeface="Times New Roman"/>
                        </a:rPr>
                      </a:br>
                      <a:r>
                        <a:rPr lang="en-US" sz="1000" b="1" dirty="0">
                          <a:latin typeface="Times New Roman"/>
                          <a:ea typeface="Times New Roman"/>
                        </a:rPr>
                        <a:t>Age:</a:t>
                      </a:r>
                      <a:endParaRPr lang="en-US" sz="900" dirty="0">
                        <a:latin typeface="Times New Roman"/>
                        <a:ea typeface="Times New Roman"/>
                      </a:endParaRP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b="1">
                          <a:latin typeface="Times New Roman"/>
                          <a:ea typeface="Times New Roman"/>
                        </a:rPr>
                        <a:t>Middle Ages (500-1500)</a:t>
                      </a:r>
                      <a:endParaRPr lang="en-US" sz="900">
                        <a:latin typeface="Times New Roman"/>
                        <a:ea typeface="Times New Roman"/>
                      </a:endParaRP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b="1">
                          <a:latin typeface="Times New Roman"/>
                          <a:ea typeface="Times New Roman"/>
                        </a:rPr>
                        <a:t>Reformation (1517- 1648)</a:t>
                      </a:r>
                      <a:endParaRPr lang="en-US" sz="900">
                        <a:latin typeface="Times New Roman"/>
                        <a:ea typeface="Times New Roman"/>
                      </a:endParaRP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spcBef>
                          <a:spcPts val="0"/>
                        </a:spcBef>
                        <a:spcAft>
                          <a:spcPts val="0"/>
                        </a:spcAft>
                      </a:pPr>
                      <a:r>
                        <a:rPr lang="en-US" sz="1000" b="1">
                          <a:latin typeface="Times New Roman"/>
                          <a:ea typeface="Times New Roman"/>
                        </a:rPr>
                        <a:t>Renaissance (1648-1789)</a:t>
                      </a:r>
                      <a:endParaRPr lang="en-US" sz="900">
                        <a:latin typeface="Times New Roman"/>
                        <a:ea typeface="Times New Roman"/>
                      </a:endParaRP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ctr">
                        <a:spcBef>
                          <a:spcPts val="0"/>
                        </a:spcBef>
                        <a:spcAft>
                          <a:spcPts val="0"/>
                        </a:spcAft>
                      </a:pPr>
                      <a:r>
                        <a:rPr lang="en-US" sz="1000" b="1">
                          <a:latin typeface="Times New Roman"/>
                          <a:ea typeface="Times New Roman"/>
                        </a:rPr>
                        <a:t>Revival (1789-1914)</a:t>
                      </a:r>
                      <a:endParaRPr lang="en-US" sz="900">
                        <a:latin typeface="Times New Roman"/>
                        <a:ea typeface="Times New Roman"/>
                      </a:endParaRP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b="1">
                          <a:latin typeface="Times New Roman"/>
                          <a:ea typeface="Times New Roman"/>
                        </a:rPr>
                        <a:t>Ideologies (1914-1996)</a:t>
                      </a:r>
                      <a:endParaRPr lang="en-US" sz="900">
                        <a:latin typeface="Times New Roman"/>
                        <a:ea typeface="Times New Roman"/>
                      </a:endParaRP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2261">
                <a:tc>
                  <a:txBody>
                    <a:bodyPr/>
                    <a:lstStyle/>
                    <a:p>
                      <a:pPr marL="0" marR="0">
                        <a:spcBef>
                          <a:spcPts val="0"/>
                        </a:spcBef>
                        <a:spcAft>
                          <a:spcPts val="0"/>
                        </a:spcAft>
                      </a:pPr>
                      <a:r>
                        <a:rPr lang="en-US" sz="1000" b="1">
                          <a:latin typeface="Times New Roman"/>
                          <a:ea typeface="Times New Roman"/>
                        </a:rPr>
                        <a:t>Church Letter to:</a:t>
                      </a:r>
                      <a:endParaRPr lang="en-US" sz="900">
                        <a:latin typeface="Times New Roman"/>
                        <a:ea typeface="Times New Roman"/>
                      </a:endParaRP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9EFF7"/>
                    </a:solidFill>
                  </a:tcPr>
                </a:tc>
                <a:tc>
                  <a:txBody>
                    <a:bodyPr/>
                    <a:lstStyle/>
                    <a:p>
                      <a:pPr marL="0" marR="0" algn="ctr">
                        <a:spcBef>
                          <a:spcPts val="0"/>
                        </a:spcBef>
                        <a:spcAft>
                          <a:spcPts val="0"/>
                        </a:spcAft>
                      </a:pPr>
                      <a:r>
                        <a:rPr lang="en-US" sz="900" b="1">
                          <a:latin typeface="Times New Roman"/>
                        </a:rPr>
                        <a:t>Thyatira</a:t>
                      </a:r>
                    </a:p>
                    <a:p>
                      <a:pPr marL="0" marR="0" algn="ctr">
                        <a:spcBef>
                          <a:spcPts val="0"/>
                        </a:spcBef>
                        <a:spcAft>
                          <a:spcPts val="0"/>
                        </a:spcAft>
                      </a:pPr>
                      <a:r>
                        <a:rPr lang="en-US" sz="900" b="1" i="1">
                          <a:latin typeface="Times New Roman"/>
                        </a:rPr>
                        <a:t>“Continuing</a:t>
                      </a:r>
                      <a:r>
                        <a:rPr lang="en-US" sz="900" b="1" i="0">
                          <a:latin typeface="Times New Roman"/>
                        </a:rPr>
                        <a:t> Sacrifice”</a:t>
                      </a:r>
                      <a:endParaRPr lang="en-US" sz="900" b="1" i="1">
                        <a:latin typeface="Times New Roman"/>
                      </a:endParaRP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marL="0" marR="0" algn="ctr">
                        <a:spcBef>
                          <a:spcPts val="0"/>
                        </a:spcBef>
                        <a:spcAft>
                          <a:spcPts val="0"/>
                        </a:spcAft>
                      </a:pPr>
                      <a:r>
                        <a:rPr lang="en-US" sz="900" b="1">
                          <a:latin typeface="Times New Roman"/>
                        </a:rPr>
                        <a:t>Sardis</a:t>
                      </a:r>
                    </a:p>
                    <a:p>
                      <a:pPr marL="0" marR="0" algn="ctr">
                        <a:spcBef>
                          <a:spcPts val="0"/>
                        </a:spcBef>
                        <a:spcAft>
                          <a:spcPts val="0"/>
                        </a:spcAft>
                      </a:pPr>
                      <a:r>
                        <a:rPr lang="en-US" sz="900" b="1" i="1">
                          <a:latin typeface="Times New Roman"/>
                        </a:rPr>
                        <a:t>“Remnant”</a:t>
                      </a: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marL="0" marR="0" algn="ctr">
                        <a:spcBef>
                          <a:spcPts val="0"/>
                        </a:spcBef>
                        <a:spcAft>
                          <a:spcPts val="0"/>
                        </a:spcAft>
                      </a:pPr>
                      <a:r>
                        <a:rPr lang="en-US" sz="900" b="1">
                          <a:latin typeface="Times New Roman"/>
                        </a:rPr>
                        <a:t>Philadelphia</a:t>
                      </a:r>
                    </a:p>
                    <a:p>
                      <a:pPr marL="0" marR="0" algn="ctr">
                        <a:spcBef>
                          <a:spcPts val="0"/>
                        </a:spcBef>
                        <a:spcAft>
                          <a:spcPts val="0"/>
                        </a:spcAft>
                      </a:pPr>
                      <a:r>
                        <a:rPr lang="en-US" sz="900" b="1" i="1">
                          <a:latin typeface="Times New Roman"/>
                        </a:rPr>
                        <a:t>“Brotherly Love”</a:t>
                      </a: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b="1" dirty="0">
                          <a:latin typeface="Times New Roman"/>
                        </a:rPr>
                        <a:t>Laodicea</a:t>
                      </a:r>
                    </a:p>
                    <a:p>
                      <a:pPr marL="0" marR="0" algn="ctr">
                        <a:spcBef>
                          <a:spcPts val="0"/>
                        </a:spcBef>
                        <a:spcAft>
                          <a:spcPts val="0"/>
                        </a:spcAft>
                      </a:pPr>
                      <a:r>
                        <a:rPr lang="en-US" sz="900" b="1" i="1" dirty="0">
                          <a:latin typeface="Times New Roman"/>
                        </a:rPr>
                        <a:t>“Judgment of the people”</a:t>
                      </a: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90174">
                <a:tc>
                  <a:txBody>
                    <a:bodyPr/>
                    <a:lstStyle/>
                    <a:p>
                      <a:pPr marL="0" marR="0">
                        <a:spcBef>
                          <a:spcPts val="0"/>
                        </a:spcBef>
                        <a:spcAft>
                          <a:spcPts val="0"/>
                        </a:spcAft>
                      </a:pPr>
                      <a:r>
                        <a:rPr lang="en-US" sz="1000" b="1">
                          <a:latin typeface="Times New Roman"/>
                          <a:ea typeface="Times New Roman"/>
                        </a:rPr>
                        <a:t>The Lord’s description/promise</a:t>
                      </a:r>
                      <a:endParaRPr lang="en-US" sz="900">
                        <a:latin typeface="Times New Roman"/>
                        <a:ea typeface="Times New Roman"/>
                      </a:endParaRPr>
                    </a:p>
                    <a:p>
                      <a:pPr marL="0" marR="0">
                        <a:spcBef>
                          <a:spcPts val="0"/>
                        </a:spcBef>
                        <a:spcAft>
                          <a:spcPts val="0"/>
                        </a:spcAft>
                      </a:pPr>
                      <a:r>
                        <a:rPr lang="en-US" sz="900">
                          <a:latin typeface="Times New Roman"/>
                          <a:ea typeface="Times New Roman"/>
                        </a:rPr>
                        <a:t>[</a:t>
                      </a:r>
                      <a:r>
                        <a:rPr lang="en-US" sz="900" b="1" u="sng">
                          <a:latin typeface="Times New Roman"/>
                          <a:ea typeface="Times New Roman"/>
                        </a:rPr>
                        <a:t>Note</a:t>
                      </a:r>
                      <a:r>
                        <a:rPr lang="en-US" sz="900">
                          <a:latin typeface="Times New Roman"/>
                          <a:ea typeface="Times New Roman"/>
                        </a:rPr>
                        <a:t>: to </a:t>
                      </a:r>
                      <a:r>
                        <a:rPr lang="en-US" sz="900" b="1">
                          <a:latin typeface="Times New Roman"/>
                          <a:ea typeface="Times New Roman"/>
                        </a:rPr>
                        <a:t>Pergamum</a:t>
                      </a:r>
                      <a:r>
                        <a:rPr lang="en-US" sz="900">
                          <a:latin typeface="Times New Roman"/>
                          <a:ea typeface="Times New Roman"/>
                        </a:rPr>
                        <a:t> He said,</a:t>
                      </a:r>
                      <a:r>
                        <a:rPr lang="en-US" sz="900">
                          <a:solidFill>
                            <a:srgbClr val="FF0000"/>
                          </a:solidFill>
                          <a:latin typeface="Times New Roman"/>
                          <a:ea typeface="Times New Roman"/>
                        </a:rPr>
                        <a:t> 'Repent therefore; or else </a:t>
                      </a:r>
                      <a:r>
                        <a:rPr lang="en-US" sz="900" b="1" u="sng">
                          <a:solidFill>
                            <a:srgbClr val="FF0000"/>
                          </a:solidFill>
                          <a:effectLst>
                            <a:outerShdw blurRad="50800" dist="38100" algn="tr" rotWithShape="0">
                              <a:prstClr val="black">
                                <a:alpha val="40000"/>
                              </a:prstClr>
                            </a:outerShdw>
                          </a:effectLst>
                          <a:latin typeface="Times New Roman"/>
                          <a:ea typeface="Times New Roman"/>
                        </a:rPr>
                        <a:t>I am coming to you quickly</a:t>
                      </a:r>
                      <a:r>
                        <a:rPr lang="en-US" sz="900">
                          <a:solidFill>
                            <a:srgbClr val="FF0000"/>
                          </a:solidFill>
                          <a:latin typeface="Times New Roman"/>
                          <a:ea typeface="Times New Roman"/>
                        </a:rPr>
                        <a:t>, and I will make war against them with the sword of My mouth. </a:t>
                      </a:r>
                      <a:endParaRPr lang="en-US" sz="900">
                        <a:latin typeface="Times New Roman"/>
                        <a:ea typeface="Times New Roman"/>
                      </a:endParaRP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9EFF7"/>
                    </a:solidFill>
                  </a:tcPr>
                </a:tc>
                <a:tc>
                  <a:txBody>
                    <a:bodyPr/>
                    <a:lstStyle/>
                    <a:p>
                      <a:pPr marL="0" marR="0" algn="ctr">
                        <a:spcBef>
                          <a:spcPts val="0"/>
                        </a:spcBef>
                        <a:spcAft>
                          <a:spcPts val="0"/>
                        </a:spcAft>
                      </a:pPr>
                      <a:r>
                        <a:rPr lang="en-US" sz="900">
                          <a:solidFill>
                            <a:srgbClr val="FF0000"/>
                          </a:solidFill>
                          <a:latin typeface="Times New Roman"/>
                          <a:ea typeface="Times New Roman"/>
                        </a:rPr>
                        <a:t>The Son of God, who has eyes like a flame of fire, and His feet are like burnished bronze</a:t>
                      </a:r>
                      <a:endParaRPr lang="en-US" sz="900">
                        <a:latin typeface="Times New Roman"/>
                        <a:ea typeface="Times New Roman"/>
                      </a:endParaRPr>
                    </a:p>
                    <a:p>
                      <a:pPr marL="0" marR="0" algn="ctr">
                        <a:spcBef>
                          <a:spcPts val="0"/>
                        </a:spcBef>
                        <a:spcAft>
                          <a:spcPts val="0"/>
                        </a:spcAft>
                      </a:pPr>
                      <a:r>
                        <a:rPr lang="en-US" sz="900">
                          <a:solidFill>
                            <a:srgbClr val="FF0000"/>
                          </a:solidFill>
                          <a:latin typeface="Times New Roman"/>
                          <a:ea typeface="Times New Roman"/>
                        </a:rPr>
                        <a:t>'Nevertheless what you have, hold fast </a:t>
                      </a:r>
                      <a:r>
                        <a:rPr lang="en-US" sz="900" b="1" u="sng">
                          <a:solidFill>
                            <a:srgbClr val="FF0000"/>
                          </a:solidFill>
                          <a:effectLst>
                            <a:outerShdw blurRad="50800" dist="38100" algn="tr" rotWithShape="0">
                              <a:prstClr val="black">
                                <a:alpha val="40000"/>
                              </a:prstClr>
                            </a:outerShdw>
                          </a:effectLst>
                          <a:latin typeface="Times New Roman"/>
                          <a:ea typeface="Times New Roman"/>
                        </a:rPr>
                        <a:t>until I come</a:t>
                      </a:r>
                      <a:r>
                        <a:rPr lang="en-US" sz="900">
                          <a:solidFill>
                            <a:srgbClr val="FF0000"/>
                          </a:solidFill>
                          <a:latin typeface="Times New Roman"/>
                          <a:ea typeface="Times New Roman"/>
                        </a:rPr>
                        <a:t>.</a:t>
                      </a:r>
                      <a:endParaRPr lang="en-US" sz="900">
                        <a:latin typeface="Times New Roman"/>
                        <a:ea typeface="Times New Roman"/>
                      </a:endParaRP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marL="0" marR="0" algn="ctr">
                        <a:spcBef>
                          <a:spcPts val="0"/>
                        </a:spcBef>
                        <a:spcAft>
                          <a:spcPts val="0"/>
                        </a:spcAft>
                      </a:pPr>
                      <a:r>
                        <a:rPr lang="en-US" sz="900">
                          <a:solidFill>
                            <a:srgbClr val="FF0000"/>
                          </a:solidFill>
                          <a:latin typeface="Times New Roman"/>
                          <a:ea typeface="Times New Roman"/>
                        </a:rPr>
                        <a:t>He who has the </a:t>
                      </a:r>
                      <a:r>
                        <a:rPr lang="en-US" sz="900" b="1" u="sng">
                          <a:solidFill>
                            <a:srgbClr val="FF0000"/>
                          </a:solidFill>
                          <a:latin typeface="Times New Roman"/>
                          <a:ea typeface="Times New Roman"/>
                        </a:rPr>
                        <a:t>seven Spirits of God</a:t>
                      </a:r>
                      <a:r>
                        <a:rPr lang="en-US" sz="900">
                          <a:solidFill>
                            <a:srgbClr val="FF0000"/>
                          </a:solidFill>
                          <a:latin typeface="Times New Roman"/>
                          <a:ea typeface="Times New Roman"/>
                        </a:rPr>
                        <a:t>, and the seven stars,</a:t>
                      </a:r>
                      <a:endParaRPr lang="en-US" sz="900">
                        <a:latin typeface="Times New Roman"/>
                        <a:ea typeface="Times New Roman"/>
                      </a:endParaRPr>
                    </a:p>
                    <a:p>
                      <a:pPr marL="0" marR="0" algn="ctr">
                        <a:spcBef>
                          <a:spcPts val="0"/>
                        </a:spcBef>
                        <a:spcAft>
                          <a:spcPts val="0"/>
                        </a:spcAft>
                      </a:pPr>
                      <a:r>
                        <a:rPr lang="en-US" sz="900">
                          <a:solidFill>
                            <a:srgbClr val="FF0000"/>
                          </a:solidFill>
                          <a:latin typeface="Times New Roman"/>
                          <a:ea typeface="Times New Roman"/>
                        </a:rPr>
                        <a:t>If therefore you will not wake up</a:t>
                      </a:r>
                      <a:r>
                        <a:rPr lang="en-US" sz="900" b="1" u="sng">
                          <a:solidFill>
                            <a:srgbClr val="FF0000"/>
                          </a:solidFill>
                          <a:effectLst>
                            <a:outerShdw blurRad="50800" dist="38100" algn="tr" rotWithShape="0">
                              <a:prstClr val="black">
                                <a:alpha val="40000"/>
                              </a:prstClr>
                            </a:outerShdw>
                          </a:effectLst>
                          <a:latin typeface="Times New Roman"/>
                          <a:ea typeface="Times New Roman"/>
                        </a:rPr>
                        <a:t>, I will come like a thief</a:t>
                      </a:r>
                      <a:r>
                        <a:rPr lang="en-US" sz="900">
                          <a:solidFill>
                            <a:srgbClr val="FF0000"/>
                          </a:solidFill>
                          <a:latin typeface="Times New Roman"/>
                          <a:ea typeface="Times New Roman"/>
                        </a:rPr>
                        <a:t>, and you will not know at what hour I will come upon you.</a:t>
                      </a:r>
                      <a:endParaRPr lang="en-US" sz="900">
                        <a:latin typeface="Times New Roman"/>
                        <a:ea typeface="Times New Roman"/>
                      </a:endParaRP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marL="0" marR="0" algn="ctr">
                        <a:spcBef>
                          <a:spcPts val="0"/>
                        </a:spcBef>
                        <a:spcAft>
                          <a:spcPts val="0"/>
                        </a:spcAft>
                      </a:pPr>
                      <a:r>
                        <a:rPr lang="en-US" sz="900">
                          <a:solidFill>
                            <a:srgbClr val="FF0000"/>
                          </a:solidFill>
                          <a:latin typeface="Times New Roman"/>
                          <a:ea typeface="Times New Roman"/>
                        </a:rPr>
                        <a:t>He who is holy, who is true, who has the key of David, who opens and no one will shut, and who shuts and no one opens</a:t>
                      </a:r>
                      <a:endParaRPr lang="en-US" sz="900">
                        <a:latin typeface="Times New Roman"/>
                        <a:ea typeface="Times New Roman"/>
                      </a:endParaRPr>
                    </a:p>
                    <a:p>
                      <a:pPr marL="0" marR="0">
                        <a:spcBef>
                          <a:spcPts val="0"/>
                        </a:spcBef>
                        <a:spcAft>
                          <a:spcPts val="0"/>
                        </a:spcAft>
                      </a:pPr>
                      <a:r>
                        <a:rPr lang="en-US" sz="900">
                          <a:solidFill>
                            <a:srgbClr val="FF0000"/>
                          </a:solidFill>
                          <a:latin typeface="Times New Roman"/>
                          <a:ea typeface="Times New Roman"/>
                        </a:rPr>
                        <a:t>Because </a:t>
                      </a:r>
                      <a:r>
                        <a:rPr lang="en-US" sz="900" b="1" u="sng">
                          <a:solidFill>
                            <a:srgbClr val="FF0000"/>
                          </a:solidFill>
                          <a:latin typeface="Times New Roman"/>
                          <a:ea typeface="Times New Roman"/>
                        </a:rPr>
                        <a:t>you have kept the word of My perseverance</a:t>
                      </a:r>
                      <a:r>
                        <a:rPr lang="en-US" sz="900">
                          <a:solidFill>
                            <a:srgbClr val="FF0000"/>
                          </a:solidFill>
                          <a:latin typeface="Times New Roman"/>
                          <a:ea typeface="Times New Roman"/>
                        </a:rPr>
                        <a:t>, I also will keep you from the hour of testing, that </a:t>
                      </a:r>
                      <a:r>
                        <a:rPr lang="en-US" sz="900" i="1">
                          <a:solidFill>
                            <a:srgbClr val="FF0000"/>
                          </a:solidFill>
                          <a:latin typeface="Times New Roman"/>
                          <a:ea typeface="Times New Roman"/>
                        </a:rPr>
                        <a:t>hour</a:t>
                      </a:r>
                      <a:r>
                        <a:rPr lang="en-US" sz="900">
                          <a:solidFill>
                            <a:srgbClr val="FF0000"/>
                          </a:solidFill>
                          <a:latin typeface="Times New Roman"/>
                          <a:ea typeface="Times New Roman"/>
                        </a:rPr>
                        <a:t> which is about to come upon the whole world, … </a:t>
                      </a:r>
                      <a:r>
                        <a:rPr lang="en-US" sz="900" b="1" u="sng">
                          <a:solidFill>
                            <a:srgbClr val="FF0000"/>
                          </a:solidFill>
                          <a:effectLst>
                            <a:outerShdw blurRad="50800" dist="38100" algn="tr" rotWithShape="0">
                              <a:prstClr val="black">
                                <a:alpha val="40000"/>
                              </a:prstClr>
                            </a:outerShdw>
                          </a:effectLst>
                          <a:latin typeface="Times New Roman"/>
                          <a:ea typeface="Times New Roman"/>
                        </a:rPr>
                        <a:t>'I am coming quickly</a:t>
                      </a:r>
                      <a:r>
                        <a:rPr lang="en-US" sz="900">
                          <a:solidFill>
                            <a:srgbClr val="FF0000"/>
                          </a:solidFill>
                          <a:latin typeface="Times New Roman"/>
                          <a:ea typeface="Times New Roman"/>
                        </a:rPr>
                        <a:t>; </a:t>
                      </a:r>
                      <a:endParaRPr lang="en-US" sz="900">
                        <a:latin typeface="Times New Roman"/>
                        <a:ea typeface="Times New Roman"/>
                      </a:endParaRP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a:solidFill>
                            <a:srgbClr val="FF0000"/>
                          </a:solidFill>
                          <a:latin typeface="Times New Roman"/>
                          <a:ea typeface="Times New Roman"/>
                        </a:rPr>
                        <a:t>The </a:t>
                      </a:r>
                      <a:r>
                        <a:rPr lang="en-US" sz="900" b="1" u="sng">
                          <a:solidFill>
                            <a:srgbClr val="FF0000"/>
                          </a:solidFill>
                          <a:latin typeface="Times New Roman"/>
                          <a:ea typeface="Times New Roman"/>
                        </a:rPr>
                        <a:t>Amen</a:t>
                      </a:r>
                      <a:r>
                        <a:rPr lang="en-US" sz="900">
                          <a:solidFill>
                            <a:srgbClr val="FF0000"/>
                          </a:solidFill>
                          <a:latin typeface="Times New Roman"/>
                          <a:ea typeface="Times New Roman"/>
                        </a:rPr>
                        <a:t>, the faithful and true Witness, the Beginning of the creation of God</a:t>
                      </a:r>
                      <a:endParaRPr lang="en-US" sz="900">
                        <a:latin typeface="Times New Roman"/>
                        <a:ea typeface="Times New Roman"/>
                      </a:endParaRPr>
                    </a:p>
                    <a:p>
                      <a:pPr marL="0" marR="0">
                        <a:spcBef>
                          <a:spcPts val="0"/>
                        </a:spcBef>
                        <a:spcAft>
                          <a:spcPts val="0"/>
                        </a:spcAft>
                      </a:pPr>
                      <a:r>
                        <a:rPr lang="en-US" sz="900">
                          <a:solidFill>
                            <a:srgbClr val="FF0000"/>
                          </a:solidFill>
                          <a:latin typeface="Times New Roman"/>
                          <a:ea typeface="Times New Roman"/>
                        </a:rPr>
                        <a:t>I advise you to </a:t>
                      </a:r>
                      <a:r>
                        <a:rPr lang="en-US" sz="900" b="1" u="sng">
                          <a:solidFill>
                            <a:srgbClr val="FF0000"/>
                          </a:solidFill>
                          <a:latin typeface="Times New Roman"/>
                          <a:ea typeface="Times New Roman"/>
                        </a:rPr>
                        <a:t>buy from Me</a:t>
                      </a:r>
                      <a:r>
                        <a:rPr lang="en-US" sz="900">
                          <a:solidFill>
                            <a:srgbClr val="FF0000"/>
                          </a:solidFill>
                          <a:latin typeface="Times New Roman"/>
                          <a:ea typeface="Times New Roman"/>
                        </a:rPr>
                        <a:t> gold </a:t>
                      </a:r>
                      <a:endParaRPr lang="en-US" sz="900">
                        <a:latin typeface="Times New Roman"/>
                        <a:ea typeface="Times New Roman"/>
                      </a:endParaRPr>
                    </a:p>
                    <a:p>
                      <a:pPr marL="0" marR="0">
                        <a:spcBef>
                          <a:spcPts val="0"/>
                        </a:spcBef>
                        <a:spcAft>
                          <a:spcPts val="0"/>
                        </a:spcAft>
                      </a:pPr>
                      <a:r>
                        <a:rPr lang="en-US" sz="900">
                          <a:solidFill>
                            <a:srgbClr val="FF0000"/>
                          </a:solidFill>
                          <a:latin typeface="Times New Roman"/>
                          <a:ea typeface="Times New Roman"/>
                        </a:rPr>
                        <a:t>and white garments, … </a:t>
                      </a:r>
                      <a:endParaRPr lang="en-US" sz="900">
                        <a:latin typeface="Times New Roman"/>
                        <a:ea typeface="Times New Roman"/>
                      </a:endParaRPr>
                    </a:p>
                    <a:p>
                      <a:pPr marL="0" marR="0" algn="ctr">
                        <a:spcBef>
                          <a:spcPts val="0"/>
                        </a:spcBef>
                        <a:spcAft>
                          <a:spcPts val="0"/>
                        </a:spcAft>
                      </a:pPr>
                      <a:r>
                        <a:rPr lang="en-US" sz="900" b="1" u="sng">
                          <a:solidFill>
                            <a:srgbClr val="FF0000"/>
                          </a:solidFill>
                          <a:effectLst>
                            <a:outerShdw blurRad="50800" dist="38100" algn="tr" rotWithShape="0">
                              <a:prstClr val="black">
                                <a:alpha val="40000"/>
                              </a:prstClr>
                            </a:outerShdw>
                          </a:effectLst>
                          <a:latin typeface="Times New Roman"/>
                          <a:ea typeface="Times New Roman"/>
                        </a:rPr>
                        <a:t>'Behold, I stand at the door and knock</a:t>
                      </a:r>
                      <a:r>
                        <a:rPr lang="en-US" sz="900">
                          <a:solidFill>
                            <a:srgbClr val="FF0000"/>
                          </a:solidFill>
                          <a:latin typeface="Times New Roman"/>
                          <a:ea typeface="Times New Roman"/>
                        </a:rPr>
                        <a:t>; if anyone hears My voice and opens the door, I will come in to him…</a:t>
                      </a:r>
                      <a:endParaRPr lang="en-US" sz="900">
                        <a:latin typeface="Times New Roman"/>
                        <a:ea typeface="Times New Roman"/>
                      </a:endParaRP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3809">
                <a:tc>
                  <a:txBody>
                    <a:bodyPr/>
                    <a:lstStyle/>
                    <a:p>
                      <a:pPr marL="0" marR="0">
                        <a:spcBef>
                          <a:spcPts val="0"/>
                        </a:spcBef>
                        <a:spcAft>
                          <a:spcPts val="0"/>
                        </a:spcAft>
                      </a:pPr>
                      <a:r>
                        <a:rPr lang="en-US" sz="1000" b="1">
                          <a:latin typeface="Times New Roman"/>
                          <a:ea typeface="Times New Roman"/>
                        </a:rPr>
                        <a:t>Question:</a:t>
                      </a:r>
                      <a:endParaRPr lang="en-US" sz="900">
                        <a:latin typeface="Times New Roman"/>
                        <a:ea typeface="Times New Roman"/>
                      </a:endParaRP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9EFF7"/>
                    </a:solidFill>
                  </a:tcPr>
                </a:tc>
                <a:tc gridSpan="6">
                  <a:txBody>
                    <a:bodyPr/>
                    <a:lstStyle/>
                    <a:p>
                      <a:pPr marL="0" marR="0" algn="ctr">
                        <a:spcBef>
                          <a:spcPts val="0"/>
                        </a:spcBef>
                        <a:spcAft>
                          <a:spcPts val="0"/>
                        </a:spcAft>
                      </a:pPr>
                      <a:r>
                        <a:rPr lang="en-US" sz="1100" b="1" i="1">
                          <a:latin typeface="Times New Roman"/>
                          <a:ea typeface="Times New Roman"/>
                        </a:rPr>
                        <a:t>All of the below church and “world” views continue today.</a:t>
                      </a:r>
                      <a:endParaRPr lang="en-US" sz="900">
                        <a:latin typeface="Times New Roman"/>
                        <a:ea typeface="Times New Roman"/>
                      </a:endParaRP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508748">
                <a:tc>
                  <a:txBody>
                    <a:bodyPr/>
                    <a:lstStyle/>
                    <a:p>
                      <a:pPr marL="0" marR="0">
                        <a:spcBef>
                          <a:spcPts val="0"/>
                        </a:spcBef>
                        <a:spcAft>
                          <a:spcPts val="0"/>
                        </a:spcAft>
                      </a:pPr>
                      <a:r>
                        <a:rPr lang="en-US" sz="1000" b="1">
                          <a:latin typeface="Times New Roman"/>
                          <a:ea typeface="Times New Roman"/>
                        </a:rPr>
                        <a:t>1. How saved?</a:t>
                      </a:r>
                      <a:endParaRPr lang="en-US" sz="900">
                        <a:latin typeface="Times New Roman"/>
                        <a:ea typeface="Times New Roman"/>
                      </a:endParaRPr>
                    </a:p>
                  </a:txBody>
                  <a:tcPr marL="35661" marR="356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9EFF7"/>
                    </a:solidFill>
                  </a:tcPr>
                </a:tc>
                <a:tc>
                  <a:txBody>
                    <a:bodyPr/>
                    <a:lstStyle/>
                    <a:p>
                      <a:pPr marL="0" marR="0">
                        <a:spcBef>
                          <a:spcPts val="0"/>
                        </a:spcBef>
                        <a:spcAft>
                          <a:spcPts val="0"/>
                        </a:spcAft>
                      </a:pPr>
                      <a:endParaRPr lang="en-US" sz="900">
                        <a:latin typeface="Times New Roman"/>
                        <a:ea typeface="Times New Roman"/>
                      </a:endParaRPr>
                    </a:p>
                    <a:p>
                      <a:pPr marL="0" marR="0">
                        <a:spcBef>
                          <a:spcPts val="0"/>
                        </a:spcBef>
                        <a:spcAft>
                          <a:spcPts val="0"/>
                        </a:spcAft>
                      </a:pPr>
                      <a:r>
                        <a:rPr lang="en-US" sz="900">
                          <a:latin typeface="Times New Roman"/>
                          <a:ea typeface="Times New Roman"/>
                        </a:rPr>
                        <a:t>Gregory: grace + good works</a:t>
                      </a: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latin typeface="Times New Roman"/>
                          <a:ea typeface="Times New Roman"/>
                        </a:rPr>
                        <a:t>Luther: </a:t>
                      </a:r>
                      <a:r>
                        <a:rPr lang="en-US" sz="900" dirty="0" smtClean="0">
                          <a:latin typeface="Times New Roman"/>
                          <a:ea typeface="Times New Roman"/>
                        </a:rPr>
                        <a:t>faith </a:t>
                      </a:r>
                      <a:r>
                        <a:rPr lang="en-US" sz="900" dirty="0">
                          <a:latin typeface="Times New Roman"/>
                          <a:ea typeface="Times New Roman"/>
                        </a:rPr>
                        <a:t>alone, Rom 1:17 “…the just shall live by faith…”</a:t>
                      </a:r>
                    </a:p>
                    <a:p>
                      <a:pPr marL="0" marR="0">
                        <a:spcBef>
                          <a:spcPts val="0"/>
                        </a:spcBef>
                        <a:spcAft>
                          <a:spcPts val="0"/>
                        </a:spcAft>
                      </a:pPr>
                      <a:r>
                        <a:rPr lang="en-US" sz="900" dirty="0">
                          <a:latin typeface="Times New Roman"/>
                          <a:ea typeface="Times New Roman"/>
                        </a:rPr>
                        <a:t>Calvin: grace/faith, chosen </a:t>
                      </a: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spcBef>
                          <a:spcPts val="0"/>
                        </a:spcBef>
                        <a:spcAft>
                          <a:spcPts val="0"/>
                        </a:spcAft>
                      </a:pPr>
                      <a:r>
                        <a:rPr lang="en-US" sz="900">
                          <a:latin typeface="Times New Roman"/>
                          <a:ea typeface="Times New Roman"/>
                        </a:rPr>
                        <a:t>Positive view of man, not a sinner; common sense needed more than grace.</a:t>
                      </a:r>
                    </a:p>
                    <a:p>
                      <a:pPr marL="0" marR="0">
                        <a:spcBef>
                          <a:spcPts val="0"/>
                        </a:spcBef>
                        <a:spcAft>
                          <a:spcPts val="0"/>
                        </a:spcAft>
                      </a:pPr>
                      <a:r>
                        <a:rPr lang="en-US" sz="900">
                          <a:latin typeface="Times New Roman"/>
                          <a:ea typeface="Times New Roman"/>
                        </a:rPr>
                        <a:t>“</a:t>
                      </a:r>
                      <a:r>
                        <a:rPr lang="en-US" sz="900" b="1" u="sng">
                          <a:latin typeface="Times New Roman"/>
                          <a:ea typeface="Times New Roman"/>
                        </a:rPr>
                        <a:t>Membership</a:t>
                      </a:r>
                      <a:r>
                        <a:rPr lang="en-US" sz="900">
                          <a:latin typeface="Times New Roman"/>
                          <a:ea typeface="Times New Roman"/>
                        </a:rPr>
                        <a:t>” by formal assent to doctrinal views set forth by scholars</a:t>
                      </a: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spcBef>
                          <a:spcPts val="0"/>
                        </a:spcBef>
                        <a:spcAft>
                          <a:spcPts val="0"/>
                        </a:spcAft>
                      </a:pPr>
                      <a:r>
                        <a:rPr lang="en-US" sz="1000" b="1" i="1">
                          <a:latin typeface="Times New Roman"/>
                          <a:ea typeface="Times New Roman"/>
                        </a:rPr>
                        <a:t>Evangelical view:</a:t>
                      </a:r>
                      <a:endParaRPr lang="en-US" sz="900">
                        <a:latin typeface="Times New Roman"/>
                        <a:ea typeface="Times New Roman"/>
                      </a:endParaRPr>
                    </a:p>
                    <a:p>
                      <a:pPr marL="0" marR="0">
                        <a:spcBef>
                          <a:spcPts val="0"/>
                        </a:spcBef>
                        <a:spcAft>
                          <a:spcPts val="0"/>
                        </a:spcAft>
                      </a:pPr>
                      <a:r>
                        <a:rPr lang="en-US" sz="900" i="1">
                          <a:latin typeface="Times New Roman"/>
                          <a:ea typeface="Times New Roman"/>
                        </a:rPr>
                        <a:t>1. faith</a:t>
                      </a:r>
                      <a:endParaRPr lang="en-US" sz="900">
                        <a:latin typeface="Times New Roman"/>
                        <a:ea typeface="Times New Roman"/>
                      </a:endParaRPr>
                    </a:p>
                    <a:p>
                      <a:pPr marL="0" marR="0">
                        <a:spcBef>
                          <a:spcPts val="0"/>
                        </a:spcBef>
                        <a:spcAft>
                          <a:spcPts val="0"/>
                        </a:spcAft>
                      </a:pPr>
                      <a:r>
                        <a:rPr lang="en-US" sz="900" i="1">
                          <a:latin typeface="Times New Roman"/>
                          <a:ea typeface="Times New Roman"/>
                        </a:rPr>
                        <a:t>2. new birth, “born again”</a:t>
                      </a:r>
                      <a:r>
                        <a:rPr lang="en-US" sz="900">
                          <a:latin typeface="Times New Roman"/>
                          <a:ea typeface="Times New Roman"/>
                        </a:rPr>
                        <a:t> </a:t>
                      </a:r>
                    </a:p>
                    <a:p>
                      <a:pPr marL="160020" marR="0" indent="-160020">
                        <a:spcBef>
                          <a:spcPts val="0"/>
                        </a:spcBef>
                        <a:spcAft>
                          <a:spcPts val="0"/>
                        </a:spcAft>
                      </a:pPr>
                      <a:r>
                        <a:rPr lang="en-US" sz="900" i="1">
                          <a:latin typeface="Times New Roman"/>
                          <a:ea typeface="Times New Roman"/>
                        </a:rPr>
                        <a:t>3. God’s love revealed in Jesus</a:t>
                      </a:r>
                      <a:endParaRPr lang="en-US" sz="900">
                        <a:latin typeface="Times New Roman"/>
                        <a:ea typeface="Times New Roman"/>
                      </a:endParaRP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900">
                        <a:latin typeface="Times New Roman"/>
                        <a:ea typeface="Times New Roman"/>
                      </a:endParaRPr>
                    </a:p>
                    <a:p>
                      <a:pPr marL="0" marR="0">
                        <a:spcBef>
                          <a:spcPts val="0"/>
                        </a:spcBef>
                        <a:spcAft>
                          <a:spcPts val="0"/>
                        </a:spcAft>
                      </a:pPr>
                      <a:r>
                        <a:rPr lang="en-US" sz="900">
                          <a:latin typeface="Times New Roman"/>
                          <a:ea typeface="Times New Roman"/>
                        </a:rPr>
                        <a:t>- Salvation is not required</a:t>
                      </a: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4522">
                <a:tc>
                  <a:txBody>
                    <a:bodyPr/>
                    <a:lstStyle/>
                    <a:p>
                      <a:pPr marL="0" marR="0">
                        <a:spcBef>
                          <a:spcPts val="0"/>
                        </a:spcBef>
                        <a:spcAft>
                          <a:spcPts val="0"/>
                        </a:spcAft>
                      </a:pPr>
                      <a:r>
                        <a:rPr lang="en-US" sz="1000" b="1">
                          <a:latin typeface="Times New Roman"/>
                          <a:ea typeface="Times New Roman"/>
                        </a:rPr>
                        <a:t>2. Source of authority?</a:t>
                      </a:r>
                      <a:endParaRPr lang="en-US" sz="900">
                        <a:latin typeface="Times New Roman"/>
                        <a:ea typeface="Times New Roman"/>
                      </a:endParaRPr>
                    </a:p>
                  </a:txBody>
                  <a:tcPr marL="35661" marR="356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9EFF7"/>
                    </a:solidFill>
                  </a:tcPr>
                </a:tc>
                <a:tc>
                  <a:txBody>
                    <a:bodyPr/>
                    <a:lstStyle/>
                    <a:p>
                      <a:pPr marL="0" marR="0">
                        <a:spcBef>
                          <a:spcPts val="0"/>
                        </a:spcBef>
                        <a:spcAft>
                          <a:spcPts val="0"/>
                        </a:spcAft>
                      </a:pPr>
                      <a:endParaRPr lang="en-US" sz="900">
                        <a:latin typeface="Times New Roman"/>
                        <a:ea typeface="Times New Roman"/>
                      </a:endParaRPr>
                    </a:p>
                    <a:p>
                      <a:pPr marL="0" marR="0">
                        <a:spcBef>
                          <a:spcPts val="0"/>
                        </a:spcBef>
                        <a:spcAft>
                          <a:spcPts val="0"/>
                        </a:spcAft>
                      </a:pPr>
                      <a:r>
                        <a:rPr lang="en-US" sz="900">
                          <a:latin typeface="Times New Roman"/>
                          <a:ea typeface="Times New Roman"/>
                        </a:rPr>
                        <a:t>Innocent III: Pope is Vicar of Christ</a:t>
                      </a: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a:latin typeface="Times New Roman"/>
                          <a:ea typeface="Times New Roman"/>
                        </a:rPr>
                        <a:t>Luther: </a:t>
                      </a:r>
                      <a:r>
                        <a:rPr lang="en-US" sz="900" b="1" u="sng">
                          <a:latin typeface="Times New Roman"/>
                          <a:ea typeface="Times New Roman"/>
                        </a:rPr>
                        <a:t>church, as justified by scripture</a:t>
                      </a:r>
                      <a:endParaRPr lang="en-US" sz="900">
                        <a:latin typeface="Times New Roman"/>
                        <a:ea typeface="Times New Roman"/>
                      </a:endParaRPr>
                    </a:p>
                    <a:p>
                      <a:pPr marL="0" marR="0">
                        <a:spcBef>
                          <a:spcPts val="0"/>
                        </a:spcBef>
                        <a:spcAft>
                          <a:spcPts val="0"/>
                        </a:spcAft>
                      </a:pPr>
                      <a:r>
                        <a:rPr lang="en-US" sz="900">
                          <a:latin typeface="Times New Roman"/>
                          <a:ea typeface="Times New Roman"/>
                        </a:rPr>
                        <a:t>Calvin: </a:t>
                      </a:r>
                      <a:r>
                        <a:rPr lang="en-US" sz="900" b="1" u="sng">
                          <a:latin typeface="Times New Roman"/>
                          <a:ea typeface="Times New Roman"/>
                        </a:rPr>
                        <a:t>God</a:t>
                      </a:r>
                      <a:r>
                        <a:rPr lang="en-US" sz="900">
                          <a:latin typeface="Times New Roman"/>
                          <a:ea typeface="Times New Roman"/>
                        </a:rPr>
                        <a:t> is sovereign</a:t>
                      </a:r>
                    </a:p>
                    <a:p>
                      <a:pPr marL="0" marR="0">
                        <a:spcBef>
                          <a:spcPts val="0"/>
                        </a:spcBef>
                        <a:spcAft>
                          <a:spcPts val="0"/>
                        </a:spcAft>
                      </a:pPr>
                      <a:r>
                        <a:rPr lang="en-US" sz="900">
                          <a:latin typeface="Times New Roman"/>
                          <a:ea typeface="Times New Roman"/>
                        </a:rPr>
                        <a:t>Tyndale: </a:t>
                      </a:r>
                      <a:r>
                        <a:rPr lang="en-US" sz="900" b="1" u="sng">
                          <a:latin typeface="Times New Roman"/>
                          <a:ea typeface="Times New Roman"/>
                        </a:rPr>
                        <a:t>scripture</a:t>
                      </a:r>
                      <a:r>
                        <a:rPr lang="en-US" sz="900">
                          <a:latin typeface="Times New Roman"/>
                          <a:ea typeface="Times New Roman"/>
                        </a:rPr>
                        <a:t> to the masses</a:t>
                      </a: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spcBef>
                          <a:spcPts val="0"/>
                        </a:spcBef>
                        <a:spcAft>
                          <a:spcPts val="0"/>
                        </a:spcAft>
                      </a:pPr>
                      <a:r>
                        <a:rPr lang="en-US" sz="900">
                          <a:latin typeface="Times New Roman"/>
                          <a:ea typeface="Times New Roman"/>
                        </a:rPr>
                        <a:t>Reason: truth found thru senses, </a:t>
                      </a:r>
                      <a:r>
                        <a:rPr lang="en-US" sz="900" u="sng">
                          <a:latin typeface="Times New Roman"/>
                          <a:ea typeface="Times New Roman"/>
                        </a:rPr>
                        <a:t>not revelation</a:t>
                      </a:r>
                      <a:endParaRPr lang="en-US" sz="900">
                        <a:latin typeface="Times New Roman"/>
                        <a:ea typeface="Times New Roman"/>
                      </a:endParaRPr>
                    </a:p>
                    <a:p>
                      <a:pPr marL="0" marR="0">
                        <a:spcBef>
                          <a:spcPts val="0"/>
                        </a:spcBef>
                        <a:spcAft>
                          <a:spcPts val="0"/>
                        </a:spcAft>
                      </a:pPr>
                      <a:r>
                        <a:rPr lang="en-US" sz="900">
                          <a:latin typeface="Times New Roman"/>
                          <a:ea typeface="Times New Roman"/>
                        </a:rPr>
                        <a:t>Modernism (liberalism), scriptures rejected in favor of learning thru experience</a:t>
                      </a: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111125" marR="0" indent="-111125">
                        <a:spcBef>
                          <a:spcPts val="0"/>
                        </a:spcBef>
                        <a:spcAft>
                          <a:spcPts val="0"/>
                        </a:spcAft>
                      </a:pPr>
                      <a:endParaRPr lang="en-US" sz="800">
                        <a:solidFill>
                          <a:srgbClr val="000000"/>
                        </a:solidFill>
                        <a:latin typeface="Univers"/>
                        <a:ea typeface="Times New Roman"/>
                        <a:cs typeface="Times New Roman"/>
                      </a:endParaRPr>
                    </a:p>
                    <a:p>
                      <a:pPr marL="111125" marR="0" indent="-111125">
                        <a:spcBef>
                          <a:spcPts val="0"/>
                        </a:spcBef>
                        <a:spcAft>
                          <a:spcPts val="0"/>
                        </a:spcAft>
                      </a:pPr>
                      <a:r>
                        <a:rPr lang="en-US" sz="800" i="1">
                          <a:solidFill>
                            <a:srgbClr val="000000"/>
                          </a:solidFill>
                          <a:latin typeface="Univers"/>
                          <a:ea typeface="Times New Roman"/>
                          <a:cs typeface="Times New Roman"/>
                        </a:rPr>
                        <a:t>4. devotion to Bible as only authority</a:t>
                      </a:r>
                      <a:endParaRPr lang="en-US" sz="800">
                        <a:solidFill>
                          <a:srgbClr val="000000"/>
                        </a:solidFill>
                        <a:latin typeface="Univers"/>
                        <a:ea typeface="Times New Roman"/>
                        <a:cs typeface="Times New Roman"/>
                      </a:endParaRPr>
                    </a:p>
                    <a:p>
                      <a:pPr marL="0" marR="0">
                        <a:spcBef>
                          <a:spcPts val="0"/>
                        </a:spcBef>
                        <a:spcAft>
                          <a:spcPts val="0"/>
                        </a:spcAft>
                      </a:pPr>
                      <a:r>
                        <a:rPr lang="en-US" sz="900">
                          <a:latin typeface="Times New Roman"/>
                          <a:ea typeface="Times New Roman"/>
                        </a:rPr>
                        <a:t>(Higher criticism challenges the Bible)</a:t>
                      </a: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09550" marR="0" indent="-209550">
                        <a:spcBef>
                          <a:spcPts val="0"/>
                        </a:spcBef>
                        <a:spcAft>
                          <a:spcPts val="0"/>
                        </a:spcAft>
                      </a:pPr>
                      <a:endParaRPr lang="en-US" sz="800">
                        <a:solidFill>
                          <a:srgbClr val="000000"/>
                        </a:solidFill>
                        <a:latin typeface="Univers"/>
                        <a:ea typeface="Times New Roman"/>
                        <a:cs typeface="Times New Roman"/>
                      </a:endParaRPr>
                    </a:p>
                    <a:p>
                      <a:pPr marL="209550" marR="0" indent="-209550">
                        <a:spcBef>
                          <a:spcPts val="0"/>
                        </a:spcBef>
                        <a:spcAft>
                          <a:spcPts val="0"/>
                        </a:spcAft>
                      </a:pPr>
                      <a:r>
                        <a:rPr lang="en-US" sz="800">
                          <a:solidFill>
                            <a:srgbClr val="000000"/>
                          </a:solidFill>
                          <a:latin typeface="Univers"/>
                          <a:ea typeface="Times New Roman"/>
                          <a:cs typeface="Times New Roman"/>
                        </a:rPr>
                        <a:t>- </a:t>
                      </a:r>
                      <a:r>
                        <a:rPr lang="en-US" sz="900">
                          <a:solidFill>
                            <a:srgbClr val="000000"/>
                          </a:solidFill>
                          <a:latin typeface="Times New Roman"/>
                          <a:ea typeface="Times New Roman"/>
                          <a:cs typeface="Times New Roman"/>
                        </a:rPr>
                        <a:t>Rational thought, science, experience</a:t>
                      </a:r>
                      <a:endParaRPr lang="en-US" sz="800">
                        <a:solidFill>
                          <a:srgbClr val="000000"/>
                        </a:solidFill>
                        <a:latin typeface="Univers"/>
                        <a:ea typeface="Times New Roman"/>
                        <a:cs typeface="Times New Roman"/>
                      </a:endParaRP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51009">
                <a:tc>
                  <a:txBody>
                    <a:bodyPr/>
                    <a:lstStyle/>
                    <a:p>
                      <a:pPr marL="0" marR="0">
                        <a:spcBef>
                          <a:spcPts val="0"/>
                        </a:spcBef>
                        <a:spcAft>
                          <a:spcPts val="0"/>
                        </a:spcAft>
                      </a:pPr>
                      <a:r>
                        <a:rPr lang="en-US" sz="1000" b="1" dirty="0">
                          <a:latin typeface="Times New Roman"/>
                          <a:ea typeface="Times New Roman"/>
                        </a:rPr>
                        <a:t>3. What is the Church?</a:t>
                      </a:r>
                      <a:endParaRPr lang="en-US" sz="900" dirty="0">
                        <a:latin typeface="Times New Roman"/>
                        <a:ea typeface="Times New Roman"/>
                      </a:endParaRPr>
                    </a:p>
                  </a:txBody>
                  <a:tcPr marL="35661" marR="356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9EFF7"/>
                    </a:solidFill>
                  </a:tcPr>
                </a:tc>
                <a:tc>
                  <a:txBody>
                    <a:bodyPr/>
                    <a:lstStyle/>
                    <a:p>
                      <a:pPr marL="0" marR="0">
                        <a:spcBef>
                          <a:spcPts val="0"/>
                        </a:spcBef>
                        <a:spcAft>
                          <a:spcPts val="0"/>
                        </a:spcAft>
                      </a:pPr>
                      <a:r>
                        <a:rPr lang="en-US" sz="900" dirty="0">
                          <a:latin typeface="Times New Roman"/>
                          <a:ea typeface="Times New Roman"/>
                        </a:rPr>
                        <a:t>An Institution: Sectarian</a:t>
                      </a:r>
                    </a:p>
                    <a:p>
                      <a:pPr marL="0" marR="0">
                        <a:spcBef>
                          <a:spcPts val="0"/>
                        </a:spcBef>
                        <a:spcAft>
                          <a:spcPts val="0"/>
                        </a:spcAft>
                      </a:pPr>
                      <a:r>
                        <a:rPr lang="en-US" sz="900" dirty="0">
                          <a:latin typeface="Times New Roman"/>
                          <a:ea typeface="Times New Roman"/>
                        </a:rPr>
                        <a:t>Pope Leo III &amp; Charles the Great (Charlemagne): Universal Catholic Church, Holy Roman Empire</a:t>
                      </a: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900">
                        <a:latin typeface="Times New Roman"/>
                        <a:ea typeface="Times New Roman"/>
                      </a:endParaRPr>
                    </a:p>
                    <a:p>
                      <a:pPr marL="0" marR="0">
                        <a:spcBef>
                          <a:spcPts val="0"/>
                        </a:spcBef>
                        <a:spcAft>
                          <a:spcPts val="0"/>
                        </a:spcAft>
                      </a:pPr>
                      <a:r>
                        <a:rPr lang="en-US" sz="900">
                          <a:latin typeface="Times New Roman"/>
                          <a:ea typeface="Times New Roman"/>
                        </a:rPr>
                        <a:t>Luther: universal church, hierarchy with Pope at head.</a:t>
                      </a:r>
                    </a:p>
                    <a:p>
                      <a:pPr marL="0" marR="0">
                        <a:spcBef>
                          <a:spcPts val="0"/>
                        </a:spcBef>
                        <a:spcAft>
                          <a:spcPts val="0"/>
                        </a:spcAft>
                      </a:pPr>
                      <a:r>
                        <a:rPr lang="en-US" sz="900">
                          <a:latin typeface="Times New Roman"/>
                          <a:ea typeface="Times New Roman"/>
                        </a:rPr>
                        <a:t>Zwingli (Anabaptists): community of saints separate from government.</a:t>
                      </a: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000" b="1" kern="0">
                          <a:latin typeface="Times New Roman"/>
                        </a:rPr>
                        <a:t>REASON</a:t>
                      </a:r>
                      <a:endParaRPr lang="en-US" sz="900" b="1" kern="0">
                        <a:latin typeface="Times New Roman"/>
                      </a:endParaRPr>
                    </a:p>
                    <a:p>
                      <a:pPr marL="0" marR="0">
                        <a:spcBef>
                          <a:spcPts val="0"/>
                        </a:spcBef>
                        <a:spcAft>
                          <a:spcPts val="0"/>
                        </a:spcAft>
                      </a:pPr>
                      <a:r>
                        <a:rPr lang="en-US" sz="900">
                          <a:latin typeface="Times New Roman"/>
                          <a:ea typeface="Times New Roman"/>
                        </a:rPr>
                        <a:t>The goal is a religiously neutral civilization</a:t>
                      </a:r>
                    </a:p>
                    <a:p>
                      <a:pPr marL="0" marR="0">
                        <a:spcBef>
                          <a:spcPts val="0"/>
                        </a:spcBef>
                        <a:spcAft>
                          <a:spcPts val="0"/>
                        </a:spcAft>
                      </a:pPr>
                      <a:r>
                        <a:rPr lang="en-US" sz="900">
                          <a:latin typeface="Times New Roman"/>
                          <a:ea typeface="Times New Roman"/>
                        </a:rPr>
                        <a:t>Denominations emerge</a:t>
                      </a: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000" b="1" kern="0">
                          <a:latin typeface="Times New Roman"/>
                        </a:rPr>
                        <a:t>AWAKENING</a:t>
                      </a:r>
                      <a:endParaRPr lang="en-US" sz="900" b="1" kern="0">
                        <a:latin typeface="Times New Roman"/>
                      </a:endParaRPr>
                    </a:p>
                    <a:p>
                      <a:pPr marL="0" marR="0">
                        <a:spcBef>
                          <a:spcPts val="0"/>
                        </a:spcBef>
                        <a:spcAft>
                          <a:spcPts val="0"/>
                        </a:spcAft>
                      </a:pPr>
                      <a:r>
                        <a:rPr lang="en-US" sz="900">
                          <a:latin typeface="Times New Roman"/>
                          <a:ea typeface="Times New Roman"/>
                        </a:rPr>
                        <a:t>Edmonds, Whitefield, Wesley: Evangelical </a:t>
                      </a:r>
                      <a:r>
                        <a:rPr lang="en-US" sz="900" u="sng">
                          <a:latin typeface="Times New Roman"/>
                          <a:ea typeface="Times New Roman"/>
                        </a:rPr>
                        <a:t>awakening </a:t>
                      </a:r>
                      <a:r>
                        <a:rPr lang="en-US" sz="900">
                          <a:latin typeface="Times New Roman"/>
                          <a:ea typeface="Times New Roman"/>
                        </a:rPr>
                        <a:t>led to “volunteer” missions </a:t>
                      </a:r>
                    </a:p>
                    <a:p>
                      <a:pPr marL="0" marR="0">
                        <a:spcBef>
                          <a:spcPts val="0"/>
                        </a:spcBef>
                        <a:spcAft>
                          <a:spcPts val="0"/>
                        </a:spcAft>
                      </a:pPr>
                      <a:r>
                        <a:rPr lang="en-US" sz="900">
                          <a:latin typeface="Times New Roman"/>
                          <a:ea typeface="Times New Roman"/>
                        </a:rPr>
                        <a:t>New World Puritans </a:t>
                      </a: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900">
                        <a:latin typeface="Times New Roman"/>
                        <a:ea typeface="Times New Roman"/>
                      </a:endParaRPr>
                    </a:p>
                    <a:p>
                      <a:pPr marL="0" marR="0">
                        <a:spcBef>
                          <a:spcPts val="0"/>
                        </a:spcBef>
                        <a:spcAft>
                          <a:spcPts val="0"/>
                        </a:spcAft>
                      </a:pPr>
                      <a:r>
                        <a:rPr lang="en-US" sz="900">
                          <a:latin typeface="Times New Roman"/>
                          <a:ea typeface="Times New Roman"/>
                        </a:rPr>
                        <a:t>- Body of Christ</a:t>
                      </a:r>
                    </a:p>
                    <a:p>
                      <a:pPr marL="0" marR="0">
                        <a:spcBef>
                          <a:spcPts val="0"/>
                        </a:spcBef>
                        <a:spcAft>
                          <a:spcPts val="0"/>
                        </a:spcAft>
                      </a:pPr>
                      <a:r>
                        <a:rPr lang="en-US" sz="900">
                          <a:latin typeface="Times New Roman"/>
                          <a:ea typeface="Times New Roman"/>
                        </a:rPr>
                        <a:t>- Mission to world, from “nurturing to spreading”</a:t>
                      </a:r>
                    </a:p>
                    <a:p>
                      <a:pPr marL="0" marR="0">
                        <a:spcBef>
                          <a:spcPts val="0"/>
                        </a:spcBef>
                        <a:spcAft>
                          <a:spcPts val="0"/>
                        </a:spcAft>
                      </a:pPr>
                      <a:r>
                        <a:rPr lang="en-US" sz="900">
                          <a:latin typeface="Times New Roman"/>
                          <a:ea typeface="Times New Roman"/>
                        </a:rPr>
                        <a:t>- July 1800 Gasper River camp meeting</a:t>
                      </a: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900">
                        <a:latin typeface="Times New Roman"/>
                        <a:ea typeface="Times New Roman"/>
                      </a:endParaRPr>
                    </a:p>
                    <a:p>
                      <a:pPr marL="0" marR="0">
                        <a:spcBef>
                          <a:spcPts val="0"/>
                        </a:spcBef>
                        <a:spcAft>
                          <a:spcPts val="0"/>
                        </a:spcAft>
                      </a:pPr>
                      <a:r>
                        <a:rPr lang="en-US" sz="900">
                          <a:latin typeface="Times New Roman"/>
                          <a:ea typeface="Times New Roman"/>
                        </a:rPr>
                        <a:t>- Universal ecumenical federation</a:t>
                      </a:r>
                    </a:p>
                    <a:p>
                      <a:pPr marL="0" marR="0">
                        <a:spcBef>
                          <a:spcPts val="0"/>
                        </a:spcBef>
                        <a:spcAft>
                          <a:spcPts val="0"/>
                        </a:spcAft>
                      </a:pPr>
                      <a:r>
                        <a:rPr lang="en-US" sz="900">
                          <a:latin typeface="Times New Roman"/>
                          <a:ea typeface="Times New Roman"/>
                        </a:rPr>
                        <a:t>- Meet personal needs</a:t>
                      </a:r>
                    </a:p>
                    <a:p>
                      <a:pPr marL="0" marR="0">
                        <a:spcBef>
                          <a:spcPts val="0"/>
                        </a:spcBef>
                        <a:spcAft>
                          <a:spcPts val="0"/>
                        </a:spcAft>
                      </a:pPr>
                      <a:r>
                        <a:rPr lang="en-US" sz="900">
                          <a:latin typeface="Times New Roman"/>
                          <a:ea typeface="Times New Roman"/>
                        </a:rPr>
                        <a:t>- Marketing to people’s needs </a:t>
                      </a:r>
                      <a:r>
                        <a:rPr lang="en-US" sz="900" i="1">
                          <a:latin typeface="Times New Roman"/>
                          <a:ea typeface="Times New Roman"/>
                        </a:rPr>
                        <a:t>[wants]</a:t>
                      </a:r>
                      <a:endParaRPr lang="en-US" sz="900">
                        <a:latin typeface="Times New Roman"/>
                        <a:ea typeface="Times New Roman"/>
                      </a:endParaRP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32435">
                <a:tc>
                  <a:txBody>
                    <a:bodyPr/>
                    <a:lstStyle/>
                    <a:p>
                      <a:pPr marL="0" marR="0">
                        <a:spcBef>
                          <a:spcPts val="0"/>
                        </a:spcBef>
                        <a:spcAft>
                          <a:spcPts val="0"/>
                        </a:spcAft>
                      </a:pPr>
                      <a:r>
                        <a:rPr lang="en-US" sz="1000" b="1">
                          <a:latin typeface="Times New Roman"/>
                          <a:ea typeface="Times New Roman"/>
                        </a:rPr>
                        <a:t>4. What is the Christian life?</a:t>
                      </a:r>
                      <a:endParaRPr lang="en-US" sz="900">
                        <a:latin typeface="Times New Roman"/>
                        <a:ea typeface="Times New Roman"/>
                      </a:endParaRPr>
                    </a:p>
                  </a:txBody>
                  <a:tcPr marL="35661" marR="356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9EFF7"/>
                    </a:solidFill>
                  </a:tcPr>
                </a:tc>
                <a:tc>
                  <a:txBody>
                    <a:bodyPr/>
                    <a:lstStyle/>
                    <a:p>
                      <a:pPr marL="0" marR="0">
                        <a:spcBef>
                          <a:spcPts val="0"/>
                        </a:spcBef>
                        <a:spcAft>
                          <a:spcPts val="0"/>
                        </a:spcAft>
                      </a:pPr>
                      <a:endParaRPr lang="en-US" sz="900">
                        <a:latin typeface="Times New Roman"/>
                        <a:ea typeface="Times New Roman"/>
                      </a:endParaRPr>
                    </a:p>
                    <a:p>
                      <a:pPr marL="0" marR="0">
                        <a:spcBef>
                          <a:spcPts val="0"/>
                        </a:spcBef>
                        <a:spcAft>
                          <a:spcPts val="0"/>
                        </a:spcAft>
                      </a:pPr>
                      <a:r>
                        <a:rPr lang="en-US" sz="900">
                          <a:latin typeface="Times New Roman"/>
                          <a:ea typeface="Times New Roman"/>
                        </a:rPr>
                        <a:t>Sacraments, baptism, confession, celebration of Mass …, indulgences, Crusades</a:t>
                      </a: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900">
                        <a:latin typeface="Times New Roman"/>
                        <a:ea typeface="Times New Roman"/>
                      </a:endParaRPr>
                    </a:p>
                    <a:p>
                      <a:pPr marL="0" marR="0">
                        <a:spcBef>
                          <a:spcPts val="0"/>
                        </a:spcBef>
                        <a:spcAft>
                          <a:spcPts val="0"/>
                        </a:spcAft>
                      </a:pPr>
                      <a:r>
                        <a:rPr lang="en-US" sz="900">
                          <a:latin typeface="Times New Roman"/>
                          <a:ea typeface="Times New Roman"/>
                        </a:rPr>
                        <a:t>Zwingli (Anabaptists):</a:t>
                      </a:r>
                    </a:p>
                    <a:p>
                      <a:pPr marL="0" marR="0">
                        <a:spcBef>
                          <a:spcPts val="0"/>
                        </a:spcBef>
                        <a:spcAft>
                          <a:spcPts val="0"/>
                        </a:spcAft>
                      </a:pPr>
                      <a:r>
                        <a:rPr lang="en-US" sz="900">
                          <a:latin typeface="Times New Roman"/>
                          <a:ea typeface="Times New Roman"/>
                        </a:rPr>
                        <a:t>Confession, baptism, discipleship – daily walk with Christ</a:t>
                      </a:r>
                    </a:p>
                    <a:p>
                      <a:pPr marL="0" marR="0">
                        <a:spcBef>
                          <a:spcPts val="0"/>
                        </a:spcBef>
                        <a:spcAft>
                          <a:spcPts val="0"/>
                        </a:spcAft>
                      </a:pPr>
                      <a:r>
                        <a:rPr lang="en-US" sz="900">
                          <a:latin typeface="Times New Roman"/>
                          <a:ea typeface="Times New Roman"/>
                        </a:rPr>
                        <a:t>Personal preparation for the return of Christ, and life in Heaven with Him</a:t>
                      </a: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900">
                        <a:latin typeface="Times New Roman"/>
                        <a:ea typeface="Times New Roman"/>
                      </a:endParaRPr>
                    </a:p>
                    <a:p>
                      <a:pPr marL="0" marR="0">
                        <a:spcBef>
                          <a:spcPts val="0"/>
                        </a:spcBef>
                        <a:spcAft>
                          <a:spcPts val="0"/>
                        </a:spcAft>
                      </a:pPr>
                      <a:r>
                        <a:rPr lang="en-US" sz="900">
                          <a:latin typeface="Times New Roman"/>
                          <a:ea typeface="Times New Roman"/>
                        </a:rPr>
                        <a:t>Moral conduct.</a:t>
                      </a:r>
                    </a:p>
                    <a:p>
                      <a:pPr marL="0" marR="0">
                        <a:spcBef>
                          <a:spcPts val="0"/>
                        </a:spcBef>
                        <a:spcAft>
                          <a:spcPts val="0"/>
                        </a:spcAft>
                      </a:pPr>
                      <a:r>
                        <a:rPr lang="en-US" sz="900">
                          <a:latin typeface="Times New Roman"/>
                          <a:ea typeface="Times New Roman"/>
                        </a:rPr>
                        <a:t>Happiness and fulfillment in this life</a:t>
                      </a: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a:latin typeface="Times New Roman"/>
                          <a:ea typeface="Times New Roman"/>
                        </a:rPr>
                        <a:t>Pietism emphasizes importance of regeneration. </a:t>
                      </a:r>
                    </a:p>
                    <a:p>
                      <a:pPr marL="0" marR="0">
                        <a:spcBef>
                          <a:spcPts val="0"/>
                        </a:spcBef>
                        <a:spcAft>
                          <a:spcPts val="0"/>
                        </a:spcAft>
                      </a:pPr>
                      <a:r>
                        <a:rPr lang="en-US" sz="900">
                          <a:latin typeface="Times New Roman"/>
                          <a:ea typeface="Times New Roman"/>
                        </a:rPr>
                        <a:t>Moved back to personal faith and fellowship with Jesus</a:t>
                      </a:r>
                    </a:p>
                    <a:p>
                      <a:pPr marL="0" marR="0">
                        <a:spcBef>
                          <a:spcPts val="0"/>
                        </a:spcBef>
                        <a:spcAft>
                          <a:spcPts val="0"/>
                        </a:spcAft>
                      </a:pPr>
                      <a:r>
                        <a:rPr lang="en-US" sz="900">
                          <a:latin typeface="Times New Roman"/>
                          <a:ea typeface="Times New Roman"/>
                        </a:rPr>
                        <a:t>Led to Puritans who lived it</a:t>
                      </a: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a:latin typeface="Times New Roman"/>
                          <a:ea typeface="Times New Roman"/>
                        </a:rPr>
                        <a:t>- faith in deeds</a:t>
                      </a:r>
                    </a:p>
                    <a:p>
                      <a:pPr marL="0" marR="0">
                        <a:spcBef>
                          <a:spcPts val="0"/>
                        </a:spcBef>
                        <a:spcAft>
                          <a:spcPts val="0"/>
                        </a:spcAft>
                      </a:pPr>
                      <a:r>
                        <a:rPr lang="en-US" sz="900">
                          <a:latin typeface="Times New Roman"/>
                          <a:ea typeface="Times New Roman"/>
                        </a:rPr>
                        <a:t>- millennialism returns, live expectantly</a:t>
                      </a:r>
                    </a:p>
                    <a:p>
                      <a:pPr marL="0" marR="0">
                        <a:spcBef>
                          <a:spcPts val="0"/>
                        </a:spcBef>
                        <a:spcAft>
                          <a:spcPts val="0"/>
                        </a:spcAft>
                      </a:pPr>
                      <a:r>
                        <a:rPr lang="en-US" sz="900">
                          <a:latin typeface="Times New Roman"/>
                          <a:ea typeface="Times New Roman"/>
                        </a:rPr>
                        <a:t>- Public vs. Private Protestants</a:t>
                      </a:r>
                    </a:p>
                    <a:p>
                      <a:pPr marL="0" marR="0">
                        <a:spcBef>
                          <a:spcPts val="0"/>
                        </a:spcBef>
                        <a:spcAft>
                          <a:spcPts val="0"/>
                        </a:spcAft>
                      </a:pPr>
                      <a:r>
                        <a:rPr lang="en-US" sz="900">
                          <a:latin typeface="Times New Roman"/>
                          <a:ea typeface="Times New Roman"/>
                        </a:rPr>
                        <a:t>- </a:t>
                      </a:r>
                      <a:r>
                        <a:rPr lang="en-US" sz="900" b="1" i="1">
                          <a:latin typeface="Times New Roman"/>
                          <a:ea typeface="Times New Roman"/>
                        </a:rPr>
                        <a:t>Fundamentals of the Faith</a:t>
                      </a:r>
                      <a:r>
                        <a:rPr lang="en-US" sz="900" b="1">
                          <a:latin typeface="Times New Roman"/>
                          <a:ea typeface="Times New Roman"/>
                        </a:rPr>
                        <a:t>:</a:t>
                      </a:r>
                      <a:endParaRPr lang="en-US" sz="900">
                        <a:latin typeface="Times New Roman"/>
                        <a:ea typeface="Times New Roman"/>
                      </a:endParaRPr>
                    </a:p>
                    <a:p>
                      <a:pPr marL="342900" marR="0" lvl="0" indent="-342900">
                        <a:spcBef>
                          <a:spcPts val="0"/>
                        </a:spcBef>
                        <a:spcAft>
                          <a:spcPts val="0"/>
                        </a:spcAft>
                        <a:buFont typeface="Symbol"/>
                        <a:buChar char=""/>
                        <a:tabLst>
                          <a:tab pos="160020" algn="l"/>
                        </a:tabLst>
                      </a:pPr>
                      <a:r>
                        <a:rPr lang="en-US" sz="900">
                          <a:latin typeface="Times New Roman"/>
                          <a:ea typeface="Times New Roman"/>
                        </a:rPr>
                        <a:t>Inerrancy of Bible</a:t>
                      </a:r>
                    </a:p>
                    <a:p>
                      <a:pPr marL="342900" marR="0" lvl="0" indent="-342900">
                        <a:spcBef>
                          <a:spcPts val="0"/>
                        </a:spcBef>
                        <a:spcAft>
                          <a:spcPts val="0"/>
                        </a:spcAft>
                        <a:buFont typeface="Symbol"/>
                        <a:buChar char=""/>
                        <a:tabLst>
                          <a:tab pos="160020" algn="l"/>
                        </a:tabLst>
                      </a:pPr>
                      <a:r>
                        <a:rPr lang="en-US" sz="900">
                          <a:latin typeface="Times New Roman"/>
                          <a:ea typeface="Times New Roman"/>
                        </a:rPr>
                        <a:t>Deity of Jesus</a:t>
                      </a:r>
                    </a:p>
                    <a:p>
                      <a:pPr marL="342900" marR="0" lvl="0" indent="-342900">
                        <a:spcBef>
                          <a:spcPts val="0"/>
                        </a:spcBef>
                        <a:spcAft>
                          <a:spcPts val="0"/>
                        </a:spcAft>
                        <a:buFont typeface="Symbol"/>
                        <a:buChar char=""/>
                        <a:tabLst>
                          <a:tab pos="160020" algn="l"/>
                        </a:tabLst>
                      </a:pPr>
                      <a:r>
                        <a:rPr lang="en-US" sz="900">
                          <a:latin typeface="Times New Roman"/>
                          <a:ea typeface="Times New Roman"/>
                        </a:rPr>
                        <a:t>Virgin Birth</a:t>
                      </a:r>
                    </a:p>
                    <a:p>
                      <a:pPr marL="342900" marR="0" lvl="0" indent="-342900">
                        <a:spcBef>
                          <a:spcPts val="0"/>
                        </a:spcBef>
                        <a:spcAft>
                          <a:spcPts val="0"/>
                        </a:spcAft>
                        <a:buFont typeface="Symbol"/>
                        <a:buChar char=""/>
                        <a:tabLst>
                          <a:tab pos="160020" algn="l"/>
                        </a:tabLst>
                      </a:pPr>
                      <a:r>
                        <a:rPr lang="en-US" sz="900">
                          <a:latin typeface="Times New Roman"/>
                          <a:ea typeface="Times New Roman"/>
                        </a:rPr>
                        <a:t>Jesus’ physical resurrection</a:t>
                      </a:r>
                    </a:p>
                    <a:p>
                      <a:pPr marL="342900" marR="0" lvl="0" indent="-342900">
                        <a:spcBef>
                          <a:spcPts val="0"/>
                        </a:spcBef>
                        <a:spcAft>
                          <a:spcPts val="0"/>
                        </a:spcAft>
                        <a:buFont typeface="Symbol"/>
                        <a:buChar char=""/>
                        <a:tabLst>
                          <a:tab pos="160020" algn="l"/>
                        </a:tabLst>
                      </a:pPr>
                      <a:r>
                        <a:rPr lang="en-US" sz="900">
                          <a:latin typeface="Times New Roman"/>
                          <a:ea typeface="Times New Roman"/>
                        </a:rPr>
                        <a:t>Jesus’ physical return, 1000 yr reign</a:t>
                      </a: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900" dirty="0">
                        <a:latin typeface="Times New Roman"/>
                        <a:ea typeface="Times New Roman"/>
                      </a:endParaRPr>
                    </a:p>
                    <a:p>
                      <a:pPr marL="0" marR="0">
                        <a:spcBef>
                          <a:spcPts val="0"/>
                        </a:spcBef>
                        <a:spcAft>
                          <a:spcPts val="0"/>
                        </a:spcAft>
                      </a:pPr>
                      <a:r>
                        <a:rPr lang="en-US" sz="900" dirty="0">
                          <a:latin typeface="Times New Roman"/>
                          <a:ea typeface="Times New Roman"/>
                        </a:rPr>
                        <a:t>- Sacred and secular life separated</a:t>
                      </a:r>
                    </a:p>
                    <a:p>
                      <a:pPr marL="0" marR="0">
                        <a:spcBef>
                          <a:spcPts val="0"/>
                        </a:spcBef>
                        <a:spcAft>
                          <a:spcPts val="0"/>
                        </a:spcAft>
                      </a:pPr>
                      <a:r>
                        <a:rPr lang="en-US" sz="900" dirty="0">
                          <a:latin typeface="Times New Roman"/>
                          <a:ea typeface="Times New Roman"/>
                        </a:rPr>
                        <a:t>- Being [experience] and doing are more important that belief</a:t>
                      </a:r>
                    </a:p>
                    <a:p>
                      <a:pPr marL="0" marR="0">
                        <a:spcBef>
                          <a:spcPts val="0"/>
                        </a:spcBef>
                        <a:spcAft>
                          <a:spcPts val="0"/>
                        </a:spcAft>
                      </a:pPr>
                      <a:r>
                        <a:rPr lang="en-US" sz="900" dirty="0">
                          <a:latin typeface="Times New Roman"/>
                          <a:ea typeface="Times New Roman"/>
                        </a:rPr>
                        <a:t>- Social/political activism</a:t>
                      </a: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8" name="Rectangle 7"/>
          <p:cNvSpPr/>
          <p:nvPr/>
        </p:nvSpPr>
        <p:spPr>
          <a:xfrm>
            <a:off x="5791200" y="762000"/>
            <a:ext cx="3124200" cy="6096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92162"/>
          </a:xfrm>
        </p:spPr>
        <p:txBody>
          <a:bodyPr/>
          <a:lstStyle/>
          <a:p>
            <a:r>
              <a:rPr lang="en-US" dirty="0" smtClean="0"/>
              <a:t>Summary to date</a:t>
            </a:r>
            <a:endParaRPr lang="en-US" dirty="0"/>
          </a:p>
        </p:txBody>
      </p:sp>
      <p:sp>
        <p:nvSpPr>
          <p:cNvPr id="4" name="Date Placeholder 3"/>
          <p:cNvSpPr>
            <a:spLocks noGrp="1"/>
          </p:cNvSpPr>
          <p:nvPr>
            <p:ph type="dt" sz="half" idx="10"/>
          </p:nvPr>
        </p:nvSpPr>
        <p:spPr/>
        <p:txBody>
          <a:bodyPr/>
          <a:lstStyle/>
          <a:p>
            <a:fld id="{9B555970-2B84-4BCC-8D8B-95055D2CD051}" type="datetime1">
              <a:rPr lang="en-US" smtClean="0"/>
              <a:pPr/>
              <a:t>11/2/2016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4</a:t>
            </a:fld>
            <a:endParaRPr lang="en-US"/>
          </a:p>
        </p:txBody>
      </p:sp>
      <p:graphicFrame>
        <p:nvGraphicFramePr>
          <p:cNvPr id="8" name="Table 7"/>
          <p:cNvGraphicFramePr>
            <a:graphicFrameLocks noGrp="1"/>
          </p:cNvGraphicFramePr>
          <p:nvPr/>
        </p:nvGraphicFramePr>
        <p:xfrm>
          <a:off x="304800" y="760820"/>
          <a:ext cx="8534400" cy="5420073"/>
        </p:xfrm>
        <a:graphic>
          <a:graphicData uri="http://schemas.openxmlformats.org/drawingml/2006/table">
            <a:tbl>
              <a:tblPr/>
              <a:tblGrid>
                <a:gridCol w="1515455"/>
                <a:gridCol w="3270190"/>
                <a:gridCol w="1856677"/>
                <a:gridCol w="1892078"/>
              </a:tblGrid>
              <a:tr h="378030">
                <a:tc>
                  <a:txBody>
                    <a:bodyPr/>
                    <a:lstStyle/>
                    <a:p>
                      <a:pPr marL="0" marR="0" algn="ctr">
                        <a:lnSpc>
                          <a:spcPct val="115000"/>
                        </a:lnSpc>
                        <a:spcBef>
                          <a:spcPts val="0"/>
                        </a:spcBef>
                        <a:spcAft>
                          <a:spcPts val="0"/>
                        </a:spcAft>
                      </a:pPr>
                      <a:r>
                        <a:rPr lang="en-US" sz="2800" b="1" dirty="0">
                          <a:solidFill>
                            <a:srgbClr val="FFFFFF"/>
                          </a:solidFill>
                          <a:latin typeface="Calibri"/>
                          <a:ea typeface="Calibri"/>
                          <a:cs typeface="Times New Roman"/>
                        </a:rPr>
                        <a:t>Church</a:t>
                      </a:r>
                      <a:endParaRPr lang="en-US" sz="18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gn="ctr">
                        <a:lnSpc>
                          <a:spcPct val="115000"/>
                        </a:lnSpc>
                        <a:spcBef>
                          <a:spcPts val="0"/>
                        </a:spcBef>
                        <a:spcAft>
                          <a:spcPts val="0"/>
                        </a:spcAft>
                      </a:pPr>
                      <a:r>
                        <a:rPr lang="en-US" sz="2800" b="1" dirty="0">
                          <a:solidFill>
                            <a:srgbClr val="FFFFFF"/>
                          </a:solidFill>
                          <a:latin typeface="Calibri"/>
                          <a:ea typeface="Calibri"/>
                          <a:cs typeface="Times New Roman"/>
                        </a:rPr>
                        <a:t>Letter</a:t>
                      </a:r>
                      <a:endParaRPr lang="en-US" sz="18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gn="ctr">
                        <a:lnSpc>
                          <a:spcPct val="115000"/>
                        </a:lnSpc>
                        <a:spcBef>
                          <a:spcPts val="0"/>
                        </a:spcBef>
                        <a:spcAft>
                          <a:spcPts val="0"/>
                        </a:spcAft>
                      </a:pPr>
                      <a:r>
                        <a:rPr lang="en-US" sz="2800" b="1">
                          <a:solidFill>
                            <a:srgbClr val="FFFFFF"/>
                          </a:solidFill>
                          <a:latin typeface="Calibri"/>
                          <a:ea typeface="Calibri"/>
                          <a:cs typeface="Times New Roman"/>
                        </a:rPr>
                        <a:t>Parable</a:t>
                      </a:r>
                      <a:endParaRPr lang="en-US" sz="1800" b="1">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gn="ctr">
                        <a:lnSpc>
                          <a:spcPct val="115000"/>
                        </a:lnSpc>
                        <a:spcBef>
                          <a:spcPts val="0"/>
                        </a:spcBef>
                        <a:spcAft>
                          <a:spcPts val="0"/>
                        </a:spcAft>
                      </a:pPr>
                      <a:r>
                        <a:rPr lang="en-US" sz="2800" b="1">
                          <a:solidFill>
                            <a:srgbClr val="FFFFFF"/>
                          </a:solidFill>
                          <a:latin typeface="Calibri"/>
                          <a:ea typeface="Calibri"/>
                          <a:cs typeface="Times New Roman"/>
                        </a:rPr>
                        <a:t>Age</a:t>
                      </a:r>
                      <a:endParaRPr lang="en-US" sz="1800" b="1">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874135">
                <a:tc>
                  <a:txBody>
                    <a:bodyPr/>
                    <a:lstStyle/>
                    <a:p>
                      <a:pPr marL="0" marR="0" algn="ctr">
                        <a:lnSpc>
                          <a:spcPct val="100000"/>
                        </a:lnSpc>
                        <a:spcBef>
                          <a:spcPts val="0"/>
                        </a:spcBef>
                        <a:spcAft>
                          <a:spcPts val="0"/>
                        </a:spcAft>
                      </a:pPr>
                      <a:r>
                        <a:rPr lang="en-US" sz="1800" b="1" dirty="0" smtClean="0">
                          <a:latin typeface="Calibri"/>
                          <a:ea typeface="Calibri"/>
                          <a:cs typeface="Times New Roman"/>
                        </a:rPr>
                        <a:t>Ephesus</a:t>
                      </a:r>
                      <a:endParaRPr lang="en-US" sz="1800" b="1" dirty="0">
                        <a:latin typeface="Calibri"/>
                        <a:ea typeface="Calibri"/>
                        <a:cs typeface="Times New Roman"/>
                      </a:endParaRPr>
                    </a:p>
                    <a:p>
                      <a:pPr marL="0" marR="0" algn="ctr">
                        <a:lnSpc>
                          <a:spcPct val="100000"/>
                        </a:lnSpc>
                        <a:spcBef>
                          <a:spcPts val="0"/>
                        </a:spcBef>
                        <a:spcAft>
                          <a:spcPts val="0"/>
                        </a:spcAft>
                      </a:pPr>
                      <a:r>
                        <a:rPr lang="en-US" sz="1800" b="0" i="1" dirty="0" smtClean="0">
                          <a:latin typeface="Calibri"/>
                          <a:ea typeface="Calibri"/>
                          <a:cs typeface="Times New Roman"/>
                        </a:rPr>
                        <a:t>desirable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b="1" dirty="0" smtClean="0">
                          <a:latin typeface="Calibri"/>
                          <a:ea typeface="Calibri"/>
                          <a:cs typeface="Times New Roman"/>
                        </a:rPr>
                        <a:t>Not </a:t>
                      </a:r>
                      <a:r>
                        <a:rPr lang="en-US" sz="1800" b="1" dirty="0">
                          <a:latin typeface="Calibri"/>
                          <a:ea typeface="Calibri"/>
                          <a:cs typeface="Times New Roman"/>
                        </a:rPr>
                        <a:t>tolerate evil men</a:t>
                      </a:r>
                    </a:p>
                    <a:p>
                      <a:pPr marL="0" marR="0">
                        <a:lnSpc>
                          <a:spcPct val="100000"/>
                        </a:lnSpc>
                        <a:spcBef>
                          <a:spcPts val="0"/>
                        </a:spcBef>
                        <a:spcAft>
                          <a:spcPts val="0"/>
                        </a:spcAft>
                      </a:pPr>
                      <a:r>
                        <a:rPr lang="en-US" sz="1800" b="1" dirty="0" smtClean="0">
                          <a:latin typeface="Calibri"/>
                          <a:ea typeface="Calibri"/>
                          <a:cs typeface="Times New Roman"/>
                        </a:rPr>
                        <a:t>Test </a:t>
                      </a:r>
                      <a:r>
                        <a:rPr lang="en-US" sz="1800" b="1" dirty="0">
                          <a:latin typeface="Calibri"/>
                          <a:ea typeface="Calibri"/>
                          <a:cs typeface="Times New Roman"/>
                        </a:rPr>
                        <a:t>claim of being an apostle</a:t>
                      </a:r>
                    </a:p>
                    <a:p>
                      <a:pPr marL="0" marR="0">
                        <a:lnSpc>
                          <a:spcPct val="100000"/>
                        </a:lnSpc>
                        <a:spcBef>
                          <a:spcPts val="0"/>
                        </a:spcBef>
                        <a:spcAft>
                          <a:spcPts val="0"/>
                        </a:spcAft>
                      </a:pPr>
                      <a:r>
                        <a:rPr lang="en-US" sz="1800" b="1" dirty="0" smtClean="0">
                          <a:latin typeface="Calibri"/>
                          <a:ea typeface="Calibri"/>
                          <a:cs typeface="Times New Roman"/>
                        </a:rPr>
                        <a:t>Left first </a:t>
                      </a:r>
                      <a:r>
                        <a:rPr lang="en-US" sz="1800" b="1" dirty="0">
                          <a:latin typeface="Calibri"/>
                          <a:ea typeface="Calibri"/>
                          <a:cs typeface="Times New Roman"/>
                        </a:rPr>
                        <a:t>love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b="1" dirty="0" err="1">
                          <a:latin typeface="Calibri"/>
                          <a:ea typeface="Calibri"/>
                          <a:cs typeface="Times New Roman"/>
                        </a:rPr>
                        <a:t>Sower</a:t>
                      </a:r>
                      <a:endParaRPr lang="en-US" sz="1800" b="1"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b="1" dirty="0" smtClean="0">
                          <a:latin typeface="Calibri"/>
                          <a:ea typeface="Calibri"/>
                          <a:cs typeface="Times New Roman"/>
                        </a:rPr>
                        <a:t>30-100 </a:t>
                      </a:r>
                      <a:r>
                        <a:rPr lang="en-US" sz="1800" b="1" dirty="0">
                          <a:latin typeface="Calibri"/>
                          <a:ea typeface="Calibri"/>
                          <a:cs typeface="Times New Roman"/>
                        </a:rPr>
                        <a:t>AD</a:t>
                      </a:r>
                    </a:p>
                    <a:p>
                      <a:pPr marL="0" marR="0" algn="ctr">
                        <a:lnSpc>
                          <a:spcPct val="100000"/>
                        </a:lnSpc>
                        <a:spcBef>
                          <a:spcPts val="0"/>
                        </a:spcBef>
                        <a:spcAft>
                          <a:spcPts val="0"/>
                        </a:spcAft>
                      </a:pPr>
                      <a:r>
                        <a:rPr lang="en-US" sz="1800" b="1" dirty="0">
                          <a:solidFill>
                            <a:srgbClr val="C00000"/>
                          </a:solidFill>
                          <a:latin typeface="Calibri"/>
                          <a:ea typeface="Calibri"/>
                          <a:cs typeface="Times New Roman"/>
                        </a:rPr>
                        <a:t>Apostolic church</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15948">
                <a:tc>
                  <a:txBody>
                    <a:bodyPr/>
                    <a:lstStyle/>
                    <a:p>
                      <a:pPr marL="0" marR="0" algn="ctr">
                        <a:lnSpc>
                          <a:spcPct val="100000"/>
                        </a:lnSpc>
                        <a:spcBef>
                          <a:spcPts val="0"/>
                        </a:spcBef>
                        <a:spcAft>
                          <a:spcPts val="0"/>
                        </a:spcAft>
                      </a:pPr>
                      <a:r>
                        <a:rPr lang="en-US" sz="1800" b="1" dirty="0" smtClean="0">
                          <a:latin typeface="Calibri"/>
                          <a:ea typeface="Calibri"/>
                          <a:cs typeface="Times New Roman"/>
                        </a:rPr>
                        <a:t>Smyrna</a:t>
                      </a:r>
                    </a:p>
                    <a:p>
                      <a:pPr marL="0" marR="0" algn="ctr">
                        <a:lnSpc>
                          <a:spcPct val="100000"/>
                        </a:lnSpc>
                        <a:spcBef>
                          <a:spcPts val="0"/>
                        </a:spcBef>
                        <a:spcAft>
                          <a:spcPts val="0"/>
                        </a:spcAft>
                      </a:pPr>
                      <a:r>
                        <a:rPr lang="en-US" sz="1800" b="0" i="1" dirty="0" smtClean="0">
                          <a:latin typeface="Calibri"/>
                          <a:ea typeface="Calibri"/>
                          <a:cs typeface="Times New Roman"/>
                        </a:rPr>
                        <a:t>bitter, fragrant</a:t>
                      </a:r>
                      <a:endParaRPr lang="en-US" sz="1800" b="0" i="1"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b="1" dirty="0" smtClean="0">
                          <a:latin typeface="Calibri"/>
                          <a:ea typeface="Calibri"/>
                          <a:cs typeface="Times New Roman"/>
                        </a:rPr>
                        <a:t>Devil </a:t>
                      </a:r>
                      <a:r>
                        <a:rPr lang="en-US" sz="1800" b="1" dirty="0">
                          <a:latin typeface="Calibri"/>
                          <a:ea typeface="Calibri"/>
                          <a:cs typeface="Times New Roman"/>
                        </a:rPr>
                        <a:t>will test</a:t>
                      </a:r>
                    </a:p>
                    <a:p>
                      <a:pPr marL="0" marR="0">
                        <a:lnSpc>
                          <a:spcPct val="100000"/>
                        </a:lnSpc>
                        <a:spcBef>
                          <a:spcPts val="0"/>
                        </a:spcBef>
                        <a:spcAft>
                          <a:spcPts val="0"/>
                        </a:spcAft>
                      </a:pPr>
                      <a:r>
                        <a:rPr lang="en-US" sz="1800" b="1" dirty="0">
                          <a:latin typeface="Calibri"/>
                          <a:ea typeface="Calibri"/>
                          <a:cs typeface="Times New Roman"/>
                        </a:rPr>
                        <a:t>Be faithful unto </a:t>
                      </a:r>
                      <a:r>
                        <a:rPr lang="en-US" sz="1800" b="1" dirty="0" smtClean="0">
                          <a:latin typeface="Calibri"/>
                          <a:ea typeface="Calibri"/>
                          <a:cs typeface="Times New Roman"/>
                        </a:rPr>
                        <a:t>death</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b="1" dirty="0">
                          <a:latin typeface="Calibri"/>
                          <a:ea typeface="Calibri"/>
                          <a:cs typeface="Times New Roman"/>
                        </a:rPr>
                        <a:t>Wheat &amp; tares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b="1" dirty="0">
                          <a:latin typeface="Calibri"/>
                          <a:ea typeface="Calibri"/>
                          <a:cs typeface="Times New Roman"/>
                        </a:rPr>
                        <a:t>100-313 AD</a:t>
                      </a:r>
                    </a:p>
                    <a:p>
                      <a:pPr marL="0" marR="0" algn="ctr">
                        <a:lnSpc>
                          <a:spcPct val="100000"/>
                        </a:lnSpc>
                        <a:spcBef>
                          <a:spcPts val="0"/>
                        </a:spcBef>
                        <a:spcAft>
                          <a:spcPts val="0"/>
                        </a:spcAft>
                      </a:pPr>
                      <a:r>
                        <a:rPr lang="en-US" sz="1800" b="1" dirty="0">
                          <a:solidFill>
                            <a:srgbClr val="C00000"/>
                          </a:solidFill>
                          <a:latin typeface="Calibri"/>
                          <a:ea typeface="Calibri"/>
                          <a:cs typeface="Times New Roman"/>
                        </a:rPr>
                        <a:t>Persecuted church</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59386">
                <a:tc>
                  <a:txBody>
                    <a:bodyPr/>
                    <a:lstStyle/>
                    <a:p>
                      <a:pPr marL="0" marR="0" algn="ctr">
                        <a:lnSpc>
                          <a:spcPct val="100000"/>
                        </a:lnSpc>
                        <a:spcBef>
                          <a:spcPts val="0"/>
                        </a:spcBef>
                        <a:spcAft>
                          <a:spcPts val="0"/>
                        </a:spcAft>
                      </a:pPr>
                      <a:r>
                        <a:rPr lang="en-US" sz="1800" b="1" dirty="0" smtClean="0">
                          <a:latin typeface="Calibri"/>
                          <a:ea typeface="Calibri"/>
                          <a:cs typeface="Times New Roman"/>
                        </a:rPr>
                        <a:t>Pergamum</a:t>
                      </a:r>
                    </a:p>
                    <a:p>
                      <a:pPr marL="0" marR="0" algn="ctr">
                        <a:lnSpc>
                          <a:spcPct val="100000"/>
                        </a:lnSpc>
                        <a:spcBef>
                          <a:spcPts val="0"/>
                        </a:spcBef>
                        <a:spcAft>
                          <a:spcPts val="0"/>
                        </a:spcAft>
                      </a:pPr>
                      <a:r>
                        <a:rPr lang="en-US" sz="1800" b="0" i="1" dirty="0" smtClean="0">
                          <a:latin typeface="Calibri"/>
                          <a:ea typeface="Calibri"/>
                          <a:cs typeface="Times New Roman"/>
                        </a:rPr>
                        <a:t>additional marriage</a:t>
                      </a:r>
                      <a:endParaRPr lang="en-US" sz="1800" b="0" i="1"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b="1" dirty="0" smtClean="0">
                          <a:latin typeface="Calibri"/>
                          <a:ea typeface="Calibri"/>
                          <a:cs typeface="Times New Roman"/>
                        </a:rPr>
                        <a:t>Hold </a:t>
                      </a:r>
                      <a:r>
                        <a:rPr lang="en-US" sz="1800" b="1" dirty="0">
                          <a:latin typeface="Calibri"/>
                          <a:ea typeface="Calibri"/>
                          <a:cs typeface="Times New Roman"/>
                        </a:rPr>
                        <a:t>fast to name of Christ</a:t>
                      </a:r>
                    </a:p>
                    <a:p>
                      <a:pPr marL="0" marR="0">
                        <a:lnSpc>
                          <a:spcPct val="100000"/>
                        </a:lnSpc>
                        <a:spcBef>
                          <a:spcPts val="0"/>
                        </a:spcBef>
                        <a:spcAft>
                          <a:spcPts val="0"/>
                        </a:spcAft>
                      </a:pPr>
                      <a:r>
                        <a:rPr lang="en-US" sz="1800" b="1" dirty="0" smtClean="0">
                          <a:latin typeface="Calibri"/>
                          <a:ea typeface="Calibri"/>
                          <a:cs typeface="Times New Roman"/>
                        </a:rPr>
                        <a:t>Tolerate unbelievers</a:t>
                      </a:r>
                    </a:p>
                    <a:p>
                      <a:pPr marL="0" marR="0">
                        <a:lnSpc>
                          <a:spcPct val="100000"/>
                        </a:lnSpc>
                        <a:spcBef>
                          <a:spcPts val="0"/>
                        </a:spcBef>
                        <a:spcAft>
                          <a:spcPts val="0"/>
                        </a:spcAft>
                      </a:pPr>
                      <a:r>
                        <a:rPr lang="en-US" sz="1800" b="1" dirty="0" smtClean="0">
                          <a:solidFill>
                            <a:srgbClr val="C00000"/>
                          </a:solidFill>
                          <a:latin typeface="Calibri"/>
                          <a:ea typeface="Calibri"/>
                          <a:cs typeface="Times New Roman"/>
                        </a:rPr>
                        <a:t>“you also have some” </a:t>
                      </a:r>
                      <a:r>
                        <a:rPr lang="en-US" sz="1800" b="1" baseline="0" dirty="0" smtClean="0">
                          <a:solidFill>
                            <a:srgbClr val="C00000"/>
                          </a:solidFill>
                          <a:latin typeface="Calibri"/>
                          <a:ea typeface="Calibri"/>
                          <a:cs typeface="Times New Roman"/>
                        </a:rPr>
                        <a:t> in error</a:t>
                      </a:r>
                      <a:endParaRPr lang="en-US" sz="1800" b="1" dirty="0">
                        <a:solidFill>
                          <a:srgbClr val="C00000"/>
                        </a:solidFill>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b="1" dirty="0">
                          <a:latin typeface="Calibri"/>
                          <a:ea typeface="Calibri"/>
                          <a:cs typeface="Times New Roman"/>
                        </a:rPr>
                        <a:t>Mustard seed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b="1" dirty="0">
                          <a:latin typeface="Calibri"/>
                          <a:ea typeface="Calibri"/>
                          <a:cs typeface="Times New Roman"/>
                        </a:rPr>
                        <a:t>313-500 AD</a:t>
                      </a:r>
                    </a:p>
                    <a:p>
                      <a:pPr marL="0" marR="0" algn="ctr">
                        <a:lnSpc>
                          <a:spcPct val="100000"/>
                        </a:lnSpc>
                        <a:spcBef>
                          <a:spcPts val="0"/>
                        </a:spcBef>
                        <a:spcAft>
                          <a:spcPts val="0"/>
                        </a:spcAft>
                      </a:pPr>
                      <a:r>
                        <a:rPr lang="en-US" sz="1800" b="1" dirty="0">
                          <a:solidFill>
                            <a:srgbClr val="C00000"/>
                          </a:solidFill>
                          <a:latin typeface="Calibri"/>
                          <a:ea typeface="Calibri"/>
                          <a:cs typeface="Times New Roman"/>
                        </a:rPr>
                        <a:t>Compromising church</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39170">
                <a:tc>
                  <a:txBody>
                    <a:bodyPr/>
                    <a:lstStyle/>
                    <a:p>
                      <a:pPr marL="0" marR="0" algn="ctr">
                        <a:lnSpc>
                          <a:spcPct val="100000"/>
                        </a:lnSpc>
                        <a:spcBef>
                          <a:spcPts val="0"/>
                        </a:spcBef>
                        <a:spcAft>
                          <a:spcPts val="0"/>
                        </a:spcAft>
                      </a:pPr>
                      <a:r>
                        <a:rPr lang="en-US" sz="1800" b="1" dirty="0" smtClean="0">
                          <a:latin typeface="Calibri"/>
                          <a:ea typeface="Calibri"/>
                          <a:cs typeface="Times New Roman"/>
                        </a:rPr>
                        <a:t>Thyatira</a:t>
                      </a:r>
                    </a:p>
                    <a:p>
                      <a:pPr marL="0" marR="0" algn="ctr">
                        <a:lnSpc>
                          <a:spcPct val="100000"/>
                        </a:lnSpc>
                        <a:spcBef>
                          <a:spcPts val="0"/>
                        </a:spcBef>
                        <a:spcAft>
                          <a:spcPts val="0"/>
                        </a:spcAft>
                      </a:pPr>
                      <a:r>
                        <a:rPr lang="en-US" sz="1800" b="0" i="1" dirty="0" smtClean="0">
                          <a:latin typeface="Calibri"/>
                          <a:ea typeface="Calibri"/>
                          <a:cs typeface="Times New Roman"/>
                        </a:rPr>
                        <a:t>unwearied sacrifice</a:t>
                      </a:r>
                      <a:endParaRPr lang="en-US" sz="1800" b="0" i="1"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b="1" dirty="0" smtClean="0">
                          <a:latin typeface="Calibri"/>
                          <a:ea typeface="Calibri"/>
                          <a:cs typeface="Times New Roman"/>
                        </a:rPr>
                        <a:t>Many </a:t>
                      </a:r>
                      <a:r>
                        <a:rPr lang="en-US" sz="1800" b="1" dirty="0">
                          <a:latin typeface="Calibri"/>
                          <a:ea typeface="Calibri"/>
                          <a:cs typeface="Times New Roman"/>
                        </a:rPr>
                        <a:t>works</a:t>
                      </a:r>
                    </a:p>
                    <a:p>
                      <a:pPr marL="0" marR="0">
                        <a:lnSpc>
                          <a:spcPct val="100000"/>
                        </a:lnSpc>
                        <a:spcBef>
                          <a:spcPts val="0"/>
                        </a:spcBef>
                        <a:spcAft>
                          <a:spcPts val="0"/>
                        </a:spcAft>
                      </a:pPr>
                      <a:r>
                        <a:rPr lang="en-US" sz="1800" b="1" dirty="0">
                          <a:latin typeface="Calibri"/>
                          <a:ea typeface="Calibri"/>
                          <a:cs typeface="Times New Roman"/>
                        </a:rPr>
                        <a:t>Tolerate false </a:t>
                      </a:r>
                      <a:r>
                        <a:rPr lang="en-US" sz="1800" b="1" dirty="0" smtClean="0">
                          <a:latin typeface="Calibri"/>
                          <a:ea typeface="Calibri"/>
                          <a:cs typeface="Times New Roman"/>
                        </a:rPr>
                        <a:t>teachers</a:t>
                      </a:r>
                    </a:p>
                    <a:p>
                      <a:pPr marL="0" marR="0">
                        <a:lnSpc>
                          <a:spcPct val="100000"/>
                        </a:lnSpc>
                        <a:spcBef>
                          <a:spcPts val="0"/>
                        </a:spcBef>
                        <a:spcAft>
                          <a:spcPts val="0"/>
                        </a:spcAft>
                      </a:pPr>
                      <a:r>
                        <a:rPr lang="en-US" sz="1800" b="1" dirty="0" smtClean="0">
                          <a:solidFill>
                            <a:srgbClr val="C00000"/>
                          </a:solidFill>
                          <a:latin typeface="Calibri"/>
                          <a:ea typeface="Calibri"/>
                          <a:cs typeface="Times New Roman"/>
                        </a:rPr>
                        <a:t>“the rest</a:t>
                      </a:r>
                      <a:r>
                        <a:rPr lang="en-US" sz="1800" b="1" baseline="0" dirty="0" smtClean="0">
                          <a:solidFill>
                            <a:srgbClr val="C00000"/>
                          </a:solidFill>
                          <a:latin typeface="Calibri"/>
                          <a:ea typeface="Calibri"/>
                          <a:cs typeface="Times New Roman"/>
                        </a:rPr>
                        <a:t> ” faithful</a:t>
                      </a:r>
                      <a:endParaRPr lang="en-US" sz="1800" b="1" dirty="0" smtClean="0">
                        <a:solidFill>
                          <a:srgbClr val="C00000"/>
                        </a:solidFill>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b="1" dirty="0">
                          <a:latin typeface="Calibri"/>
                          <a:ea typeface="Calibri"/>
                          <a:cs typeface="Times New Roman"/>
                        </a:rPr>
                        <a:t>Leaven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b="1" kern="1200" dirty="0">
                          <a:solidFill>
                            <a:schemeClr val="tx1"/>
                          </a:solidFill>
                          <a:latin typeface="Calibri"/>
                          <a:ea typeface="Calibri"/>
                          <a:cs typeface="Times New Roman"/>
                        </a:rPr>
                        <a:t>500-1517 AD</a:t>
                      </a:r>
                    </a:p>
                    <a:p>
                      <a:pPr marL="0" marR="0" algn="ctr">
                        <a:lnSpc>
                          <a:spcPct val="100000"/>
                        </a:lnSpc>
                        <a:spcBef>
                          <a:spcPts val="0"/>
                        </a:spcBef>
                        <a:spcAft>
                          <a:spcPts val="0"/>
                        </a:spcAft>
                      </a:pPr>
                      <a:r>
                        <a:rPr lang="en-US" sz="1800" b="1" kern="1200" dirty="0">
                          <a:solidFill>
                            <a:srgbClr val="C00000"/>
                          </a:solidFill>
                          <a:latin typeface="Calibri"/>
                          <a:ea typeface="Calibri"/>
                          <a:cs typeface="Times New Roman"/>
                        </a:rPr>
                        <a:t>Corrupt church</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15948">
                <a:tc>
                  <a:txBody>
                    <a:bodyPr/>
                    <a:lstStyle/>
                    <a:p>
                      <a:pPr marL="0" marR="0" algn="ctr">
                        <a:lnSpc>
                          <a:spcPct val="100000"/>
                        </a:lnSpc>
                        <a:spcBef>
                          <a:spcPts val="0"/>
                        </a:spcBef>
                        <a:spcAft>
                          <a:spcPts val="0"/>
                        </a:spcAft>
                      </a:pPr>
                      <a:r>
                        <a:rPr lang="en-US" sz="1800" b="1" dirty="0" smtClean="0">
                          <a:latin typeface="Calibri"/>
                          <a:ea typeface="Calibri"/>
                          <a:cs typeface="Times New Roman"/>
                        </a:rPr>
                        <a:t>Sardis</a:t>
                      </a:r>
                    </a:p>
                    <a:p>
                      <a:pPr marL="0" marR="0" algn="ctr">
                        <a:lnSpc>
                          <a:spcPct val="100000"/>
                        </a:lnSpc>
                        <a:spcBef>
                          <a:spcPts val="0"/>
                        </a:spcBef>
                        <a:spcAft>
                          <a:spcPts val="0"/>
                        </a:spcAft>
                      </a:pPr>
                      <a:r>
                        <a:rPr lang="en-US" sz="1800" b="0" i="1" dirty="0" smtClean="0">
                          <a:latin typeface="Calibri"/>
                          <a:ea typeface="Calibri"/>
                          <a:cs typeface="Times New Roman"/>
                        </a:rPr>
                        <a:t>remnant</a:t>
                      </a:r>
                      <a:endParaRPr lang="en-US" sz="1800" b="0" i="1"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b="1" dirty="0" smtClean="0">
                          <a:latin typeface="Calibri"/>
                          <a:ea typeface="Calibri"/>
                          <a:cs typeface="Times New Roman"/>
                        </a:rPr>
                        <a:t>Name of alive, deeds</a:t>
                      </a:r>
                      <a:r>
                        <a:rPr lang="en-US" sz="1800" b="1" baseline="0" dirty="0" smtClean="0">
                          <a:latin typeface="Calibri"/>
                          <a:ea typeface="Calibri"/>
                          <a:cs typeface="Times New Roman"/>
                        </a:rPr>
                        <a:t> incomplete</a:t>
                      </a:r>
                      <a:endParaRPr lang="en-US" sz="1800" b="1" dirty="0">
                        <a:latin typeface="Calibri"/>
                        <a:ea typeface="Calibri"/>
                        <a:cs typeface="Times New Roman"/>
                      </a:endParaRPr>
                    </a:p>
                    <a:p>
                      <a:pPr marL="0" marR="0">
                        <a:lnSpc>
                          <a:spcPct val="100000"/>
                        </a:lnSpc>
                        <a:spcBef>
                          <a:spcPts val="0"/>
                        </a:spcBef>
                        <a:spcAft>
                          <a:spcPts val="0"/>
                        </a:spcAft>
                      </a:pPr>
                      <a:r>
                        <a:rPr lang="en-US" sz="1800" b="1" dirty="0" smtClean="0">
                          <a:latin typeface="Calibri"/>
                          <a:ea typeface="Calibri"/>
                          <a:cs typeface="Times New Roman"/>
                        </a:rPr>
                        <a:t>You are dead</a:t>
                      </a:r>
                    </a:p>
                    <a:p>
                      <a:pPr marL="0" marR="0">
                        <a:lnSpc>
                          <a:spcPct val="100000"/>
                        </a:lnSpc>
                        <a:spcBef>
                          <a:spcPts val="0"/>
                        </a:spcBef>
                        <a:spcAft>
                          <a:spcPts val="0"/>
                        </a:spcAft>
                      </a:pPr>
                      <a:r>
                        <a:rPr lang="en-US" sz="1800" b="1" dirty="0" smtClean="0">
                          <a:solidFill>
                            <a:srgbClr val="C00000"/>
                          </a:solidFill>
                          <a:latin typeface="Calibri"/>
                          <a:ea typeface="Calibri"/>
                          <a:cs typeface="Times New Roman"/>
                        </a:rPr>
                        <a:t>“a few people” faithful</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b="1" dirty="0" smtClean="0">
                          <a:latin typeface="Calibri"/>
                          <a:ea typeface="Calibri"/>
                          <a:cs typeface="Times New Roman"/>
                        </a:rPr>
                        <a:t>Hidden</a:t>
                      </a:r>
                      <a:r>
                        <a:rPr lang="en-US" sz="1800" b="1" baseline="0" dirty="0" smtClean="0">
                          <a:latin typeface="Calibri"/>
                          <a:ea typeface="Calibri"/>
                          <a:cs typeface="Times New Roman"/>
                        </a:rPr>
                        <a:t> Treasure</a:t>
                      </a:r>
                      <a:endParaRPr lang="en-US" sz="1800" b="1"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b="1" kern="1200" baseline="0" dirty="0" smtClean="0">
                          <a:solidFill>
                            <a:schemeClr val="tx1"/>
                          </a:solidFill>
                          <a:latin typeface="Calibri"/>
                          <a:ea typeface="Calibri"/>
                          <a:cs typeface="Times New Roman"/>
                        </a:rPr>
                        <a:t>1517 – 1789</a:t>
                      </a:r>
                    </a:p>
                    <a:p>
                      <a:pPr marL="0" marR="0" algn="ctr">
                        <a:lnSpc>
                          <a:spcPct val="100000"/>
                        </a:lnSpc>
                        <a:spcBef>
                          <a:spcPts val="0"/>
                        </a:spcBef>
                        <a:spcAft>
                          <a:spcPts val="0"/>
                        </a:spcAft>
                      </a:pPr>
                      <a:r>
                        <a:rPr lang="en-US" sz="1800" b="1" kern="1200" baseline="0" dirty="0" smtClean="0">
                          <a:solidFill>
                            <a:srgbClr val="C00000"/>
                          </a:solidFill>
                          <a:latin typeface="Calibri"/>
                          <a:ea typeface="Calibri"/>
                          <a:cs typeface="Times New Roman"/>
                        </a:rPr>
                        <a:t>Name alive, </a:t>
                      </a:r>
                    </a:p>
                    <a:p>
                      <a:pPr marL="0" marR="0" algn="ctr">
                        <a:lnSpc>
                          <a:spcPct val="100000"/>
                        </a:lnSpc>
                        <a:spcBef>
                          <a:spcPts val="0"/>
                        </a:spcBef>
                        <a:spcAft>
                          <a:spcPts val="0"/>
                        </a:spcAft>
                      </a:pPr>
                      <a:r>
                        <a:rPr lang="en-US" sz="1800" b="1" kern="1200" baseline="0" dirty="0" smtClean="0">
                          <a:solidFill>
                            <a:srgbClr val="C00000"/>
                          </a:solidFill>
                          <a:latin typeface="Calibri"/>
                          <a:ea typeface="Calibri"/>
                          <a:cs typeface="Times New Roman"/>
                        </a:rPr>
                        <a:t>but dead</a:t>
                      </a:r>
                      <a:endParaRPr lang="en-US" sz="1800" b="1" kern="1200" baseline="0" dirty="0">
                        <a:solidFill>
                          <a:srgbClr val="C00000"/>
                        </a:solidFill>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5191">
                <a:tc>
                  <a:txBody>
                    <a:bodyPr/>
                    <a:lstStyle/>
                    <a:p>
                      <a:pPr marL="0" marR="0" algn="ctr">
                        <a:lnSpc>
                          <a:spcPct val="100000"/>
                        </a:lnSpc>
                        <a:spcBef>
                          <a:spcPts val="0"/>
                        </a:spcBef>
                        <a:spcAft>
                          <a:spcPts val="0"/>
                        </a:spcAft>
                      </a:pPr>
                      <a:r>
                        <a:rPr lang="en-US" sz="2000" b="1" dirty="0" smtClean="0">
                          <a:solidFill>
                            <a:srgbClr val="C00000"/>
                          </a:solidFill>
                          <a:latin typeface="+mn-lt"/>
                          <a:ea typeface="Calibri"/>
                          <a:cs typeface="Times New Roman"/>
                        </a:rPr>
                        <a:t>Philadelphia</a:t>
                      </a:r>
                      <a:endParaRPr lang="en-US" sz="2000" b="1"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endParaRPr lang="en-US" sz="1800" b="1" kern="1200" baseline="0" dirty="0" smtClean="0">
                        <a:solidFill>
                          <a:schemeClr val="tx1"/>
                        </a:solidFill>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pPr>
                      <a:endParaRPr lang="en-US" sz="1800" b="1" kern="1200" baseline="0" dirty="0" smtClean="0">
                        <a:solidFill>
                          <a:schemeClr val="tx1"/>
                        </a:solidFill>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pPr>
                      <a:endParaRPr lang="en-US" sz="1800" b="1" kern="1200" baseline="0" dirty="0" smtClean="0">
                        <a:solidFill>
                          <a:schemeClr val="tx1"/>
                        </a:solidFill>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5191">
                <a:tc>
                  <a:txBody>
                    <a:bodyPr/>
                    <a:lstStyle/>
                    <a:p>
                      <a:pPr marL="0" marR="0" algn="ctr">
                        <a:lnSpc>
                          <a:spcPct val="100000"/>
                        </a:lnSpc>
                        <a:spcBef>
                          <a:spcPts val="0"/>
                        </a:spcBef>
                        <a:spcAft>
                          <a:spcPts val="0"/>
                        </a:spcAft>
                      </a:pPr>
                      <a:r>
                        <a:rPr lang="en-US" sz="2000" b="1" kern="1200" dirty="0" smtClean="0">
                          <a:solidFill>
                            <a:srgbClr val="C00000"/>
                          </a:solidFill>
                          <a:latin typeface="+mn-lt"/>
                          <a:ea typeface="Calibri"/>
                          <a:cs typeface="Times New Roman"/>
                        </a:rPr>
                        <a:t>Laodicea</a:t>
                      </a:r>
                      <a:endParaRPr lang="en-US" sz="2000" b="1" kern="1200" dirty="0">
                        <a:solidFill>
                          <a:srgbClr val="C00000"/>
                        </a:solidFill>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endParaRPr lang="en-US" sz="1800" b="1" dirty="0" smtClean="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endParaRPr lang="en-US" sz="1800" b="1"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endParaRPr lang="en-US" sz="2000" b="1" dirty="0">
                        <a:solidFill>
                          <a:srgbClr val="C00000"/>
                        </a:solidFill>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7" name="Picture 2" descr="http://comps.canstockphoto.com/can-stock-photo_csp17222415.jpg"/>
          <p:cNvPicPr>
            <a:picLocks noChangeAspect="1" noChangeArrowheads="1"/>
          </p:cNvPicPr>
          <p:nvPr/>
        </p:nvPicPr>
        <p:blipFill>
          <a:blip r:embed="rId2"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B555970-2B84-4BCC-8D8B-95055D2CD051}" type="datetime1">
              <a:rPr lang="en-US" smtClean="0"/>
              <a:pPr/>
              <a:t>11/2/2016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5</a:t>
            </a:fld>
            <a:endParaRPr lang="en-US"/>
          </a:p>
        </p:txBody>
      </p:sp>
      <p:pic>
        <p:nvPicPr>
          <p:cNvPr id="1026" name="Picture 2"/>
          <p:cNvPicPr>
            <a:picLocks noChangeAspect="1" noChangeArrowheads="1"/>
          </p:cNvPicPr>
          <p:nvPr/>
        </p:nvPicPr>
        <p:blipFill>
          <a:blip r:embed="rId2" cstate="print"/>
          <a:srcRect/>
          <a:stretch>
            <a:fillRect/>
          </a:stretch>
        </p:blipFill>
        <p:spPr bwMode="auto">
          <a:xfrm>
            <a:off x="1676401" y="609600"/>
            <a:ext cx="5867399" cy="5506328"/>
          </a:xfrm>
          <a:prstGeom prst="rect">
            <a:avLst/>
          </a:prstGeom>
          <a:noFill/>
          <a:ln w="9525">
            <a:noFill/>
            <a:miter lim="800000"/>
            <a:headEnd/>
            <a:tailEnd/>
          </a:ln>
        </p:spPr>
      </p:pic>
      <p:pic>
        <p:nvPicPr>
          <p:cNvPr id="7" name="Picture 2" descr="http://comps.canstockphoto.com/can-stock-photo_csp17222415.jpg"/>
          <p:cNvPicPr>
            <a:picLocks noChangeAspect="1" noChangeArrowheads="1"/>
          </p:cNvPicPr>
          <p:nvPr/>
        </p:nvPicPr>
        <p:blipFill>
          <a:blip r:embed="rId3"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Philadelphia</a:t>
            </a:r>
            <a:endParaRPr lang="en-US" b="1" dirty="0">
              <a:solidFill>
                <a:srgbClr val="FF0000"/>
              </a:solidFill>
            </a:endParaRPr>
          </a:p>
        </p:txBody>
      </p:sp>
      <p:sp>
        <p:nvSpPr>
          <p:cNvPr id="3" name="Content Placeholder 2"/>
          <p:cNvSpPr>
            <a:spLocks noGrp="1"/>
          </p:cNvSpPr>
          <p:nvPr>
            <p:ph idx="1"/>
          </p:nvPr>
        </p:nvSpPr>
        <p:spPr/>
        <p:txBody>
          <a:bodyPr>
            <a:normAutofit fontScale="85000" lnSpcReduction="10000"/>
          </a:bodyPr>
          <a:lstStyle/>
          <a:p>
            <a:pPr lvl="0"/>
            <a:r>
              <a:rPr lang="en-US" dirty="0" smtClean="0"/>
              <a:t>Established in 189 BC by </a:t>
            </a:r>
            <a:r>
              <a:rPr lang="en-US" dirty="0" err="1" smtClean="0"/>
              <a:t>Attalus</a:t>
            </a:r>
            <a:r>
              <a:rPr lang="en-US" dirty="0" smtClean="0"/>
              <a:t> II, Greek King of </a:t>
            </a:r>
            <a:r>
              <a:rPr lang="en-US" dirty="0" err="1" smtClean="0"/>
              <a:t>Pergamon</a:t>
            </a:r>
            <a:r>
              <a:rPr lang="en-US" dirty="0" smtClean="0"/>
              <a:t>. He loved his brother </a:t>
            </a:r>
            <a:r>
              <a:rPr lang="en-US" dirty="0" err="1" smtClean="0"/>
              <a:t>Eumenes</a:t>
            </a:r>
            <a:r>
              <a:rPr lang="en-US" dirty="0" smtClean="0"/>
              <a:t> so much he was called </a:t>
            </a:r>
            <a:r>
              <a:rPr lang="en-US" dirty="0" err="1" smtClean="0"/>
              <a:t>Attalus</a:t>
            </a:r>
            <a:r>
              <a:rPr lang="en-US" dirty="0" smtClean="0"/>
              <a:t> </a:t>
            </a:r>
            <a:r>
              <a:rPr lang="en-US" u="sng" dirty="0" err="1" smtClean="0"/>
              <a:t>Philadelphus</a:t>
            </a:r>
            <a:r>
              <a:rPr lang="en-US" dirty="0" smtClean="0"/>
              <a:t> </a:t>
            </a:r>
            <a:r>
              <a:rPr lang="en-US" u="sng" dirty="0" smtClean="0"/>
              <a:t>(</a:t>
            </a:r>
            <a:r>
              <a:rPr lang="en-US" i="1" u="sng" dirty="0" smtClean="0"/>
              <a:t>brotherly love</a:t>
            </a:r>
            <a:r>
              <a:rPr lang="en-US" u="sng" dirty="0" smtClean="0"/>
              <a:t>)</a:t>
            </a:r>
            <a:r>
              <a:rPr lang="en-US" dirty="0" smtClean="0"/>
              <a:t>. The city received his nick name.</a:t>
            </a:r>
          </a:p>
          <a:p>
            <a:pPr lvl="0"/>
            <a:r>
              <a:rPr lang="en-US" dirty="0" smtClean="0"/>
              <a:t>In the center of barbarian world leading to the Orient.</a:t>
            </a:r>
          </a:p>
          <a:p>
            <a:pPr lvl="0"/>
            <a:r>
              <a:rPr lang="en-US" dirty="0" smtClean="0"/>
              <a:t>Intention was that it might be a </a:t>
            </a:r>
            <a:r>
              <a:rPr lang="en-US" u="sng" dirty="0" smtClean="0"/>
              <a:t>missionary city</a:t>
            </a:r>
            <a:r>
              <a:rPr lang="en-US" dirty="0" smtClean="0"/>
              <a:t> of Greek culture and language to Lydia and Phrygia</a:t>
            </a:r>
          </a:p>
          <a:p>
            <a:pPr lvl="0"/>
            <a:r>
              <a:rPr lang="en-US" dirty="0" smtClean="0"/>
              <a:t>Earthquake in 17 AD destroyed Sardis, almost weekly tremors in Philadelphia for years – people would flee the city.</a:t>
            </a:r>
          </a:p>
          <a:p>
            <a:pPr lvl="0"/>
            <a:r>
              <a:rPr lang="en-US" dirty="0" smtClean="0"/>
              <a:t>Byzantine church ruins, ~1200 AD</a:t>
            </a:r>
            <a:endParaRPr lang="en-US" dirty="0"/>
          </a:p>
        </p:txBody>
      </p:sp>
      <p:sp>
        <p:nvSpPr>
          <p:cNvPr id="4" name="Date Placeholder 3"/>
          <p:cNvSpPr>
            <a:spLocks noGrp="1"/>
          </p:cNvSpPr>
          <p:nvPr>
            <p:ph type="dt" sz="half" idx="10"/>
          </p:nvPr>
        </p:nvSpPr>
        <p:spPr/>
        <p:txBody>
          <a:bodyPr/>
          <a:lstStyle/>
          <a:p>
            <a:fld id="{9B555970-2B84-4BCC-8D8B-95055D2CD051}" type="datetime1">
              <a:rPr lang="en-US" smtClean="0"/>
              <a:pPr/>
              <a:t>11/2/2016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303F6C-CA7F-421B-8EF8-CEB95EA7549B}" type="datetime1">
              <a:rPr lang="en-US" smtClean="0"/>
              <a:pPr/>
              <a:t>11/2/2016</a:t>
            </a:fld>
            <a:endParaRPr lang="en-US"/>
          </a:p>
        </p:txBody>
      </p:sp>
      <p:sp>
        <p:nvSpPr>
          <p:cNvPr id="3" name="Footer Placeholder 2"/>
          <p:cNvSpPr>
            <a:spLocks noGrp="1"/>
          </p:cNvSpPr>
          <p:nvPr>
            <p:ph type="ftr" sz="quarter" idx="11"/>
          </p:nvPr>
        </p:nvSpPr>
        <p:spPr/>
        <p:txBody>
          <a:bodyPr/>
          <a:lstStyle/>
          <a:p>
            <a:r>
              <a:rPr lang="en-US" smtClean="0"/>
              <a:t>David Tye</a:t>
            </a:r>
            <a:endParaRPr lang="en-US"/>
          </a:p>
        </p:txBody>
      </p:sp>
      <p:sp>
        <p:nvSpPr>
          <p:cNvPr id="4" name="Slide Number Placeholder 3"/>
          <p:cNvSpPr>
            <a:spLocks noGrp="1"/>
          </p:cNvSpPr>
          <p:nvPr>
            <p:ph type="sldNum" sz="quarter" idx="12"/>
          </p:nvPr>
        </p:nvSpPr>
        <p:spPr/>
        <p:txBody>
          <a:bodyPr/>
          <a:lstStyle/>
          <a:p>
            <a:fld id="{3B0E11CA-64D2-4375-B622-C832B1B19270}" type="slidenum">
              <a:rPr lang="en-US" smtClean="0"/>
              <a:pPr/>
              <a:t>7</a:t>
            </a:fld>
            <a:endParaRPr lang="en-US"/>
          </a:p>
        </p:txBody>
      </p:sp>
      <p:pic>
        <p:nvPicPr>
          <p:cNvPr id="57346" name="Picture 2" descr="http://www.allaboutarchaeology.org/images/ancient-philadelphia.gif"/>
          <p:cNvPicPr>
            <a:picLocks noChangeAspect="1" noChangeArrowheads="1"/>
          </p:cNvPicPr>
          <p:nvPr/>
        </p:nvPicPr>
        <p:blipFill>
          <a:blip r:embed="rId2" cstate="print"/>
          <a:srcRect/>
          <a:stretch>
            <a:fillRect/>
          </a:stretch>
        </p:blipFill>
        <p:spPr bwMode="auto">
          <a:xfrm>
            <a:off x="1143000" y="1268730"/>
            <a:ext cx="6977418" cy="4674870"/>
          </a:xfrm>
          <a:prstGeom prst="rect">
            <a:avLst/>
          </a:prstGeom>
          <a:noFill/>
        </p:spPr>
      </p:pic>
      <p:sp>
        <p:nvSpPr>
          <p:cNvPr id="7" name="Title 1"/>
          <p:cNvSpPr txBox="1">
            <a:spLocks/>
          </p:cNvSpPr>
          <p:nvPr/>
        </p:nvSpPr>
        <p:spPr>
          <a:xfrm>
            <a:off x="457200" y="274638"/>
            <a:ext cx="8229600" cy="114300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smtClean="0">
                <a:ln>
                  <a:noFill/>
                </a:ln>
                <a:solidFill>
                  <a:srgbClr val="FF0000"/>
                </a:solidFill>
                <a:effectLst/>
                <a:uLnTx/>
                <a:uFillTx/>
                <a:latin typeface="+mj-lt"/>
                <a:ea typeface="+mj-ea"/>
                <a:cs typeface="+mj-cs"/>
              </a:rPr>
              <a:t>Philadelphia</a:t>
            </a:r>
            <a:endParaRPr kumimoji="0" lang="en-US" sz="4400" b="1" i="0" u="none" strike="noStrike" kern="1200" cap="none" spc="0" normalizeH="0" baseline="0" noProof="0" dirty="0">
              <a:ln>
                <a:noFill/>
              </a:ln>
              <a:solidFill>
                <a:srgbClr val="FF0000"/>
              </a:solidFill>
              <a:effectLst/>
              <a:uLnTx/>
              <a:uFillTx/>
              <a:latin typeface="+mj-lt"/>
              <a:ea typeface="+mj-ea"/>
              <a:cs typeface="+mj-cs"/>
            </a:endParaRPr>
          </a:p>
        </p:txBody>
      </p:sp>
      <p:pic>
        <p:nvPicPr>
          <p:cNvPr id="8" name="Picture 2" descr="http://comps.canstockphoto.com/can-stock-photo_csp17222415.jpg"/>
          <p:cNvPicPr>
            <a:picLocks noChangeAspect="1" noChangeArrowheads="1"/>
          </p:cNvPicPr>
          <p:nvPr/>
        </p:nvPicPr>
        <p:blipFill>
          <a:blip r:embed="rId3"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303F6C-CA7F-421B-8EF8-CEB95EA7549B}" type="datetime1">
              <a:rPr lang="en-US" smtClean="0"/>
              <a:pPr/>
              <a:t>11/2/2016</a:t>
            </a:fld>
            <a:endParaRPr lang="en-US"/>
          </a:p>
        </p:txBody>
      </p:sp>
      <p:sp>
        <p:nvSpPr>
          <p:cNvPr id="3" name="Footer Placeholder 2"/>
          <p:cNvSpPr>
            <a:spLocks noGrp="1"/>
          </p:cNvSpPr>
          <p:nvPr>
            <p:ph type="ftr" sz="quarter" idx="11"/>
          </p:nvPr>
        </p:nvSpPr>
        <p:spPr/>
        <p:txBody>
          <a:bodyPr/>
          <a:lstStyle/>
          <a:p>
            <a:r>
              <a:rPr lang="en-US" smtClean="0"/>
              <a:t>David Tye</a:t>
            </a:r>
            <a:endParaRPr lang="en-US"/>
          </a:p>
        </p:txBody>
      </p:sp>
      <p:sp>
        <p:nvSpPr>
          <p:cNvPr id="4" name="Slide Number Placeholder 3"/>
          <p:cNvSpPr>
            <a:spLocks noGrp="1"/>
          </p:cNvSpPr>
          <p:nvPr>
            <p:ph type="sldNum" sz="quarter" idx="12"/>
          </p:nvPr>
        </p:nvSpPr>
        <p:spPr/>
        <p:txBody>
          <a:bodyPr/>
          <a:lstStyle/>
          <a:p>
            <a:fld id="{3B0E11CA-64D2-4375-B622-C832B1B19270}" type="slidenum">
              <a:rPr lang="en-US" smtClean="0"/>
              <a:pPr/>
              <a:t>8</a:t>
            </a:fld>
            <a:endParaRPr lang="en-US"/>
          </a:p>
        </p:txBody>
      </p:sp>
      <p:pic>
        <p:nvPicPr>
          <p:cNvPr id="54274" name="Picture 2" descr="Philadelphia, Turkey">
            <a:hlinkClick r:id="rId2"/>
          </p:cNvPr>
          <p:cNvPicPr>
            <a:picLocks noChangeAspect="1" noChangeArrowheads="1"/>
          </p:cNvPicPr>
          <p:nvPr/>
        </p:nvPicPr>
        <p:blipFill>
          <a:blip r:embed="rId3" cstate="print"/>
          <a:srcRect/>
          <a:stretch>
            <a:fillRect/>
          </a:stretch>
        </p:blipFill>
        <p:spPr bwMode="auto">
          <a:xfrm>
            <a:off x="1295400" y="533399"/>
            <a:ext cx="7086600" cy="5297235"/>
          </a:xfrm>
          <a:prstGeom prst="rect">
            <a:avLst/>
          </a:prstGeom>
          <a:noFill/>
        </p:spPr>
      </p:pic>
      <p:pic>
        <p:nvPicPr>
          <p:cNvPr id="6" name="Picture 2" descr="http://comps.canstockphoto.com/can-stock-photo_csp17222415.jpg"/>
          <p:cNvPicPr>
            <a:picLocks noChangeAspect="1" noChangeArrowheads="1"/>
          </p:cNvPicPr>
          <p:nvPr/>
        </p:nvPicPr>
        <p:blipFill>
          <a:blip r:embed="rId4"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303F6C-CA7F-421B-8EF8-CEB95EA7549B}" type="datetime1">
              <a:rPr lang="en-US" smtClean="0"/>
              <a:pPr/>
              <a:t>11/2/2016</a:t>
            </a:fld>
            <a:endParaRPr lang="en-US"/>
          </a:p>
        </p:txBody>
      </p:sp>
      <p:sp>
        <p:nvSpPr>
          <p:cNvPr id="3" name="Footer Placeholder 2"/>
          <p:cNvSpPr>
            <a:spLocks noGrp="1"/>
          </p:cNvSpPr>
          <p:nvPr>
            <p:ph type="ftr" sz="quarter" idx="11"/>
          </p:nvPr>
        </p:nvSpPr>
        <p:spPr/>
        <p:txBody>
          <a:bodyPr/>
          <a:lstStyle/>
          <a:p>
            <a:r>
              <a:rPr lang="en-US" smtClean="0"/>
              <a:t>David Tye</a:t>
            </a:r>
            <a:endParaRPr lang="en-US"/>
          </a:p>
        </p:txBody>
      </p:sp>
      <p:sp>
        <p:nvSpPr>
          <p:cNvPr id="4" name="Slide Number Placeholder 3"/>
          <p:cNvSpPr>
            <a:spLocks noGrp="1"/>
          </p:cNvSpPr>
          <p:nvPr>
            <p:ph type="sldNum" sz="quarter" idx="12"/>
          </p:nvPr>
        </p:nvSpPr>
        <p:spPr/>
        <p:txBody>
          <a:bodyPr/>
          <a:lstStyle/>
          <a:p>
            <a:fld id="{3B0E11CA-64D2-4375-B622-C832B1B19270}" type="slidenum">
              <a:rPr lang="en-US" smtClean="0"/>
              <a:pPr/>
              <a:t>9</a:t>
            </a:fld>
            <a:endParaRPr lang="en-US"/>
          </a:p>
        </p:txBody>
      </p:sp>
      <p:pic>
        <p:nvPicPr>
          <p:cNvPr id="58370" name="Picture 2" descr="http://www.worldisround.com/photos/0/546/144_o.jpg"/>
          <p:cNvPicPr>
            <a:picLocks noChangeAspect="1" noChangeArrowheads="1"/>
          </p:cNvPicPr>
          <p:nvPr/>
        </p:nvPicPr>
        <p:blipFill>
          <a:blip r:embed="rId2" cstate="print"/>
          <a:srcRect/>
          <a:stretch>
            <a:fillRect/>
          </a:stretch>
        </p:blipFill>
        <p:spPr bwMode="auto">
          <a:xfrm>
            <a:off x="381000" y="304800"/>
            <a:ext cx="8001000" cy="6041571"/>
          </a:xfrm>
          <a:prstGeom prst="rect">
            <a:avLst/>
          </a:prstGeom>
          <a:noFill/>
        </p:spPr>
      </p:pic>
      <p:pic>
        <p:nvPicPr>
          <p:cNvPr id="6" name="Picture 2" descr="http://comps.canstockphoto.com/can-stock-photo_csp17222415.jpg"/>
          <p:cNvPicPr>
            <a:picLocks noChangeAspect="1" noChangeArrowheads="1"/>
          </p:cNvPicPr>
          <p:nvPr/>
        </p:nvPicPr>
        <p:blipFill>
          <a:blip r:embed="rId3"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303F6C-CA7F-421B-8EF8-CEB95EA7549B}" type="datetime1">
              <a:rPr lang="en-US" smtClean="0"/>
              <a:pPr/>
              <a:t>11/2/2016</a:t>
            </a:fld>
            <a:endParaRPr lang="en-US"/>
          </a:p>
        </p:txBody>
      </p:sp>
      <p:sp>
        <p:nvSpPr>
          <p:cNvPr id="3" name="Footer Placeholder 2"/>
          <p:cNvSpPr>
            <a:spLocks noGrp="1"/>
          </p:cNvSpPr>
          <p:nvPr>
            <p:ph type="ftr" sz="quarter" idx="11"/>
          </p:nvPr>
        </p:nvSpPr>
        <p:spPr/>
        <p:txBody>
          <a:bodyPr/>
          <a:lstStyle/>
          <a:p>
            <a:r>
              <a:rPr lang="en-US" smtClean="0"/>
              <a:t>David Tye</a:t>
            </a:r>
            <a:endParaRPr lang="en-US"/>
          </a:p>
        </p:txBody>
      </p:sp>
      <p:sp>
        <p:nvSpPr>
          <p:cNvPr id="4" name="Slide Number Placeholder 3"/>
          <p:cNvSpPr>
            <a:spLocks noGrp="1"/>
          </p:cNvSpPr>
          <p:nvPr>
            <p:ph type="sldNum" sz="quarter" idx="12"/>
          </p:nvPr>
        </p:nvSpPr>
        <p:spPr/>
        <p:txBody>
          <a:bodyPr/>
          <a:lstStyle/>
          <a:p>
            <a:fld id="{3B0E11CA-64D2-4375-B622-C832B1B19270}" type="slidenum">
              <a:rPr lang="en-US" smtClean="0"/>
              <a:pPr/>
              <a:t>10</a:t>
            </a:fld>
            <a:endParaRPr lang="en-US"/>
          </a:p>
        </p:txBody>
      </p:sp>
      <p:pic>
        <p:nvPicPr>
          <p:cNvPr id="59394" name="Picture 2" descr="http://www.get2turkey.com/sip_storage/FILES/0/1020.jpg"/>
          <p:cNvPicPr>
            <a:picLocks noChangeAspect="1" noChangeArrowheads="1"/>
          </p:cNvPicPr>
          <p:nvPr/>
        </p:nvPicPr>
        <p:blipFill>
          <a:blip r:embed="rId2" cstate="print"/>
          <a:srcRect/>
          <a:stretch>
            <a:fillRect/>
          </a:stretch>
        </p:blipFill>
        <p:spPr bwMode="auto">
          <a:xfrm>
            <a:off x="859704" y="457200"/>
            <a:ext cx="7293696" cy="5562600"/>
          </a:xfrm>
          <a:prstGeom prst="rect">
            <a:avLst/>
          </a:prstGeom>
          <a:noFill/>
        </p:spPr>
      </p:pic>
      <p:pic>
        <p:nvPicPr>
          <p:cNvPr id="6" name="Picture 2" descr="http://comps.canstockphoto.com/can-stock-photo_csp17222415.jpg"/>
          <p:cNvPicPr>
            <a:picLocks noChangeAspect="1" noChangeArrowheads="1"/>
          </p:cNvPicPr>
          <p:nvPr/>
        </p:nvPicPr>
        <p:blipFill>
          <a:blip r:embed="rId3"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66800"/>
            <a:ext cx="8686800" cy="5791200"/>
          </a:xfrm>
          <a:solidFill>
            <a:schemeClr val="bg1"/>
          </a:solidFill>
        </p:spPr>
        <p:txBody>
          <a:bodyPr>
            <a:noAutofit/>
          </a:bodyPr>
          <a:lstStyle/>
          <a:p>
            <a:pPr marL="0" indent="0">
              <a:spcBef>
                <a:spcPts val="0"/>
              </a:spcBef>
              <a:buNone/>
            </a:pPr>
            <a:r>
              <a:rPr lang="en-US" sz="2200" dirty="0" smtClean="0">
                <a:solidFill>
                  <a:srgbClr val="FF0000"/>
                </a:solidFill>
                <a:latin typeface="Times New Roman" pitchFamily="18" charset="0"/>
              </a:rPr>
              <a:t>He who is holy, who is true, who has the key of David, who opens and no one will shut, and who shuts and no one opens, says this: </a:t>
            </a:r>
            <a:r>
              <a:rPr lang="en-US" sz="2200" b="1" baseline="30000" dirty="0" smtClean="0">
                <a:solidFill>
                  <a:srgbClr val="0000FF"/>
                </a:solidFill>
                <a:latin typeface="Times New Roman" pitchFamily="18" charset="0"/>
              </a:rPr>
              <a:t>8</a:t>
            </a:r>
            <a:r>
              <a:rPr lang="en-US" sz="2200" dirty="0" smtClean="0">
                <a:solidFill>
                  <a:srgbClr val="FF0000"/>
                </a:solidFill>
                <a:latin typeface="Times New Roman" pitchFamily="18" charset="0"/>
              </a:rPr>
              <a:t>'I know your deeds. Behold, I have put before you an open door which no one can shut, because you have a little power, and have kept My word, and have not denied My name. </a:t>
            </a:r>
            <a:r>
              <a:rPr lang="en-US" sz="2200" b="1" baseline="30000" dirty="0" smtClean="0">
                <a:solidFill>
                  <a:srgbClr val="0000FF"/>
                </a:solidFill>
                <a:latin typeface="Times New Roman" pitchFamily="18" charset="0"/>
              </a:rPr>
              <a:t>9</a:t>
            </a:r>
            <a:r>
              <a:rPr lang="en-US" sz="2200" dirty="0" smtClean="0">
                <a:solidFill>
                  <a:srgbClr val="FF0000"/>
                </a:solidFill>
                <a:latin typeface="Times New Roman" pitchFamily="18" charset="0"/>
              </a:rPr>
              <a:t>'Behold, I will cause </a:t>
            </a:r>
            <a:r>
              <a:rPr lang="en-US" sz="2200" i="1" dirty="0" smtClean="0">
                <a:solidFill>
                  <a:srgbClr val="FF0000"/>
                </a:solidFill>
                <a:latin typeface="Times New Roman" pitchFamily="18" charset="0"/>
              </a:rPr>
              <a:t>those</a:t>
            </a:r>
            <a:r>
              <a:rPr lang="en-US" sz="2200" dirty="0" smtClean="0">
                <a:solidFill>
                  <a:srgbClr val="FF0000"/>
                </a:solidFill>
                <a:latin typeface="Times New Roman" pitchFamily="18" charset="0"/>
              </a:rPr>
              <a:t> of the synagogue of Satan, who say that they are Jews, and are not, but lie-- behold, I will make them to come and bow down at your feet, and to know that I have loved you. </a:t>
            </a:r>
            <a:r>
              <a:rPr lang="en-US" sz="2200" b="1" baseline="30000" dirty="0" smtClean="0">
                <a:solidFill>
                  <a:srgbClr val="0000FF"/>
                </a:solidFill>
                <a:latin typeface="Times New Roman" pitchFamily="18" charset="0"/>
              </a:rPr>
              <a:t>10</a:t>
            </a:r>
            <a:r>
              <a:rPr lang="en-US" sz="2200" dirty="0" smtClean="0">
                <a:solidFill>
                  <a:srgbClr val="FF0000"/>
                </a:solidFill>
                <a:latin typeface="Times New Roman" pitchFamily="18" charset="0"/>
              </a:rPr>
              <a:t>'Because you have kept the word of My perseverance, I also will keep you</a:t>
            </a:r>
          </a:p>
          <a:p>
            <a:pPr marL="0" indent="0">
              <a:spcBef>
                <a:spcPts val="0"/>
              </a:spcBef>
              <a:buNone/>
            </a:pPr>
            <a:r>
              <a:rPr lang="en-US" sz="2200" dirty="0" smtClean="0">
                <a:solidFill>
                  <a:srgbClr val="FF0000"/>
                </a:solidFill>
                <a:latin typeface="Times New Roman" pitchFamily="18" charset="0"/>
              </a:rPr>
              <a:t>from</a:t>
            </a:r>
            <a:r>
              <a:rPr lang="en-US" dirty="0" smtClean="0">
                <a:solidFill>
                  <a:srgbClr val="FF0000"/>
                </a:solidFill>
                <a:latin typeface="Times New Roman" pitchFamily="18" charset="0"/>
              </a:rPr>
              <a:t> </a:t>
            </a:r>
            <a:r>
              <a:rPr lang="en-US" sz="2200" dirty="0" smtClean="0">
                <a:solidFill>
                  <a:srgbClr val="FF0000"/>
                </a:solidFill>
                <a:latin typeface="Times New Roman" pitchFamily="18" charset="0"/>
              </a:rPr>
              <a:t>the hour of testing, that </a:t>
            </a:r>
            <a:r>
              <a:rPr lang="en-US" sz="2200" i="1" dirty="0" smtClean="0">
                <a:solidFill>
                  <a:srgbClr val="FF0000"/>
                </a:solidFill>
                <a:latin typeface="Times New Roman" pitchFamily="18" charset="0"/>
              </a:rPr>
              <a:t>hour</a:t>
            </a:r>
            <a:r>
              <a:rPr lang="en-US" sz="2200" dirty="0" smtClean="0">
                <a:solidFill>
                  <a:srgbClr val="FF0000"/>
                </a:solidFill>
                <a:latin typeface="Times New Roman" pitchFamily="18" charset="0"/>
              </a:rPr>
              <a:t> which is about to come upon the whole world, to test those who dwell upon the earth. </a:t>
            </a:r>
            <a:r>
              <a:rPr lang="en-US" sz="2200" b="1" baseline="30000" dirty="0" smtClean="0">
                <a:solidFill>
                  <a:srgbClr val="0000FF"/>
                </a:solidFill>
                <a:latin typeface="Times New Roman" pitchFamily="18" charset="0"/>
              </a:rPr>
              <a:t>11</a:t>
            </a:r>
            <a:r>
              <a:rPr lang="en-US" sz="2200" dirty="0" smtClean="0">
                <a:solidFill>
                  <a:srgbClr val="FF0000"/>
                </a:solidFill>
                <a:latin typeface="Times New Roman" pitchFamily="18" charset="0"/>
              </a:rPr>
              <a:t>'I am coming quickly; hold fast what you have, in order that no one take your crown. </a:t>
            </a:r>
            <a:r>
              <a:rPr lang="en-US" sz="2200" b="1" baseline="30000" dirty="0" smtClean="0">
                <a:solidFill>
                  <a:srgbClr val="0000FF"/>
                </a:solidFill>
                <a:latin typeface="Times New Roman" pitchFamily="18" charset="0"/>
              </a:rPr>
              <a:t>12</a:t>
            </a:r>
            <a:r>
              <a:rPr lang="en-US" sz="2200" dirty="0" smtClean="0">
                <a:solidFill>
                  <a:srgbClr val="FF0000"/>
                </a:solidFill>
                <a:latin typeface="Times New Roman" pitchFamily="18" charset="0"/>
              </a:rPr>
              <a:t>'He who overcomes, I will make him a pillar in the temple of My God, and he will not go out from it anymore; and I will write upon him the name of My God, and the name of the city of My God, the new Jerusalem, which comes down out of heaven from My God, and My new name. </a:t>
            </a:r>
            <a:r>
              <a:rPr lang="en-US" sz="2200" b="1" baseline="30000" dirty="0" smtClean="0">
                <a:solidFill>
                  <a:srgbClr val="0000FF"/>
                </a:solidFill>
                <a:latin typeface="Times New Roman" pitchFamily="18" charset="0"/>
              </a:rPr>
              <a:t>13</a:t>
            </a:r>
            <a:r>
              <a:rPr lang="en-US" sz="2200" dirty="0" smtClean="0">
                <a:solidFill>
                  <a:srgbClr val="FF0000"/>
                </a:solidFill>
                <a:latin typeface="Times New Roman" pitchFamily="18" charset="0"/>
              </a:rPr>
              <a:t>'He who has an ear, let him hear what the Spirit says to the churches.' </a:t>
            </a:r>
          </a:p>
          <a:p>
            <a:pPr>
              <a:spcBef>
                <a:spcPts val="0"/>
              </a:spcBef>
            </a:pPr>
            <a:endParaRPr lang="en-US" sz="2200" dirty="0">
              <a:solidFill>
                <a:srgbClr val="FF0000"/>
              </a:solidFill>
              <a:latin typeface="Times New Roman" pitchFamily="18" charset="0"/>
            </a:endParaRPr>
          </a:p>
        </p:txBody>
      </p:sp>
      <p:sp>
        <p:nvSpPr>
          <p:cNvPr id="2" name="Title 1"/>
          <p:cNvSpPr>
            <a:spLocks noGrp="1"/>
          </p:cNvSpPr>
          <p:nvPr>
            <p:ph type="title"/>
          </p:nvPr>
        </p:nvSpPr>
        <p:spPr>
          <a:xfrm>
            <a:off x="457200" y="76200"/>
            <a:ext cx="8229600" cy="1143000"/>
          </a:xfrm>
        </p:spPr>
        <p:txBody>
          <a:bodyPr>
            <a:noAutofit/>
          </a:bodyPr>
          <a:lstStyle/>
          <a:p>
            <a:r>
              <a:rPr lang="en-US" sz="3600" b="1" dirty="0" smtClean="0">
                <a:solidFill>
                  <a:srgbClr val="0000FF"/>
                </a:solidFill>
              </a:rPr>
              <a:t>Rev. 3:7-13 </a:t>
            </a:r>
            <a:r>
              <a:rPr lang="en-US" sz="3600" dirty="0" smtClean="0"/>
              <a:t>"And to the angel of the church in </a:t>
            </a:r>
            <a:r>
              <a:rPr lang="en-US" sz="3600" b="1" dirty="0" smtClean="0">
                <a:solidFill>
                  <a:srgbClr val="FF0000"/>
                </a:solidFill>
              </a:rPr>
              <a:t>Philadelphia</a:t>
            </a:r>
            <a:r>
              <a:rPr lang="en-US" sz="3600" dirty="0" smtClean="0"/>
              <a:t> write:</a:t>
            </a:r>
            <a:endParaRPr lang="en-US" sz="3600" dirty="0"/>
          </a:p>
        </p:txBody>
      </p:sp>
      <p:sp>
        <p:nvSpPr>
          <p:cNvPr id="4" name="Date Placeholder 3"/>
          <p:cNvSpPr>
            <a:spLocks noGrp="1"/>
          </p:cNvSpPr>
          <p:nvPr>
            <p:ph type="dt" sz="half" idx="10"/>
          </p:nvPr>
        </p:nvSpPr>
        <p:spPr/>
        <p:txBody>
          <a:bodyPr/>
          <a:lstStyle/>
          <a:p>
            <a:fld id="{9B555970-2B84-4BCC-8D8B-95055D2CD051}" type="datetime1">
              <a:rPr lang="en-US" smtClean="0"/>
              <a:pPr/>
              <a:t>11/2/2016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143000"/>
            <a:ext cx="8686800" cy="5486400"/>
          </a:xfrm>
          <a:solidFill>
            <a:schemeClr val="bg1"/>
          </a:solidFill>
        </p:spPr>
        <p:txBody>
          <a:bodyPr>
            <a:noAutofit/>
          </a:bodyPr>
          <a:lstStyle/>
          <a:p>
            <a:pPr marL="0" indent="0">
              <a:buNone/>
            </a:pPr>
            <a:r>
              <a:rPr lang="en-US" sz="2200" dirty="0" smtClean="0">
                <a:solidFill>
                  <a:srgbClr val="FF0000"/>
                </a:solidFill>
              </a:rPr>
              <a:t>He who is </a:t>
            </a:r>
            <a:r>
              <a:rPr lang="en-US" sz="2200" b="1" u="sng" dirty="0" smtClean="0">
                <a:solidFill>
                  <a:srgbClr val="C00000"/>
                </a:solidFill>
              </a:rPr>
              <a:t>holy</a:t>
            </a:r>
            <a:r>
              <a:rPr lang="en-US" sz="2200" dirty="0" smtClean="0">
                <a:solidFill>
                  <a:srgbClr val="FF0000"/>
                </a:solidFill>
              </a:rPr>
              <a:t>, who is </a:t>
            </a:r>
            <a:r>
              <a:rPr lang="en-US" sz="2200" b="1" u="sng" dirty="0" smtClean="0">
                <a:solidFill>
                  <a:srgbClr val="C00000"/>
                </a:solidFill>
              </a:rPr>
              <a:t>true</a:t>
            </a:r>
            <a:r>
              <a:rPr lang="en-US" sz="2200" dirty="0" smtClean="0">
                <a:solidFill>
                  <a:srgbClr val="FF0000"/>
                </a:solidFill>
              </a:rPr>
              <a:t>, who has the </a:t>
            </a:r>
            <a:r>
              <a:rPr lang="en-US" sz="2200" b="1" u="sng" dirty="0" smtClean="0">
                <a:solidFill>
                  <a:srgbClr val="C00000"/>
                </a:solidFill>
              </a:rPr>
              <a:t>key of David</a:t>
            </a:r>
            <a:r>
              <a:rPr lang="en-US" sz="2200" dirty="0" smtClean="0">
                <a:solidFill>
                  <a:srgbClr val="FF0000"/>
                </a:solidFill>
              </a:rPr>
              <a:t>, who </a:t>
            </a:r>
            <a:r>
              <a:rPr lang="en-US" sz="2200" b="1" u="sng" dirty="0" smtClean="0">
                <a:solidFill>
                  <a:srgbClr val="FF0000"/>
                </a:solidFill>
              </a:rPr>
              <a:t>opens and no one will shut</a:t>
            </a:r>
            <a:r>
              <a:rPr lang="en-US" sz="2200" dirty="0" smtClean="0">
                <a:solidFill>
                  <a:srgbClr val="FF0000"/>
                </a:solidFill>
              </a:rPr>
              <a:t>, and who </a:t>
            </a:r>
            <a:r>
              <a:rPr lang="en-US" sz="2200" b="1" u="sng" dirty="0" smtClean="0">
                <a:solidFill>
                  <a:srgbClr val="FF0000"/>
                </a:solidFill>
              </a:rPr>
              <a:t>shuts and no one opens</a:t>
            </a:r>
            <a:r>
              <a:rPr lang="en-US" sz="2200" dirty="0" smtClean="0">
                <a:solidFill>
                  <a:srgbClr val="FF0000"/>
                </a:solidFill>
              </a:rPr>
              <a:t>, says this: </a:t>
            </a:r>
            <a:endParaRPr lang="en-US" sz="2200" baseline="30000" dirty="0" smtClean="0">
              <a:solidFill>
                <a:srgbClr val="0000FF"/>
              </a:solidFill>
            </a:endParaRPr>
          </a:p>
          <a:p>
            <a:pPr marL="0" indent="0">
              <a:buNone/>
            </a:pPr>
            <a:r>
              <a:rPr lang="en-US" sz="2200" dirty="0" smtClean="0">
                <a:solidFill>
                  <a:srgbClr val="FF0000"/>
                </a:solidFill>
              </a:rPr>
              <a:t>churches.' </a:t>
            </a:r>
          </a:p>
          <a:p>
            <a:endParaRPr lang="en-US" sz="2200" dirty="0" smtClean="0"/>
          </a:p>
          <a:p>
            <a:pPr>
              <a:buNone/>
            </a:pPr>
            <a:r>
              <a:rPr lang="en-US" sz="2400" b="1" dirty="0" smtClean="0">
                <a:solidFill>
                  <a:srgbClr val="0000FF"/>
                </a:solidFill>
              </a:rPr>
              <a:t>Isaiah 6:3</a:t>
            </a:r>
            <a:r>
              <a:rPr lang="en-US" sz="2400" dirty="0" smtClean="0">
                <a:solidFill>
                  <a:srgbClr val="0000FF"/>
                </a:solidFill>
              </a:rPr>
              <a:t> </a:t>
            </a:r>
            <a:r>
              <a:rPr lang="en-US" sz="2400" dirty="0" smtClean="0"/>
              <a:t>And one called out to another and said, "</a:t>
            </a:r>
            <a:r>
              <a:rPr lang="en-US" sz="2400" b="1" u="sng" dirty="0" smtClean="0">
                <a:solidFill>
                  <a:srgbClr val="C00000"/>
                </a:solidFill>
              </a:rPr>
              <a:t>Holy, Holy, Holy</a:t>
            </a:r>
            <a:r>
              <a:rPr lang="en-US" sz="2400" dirty="0" smtClean="0"/>
              <a:t>, is the LORD of hosts, The whole earth is full of His glory.“</a:t>
            </a:r>
          </a:p>
          <a:p>
            <a:pPr>
              <a:buNone/>
            </a:pPr>
            <a:r>
              <a:rPr lang="en-US" sz="2400" b="1" dirty="0" smtClean="0">
                <a:solidFill>
                  <a:srgbClr val="0000FF"/>
                </a:solidFill>
              </a:rPr>
              <a:t>John 1:9</a:t>
            </a:r>
            <a:r>
              <a:rPr lang="en-US" sz="2400" dirty="0" smtClean="0">
                <a:solidFill>
                  <a:srgbClr val="0000FF"/>
                </a:solidFill>
              </a:rPr>
              <a:t> </a:t>
            </a:r>
            <a:r>
              <a:rPr lang="en-US" sz="2400" dirty="0" smtClean="0"/>
              <a:t>There was the </a:t>
            </a:r>
            <a:r>
              <a:rPr lang="en-US" sz="2400" b="1" u="sng" dirty="0" smtClean="0">
                <a:solidFill>
                  <a:srgbClr val="C00000"/>
                </a:solidFill>
              </a:rPr>
              <a:t>true</a:t>
            </a:r>
            <a:r>
              <a:rPr lang="en-US" sz="2400" dirty="0" smtClean="0"/>
              <a:t> Light which, coming into the world, enlightens every man. </a:t>
            </a:r>
          </a:p>
          <a:p>
            <a:pPr>
              <a:buNone/>
            </a:pPr>
            <a:r>
              <a:rPr lang="en-US" sz="2400" b="1" dirty="0" smtClean="0">
                <a:solidFill>
                  <a:srgbClr val="0000FF"/>
                </a:solidFill>
              </a:rPr>
              <a:t>Isaiah 22:22</a:t>
            </a:r>
            <a:r>
              <a:rPr lang="en-US" sz="2400" dirty="0" smtClean="0">
                <a:solidFill>
                  <a:srgbClr val="0000FF"/>
                </a:solidFill>
              </a:rPr>
              <a:t> </a:t>
            </a:r>
            <a:r>
              <a:rPr lang="en-US" sz="2400" dirty="0" smtClean="0"/>
              <a:t>"Then I will set the </a:t>
            </a:r>
            <a:r>
              <a:rPr lang="en-US" sz="2400" b="1" u="sng" dirty="0" smtClean="0">
                <a:solidFill>
                  <a:srgbClr val="C00000"/>
                </a:solidFill>
              </a:rPr>
              <a:t>key of the house of David </a:t>
            </a:r>
            <a:r>
              <a:rPr lang="en-US" sz="2400" dirty="0" smtClean="0"/>
              <a:t>on his shoulder, </a:t>
            </a:r>
            <a:r>
              <a:rPr lang="en-US" sz="2400" b="1" u="sng" dirty="0" smtClean="0">
                <a:solidFill>
                  <a:srgbClr val="C00000"/>
                </a:solidFill>
              </a:rPr>
              <a:t>When he opens no one will shut, When he shuts no one will open</a:t>
            </a:r>
            <a:endParaRPr lang="en-US" sz="2400" b="1" u="sng" dirty="0">
              <a:solidFill>
                <a:srgbClr val="C00000"/>
              </a:solidFill>
            </a:endParaRPr>
          </a:p>
        </p:txBody>
      </p:sp>
      <p:sp>
        <p:nvSpPr>
          <p:cNvPr id="2" name="Title 1"/>
          <p:cNvSpPr>
            <a:spLocks noGrp="1"/>
          </p:cNvSpPr>
          <p:nvPr>
            <p:ph type="title"/>
          </p:nvPr>
        </p:nvSpPr>
        <p:spPr>
          <a:xfrm>
            <a:off x="457200" y="76200"/>
            <a:ext cx="8229600" cy="1143000"/>
          </a:xfrm>
        </p:spPr>
        <p:txBody>
          <a:bodyPr>
            <a:noAutofit/>
          </a:bodyPr>
          <a:lstStyle/>
          <a:p>
            <a:r>
              <a:rPr lang="en-US" sz="3600" b="1" dirty="0" smtClean="0">
                <a:solidFill>
                  <a:srgbClr val="0000FF"/>
                </a:solidFill>
              </a:rPr>
              <a:t>Rev. 3:7-13 </a:t>
            </a:r>
            <a:r>
              <a:rPr lang="en-US" sz="3600" dirty="0" smtClean="0"/>
              <a:t>"And to the angel of the church in </a:t>
            </a:r>
            <a:r>
              <a:rPr lang="en-US" sz="3600" b="1" dirty="0" smtClean="0">
                <a:solidFill>
                  <a:srgbClr val="FF0000"/>
                </a:solidFill>
              </a:rPr>
              <a:t>Philadelphia</a:t>
            </a:r>
            <a:r>
              <a:rPr lang="en-US" sz="3600" dirty="0" smtClean="0"/>
              <a:t> write:</a:t>
            </a:r>
            <a:endParaRPr lang="en-US" sz="3600" dirty="0"/>
          </a:p>
        </p:txBody>
      </p:sp>
      <p:sp>
        <p:nvSpPr>
          <p:cNvPr id="4" name="Date Placeholder 3"/>
          <p:cNvSpPr>
            <a:spLocks noGrp="1"/>
          </p:cNvSpPr>
          <p:nvPr>
            <p:ph type="dt" sz="half" idx="10"/>
          </p:nvPr>
        </p:nvSpPr>
        <p:spPr/>
        <p:txBody>
          <a:bodyPr/>
          <a:lstStyle/>
          <a:p>
            <a:fld id="{9B555970-2B84-4BCC-8D8B-95055D2CD051}" type="datetime1">
              <a:rPr lang="en-US" smtClean="0"/>
              <a:pPr/>
              <a:t>11/2/2016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12</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checkerboard(across)">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checkerboard(across)">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checkerboard(across)">
                                      <p:cBhvr>
                                        <p:cTn id="1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371600"/>
            <a:ext cx="8686800" cy="5486400"/>
          </a:xfrm>
          <a:solidFill>
            <a:schemeClr val="bg1"/>
          </a:solidFill>
        </p:spPr>
        <p:txBody>
          <a:bodyPr>
            <a:noAutofit/>
          </a:bodyPr>
          <a:lstStyle/>
          <a:p>
            <a:pPr marL="0" indent="0">
              <a:buNone/>
            </a:pPr>
            <a:r>
              <a:rPr lang="en-US" sz="2200" baseline="30000" dirty="0" smtClean="0">
                <a:solidFill>
                  <a:srgbClr val="0000FF"/>
                </a:solidFill>
              </a:rPr>
              <a:t>8</a:t>
            </a:r>
            <a:r>
              <a:rPr lang="en-US" sz="2200" dirty="0" smtClean="0">
                <a:solidFill>
                  <a:srgbClr val="FF0000"/>
                </a:solidFill>
              </a:rPr>
              <a:t>'</a:t>
            </a:r>
            <a:r>
              <a:rPr lang="en-US" sz="2200" b="1" u="sng" dirty="0" smtClean="0">
                <a:solidFill>
                  <a:srgbClr val="FF0000"/>
                </a:solidFill>
              </a:rPr>
              <a:t>I know</a:t>
            </a:r>
            <a:r>
              <a:rPr lang="en-US" sz="2200" dirty="0" smtClean="0">
                <a:solidFill>
                  <a:srgbClr val="FF0000"/>
                </a:solidFill>
              </a:rPr>
              <a:t> your </a:t>
            </a:r>
            <a:r>
              <a:rPr lang="en-US" sz="2200" u="sng" dirty="0" smtClean="0">
                <a:solidFill>
                  <a:srgbClr val="FF0000"/>
                </a:solidFill>
              </a:rPr>
              <a:t>deeds</a:t>
            </a:r>
            <a:r>
              <a:rPr lang="en-US" sz="2200" dirty="0" smtClean="0">
                <a:solidFill>
                  <a:srgbClr val="FF0000"/>
                </a:solidFill>
              </a:rPr>
              <a:t>. </a:t>
            </a:r>
            <a:r>
              <a:rPr lang="en-US" sz="2200" b="1" u="sng" dirty="0" smtClean="0">
                <a:solidFill>
                  <a:srgbClr val="FF0000"/>
                </a:solidFill>
              </a:rPr>
              <a:t>Behold</a:t>
            </a:r>
            <a:r>
              <a:rPr lang="en-US" sz="2200" dirty="0" smtClean="0">
                <a:solidFill>
                  <a:srgbClr val="FF0000"/>
                </a:solidFill>
              </a:rPr>
              <a:t>, I have put before you an </a:t>
            </a:r>
            <a:r>
              <a:rPr lang="en-US" sz="2200" b="1" u="sng" dirty="0" smtClean="0">
                <a:solidFill>
                  <a:srgbClr val="FF0000"/>
                </a:solidFill>
              </a:rPr>
              <a:t>open door </a:t>
            </a:r>
            <a:r>
              <a:rPr lang="en-US" sz="2200" dirty="0" smtClean="0">
                <a:solidFill>
                  <a:srgbClr val="FF0000"/>
                </a:solidFill>
              </a:rPr>
              <a:t>which no one can shut, </a:t>
            </a:r>
            <a:r>
              <a:rPr lang="en-US" sz="2200" b="1" u="sng" dirty="0" smtClean="0">
                <a:solidFill>
                  <a:srgbClr val="FF0000"/>
                </a:solidFill>
              </a:rPr>
              <a:t>because</a:t>
            </a:r>
            <a:r>
              <a:rPr lang="en-US" sz="2200" dirty="0" smtClean="0">
                <a:solidFill>
                  <a:srgbClr val="FF0000"/>
                </a:solidFill>
              </a:rPr>
              <a:t> you have a </a:t>
            </a:r>
            <a:r>
              <a:rPr lang="en-US" sz="2200" b="1" u="sng" dirty="0" smtClean="0">
                <a:solidFill>
                  <a:srgbClr val="FF0000"/>
                </a:solidFill>
              </a:rPr>
              <a:t>little power</a:t>
            </a:r>
            <a:r>
              <a:rPr lang="en-US" sz="2200" dirty="0" smtClean="0">
                <a:solidFill>
                  <a:srgbClr val="FF0000"/>
                </a:solidFill>
              </a:rPr>
              <a:t>, and have </a:t>
            </a:r>
            <a:r>
              <a:rPr lang="en-US" sz="2200" b="1" u="sng" dirty="0" smtClean="0">
                <a:solidFill>
                  <a:srgbClr val="FF0000"/>
                </a:solidFill>
              </a:rPr>
              <a:t>kept My word</a:t>
            </a:r>
            <a:r>
              <a:rPr lang="en-US" sz="2200" dirty="0" smtClean="0">
                <a:solidFill>
                  <a:srgbClr val="FF0000"/>
                </a:solidFill>
              </a:rPr>
              <a:t>, and have </a:t>
            </a:r>
            <a:r>
              <a:rPr lang="en-US" sz="2200" b="1" u="sng" dirty="0" smtClean="0">
                <a:solidFill>
                  <a:srgbClr val="FF0000"/>
                </a:solidFill>
              </a:rPr>
              <a:t>not denied My name</a:t>
            </a:r>
            <a:r>
              <a:rPr lang="en-US" sz="2200" dirty="0" smtClean="0">
                <a:solidFill>
                  <a:srgbClr val="FF0000"/>
                </a:solidFill>
              </a:rPr>
              <a:t>. </a:t>
            </a:r>
          </a:p>
          <a:p>
            <a:pPr marL="0" indent="0">
              <a:buNone/>
            </a:pPr>
            <a:endParaRPr lang="en-US" sz="2200" dirty="0" smtClean="0">
              <a:solidFill>
                <a:srgbClr val="FF0000"/>
              </a:solidFill>
            </a:endParaRPr>
          </a:p>
          <a:p>
            <a:pPr marL="231775" indent="-231775">
              <a:buNone/>
            </a:pPr>
            <a:r>
              <a:rPr lang="en-US" sz="2000" b="1" i="1" dirty="0" smtClean="0">
                <a:solidFill>
                  <a:srgbClr val="0000FF"/>
                </a:solidFill>
              </a:rPr>
              <a:t>Acts 14:27 </a:t>
            </a:r>
            <a:r>
              <a:rPr lang="en-US" sz="2000" i="1" dirty="0" smtClean="0"/>
              <a:t>When they had arrived and gathered the church together, they began to report all things that God had done with them and </a:t>
            </a:r>
            <a:r>
              <a:rPr lang="en-US" sz="2000" i="1" u="sng" dirty="0" smtClean="0"/>
              <a:t>how He had opened a door of faith to the Gentiles</a:t>
            </a:r>
            <a:r>
              <a:rPr lang="en-US" sz="2000" i="1" dirty="0" smtClean="0"/>
              <a:t>.</a:t>
            </a:r>
          </a:p>
          <a:p>
            <a:pPr marL="231775" indent="-231775">
              <a:buNone/>
            </a:pPr>
            <a:r>
              <a:rPr lang="en-US" sz="2000" b="1" i="1" dirty="0" smtClean="0">
                <a:solidFill>
                  <a:srgbClr val="0000FF"/>
                </a:solidFill>
              </a:rPr>
              <a:t>John 6:68 </a:t>
            </a:r>
            <a:r>
              <a:rPr lang="en-US" sz="2000" i="1" dirty="0" smtClean="0"/>
              <a:t>Simon Peter answered Him, "Lord, to whom shall we go? </a:t>
            </a:r>
            <a:r>
              <a:rPr lang="en-US" sz="2000" i="1" u="sng" dirty="0" smtClean="0"/>
              <a:t>You have words of eternal life</a:t>
            </a:r>
            <a:r>
              <a:rPr lang="en-US" sz="2000" i="1" dirty="0" smtClean="0"/>
              <a:t>.</a:t>
            </a:r>
          </a:p>
          <a:p>
            <a:pPr marL="231775" indent="-231775">
              <a:buNone/>
            </a:pPr>
            <a:r>
              <a:rPr lang="en-US" sz="2000" b="1" i="1" dirty="0" smtClean="0">
                <a:solidFill>
                  <a:srgbClr val="0000FF"/>
                </a:solidFill>
              </a:rPr>
              <a:t>Revelation 2:13 </a:t>
            </a:r>
            <a:r>
              <a:rPr lang="en-US" sz="2000" i="1" dirty="0" smtClean="0"/>
              <a:t> 'I know where you dwell, where Satan's throne is; and </a:t>
            </a:r>
            <a:r>
              <a:rPr lang="en-US" sz="2000" i="1" u="sng" dirty="0" smtClean="0"/>
              <a:t>you hold fast My name</a:t>
            </a:r>
            <a:r>
              <a:rPr lang="en-US" sz="2000" i="1" dirty="0" smtClean="0"/>
              <a:t>, and did not deny My faith …</a:t>
            </a:r>
            <a:endParaRPr lang="en-US" sz="2200" dirty="0">
              <a:solidFill>
                <a:srgbClr val="FF0000"/>
              </a:solidFill>
            </a:endParaRPr>
          </a:p>
        </p:txBody>
      </p:sp>
      <p:sp>
        <p:nvSpPr>
          <p:cNvPr id="2" name="Title 1"/>
          <p:cNvSpPr>
            <a:spLocks noGrp="1"/>
          </p:cNvSpPr>
          <p:nvPr>
            <p:ph type="title"/>
          </p:nvPr>
        </p:nvSpPr>
        <p:spPr>
          <a:xfrm>
            <a:off x="457200" y="76200"/>
            <a:ext cx="8229600" cy="1143000"/>
          </a:xfrm>
        </p:spPr>
        <p:txBody>
          <a:bodyPr>
            <a:noAutofit/>
          </a:bodyPr>
          <a:lstStyle/>
          <a:p>
            <a:r>
              <a:rPr lang="en-US" sz="3600" b="1" dirty="0" smtClean="0">
                <a:solidFill>
                  <a:srgbClr val="0000FF"/>
                </a:solidFill>
              </a:rPr>
              <a:t>Rev. 3:7-13 </a:t>
            </a:r>
            <a:r>
              <a:rPr lang="en-US" sz="3600" dirty="0" smtClean="0"/>
              <a:t>"And to the angel of the church in </a:t>
            </a:r>
            <a:r>
              <a:rPr lang="en-US" sz="3600" b="1" dirty="0" smtClean="0">
                <a:solidFill>
                  <a:srgbClr val="FF0000"/>
                </a:solidFill>
              </a:rPr>
              <a:t>Philadelphia</a:t>
            </a:r>
            <a:r>
              <a:rPr lang="en-US" sz="3600" dirty="0" smtClean="0"/>
              <a:t> write:</a:t>
            </a:r>
            <a:endParaRPr lang="en-US" sz="3600" dirty="0"/>
          </a:p>
        </p:txBody>
      </p:sp>
      <p:sp>
        <p:nvSpPr>
          <p:cNvPr id="4" name="Date Placeholder 3"/>
          <p:cNvSpPr>
            <a:spLocks noGrp="1"/>
          </p:cNvSpPr>
          <p:nvPr>
            <p:ph type="dt" sz="half" idx="10"/>
          </p:nvPr>
        </p:nvSpPr>
        <p:spPr/>
        <p:txBody>
          <a:bodyPr/>
          <a:lstStyle/>
          <a:p>
            <a:fld id="{9B555970-2B84-4BCC-8D8B-95055D2CD051}" type="datetime1">
              <a:rPr lang="en-US" smtClean="0"/>
              <a:pPr/>
              <a:t>11/2/2016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371600"/>
            <a:ext cx="8686800" cy="5181600"/>
          </a:xfrm>
          <a:solidFill>
            <a:schemeClr val="bg1"/>
          </a:solidFill>
        </p:spPr>
        <p:txBody>
          <a:bodyPr>
            <a:noAutofit/>
          </a:bodyPr>
          <a:lstStyle/>
          <a:p>
            <a:pPr marL="0" indent="0">
              <a:buNone/>
            </a:pPr>
            <a:r>
              <a:rPr lang="en-US" sz="2200" baseline="30000" dirty="0" smtClean="0">
                <a:solidFill>
                  <a:srgbClr val="0000FF"/>
                </a:solidFill>
              </a:rPr>
              <a:t>9</a:t>
            </a:r>
            <a:r>
              <a:rPr lang="en-US" sz="2200" dirty="0" smtClean="0">
                <a:solidFill>
                  <a:srgbClr val="FF0000"/>
                </a:solidFill>
              </a:rPr>
              <a:t>'</a:t>
            </a:r>
            <a:r>
              <a:rPr lang="en-US" sz="2200" b="1" u="sng" dirty="0" smtClean="0">
                <a:solidFill>
                  <a:srgbClr val="FF0000"/>
                </a:solidFill>
              </a:rPr>
              <a:t>Behold</a:t>
            </a:r>
            <a:r>
              <a:rPr lang="en-US" sz="2200" dirty="0" smtClean="0">
                <a:solidFill>
                  <a:srgbClr val="FF0000"/>
                </a:solidFill>
              </a:rPr>
              <a:t>, I will cause </a:t>
            </a:r>
            <a:r>
              <a:rPr lang="en-US" sz="2200" i="1" dirty="0" smtClean="0">
                <a:solidFill>
                  <a:srgbClr val="FF0000"/>
                </a:solidFill>
              </a:rPr>
              <a:t>those</a:t>
            </a:r>
            <a:r>
              <a:rPr lang="en-US" sz="2200" dirty="0" smtClean="0">
                <a:solidFill>
                  <a:srgbClr val="FF0000"/>
                </a:solidFill>
              </a:rPr>
              <a:t> of the </a:t>
            </a:r>
            <a:r>
              <a:rPr lang="en-US" sz="2200" u="sng" dirty="0" smtClean="0">
                <a:solidFill>
                  <a:srgbClr val="FF0000"/>
                </a:solidFill>
              </a:rPr>
              <a:t>synagogue of Satan</a:t>
            </a:r>
            <a:r>
              <a:rPr lang="en-US" sz="2200" dirty="0" smtClean="0">
                <a:solidFill>
                  <a:srgbClr val="FF0000"/>
                </a:solidFill>
              </a:rPr>
              <a:t>, who say that they are Jews, and are not, but lie-- </a:t>
            </a:r>
            <a:r>
              <a:rPr lang="en-US" sz="2200" b="1" u="sng" dirty="0" smtClean="0">
                <a:solidFill>
                  <a:srgbClr val="FF0000"/>
                </a:solidFill>
              </a:rPr>
              <a:t>behold</a:t>
            </a:r>
            <a:r>
              <a:rPr lang="en-US" sz="2200" dirty="0" smtClean="0">
                <a:solidFill>
                  <a:srgbClr val="FF0000"/>
                </a:solidFill>
              </a:rPr>
              <a:t>, I will make them to </a:t>
            </a:r>
            <a:r>
              <a:rPr lang="en-US" sz="2200" u="sng" dirty="0" smtClean="0">
                <a:solidFill>
                  <a:srgbClr val="FF0000"/>
                </a:solidFill>
              </a:rPr>
              <a:t>come and bow down at your feet</a:t>
            </a:r>
            <a:r>
              <a:rPr lang="en-US" sz="2200" dirty="0" smtClean="0">
                <a:solidFill>
                  <a:srgbClr val="FF0000"/>
                </a:solidFill>
              </a:rPr>
              <a:t>, and to </a:t>
            </a:r>
            <a:r>
              <a:rPr lang="en-US" sz="2200" b="1" u="sng" dirty="0" smtClean="0">
                <a:solidFill>
                  <a:srgbClr val="FF0000"/>
                </a:solidFill>
              </a:rPr>
              <a:t>know</a:t>
            </a:r>
            <a:r>
              <a:rPr lang="en-US" sz="2200" dirty="0" smtClean="0">
                <a:solidFill>
                  <a:srgbClr val="FF0000"/>
                </a:solidFill>
              </a:rPr>
              <a:t> </a:t>
            </a:r>
            <a:r>
              <a:rPr lang="en-US" sz="2200" u="sng" dirty="0" smtClean="0">
                <a:solidFill>
                  <a:srgbClr val="FF0000"/>
                </a:solidFill>
              </a:rPr>
              <a:t>that I have loved you</a:t>
            </a:r>
            <a:r>
              <a:rPr lang="en-US" sz="2200" dirty="0" smtClean="0">
                <a:solidFill>
                  <a:srgbClr val="FF0000"/>
                </a:solidFill>
              </a:rPr>
              <a:t>. </a:t>
            </a:r>
            <a:endParaRPr lang="en-US" sz="2200" baseline="30000" dirty="0" smtClean="0">
              <a:solidFill>
                <a:srgbClr val="0000FF"/>
              </a:solidFill>
            </a:endParaRPr>
          </a:p>
          <a:p>
            <a:pPr marL="0" indent="0">
              <a:buNone/>
            </a:pPr>
            <a:endParaRPr lang="en-US" sz="2200" baseline="30000" dirty="0" smtClean="0">
              <a:solidFill>
                <a:srgbClr val="0000FF"/>
              </a:solidFill>
            </a:endParaRPr>
          </a:p>
          <a:p>
            <a:pPr marL="0" indent="0">
              <a:buNone/>
            </a:pPr>
            <a:endParaRPr lang="en-US" sz="2200" baseline="30000" dirty="0" smtClean="0">
              <a:solidFill>
                <a:srgbClr val="0000FF"/>
              </a:solidFill>
            </a:endParaRPr>
          </a:p>
          <a:p>
            <a:pPr marL="347663" indent="-347663">
              <a:buNone/>
            </a:pPr>
            <a:r>
              <a:rPr lang="en-US" sz="2000" b="1" i="1" dirty="0" smtClean="0">
                <a:solidFill>
                  <a:srgbClr val="0000FF"/>
                </a:solidFill>
              </a:rPr>
              <a:t>Isaiah 49:23 </a:t>
            </a:r>
            <a:r>
              <a:rPr lang="en-US" sz="2000" i="1" dirty="0" smtClean="0"/>
              <a:t>"</a:t>
            </a:r>
            <a:r>
              <a:rPr lang="en-US" sz="2000" i="1" u="sng" dirty="0" smtClean="0"/>
              <a:t>Kings will be your guardians, And their princesses your nurses. They will bow down to you with their faces to the earth </a:t>
            </a:r>
            <a:r>
              <a:rPr lang="en-US" sz="2000" i="1" dirty="0" smtClean="0"/>
              <a:t>And lick the dust of your feet; And you will know that I am the </a:t>
            </a:r>
            <a:r>
              <a:rPr lang="en-US" sz="2000" i="1" cap="small" dirty="0" smtClean="0"/>
              <a:t>LORD</a:t>
            </a:r>
            <a:r>
              <a:rPr lang="en-US" sz="2000" i="1" dirty="0" smtClean="0"/>
              <a:t>; Those who hopefully wait for Me will not be put to sham</a:t>
            </a:r>
            <a:r>
              <a:rPr lang="en-US" sz="2000" dirty="0" smtClean="0"/>
              <a:t>e</a:t>
            </a:r>
            <a:r>
              <a:rPr lang="en-US" sz="2400" dirty="0" smtClean="0"/>
              <a:t>. </a:t>
            </a:r>
          </a:p>
          <a:p>
            <a:pPr marL="347663" indent="-347663">
              <a:buNone/>
            </a:pPr>
            <a:r>
              <a:rPr lang="en-US" sz="2000" b="1" i="1" dirty="0" smtClean="0">
                <a:solidFill>
                  <a:srgbClr val="0000FF"/>
                </a:solidFill>
              </a:rPr>
              <a:t>John 17:23 </a:t>
            </a:r>
            <a:r>
              <a:rPr lang="en-US" sz="2000" i="1" dirty="0" smtClean="0">
                <a:solidFill>
                  <a:srgbClr val="FF0000"/>
                </a:solidFill>
              </a:rPr>
              <a:t>I in them and You in Me, that they may be perfected in unity, so that </a:t>
            </a:r>
            <a:r>
              <a:rPr lang="en-US" sz="2000" b="1" i="1" u="sng" dirty="0" smtClean="0">
                <a:solidFill>
                  <a:srgbClr val="FF0000"/>
                </a:solidFill>
              </a:rPr>
              <a:t>the world may know that You sent Me, and loved them</a:t>
            </a:r>
            <a:r>
              <a:rPr lang="en-US" sz="2000" i="1" dirty="0" smtClean="0">
                <a:solidFill>
                  <a:srgbClr val="FF0000"/>
                </a:solidFill>
              </a:rPr>
              <a:t>, even as You have loved Me.</a:t>
            </a:r>
          </a:p>
          <a:p>
            <a:pPr marL="347663" indent="-347663">
              <a:buNone/>
            </a:pPr>
            <a:endParaRPr lang="en-US" sz="2400" dirty="0" smtClean="0"/>
          </a:p>
          <a:p>
            <a:pPr marL="0" indent="0">
              <a:buNone/>
            </a:pPr>
            <a:endParaRPr lang="en-US" sz="2200" dirty="0" smtClean="0">
              <a:solidFill>
                <a:srgbClr val="FF0000"/>
              </a:solidFill>
            </a:endParaRPr>
          </a:p>
        </p:txBody>
      </p:sp>
      <p:sp>
        <p:nvSpPr>
          <p:cNvPr id="2" name="Title 1"/>
          <p:cNvSpPr>
            <a:spLocks noGrp="1"/>
          </p:cNvSpPr>
          <p:nvPr>
            <p:ph type="title"/>
          </p:nvPr>
        </p:nvSpPr>
        <p:spPr>
          <a:xfrm>
            <a:off x="457200" y="76200"/>
            <a:ext cx="8229600" cy="1143000"/>
          </a:xfrm>
        </p:spPr>
        <p:txBody>
          <a:bodyPr>
            <a:noAutofit/>
          </a:bodyPr>
          <a:lstStyle/>
          <a:p>
            <a:r>
              <a:rPr lang="en-US" sz="3600" b="1" dirty="0" smtClean="0">
                <a:solidFill>
                  <a:srgbClr val="0000FF"/>
                </a:solidFill>
              </a:rPr>
              <a:t>Rev. 3:7-13 </a:t>
            </a:r>
            <a:r>
              <a:rPr lang="en-US" sz="3600" dirty="0" smtClean="0"/>
              <a:t>"And to the angel of the church in </a:t>
            </a:r>
            <a:r>
              <a:rPr lang="en-US" sz="3600" b="1" dirty="0" smtClean="0">
                <a:solidFill>
                  <a:srgbClr val="FF0000"/>
                </a:solidFill>
              </a:rPr>
              <a:t>Philadelphia</a:t>
            </a:r>
            <a:r>
              <a:rPr lang="en-US" sz="3600" dirty="0" smtClean="0"/>
              <a:t> write:</a:t>
            </a:r>
            <a:endParaRPr lang="en-US" sz="3600" dirty="0"/>
          </a:p>
        </p:txBody>
      </p:sp>
      <p:sp>
        <p:nvSpPr>
          <p:cNvPr id="4" name="Date Placeholder 3"/>
          <p:cNvSpPr>
            <a:spLocks noGrp="1"/>
          </p:cNvSpPr>
          <p:nvPr>
            <p:ph type="dt" sz="half" idx="10"/>
          </p:nvPr>
        </p:nvSpPr>
        <p:spPr/>
        <p:txBody>
          <a:bodyPr/>
          <a:lstStyle/>
          <a:p>
            <a:fld id="{9B555970-2B84-4BCC-8D8B-95055D2CD051}" type="datetime1">
              <a:rPr lang="en-US" smtClean="0"/>
              <a:pPr/>
              <a:t>11/2/2016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143000"/>
            <a:ext cx="8686800" cy="5486400"/>
          </a:xfrm>
          <a:solidFill>
            <a:schemeClr val="bg1"/>
          </a:solidFill>
        </p:spPr>
        <p:txBody>
          <a:bodyPr>
            <a:noAutofit/>
          </a:bodyPr>
          <a:lstStyle/>
          <a:p>
            <a:pPr marL="0" indent="0">
              <a:buNone/>
            </a:pPr>
            <a:endParaRPr lang="en-US" sz="2200" dirty="0" smtClean="0">
              <a:solidFill>
                <a:srgbClr val="FF0000"/>
              </a:solidFill>
            </a:endParaRPr>
          </a:p>
          <a:p>
            <a:pPr marL="0" indent="0">
              <a:buNone/>
            </a:pPr>
            <a:r>
              <a:rPr lang="en-US" sz="2200" baseline="30000" dirty="0" smtClean="0">
                <a:solidFill>
                  <a:srgbClr val="0000FF"/>
                </a:solidFill>
              </a:rPr>
              <a:t>10</a:t>
            </a:r>
            <a:r>
              <a:rPr lang="en-US" sz="2200" dirty="0" smtClean="0">
                <a:solidFill>
                  <a:srgbClr val="FF0000"/>
                </a:solidFill>
              </a:rPr>
              <a:t>'</a:t>
            </a:r>
            <a:r>
              <a:rPr lang="en-US" sz="2200" b="1" u="sng" dirty="0" smtClean="0">
                <a:solidFill>
                  <a:srgbClr val="FF0000"/>
                </a:solidFill>
              </a:rPr>
              <a:t>Because</a:t>
            </a:r>
            <a:r>
              <a:rPr lang="en-US" sz="2200" dirty="0" smtClean="0">
                <a:solidFill>
                  <a:srgbClr val="FF0000"/>
                </a:solidFill>
              </a:rPr>
              <a:t> you have </a:t>
            </a:r>
            <a:r>
              <a:rPr lang="en-US" sz="2200" b="1" u="sng" dirty="0" smtClean="0">
                <a:solidFill>
                  <a:srgbClr val="FF0000"/>
                </a:solidFill>
              </a:rPr>
              <a:t>kept the word of My perseverance</a:t>
            </a:r>
            <a:r>
              <a:rPr lang="en-US" sz="2200" dirty="0" smtClean="0">
                <a:solidFill>
                  <a:srgbClr val="FF0000"/>
                </a:solidFill>
              </a:rPr>
              <a:t>, </a:t>
            </a:r>
            <a:r>
              <a:rPr lang="en-US" sz="2200" b="1" u="sng" dirty="0" smtClean="0">
                <a:solidFill>
                  <a:srgbClr val="FF0000"/>
                </a:solidFill>
              </a:rPr>
              <a:t>I also will keep you</a:t>
            </a:r>
            <a:r>
              <a:rPr lang="en-US" sz="2200" dirty="0" smtClean="0">
                <a:solidFill>
                  <a:srgbClr val="FF0000"/>
                </a:solidFill>
              </a:rPr>
              <a:t> </a:t>
            </a:r>
            <a:r>
              <a:rPr lang="en-US" b="1" u="sng" dirty="0" smtClean="0">
                <a:solidFill>
                  <a:srgbClr val="FF0000"/>
                </a:solidFill>
              </a:rPr>
              <a:t>from</a:t>
            </a:r>
            <a:r>
              <a:rPr lang="en-US" dirty="0" smtClean="0">
                <a:solidFill>
                  <a:srgbClr val="FF0000"/>
                </a:solidFill>
              </a:rPr>
              <a:t> </a:t>
            </a:r>
            <a:r>
              <a:rPr lang="en-US" sz="2200" b="1" u="sng" dirty="0" smtClean="0">
                <a:solidFill>
                  <a:srgbClr val="C00000"/>
                </a:solidFill>
              </a:rPr>
              <a:t>the hour of testing</a:t>
            </a:r>
            <a:r>
              <a:rPr lang="en-US" sz="2200" dirty="0" smtClean="0">
                <a:solidFill>
                  <a:srgbClr val="FF0000"/>
                </a:solidFill>
              </a:rPr>
              <a:t>, that </a:t>
            </a:r>
            <a:r>
              <a:rPr lang="en-US" sz="2200" i="1" dirty="0" smtClean="0">
                <a:solidFill>
                  <a:srgbClr val="FF0000"/>
                </a:solidFill>
              </a:rPr>
              <a:t>hour</a:t>
            </a:r>
            <a:r>
              <a:rPr lang="en-US" sz="2200" dirty="0" smtClean="0">
                <a:solidFill>
                  <a:srgbClr val="FF0000"/>
                </a:solidFill>
              </a:rPr>
              <a:t> </a:t>
            </a:r>
            <a:r>
              <a:rPr lang="en-US" sz="2200" u="sng" dirty="0" smtClean="0">
                <a:solidFill>
                  <a:srgbClr val="FF0000"/>
                </a:solidFill>
              </a:rPr>
              <a:t>which is about to come upon</a:t>
            </a:r>
            <a:r>
              <a:rPr lang="en-US" sz="2200" dirty="0" smtClean="0">
                <a:solidFill>
                  <a:srgbClr val="FF0000"/>
                </a:solidFill>
              </a:rPr>
              <a:t> the </a:t>
            </a:r>
            <a:r>
              <a:rPr lang="en-US" sz="2200" b="1" u="sng" dirty="0" smtClean="0">
                <a:solidFill>
                  <a:srgbClr val="FF0000"/>
                </a:solidFill>
              </a:rPr>
              <a:t>whole world</a:t>
            </a:r>
            <a:r>
              <a:rPr lang="en-US" sz="2200" dirty="0" smtClean="0">
                <a:solidFill>
                  <a:srgbClr val="FF0000"/>
                </a:solidFill>
              </a:rPr>
              <a:t>, to test those </a:t>
            </a:r>
            <a:r>
              <a:rPr lang="en-US" sz="2200" b="1" u="sng" dirty="0" smtClean="0">
                <a:solidFill>
                  <a:srgbClr val="FF0000"/>
                </a:solidFill>
              </a:rPr>
              <a:t>who dwell upon the earth</a:t>
            </a:r>
            <a:r>
              <a:rPr lang="en-US" sz="2200" dirty="0" smtClean="0">
                <a:solidFill>
                  <a:srgbClr val="FF0000"/>
                </a:solidFill>
              </a:rPr>
              <a:t>. </a:t>
            </a:r>
            <a:endParaRPr lang="en-US" sz="2200" baseline="30000" dirty="0" smtClean="0">
              <a:solidFill>
                <a:srgbClr val="0000FF"/>
              </a:solidFill>
            </a:endParaRPr>
          </a:p>
          <a:p>
            <a:endParaRPr lang="en-US" sz="2200" baseline="30000" dirty="0" smtClean="0">
              <a:solidFill>
                <a:srgbClr val="0000FF"/>
              </a:solidFill>
            </a:endParaRPr>
          </a:p>
          <a:p>
            <a:endParaRPr lang="en-US" sz="2200" baseline="30000" dirty="0" smtClean="0">
              <a:solidFill>
                <a:srgbClr val="0000FF"/>
              </a:solidFill>
            </a:endParaRPr>
          </a:p>
          <a:p>
            <a:pPr>
              <a:buNone/>
            </a:pPr>
            <a:r>
              <a:rPr lang="en-US" sz="2000" b="1" i="1" dirty="0" smtClean="0">
                <a:solidFill>
                  <a:srgbClr val="0000FF"/>
                </a:solidFill>
              </a:rPr>
              <a:t>Daniel 12:1</a:t>
            </a:r>
            <a:r>
              <a:rPr lang="en-US" sz="2000" i="1" dirty="0" smtClean="0">
                <a:solidFill>
                  <a:srgbClr val="0000FF"/>
                </a:solidFill>
              </a:rPr>
              <a:t> </a:t>
            </a:r>
            <a:r>
              <a:rPr lang="en-US" sz="2000" i="1" dirty="0" smtClean="0"/>
              <a:t>"Now at that time Michael, the great prince who stands guard over the sons of your people, will arise. And there will be a </a:t>
            </a:r>
            <a:r>
              <a:rPr lang="en-US" sz="2000" b="1" i="1" u="sng" dirty="0" smtClean="0"/>
              <a:t>time of distress such as never occurred since there was a nation until that time</a:t>
            </a:r>
            <a:r>
              <a:rPr lang="en-US" sz="2000" i="1" dirty="0" smtClean="0"/>
              <a:t>; and </a:t>
            </a:r>
            <a:r>
              <a:rPr lang="en-US" sz="2000" i="1" u="sng" dirty="0" smtClean="0"/>
              <a:t>at that time your people</a:t>
            </a:r>
            <a:r>
              <a:rPr lang="en-US" sz="2000" i="1" dirty="0" smtClean="0"/>
              <a:t>, everyone who is found written in the book, </a:t>
            </a:r>
            <a:r>
              <a:rPr lang="en-US" sz="2000" i="1" u="sng" dirty="0" smtClean="0"/>
              <a:t>will be rescued</a:t>
            </a:r>
            <a:r>
              <a:rPr lang="en-US" sz="2000" i="1" dirty="0" smtClean="0"/>
              <a:t>. </a:t>
            </a:r>
          </a:p>
          <a:p>
            <a:pPr>
              <a:buNone/>
            </a:pPr>
            <a:endParaRPr lang="en-US" sz="2200" dirty="0">
              <a:solidFill>
                <a:srgbClr val="FF0000"/>
              </a:solidFill>
            </a:endParaRPr>
          </a:p>
        </p:txBody>
      </p:sp>
      <p:sp>
        <p:nvSpPr>
          <p:cNvPr id="2" name="Title 1"/>
          <p:cNvSpPr>
            <a:spLocks noGrp="1"/>
          </p:cNvSpPr>
          <p:nvPr>
            <p:ph type="title"/>
          </p:nvPr>
        </p:nvSpPr>
        <p:spPr>
          <a:xfrm>
            <a:off x="457200" y="76200"/>
            <a:ext cx="8229600" cy="1143000"/>
          </a:xfrm>
        </p:spPr>
        <p:txBody>
          <a:bodyPr>
            <a:noAutofit/>
          </a:bodyPr>
          <a:lstStyle/>
          <a:p>
            <a:r>
              <a:rPr lang="en-US" sz="3600" b="1" dirty="0" smtClean="0">
                <a:solidFill>
                  <a:srgbClr val="0000FF"/>
                </a:solidFill>
              </a:rPr>
              <a:t>Rev. 3:7-13 </a:t>
            </a:r>
            <a:r>
              <a:rPr lang="en-US" sz="3600" dirty="0" smtClean="0"/>
              <a:t>"And to the angel of the church in </a:t>
            </a:r>
            <a:r>
              <a:rPr lang="en-US" sz="3600" b="1" dirty="0" smtClean="0">
                <a:solidFill>
                  <a:srgbClr val="FF0000"/>
                </a:solidFill>
              </a:rPr>
              <a:t>Philadelphia</a:t>
            </a:r>
            <a:r>
              <a:rPr lang="en-US" sz="3600" dirty="0" smtClean="0"/>
              <a:t> write:</a:t>
            </a:r>
            <a:endParaRPr lang="en-US" sz="3600" dirty="0"/>
          </a:p>
        </p:txBody>
      </p:sp>
      <p:sp>
        <p:nvSpPr>
          <p:cNvPr id="4" name="Date Placeholder 3"/>
          <p:cNvSpPr>
            <a:spLocks noGrp="1"/>
          </p:cNvSpPr>
          <p:nvPr>
            <p:ph type="dt" sz="half" idx="10"/>
          </p:nvPr>
        </p:nvSpPr>
        <p:spPr/>
        <p:txBody>
          <a:bodyPr/>
          <a:lstStyle/>
          <a:p>
            <a:fld id="{9B555970-2B84-4BCC-8D8B-95055D2CD051}" type="datetime1">
              <a:rPr lang="en-US" smtClean="0"/>
              <a:pPr/>
              <a:t>11/2/2016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676400"/>
            <a:ext cx="8686800" cy="4876800"/>
          </a:xfrm>
          <a:solidFill>
            <a:schemeClr val="bg1"/>
          </a:solidFill>
        </p:spPr>
        <p:txBody>
          <a:bodyPr>
            <a:noAutofit/>
          </a:bodyPr>
          <a:lstStyle/>
          <a:p>
            <a:pPr marL="0" indent="0">
              <a:buNone/>
            </a:pPr>
            <a:endParaRPr lang="en-US" sz="2200" baseline="30000" dirty="0" smtClean="0">
              <a:solidFill>
                <a:srgbClr val="0000FF"/>
              </a:solidFill>
            </a:endParaRPr>
          </a:p>
          <a:p>
            <a:pPr marL="0" indent="0">
              <a:buNone/>
            </a:pPr>
            <a:r>
              <a:rPr lang="en-US" sz="2200" baseline="30000" dirty="0" smtClean="0">
                <a:solidFill>
                  <a:srgbClr val="0000FF"/>
                </a:solidFill>
              </a:rPr>
              <a:t>11</a:t>
            </a:r>
            <a:r>
              <a:rPr lang="en-US" sz="2200" dirty="0" smtClean="0">
                <a:solidFill>
                  <a:srgbClr val="FF0000"/>
                </a:solidFill>
              </a:rPr>
              <a:t>'</a:t>
            </a:r>
            <a:r>
              <a:rPr lang="en-US" sz="2200" b="1" u="sng" dirty="0" smtClean="0">
                <a:solidFill>
                  <a:srgbClr val="FF0000"/>
                </a:solidFill>
              </a:rPr>
              <a:t>I am coming quickly</a:t>
            </a:r>
            <a:r>
              <a:rPr lang="en-US" sz="2200" dirty="0" smtClean="0">
                <a:solidFill>
                  <a:srgbClr val="FF0000"/>
                </a:solidFill>
              </a:rPr>
              <a:t>; </a:t>
            </a:r>
            <a:r>
              <a:rPr lang="en-US" sz="2200" b="1" u="sng" dirty="0" smtClean="0">
                <a:solidFill>
                  <a:srgbClr val="FF0000"/>
                </a:solidFill>
              </a:rPr>
              <a:t>hold fast </a:t>
            </a:r>
            <a:r>
              <a:rPr lang="en-US" sz="2200" dirty="0" smtClean="0">
                <a:solidFill>
                  <a:srgbClr val="FF0000"/>
                </a:solidFill>
              </a:rPr>
              <a:t>what you have, in order </a:t>
            </a:r>
            <a:r>
              <a:rPr lang="en-US" sz="2200" b="1" u="sng" dirty="0" smtClean="0">
                <a:solidFill>
                  <a:srgbClr val="FF0000"/>
                </a:solidFill>
              </a:rPr>
              <a:t>that no one take your crown</a:t>
            </a:r>
            <a:r>
              <a:rPr lang="en-US" sz="2200" dirty="0" smtClean="0">
                <a:solidFill>
                  <a:srgbClr val="FF0000"/>
                </a:solidFill>
              </a:rPr>
              <a:t>. </a:t>
            </a:r>
            <a:endParaRPr lang="en-US" sz="2200" baseline="30000" dirty="0" smtClean="0">
              <a:solidFill>
                <a:srgbClr val="0000FF"/>
              </a:solidFill>
            </a:endParaRPr>
          </a:p>
          <a:p>
            <a:pPr marL="0" indent="0">
              <a:buNone/>
            </a:pPr>
            <a:endParaRPr lang="en-US" sz="2200" baseline="30000" dirty="0" smtClean="0">
              <a:solidFill>
                <a:srgbClr val="0000FF"/>
              </a:solidFill>
            </a:endParaRPr>
          </a:p>
          <a:p>
            <a:pPr marL="0" indent="0">
              <a:buNone/>
            </a:pPr>
            <a:endParaRPr lang="en-US" sz="2200" baseline="30000" dirty="0" smtClean="0">
              <a:solidFill>
                <a:srgbClr val="0000FF"/>
              </a:solidFill>
            </a:endParaRPr>
          </a:p>
          <a:p>
            <a:pPr marL="347663" indent="-347663">
              <a:buNone/>
            </a:pPr>
            <a:r>
              <a:rPr lang="en-US" sz="2000" b="1" i="1" dirty="0" smtClean="0">
                <a:solidFill>
                  <a:srgbClr val="0000FF"/>
                </a:solidFill>
              </a:rPr>
              <a:t>Luke 22:32 </a:t>
            </a:r>
            <a:r>
              <a:rPr lang="en-US" sz="2000" i="1" dirty="0" smtClean="0"/>
              <a:t>but I have prayed for you, </a:t>
            </a:r>
            <a:r>
              <a:rPr lang="en-US" sz="2000" b="1" i="1" u="sng" dirty="0" smtClean="0"/>
              <a:t>that your faith may not fail</a:t>
            </a:r>
            <a:r>
              <a:rPr lang="en-US" sz="2000" i="1" dirty="0" smtClean="0"/>
              <a:t>; and you, when once you have turned again, strengthen your brothers.“</a:t>
            </a:r>
          </a:p>
          <a:p>
            <a:pPr marL="347663" indent="-347663">
              <a:buNone/>
            </a:pPr>
            <a:endParaRPr lang="en-US" sz="2000" i="1" dirty="0" smtClean="0">
              <a:solidFill>
                <a:srgbClr val="FF0000"/>
              </a:solidFill>
            </a:endParaRPr>
          </a:p>
          <a:p>
            <a:pPr marL="347663" indent="-347663">
              <a:buNone/>
            </a:pPr>
            <a:r>
              <a:rPr lang="en-US" sz="2000" b="1" i="1" dirty="0" smtClean="0">
                <a:solidFill>
                  <a:srgbClr val="0033CC"/>
                </a:solidFill>
                <a:cs typeface="Times New Roman" pitchFamily="18" charset="0"/>
              </a:rPr>
              <a:t> 2 Tim. 4:8 </a:t>
            </a:r>
            <a:r>
              <a:rPr lang="en-US" sz="2000" i="1" dirty="0" smtClean="0">
                <a:cs typeface="Times New Roman" pitchFamily="18" charset="0"/>
              </a:rPr>
              <a:t>in the future there is laid up for me the </a:t>
            </a:r>
            <a:r>
              <a:rPr lang="en-US" sz="2000" b="1" i="1" u="sng" dirty="0" smtClean="0">
                <a:solidFill>
                  <a:srgbClr val="C00000"/>
                </a:solidFill>
                <a:cs typeface="Times New Roman" pitchFamily="18" charset="0"/>
              </a:rPr>
              <a:t>crown of righteousness</a:t>
            </a:r>
            <a:r>
              <a:rPr lang="en-US" sz="2000" i="1" dirty="0" smtClean="0">
                <a:cs typeface="Times New Roman" pitchFamily="18" charset="0"/>
              </a:rPr>
              <a:t>, which the Lord, the righteous Judge, will award to me on that day; and not only to me, but </a:t>
            </a:r>
            <a:r>
              <a:rPr lang="en-US" sz="2000" b="1" i="1" u="sng" dirty="0" smtClean="0">
                <a:solidFill>
                  <a:srgbClr val="C00000"/>
                </a:solidFill>
                <a:cs typeface="Times New Roman" pitchFamily="18" charset="0"/>
              </a:rPr>
              <a:t>also to all who have loved His appearing</a:t>
            </a:r>
            <a:r>
              <a:rPr lang="en-US" sz="2000" i="1" dirty="0" smtClean="0">
                <a:cs typeface="Times New Roman" pitchFamily="18" charset="0"/>
              </a:rPr>
              <a:t>.</a:t>
            </a:r>
            <a:r>
              <a:rPr lang="en-US" sz="2000" b="1" i="1" u="sng" dirty="0" smtClean="0">
                <a:cs typeface="Times New Roman" pitchFamily="18" charset="0"/>
              </a:rPr>
              <a:t> </a:t>
            </a:r>
          </a:p>
          <a:p>
            <a:pPr marL="347663" indent="-347663">
              <a:buNone/>
            </a:pPr>
            <a:endParaRPr lang="en-US" sz="2000" i="1" dirty="0" smtClean="0">
              <a:solidFill>
                <a:srgbClr val="FF0000"/>
              </a:solidFill>
            </a:endParaRPr>
          </a:p>
          <a:p>
            <a:endParaRPr lang="en-US" sz="2200" dirty="0">
              <a:solidFill>
                <a:srgbClr val="FF0000"/>
              </a:solidFill>
            </a:endParaRPr>
          </a:p>
        </p:txBody>
      </p:sp>
      <p:sp>
        <p:nvSpPr>
          <p:cNvPr id="2" name="Title 1"/>
          <p:cNvSpPr>
            <a:spLocks noGrp="1"/>
          </p:cNvSpPr>
          <p:nvPr>
            <p:ph type="title"/>
          </p:nvPr>
        </p:nvSpPr>
        <p:spPr>
          <a:xfrm>
            <a:off x="457200" y="76200"/>
            <a:ext cx="8229600" cy="1143000"/>
          </a:xfrm>
        </p:spPr>
        <p:txBody>
          <a:bodyPr>
            <a:noAutofit/>
          </a:bodyPr>
          <a:lstStyle/>
          <a:p>
            <a:r>
              <a:rPr lang="en-US" sz="3600" b="1" dirty="0" smtClean="0">
                <a:solidFill>
                  <a:srgbClr val="0000FF"/>
                </a:solidFill>
              </a:rPr>
              <a:t>Rev. 3:7-13 </a:t>
            </a:r>
            <a:r>
              <a:rPr lang="en-US" sz="3600" dirty="0" smtClean="0"/>
              <a:t>"And to the angel of the church in </a:t>
            </a:r>
            <a:r>
              <a:rPr lang="en-US" sz="3600" b="1" dirty="0" smtClean="0">
                <a:solidFill>
                  <a:srgbClr val="FF0000"/>
                </a:solidFill>
              </a:rPr>
              <a:t>Philadelphia</a:t>
            </a:r>
            <a:r>
              <a:rPr lang="en-US" sz="3600" dirty="0" smtClean="0"/>
              <a:t> write:</a:t>
            </a:r>
            <a:endParaRPr lang="en-US" sz="3600" dirty="0"/>
          </a:p>
        </p:txBody>
      </p:sp>
      <p:sp>
        <p:nvSpPr>
          <p:cNvPr id="4" name="Date Placeholder 3"/>
          <p:cNvSpPr>
            <a:spLocks noGrp="1"/>
          </p:cNvSpPr>
          <p:nvPr>
            <p:ph type="dt" sz="half" idx="10"/>
          </p:nvPr>
        </p:nvSpPr>
        <p:spPr/>
        <p:txBody>
          <a:bodyPr/>
          <a:lstStyle/>
          <a:p>
            <a:fld id="{9B555970-2B84-4BCC-8D8B-95055D2CD051}" type="datetime1">
              <a:rPr lang="en-US" smtClean="0"/>
              <a:pPr/>
              <a:t>11/2/2016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143000"/>
            <a:ext cx="8686800" cy="5181600"/>
          </a:xfrm>
          <a:solidFill>
            <a:schemeClr val="bg1"/>
          </a:solidFill>
        </p:spPr>
        <p:txBody>
          <a:bodyPr>
            <a:noAutofit/>
          </a:bodyPr>
          <a:lstStyle/>
          <a:p>
            <a:pPr marL="0" indent="0">
              <a:buNone/>
            </a:pPr>
            <a:r>
              <a:rPr lang="en-US" sz="2200" baseline="30000" dirty="0" smtClean="0">
                <a:solidFill>
                  <a:srgbClr val="0000FF"/>
                </a:solidFill>
              </a:rPr>
              <a:t>12</a:t>
            </a:r>
            <a:r>
              <a:rPr lang="en-US" sz="2200" dirty="0" smtClean="0">
                <a:solidFill>
                  <a:srgbClr val="FF0000"/>
                </a:solidFill>
              </a:rPr>
              <a:t>'He who </a:t>
            </a:r>
            <a:r>
              <a:rPr lang="en-US" sz="2200" b="1" u="sng" dirty="0" smtClean="0">
                <a:solidFill>
                  <a:srgbClr val="FF0000"/>
                </a:solidFill>
              </a:rPr>
              <a:t>overcomes</a:t>
            </a:r>
            <a:r>
              <a:rPr lang="en-US" sz="2200" dirty="0" smtClean="0">
                <a:solidFill>
                  <a:srgbClr val="FF0000"/>
                </a:solidFill>
              </a:rPr>
              <a:t>, I will make him a </a:t>
            </a:r>
            <a:r>
              <a:rPr lang="en-US" sz="2200" b="1" u="sng" dirty="0" smtClean="0">
                <a:solidFill>
                  <a:srgbClr val="FF0000"/>
                </a:solidFill>
              </a:rPr>
              <a:t>pillar</a:t>
            </a:r>
            <a:r>
              <a:rPr lang="en-US" sz="2200" dirty="0" smtClean="0">
                <a:solidFill>
                  <a:srgbClr val="FF0000"/>
                </a:solidFill>
              </a:rPr>
              <a:t> in the </a:t>
            </a:r>
            <a:r>
              <a:rPr lang="en-US" sz="2200" b="1" u="sng" dirty="0" smtClean="0">
                <a:solidFill>
                  <a:srgbClr val="FF0000"/>
                </a:solidFill>
              </a:rPr>
              <a:t>temple</a:t>
            </a:r>
            <a:r>
              <a:rPr lang="en-US" sz="2200" dirty="0" smtClean="0">
                <a:solidFill>
                  <a:srgbClr val="FF0000"/>
                </a:solidFill>
              </a:rPr>
              <a:t> of </a:t>
            </a:r>
            <a:r>
              <a:rPr lang="en-US" sz="2200" b="1" u="sng" dirty="0" smtClean="0">
                <a:solidFill>
                  <a:srgbClr val="FF0000"/>
                </a:solidFill>
              </a:rPr>
              <a:t>My God</a:t>
            </a:r>
            <a:r>
              <a:rPr lang="en-US" sz="2200" dirty="0" smtClean="0">
                <a:solidFill>
                  <a:srgbClr val="FF0000"/>
                </a:solidFill>
              </a:rPr>
              <a:t>, and he will not go out from it anymore; and </a:t>
            </a:r>
            <a:r>
              <a:rPr lang="en-US" sz="2200" b="1" u="sng" dirty="0" smtClean="0">
                <a:solidFill>
                  <a:srgbClr val="FF0000"/>
                </a:solidFill>
              </a:rPr>
              <a:t>I will write </a:t>
            </a:r>
            <a:r>
              <a:rPr lang="en-US" sz="2200" dirty="0" smtClean="0">
                <a:solidFill>
                  <a:srgbClr val="FF0000"/>
                </a:solidFill>
              </a:rPr>
              <a:t>upon him the </a:t>
            </a:r>
            <a:r>
              <a:rPr lang="en-US" sz="2200" b="1" u="sng" dirty="0" smtClean="0">
                <a:solidFill>
                  <a:srgbClr val="FF0000"/>
                </a:solidFill>
              </a:rPr>
              <a:t>name of My God</a:t>
            </a:r>
            <a:r>
              <a:rPr lang="en-US" sz="2200" dirty="0" smtClean="0">
                <a:solidFill>
                  <a:srgbClr val="FF0000"/>
                </a:solidFill>
              </a:rPr>
              <a:t>, and the </a:t>
            </a:r>
            <a:r>
              <a:rPr lang="en-US" sz="2200" b="1" u="sng" dirty="0" smtClean="0">
                <a:solidFill>
                  <a:srgbClr val="FF0000"/>
                </a:solidFill>
              </a:rPr>
              <a:t>name of the city of My God</a:t>
            </a:r>
            <a:r>
              <a:rPr lang="en-US" sz="2200" dirty="0" smtClean="0">
                <a:solidFill>
                  <a:srgbClr val="FF0000"/>
                </a:solidFill>
              </a:rPr>
              <a:t>, the </a:t>
            </a:r>
            <a:r>
              <a:rPr lang="en-US" sz="2200" b="1" u="sng" dirty="0" smtClean="0">
                <a:solidFill>
                  <a:srgbClr val="FF0000"/>
                </a:solidFill>
              </a:rPr>
              <a:t>new Jerusalem</a:t>
            </a:r>
            <a:r>
              <a:rPr lang="en-US" sz="2200" dirty="0" smtClean="0">
                <a:solidFill>
                  <a:srgbClr val="FF0000"/>
                </a:solidFill>
              </a:rPr>
              <a:t>, which comes down out of heaven from My God, </a:t>
            </a:r>
          </a:p>
          <a:p>
            <a:pPr marL="0" indent="0">
              <a:buNone/>
            </a:pPr>
            <a:endParaRPr lang="en-US" sz="2200" dirty="0" smtClean="0">
              <a:solidFill>
                <a:srgbClr val="FF0000"/>
              </a:solidFill>
            </a:endParaRPr>
          </a:p>
          <a:p>
            <a:pPr>
              <a:buNone/>
            </a:pPr>
            <a:r>
              <a:rPr lang="en-US" sz="2000" b="1" i="1" dirty="0" smtClean="0">
                <a:solidFill>
                  <a:srgbClr val="0000FF"/>
                </a:solidFill>
              </a:rPr>
              <a:t>Galatians 2:9 </a:t>
            </a:r>
            <a:r>
              <a:rPr lang="en-US" sz="2000" i="1" dirty="0" smtClean="0"/>
              <a:t>and recognizing the grace that had been given to me, James and </a:t>
            </a:r>
            <a:r>
              <a:rPr lang="en-US" sz="2000" i="1" dirty="0" err="1" smtClean="0"/>
              <a:t>Cephas</a:t>
            </a:r>
            <a:r>
              <a:rPr lang="en-US" sz="2000" i="1" dirty="0" smtClean="0"/>
              <a:t> and John, who were </a:t>
            </a:r>
            <a:r>
              <a:rPr lang="en-US" sz="2000" b="1" i="1" u="sng" dirty="0" smtClean="0"/>
              <a:t>reputed to be pillars</a:t>
            </a:r>
            <a:r>
              <a:rPr lang="en-US" sz="2000" i="1" dirty="0" smtClean="0"/>
              <a:t>, gave to me and Barnabas the right hand of fellowship, so that we might go to the Gentiles and they to the circumcised.</a:t>
            </a:r>
          </a:p>
          <a:p>
            <a:pPr>
              <a:buNone/>
            </a:pPr>
            <a:r>
              <a:rPr lang="en-US" sz="2000" b="1" i="1" dirty="0" smtClean="0">
                <a:solidFill>
                  <a:srgbClr val="0000FF"/>
                </a:solidFill>
              </a:rPr>
              <a:t>Jeremiah 33:15-16 </a:t>
            </a:r>
            <a:r>
              <a:rPr lang="en-US" sz="2000" i="1" dirty="0" smtClean="0"/>
              <a:t>'In those days and at that time I will cause a righteous Branch of David to spring forth; and He shall execute justice and righteousness on the earth. </a:t>
            </a:r>
            <a:r>
              <a:rPr lang="en-US" sz="2000" b="1" i="1" baseline="30000" dirty="0" smtClean="0">
                <a:solidFill>
                  <a:srgbClr val="0000FF"/>
                </a:solidFill>
              </a:rPr>
              <a:t>16</a:t>
            </a:r>
            <a:r>
              <a:rPr lang="en-US" sz="2000" i="1" baseline="30000" dirty="0" smtClean="0"/>
              <a:t> </a:t>
            </a:r>
            <a:r>
              <a:rPr lang="en-US" sz="2000" i="1" dirty="0" smtClean="0"/>
              <a:t>'In those days Judah will be saved and Jerusalem will dwell in safety; and this is the name by which she will be called: </a:t>
            </a:r>
            <a:r>
              <a:rPr lang="en-US" sz="2000" b="1" i="1" u="sng" dirty="0" smtClean="0">
                <a:solidFill>
                  <a:srgbClr val="C00000"/>
                </a:solidFill>
              </a:rPr>
              <a:t>the </a:t>
            </a:r>
            <a:r>
              <a:rPr lang="en-US" sz="2000" b="1" i="1" u="sng" cap="small" dirty="0" smtClean="0">
                <a:solidFill>
                  <a:srgbClr val="C00000"/>
                </a:solidFill>
              </a:rPr>
              <a:t>LORD</a:t>
            </a:r>
            <a:r>
              <a:rPr lang="en-US" sz="2000" b="1" i="1" u="sng" dirty="0" smtClean="0">
                <a:solidFill>
                  <a:srgbClr val="C00000"/>
                </a:solidFill>
              </a:rPr>
              <a:t> is our righteousness</a:t>
            </a:r>
            <a:r>
              <a:rPr lang="en-US" sz="2000" i="1" dirty="0" smtClean="0"/>
              <a:t>.'</a:t>
            </a:r>
          </a:p>
          <a:p>
            <a:pPr>
              <a:buNone/>
            </a:pPr>
            <a:endParaRPr lang="en-US" sz="2200" dirty="0">
              <a:solidFill>
                <a:srgbClr val="FF0000"/>
              </a:solidFill>
            </a:endParaRPr>
          </a:p>
        </p:txBody>
      </p:sp>
      <p:sp>
        <p:nvSpPr>
          <p:cNvPr id="2" name="Title 1"/>
          <p:cNvSpPr>
            <a:spLocks noGrp="1"/>
          </p:cNvSpPr>
          <p:nvPr>
            <p:ph type="title"/>
          </p:nvPr>
        </p:nvSpPr>
        <p:spPr>
          <a:xfrm>
            <a:off x="457200" y="76200"/>
            <a:ext cx="8229600" cy="1143000"/>
          </a:xfrm>
        </p:spPr>
        <p:txBody>
          <a:bodyPr>
            <a:noAutofit/>
          </a:bodyPr>
          <a:lstStyle/>
          <a:p>
            <a:r>
              <a:rPr lang="en-US" sz="3600" b="1" dirty="0" smtClean="0">
                <a:solidFill>
                  <a:srgbClr val="0000FF"/>
                </a:solidFill>
              </a:rPr>
              <a:t>Rev. 3:7-13 </a:t>
            </a:r>
            <a:r>
              <a:rPr lang="en-US" sz="3600" dirty="0" smtClean="0"/>
              <a:t>"And to the angel of the church in </a:t>
            </a:r>
            <a:r>
              <a:rPr lang="en-US" sz="3600" b="1" dirty="0" smtClean="0">
                <a:solidFill>
                  <a:srgbClr val="FF0000"/>
                </a:solidFill>
              </a:rPr>
              <a:t>Philadelphia</a:t>
            </a:r>
            <a:r>
              <a:rPr lang="en-US" sz="3600" dirty="0" smtClean="0"/>
              <a:t> write:</a:t>
            </a:r>
            <a:endParaRPr lang="en-US" sz="3600" dirty="0"/>
          </a:p>
        </p:txBody>
      </p:sp>
      <p:sp>
        <p:nvSpPr>
          <p:cNvPr id="4" name="Date Placeholder 3"/>
          <p:cNvSpPr>
            <a:spLocks noGrp="1"/>
          </p:cNvSpPr>
          <p:nvPr>
            <p:ph type="dt" sz="half" idx="10"/>
          </p:nvPr>
        </p:nvSpPr>
        <p:spPr/>
        <p:txBody>
          <a:bodyPr/>
          <a:lstStyle/>
          <a:p>
            <a:fld id="{9B555970-2B84-4BCC-8D8B-95055D2CD051}" type="datetime1">
              <a:rPr lang="en-US" smtClean="0"/>
              <a:pPr/>
              <a:t>11/2/2016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371600"/>
            <a:ext cx="8686800" cy="4953000"/>
          </a:xfrm>
          <a:solidFill>
            <a:schemeClr val="bg1"/>
          </a:solidFill>
        </p:spPr>
        <p:txBody>
          <a:bodyPr>
            <a:noAutofit/>
          </a:bodyPr>
          <a:lstStyle/>
          <a:p>
            <a:pPr marL="0" indent="0">
              <a:buNone/>
            </a:pPr>
            <a:r>
              <a:rPr lang="en-US" sz="2200" baseline="30000" dirty="0" smtClean="0">
                <a:solidFill>
                  <a:srgbClr val="0000FF"/>
                </a:solidFill>
              </a:rPr>
              <a:t>12</a:t>
            </a:r>
            <a:r>
              <a:rPr lang="en-US" sz="2200" dirty="0" smtClean="0">
                <a:solidFill>
                  <a:srgbClr val="FF0000"/>
                </a:solidFill>
              </a:rPr>
              <a:t>‘…, and </a:t>
            </a:r>
            <a:r>
              <a:rPr lang="en-US" sz="2200" b="1" u="sng" dirty="0" smtClean="0">
                <a:solidFill>
                  <a:srgbClr val="FF0000"/>
                </a:solidFill>
              </a:rPr>
              <a:t>My new name</a:t>
            </a:r>
            <a:r>
              <a:rPr lang="en-US" sz="2200" dirty="0" smtClean="0">
                <a:solidFill>
                  <a:srgbClr val="FF0000"/>
                </a:solidFill>
              </a:rPr>
              <a:t>. </a:t>
            </a:r>
            <a:r>
              <a:rPr lang="en-US" sz="2200" baseline="30000" dirty="0" smtClean="0">
                <a:solidFill>
                  <a:srgbClr val="0000FF"/>
                </a:solidFill>
              </a:rPr>
              <a:t>13</a:t>
            </a:r>
            <a:r>
              <a:rPr lang="en-US" sz="2200" dirty="0" smtClean="0">
                <a:solidFill>
                  <a:srgbClr val="FF0000"/>
                </a:solidFill>
              </a:rPr>
              <a:t>'He who has an ear, let him hear what the Spirit says to the churches.' </a:t>
            </a:r>
          </a:p>
          <a:p>
            <a:pPr marL="0" indent="0">
              <a:buNone/>
            </a:pPr>
            <a:endParaRPr lang="en-US" sz="2200" dirty="0" smtClean="0">
              <a:solidFill>
                <a:srgbClr val="FF0000"/>
              </a:solidFill>
            </a:endParaRPr>
          </a:p>
          <a:p>
            <a:pPr marL="0" indent="0">
              <a:buNone/>
            </a:pPr>
            <a:endParaRPr lang="en-US" sz="2200" dirty="0" smtClean="0">
              <a:solidFill>
                <a:srgbClr val="FF0000"/>
              </a:solidFill>
            </a:endParaRPr>
          </a:p>
          <a:p>
            <a:pPr>
              <a:buNone/>
            </a:pPr>
            <a:r>
              <a:rPr lang="en-US" sz="2000" b="1" i="1" dirty="0" smtClean="0">
                <a:solidFill>
                  <a:srgbClr val="0000FF"/>
                </a:solidFill>
              </a:rPr>
              <a:t>Numbers 6:26-27 </a:t>
            </a:r>
            <a:r>
              <a:rPr lang="en-US" sz="2000" i="1" dirty="0" smtClean="0"/>
              <a:t>The </a:t>
            </a:r>
            <a:r>
              <a:rPr lang="en-US" sz="2000" i="1" cap="small" dirty="0" smtClean="0"/>
              <a:t>LORD</a:t>
            </a:r>
            <a:r>
              <a:rPr lang="en-US" sz="2000" i="1" dirty="0" smtClean="0"/>
              <a:t> lift up his countenance upon thee, and give thee peace. </a:t>
            </a:r>
            <a:r>
              <a:rPr lang="en-US" sz="2000" b="1" i="1" baseline="30000" dirty="0" smtClean="0">
                <a:solidFill>
                  <a:srgbClr val="0000FF"/>
                </a:solidFill>
              </a:rPr>
              <a:t>27</a:t>
            </a:r>
            <a:r>
              <a:rPr lang="en-US" sz="2000" i="1" baseline="30000" dirty="0" smtClean="0"/>
              <a:t> </a:t>
            </a:r>
            <a:r>
              <a:rPr lang="en-US" sz="2000" i="1" dirty="0" smtClean="0"/>
              <a:t>And they shall </a:t>
            </a:r>
            <a:r>
              <a:rPr lang="en-US" sz="2000" i="1" u="sng" dirty="0" smtClean="0"/>
              <a:t>put my name upon the children of Israel</a:t>
            </a:r>
            <a:r>
              <a:rPr lang="en-US" sz="2000" i="1" dirty="0" smtClean="0"/>
              <a:t>; and I will bless them.</a:t>
            </a:r>
          </a:p>
          <a:p>
            <a:pPr>
              <a:buNone/>
            </a:pPr>
            <a:endParaRPr lang="en-US" sz="2000" b="1" i="1" smtClean="0">
              <a:solidFill>
                <a:srgbClr val="0000FF"/>
              </a:solidFill>
            </a:endParaRPr>
          </a:p>
          <a:p>
            <a:pPr>
              <a:buNone/>
            </a:pPr>
            <a:r>
              <a:rPr lang="en-US" sz="2000" b="1" i="1" smtClean="0">
                <a:solidFill>
                  <a:srgbClr val="0000FF"/>
                </a:solidFill>
              </a:rPr>
              <a:t>Hebrews </a:t>
            </a:r>
            <a:r>
              <a:rPr lang="en-US" sz="2000" b="1" i="1" dirty="0" smtClean="0">
                <a:solidFill>
                  <a:srgbClr val="0000FF"/>
                </a:solidFill>
              </a:rPr>
              <a:t>11:9-10 </a:t>
            </a:r>
            <a:r>
              <a:rPr lang="en-US" sz="2000" i="1" dirty="0" smtClean="0"/>
              <a:t>By faith he lived as an </a:t>
            </a:r>
            <a:r>
              <a:rPr lang="en-US" sz="2000" i="1" u="sng" dirty="0" smtClean="0"/>
              <a:t>alien</a:t>
            </a:r>
            <a:r>
              <a:rPr lang="en-US" sz="2000" i="1" dirty="0" smtClean="0"/>
              <a:t> in the land of promise, as in a foreign land, </a:t>
            </a:r>
            <a:r>
              <a:rPr lang="en-US" sz="2000" i="1" u="sng" dirty="0" smtClean="0"/>
              <a:t>dwelling in tents </a:t>
            </a:r>
            <a:r>
              <a:rPr lang="en-US" sz="2000" i="1" dirty="0" smtClean="0"/>
              <a:t>with Isaac and Jacob, fellow heirs of the same promise; </a:t>
            </a:r>
            <a:r>
              <a:rPr lang="en-US" sz="2000" b="1" i="1" baseline="30000" dirty="0" smtClean="0">
                <a:solidFill>
                  <a:srgbClr val="0000FF"/>
                </a:solidFill>
              </a:rPr>
              <a:t>10</a:t>
            </a:r>
            <a:r>
              <a:rPr lang="en-US" sz="2000" i="1" baseline="30000" dirty="0" smtClean="0"/>
              <a:t> </a:t>
            </a:r>
            <a:r>
              <a:rPr lang="en-US" sz="2000" i="1" dirty="0" smtClean="0"/>
              <a:t> for he was </a:t>
            </a:r>
            <a:r>
              <a:rPr lang="en-US" sz="2000" i="1" u="sng" dirty="0" smtClean="0"/>
              <a:t>looking for the city which has foundations, whose architect and builder is God.</a:t>
            </a:r>
            <a:r>
              <a:rPr lang="en-US" sz="2000" i="1" dirty="0" smtClean="0"/>
              <a:t> </a:t>
            </a:r>
            <a:endParaRPr lang="en-US" sz="2200" i="1" dirty="0">
              <a:solidFill>
                <a:srgbClr val="FF0000"/>
              </a:solidFill>
            </a:endParaRPr>
          </a:p>
        </p:txBody>
      </p:sp>
      <p:sp>
        <p:nvSpPr>
          <p:cNvPr id="2" name="Title 1"/>
          <p:cNvSpPr>
            <a:spLocks noGrp="1"/>
          </p:cNvSpPr>
          <p:nvPr>
            <p:ph type="title"/>
          </p:nvPr>
        </p:nvSpPr>
        <p:spPr>
          <a:xfrm>
            <a:off x="457200" y="76200"/>
            <a:ext cx="8229600" cy="1143000"/>
          </a:xfrm>
        </p:spPr>
        <p:txBody>
          <a:bodyPr>
            <a:noAutofit/>
          </a:bodyPr>
          <a:lstStyle/>
          <a:p>
            <a:r>
              <a:rPr lang="en-US" sz="3600" b="1" dirty="0" smtClean="0">
                <a:solidFill>
                  <a:srgbClr val="0000FF"/>
                </a:solidFill>
              </a:rPr>
              <a:t>Rev. 3:7-13 </a:t>
            </a:r>
            <a:r>
              <a:rPr lang="en-US" sz="3600" dirty="0" smtClean="0"/>
              <a:t>"And to the angel of the church in </a:t>
            </a:r>
            <a:r>
              <a:rPr lang="en-US" sz="3600" b="1" dirty="0" smtClean="0">
                <a:solidFill>
                  <a:srgbClr val="FF0000"/>
                </a:solidFill>
              </a:rPr>
              <a:t>Philadelphia</a:t>
            </a:r>
            <a:r>
              <a:rPr lang="en-US" sz="3600" dirty="0" smtClean="0"/>
              <a:t> write:</a:t>
            </a:r>
            <a:endParaRPr lang="en-US" sz="3600" dirty="0"/>
          </a:p>
        </p:txBody>
      </p:sp>
      <p:sp>
        <p:nvSpPr>
          <p:cNvPr id="4" name="Date Placeholder 3"/>
          <p:cNvSpPr>
            <a:spLocks noGrp="1"/>
          </p:cNvSpPr>
          <p:nvPr>
            <p:ph type="dt" sz="half" idx="10"/>
          </p:nvPr>
        </p:nvSpPr>
        <p:spPr/>
        <p:txBody>
          <a:bodyPr/>
          <a:lstStyle/>
          <a:p>
            <a:fld id="{9B555970-2B84-4BCC-8D8B-95055D2CD051}" type="datetime1">
              <a:rPr lang="en-US" smtClean="0"/>
              <a:pPr/>
              <a:t>11/2/2016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303F6C-CA7F-421B-8EF8-CEB95EA7549B}" type="datetime1">
              <a:rPr lang="en-US" smtClean="0"/>
              <a:pPr/>
              <a:t>11/2/2016</a:t>
            </a:fld>
            <a:endParaRPr lang="en-US"/>
          </a:p>
        </p:txBody>
      </p:sp>
      <p:sp>
        <p:nvSpPr>
          <p:cNvPr id="3" name="Footer Placeholder 2"/>
          <p:cNvSpPr>
            <a:spLocks noGrp="1"/>
          </p:cNvSpPr>
          <p:nvPr>
            <p:ph type="ftr" sz="quarter" idx="11"/>
          </p:nvPr>
        </p:nvSpPr>
        <p:spPr/>
        <p:txBody>
          <a:bodyPr/>
          <a:lstStyle/>
          <a:p>
            <a:r>
              <a:rPr lang="en-US" smtClean="0"/>
              <a:t>David Tye</a:t>
            </a:r>
            <a:endParaRPr lang="en-US"/>
          </a:p>
        </p:txBody>
      </p:sp>
      <p:sp>
        <p:nvSpPr>
          <p:cNvPr id="4" name="Slide Number Placeholder 3"/>
          <p:cNvSpPr>
            <a:spLocks noGrp="1"/>
          </p:cNvSpPr>
          <p:nvPr>
            <p:ph type="sldNum" sz="quarter" idx="12"/>
          </p:nvPr>
        </p:nvSpPr>
        <p:spPr/>
        <p:txBody>
          <a:bodyPr/>
          <a:lstStyle/>
          <a:p>
            <a:fld id="{3B0E11CA-64D2-4375-B622-C832B1B19270}" type="slidenum">
              <a:rPr lang="en-US" smtClean="0"/>
              <a:pPr/>
              <a:t>19</a:t>
            </a:fld>
            <a:endParaRPr lang="en-US"/>
          </a:p>
        </p:txBody>
      </p:sp>
      <p:sp>
        <p:nvSpPr>
          <p:cNvPr id="5" name="Rectangle 4"/>
          <p:cNvSpPr/>
          <p:nvPr/>
        </p:nvSpPr>
        <p:spPr>
          <a:xfrm>
            <a:off x="533400" y="1266885"/>
            <a:ext cx="8229600" cy="3785652"/>
          </a:xfrm>
          <a:prstGeom prst="rect">
            <a:avLst/>
          </a:prstGeom>
        </p:spPr>
        <p:txBody>
          <a:bodyPr wrap="square">
            <a:spAutoFit/>
          </a:bodyPr>
          <a:lstStyle/>
          <a:p>
            <a:endParaRPr lang="en-US" sz="2400" b="1" dirty="0" smtClean="0">
              <a:latin typeface="Times New Roman" pitchFamily="18" charset="0"/>
              <a:cs typeface="Times New Roman" pitchFamily="18" charset="0"/>
            </a:endParaRPr>
          </a:p>
          <a:p>
            <a:r>
              <a:rPr lang="en-US" sz="2400" b="1" dirty="0" smtClean="0">
                <a:solidFill>
                  <a:srgbClr val="0000FF"/>
                </a:solidFill>
                <a:latin typeface="Times New Roman" pitchFamily="18" charset="0"/>
                <a:cs typeface="Times New Roman" pitchFamily="18" charset="0"/>
              </a:rPr>
              <a:t>Romans 11:25-27 </a:t>
            </a:r>
            <a:r>
              <a:rPr lang="en-US" sz="2400" dirty="0" smtClean="0">
                <a:latin typeface="Times New Roman" pitchFamily="18" charset="0"/>
                <a:cs typeface="Times New Roman" pitchFamily="18" charset="0"/>
              </a:rPr>
              <a:t>For I do not want you, brethren, to be uninformed of </a:t>
            </a:r>
            <a:r>
              <a:rPr lang="en-US" sz="2400" b="1" u="sng" dirty="0" smtClean="0">
                <a:latin typeface="Times New Roman" pitchFamily="18" charset="0"/>
                <a:cs typeface="Times New Roman" pitchFamily="18" charset="0"/>
              </a:rPr>
              <a:t>this mystery </a:t>
            </a:r>
            <a:r>
              <a:rPr lang="en-US" sz="2400" dirty="0" smtClean="0">
                <a:latin typeface="Times New Roman" pitchFamily="18" charset="0"/>
                <a:cs typeface="Times New Roman" pitchFamily="18" charset="0"/>
              </a:rPr>
              <a:t>— so that you will not be wise in your own estimation — </a:t>
            </a:r>
            <a:r>
              <a:rPr lang="en-US" sz="2400" b="1" u="sng" dirty="0" smtClean="0">
                <a:solidFill>
                  <a:srgbClr val="C00000"/>
                </a:solidFill>
                <a:latin typeface="Times New Roman" pitchFamily="18" charset="0"/>
                <a:cs typeface="Times New Roman" pitchFamily="18" charset="0"/>
              </a:rPr>
              <a:t>that a partial hardening has happened to Israel until the fullness of the Gentiles has come in</a:t>
            </a:r>
            <a:r>
              <a:rPr lang="en-US" sz="2400" dirty="0" smtClean="0">
                <a:latin typeface="Times New Roman" pitchFamily="18" charset="0"/>
                <a:cs typeface="Times New Roman" pitchFamily="18" charset="0"/>
              </a:rPr>
              <a:t>; </a:t>
            </a:r>
            <a:r>
              <a:rPr lang="en-US" sz="2400" b="1" baseline="30000" dirty="0" smtClean="0">
                <a:solidFill>
                  <a:srgbClr val="0000FF"/>
                </a:solidFill>
                <a:latin typeface="Times New Roman" pitchFamily="18" charset="0"/>
                <a:cs typeface="Times New Roman" pitchFamily="18" charset="0"/>
              </a:rPr>
              <a:t>26</a:t>
            </a:r>
            <a:r>
              <a:rPr lang="en-US" sz="2400" baseline="30000" dirty="0" smtClean="0">
                <a:latin typeface="Times New Roman" pitchFamily="18" charset="0"/>
                <a:cs typeface="Times New Roman" pitchFamily="18" charset="0"/>
              </a:rPr>
              <a:t> </a:t>
            </a:r>
            <a:r>
              <a:rPr lang="en-US" sz="2400" b="1" u="sng" dirty="0" smtClean="0">
                <a:solidFill>
                  <a:srgbClr val="C00000"/>
                </a:solidFill>
                <a:latin typeface="Times New Roman" pitchFamily="18" charset="0"/>
                <a:cs typeface="Times New Roman" pitchFamily="18" charset="0"/>
              </a:rPr>
              <a:t>and so all Israel will be saved</a:t>
            </a:r>
            <a:r>
              <a:rPr lang="en-US" sz="2400" dirty="0" smtClean="0">
                <a:latin typeface="Times New Roman" pitchFamily="18" charset="0"/>
                <a:cs typeface="Times New Roman" pitchFamily="18" charset="0"/>
              </a:rPr>
              <a:t>; just as it is written, "THE DELIVERER WILL COME FROM ZION, HE WILL REMOVE UNGODLINESS FROM JACOB." </a:t>
            </a:r>
            <a:r>
              <a:rPr lang="en-US" sz="2400" b="1" baseline="30000" dirty="0" smtClean="0">
                <a:solidFill>
                  <a:srgbClr val="0000FF"/>
                </a:solidFill>
                <a:latin typeface="Times New Roman" pitchFamily="18" charset="0"/>
                <a:cs typeface="Times New Roman" pitchFamily="18" charset="0"/>
              </a:rPr>
              <a:t>27</a:t>
            </a:r>
            <a:r>
              <a:rPr lang="en-US" sz="2400" baseline="300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"THIS IS MY COVENANT WITH THEM, WHEN I TAKE AWAY THEIR SINS.“</a:t>
            </a:r>
          </a:p>
        </p:txBody>
      </p:sp>
      <p:sp>
        <p:nvSpPr>
          <p:cNvPr id="8" name="Title 7"/>
          <p:cNvSpPr txBox="1">
            <a:spLocks/>
          </p:cNvSpPr>
          <p:nvPr/>
        </p:nvSpPr>
        <p:spPr>
          <a:xfrm>
            <a:off x="457200" y="274638"/>
            <a:ext cx="8229600" cy="114300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dirty="0" smtClean="0">
                <a:latin typeface="+mj-lt"/>
                <a:ea typeface="+mj-ea"/>
                <a:cs typeface="+mj-cs"/>
              </a:rPr>
              <a:t>What About Israel?</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pic>
        <p:nvPicPr>
          <p:cNvPr id="7" name="Picture 2" descr="http://comps.canstockphoto.com/can-stock-photo_csp17222415.jpg"/>
          <p:cNvPicPr>
            <a:picLocks noChangeAspect="1" noChangeArrowheads="1"/>
          </p:cNvPicPr>
          <p:nvPr/>
        </p:nvPicPr>
        <p:blipFill>
          <a:blip r:embed="rId2"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50838"/>
            <a:ext cx="8229600" cy="639762"/>
          </a:xfrm>
        </p:spPr>
        <p:txBody>
          <a:bodyPr>
            <a:normAutofit fontScale="90000"/>
          </a:bodyPr>
          <a:lstStyle/>
          <a:p>
            <a:r>
              <a:rPr lang="en-US" sz="4000" b="1" dirty="0" smtClean="0">
                <a:solidFill>
                  <a:srgbClr val="FF0000"/>
                </a:solidFill>
              </a:rPr>
              <a:t>Philadelphia</a:t>
            </a:r>
          </a:p>
        </p:txBody>
      </p:sp>
      <p:sp>
        <p:nvSpPr>
          <p:cNvPr id="4" name="Date Placeholder 3"/>
          <p:cNvSpPr>
            <a:spLocks noGrp="1"/>
          </p:cNvSpPr>
          <p:nvPr>
            <p:ph type="dt" sz="half" idx="10"/>
          </p:nvPr>
        </p:nvSpPr>
        <p:spPr/>
        <p:txBody>
          <a:bodyPr/>
          <a:lstStyle/>
          <a:p>
            <a:fld id="{9B555970-2B84-4BCC-8D8B-95055D2CD051}" type="datetime1">
              <a:rPr lang="en-US" smtClean="0"/>
              <a:pPr/>
              <a:t>11/2/2016</a:t>
            </a:fld>
            <a:endParaRPr lang="en-US"/>
          </a:p>
        </p:txBody>
      </p:sp>
      <p:sp>
        <p:nvSpPr>
          <p:cNvPr id="5" name="Footer Placeholder 4"/>
          <p:cNvSpPr>
            <a:spLocks noGrp="1"/>
          </p:cNvSpPr>
          <p:nvPr>
            <p:ph type="ftr" sz="quarter" idx="11"/>
          </p:nvPr>
        </p:nvSpPr>
        <p:spPr/>
        <p:txBody>
          <a:bodyPr/>
          <a:lstStyle/>
          <a:p>
            <a:r>
              <a:rPr lang="en-US" dirty="0" smtClean="0"/>
              <a:t>David Tye</a:t>
            </a:r>
            <a:endParaRPr lang="en-US" dirty="0"/>
          </a:p>
        </p:txBody>
      </p:sp>
      <p:sp>
        <p:nvSpPr>
          <p:cNvPr id="6" name="Slide Number Placeholder 5"/>
          <p:cNvSpPr>
            <a:spLocks noGrp="1"/>
          </p:cNvSpPr>
          <p:nvPr>
            <p:ph type="sldNum" sz="quarter" idx="12"/>
          </p:nvPr>
        </p:nvSpPr>
        <p:spPr/>
        <p:txBody>
          <a:bodyPr/>
          <a:lstStyle/>
          <a:p>
            <a:fld id="{3B0E11CA-64D2-4375-B622-C832B1B19270}" type="slidenum">
              <a:rPr lang="en-US" smtClean="0"/>
              <a:pPr/>
              <a:t>20</a:t>
            </a:fld>
            <a:endParaRPr lang="en-US" dirty="0"/>
          </a:p>
        </p:txBody>
      </p:sp>
      <p:graphicFrame>
        <p:nvGraphicFramePr>
          <p:cNvPr id="18" name="Table 17"/>
          <p:cNvGraphicFramePr>
            <a:graphicFrameLocks noGrp="1"/>
          </p:cNvGraphicFramePr>
          <p:nvPr/>
        </p:nvGraphicFramePr>
        <p:xfrm>
          <a:off x="381000" y="1143002"/>
          <a:ext cx="8382000" cy="4735944"/>
        </p:xfrm>
        <a:graphic>
          <a:graphicData uri="http://schemas.openxmlformats.org/drawingml/2006/table">
            <a:tbl>
              <a:tblPr/>
              <a:tblGrid>
                <a:gridCol w="2222851"/>
                <a:gridCol w="6159149"/>
              </a:tblGrid>
              <a:tr h="457198">
                <a:tc>
                  <a:txBody>
                    <a:bodyPr/>
                    <a:lstStyle/>
                    <a:p>
                      <a:pPr marL="0" marR="0" algn="ctr">
                        <a:lnSpc>
                          <a:spcPct val="115000"/>
                        </a:lnSpc>
                        <a:spcBef>
                          <a:spcPts val="0"/>
                        </a:spcBef>
                        <a:spcAft>
                          <a:spcPts val="0"/>
                        </a:spcAft>
                      </a:pPr>
                      <a:r>
                        <a:rPr lang="en-US" sz="1800" b="1" dirty="0" smtClean="0">
                          <a:latin typeface="Calibri"/>
                          <a:ea typeface="Calibri"/>
                          <a:cs typeface="Times New Roman"/>
                        </a:rPr>
                        <a:t>Name Meaning</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8584">
                <a:tc>
                  <a:txBody>
                    <a:bodyPr/>
                    <a:lstStyle/>
                    <a:p>
                      <a:pPr marL="0" marR="0" algn="ctr">
                        <a:lnSpc>
                          <a:spcPct val="115000"/>
                        </a:lnSpc>
                        <a:spcBef>
                          <a:spcPts val="0"/>
                        </a:spcBef>
                        <a:spcAft>
                          <a:spcPts val="0"/>
                        </a:spcAft>
                      </a:pPr>
                      <a:r>
                        <a:rPr lang="en-US" sz="1800" b="1" dirty="0">
                          <a:latin typeface="Calibri"/>
                          <a:ea typeface="Calibri"/>
                          <a:cs typeface="Times New Roman"/>
                        </a:rPr>
                        <a:t>Images of Christ</a:t>
                      </a:r>
                      <a:endParaRPr lang="en-US" sz="18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8584">
                <a:tc>
                  <a:txBody>
                    <a:bodyPr/>
                    <a:lstStyle/>
                    <a:p>
                      <a:pPr marL="0" marR="0" algn="ctr">
                        <a:lnSpc>
                          <a:spcPct val="115000"/>
                        </a:lnSpc>
                        <a:spcBef>
                          <a:spcPts val="0"/>
                        </a:spcBef>
                        <a:spcAft>
                          <a:spcPts val="0"/>
                        </a:spcAft>
                      </a:pPr>
                      <a:r>
                        <a:rPr lang="en-US" sz="1800" b="1" dirty="0">
                          <a:solidFill>
                            <a:srgbClr val="FFFFFF"/>
                          </a:solidFill>
                          <a:latin typeface="Calibri"/>
                          <a:ea typeface="Calibri"/>
                          <a:cs typeface="Times New Roman"/>
                        </a:rPr>
                        <a:t>Christ’s Title</a:t>
                      </a:r>
                      <a:endParaRPr lang="en-US" sz="18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504D"/>
                    </a:solidFill>
                  </a:tcPr>
                </a:tc>
                <a:tc>
                  <a:txBody>
                    <a:bodyPr/>
                    <a:lstStyle/>
                    <a:p>
                      <a:pPr marL="0" marR="0">
                        <a:lnSpc>
                          <a:spcPct val="115000"/>
                        </a:lnSpc>
                        <a:spcBef>
                          <a:spcPts val="0"/>
                        </a:spcBef>
                        <a:spcAft>
                          <a:spcPts val="0"/>
                        </a:spcAft>
                      </a:pPr>
                      <a:endParaRPr lang="en-US" sz="1800" dirty="0">
                        <a:solidFill>
                          <a:srgbClr val="FFFFFF"/>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504D"/>
                    </a:solidFill>
                  </a:tcPr>
                </a:tc>
              </a:tr>
              <a:tr h="650632">
                <a:tc>
                  <a:txBody>
                    <a:bodyPr/>
                    <a:lstStyle/>
                    <a:p>
                      <a:pPr marL="0" marR="0" algn="ctr">
                        <a:lnSpc>
                          <a:spcPct val="115000"/>
                        </a:lnSpc>
                        <a:spcBef>
                          <a:spcPts val="0"/>
                        </a:spcBef>
                        <a:spcAft>
                          <a:spcPts val="0"/>
                        </a:spcAft>
                      </a:pPr>
                      <a:r>
                        <a:rPr lang="en-US" sz="1800" b="1" dirty="0" smtClean="0">
                          <a:latin typeface="Calibri"/>
                          <a:ea typeface="Calibri"/>
                          <a:cs typeface="Times New Roman"/>
                        </a:rPr>
                        <a:t>Approval</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1000">
                <a:tc>
                  <a:txBody>
                    <a:bodyPr/>
                    <a:lstStyle/>
                    <a:p>
                      <a:pPr marL="0" marR="0" algn="ctr">
                        <a:lnSpc>
                          <a:spcPct val="115000"/>
                        </a:lnSpc>
                        <a:spcBef>
                          <a:spcPts val="0"/>
                        </a:spcBef>
                        <a:spcAft>
                          <a:spcPts val="0"/>
                        </a:spcAft>
                      </a:pPr>
                      <a:r>
                        <a:rPr lang="en-US" sz="1800" b="1" dirty="0" smtClean="0">
                          <a:latin typeface="Calibri"/>
                          <a:ea typeface="Calibri"/>
                          <a:cs typeface="Times New Roman"/>
                        </a:rPr>
                        <a:t>Accusation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8584">
                <a:tc>
                  <a:txBody>
                    <a:bodyPr/>
                    <a:lstStyle/>
                    <a:p>
                      <a:pPr marL="0" marR="0" algn="ctr">
                        <a:lnSpc>
                          <a:spcPct val="115000"/>
                        </a:lnSpc>
                        <a:spcBef>
                          <a:spcPts val="0"/>
                        </a:spcBef>
                        <a:spcAft>
                          <a:spcPts val="0"/>
                        </a:spcAft>
                      </a:pPr>
                      <a:r>
                        <a:rPr lang="en-US" sz="1800" b="1" dirty="0">
                          <a:latin typeface="Calibri"/>
                          <a:ea typeface="Calibri"/>
                          <a:cs typeface="Times New Roman"/>
                        </a:rPr>
                        <a:t>Admonition</a:t>
                      </a:r>
                      <a:endParaRPr lang="en-US" sz="18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8584">
                <a:tc>
                  <a:txBody>
                    <a:bodyPr/>
                    <a:lstStyle/>
                    <a:p>
                      <a:pPr marL="0" marR="0" algn="ctr">
                        <a:lnSpc>
                          <a:spcPct val="115000"/>
                        </a:lnSpc>
                        <a:spcBef>
                          <a:spcPts val="0"/>
                        </a:spcBef>
                        <a:spcAft>
                          <a:spcPts val="0"/>
                        </a:spcAft>
                      </a:pPr>
                      <a:r>
                        <a:rPr lang="en-US" sz="1800" b="1" dirty="0">
                          <a:latin typeface="Calibri"/>
                          <a:ea typeface="Calibri"/>
                          <a:cs typeface="Times New Roman"/>
                        </a:rPr>
                        <a:t>Alternative</a:t>
                      </a:r>
                      <a:endParaRPr lang="en-US" sz="18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03032">
                <a:tc>
                  <a:txBody>
                    <a:bodyPr/>
                    <a:lstStyle/>
                    <a:p>
                      <a:pPr marL="0" marR="0" algn="ctr">
                        <a:lnSpc>
                          <a:spcPct val="115000"/>
                        </a:lnSpc>
                        <a:spcBef>
                          <a:spcPts val="0"/>
                        </a:spcBef>
                        <a:spcAft>
                          <a:spcPts val="0"/>
                        </a:spcAft>
                      </a:pPr>
                      <a:r>
                        <a:rPr lang="en-US" sz="1800" b="1" dirty="0">
                          <a:latin typeface="Calibri"/>
                          <a:ea typeface="Calibri"/>
                          <a:cs typeface="Times New Roman"/>
                        </a:rPr>
                        <a:t>Praise to Overcomer</a:t>
                      </a:r>
                      <a:endParaRPr lang="en-US" sz="18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endParaRPr lang="en-US" sz="3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nSpc>
                          <a:spcPct val="115000"/>
                        </a:lnSpc>
                        <a:spcBef>
                          <a:spcPts val="0"/>
                        </a:spcBef>
                        <a:spcAft>
                          <a:spcPts val="0"/>
                        </a:spcAft>
                      </a:pPr>
                      <a:endParaRPr lang="en-US" sz="3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398584">
                <a:tc>
                  <a:txBody>
                    <a:bodyPr/>
                    <a:lstStyle/>
                    <a:p>
                      <a:pPr marL="0" marR="0" algn="ctr">
                        <a:lnSpc>
                          <a:spcPct val="115000"/>
                        </a:lnSpc>
                        <a:spcBef>
                          <a:spcPts val="0"/>
                        </a:spcBef>
                        <a:spcAft>
                          <a:spcPts val="0"/>
                        </a:spcAft>
                      </a:pPr>
                      <a:r>
                        <a:rPr lang="en-US" sz="1800" b="1" dirty="0">
                          <a:latin typeface="Calibri"/>
                          <a:ea typeface="Calibri"/>
                          <a:cs typeface="Times New Roman"/>
                        </a:rPr>
                        <a:t>Church </a:t>
                      </a:r>
                      <a:r>
                        <a:rPr lang="en-US" sz="1800" b="1" dirty="0" smtClean="0">
                          <a:latin typeface="Calibri"/>
                          <a:ea typeface="Calibri"/>
                          <a:cs typeface="Times New Roman"/>
                        </a:rPr>
                        <a:t>Period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8584">
                <a:tc>
                  <a:txBody>
                    <a:bodyPr/>
                    <a:lstStyle/>
                    <a:p>
                      <a:pPr marL="0" marR="0" algn="ctr">
                        <a:lnSpc>
                          <a:spcPct val="115000"/>
                        </a:lnSpc>
                        <a:spcBef>
                          <a:spcPts val="0"/>
                        </a:spcBef>
                        <a:spcAft>
                          <a:spcPts val="0"/>
                        </a:spcAft>
                      </a:pPr>
                      <a:r>
                        <a:rPr lang="en-US" sz="1800" b="1" dirty="0">
                          <a:latin typeface="Calibri"/>
                          <a:ea typeface="Calibri"/>
                          <a:cs typeface="Times New Roman"/>
                        </a:rPr>
                        <a:t>Matt 13 Parable</a:t>
                      </a:r>
                      <a:endParaRPr lang="en-US" sz="18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9" name="TextBox 18"/>
          <p:cNvSpPr txBox="1"/>
          <p:nvPr/>
        </p:nvSpPr>
        <p:spPr>
          <a:xfrm>
            <a:off x="2667000" y="1154668"/>
            <a:ext cx="6034344" cy="369332"/>
          </a:xfrm>
          <a:prstGeom prst="rect">
            <a:avLst/>
          </a:prstGeom>
          <a:noFill/>
        </p:spPr>
        <p:txBody>
          <a:bodyPr wrap="none" rtlCol="0">
            <a:spAutoFit/>
          </a:bodyPr>
          <a:lstStyle/>
          <a:p>
            <a:r>
              <a:rPr lang="en-US" i="1" dirty="0" smtClean="0"/>
              <a:t>“</a:t>
            </a:r>
            <a:r>
              <a:rPr lang="en-US" b="1" i="1" dirty="0" smtClean="0"/>
              <a:t>Brotherly love</a:t>
            </a:r>
            <a:r>
              <a:rPr lang="en-US" i="1" dirty="0" smtClean="0"/>
              <a:t>”,</a:t>
            </a:r>
            <a:r>
              <a:rPr lang="en-US" dirty="0" smtClean="0"/>
              <a:t> in center of heathen world, cultural outreach</a:t>
            </a:r>
            <a:endParaRPr lang="en-US" dirty="0" smtClean="0">
              <a:ea typeface="Calibri"/>
              <a:cs typeface="Times New Roman"/>
            </a:endParaRPr>
          </a:p>
        </p:txBody>
      </p:sp>
      <p:sp>
        <p:nvSpPr>
          <p:cNvPr id="20" name="TextBox 19"/>
          <p:cNvSpPr txBox="1"/>
          <p:nvPr/>
        </p:nvSpPr>
        <p:spPr>
          <a:xfrm>
            <a:off x="2641241" y="5498068"/>
            <a:ext cx="2037161" cy="369332"/>
          </a:xfrm>
          <a:prstGeom prst="rect">
            <a:avLst/>
          </a:prstGeom>
          <a:noFill/>
        </p:spPr>
        <p:txBody>
          <a:bodyPr wrap="none" rtlCol="0">
            <a:spAutoFit/>
          </a:bodyPr>
          <a:lstStyle/>
          <a:p>
            <a:r>
              <a:rPr lang="en-US" b="1" dirty="0" smtClean="0"/>
              <a:t>Pearl of great value</a:t>
            </a:r>
            <a:endParaRPr lang="en-US" b="1" dirty="0" smtClean="0">
              <a:ea typeface="Calibri"/>
              <a:cs typeface="Times New Roman"/>
            </a:endParaRPr>
          </a:p>
        </p:txBody>
      </p:sp>
      <p:sp>
        <p:nvSpPr>
          <p:cNvPr id="21" name="TextBox 20"/>
          <p:cNvSpPr txBox="1"/>
          <p:nvPr/>
        </p:nvSpPr>
        <p:spPr>
          <a:xfrm>
            <a:off x="2667000" y="1994848"/>
            <a:ext cx="1937069" cy="369332"/>
          </a:xfrm>
          <a:prstGeom prst="rect">
            <a:avLst/>
          </a:prstGeom>
          <a:noFill/>
        </p:spPr>
        <p:txBody>
          <a:bodyPr wrap="none" rtlCol="0">
            <a:spAutoFit/>
          </a:bodyPr>
          <a:lstStyle/>
          <a:p>
            <a:r>
              <a:rPr lang="en-US" b="1" dirty="0" smtClean="0">
                <a:solidFill>
                  <a:schemeClr val="bg1"/>
                </a:solidFill>
              </a:rPr>
              <a:t>Authoritative Lord</a:t>
            </a:r>
            <a:endParaRPr lang="en-US" dirty="0" smtClean="0">
              <a:solidFill>
                <a:schemeClr val="bg1"/>
              </a:solidFill>
            </a:endParaRPr>
          </a:p>
        </p:txBody>
      </p:sp>
      <p:sp>
        <p:nvSpPr>
          <p:cNvPr id="22" name="TextBox 21"/>
          <p:cNvSpPr txBox="1"/>
          <p:nvPr/>
        </p:nvSpPr>
        <p:spPr>
          <a:xfrm>
            <a:off x="2590800" y="1600200"/>
            <a:ext cx="4153509" cy="369332"/>
          </a:xfrm>
          <a:prstGeom prst="rect">
            <a:avLst/>
          </a:prstGeom>
          <a:noFill/>
        </p:spPr>
        <p:txBody>
          <a:bodyPr wrap="none" rtlCol="0">
            <a:spAutoFit/>
          </a:bodyPr>
          <a:lstStyle/>
          <a:p>
            <a:r>
              <a:rPr lang="en-US" dirty="0" smtClean="0"/>
              <a:t>Holy, True, Key of David, opens and shuts</a:t>
            </a:r>
            <a:endParaRPr lang="en-US" dirty="0" smtClean="0">
              <a:ea typeface="Calibri"/>
              <a:cs typeface="Times New Roman"/>
            </a:endParaRPr>
          </a:p>
        </p:txBody>
      </p:sp>
      <p:sp>
        <p:nvSpPr>
          <p:cNvPr id="23" name="TextBox 22"/>
          <p:cNvSpPr txBox="1"/>
          <p:nvPr/>
        </p:nvSpPr>
        <p:spPr>
          <a:xfrm>
            <a:off x="2667000" y="2403144"/>
            <a:ext cx="5165517" cy="646331"/>
          </a:xfrm>
          <a:prstGeom prst="rect">
            <a:avLst/>
          </a:prstGeom>
          <a:noFill/>
        </p:spPr>
        <p:txBody>
          <a:bodyPr wrap="none" rtlCol="0">
            <a:spAutoFit/>
          </a:bodyPr>
          <a:lstStyle/>
          <a:p>
            <a:r>
              <a:rPr lang="en-US" dirty="0" smtClean="0"/>
              <a:t>deeds, little power, </a:t>
            </a:r>
            <a:r>
              <a:rPr lang="en-US" b="1" u="sng" dirty="0" smtClean="0"/>
              <a:t>kept word</a:t>
            </a:r>
            <a:r>
              <a:rPr lang="en-US" dirty="0" smtClean="0"/>
              <a:t>, not denied </a:t>
            </a:r>
            <a:r>
              <a:rPr lang="en-US" b="1" u="sng" dirty="0" smtClean="0"/>
              <a:t>His name</a:t>
            </a:r>
            <a:r>
              <a:rPr lang="en-US" dirty="0" smtClean="0"/>
              <a:t>, </a:t>
            </a:r>
          </a:p>
          <a:p>
            <a:r>
              <a:rPr lang="en-US" b="1" u="sng" dirty="0" smtClean="0"/>
              <a:t>Christ loved them</a:t>
            </a:r>
            <a:r>
              <a:rPr lang="en-US" dirty="0" smtClean="0"/>
              <a:t>, persevered</a:t>
            </a:r>
            <a:endParaRPr lang="en-US" dirty="0" smtClean="0">
              <a:ea typeface="Calibri"/>
              <a:cs typeface="Times New Roman"/>
            </a:endParaRPr>
          </a:p>
        </p:txBody>
      </p:sp>
      <p:sp>
        <p:nvSpPr>
          <p:cNvPr id="24" name="TextBox 23"/>
          <p:cNvSpPr txBox="1"/>
          <p:nvPr/>
        </p:nvSpPr>
        <p:spPr>
          <a:xfrm>
            <a:off x="2737052" y="3048000"/>
            <a:ext cx="311304" cy="369332"/>
          </a:xfrm>
          <a:prstGeom prst="rect">
            <a:avLst/>
          </a:prstGeom>
          <a:noFill/>
        </p:spPr>
        <p:txBody>
          <a:bodyPr wrap="none" rtlCol="0">
            <a:spAutoFit/>
          </a:bodyPr>
          <a:lstStyle/>
          <a:p>
            <a:r>
              <a:rPr lang="en-US" b="1" dirty="0" smtClean="0">
                <a:ea typeface="Calibri"/>
                <a:cs typeface="Times New Roman"/>
              </a:rPr>
              <a:t>X</a:t>
            </a:r>
          </a:p>
        </p:txBody>
      </p:sp>
      <p:sp>
        <p:nvSpPr>
          <p:cNvPr id="25" name="TextBox 24"/>
          <p:cNvSpPr txBox="1"/>
          <p:nvPr/>
        </p:nvSpPr>
        <p:spPr>
          <a:xfrm>
            <a:off x="2737052" y="3429000"/>
            <a:ext cx="996748" cy="369332"/>
          </a:xfrm>
          <a:prstGeom prst="rect">
            <a:avLst/>
          </a:prstGeom>
          <a:noFill/>
        </p:spPr>
        <p:txBody>
          <a:bodyPr wrap="none" rtlCol="0">
            <a:spAutoFit/>
          </a:bodyPr>
          <a:lstStyle/>
          <a:p>
            <a:r>
              <a:rPr lang="en-US" dirty="0" smtClean="0"/>
              <a:t>hold fast</a:t>
            </a:r>
            <a:endParaRPr lang="en-US" dirty="0" smtClean="0">
              <a:ea typeface="Calibri"/>
              <a:cs typeface="Times New Roman"/>
            </a:endParaRPr>
          </a:p>
        </p:txBody>
      </p:sp>
      <p:sp>
        <p:nvSpPr>
          <p:cNvPr id="26" name="TextBox 25"/>
          <p:cNvSpPr txBox="1"/>
          <p:nvPr/>
        </p:nvSpPr>
        <p:spPr>
          <a:xfrm>
            <a:off x="2737052" y="3837296"/>
            <a:ext cx="311304" cy="369332"/>
          </a:xfrm>
          <a:prstGeom prst="rect">
            <a:avLst/>
          </a:prstGeom>
          <a:noFill/>
        </p:spPr>
        <p:txBody>
          <a:bodyPr wrap="none" rtlCol="0">
            <a:spAutoFit/>
          </a:bodyPr>
          <a:lstStyle/>
          <a:p>
            <a:r>
              <a:rPr lang="en-US" b="1" dirty="0" smtClean="0">
                <a:ea typeface="Calibri"/>
                <a:cs typeface="Times New Roman"/>
              </a:rPr>
              <a:t>X</a:t>
            </a:r>
          </a:p>
        </p:txBody>
      </p:sp>
      <p:sp>
        <p:nvSpPr>
          <p:cNvPr id="27" name="TextBox 26"/>
          <p:cNvSpPr txBox="1"/>
          <p:nvPr/>
        </p:nvSpPr>
        <p:spPr>
          <a:xfrm>
            <a:off x="2645085" y="4191000"/>
            <a:ext cx="6141810" cy="923330"/>
          </a:xfrm>
          <a:prstGeom prst="rect">
            <a:avLst/>
          </a:prstGeom>
          <a:noFill/>
        </p:spPr>
        <p:txBody>
          <a:bodyPr wrap="none" rtlCol="0">
            <a:spAutoFit/>
          </a:bodyPr>
          <a:lstStyle/>
          <a:p>
            <a:r>
              <a:rPr lang="en-US" dirty="0" smtClean="0"/>
              <a:t>unbelievers will bow, kept from hour of testing,</a:t>
            </a:r>
          </a:p>
          <a:p>
            <a:r>
              <a:rPr lang="en-US" b="1" u="sng" dirty="0" smtClean="0"/>
              <a:t>pillar in temple</a:t>
            </a:r>
            <a:r>
              <a:rPr lang="en-US" dirty="0" smtClean="0"/>
              <a:t>, receive name of God, name of new Jerusalem, </a:t>
            </a:r>
          </a:p>
          <a:p>
            <a:r>
              <a:rPr lang="en-US" dirty="0" smtClean="0"/>
              <a:t>&amp; Jesus’ new name</a:t>
            </a:r>
            <a:endParaRPr lang="en-US" dirty="0" smtClean="0">
              <a:ea typeface="Calibri"/>
              <a:cs typeface="Times New Roman"/>
            </a:endParaRPr>
          </a:p>
        </p:txBody>
      </p:sp>
      <p:sp>
        <p:nvSpPr>
          <p:cNvPr id="28" name="TextBox 27"/>
          <p:cNvSpPr txBox="1"/>
          <p:nvPr/>
        </p:nvSpPr>
        <p:spPr>
          <a:xfrm>
            <a:off x="2641241" y="5081812"/>
            <a:ext cx="4720331" cy="369332"/>
          </a:xfrm>
          <a:prstGeom prst="rect">
            <a:avLst/>
          </a:prstGeom>
          <a:noFill/>
        </p:spPr>
        <p:txBody>
          <a:bodyPr wrap="none" rtlCol="0">
            <a:spAutoFit/>
          </a:bodyPr>
          <a:lstStyle/>
          <a:p>
            <a:r>
              <a:rPr lang="en-US" b="1" dirty="0" smtClean="0"/>
              <a:t>Faithful, Revival, 1789-1914 , </a:t>
            </a:r>
            <a:r>
              <a:rPr lang="en-US" dirty="0" smtClean="0"/>
              <a:t>missionary growth</a:t>
            </a:r>
            <a:endParaRPr lang="en-US" dirty="0">
              <a:ea typeface="Calibri"/>
              <a:cs typeface="Times New Roma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linds(horizontal)">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blinds(horizontal)">
                                      <p:cBhvr>
                                        <p:cTn id="12" dur="5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blinds(horizontal)">
                                      <p:cBhvr>
                                        <p:cTn id="17" dur="500"/>
                                        <p:tgtEl>
                                          <p:spTgt spid="24"/>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blinds(horizontal)">
                                      <p:cBhvr>
                                        <p:cTn id="22" dur="500"/>
                                        <p:tgtEl>
                                          <p:spTgt spid="25"/>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blinds(horizontal)">
                                      <p:cBhvr>
                                        <p:cTn id="27" dur="500"/>
                                        <p:tgtEl>
                                          <p:spTgt spid="26"/>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blinds(horizontal)">
                                      <p:cBhvr>
                                        <p:cTn id="3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3" grpId="0"/>
      <p:bldP spid="24" grpId="0"/>
      <p:bldP spid="25" grpId="0"/>
      <p:bldP spid="26" grpId="0"/>
      <p:bldP spid="2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ttp://www.truthnet.org/christianity/revelation/revelation2/Churchchart_large.jpg"/>
          <p:cNvPicPr/>
          <p:nvPr/>
        </p:nvPicPr>
        <p:blipFill>
          <a:blip r:embed="rId2" cstate="print"/>
          <a:srcRect/>
          <a:stretch>
            <a:fillRect/>
          </a:stretch>
        </p:blipFill>
        <p:spPr bwMode="auto">
          <a:xfrm>
            <a:off x="76200" y="152400"/>
            <a:ext cx="8991600" cy="6553200"/>
          </a:xfrm>
          <a:prstGeom prst="rect">
            <a:avLst/>
          </a:prstGeom>
          <a:noFill/>
          <a:ln w="9525">
            <a:noFill/>
            <a:miter lim="800000"/>
            <a:headEnd/>
            <a:tailEnd/>
          </a:ln>
        </p:spPr>
      </p:pic>
      <p:sp>
        <p:nvSpPr>
          <p:cNvPr id="5" name="Date Placeholder 4"/>
          <p:cNvSpPr>
            <a:spLocks noGrp="1"/>
          </p:cNvSpPr>
          <p:nvPr>
            <p:ph type="dt" sz="half" idx="10"/>
          </p:nvPr>
        </p:nvSpPr>
        <p:spPr/>
        <p:txBody>
          <a:bodyPr/>
          <a:lstStyle/>
          <a:p>
            <a:fld id="{135D28D3-1048-4817-8050-40480A7178F0}" type="datetime1">
              <a:rPr lang="en-US" smtClean="0"/>
              <a:pPr/>
              <a:t>11/2/2016</a:t>
            </a:fld>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21</a:t>
            </a:fld>
            <a:endParaRPr lang="en-US"/>
          </a:p>
        </p:txBody>
      </p:sp>
      <p:sp>
        <p:nvSpPr>
          <p:cNvPr id="7" name="Footer Placeholder 6"/>
          <p:cNvSpPr>
            <a:spLocks noGrp="1"/>
          </p:cNvSpPr>
          <p:nvPr>
            <p:ph type="ftr" sz="quarter" idx="11"/>
          </p:nvPr>
        </p:nvSpPr>
        <p:spPr/>
        <p:txBody>
          <a:bodyPr/>
          <a:lstStyle/>
          <a:p>
            <a:r>
              <a:rPr lang="en-US" smtClean="0"/>
              <a:t>David Tye</a:t>
            </a:r>
            <a:endParaRPr lang="en-US"/>
          </a:p>
        </p:txBody>
      </p:sp>
      <p:sp>
        <p:nvSpPr>
          <p:cNvPr id="8" name="TextBox 7"/>
          <p:cNvSpPr txBox="1"/>
          <p:nvPr/>
        </p:nvSpPr>
        <p:spPr>
          <a:xfrm>
            <a:off x="4191000" y="228600"/>
            <a:ext cx="1389098" cy="369332"/>
          </a:xfrm>
          <a:prstGeom prst="rect">
            <a:avLst/>
          </a:prstGeom>
          <a:solidFill>
            <a:schemeClr val="accent5">
              <a:lumMod val="40000"/>
              <a:lumOff val="60000"/>
            </a:schemeClr>
          </a:solidFill>
          <a:ln>
            <a:solidFill>
              <a:schemeClr val="tx1"/>
            </a:solidFill>
          </a:ln>
        </p:spPr>
        <p:txBody>
          <a:bodyPr wrap="none" rtlCol="0">
            <a:spAutoFit/>
          </a:bodyPr>
          <a:lstStyle/>
          <a:p>
            <a:r>
              <a:rPr lang="en-US" dirty="0" smtClean="0"/>
              <a:t>TruthNet.org</a:t>
            </a:r>
            <a:endParaRPr lang="en-US" dirty="0"/>
          </a:p>
        </p:txBody>
      </p:sp>
      <p:sp>
        <p:nvSpPr>
          <p:cNvPr id="9" name="TextBox 8"/>
          <p:cNvSpPr txBox="1"/>
          <p:nvPr/>
        </p:nvSpPr>
        <p:spPr>
          <a:xfrm>
            <a:off x="2971800" y="2743200"/>
            <a:ext cx="5257800" cy="1384995"/>
          </a:xfrm>
          <a:prstGeom prst="rect">
            <a:avLst/>
          </a:prstGeom>
          <a:solidFill>
            <a:schemeClr val="accent3">
              <a:lumMod val="60000"/>
              <a:lumOff val="40000"/>
            </a:schemeClr>
          </a:solidFill>
          <a:ln w="25400">
            <a:solidFill>
              <a:schemeClr val="tx1"/>
            </a:solidFill>
          </a:ln>
        </p:spPr>
        <p:txBody>
          <a:bodyPr wrap="square" rtlCol="0">
            <a:spAutoFit/>
          </a:bodyPr>
          <a:lstStyle/>
          <a:p>
            <a:pPr algn="ctr"/>
            <a:r>
              <a:rPr lang="en-US" sz="2800" b="1" dirty="0" smtClean="0">
                <a:solidFill>
                  <a:srgbClr val="0000FF"/>
                </a:solidFill>
              </a:rPr>
              <a:t>Thyatira </a:t>
            </a:r>
          </a:p>
          <a:p>
            <a:pPr algn="ctr"/>
            <a:r>
              <a:rPr lang="en-US" sz="2800" b="1" dirty="0" smtClean="0">
                <a:solidFill>
                  <a:srgbClr val="0000FF"/>
                </a:solidFill>
              </a:rPr>
              <a:t>Rev2:25 </a:t>
            </a:r>
            <a:r>
              <a:rPr lang="en-US" sz="2800" dirty="0" smtClean="0"/>
              <a:t> </a:t>
            </a:r>
            <a:r>
              <a:rPr lang="en-US" sz="2800" dirty="0" smtClean="0">
                <a:solidFill>
                  <a:srgbClr val="FF0000"/>
                </a:solidFill>
              </a:rPr>
              <a:t>'Nevertheless what you have, hold fast </a:t>
            </a:r>
            <a:r>
              <a:rPr lang="en-US" sz="2800" b="1" u="sng" dirty="0" smtClean="0">
                <a:solidFill>
                  <a:srgbClr val="FF0000"/>
                </a:solidFill>
              </a:rPr>
              <a:t>until I come</a:t>
            </a:r>
            <a:r>
              <a:rPr lang="en-US" sz="2800" dirty="0" smtClean="0"/>
              <a:t>. </a:t>
            </a:r>
            <a:endParaRPr lang="en-US" sz="2800" dirty="0"/>
          </a:p>
        </p:txBody>
      </p:sp>
      <p:sp>
        <p:nvSpPr>
          <p:cNvPr id="10" name="TextBox 9"/>
          <p:cNvSpPr txBox="1"/>
          <p:nvPr/>
        </p:nvSpPr>
        <p:spPr>
          <a:xfrm>
            <a:off x="2133600" y="2362200"/>
            <a:ext cx="6629400" cy="3108543"/>
          </a:xfrm>
          <a:prstGeom prst="rect">
            <a:avLst/>
          </a:prstGeom>
          <a:solidFill>
            <a:schemeClr val="accent3">
              <a:lumMod val="60000"/>
              <a:lumOff val="40000"/>
            </a:schemeClr>
          </a:solidFill>
          <a:ln w="25400">
            <a:solidFill>
              <a:schemeClr val="tx1"/>
            </a:solidFill>
          </a:ln>
        </p:spPr>
        <p:txBody>
          <a:bodyPr wrap="square" rtlCol="0">
            <a:spAutoFit/>
          </a:bodyPr>
          <a:lstStyle/>
          <a:p>
            <a:pPr algn="ctr"/>
            <a:r>
              <a:rPr lang="en-US" sz="2800" b="1" dirty="0" smtClean="0">
                <a:solidFill>
                  <a:srgbClr val="0000FF"/>
                </a:solidFill>
              </a:rPr>
              <a:t>Sardis</a:t>
            </a:r>
          </a:p>
          <a:p>
            <a:pPr algn="ctr"/>
            <a:r>
              <a:rPr lang="en-US" sz="2800" b="1" dirty="0" smtClean="0">
                <a:solidFill>
                  <a:srgbClr val="0000FF"/>
                </a:solidFill>
              </a:rPr>
              <a:t>Rev 3:3 </a:t>
            </a:r>
            <a:r>
              <a:rPr lang="en-US" sz="2800" dirty="0" smtClean="0"/>
              <a:t> </a:t>
            </a:r>
            <a:r>
              <a:rPr lang="en-US" sz="2800" dirty="0" smtClean="0">
                <a:solidFill>
                  <a:srgbClr val="FF0000"/>
                </a:solidFill>
              </a:rPr>
              <a:t>'So remember what you have received and heard; and keep </a:t>
            </a:r>
            <a:r>
              <a:rPr lang="en-US" sz="2800" i="1" dirty="0" smtClean="0">
                <a:solidFill>
                  <a:srgbClr val="FF0000"/>
                </a:solidFill>
              </a:rPr>
              <a:t>it,</a:t>
            </a:r>
            <a:r>
              <a:rPr lang="en-US" sz="2800" dirty="0" smtClean="0">
                <a:solidFill>
                  <a:srgbClr val="FF0000"/>
                </a:solidFill>
              </a:rPr>
              <a:t> and repent. Therefore if you do not wake up, </a:t>
            </a:r>
            <a:r>
              <a:rPr lang="en-US" sz="2800" b="1" u="sng" dirty="0" smtClean="0">
                <a:solidFill>
                  <a:srgbClr val="FF0000"/>
                </a:solidFill>
              </a:rPr>
              <a:t>I will come like a thief, and you will not know at what hour I will come to you</a:t>
            </a:r>
            <a:r>
              <a:rPr lang="en-US" sz="2800" dirty="0" smtClean="0"/>
              <a:t>. </a:t>
            </a:r>
            <a:br>
              <a:rPr lang="en-US" sz="2800" dirty="0" smtClean="0"/>
            </a:br>
            <a:endParaRPr lang="en-US" sz="2800" dirty="0"/>
          </a:p>
        </p:txBody>
      </p:sp>
      <p:sp>
        <p:nvSpPr>
          <p:cNvPr id="11" name="TextBox 10"/>
          <p:cNvSpPr txBox="1"/>
          <p:nvPr/>
        </p:nvSpPr>
        <p:spPr>
          <a:xfrm>
            <a:off x="2133600" y="1905000"/>
            <a:ext cx="6629400" cy="1384995"/>
          </a:xfrm>
          <a:prstGeom prst="rect">
            <a:avLst/>
          </a:prstGeom>
          <a:solidFill>
            <a:schemeClr val="accent3">
              <a:lumMod val="60000"/>
              <a:lumOff val="40000"/>
            </a:schemeClr>
          </a:solidFill>
          <a:ln w="25400">
            <a:solidFill>
              <a:schemeClr val="tx1"/>
            </a:solidFill>
          </a:ln>
        </p:spPr>
        <p:txBody>
          <a:bodyPr wrap="square" rtlCol="0">
            <a:spAutoFit/>
          </a:bodyPr>
          <a:lstStyle/>
          <a:p>
            <a:pPr algn="ctr"/>
            <a:r>
              <a:rPr lang="en-US" sz="2800" b="1" dirty="0" smtClean="0">
                <a:solidFill>
                  <a:srgbClr val="0000FF"/>
                </a:solidFill>
              </a:rPr>
              <a:t>Philadelphia</a:t>
            </a:r>
          </a:p>
          <a:p>
            <a:pPr algn="ctr"/>
            <a:r>
              <a:rPr lang="en-US" sz="2800" b="1" dirty="0" smtClean="0">
                <a:solidFill>
                  <a:srgbClr val="0000FF"/>
                </a:solidFill>
              </a:rPr>
              <a:t>Rev 3:11 </a:t>
            </a:r>
            <a:r>
              <a:rPr lang="en-US" sz="2800" dirty="0" smtClean="0"/>
              <a:t> </a:t>
            </a:r>
            <a:r>
              <a:rPr lang="en-US" sz="2800" dirty="0" smtClean="0">
                <a:solidFill>
                  <a:srgbClr val="FF0000"/>
                </a:solidFill>
              </a:rPr>
              <a:t>’I am coming quickly…’</a:t>
            </a:r>
            <a:r>
              <a:rPr lang="en-US" sz="2800" dirty="0" smtClean="0"/>
              <a:t> </a:t>
            </a:r>
            <a:br>
              <a:rPr lang="en-US" sz="2800" dirty="0" smtClean="0"/>
            </a:br>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ox(i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4" presetClass="exit" presetSubtype="16" fill="hold" grpId="1" nodeType="clickEffect">
                                  <p:stCondLst>
                                    <p:cond delay="0"/>
                                  </p:stCondLst>
                                  <p:childTnLst>
                                    <p:animEffect transition="out" filter="box(in)">
                                      <p:cBhvr>
                                        <p:cTn id="11" dur="500"/>
                                        <p:tgtEl>
                                          <p:spTgt spid="9"/>
                                        </p:tgtEl>
                                      </p:cBhvr>
                                    </p:animEffect>
                                    <p:set>
                                      <p:cBhvr>
                                        <p:cTn id="12" dur="1" fill="hold">
                                          <p:stCondLst>
                                            <p:cond delay="499"/>
                                          </p:stCondLst>
                                        </p:cTn>
                                        <p:tgtEl>
                                          <p:spTgt spid="9"/>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ox(in)">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xit" presetSubtype="16" fill="hold" grpId="1" nodeType="clickEffect">
                                  <p:stCondLst>
                                    <p:cond delay="0"/>
                                  </p:stCondLst>
                                  <p:childTnLst>
                                    <p:animEffect transition="out" filter="box(in)">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box(in)">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xit" presetSubtype="16" fill="hold" grpId="1" nodeType="clickEffect">
                                  <p:stCondLst>
                                    <p:cond delay="0"/>
                                  </p:stCondLst>
                                  <p:childTnLst>
                                    <p:animEffect transition="out" filter="box(in)">
                                      <p:cBhvr>
                                        <p:cTn id="31" dur="500"/>
                                        <p:tgtEl>
                                          <p:spTgt spid="11"/>
                                        </p:tgtEl>
                                      </p:cBhvr>
                                    </p:animEffect>
                                    <p:set>
                                      <p:cBhvr>
                                        <p:cTn id="32"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0" grpId="0" animBg="1"/>
      <p:bldP spid="10" grpId="1" animBg="1"/>
      <p:bldP spid="11" grpId="0" animBg="1"/>
      <p:bldP spid="11" grpId="1"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1798637"/>
            <a:ext cx="8915400" cy="4525963"/>
          </a:xfrm>
        </p:spPr>
        <p:txBody>
          <a:bodyPr>
            <a:noAutofit/>
          </a:bodyPr>
          <a:lstStyle/>
          <a:p>
            <a:pPr marL="514350" indent="-514350">
              <a:buNone/>
            </a:pPr>
            <a:r>
              <a:rPr lang="en-US" sz="2400" b="1" dirty="0" smtClean="0">
                <a:solidFill>
                  <a:srgbClr val="C00000"/>
                </a:solidFill>
                <a:effectLst>
                  <a:outerShdw blurRad="38100" dist="38100" dir="2700000" algn="tl">
                    <a:srgbClr val="000000">
                      <a:alpha val="43137"/>
                    </a:srgbClr>
                  </a:outerShdw>
                </a:effectLst>
              </a:rPr>
              <a:t>Age of Progress:</a:t>
            </a:r>
            <a:endParaRPr lang="en-US" sz="2400" b="1" u="sng" dirty="0" smtClean="0">
              <a:sym typeface="Wingdings" pitchFamily="2" charset="2"/>
            </a:endParaRPr>
          </a:p>
          <a:p>
            <a:pPr marL="514350" indent="-514350">
              <a:buNone/>
            </a:pPr>
            <a:r>
              <a:rPr lang="en-US" sz="2000" b="1" u="sng" dirty="0" smtClean="0">
                <a:sym typeface="Wingdings" pitchFamily="2" charset="2"/>
              </a:rPr>
              <a:t>Thyatira:</a:t>
            </a:r>
            <a:r>
              <a:rPr lang="en-US" sz="2000" dirty="0" smtClean="0">
                <a:sym typeface="Wingdings" pitchFamily="2" charset="2"/>
              </a:rPr>
              <a:t> </a:t>
            </a:r>
            <a:r>
              <a:rPr lang="en-US" sz="2000" u="sng" dirty="0" smtClean="0">
                <a:sym typeface="Wingdings" pitchFamily="2" charset="2"/>
              </a:rPr>
              <a:t>Corrupted Church </a:t>
            </a:r>
            <a:r>
              <a:rPr lang="en-US" sz="2000" dirty="0" smtClean="0">
                <a:sym typeface="Wingdings" pitchFamily="2" charset="2"/>
              </a:rPr>
              <a:t>continues</a:t>
            </a:r>
          </a:p>
          <a:p>
            <a:pPr marL="514350" indent="-514350">
              <a:buNone/>
            </a:pPr>
            <a:endParaRPr lang="en-US" sz="2000" dirty="0" smtClean="0">
              <a:sym typeface="Wingdings" pitchFamily="2" charset="2"/>
            </a:endParaRPr>
          </a:p>
          <a:p>
            <a:pPr marL="514350" indent="-514350">
              <a:buFont typeface="+mj-lt"/>
              <a:buAutoNum type="arabicPeriod"/>
            </a:pPr>
            <a:r>
              <a:rPr lang="en-US" sz="2000" dirty="0" smtClean="0"/>
              <a:t>1789 Bastille, French revolution </a:t>
            </a:r>
            <a:r>
              <a:rPr lang="en-US" sz="2000" dirty="0" smtClean="0">
                <a:sym typeface="Wingdings" pitchFamily="2" charset="2"/>
              </a:rPr>
              <a:t> “democratic gospel”, glorification of man, belief that humans are getting better</a:t>
            </a:r>
          </a:p>
          <a:p>
            <a:pPr lvl="0"/>
            <a:r>
              <a:rPr lang="en-US" sz="2000" dirty="0" smtClean="0">
                <a:sym typeface="Wingdings" pitchFamily="2" charset="2"/>
              </a:rPr>
              <a:t>French revolution motto: </a:t>
            </a:r>
            <a:r>
              <a:rPr lang="en-US" sz="1600" b="1" u="sng" dirty="0" smtClean="0">
                <a:sym typeface="Wingdings" pitchFamily="2" charset="2"/>
              </a:rPr>
              <a:t>Liberty</a:t>
            </a:r>
            <a:r>
              <a:rPr lang="en-US" sz="1600" dirty="0" smtClean="0">
                <a:sym typeface="Wingdings" pitchFamily="2" charset="2"/>
              </a:rPr>
              <a:t> (liberalism), </a:t>
            </a:r>
            <a:r>
              <a:rPr lang="en-US" sz="1600" b="1" u="sng" dirty="0" smtClean="0">
                <a:sym typeface="Wingdings" pitchFamily="2" charset="2"/>
              </a:rPr>
              <a:t>Equality</a:t>
            </a:r>
            <a:r>
              <a:rPr lang="en-US" sz="1600" dirty="0" smtClean="0">
                <a:sym typeface="Wingdings" pitchFamily="2" charset="2"/>
              </a:rPr>
              <a:t> (socialism), </a:t>
            </a:r>
            <a:r>
              <a:rPr lang="en-US" sz="1600" b="1" u="sng" dirty="0" smtClean="0">
                <a:sym typeface="Wingdings" pitchFamily="2" charset="2"/>
              </a:rPr>
              <a:t>Fraternity</a:t>
            </a:r>
            <a:r>
              <a:rPr lang="en-US" sz="1600" dirty="0" smtClean="0">
                <a:sym typeface="Wingdings" pitchFamily="2" charset="2"/>
              </a:rPr>
              <a:t> (nationalism)</a:t>
            </a:r>
            <a:r>
              <a:rPr lang="en-US" sz="1600" b="1" dirty="0" smtClean="0">
                <a:sym typeface="Wingdings"/>
              </a:rPr>
              <a:t> </a:t>
            </a:r>
            <a:r>
              <a:rPr lang="en-US" sz="1600" b="1" dirty="0" smtClean="0"/>
              <a:t> </a:t>
            </a:r>
            <a:r>
              <a:rPr lang="en-US" sz="2000" dirty="0" smtClean="0">
                <a:sym typeface="Wingdings" pitchFamily="2" charset="2"/>
              </a:rPr>
              <a:t>civil liberties included worship as you want. Pope did not approve.</a:t>
            </a:r>
          </a:p>
          <a:p>
            <a:pPr marL="514350" indent="-514350">
              <a:buFont typeface="+mj-lt"/>
              <a:buAutoNum type="arabicPeriod"/>
            </a:pPr>
            <a:r>
              <a:rPr lang="en-US" sz="2000" dirty="0" smtClean="0">
                <a:sym typeface="Wingdings" pitchFamily="2" charset="2"/>
              </a:rPr>
              <a:t> </a:t>
            </a:r>
            <a:r>
              <a:rPr lang="en-US" sz="2000" b="1" dirty="0" smtClean="0">
                <a:sym typeface="Wingdings" pitchFamily="2" charset="2"/>
              </a:rPr>
              <a:t>1833 Oxford Movement </a:t>
            </a:r>
            <a:r>
              <a:rPr lang="en-US" sz="2000" dirty="0" smtClean="0">
                <a:sym typeface="Wingdings" pitchFamily="2" charset="2"/>
              </a:rPr>
              <a:t>– “</a:t>
            </a:r>
            <a:r>
              <a:rPr lang="en-US" sz="2000" b="1" u="sng" dirty="0" smtClean="0">
                <a:solidFill>
                  <a:srgbClr val="C00000"/>
                </a:solidFill>
                <a:sym typeface="Wingdings" pitchFamily="2" charset="2"/>
              </a:rPr>
              <a:t>High Church</a:t>
            </a:r>
            <a:r>
              <a:rPr lang="en-US" sz="2000" dirty="0" smtClean="0">
                <a:sym typeface="Wingdings" pitchFamily="2" charset="2"/>
              </a:rPr>
              <a:t>”:  John Newman, ascribed power to sacraments. </a:t>
            </a:r>
            <a:r>
              <a:rPr lang="en-US" sz="2000" b="1" dirty="0" smtClean="0">
                <a:sym typeface="Wingdings" pitchFamily="2" charset="2"/>
              </a:rPr>
              <a:t>Anglican church Catholic in all but supremacy of the pope</a:t>
            </a:r>
            <a:r>
              <a:rPr lang="en-US" sz="2000" dirty="0" smtClean="0">
                <a:sym typeface="Wingdings" pitchFamily="2" charset="2"/>
              </a:rPr>
              <a:t>.</a:t>
            </a:r>
          </a:p>
          <a:p>
            <a:pPr marL="514350" indent="-514350">
              <a:buFont typeface="+mj-lt"/>
              <a:buAutoNum type="arabicPeriod"/>
            </a:pPr>
            <a:r>
              <a:rPr lang="en-US" sz="2000" dirty="0" smtClean="0">
                <a:sym typeface="Wingdings" pitchFamily="2" charset="2"/>
              </a:rPr>
              <a:t>1870 Papal States of Rome defeated by </a:t>
            </a:r>
            <a:r>
              <a:rPr lang="en-US" sz="2000" b="1" u="sng" dirty="0" smtClean="0">
                <a:sym typeface="Wingdings" pitchFamily="2" charset="2"/>
              </a:rPr>
              <a:t>Italian nationalists</a:t>
            </a:r>
            <a:r>
              <a:rPr lang="en-US" sz="2000" dirty="0" smtClean="0">
                <a:sym typeface="Wingdings" pitchFamily="2" charset="2"/>
              </a:rPr>
              <a:t>; </a:t>
            </a:r>
            <a:r>
              <a:rPr lang="en-US" sz="2000" b="1" dirty="0" smtClean="0">
                <a:sym typeface="Wingdings" pitchFamily="2" charset="2"/>
              </a:rPr>
              <a:t>1</a:t>
            </a:r>
            <a:r>
              <a:rPr lang="en-US" sz="2000" b="1" baseline="30000" dirty="0" smtClean="0">
                <a:sym typeface="Wingdings" pitchFamily="2" charset="2"/>
              </a:rPr>
              <a:t>st</a:t>
            </a:r>
            <a:r>
              <a:rPr lang="en-US" sz="2000" b="1" dirty="0" smtClean="0">
                <a:sym typeface="Wingdings" pitchFamily="2" charset="2"/>
              </a:rPr>
              <a:t> Vatican Council </a:t>
            </a:r>
            <a:r>
              <a:rPr lang="en-US" sz="2000" dirty="0" smtClean="0">
                <a:sym typeface="Wingdings" pitchFamily="2" charset="2"/>
              </a:rPr>
              <a:t>emphasizes Papal </a:t>
            </a:r>
            <a:r>
              <a:rPr lang="en-US" sz="2000" b="1" u="sng" dirty="0" smtClean="0">
                <a:sym typeface="Wingdings" pitchFamily="2" charset="2"/>
              </a:rPr>
              <a:t>primacy</a:t>
            </a:r>
            <a:r>
              <a:rPr lang="en-US" sz="2000" dirty="0" smtClean="0">
                <a:sym typeface="Wingdings" pitchFamily="2" charset="2"/>
              </a:rPr>
              <a:t> (spiritual sovereignty) and pronounces </a:t>
            </a:r>
            <a:r>
              <a:rPr lang="en-US" sz="2000" b="1" u="sng" dirty="0" smtClean="0">
                <a:sym typeface="Wingdings" pitchFamily="2" charset="2"/>
              </a:rPr>
              <a:t>infallibility</a:t>
            </a:r>
            <a:r>
              <a:rPr lang="en-US" sz="2000" dirty="0" smtClean="0">
                <a:sym typeface="Wingdings" pitchFamily="2" charset="2"/>
              </a:rPr>
              <a:t>; all to fight liberalism, socialism, and nationalism</a:t>
            </a:r>
          </a:p>
          <a:p>
            <a:pPr marL="514350" indent="-514350">
              <a:buFont typeface="+mj-lt"/>
              <a:buAutoNum type="arabicPeriod"/>
            </a:pPr>
            <a:r>
              <a:rPr lang="en-US" sz="2000" dirty="0" smtClean="0">
                <a:sym typeface="Wingdings" pitchFamily="2" charset="2"/>
              </a:rPr>
              <a:t>1929 Mussolini </a:t>
            </a:r>
            <a:r>
              <a:rPr lang="en-US" sz="2000" b="1" u="sng" dirty="0" smtClean="0">
                <a:sym typeface="Wingdings" pitchFamily="2" charset="2"/>
              </a:rPr>
              <a:t>resolved the papal states issue </a:t>
            </a:r>
            <a:r>
              <a:rPr lang="en-US" sz="2000" dirty="0" smtClean="0">
                <a:sym typeface="Wingdings" pitchFamily="2" charset="2"/>
              </a:rPr>
              <a:t>by establishing the </a:t>
            </a:r>
            <a:r>
              <a:rPr lang="en-US" sz="2000" b="1" u="sng" dirty="0" smtClean="0">
                <a:sym typeface="Wingdings" pitchFamily="2" charset="2"/>
              </a:rPr>
              <a:t>Vatican State</a:t>
            </a:r>
          </a:p>
          <a:p>
            <a:pPr marL="514350" indent="-514350">
              <a:buFont typeface="+mj-lt"/>
              <a:buAutoNum type="arabicPeriod" startAt="8"/>
            </a:pPr>
            <a:endParaRPr lang="en-US" sz="2000" dirty="0" smtClean="0">
              <a:sym typeface="Wingdings" pitchFamily="2" charset="2"/>
            </a:endParaRPr>
          </a:p>
          <a:p>
            <a:pPr marL="514350" indent="-514350">
              <a:buFont typeface="+mj-lt"/>
              <a:buAutoNum type="arabicPeriod" startAt="8"/>
            </a:pPr>
            <a:endParaRPr lang="en-US" sz="1800" b="1" u="sng" dirty="0" smtClean="0"/>
          </a:p>
          <a:p>
            <a:pPr marL="914400" lvl="1" indent="-514350">
              <a:buFont typeface="+mj-lt"/>
              <a:buAutoNum type="arabicPeriod"/>
            </a:pPr>
            <a:endParaRPr lang="en-US" sz="1600" dirty="0" smtClean="0"/>
          </a:p>
        </p:txBody>
      </p:sp>
      <p:sp>
        <p:nvSpPr>
          <p:cNvPr id="5" name="Title 1"/>
          <p:cNvSpPr>
            <a:spLocks noGrp="1"/>
          </p:cNvSpPr>
          <p:nvPr>
            <p:ph type="title"/>
          </p:nvPr>
        </p:nvSpPr>
        <p:spPr>
          <a:xfrm>
            <a:off x="0" y="533400"/>
            <a:ext cx="9144000" cy="838200"/>
          </a:xfrm>
        </p:spPr>
        <p:txBody>
          <a:bodyPr>
            <a:noAutofit/>
          </a:bodyPr>
          <a:lstStyle/>
          <a:p>
            <a:r>
              <a:rPr lang="en-US" sz="3200" b="1" dirty="0" smtClean="0">
                <a:solidFill>
                  <a:srgbClr val="C00000"/>
                </a:solidFill>
              </a:rPr>
              <a:t>Philadelphia 1</a:t>
            </a:r>
            <a:r>
              <a:rPr lang="en-US" sz="3200" dirty="0" smtClean="0"/>
              <a:t>:	1789 AD to 1914</a:t>
            </a:r>
            <a:br>
              <a:rPr lang="en-US" sz="3200" dirty="0" smtClean="0"/>
            </a:br>
            <a:r>
              <a:rPr lang="en-US" sz="2800" i="1" dirty="0" smtClean="0"/>
              <a:t> Thyatira continues to the end times </a:t>
            </a:r>
            <a:endParaRPr lang="en-US" sz="3200" i="1"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609600"/>
            <a:ext cx="8610600" cy="6248400"/>
          </a:xfrm>
        </p:spPr>
        <p:txBody>
          <a:bodyPr>
            <a:noAutofit/>
          </a:bodyPr>
          <a:lstStyle/>
          <a:p>
            <a:pPr marL="514350" indent="-514350">
              <a:buNone/>
            </a:pPr>
            <a:r>
              <a:rPr lang="en-US" sz="2400" b="1" dirty="0" smtClean="0">
                <a:solidFill>
                  <a:srgbClr val="C00000"/>
                </a:solidFill>
                <a:effectLst>
                  <a:outerShdw blurRad="38100" dist="38100" dir="2700000" algn="tl">
                    <a:srgbClr val="000000">
                      <a:alpha val="43137"/>
                    </a:srgbClr>
                  </a:outerShdw>
                </a:effectLst>
              </a:rPr>
              <a:t>Age of Progress:</a:t>
            </a:r>
            <a:endParaRPr lang="en-US" sz="2400" b="1" dirty="0" smtClean="0">
              <a:sym typeface="Wingdings" pitchFamily="2" charset="2"/>
            </a:endParaRPr>
          </a:p>
          <a:p>
            <a:pPr marL="514350" indent="-514350">
              <a:buNone/>
            </a:pPr>
            <a:r>
              <a:rPr lang="en-US" sz="2000" b="1" u="sng" dirty="0" smtClean="0">
                <a:sym typeface="Wingdings" pitchFamily="2" charset="2"/>
              </a:rPr>
              <a:t>Sardis:</a:t>
            </a:r>
            <a:r>
              <a:rPr lang="en-US" sz="2000" dirty="0" smtClean="0">
                <a:sym typeface="Wingdings" pitchFamily="2" charset="2"/>
              </a:rPr>
              <a:t> </a:t>
            </a:r>
            <a:r>
              <a:rPr lang="en-US" sz="2000" u="sng" dirty="0" smtClean="0">
                <a:sym typeface="Wingdings" pitchFamily="2" charset="2"/>
              </a:rPr>
              <a:t>Dead Church </a:t>
            </a:r>
            <a:r>
              <a:rPr lang="en-US" sz="2000" dirty="0" smtClean="0">
                <a:sym typeface="Wingdings" pitchFamily="2" charset="2"/>
              </a:rPr>
              <a:t>continues</a:t>
            </a:r>
          </a:p>
          <a:p>
            <a:pPr marL="514350" indent="-514350">
              <a:buFont typeface="+mj-lt"/>
              <a:buAutoNum type="arabicPeriod"/>
            </a:pPr>
            <a:r>
              <a:rPr lang="en-US" sz="2000" dirty="0" smtClean="0">
                <a:sym typeface="Wingdings" pitchFamily="2" charset="2"/>
              </a:rPr>
              <a:t>1859 Darwin’s OOS; industrialization, immigration, </a:t>
            </a:r>
            <a:r>
              <a:rPr lang="en-US" sz="2000" u="sng" dirty="0" smtClean="0">
                <a:sym typeface="Wingdings" pitchFamily="2" charset="2"/>
              </a:rPr>
              <a:t>higher criticism </a:t>
            </a:r>
            <a:r>
              <a:rPr lang="en-US" sz="2000" dirty="0" smtClean="0">
                <a:sym typeface="Wingdings" pitchFamily="2" charset="2"/>
              </a:rPr>
              <a:t></a:t>
            </a:r>
          </a:p>
          <a:p>
            <a:pPr marL="914400" lvl="1" indent="-514350">
              <a:buFont typeface="+mj-lt"/>
              <a:buAutoNum type="alphaLcPeriod"/>
            </a:pPr>
            <a:r>
              <a:rPr lang="en-US" sz="1600" b="1" u="sng" dirty="0" smtClean="0">
                <a:sym typeface="Wingdings" pitchFamily="2" charset="2"/>
              </a:rPr>
              <a:t>Public Protestant</a:t>
            </a:r>
            <a:r>
              <a:rPr lang="en-US" sz="1600" dirty="0" smtClean="0">
                <a:sym typeface="Wingdings" pitchFamily="2" charset="2"/>
              </a:rPr>
              <a:t>: social Christianity, social gospel, social service</a:t>
            </a:r>
          </a:p>
          <a:p>
            <a:pPr marL="914400" lvl="1" indent="-514350">
              <a:buFont typeface="+mj-lt"/>
              <a:buAutoNum type="alphaLcPeriod"/>
            </a:pPr>
            <a:r>
              <a:rPr lang="en-US" sz="1600" b="1" u="sng" dirty="0" smtClean="0">
                <a:sym typeface="Wingdings" pitchFamily="2" charset="2"/>
              </a:rPr>
              <a:t>Private Protestant</a:t>
            </a:r>
            <a:r>
              <a:rPr lang="en-US" sz="1600" dirty="0" smtClean="0">
                <a:sym typeface="Wingdings" pitchFamily="2" charset="2"/>
              </a:rPr>
              <a:t>: individual salvation (Moody)</a:t>
            </a:r>
          </a:p>
          <a:p>
            <a:pPr marL="514350" indent="-514350">
              <a:buFont typeface="+mj-lt"/>
              <a:buAutoNum type="arabicPeriod"/>
            </a:pPr>
            <a:r>
              <a:rPr lang="en-US" sz="2000" dirty="0" smtClean="0">
                <a:sym typeface="Wingdings" pitchFamily="2" charset="2"/>
              </a:rPr>
              <a:t> </a:t>
            </a:r>
            <a:r>
              <a:rPr lang="en-US" sz="2000" b="1" dirty="0" smtClean="0">
                <a:solidFill>
                  <a:srgbClr val="C00000"/>
                </a:solidFill>
                <a:sym typeface="Wingdings" pitchFamily="2" charset="2"/>
              </a:rPr>
              <a:t>Schleiermacher</a:t>
            </a:r>
            <a:r>
              <a:rPr lang="en-US" sz="2000" dirty="0" smtClean="0">
                <a:sym typeface="Wingdings" pitchFamily="2" charset="2"/>
              </a:rPr>
              <a:t>, father of “</a:t>
            </a:r>
            <a:r>
              <a:rPr lang="en-US" sz="2000" b="1" u="sng" dirty="0" smtClean="0">
                <a:sym typeface="Wingdings" pitchFamily="2" charset="2"/>
              </a:rPr>
              <a:t>modern liberal theology</a:t>
            </a:r>
            <a:r>
              <a:rPr lang="en-US" sz="2000" dirty="0" smtClean="0">
                <a:sym typeface="Wingdings" pitchFamily="2" charset="2"/>
              </a:rPr>
              <a:t>”; Jesus a great pioneer.</a:t>
            </a:r>
          </a:p>
          <a:p>
            <a:pPr marL="514350" indent="-514350">
              <a:buFont typeface="+mj-lt"/>
              <a:buAutoNum type="arabicPeriod"/>
            </a:pPr>
            <a:r>
              <a:rPr lang="en-US" sz="2000" dirty="0" smtClean="0">
                <a:sym typeface="Wingdings" pitchFamily="2" charset="2"/>
              </a:rPr>
              <a:t>After 1880, </a:t>
            </a:r>
            <a:r>
              <a:rPr lang="en-US" sz="2000" b="1" u="sng" dirty="0" smtClean="0">
                <a:solidFill>
                  <a:srgbClr val="C00000"/>
                </a:solidFill>
                <a:sym typeface="Wingdings" pitchFamily="2" charset="2"/>
              </a:rPr>
              <a:t>liberal thought </a:t>
            </a:r>
            <a:r>
              <a:rPr lang="en-US" sz="2000" dirty="0" smtClean="0">
                <a:sym typeface="Wingdings" pitchFamily="2" charset="2"/>
              </a:rPr>
              <a:t>challenges:</a:t>
            </a:r>
          </a:p>
          <a:p>
            <a:pPr marL="914400" lvl="1" indent="-514350">
              <a:buFont typeface="+mj-lt"/>
              <a:buAutoNum type="alphaLcPeriod"/>
            </a:pPr>
            <a:r>
              <a:rPr lang="en-US" sz="1600" dirty="0" smtClean="0">
                <a:sym typeface="Wingdings" pitchFamily="2" charset="2"/>
              </a:rPr>
              <a:t>Sovereignty of God</a:t>
            </a:r>
          </a:p>
          <a:p>
            <a:pPr marL="914400" lvl="1" indent="-514350">
              <a:buFont typeface="+mj-lt"/>
              <a:buAutoNum type="alphaLcPeriod"/>
            </a:pPr>
            <a:r>
              <a:rPr lang="en-US" sz="1600" dirty="0" smtClean="0">
                <a:sym typeface="Wingdings" pitchFamily="2" charset="2"/>
              </a:rPr>
              <a:t>Depravity of man</a:t>
            </a:r>
          </a:p>
          <a:p>
            <a:pPr marL="914400" lvl="1" indent="-514350">
              <a:buFont typeface="+mj-lt"/>
              <a:buAutoNum type="alphaLcPeriod"/>
            </a:pPr>
            <a:r>
              <a:rPr lang="en-US" sz="1600" dirty="0" smtClean="0">
                <a:sym typeface="Wingdings" pitchFamily="2" charset="2"/>
              </a:rPr>
              <a:t>The atoning work of Christ</a:t>
            </a:r>
          </a:p>
          <a:p>
            <a:pPr marL="914400" lvl="1" indent="-514350">
              <a:buFont typeface="+mj-lt"/>
              <a:buAutoNum type="alphaLcPeriod"/>
            </a:pPr>
            <a:r>
              <a:rPr lang="en-US" sz="1600" dirty="0" smtClean="0">
                <a:sym typeface="Wingdings" pitchFamily="2" charset="2"/>
              </a:rPr>
              <a:t>Holy Spirit essential to conversion</a:t>
            </a:r>
          </a:p>
          <a:p>
            <a:pPr marL="914400" lvl="1" indent="-514350">
              <a:buFont typeface="+mj-lt"/>
              <a:buAutoNum type="alphaLcPeriod"/>
            </a:pPr>
            <a:r>
              <a:rPr lang="en-US" sz="1600" dirty="0" smtClean="0">
                <a:sym typeface="Wingdings" pitchFamily="2" charset="2"/>
              </a:rPr>
              <a:t>Eternal separation of the lost in hell</a:t>
            </a:r>
          </a:p>
          <a:p>
            <a:pPr marL="457200">
              <a:buFont typeface="+mj-lt"/>
              <a:buAutoNum type="arabicPeriod"/>
            </a:pPr>
            <a:r>
              <a:rPr lang="en-US" sz="1800" u="sng" dirty="0" smtClean="0">
                <a:sym typeface="Wingdings" pitchFamily="2" charset="2"/>
              </a:rPr>
              <a:t> </a:t>
            </a:r>
            <a:r>
              <a:rPr lang="en-US" sz="2000" b="1" u="sng" dirty="0" smtClean="0">
                <a:sym typeface="Wingdings" pitchFamily="2" charset="2"/>
              </a:rPr>
              <a:t>Social Gospel</a:t>
            </a:r>
            <a:r>
              <a:rPr lang="en-US" sz="2000" dirty="0" smtClean="0">
                <a:sym typeface="Wingdings" pitchFamily="2" charset="2"/>
              </a:rPr>
              <a:t>: God’s saving work includes </a:t>
            </a:r>
            <a:r>
              <a:rPr lang="en-US" sz="2000" b="1" u="sng" dirty="0" smtClean="0">
                <a:sym typeface="Wingdings" pitchFamily="2" charset="2"/>
              </a:rPr>
              <a:t>civil structures</a:t>
            </a:r>
            <a:r>
              <a:rPr lang="en-US" sz="2000" dirty="0" smtClean="0">
                <a:sym typeface="Wingdings" pitchFamily="2" charset="2"/>
              </a:rPr>
              <a:t>; the primary sin in society is capitalism [</a:t>
            </a:r>
            <a:r>
              <a:rPr lang="en-US" sz="2000" b="1" u="sng" dirty="0" smtClean="0">
                <a:sym typeface="Wingdings" pitchFamily="2" charset="2"/>
              </a:rPr>
              <a:t>i.e., man is sinful because of the environment…]</a:t>
            </a:r>
          </a:p>
          <a:p>
            <a:pPr marL="457200"/>
            <a:r>
              <a:rPr lang="en-US" sz="2000" dirty="0" smtClean="0">
                <a:sym typeface="Wingdings" pitchFamily="2" charset="2"/>
              </a:rPr>
              <a:t>H. Richard Niebuhr (1894-1962) </a:t>
            </a:r>
            <a:r>
              <a:rPr lang="en-US" sz="2000" dirty="0" smtClean="0"/>
              <a:t>– God is sovereign and transcendent</a:t>
            </a:r>
            <a:endParaRPr lang="en-US" sz="2000" dirty="0" smtClean="0">
              <a:sym typeface="Wingdings" pitchFamily="2" charset="2"/>
            </a:endParaRPr>
          </a:p>
          <a:p>
            <a:pPr marL="914400" lvl="1" indent="-514350">
              <a:buFont typeface="+mj-lt"/>
              <a:buAutoNum type="alphaLcPeriod"/>
            </a:pPr>
            <a:r>
              <a:rPr lang="en-US" sz="1600" dirty="0" smtClean="0">
                <a:sym typeface="Wingdings" pitchFamily="2" charset="2"/>
              </a:rPr>
              <a:t> </a:t>
            </a:r>
            <a:r>
              <a:rPr lang="en-US" sz="1600" b="1" dirty="0" smtClean="0">
                <a:solidFill>
                  <a:srgbClr val="C00000"/>
                </a:solidFill>
                <a:sym typeface="Wingdings" pitchFamily="2" charset="2"/>
              </a:rPr>
              <a:t>criticized the social gospel: “a God without wrath brought men without sin into a kingdom without judgment through the ministrations of a Christ without a Cross.”</a:t>
            </a:r>
          </a:p>
          <a:p>
            <a:pPr marL="914400" lvl="1" indent="-514350">
              <a:buFont typeface="+mj-lt"/>
              <a:buAutoNum type="alphaLcPeriod"/>
            </a:pPr>
            <a:r>
              <a:rPr lang="en-US" sz="1600" dirty="0" smtClean="0">
                <a:sym typeface="Wingdings" pitchFamily="2" charset="2"/>
              </a:rPr>
              <a:t>influential in post-liberal theology - </a:t>
            </a:r>
            <a:r>
              <a:rPr lang="en-US" sz="1600" dirty="0" smtClean="0"/>
              <a:t>referred to as "the Yale school" or "</a:t>
            </a:r>
            <a:r>
              <a:rPr lang="en-US" sz="1600" b="1" u="sng" dirty="0" smtClean="0"/>
              <a:t>narrative theology</a:t>
            </a:r>
            <a:r>
              <a:rPr lang="en-US" sz="1600" dirty="0" smtClean="0"/>
              <a:t>“</a:t>
            </a:r>
          </a:p>
          <a:p>
            <a:pPr marL="914400" lvl="1" indent="-514350">
              <a:buFont typeface="+mj-lt"/>
              <a:buAutoNum type="alphaLcPeriod"/>
            </a:pPr>
            <a:r>
              <a:rPr lang="en-US" sz="1600" dirty="0" smtClean="0">
                <a:sym typeface="Wingdings" pitchFamily="2" charset="2"/>
              </a:rPr>
              <a:t>Major influence on the </a:t>
            </a:r>
            <a:r>
              <a:rPr lang="en-US" sz="1600" b="1" u="sng" dirty="0" smtClean="0">
                <a:sym typeface="Wingdings" pitchFamily="2" charset="2"/>
              </a:rPr>
              <a:t>Emergent Church </a:t>
            </a:r>
            <a:r>
              <a:rPr lang="en-US" sz="1600" dirty="0" smtClean="0">
                <a:sym typeface="Wingdings" pitchFamily="2" charset="2"/>
              </a:rPr>
              <a:t>(see Letter to Laodicea)</a:t>
            </a:r>
          </a:p>
          <a:p>
            <a:pPr marL="514350" indent="-514350">
              <a:buFont typeface="+mj-lt"/>
              <a:buAutoNum type="arabicPeriod" startAt="15"/>
            </a:pPr>
            <a:endParaRPr lang="en-US" sz="2000" dirty="0" smtClean="0">
              <a:sym typeface="Wingdings" pitchFamily="2" charset="2"/>
            </a:endParaRPr>
          </a:p>
          <a:p>
            <a:pPr marL="514350" indent="-514350">
              <a:buFont typeface="+mj-lt"/>
              <a:buAutoNum type="arabicPeriod" startAt="15"/>
            </a:pPr>
            <a:endParaRPr lang="en-US" sz="1800" b="1" u="sng" dirty="0" smtClean="0"/>
          </a:p>
          <a:p>
            <a:pPr marL="914400" lvl="1" indent="-514350">
              <a:buFont typeface="+mj-lt"/>
              <a:buAutoNum type="arabicPeriod"/>
            </a:pPr>
            <a:endParaRPr lang="en-US" sz="1600" dirty="0" smtClean="0"/>
          </a:p>
        </p:txBody>
      </p:sp>
      <p:sp>
        <p:nvSpPr>
          <p:cNvPr id="4" name="Line Callout 1 3"/>
          <p:cNvSpPr/>
          <p:nvPr/>
        </p:nvSpPr>
        <p:spPr>
          <a:xfrm>
            <a:off x="6400800" y="3276600"/>
            <a:ext cx="2438400" cy="838200"/>
          </a:xfrm>
          <a:prstGeom prst="borderCallout1">
            <a:avLst>
              <a:gd name="adj1" fmla="val 18750"/>
              <a:gd name="adj2" fmla="val -8333"/>
              <a:gd name="adj3" fmla="val 162717"/>
              <a:gd name="adj4" fmla="val -16310"/>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Bad system causes sin rather than</a:t>
            </a:r>
          </a:p>
          <a:p>
            <a:pPr algn="ctr"/>
            <a:r>
              <a:rPr lang="en-US" dirty="0" smtClean="0">
                <a:solidFill>
                  <a:schemeClr val="tx1"/>
                </a:solidFill>
              </a:rPr>
              <a:t>sin causes bad system</a:t>
            </a:r>
            <a:endParaRPr lang="en-US" dirty="0">
              <a:solidFill>
                <a:schemeClr val="tx1"/>
              </a:solidFill>
            </a:endParaRPr>
          </a:p>
        </p:txBody>
      </p:sp>
      <p:sp>
        <p:nvSpPr>
          <p:cNvPr id="7" name="Title 1"/>
          <p:cNvSpPr>
            <a:spLocks noGrp="1"/>
          </p:cNvSpPr>
          <p:nvPr>
            <p:ph type="title"/>
          </p:nvPr>
        </p:nvSpPr>
        <p:spPr>
          <a:xfrm>
            <a:off x="0" y="-76200"/>
            <a:ext cx="9144000" cy="838200"/>
          </a:xfrm>
        </p:spPr>
        <p:txBody>
          <a:bodyPr>
            <a:noAutofit/>
          </a:bodyPr>
          <a:lstStyle/>
          <a:p>
            <a:r>
              <a:rPr lang="en-US" sz="3200" b="1" dirty="0" smtClean="0">
                <a:solidFill>
                  <a:srgbClr val="C00000"/>
                </a:solidFill>
              </a:rPr>
              <a:t>Philadelphia 1</a:t>
            </a:r>
            <a:r>
              <a:rPr lang="en-US" sz="3200" dirty="0" smtClean="0"/>
              <a:t>:	1789 AD to 1914</a:t>
            </a:r>
            <a:br>
              <a:rPr lang="en-US" sz="3200" dirty="0" smtClean="0"/>
            </a:br>
            <a:r>
              <a:rPr lang="en-US" sz="2400" i="1" dirty="0" smtClean="0"/>
              <a:t> Sardis continues to the end times </a:t>
            </a:r>
            <a:endParaRPr lang="en-US" sz="32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15962"/>
          </a:xfrm>
        </p:spPr>
        <p:txBody>
          <a:bodyPr>
            <a:normAutofit fontScale="90000"/>
          </a:bodyPr>
          <a:lstStyle/>
          <a:p>
            <a:r>
              <a:rPr lang="en-US" b="1" dirty="0" smtClean="0"/>
              <a:t>Great Chain of Contempt</a:t>
            </a:r>
            <a:br>
              <a:rPr lang="en-US" b="1" dirty="0" smtClean="0"/>
            </a:br>
            <a:r>
              <a:rPr lang="en-US" sz="3100" b="1" i="1" dirty="0" smtClean="0"/>
              <a:t>(The American Conservative)</a:t>
            </a:r>
            <a:endParaRPr lang="en-US" i="1" dirty="0"/>
          </a:p>
        </p:txBody>
      </p:sp>
      <p:sp>
        <p:nvSpPr>
          <p:cNvPr id="4" name="Date Placeholder 3"/>
          <p:cNvSpPr>
            <a:spLocks noGrp="1"/>
          </p:cNvSpPr>
          <p:nvPr>
            <p:ph type="dt" sz="half" idx="10"/>
          </p:nvPr>
        </p:nvSpPr>
        <p:spPr/>
        <p:txBody>
          <a:bodyPr/>
          <a:lstStyle/>
          <a:p>
            <a:fld id="{9B555970-2B84-4BCC-8D8B-95055D2CD051}" type="datetime1">
              <a:rPr lang="en-US" smtClean="0"/>
              <a:pPr/>
              <a:t>11/2/2016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24</a:t>
            </a:fld>
            <a:endParaRPr lang="en-US"/>
          </a:p>
        </p:txBody>
      </p:sp>
      <p:pic>
        <p:nvPicPr>
          <p:cNvPr id="1026" name="Picture 2" descr="Wikimedia Commons"/>
          <p:cNvPicPr>
            <a:picLocks noChangeAspect="1" noChangeArrowheads="1"/>
          </p:cNvPicPr>
          <p:nvPr/>
        </p:nvPicPr>
        <p:blipFill>
          <a:blip r:embed="rId2" cstate="print"/>
          <a:srcRect/>
          <a:stretch>
            <a:fillRect/>
          </a:stretch>
        </p:blipFill>
        <p:spPr bwMode="auto">
          <a:xfrm>
            <a:off x="0" y="1066800"/>
            <a:ext cx="9166642" cy="5791200"/>
          </a:xfrm>
          <a:prstGeom prst="rect">
            <a:avLst/>
          </a:prstGeom>
          <a:noFill/>
        </p:spPr>
      </p:pic>
      <p:pic>
        <p:nvPicPr>
          <p:cNvPr id="7" name="Picture 2" descr="http://comps.canstockphoto.com/can-stock-photo_csp17222415.jpg"/>
          <p:cNvPicPr>
            <a:picLocks noChangeAspect="1" noChangeArrowheads="1"/>
          </p:cNvPicPr>
          <p:nvPr/>
        </p:nvPicPr>
        <p:blipFill>
          <a:blip r:embed="rId3" cstate="print"/>
          <a:srcRect/>
          <a:stretch>
            <a:fillRect/>
          </a:stretch>
        </p:blipFill>
        <p:spPr bwMode="auto">
          <a:xfrm>
            <a:off x="0" y="0"/>
            <a:ext cx="838199" cy="718989"/>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304800"/>
            <a:ext cx="9144000" cy="6781800"/>
          </a:xfrm>
        </p:spPr>
        <p:txBody>
          <a:bodyPr>
            <a:noAutofit/>
          </a:bodyPr>
          <a:lstStyle/>
          <a:p>
            <a:pPr marL="514350" indent="-514350">
              <a:buNone/>
            </a:pPr>
            <a:r>
              <a:rPr lang="en-US" sz="2400" b="1" dirty="0" smtClean="0">
                <a:solidFill>
                  <a:srgbClr val="C00000"/>
                </a:solidFill>
                <a:effectLst>
                  <a:outerShdw blurRad="38100" dist="38100" dir="2700000" algn="tl">
                    <a:srgbClr val="000000">
                      <a:alpha val="43137"/>
                    </a:srgbClr>
                  </a:outerShdw>
                </a:effectLst>
              </a:rPr>
              <a:t>Age of Progress:</a:t>
            </a:r>
            <a:endParaRPr lang="en-US" sz="2400" b="1" u="sng" dirty="0" smtClean="0">
              <a:sym typeface="Wingdings" pitchFamily="2" charset="2"/>
            </a:endParaRPr>
          </a:p>
          <a:p>
            <a:pPr>
              <a:buNone/>
            </a:pPr>
            <a:r>
              <a:rPr lang="en-US" sz="2000" b="1" u="sng" dirty="0" smtClean="0"/>
              <a:t>Philadelphia:</a:t>
            </a:r>
            <a:r>
              <a:rPr lang="en-US" sz="2000" b="1" dirty="0" smtClean="0"/>
              <a:t> Church of Brotherly Love</a:t>
            </a:r>
          </a:p>
          <a:p>
            <a:pPr lvl="0"/>
            <a:r>
              <a:rPr lang="en-US" sz="1800" dirty="0" smtClean="0"/>
              <a:t>Christianity in the past focused on local evangelism and then spiritual growth; centered in U.S. and Europe.</a:t>
            </a:r>
          </a:p>
          <a:p>
            <a:pPr lvl="0"/>
            <a:r>
              <a:rPr lang="en-US" sz="1800" dirty="0" smtClean="0"/>
              <a:t>19th century Christian world missions was without parallel in history.</a:t>
            </a:r>
            <a:endParaRPr lang="en-US" sz="3600" dirty="0" smtClean="0"/>
          </a:p>
          <a:p>
            <a:pPr marL="681038" lvl="1"/>
            <a:r>
              <a:rPr lang="en-US" sz="1600" dirty="0" smtClean="0"/>
              <a:t>1792 English cobbler William Carey was </a:t>
            </a:r>
            <a:r>
              <a:rPr lang="en-US" sz="1600" u="sng" dirty="0" smtClean="0"/>
              <a:t>Father of Modern Missions</a:t>
            </a:r>
            <a:r>
              <a:rPr lang="en-US" sz="1600" dirty="0" smtClean="0"/>
              <a:t>. Rebuked obstacles of: a) distance, b) barbarism, c) dangers, d) cost of support, e) languages.</a:t>
            </a:r>
            <a:endParaRPr lang="en-US" sz="3600" dirty="0" smtClean="0"/>
          </a:p>
          <a:p>
            <a:pPr marL="681038" lvl="1"/>
            <a:r>
              <a:rPr lang="en-US" sz="1600" dirty="0" smtClean="0"/>
              <a:t>Carey said if merchants can do it so can the church: “evangelize whole countries”, develop local ministry rooted in the culture. Est. Baptist Missionary Society in 1792.</a:t>
            </a:r>
            <a:endParaRPr lang="en-US" sz="3600" dirty="0" smtClean="0"/>
          </a:p>
          <a:p>
            <a:pPr marL="681038" lvl="1"/>
            <a:r>
              <a:rPr lang="en-US" sz="1600" dirty="0" smtClean="0"/>
              <a:t>Carey went to India. British East India Company refused to allow Carey to live in Calcutta, so he settled in Bengal. Studied Hindu way of thinking, produced 6 different translations of the bible.</a:t>
            </a:r>
          </a:p>
          <a:p>
            <a:pPr marL="681038" lvl="1"/>
            <a:r>
              <a:rPr lang="en-US" sz="1600" dirty="0" smtClean="0"/>
              <a:t>“We just need as much love for the souls of men as they have for the profit in an otter’s skin!”</a:t>
            </a:r>
            <a:endParaRPr lang="en-US" sz="3600" dirty="0" smtClean="0"/>
          </a:p>
          <a:p>
            <a:pPr marL="681038" lvl="1"/>
            <a:r>
              <a:rPr lang="en-US" sz="1600" dirty="0" smtClean="0"/>
              <a:t>New Protestant world vision: a) evangelism – Carey, b) prophecy, millennialism (improving world) – Jonathan Edwards</a:t>
            </a:r>
            <a:endParaRPr lang="en-US" sz="3600" dirty="0" smtClean="0"/>
          </a:p>
          <a:p>
            <a:pPr lvl="0"/>
            <a:r>
              <a:rPr lang="en-US" sz="1800" dirty="0" smtClean="0"/>
              <a:t>1799 preaching more important than sacraments - Evangelical Movement: </a:t>
            </a:r>
            <a:r>
              <a:rPr lang="en-US" sz="1800" dirty="0" err="1" smtClean="0"/>
              <a:t>Clapham</a:t>
            </a:r>
            <a:r>
              <a:rPr lang="en-US" sz="1800" dirty="0" smtClean="0"/>
              <a:t> Sect, William Wilberforce, </a:t>
            </a:r>
            <a:r>
              <a:rPr lang="en-US" sz="1800" u="sng" dirty="0" smtClean="0"/>
              <a:t>Church Missionary Society</a:t>
            </a:r>
            <a:r>
              <a:rPr lang="en-US" sz="1800" dirty="0" smtClean="0"/>
              <a:t> + many others. Movement is later called “Low Church” vs. “High Church”</a:t>
            </a:r>
            <a:endParaRPr lang="en-US" sz="3600" dirty="0" smtClean="0"/>
          </a:p>
          <a:p>
            <a:pPr lvl="0"/>
            <a:r>
              <a:rPr lang="en-US" sz="1800" dirty="0" smtClean="0"/>
              <a:t>Voluntarism reached </a:t>
            </a:r>
            <a:r>
              <a:rPr lang="en-US" sz="1800" u="sng" dirty="0" smtClean="0"/>
              <a:t>across denominations </a:t>
            </a:r>
            <a:r>
              <a:rPr lang="en-US" sz="1800" dirty="0" smtClean="0"/>
              <a:t>to tap the wealth and talent of the “lay” believers - Gospel restored to the central place in Christianity. Evangelism learns to send out the Gospel of God rather than Presbyterianism, Baptist or Episcopalism. </a:t>
            </a:r>
            <a:endParaRPr lang="en-US" sz="3600" dirty="0" smtClean="0"/>
          </a:p>
          <a:p>
            <a:pPr lvl="0"/>
            <a:r>
              <a:rPr lang="en-US" sz="1800" dirty="0" smtClean="0"/>
              <a:t>Great Awakening 1730’s in England, 2</a:t>
            </a:r>
            <a:r>
              <a:rPr lang="en-US" sz="1800" baseline="30000" dirty="0" smtClean="0"/>
              <a:t>nd</a:t>
            </a:r>
            <a:r>
              <a:rPr lang="en-US" sz="1800" dirty="0" smtClean="0"/>
              <a:t> Great Awakening Rev James </a:t>
            </a:r>
            <a:r>
              <a:rPr lang="en-US" sz="1800" dirty="0" err="1" smtClean="0"/>
              <a:t>McGready’s</a:t>
            </a:r>
            <a:r>
              <a:rPr lang="en-US" sz="1800" dirty="0" smtClean="0"/>
              <a:t> July 1800 camp meeting inflamed the 1800’s revival: Charles Finney (anti-slavery), D. L. Moody, Billy Graham…</a:t>
            </a:r>
            <a:endParaRPr lang="en-US" sz="3600" dirty="0" smtClean="0"/>
          </a:p>
          <a:p>
            <a:pPr marL="514350" indent="-514350">
              <a:buFont typeface="+mj-lt"/>
              <a:buAutoNum type="arabicPeriod"/>
            </a:pPr>
            <a:endParaRPr lang="en-US" sz="2000" dirty="0" smtClean="0">
              <a:sym typeface="Wingdings" pitchFamily="2" charset="2"/>
            </a:endParaRPr>
          </a:p>
          <a:p>
            <a:pPr marL="514350" indent="-514350">
              <a:buFont typeface="+mj-lt"/>
              <a:buAutoNum type="arabicPeriod"/>
            </a:pPr>
            <a:endParaRPr lang="en-US" sz="1800" b="1" u="sng" dirty="0" smtClean="0"/>
          </a:p>
          <a:p>
            <a:pPr marL="914400" lvl="1" indent="-514350">
              <a:buFont typeface="+mj-lt"/>
              <a:buAutoNum type="arabicPeriod"/>
            </a:pPr>
            <a:endParaRPr lang="en-US" sz="1600" dirty="0" smtClean="0"/>
          </a:p>
        </p:txBody>
      </p:sp>
      <p:sp>
        <p:nvSpPr>
          <p:cNvPr id="5" name="Title 1"/>
          <p:cNvSpPr>
            <a:spLocks noGrp="1"/>
          </p:cNvSpPr>
          <p:nvPr>
            <p:ph type="title"/>
          </p:nvPr>
        </p:nvSpPr>
        <p:spPr>
          <a:xfrm>
            <a:off x="0" y="-152400"/>
            <a:ext cx="9144000" cy="685800"/>
          </a:xfrm>
        </p:spPr>
        <p:txBody>
          <a:bodyPr>
            <a:noAutofit/>
          </a:bodyPr>
          <a:lstStyle/>
          <a:p>
            <a:r>
              <a:rPr lang="en-US" sz="3200" b="1" dirty="0" smtClean="0">
                <a:solidFill>
                  <a:srgbClr val="C00000"/>
                </a:solidFill>
              </a:rPr>
              <a:t>Philadelphia 2</a:t>
            </a:r>
            <a:r>
              <a:rPr lang="en-US" sz="3200" dirty="0" smtClean="0"/>
              <a:t>:	1789 AD to 1914 – Revival Church</a:t>
            </a:r>
            <a:endParaRPr lang="en-US" sz="32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04800" y="4800600"/>
            <a:ext cx="8001000" cy="1676400"/>
          </a:xfrm>
          <a:prstGeom prst="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81000" y="228600"/>
            <a:ext cx="8458200" cy="1143000"/>
          </a:xfrm>
        </p:spPr>
        <p:txBody>
          <a:bodyPr>
            <a:normAutofit fontScale="90000"/>
          </a:bodyPr>
          <a:lstStyle/>
          <a:p>
            <a:r>
              <a:rPr lang="en-US" dirty="0" smtClean="0"/>
              <a:t>Thus, Christ taught about the “</a:t>
            </a:r>
            <a:r>
              <a:rPr lang="en-US" dirty="0" smtClean="0">
                <a:solidFill>
                  <a:srgbClr val="FF0000"/>
                </a:solidFill>
              </a:rPr>
              <a:t>kingdom of heaven</a:t>
            </a:r>
            <a:r>
              <a:rPr lang="en-US" dirty="0" smtClean="0"/>
              <a:t>” in </a:t>
            </a:r>
            <a:r>
              <a:rPr lang="en-US" dirty="0" smtClean="0">
                <a:solidFill>
                  <a:srgbClr val="0000FF"/>
                </a:solidFill>
              </a:rPr>
              <a:t>Matt 13 </a:t>
            </a:r>
            <a:r>
              <a:rPr lang="en-US" dirty="0" smtClean="0"/>
              <a:t>parables …</a:t>
            </a:r>
            <a:endParaRPr lang="en-US" dirty="0"/>
          </a:p>
        </p:txBody>
      </p:sp>
      <p:sp>
        <p:nvSpPr>
          <p:cNvPr id="3" name="Content Placeholder 2"/>
          <p:cNvSpPr>
            <a:spLocks noGrp="1"/>
          </p:cNvSpPr>
          <p:nvPr>
            <p:ph idx="1"/>
          </p:nvPr>
        </p:nvSpPr>
        <p:spPr/>
        <p:txBody>
          <a:bodyPr>
            <a:noAutofit/>
          </a:bodyPr>
          <a:lstStyle/>
          <a:p>
            <a:pPr marL="514350" indent="-514350">
              <a:buNone/>
            </a:pPr>
            <a:r>
              <a:rPr lang="en-US" sz="2800" dirty="0" smtClean="0"/>
              <a:t>… to show the </a:t>
            </a:r>
            <a:r>
              <a:rPr lang="en-US" sz="2800" b="1" u="sng" dirty="0" smtClean="0">
                <a:solidFill>
                  <a:srgbClr val="C00000"/>
                </a:solidFill>
              </a:rPr>
              <a:t>progression of the kingdom</a:t>
            </a:r>
            <a:r>
              <a:rPr lang="en-US" sz="2800" dirty="0" smtClean="0"/>
              <a:t> </a:t>
            </a:r>
            <a:r>
              <a:rPr lang="en-US" sz="2800" u="sng" dirty="0" smtClean="0"/>
              <a:t>in the world </a:t>
            </a:r>
            <a:r>
              <a:rPr lang="en-US" sz="2800" dirty="0" smtClean="0"/>
              <a:t>until the King returns:</a:t>
            </a:r>
          </a:p>
          <a:p>
            <a:pPr marL="514350" indent="-514350">
              <a:buNone/>
            </a:pPr>
            <a:endParaRPr lang="en-US" sz="1200" dirty="0" smtClean="0"/>
          </a:p>
          <a:p>
            <a:pPr marL="514350" indent="-514350">
              <a:buFont typeface="+mj-lt"/>
              <a:buAutoNum type="arabicPeriod"/>
            </a:pPr>
            <a:r>
              <a:rPr lang="en-US" sz="2800" dirty="0" smtClean="0"/>
              <a:t> </a:t>
            </a:r>
            <a:r>
              <a:rPr lang="en-US" sz="2800" dirty="0" smtClean="0">
                <a:solidFill>
                  <a:srgbClr val="0000FF"/>
                </a:solidFill>
              </a:rPr>
              <a:t>Matt 13:3-9 </a:t>
            </a:r>
            <a:r>
              <a:rPr lang="en-US" sz="2800" dirty="0" smtClean="0"/>
              <a:t>		– The </a:t>
            </a:r>
            <a:r>
              <a:rPr lang="en-US" sz="2800" dirty="0" err="1" smtClean="0"/>
              <a:t>sower</a:t>
            </a:r>
            <a:endParaRPr lang="en-US" sz="2800" dirty="0" smtClean="0"/>
          </a:p>
          <a:p>
            <a:pPr marL="514350" indent="-514350">
              <a:buFont typeface="+mj-lt"/>
              <a:buAutoNum type="arabicPeriod"/>
            </a:pPr>
            <a:r>
              <a:rPr lang="en-US" sz="2800" dirty="0" smtClean="0"/>
              <a:t> </a:t>
            </a:r>
            <a:r>
              <a:rPr lang="en-US" sz="2800" dirty="0" smtClean="0">
                <a:solidFill>
                  <a:srgbClr val="0000FF"/>
                </a:solidFill>
              </a:rPr>
              <a:t>Matt 13:24-30	</a:t>
            </a:r>
            <a:r>
              <a:rPr lang="en-US" sz="2800" dirty="0" smtClean="0"/>
              <a:t>	– The wheat and tares</a:t>
            </a:r>
          </a:p>
          <a:p>
            <a:pPr marL="514350" indent="-514350">
              <a:buFont typeface="+mj-lt"/>
              <a:buAutoNum type="arabicPeriod"/>
            </a:pPr>
            <a:r>
              <a:rPr lang="en-US" sz="2800" dirty="0" smtClean="0"/>
              <a:t> </a:t>
            </a:r>
            <a:r>
              <a:rPr lang="en-US" sz="2800" dirty="0" smtClean="0">
                <a:solidFill>
                  <a:srgbClr val="0000FF"/>
                </a:solidFill>
              </a:rPr>
              <a:t>Matt 13:31-32 </a:t>
            </a:r>
            <a:r>
              <a:rPr lang="en-US" sz="2800" dirty="0" smtClean="0"/>
              <a:t>	– The mustard seed</a:t>
            </a:r>
          </a:p>
          <a:p>
            <a:pPr marL="514350" indent="-514350">
              <a:buFont typeface="+mj-lt"/>
              <a:buAutoNum type="arabicPeriod"/>
            </a:pPr>
            <a:r>
              <a:rPr lang="en-US" sz="2800" dirty="0" smtClean="0"/>
              <a:t> </a:t>
            </a:r>
            <a:r>
              <a:rPr lang="en-US" sz="2800" dirty="0" smtClean="0">
                <a:solidFill>
                  <a:srgbClr val="0000FF"/>
                </a:solidFill>
              </a:rPr>
              <a:t>Matt 13:33 </a:t>
            </a:r>
            <a:r>
              <a:rPr lang="en-US" sz="2800" dirty="0" smtClean="0"/>
              <a:t>		– The leaven</a:t>
            </a:r>
          </a:p>
          <a:p>
            <a:pPr marL="514350" indent="-514350">
              <a:buFont typeface="+mj-lt"/>
              <a:buAutoNum type="arabicPeriod"/>
            </a:pPr>
            <a:r>
              <a:rPr lang="en-US" sz="2800" dirty="0" smtClean="0"/>
              <a:t> </a:t>
            </a:r>
            <a:r>
              <a:rPr lang="en-US" sz="2800" dirty="0" smtClean="0">
                <a:solidFill>
                  <a:srgbClr val="0000FF"/>
                </a:solidFill>
              </a:rPr>
              <a:t>Matt 13:44 	</a:t>
            </a:r>
            <a:r>
              <a:rPr lang="en-US" sz="2800" dirty="0" smtClean="0"/>
              <a:t>	– The hidden treasure</a:t>
            </a:r>
          </a:p>
          <a:p>
            <a:pPr marL="514350" indent="-514350">
              <a:buFont typeface="+mj-lt"/>
              <a:buAutoNum type="arabicPeriod"/>
            </a:pPr>
            <a:r>
              <a:rPr lang="en-US" sz="2800" dirty="0" smtClean="0"/>
              <a:t> </a:t>
            </a:r>
            <a:r>
              <a:rPr lang="en-US" sz="2800" b="1" dirty="0" smtClean="0">
                <a:solidFill>
                  <a:srgbClr val="0000FF"/>
                </a:solidFill>
              </a:rPr>
              <a:t>Matt 13:45-46	</a:t>
            </a:r>
            <a:r>
              <a:rPr lang="en-US" sz="2800" dirty="0" smtClean="0"/>
              <a:t>	– </a:t>
            </a:r>
            <a:r>
              <a:rPr lang="en-US" sz="2800" b="1" u="sng" dirty="0" smtClean="0">
                <a:solidFill>
                  <a:srgbClr val="C00000"/>
                </a:solidFill>
              </a:rPr>
              <a:t>The pearl of great value</a:t>
            </a:r>
          </a:p>
          <a:p>
            <a:pPr marL="514350" indent="-514350">
              <a:buFont typeface="+mj-lt"/>
              <a:buAutoNum type="arabicPeriod"/>
            </a:pPr>
            <a:r>
              <a:rPr lang="en-US" sz="2800" dirty="0" smtClean="0"/>
              <a:t> </a:t>
            </a:r>
            <a:r>
              <a:rPr lang="en-US" sz="2800" dirty="0" smtClean="0">
                <a:solidFill>
                  <a:srgbClr val="0000FF"/>
                </a:solidFill>
              </a:rPr>
              <a:t>Matt 13:47-50 </a:t>
            </a:r>
            <a:r>
              <a:rPr lang="en-US" sz="2800" dirty="0" smtClean="0"/>
              <a:t>	– The drag net</a:t>
            </a:r>
            <a:endParaRPr lang="en-US" sz="2800" dirty="0"/>
          </a:p>
        </p:txBody>
      </p:sp>
      <p:sp>
        <p:nvSpPr>
          <p:cNvPr id="4" name="Date Placeholder 3"/>
          <p:cNvSpPr>
            <a:spLocks noGrp="1"/>
          </p:cNvSpPr>
          <p:nvPr>
            <p:ph type="dt" sz="half" idx="10"/>
          </p:nvPr>
        </p:nvSpPr>
        <p:spPr/>
        <p:txBody>
          <a:bodyPr/>
          <a:lstStyle/>
          <a:p>
            <a:fld id="{9B555970-2B84-4BCC-8D8B-95055D2CD051}" type="datetime1">
              <a:rPr lang="en-US" smtClean="0"/>
              <a:pPr/>
              <a:t>11/2/2016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normAutofit/>
          </a:bodyPr>
          <a:lstStyle/>
          <a:p>
            <a:r>
              <a:rPr lang="en-US" sz="4800" b="1" dirty="0" smtClean="0">
                <a:solidFill>
                  <a:srgbClr val="C00000"/>
                </a:solidFill>
                <a:effectLst>
                  <a:outerShdw blurRad="38100" dist="38100" dir="2700000" algn="tl">
                    <a:srgbClr val="000000">
                      <a:alpha val="43137"/>
                    </a:srgbClr>
                  </a:outerShdw>
                </a:effectLst>
              </a:rPr>
              <a:t>The Pearl of Great Value</a:t>
            </a:r>
          </a:p>
        </p:txBody>
      </p:sp>
      <p:sp>
        <p:nvSpPr>
          <p:cNvPr id="8" name="Subtitle 7"/>
          <p:cNvSpPr>
            <a:spLocks noGrp="1"/>
          </p:cNvSpPr>
          <p:nvPr>
            <p:ph type="subTitle" idx="1"/>
          </p:nvPr>
        </p:nvSpPr>
        <p:spPr>
          <a:xfrm>
            <a:off x="1066800" y="3886200"/>
            <a:ext cx="7010400" cy="1752600"/>
          </a:xfrm>
        </p:spPr>
        <p:txBody>
          <a:bodyPr/>
          <a:lstStyle/>
          <a:p>
            <a:endParaRPr lang="en-US" dirty="0"/>
          </a:p>
        </p:txBody>
      </p:sp>
      <p:sp>
        <p:nvSpPr>
          <p:cNvPr id="4" name="Date Placeholder 3"/>
          <p:cNvSpPr>
            <a:spLocks noGrp="1"/>
          </p:cNvSpPr>
          <p:nvPr>
            <p:ph type="dt" sz="half" idx="10"/>
          </p:nvPr>
        </p:nvSpPr>
        <p:spPr/>
        <p:txBody>
          <a:bodyPr/>
          <a:lstStyle/>
          <a:p>
            <a:fld id="{9B555970-2B84-4BCC-8D8B-95055D2CD051}" type="datetime1">
              <a:rPr lang="en-US" smtClean="0"/>
              <a:pPr/>
              <a:t>11/2/2016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b="1" dirty="0" smtClean="0">
                <a:solidFill>
                  <a:srgbClr val="0000FF"/>
                </a:solidFill>
              </a:rPr>
              <a:t>Matt 13:45-46 </a:t>
            </a:r>
            <a:r>
              <a:rPr lang="en-US" sz="4000" dirty="0" smtClean="0"/>
              <a:t>“The Pearl of Great Value”</a:t>
            </a:r>
          </a:p>
        </p:txBody>
      </p:sp>
      <p:sp>
        <p:nvSpPr>
          <p:cNvPr id="3" name="Content Placeholder 2"/>
          <p:cNvSpPr>
            <a:spLocks noGrp="1"/>
          </p:cNvSpPr>
          <p:nvPr>
            <p:ph idx="1"/>
          </p:nvPr>
        </p:nvSpPr>
        <p:spPr>
          <a:xfrm>
            <a:off x="457200" y="2438400"/>
            <a:ext cx="8229600" cy="3687763"/>
          </a:xfrm>
        </p:spPr>
        <p:txBody>
          <a:bodyPr>
            <a:normAutofit/>
          </a:bodyPr>
          <a:lstStyle/>
          <a:p>
            <a:pPr>
              <a:buNone/>
            </a:pPr>
            <a:r>
              <a:rPr lang="en-US" dirty="0" smtClean="0">
                <a:solidFill>
                  <a:srgbClr val="FF0000"/>
                </a:solidFill>
              </a:rPr>
              <a:t>"Again, the kingdom of heaven is like a merchant seeking fine pearls, </a:t>
            </a:r>
            <a:r>
              <a:rPr lang="en-US" baseline="30000" dirty="0" smtClean="0">
                <a:solidFill>
                  <a:schemeClr val="tx2"/>
                </a:solidFill>
              </a:rPr>
              <a:t>46</a:t>
            </a:r>
            <a:r>
              <a:rPr lang="en-US" dirty="0" smtClean="0">
                <a:solidFill>
                  <a:srgbClr val="FF0000"/>
                </a:solidFill>
              </a:rPr>
              <a:t>and upon finding one pearl of great value, he went and </a:t>
            </a:r>
            <a:r>
              <a:rPr lang="en-US" b="1" u="sng" dirty="0" smtClean="0">
                <a:solidFill>
                  <a:srgbClr val="FF0000"/>
                </a:solidFill>
              </a:rPr>
              <a:t>sold all that he had</a:t>
            </a:r>
            <a:r>
              <a:rPr lang="en-US" dirty="0" smtClean="0">
                <a:solidFill>
                  <a:srgbClr val="FF0000"/>
                </a:solidFill>
              </a:rPr>
              <a:t>, and </a:t>
            </a:r>
            <a:r>
              <a:rPr lang="en-US" b="1" u="sng" dirty="0" smtClean="0">
                <a:solidFill>
                  <a:srgbClr val="FF0000"/>
                </a:solidFill>
              </a:rPr>
              <a:t>bought it</a:t>
            </a:r>
            <a:r>
              <a:rPr lang="en-US" dirty="0" smtClean="0">
                <a:solidFill>
                  <a:srgbClr val="FF0000"/>
                </a:solidFill>
              </a:rPr>
              <a:t>.”</a:t>
            </a:r>
          </a:p>
          <a:p>
            <a:pPr>
              <a:buNone/>
            </a:pPr>
            <a:endParaRPr lang="en-US" dirty="0"/>
          </a:p>
        </p:txBody>
      </p:sp>
      <p:sp>
        <p:nvSpPr>
          <p:cNvPr id="4" name="Date Placeholder 3"/>
          <p:cNvSpPr>
            <a:spLocks noGrp="1"/>
          </p:cNvSpPr>
          <p:nvPr>
            <p:ph type="dt" sz="half" idx="10"/>
          </p:nvPr>
        </p:nvSpPr>
        <p:spPr/>
        <p:txBody>
          <a:bodyPr/>
          <a:lstStyle/>
          <a:p>
            <a:fld id="{9B555970-2B84-4BCC-8D8B-95055D2CD051}" type="datetime1">
              <a:rPr lang="en-US" smtClean="0"/>
              <a:pPr/>
              <a:t>11/2/2016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b="1" dirty="0" smtClean="0">
                <a:solidFill>
                  <a:srgbClr val="0000FF"/>
                </a:solidFill>
              </a:rPr>
              <a:t>Matt 13:45-46 </a:t>
            </a:r>
            <a:r>
              <a:rPr lang="en-US" sz="4000" dirty="0" smtClean="0"/>
              <a:t>“The Pearl of Great Value”</a:t>
            </a:r>
          </a:p>
        </p:txBody>
      </p:sp>
      <p:sp>
        <p:nvSpPr>
          <p:cNvPr id="3" name="Content Placeholder 2"/>
          <p:cNvSpPr>
            <a:spLocks noGrp="1"/>
          </p:cNvSpPr>
          <p:nvPr>
            <p:ph idx="1"/>
          </p:nvPr>
        </p:nvSpPr>
        <p:spPr>
          <a:xfrm>
            <a:off x="838200" y="1219200"/>
            <a:ext cx="7848600" cy="4525963"/>
          </a:xfrm>
        </p:spPr>
        <p:txBody>
          <a:bodyPr>
            <a:noAutofit/>
          </a:bodyPr>
          <a:lstStyle/>
          <a:p>
            <a:pPr marL="347663" indent="-347663">
              <a:buNone/>
            </a:pPr>
            <a:r>
              <a:rPr lang="en-US" sz="2800" b="1" dirty="0" smtClean="0"/>
              <a:t>From A.W. Pink:</a:t>
            </a:r>
          </a:p>
          <a:p>
            <a:pPr marL="347663" indent="-347663"/>
            <a:r>
              <a:rPr lang="en-US" sz="2800" dirty="0" smtClean="0"/>
              <a:t>The Merchant is Jesus, who </a:t>
            </a:r>
            <a:r>
              <a:rPr lang="en-US" sz="2800" i="1" u="sng" dirty="0" smtClean="0"/>
              <a:t>desires</a:t>
            </a:r>
            <a:r>
              <a:rPr lang="en-US" sz="2800" dirty="0" smtClean="0"/>
              <a:t> this Pearl, and </a:t>
            </a:r>
            <a:r>
              <a:rPr lang="en-US" sz="2800" u="sng" dirty="0" smtClean="0">
                <a:solidFill>
                  <a:srgbClr val="C00000"/>
                </a:solidFill>
              </a:rPr>
              <a:t>sold all that He had</a:t>
            </a:r>
          </a:p>
          <a:p>
            <a:pPr marL="914400" indent="-347663">
              <a:buNone/>
            </a:pPr>
            <a:r>
              <a:rPr lang="en-US" sz="2400" b="1" i="1" dirty="0" smtClean="0">
                <a:solidFill>
                  <a:srgbClr val="0000FF"/>
                </a:solidFill>
              </a:rPr>
              <a:t>Ephes. 5:25</a:t>
            </a:r>
            <a:r>
              <a:rPr lang="en-US" sz="2400" i="1" dirty="0" smtClean="0">
                <a:solidFill>
                  <a:srgbClr val="0000FF"/>
                </a:solidFill>
              </a:rPr>
              <a:t> </a:t>
            </a:r>
            <a:r>
              <a:rPr lang="en-US" sz="2400" i="1" dirty="0" smtClean="0"/>
              <a:t>Husbands, love your wives, just as Christ also </a:t>
            </a:r>
            <a:r>
              <a:rPr lang="en-US" sz="2400" b="1" i="1" u="sng" dirty="0" smtClean="0">
                <a:solidFill>
                  <a:srgbClr val="C00000"/>
                </a:solidFill>
              </a:rPr>
              <a:t>loved the church </a:t>
            </a:r>
            <a:r>
              <a:rPr lang="en-US" sz="2400" i="1" dirty="0" smtClean="0"/>
              <a:t>and </a:t>
            </a:r>
            <a:r>
              <a:rPr lang="en-US" sz="2400" b="1" i="1" u="sng" dirty="0" smtClean="0"/>
              <a:t>gave Himself up for her</a:t>
            </a:r>
            <a:r>
              <a:rPr lang="en-US" sz="2400" i="1" dirty="0" smtClean="0"/>
              <a:t>; </a:t>
            </a:r>
          </a:p>
          <a:p>
            <a:pPr marL="914400" indent="-347663">
              <a:buNone/>
            </a:pPr>
            <a:r>
              <a:rPr lang="en-US" sz="2400" b="1" i="1" dirty="0" smtClean="0">
                <a:solidFill>
                  <a:srgbClr val="0000FF"/>
                </a:solidFill>
              </a:rPr>
              <a:t>1 Cor. 6:20 </a:t>
            </a:r>
            <a:r>
              <a:rPr lang="en-US" sz="2400" i="1" dirty="0" smtClean="0"/>
              <a:t>For </a:t>
            </a:r>
            <a:r>
              <a:rPr lang="en-US" sz="2400" b="1" i="1" u="sng" dirty="0" smtClean="0">
                <a:solidFill>
                  <a:srgbClr val="C00000"/>
                </a:solidFill>
              </a:rPr>
              <a:t>you have been bought with a price</a:t>
            </a:r>
            <a:r>
              <a:rPr lang="en-US" sz="2400" i="1" dirty="0" smtClean="0"/>
              <a:t>: therefore glorify God in your body. </a:t>
            </a:r>
          </a:p>
          <a:p>
            <a:pPr marL="347663" indent="-347663">
              <a:buFont typeface="+mj-lt"/>
              <a:buAutoNum type="arabicPeriod" startAt="2"/>
            </a:pPr>
            <a:r>
              <a:rPr lang="en-US" sz="2800" dirty="0" smtClean="0"/>
              <a:t>The Pearl is the Church, built up by </a:t>
            </a:r>
            <a:r>
              <a:rPr lang="en-US" sz="2800" u="sng" dirty="0" smtClean="0"/>
              <a:t>accumulation.</a:t>
            </a:r>
          </a:p>
          <a:p>
            <a:pPr marL="347663" indent="-347663">
              <a:buAutoNum type="arabicPeriod" startAt="2"/>
            </a:pPr>
            <a:r>
              <a:rPr lang="en-US" sz="2800" dirty="0" smtClean="0"/>
              <a:t>A pearl is </a:t>
            </a:r>
            <a:r>
              <a:rPr lang="en-US" sz="2800" i="1" dirty="0" smtClean="0"/>
              <a:t>the product of a living creature</a:t>
            </a:r>
            <a:r>
              <a:rPr lang="en-US" sz="2800" dirty="0" smtClean="0"/>
              <a:t>,</a:t>
            </a:r>
            <a:r>
              <a:rPr lang="en-US" sz="2800" i="1" dirty="0" smtClean="0"/>
              <a:t> </a:t>
            </a:r>
            <a:r>
              <a:rPr lang="en-US" sz="2800" dirty="0" smtClean="0"/>
              <a:t>and it is the </a:t>
            </a:r>
            <a:r>
              <a:rPr lang="en-US" sz="2800" i="1" dirty="0" smtClean="0"/>
              <a:t>only </a:t>
            </a:r>
            <a:r>
              <a:rPr lang="en-US" sz="2800" dirty="0" smtClean="0"/>
              <a:t>gem that is. Not only so, but it is the result of </a:t>
            </a:r>
            <a:r>
              <a:rPr lang="en-US" sz="2800" i="1" dirty="0" smtClean="0"/>
              <a:t>suffering</a:t>
            </a:r>
            <a:endParaRPr lang="en-US" sz="2800" dirty="0" smtClean="0"/>
          </a:p>
          <a:p>
            <a:pPr marL="347663" indent="-347663">
              <a:buAutoNum type="arabicPeriod" startAt="2"/>
            </a:pPr>
            <a:endParaRPr lang="en-US" sz="900" u="sng" dirty="0" smtClean="0"/>
          </a:p>
          <a:p>
            <a:pPr marL="514350" indent="-514350">
              <a:buAutoNum type="arabicPeriod" startAt="2"/>
            </a:pPr>
            <a:endParaRPr lang="en-US" sz="2800" dirty="0" smtClean="0"/>
          </a:p>
          <a:p>
            <a:pPr>
              <a:buNone/>
            </a:pPr>
            <a:endParaRPr lang="en-US" sz="2800" dirty="0"/>
          </a:p>
        </p:txBody>
      </p:sp>
      <p:sp>
        <p:nvSpPr>
          <p:cNvPr id="4" name="Date Placeholder 3"/>
          <p:cNvSpPr>
            <a:spLocks noGrp="1"/>
          </p:cNvSpPr>
          <p:nvPr>
            <p:ph type="dt" sz="half" idx="10"/>
          </p:nvPr>
        </p:nvSpPr>
        <p:spPr/>
        <p:txBody>
          <a:bodyPr/>
          <a:lstStyle/>
          <a:p>
            <a:fld id="{9B555970-2B84-4BCC-8D8B-95055D2CD051}" type="datetime1">
              <a:rPr lang="en-US" smtClean="0"/>
              <a:pPr/>
              <a:t>11/2/2016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Take Away</a:t>
            </a:r>
            <a:endParaRPr lang="en-US" dirty="0"/>
          </a:p>
        </p:txBody>
      </p:sp>
      <p:sp>
        <p:nvSpPr>
          <p:cNvPr id="3" name="Content Placeholder 2"/>
          <p:cNvSpPr>
            <a:spLocks noGrp="1"/>
          </p:cNvSpPr>
          <p:nvPr>
            <p:ph idx="1"/>
          </p:nvPr>
        </p:nvSpPr>
        <p:spPr/>
        <p:txBody>
          <a:bodyPr>
            <a:normAutofit fontScale="92500" lnSpcReduction="10000"/>
          </a:bodyPr>
          <a:lstStyle/>
          <a:p>
            <a:r>
              <a:rPr lang="en-US" b="1" dirty="0" smtClean="0"/>
              <a:t>Church (all who have kept His Word, thru all ages)</a:t>
            </a:r>
          </a:p>
          <a:p>
            <a:pPr lvl="1"/>
            <a:r>
              <a:rPr lang="en-US" b="1" dirty="0" smtClean="0">
                <a:solidFill>
                  <a:srgbClr val="C00000"/>
                </a:solidFill>
              </a:rPr>
              <a:t>Keep His Word, do not deny His name</a:t>
            </a:r>
          </a:p>
          <a:p>
            <a:pPr lvl="1"/>
            <a:r>
              <a:rPr lang="en-US" b="1" dirty="0" smtClean="0">
                <a:solidFill>
                  <a:srgbClr val="C00000"/>
                </a:solidFill>
              </a:rPr>
              <a:t>There is an “open door” that cannot be shut</a:t>
            </a:r>
          </a:p>
          <a:p>
            <a:pPr lvl="1"/>
            <a:r>
              <a:rPr lang="en-US" b="1" dirty="0" smtClean="0">
                <a:solidFill>
                  <a:srgbClr val="C00000"/>
                </a:solidFill>
              </a:rPr>
              <a:t>Persevere, hold fast</a:t>
            </a:r>
          </a:p>
          <a:p>
            <a:pPr lvl="1"/>
            <a:r>
              <a:rPr lang="en-US" b="1" dirty="0" smtClean="0">
                <a:solidFill>
                  <a:srgbClr val="C00000"/>
                </a:solidFill>
              </a:rPr>
              <a:t>He is coming quickly (rapture)</a:t>
            </a:r>
          </a:p>
          <a:p>
            <a:pPr lvl="1"/>
            <a:r>
              <a:rPr lang="en-US" b="1" dirty="0" smtClean="0">
                <a:solidFill>
                  <a:srgbClr val="C00000"/>
                </a:solidFill>
              </a:rPr>
              <a:t>He will keep us from the hour of testing</a:t>
            </a:r>
          </a:p>
          <a:p>
            <a:pPr lvl="1"/>
            <a:r>
              <a:rPr lang="en-US" b="1" dirty="0" smtClean="0">
                <a:solidFill>
                  <a:srgbClr val="C00000"/>
                </a:solidFill>
              </a:rPr>
              <a:t>We have a permanent abode in the temple of God</a:t>
            </a:r>
          </a:p>
          <a:p>
            <a:pPr>
              <a:buFont typeface="+mj-lt"/>
              <a:buAutoNum type="arabicPeriod" startAt="2"/>
            </a:pPr>
            <a:r>
              <a:rPr lang="en-US" b="1" dirty="0" smtClean="0"/>
              <a:t>Israel</a:t>
            </a:r>
          </a:p>
          <a:p>
            <a:pPr lvl="1"/>
            <a:r>
              <a:rPr lang="en-US" b="1" dirty="0" smtClean="0">
                <a:solidFill>
                  <a:srgbClr val="C00000"/>
                </a:solidFill>
              </a:rPr>
              <a:t>Will worship Christ with the Church</a:t>
            </a:r>
            <a:endParaRPr lang="en-US" b="1" dirty="0">
              <a:solidFill>
                <a:srgbClr val="C00000"/>
              </a:solidFill>
            </a:endParaRPr>
          </a:p>
        </p:txBody>
      </p:sp>
      <p:sp>
        <p:nvSpPr>
          <p:cNvPr id="4" name="Date Placeholder 3"/>
          <p:cNvSpPr>
            <a:spLocks noGrp="1"/>
          </p:cNvSpPr>
          <p:nvPr>
            <p:ph type="dt" sz="half" idx="10"/>
          </p:nvPr>
        </p:nvSpPr>
        <p:spPr/>
        <p:txBody>
          <a:bodyPr/>
          <a:lstStyle/>
          <a:p>
            <a:fld id="{9B555970-2B84-4BCC-8D8B-95055D2CD051}" type="datetime1">
              <a:rPr lang="en-US" smtClean="0"/>
              <a:pPr/>
              <a:t>11/2/2016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30</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1"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1"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0-#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1"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0-#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1"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0-#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1" fill="hold"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B555970-2B84-4BCC-8D8B-95055D2CD051}" type="datetime1">
              <a:rPr lang="en-US" smtClean="0"/>
              <a:pPr/>
              <a:t>11/2/2016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31</a:t>
            </a:fld>
            <a:endParaRPr lang="en-US"/>
          </a:p>
        </p:txBody>
      </p:sp>
      <p:graphicFrame>
        <p:nvGraphicFramePr>
          <p:cNvPr id="7" name="Table 6"/>
          <p:cNvGraphicFramePr>
            <a:graphicFrameLocks noGrp="1"/>
          </p:cNvGraphicFramePr>
          <p:nvPr/>
        </p:nvGraphicFramePr>
        <p:xfrm>
          <a:off x="152400" y="152400"/>
          <a:ext cx="8763000" cy="6731769"/>
        </p:xfrm>
        <a:graphic>
          <a:graphicData uri="http://schemas.openxmlformats.org/drawingml/2006/table">
            <a:tbl>
              <a:tblPr/>
              <a:tblGrid>
                <a:gridCol w="1110683"/>
                <a:gridCol w="1267792"/>
                <a:gridCol w="1393099"/>
                <a:gridCol w="891868"/>
                <a:gridCol w="978255"/>
                <a:gridCol w="1604319"/>
                <a:gridCol w="1516984"/>
              </a:tblGrid>
              <a:tr h="266487">
                <a:tc>
                  <a:txBody>
                    <a:bodyPr/>
                    <a:lstStyle/>
                    <a:p>
                      <a:pPr marL="0" marR="0" algn="r">
                        <a:spcBef>
                          <a:spcPts val="0"/>
                        </a:spcBef>
                        <a:spcAft>
                          <a:spcPts val="0"/>
                        </a:spcAft>
                      </a:pPr>
                      <a:r>
                        <a:rPr lang="en-US" sz="900" dirty="0">
                          <a:solidFill>
                            <a:srgbClr val="000000"/>
                          </a:solidFill>
                          <a:latin typeface="Univers"/>
                          <a:ea typeface="Times New Roman"/>
                          <a:cs typeface="Times New Roman"/>
                        </a:rPr>
                        <a:t/>
                      </a:r>
                      <a:br>
                        <a:rPr lang="en-US" sz="900" dirty="0">
                          <a:solidFill>
                            <a:srgbClr val="000000"/>
                          </a:solidFill>
                          <a:latin typeface="Univers"/>
                          <a:ea typeface="Times New Roman"/>
                          <a:cs typeface="Times New Roman"/>
                        </a:rPr>
                      </a:br>
                      <a:r>
                        <a:rPr lang="en-US" sz="1000" b="1" dirty="0">
                          <a:latin typeface="Times New Roman"/>
                          <a:ea typeface="Times New Roman"/>
                        </a:rPr>
                        <a:t>Age:</a:t>
                      </a:r>
                      <a:endParaRPr lang="en-US" sz="900" dirty="0">
                        <a:latin typeface="Times New Roman"/>
                        <a:ea typeface="Times New Roman"/>
                      </a:endParaRP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b="1">
                          <a:latin typeface="Times New Roman"/>
                          <a:ea typeface="Times New Roman"/>
                        </a:rPr>
                        <a:t>Middle Ages (500-1500)</a:t>
                      </a:r>
                      <a:endParaRPr lang="en-US" sz="900">
                        <a:latin typeface="Times New Roman"/>
                        <a:ea typeface="Times New Roman"/>
                      </a:endParaRP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b="1">
                          <a:latin typeface="Times New Roman"/>
                          <a:ea typeface="Times New Roman"/>
                        </a:rPr>
                        <a:t>Reformation (1517- 1648)</a:t>
                      </a:r>
                      <a:endParaRPr lang="en-US" sz="900">
                        <a:latin typeface="Times New Roman"/>
                        <a:ea typeface="Times New Roman"/>
                      </a:endParaRP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spcBef>
                          <a:spcPts val="0"/>
                        </a:spcBef>
                        <a:spcAft>
                          <a:spcPts val="0"/>
                        </a:spcAft>
                      </a:pPr>
                      <a:r>
                        <a:rPr lang="en-US" sz="1000" b="1">
                          <a:latin typeface="Times New Roman"/>
                          <a:ea typeface="Times New Roman"/>
                        </a:rPr>
                        <a:t>Renaissance (1648-1789)</a:t>
                      </a:r>
                      <a:endParaRPr lang="en-US" sz="900">
                        <a:latin typeface="Times New Roman"/>
                        <a:ea typeface="Times New Roman"/>
                      </a:endParaRP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ctr">
                        <a:spcBef>
                          <a:spcPts val="0"/>
                        </a:spcBef>
                        <a:spcAft>
                          <a:spcPts val="0"/>
                        </a:spcAft>
                      </a:pPr>
                      <a:r>
                        <a:rPr lang="en-US" sz="1000" b="1">
                          <a:latin typeface="Times New Roman"/>
                          <a:ea typeface="Times New Roman"/>
                        </a:rPr>
                        <a:t>Revival (1789-1914)</a:t>
                      </a:r>
                      <a:endParaRPr lang="en-US" sz="900">
                        <a:latin typeface="Times New Roman"/>
                        <a:ea typeface="Times New Roman"/>
                      </a:endParaRP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b="1">
                          <a:latin typeface="Times New Roman"/>
                          <a:ea typeface="Times New Roman"/>
                        </a:rPr>
                        <a:t>Ideologies (1914-1996)</a:t>
                      </a:r>
                      <a:endParaRPr lang="en-US" sz="900">
                        <a:latin typeface="Times New Roman"/>
                        <a:ea typeface="Times New Roman"/>
                      </a:endParaRP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2261">
                <a:tc>
                  <a:txBody>
                    <a:bodyPr/>
                    <a:lstStyle/>
                    <a:p>
                      <a:pPr marL="0" marR="0">
                        <a:spcBef>
                          <a:spcPts val="0"/>
                        </a:spcBef>
                        <a:spcAft>
                          <a:spcPts val="0"/>
                        </a:spcAft>
                      </a:pPr>
                      <a:r>
                        <a:rPr lang="en-US" sz="1000" b="1">
                          <a:latin typeface="Times New Roman"/>
                          <a:ea typeface="Times New Roman"/>
                        </a:rPr>
                        <a:t>Church Letter to:</a:t>
                      </a:r>
                      <a:endParaRPr lang="en-US" sz="900">
                        <a:latin typeface="Times New Roman"/>
                        <a:ea typeface="Times New Roman"/>
                      </a:endParaRP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9EFF7"/>
                    </a:solidFill>
                  </a:tcPr>
                </a:tc>
                <a:tc>
                  <a:txBody>
                    <a:bodyPr/>
                    <a:lstStyle/>
                    <a:p>
                      <a:pPr marL="0" marR="0" algn="ctr">
                        <a:spcBef>
                          <a:spcPts val="0"/>
                        </a:spcBef>
                        <a:spcAft>
                          <a:spcPts val="0"/>
                        </a:spcAft>
                      </a:pPr>
                      <a:r>
                        <a:rPr lang="en-US" sz="900" b="1">
                          <a:latin typeface="Times New Roman"/>
                        </a:rPr>
                        <a:t>Thyatira</a:t>
                      </a:r>
                    </a:p>
                    <a:p>
                      <a:pPr marL="0" marR="0" algn="ctr">
                        <a:spcBef>
                          <a:spcPts val="0"/>
                        </a:spcBef>
                        <a:spcAft>
                          <a:spcPts val="0"/>
                        </a:spcAft>
                      </a:pPr>
                      <a:r>
                        <a:rPr lang="en-US" sz="900" b="1" i="1">
                          <a:latin typeface="Times New Roman"/>
                        </a:rPr>
                        <a:t>“Continuing</a:t>
                      </a:r>
                      <a:r>
                        <a:rPr lang="en-US" sz="900" b="1" i="0">
                          <a:latin typeface="Times New Roman"/>
                        </a:rPr>
                        <a:t> Sacrifice”</a:t>
                      </a:r>
                      <a:endParaRPr lang="en-US" sz="900" b="1" i="1">
                        <a:latin typeface="Times New Roman"/>
                      </a:endParaRP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marL="0" marR="0" algn="ctr">
                        <a:spcBef>
                          <a:spcPts val="0"/>
                        </a:spcBef>
                        <a:spcAft>
                          <a:spcPts val="0"/>
                        </a:spcAft>
                      </a:pPr>
                      <a:r>
                        <a:rPr lang="en-US" sz="900" b="1">
                          <a:latin typeface="Times New Roman"/>
                        </a:rPr>
                        <a:t>Sardis</a:t>
                      </a:r>
                    </a:p>
                    <a:p>
                      <a:pPr marL="0" marR="0" algn="ctr">
                        <a:spcBef>
                          <a:spcPts val="0"/>
                        </a:spcBef>
                        <a:spcAft>
                          <a:spcPts val="0"/>
                        </a:spcAft>
                      </a:pPr>
                      <a:r>
                        <a:rPr lang="en-US" sz="900" b="1" i="1">
                          <a:latin typeface="Times New Roman"/>
                        </a:rPr>
                        <a:t>“Remnant”</a:t>
                      </a: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marL="0" marR="0" algn="ctr">
                        <a:spcBef>
                          <a:spcPts val="0"/>
                        </a:spcBef>
                        <a:spcAft>
                          <a:spcPts val="0"/>
                        </a:spcAft>
                      </a:pPr>
                      <a:r>
                        <a:rPr lang="en-US" sz="900" b="1">
                          <a:latin typeface="Times New Roman"/>
                        </a:rPr>
                        <a:t>Philadelphia</a:t>
                      </a:r>
                    </a:p>
                    <a:p>
                      <a:pPr marL="0" marR="0" algn="ctr">
                        <a:spcBef>
                          <a:spcPts val="0"/>
                        </a:spcBef>
                        <a:spcAft>
                          <a:spcPts val="0"/>
                        </a:spcAft>
                      </a:pPr>
                      <a:r>
                        <a:rPr lang="en-US" sz="900" b="1" i="1">
                          <a:latin typeface="Times New Roman"/>
                        </a:rPr>
                        <a:t>“Brotherly Love”</a:t>
                      </a: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b="1" dirty="0">
                          <a:latin typeface="Times New Roman"/>
                        </a:rPr>
                        <a:t>Laodicea</a:t>
                      </a:r>
                    </a:p>
                    <a:p>
                      <a:pPr marL="0" marR="0" algn="ctr">
                        <a:spcBef>
                          <a:spcPts val="0"/>
                        </a:spcBef>
                        <a:spcAft>
                          <a:spcPts val="0"/>
                        </a:spcAft>
                      </a:pPr>
                      <a:r>
                        <a:rPr lang="en-US" sz="900" b="1" i="1" dirty="0">
                          <a:latin typeface="Times New Roman"/>
                        </a:rPr>
                        <a:t>“Judgment of the people”</a:t>
                      </a: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90174">
                <a:tc>
                  <a:txBody>
                    <a:bodyPr/>
                    <a:lstStyle/>
                    <a:p>
                      <a:pPr marL="0" marR="0">
                        <a:spcBef>
                          <a:spcPts val="0"/>
                        </a:spcBef>
                        <a:spcAft>
                          <a:spcPts val="0"/>
                        </a:spcAft>
                      </a:pPr>
                      <a:r>
                        <a:rPr lang="en-US" sz="1000" b="1">
                          <a:latin typeface="Times New Roman"/>
                          <a:ea typeface="Times New Roman"/>
                        </a:rPr>
                        <a:t>The Lord’s description/promise</a:t>
                      </a:r>
                      <a:endParaRPr lang="en-US" sz="900">
                        <a:latin typeface="Times New Roman"/>
                        <a:ea typeface="Times New Roman"/>
                      </a:endParaRPr>
                    </a:p>
                    <a:p>
                      <a:pPr marL="0" marR="0">
                        <a:spcBef>
                          <a:spcPts val="0"/>
                        </a:spcBef>
                        <a:spcAft>
                          <a:spcPts val="0"/>
                        </a:spcAft>
                      </a:pPr>
                      <a:r>
                        <a:rPr lang="en-US" sz="900">
                          <a:latin typeface="Times New Roman"/>
                          <a:ea typeface="Times New Roman"/>
                        </a:rPr>
                        <a:t>[</a:t>
                      </a:r>
                      <a:r>
                        <a:rPr lang="en-US" sz="900" b="1" u="sng">
                          <a:latin typeface="Times New Roman"/>
                          <a:ea typeface="Times New Roman"/>
                        </a:rPr>
                        <a:t>Note</a:t>
                      </a:r>
                      <a:r>
                        <a:rPr lang="en-US" sz="900">
                          <a:latin typeface="Times New Roman"/>
                          <a:ea typeface="Times New Roman"/>
                        </a:rPr>
                        <a:t>: to </a:t>
                      </a:r>
                      <a:r>
                        <a:rPr lang="en-US" sz="900" b="1">
                          <a:latin typeface="Times New Roman"/>
                          <a:ea typeface="Times New Roman"/>
                        </a:rPr>
                        <a:t>Pergamum</a:t>
                      </a:r>
                      <a:r>
                        <a:rPr lang="en-US" sz="900">
                          <a:latin typeface="Times New Roman"/>
                          <a:ea typeface="Times New Roman"/>
                        </a:rPr>
                        <a:t> He said,</a:t>
                      </a:r>
                      <a:r>
                        <a:rPr lang="en-US" sz="900">
                          <a:solidFill>
                            <a:srgbClr val="FF0000"/>
                          </a:solidFill>
                          <a:latin typeface="Times New Roman"/>
                          <a:ea typeface="Times New Roman"/>
                        </a:rPr>
                        <a:t> 'Repent therefore; or else </a:t>
                      </a:r>
                      <a:r>
                        <a:rPr lang="en-US" sz="900" b="1" u="sng">
                          <a:solidFill>
                            <a:srgbClr val="FF0000"/>
                          </a:solidFill>
                          <a:effectLst>
                            <a:outerShdw blurRad="50800" dist="38100" algn="tr" rotWithShape="0">
                              <a:prstClr val="black">
                                <a:alpha val="40000"/>
                              </a:prstClr>
                            </a:outerShdw>
                          </a:effectLst>
                          <a:latin typeface="Times New Roman"/>
                          <a:ea typeface="Times New Roman"/>
                        </a:rPr>
                        <a:t>I am coming to you quickly</a:t>
                      </a:r>
                      <a:r>
                        <a:rPr lang="en-US" sz="900">
                          <a:solidFill>
                            <a:srgbClr val="FF0000"/>
                          </a:solidFill>
                          <a:latin typeface="Times New Roman"/>
                          <a:ea typeface="Times New Roman"/>
                        </a:rPr>
                        <a:t>, and I will make war against them with the sword of My mouth. </a:t>
                      </a:r>
                      <a:endParaRPr lang="en-US" sz="900">
                        <a:latin typeface="Times New Roman"/>
                        <a:ea typeface="Times New Roman"/>
                      </a:endParaRP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9EFF7"/>
                    </a:solidFill>
                  </a:tcPr>
                </a:tc>
                <a:tc>
                  <a:txBody>
                    <a:bodyPr/>
                    <a:lstStyle/>
                    <a:p>
                      <a:pPr marL="0" marR="0" algn="ctr">
                        <a:spcBef>
                          <a:spcPts val="0"/>
                        </a:spcBef>
                        <a:spcAft>
                          <a:spcPts val="0"/>
                        </a:spcAft>
                      </a:pPr>
                      <a:r>
                        <a:rPr lang="en-US" sz="900">
                          <a:solidFill>
                            <a:srgbClr val="FF0000"/>
                          </a:solidFill>
                          <a:latin typeface="Times New Roman"/>
                          <a:ea typeface="Times New Roman"/>
                        </a:rPr>
                        <a:t>The Son of God, who has eyes like a flame of fire, and His feet are like burnished bronze</a:t>
                      </a:r>
                      <a:endParaRPr lang="en-US" sz="900">
                        <a:latin typeface="Times New Roman"/>
                        <a:ea typeface="Times New Roman"/>
                      </a:endParaRPr>
                    </a:p>
                    <a:p>
                      <a:pPr marL="0" marR="0" algn="ctr">
                        <a:spcBef>
                          <a:spcPts val="0"/>
                        </a:spcBef>
                        <a:spcAft>
                          <a:spcPts val="0"/>
                        </a:spcAft>
                      </a:pPr>
                      <a:r>
                        <a:rPr lang="en-US" sz="900">
                          <a:solidFill>
                            <a:srgbClr val="FF0000"/>
                          </a:solidFill>
                          <a:latin typeface="Times New Roman"/>
                          <a:ea typeface="Times New Roman"/>
                        </a:rPr>
                        <a:t>'Nevertheless what you have, hold fast </a:t>
                      </a:r>
                      <a:r>
                        <a:rPr lang="en-US" sz="900" b="1" u="sng">
                          <a:solidFill>
                            <a:srgbClr val="FF0000"/>
                          </a:solidFill>
                          <a:effectLst>
                            <a:outerShdw blurRad="50800" dist="38100" algn="tr" rotWithShape="0">
                              <a:prstClr val="black">
                                <a:alpha val="40000"/>
                              </a:prstClr>
                            </a:outerShdw>
                          </a:effectLst>
                          <a:latin typeface="Times New Roman"/>
                          <a:ea typeface="Times New Roman"/>
                        </a:rPr>
                        <a:t>until I come</a:t>
                      </a:r>
                      <a:r>
                        <a:rPr lang="en-US" sz="900">
                          <a:solidFill>
                            <a:srgbClr val="FF0000"/>
                          </a:solidFill>
                          <a:latin typeface="Times New Roman"/>
                          <a:ea typeface="Times New Roman"/>
                        </a:rPr>
                        <a:t>.</a:t>
                      </a:r>
                      <a:endParaRPr lang="en-US" sz="900">
                        <a:latin typeface="Times New Roman"/>
                        <a:ea typeface="Times New Roman"/>
                      </a:endParaRP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marL="0" marR="0" algn="ctr">
                        <a:spcBef>
                          <a:spcPts val="0"/>
                        </a:spcBef>
                        <a:spcAft>
                          <a:spcPts val="0"/>
                        </a:spcAft>
                      </a:pPr>
                      <a:r>
                        <a:rPr lang="en-US" sz="900">
                          <a:solidFill>
                            <a:srgbClr val="FF0000"/>
                          </a:solidFill>
                          <a:latin typeface="Times New Roman"/>
                          <a:ea typeface="Times New Roman"/>
                        </a:rPr>
                        <a:t>He who has the </a:t>
                      </a:r>
                      <a:r>
                        <a:rPr lang="en-US" sz="900" b="1" u="sng">
                          <a:solidFill>
                            <a:srgbClr val="FF0000"/>
                          </a:solidFill>
                          <a:latin typeface="Times New Roman"/>
                          <a:ea typeface="Times New Roman"/>
                        </a:rPr>
                        <a:t>seven Spirits of God</a:t>
                      </a:r>
                      <a:r>
                        <a:rPr lang="en-US" sz="900">
                          <a:solidFill>
                            <a:srgbClr val="FF0000"/>
                          </a:solidFill>
                          <a:latin typeface="Times New Roman"/>
                          <a:ea typeface="Times New Roman"/>
                        </a:rPr>
                        <a:t>, and the seven stars,</a:t>
                      </a:r>
                      <a:endParaRPr lang="en-US" sz="900">
                        <a:latin typeface="Times New Roman"/>
                        <a:ea typeface="Times New Roman"/>
                      </a:endParaRPr>
                    </a:p>
                    <a:p>
                      <a:pPr marL="0" marR="0" algn="ctr">
                        <a:spcBef>
                          <a:spcPts val="0"/>
                        </a:spcBef>
                        <a:spcAft>
                          <a:spcPts val="0"/>
                        </a:spcAft>
                      </a:pPr>
                      <a:r>
                        <a:rPr lang="en-US" sz="900">
                          <a:solidFill>
                            <a:srgbClr val="FF0000"/>
                          </a:solidFill>
                          <a:latin typeface="Times New Roman"/>
                          <a:ea typeface="Times New Roman"/>
                        </a:rPr>
                        <a:t>If therefore you will not wake up</a:t>
                      </a:r>
                      <a:r>
                        <a:rPr lang="en-US" sz="900" b="1" u="sng">
                          <a:solidFill>
                            <a:srgbClr val="FF0000"/>
                          </a:solidFill>
                          <a:effectLst>
                            <a:outerShdw blurRad="50800" dist="38100" algn="tr" rotWithShape="0">
                              <a:prstClr val="black">
                                <a:alpha val="40000"/>
                              </a:prstClr>
                            </a:outerShdw>
                          </a:effectLst>
                          <a:latin typeface="Times New Roman"/>
                          <a:ea typeface="Times New Roman"/>
                        </a:rPr>
                        <a:t>, I will come like a thief</a:t>
                      </a:r>
                      <a:r>
                        <a:rPr lang="en-US" sz="900">
                          <a:solidFill>
                            <a:srgbClr val="FF0000"/>
                          </a:solidFill>
                          <a:latin typeface="Times New Roman"/>
                          <a:ea typeface="Times New Roman"/>
                        </a:rPr>
                        <a:t>, and you will not know at what hour I will come upon you.</a:t>
                      </a:r>
                      <a:endParaRPr lang="en-US" sz="900">
                        <a:latin typeface="Times New Roman"/>
                        <a:ea typeface="Times New Roman"/>
                      </a:endParaRP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marL="0" marR="0" algn="ctr">
                        <a:spcBef>
                          <a:spcPts val="0"/>
                        </a:spcBef>
                        <a:spcAft>
                          <a:spcPts val="0"/>
                        </a:spcAft>
                      </a:pPr>
                      <a:r>
                        <a:rPr lang="en-US" sz="900">
                          <a:solidFill>
                            <a:srgbClr val="FF0000"/>
                          </a:solidFill>
                          <a:latin typeface="Times New Roman"/>
                          <a:ea typeface="Times New Roman"/>
                        </a:rPr>
                        <a:t>He who is holy, who is true, who has the key of David, who opens and no one will shut, and who shuts and no one opens</a:t>
                      </a:r>
                      <a:endParaRPr lang="en-US" sz="900">
                        <a:latin typeface="Times New Roman"/>
                        <a:ea typeface="Times New Roman"/>
                      </a:endParaRPr>
                    </a:p>
                    <a:p>
                      <a:pPr marL="0" marR="0">
                        <a:spcBef>
                          <a:spcPts val="0"/>
                        </a:spcBef>
                        <a:spcAft>
                          <a:spcPts val="0"/>
                        </a:spcAft>
                      </a:pPr>
                      <a:r>
                        <a:rPr lang="en-US" sz="900">
                          <a:solidFill>
                            <a:srgbClr val="FF0000"/>
                          </a:solidFill>
                          <a:latin typeface="Times New Roman"/>
                          <a:ea typeface="Times New Roman"/>
                        </a:rPr>
                        <a:t>Because </a:t>
                      </a:r>
                      <a:r>
                        <a:rPr lang="en-US" sz="900" b="1" u="sng">
                          <a:solidFill>
                            <a:srgbClr val="FF0000"/>
                          </a:solidFill>
                          <a:latin typeface="Times New Roman"/>
                          <a:ea typeface="Times New Roman"/>
                        </a:rPr>
                        <a:t>you have kept the word of My perseverance</a:t>
                      </a:r>
                      <a:r>
                        <a:rPr lang="en-US" sz="900">
                          <a:solidFill>
                            <a:srgbClr val="FF0000"/>
                          </a:solidFill>
                          <a:latin typeface="Times New Roman"/>
                          <a:ea typeface="Times New Roman"/>
                        </a:rPr>
                        <a:t>, I also will keep you from the hour of testing, that </a:t>
                      </a:r>
                      <a:r>
                        <a:rPr lang="en-US" sz="900" i="1">
                          <a:solidFill>
                            <a:srgbClr val="FF0000"/>
                          </a:solidFill>
                          <a:latin typeface="Times New Roman"/>
                          <a:ea typeface="Times New Roman"/>
                        </a:rPr>
                        <a:t>hour</a:t>
                      </a:r>
                      <a:r>
                        <a:rPr lang="en-US" sz="900">
                          <a:solidFill>
                            <a:srgbClr val="FF0000"/>
                          </a:solidFill>
                          <a:latin typeface="Times New Roman"/>
                          <a:ea typeface="Times New Roman"/>
                        </a:rPr>
                        <a:t> which is about to come upon the whole world, … </a:t>
                      </a:r>
                      <a:r>
                        <a:rPr lang="en-US" sz="900" b="1" u="sng">
                          <a:solidFill>
                            <a:srgbClr val="FF0000"/>
                          </a:solidFill>
                          <a:effectLst>
                            <a:outerShdw blurRad="50800" dist="38100" algn="tr" rotWithShape="0">
                              <a:prstClr val="black">
                                <a:alpha val="40000"/>
                              </a:prstClr>
                            </a:outerShdw>
                          </a:effectLst>
                          <a:latin typeface="Times New Roman"/>
                          <a:ea typeface="Times New Roman"/>
                        </a:rPr>
                        <a:t>'I am coming quickly</a:t>
                      </a:r>
                      <a:r>
                        <a:rPr lang="en-US" sz="900">
                          <a:solidFill>
                            <a:srgbClr val="FF0000"/>
                          </a:solidFill>
                          <a:latin typeface="Times New Roman"/>
                          <a:ea typeface="Times New Roman"/>
                        </a:rPr>
                        <a:t>; </a:t>
                      </a:r>
                      <a:endParaRPr lang="en-US" sz="900">
                        <a:latin typeface="Times New Roman"/>
                        <a:ea typeface="Times New Roman"/>
                      </a:endParaRP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a:solidFill>
                            <a:srgbClr val="FF0000"/>
                          </a:solidFill>
                          <a:latin typeface="Times New Roman"/>
                          <a:ea typeface="Times New Roman"/>
                        </a:rPr>
                        <a:t>The </a:t>
                      </a:r>
                      <a:r>
                        <a:rPr lang="en-US" sz="900" b="1" u="sng">
                          <a:solidFill>
                            <a:srgbClr val="FF0000"/>
                          </a:solidFill>
                          <a:latin typeface="Times New Roman"/>
                          <a:ea typeface="Times New Roman"/>
                        </a:rPr>
                        <a:t>Amen</a:t>
                      </a:r>
                      <a:r>
                        <a:rPr lang="en-US" sz="900">
                          <a:solidFill>
                            <a:srgbClr val="FF0000"/>
                          </a:solidFill>
                          <a:latin typeface="Times New Roman"/>
                          <a:ea typeface="Times New Roman"/>
                        </a:rPr>
                        <a:t>, the faithful and true Witness, the Beginning of the creation of God</a:t>
                      </a:r>
                      <a:endParaRPr lang="en-US" sz="900">
                        <a:latin typeface="Times New Roman"/>
                        <a:ea typeface="Times New Roman"/>
                      </a:endParaRPr>
                    </a:p>
                    <a:p>
                      <a:pPr marL="0" marR="0">
                        <a:spcBef>
                          <a:spcPts val="0"/>
                        </a:spcBef>
                        <a:spcAft>
                          <a:spcPts val="0"/>
                        </a:spcAft>
                      </a:pPr>
                      <a:r>
                        <a:rPr lang="en-US" sz="900">
                          <a:solidFill>
                            <a:srgbClr val="FF0000"/>
                          </a:solidFill>
                          <a:latin typeface="Times New Roman"/>
                          <a:ea typeface="Times New Roman"/>
                        </a:rPr>
                        <a:t>I advise you to </a:t>
                      </a:r>
                      <a:r>
                        <a:rPr lang="en-US" sz="900" b="1" u="sng">
                          <a:solidFill>
                            <a:srgbClr val="FF0000"/>
                          </a:solidFill>
                          <a:latin typeface="Times New Roman"/>
                          <a:ea typeface="Times New Roman"/>
                        </a:rPr>
                        <a:t>buy from Me</a:t>
                      </a:r>
                      <a:r>
                        <a:rPr lang="en-US" sz="900">
                          <a:solidFill>
                            <a:srgbClr val="FF0000"/>
                          </a:solidFill>
                          <a:latin typeface="Times New Roman"/>
                          <a:ea typeface="Times New Roman"/>
                        </a:rPr>
                        <a:t> gold </a:t>
                      </a:r>
                      <a:endParaRPr lang="en-US" sz="900">
                        <a:latin typeface="Times New Roman"/>
                        <a:ea typeface="Times New Roman"/>
                      </a:endParaRPr>
                    </a:p>
                    <a:p>
                      <a:pPr marL="0" marR="0">
                        <a:spcBef>
                          <a:spcPts val="0"/>
                        </a:spcBef>
                        <a:spcAft>
                          <a:spcPts val="0"/>
                        </a:spcAft>
                      </a:pPr>
                      <a:r>
                        <a:rPr lang="en-US" sz="900">
                          <a:solidFill>
                            <a:srgbClr val="FF0000"/>
                          </a:solidFill>
                          <a:latin typeface="Times New Roman"/>
                          <a:ea typeface="Times New Roman"/>
                        </a:rPr>
                        <a:t>and white garments, … </a:t>
                      </a:r>
                      <a:endParaRPr lang="en-US" sz="900">
                        <a:latin typeface="Times New Roman"/>
                        <a:ea typeface="Times New Roman"/>
                      </a:endParaRPr>
                    </a:p>
                    <a:p>
                      <a:pPr marL="0" marR="0" algn="ctr">
                        <a:spcBef>
                          <a:spcPts val="0"/>
                        </a:spcBef>
                        <a:spcAft>
                          <a:spcPts val="0"/>
                        </a:spcAft>
                      </a:pPr>
                      <a:r>
                        <a:rPr lang="en-US" sz="900" b="1" u="sng">
                          <a:solidFill>
                            <a:srgbClr val="FF0000"/>
                          </a:solidFill>
                          <a:effectLst>
                            <a:outerShdw blurRad="50800" dist="38100" algn="tr" rotWithShape="0">
                              <a:prstClr val="black">
                                <a:alpha val="40000"/>
                              </a:prstClr>
                            </a:outerShdw>
                          </a:effectLst>
                          <a:latin typeface="Times New Roman"/>
                          <a:ea typeface="Times New Roman"/>
                        </a:rPr>
                        <a:t>'Behold, I stand at the door and knock</a:t>
                      </a:r>
                      <a:r>
                        <a:rPr lang="en-US" sz="900">
                          <a:solidFill>
                            <a:srgbClr val="FF0000"/>
                          </a:solidFill>
                          <a:latin typeface="Times New Roman"/>
                          <a:ea typeface="Times New Roman"/>
                        </a:rPr>
                        <a:t>; if anyone hears My voice and opens the door, I will come in to him…</a:t>
                      </a:r>
                      <a:endParaRPr lang="en-US" sz="900">
                        <a:latin typeface="Times New Roman"/>
                        <a:ea typeface="Times New Roman"/>
                      </a:endParaRP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3809">
                <a:tc>
                  <a:txBody>
                    <a:bodyPr/>
                    <a:lstStyle/>
                    <a:p>
                      <a:pPr marL="0" marR="0">
                        <a:spcBef>
                          <a:spcPts val="0"/>
                        </a:spcBef>
                        <a:spcAft>
                          <a:spcPts val="0"/>
                        </a:spcAft>
                      </a:pPr>
                      <a:r>
                        <a:rPr lang="en-US" sz="1000" b="1">
                          <a:latin typeface="Times New Roman"/>
                          <a:ea typeface="Times New Roman"/>
                        </a:rPr>
                        <a:t>Question:</a:t>
                      </a:r>
                      <a:endParaRPr lang="en-US" sz="900">
                        <a:latin typeface="Times New Roman"/>
                        <a:ea typeface="Times New Roman"/>
                      </a:endParaRP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9EFF7"/>
                    </a:solidFill>
                  </a:tcPr>
                </a:tc>
                <a:tc gridSpan="6">
                  <a:txBody>
                    <a:bodyPr/>
                    <a:lstStyle/>
                    <a:p>
                      <a:pPr marL="0" marR="0" algn="ctr">
                        <a:spcBef>
                          <a:spcPts val="0"/>
                        </a:spcBef>
                        <a:spcAft>
                          <a:spcPts val="0"/>
                        </a:spcAft>
                      </a:pPr>
                      <a:r>
                        <a:rPr lang="en-US" sz="1100" b="1" i="1">
                          <a:latin typeface="Times New Roman"/>
                          <a:ea typeface="Times New Roman"/>
                        </a:rPr>
                        <a:t>All of the below church and “world” views continue today.</a:t>
                      </a:r>
                      <a:endParaRPr lang="en-US" sz="900">
                        <a:latin typeface="Times New Roman"/>
                        <a:ea typeface="Times New Roman"/>
                      </a:endParaRP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508748">
                <a:tc>
                  <a:txBody>
                    <a:bodyPr/>
                    <a:lstStyle/>
                    <a:p>
                      <a:pPr marL="0" marR="0">
                        <a:spcBef>
                          <a:spcPts val="0"/>
                        </a:spcBef>
                        <a:spcAft>
                          <a:spcPts val="0"/>
                        </a:spcAft>
                      </a:pPr>
                      <a:r>
                        <a:rPr lang="en-US" sz="1000" b="1">
                          <a:latin typeface="Times New Roman"/>
                          <a:ea typeface="Times New Roman"/>
                        </a:rPr>
                        <a:t>1. How saved?</a:t>
                      </a:r>
                      <a:endParaRPr lang="en-US" sz="900">
                        <a:latin typeface="Times New Roman"/>
                        <a:ea typeface="Times New Roman"/>
                      </a:endParaRPr>
                    </a:p>
                  </a:txBody>
                  <a:tcPr marL="35661" marR="356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9EFF7"/>
                    </a:solidFill>
                  </a:tcPr>
                </a:tc>
                <a:tc>
                  <a:txBody>
                    <a:bodyPr/>
                    <a:lstStyle/>
                    <a:p>
                      <a:pPr marL="0" marR="0">
                        <a:spcBef>
                          <a:spcPts val="0"/>
                        </a:spcBef>
                        <a:spcAft>
                          <a:spcPts val="0"/>
                        </a:spcAft>
                      </a:pPr>
                      <a:endParaRPr lang="en-US" sz="900">
                        <a:latin typeface="Times New Roman"/>
                        <a:ea typeface="Times New Roman"/>
                      </a:endParaRPr>
                    </a:p>
                    <a:p>
                      <a:pPr marL="0" marR="0">
                        <a:spcBef>
                          <a:spcPts val="0"/>
                        </a:spcBef>
                        <a:spcAft>
                          <a:spcPts val="0"/>
                        </a:spcAft>
                      </a:pPr>
                      <a:r>
                        <a:rPr lang="en-US" sz="900">
                          <a:latin typeface="Times New Roman"/>
                          <a:ea typeface="Times New Roman"/>
                        </a:rPr>
                        <a:t>Gregory: grace + good works</a:t>
                      </a: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a:latin typeface="Times New Roman"/>
                          <a:ea typeface="Times New Roman"/>
                        </a:rPr>
                        <a:t>Luther: grace alone, faith alone, Rom 1:17 “…the just shall live by faith…”</a:t>
                      </a:r>
                    </a:p>
                    <a:p>
                      <a:pPr marL="0" marR="0">
                        <a:spcBef>
                          <a:spcPts val="0"/>
                        </a:spcBef>
                        <a:spcAft>
                          <a:spcPts val="0"/>
                        </a:spcAft>
                      </a:pPr>
                      <a:r>
                        <a:rPr lang="en-US" sz="900">
                          <a:latin typeface="Times New Roman"/>
                          <a:ea typeface="Times New Roman"/>
                        </a:rPr>
                        <a:t>Calvin: grace/faith, chosen </a:t>
                      </a: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spcBef>
                          <a:spcPts val="0"/>
                        </a:spcBef>
                        <a:spcAft>
                          <a:spcPts val="0"/>
                        </a:spcAft>
                      </a:pPr>
                      <a:r>
                        <a:rPr lang="en-US" sz="900">
                          <a:latin typeface="Times New Roman"/>
                          <a:ea typeface="Times New Roman"/>
                        </a:rPr>
                        <a:t>Positive view of man, not a sinner; common sense needed more than grace.</a:t>
                      </a:r>
                    </a:p>
                    <a:p>
                      <a:pPr marL="0" marR="0">
                        <a:spcBef>
                          <a:spcPts val="0"/>
                        </a:spcBef>
                        <a:spcAft>
                          <a:spcPts val="0"/>
                        </a:spcAft>
                      </a:pPr>
                      <a:r>
                        <a:rPr lang="en-US" sz="900">
                          <a:latin typeface="Times New Roman"/>
                          <a:ea typeface="Times New Roman"/>
                        </a:rPr>
                        <a:t>“</a:t>
                      </a:r>
                      <a:r>
                        <a:rPr lang="en-US" sz="900" b="1" u="sng">
                          <a:latin typeface="Times New Roman"/>
                          <a:ea typeface="Times New Roman"/>
                        </a:rPr>
                        <a:t>Membership</a:t>
                      </a:r>
                      <a:r>
                        <a:rPr lang="en-US" sz="900">
                          <a:latin typeface="Times New Roman"/>
                          <a:ea typeface="Times New Roman"/>
                        </a:rPr>
                        <a:t>” by formal assent to doctrinal views set forth by scholars</a:t>
                      </a: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spcBef>
                          <a:spcPts val="0"/>
                        </a:spcBef>
                        <a:spcAft>
                          <a:spcPts val="0"/>
                        </a:spcAft>
                      </a:pPr>
                      <a:r>
                        <a:rPr lang="en-US" sz="1000" b="1" i="1">
                          <a:latin typeface="Times New Roman"/>
                          <a:ea typeface="Times New Roman"/>
                        </a:rPr>
                        <a:t>Evangelical view:</a:t>
                      </a:r>
                      <a:endParaRPr lang="en-US" sz="900">
                        <a:latin typeface="Times New Roman"/>
                        <a:ea typeface="Times New Roman"/>
                      </a:endParaRPr>
                    </a:p>
                    <a:p>
                      <a:pPr marL="0" marR="0">
                        <a:spcBef>
                          <a:spcPts val="0"/>
                        </a:spcBef>
                        <a:spcAft>
                          <a:spcPts val="0"/>
                        </a:spcAft>
                      </a:pPr>
                      <a:r>
                        <a:rPr lang="en-US" sz="900" i="1">
                          <a:latin typeface="Times New Roman"/>
                          <a:ea typeface="Times New Roman"/>
                        </a:rPr>
                        <a:t>1. faith</a:t>
                      </a:r>
                      <a:endParaRPr lang="en-US" sz="900">
                        <a:latin typeface="Times New Roman"/>
                        <a:ea typeface="Times New Roman"/>
                      </a:endParaRPr>
                    </a:p>
                    <a:p>
                      <a:pPr marL="0" marR="0">
                        <a:spcBef>
                          <a:spcPts val="0"/>
                        </a:spcBef>
                        <a:spcAft>
                          <a:spcPts val="0"/>
                        </a:spcAft>
                      </a:pPr>
                      <a:r>
                        <a:rPr lang="en-US" sz="900" i="1">
                          <a:latin typeface="Times New Roman"/>
                          <a:ea typeface="Times New Roman"/>
                        </a:rPr>
                        <a:t>2. new birth, “born again”</a:t>
                      </a:r>
                      <a:r>
                        <a:rPr lang="en-US" sz="900">
                          <a:latin typeface="Times New Roman"/>
                          <a:ea typeface="Times New Roman"/>
                        </a:rPr>
                        <a:t> </a:t>
                      </a:r>
                    </a:p>
                    <a:p>
                      <a:pPr marL="160020" marR="0" indent="-160020">
                        <a:spcBef>
                          <a:spcPts val="0"/>
                        </a:spcBef>
                        <a:spcAft>
                          <a:spcPts val="0"/>
                        </a:spcAft>
                      </a:pPr>
                      <a:r>
                        <a:rPr lang="en-US" sz="900" i="1">
                          <a:latin typeface="Times New Roman"/>
                          <a:ea typeface="Times New Roman"/>
                        </a:rPr>
                        <a:t>3. God’s love revealed in Jesus</a:t>
                      </a:r>
                      <a:endParaRPr lang="en-US" sz="900">
                        <a:latin typeface="Times New Roman"/>
                        <a:ea typeface="Times New Roman"/>
                      </a:endParaRP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900">
                        <a:latin typeface="Times New Roman"/>
                        <a:ea typeface="Times New Roman"/>
                      </a:endParaRPr>
                    </a:p>
                    <a:p>
                      <a:pPr marL="0" marR="0">
                        <a:spcBef>
                          <a:spcPts val="0"/>
                        </a:spcBef>
                        <a:spcAft>
                          <a:spcPts val="0"/>
                        </a:spcAft>
                      </a:pPr>
                      <a:r>
                        <a:rPr lang="en-US" sz="900">
                          <a:latin typeface="Times New Roman"/>
                          <a:ea typeface="Times New Roman"/>
                        </a:rPr>
                        <a:t>- Salvation is not required</a:t>
                      </a: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4522">
                <a:tc>
                  <a:txBody>
                    <a:bodyPr/>
                    <a:lstStyle/>
                    <a:p>
                      <a:pPr marL="0" marR="0">
                        <a:spcBef>
                          <a:spcPts val="0"/>
                        </a:spcBef>
                        <a:spcAft>
                          <a:spcPts val="0"/>
                        </a:spcAft>
                      </a:pPr>
                      <a:r>
                        <a:rPr lang="en-US" sz="1000" b="1">
                          <a:latin typeface="Times New Roman"/>
                          <a:ea typeface="Times New Roman"/>
                        </a:rPr>
                        <a:t>2. Source of authority?</a:t>
                      </a:r>
                      <a:endParaRPr lang="en-US" sz="900">
                        <a:latin typeface="Times New Roman"/>
                        <a:ea typeface="Times New Roman"/>
                      </a:endParaRPr>
                    </a:p>
                  </a:txBody>
                  <a:tcPr marL="35661" marR="356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9EFF7"/>
                    </a:solidFill>
                  </a:tcPr>
                </a:tc>
                <a:tc>
                  <a:txBody>
                    <a:bodyPr/>
                    <a:lstStyle/>
                    <a:p>
                      <a:pPr marL="0" marR="0">
                        <a:spcBef>
                          <a:spcPts val="0"/>
                        </a:spcBef>
                        <a:spcAft>
                          <a:spcPts val="0"/>
                        </a:spcAft>
                      </a:pPr>
                      <a:endParaRPr lang="en-US" sz="900">
                        <a:latin typeface="Times New Roman"/>
                        <a:ea typeface="Times New Roman"/>
                      </a:endParaRPr>
                    </a:p>
                    <a:p>
                      <a:pPr marL="0" marR="0">
                        <a:spcBef>
                          <a:spcPts val="0"/>
                        </a:spcBef>
                        <a:spcAft>
                          <a:spcPts val="0"/>
                        </a:spcAft>
                      </a:pPr>
                      <a:r>
                        <a:rPr lang="en-US" sz="900">
                          <a:latin typeface="Times New Roman"/>
                          <a:ea typeface="Times New Roman"/>
                        </a:rPr>
                        <a:t>Innocent III: Pope is Vicar of Christ</a:t>
                      </a: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a:latin typeface="Times New Roman"/>
                          <a:ea typeface="Times New Roman"/>
                        </a:rPr>
                        <a:t>Luther: </a:t>
                      </a:r>
                      <a:r>
                        <a:rPr lang="en-US" sz="900" b="1" u="sng">
                          <a:latin typeface="Times New Roman"/>
                          <a:ea typeface="Times New Roman"/>
                        </a:rPr>
                        <a:t>church, as justified by scripture</a:t>
                      </a:r>
                      <a:endParaRPr lang="en-US" sz="900">
                        <a:latin typeface="Times New Roman"/>
                        <a:ea typeface="Times New Roman"/>
                      </a:endParaRPr>
                    </a:p>
                    <a:p>
                      <a:pPr marL="0" marR="0">
                        <a:spcBef>
                          <a:spcPts val="0"/>
                        </a:spcBef>
                        <a:spcAft>
                          <a:spcPts val="0"/>
                        </a:spcAft>
                      </a:pPr>
                      <a:r>
                        <a:rPr lang="en-US" sz="900">
                          <a:latin typeface="Times New Roman"/>
                          <a:ea typeface="Times New Roman"/>
                        </a:rPr>
                        <a:t>Calvin: </a:t>
                      </a:r>
                      <a:r>
                        <a:rPr lang="en-US" sz="900" b="1" u="sng">
                          <a:latin typeface="Times New Roman"/>
                          <a:ea typeface="Times New Roman"/>
                        </a:rPr>
                        <a:t>God</a:t>
                      </a:r>
                      <a:r>
                        <a:rPr lang="en-US" sz="900">
                          <a:latin typeface="Times New Roman"/>
                          <a:ea typeface="Times New Roman"/>
                        </a:rPr>
                        <a:t> is sovereign</a:t>
                      </a:r>
                    </a:p>
                    <a:p>
                      <a:pPr marL="0" marR="0">
                        <a:spcBef>
                          <a:spcPts val="0"/>
                        </a:spcBef>
                        <a:spcAft>
                          <a:spcPts val="0"/>
                        </a:spcAft>
                      </a:pPr>
                      <a:r>
                        <a:rPr lang="en-US" sz="900">
                          <a:latin typeface="Times New Roman"/>
                          <a:ea typeface="Times New Roman"/>
                        </a:rPr>
                        <a:t>Tyndale: </a:t>
                      </a:r>
                      <a:r>
                        <a:rPr lang="en-US" sz="900" b="1" u="sng">
                          <a:latin typeface="Times New Roman"/>
                          <a:ea typeface="Times New Roman"/>
                        </a:rPr>
                        <a:t>scripture</a:t>
                      </a:r>
                      <a:r>
                        <a:rPr lang="en-US" sz="900">
                          <a:latin typeface="Times New Roman"/>
                          <a:ea typeface="Times New Roman"/>
                        </a:rPr>
                        <a:t> to the masses</a:t>
                      </a: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spcBef>
                          <a:spcPts val="0"/>
                        </a:spcBef>
                        <a:spcAft>
                          <a:spcPts val="0"/>
                        </a:spcAft>
                      </a:pPr>
                      <a:r>
                        <a:rPr lang="en-US" sz="900">
                          <a:latin typeface="Times New Roman"/>
                          <a:ea typeface="Times New Roman"/>
                        </a:rPr>
                        <a:t>Reason: truth found thru senses, </a:t>
                      </a:r>
                      <a:r>
                        <a:rPr lang="en-US" sz="900" u="sng">
                          <a:latin typeface="Times New Roman"/>
                          <a:ea typeface="Times New Roman"/>
                        </a:rPr>
                        <a:t>not revelation</a:t>
                      </a:r>
                      <a:endParaRPr lang="en-US" sz="900">
                        <a:latin typeface="Times New Roman"/>
                        <a:ea typeface="Times New Roman"/>
                      </a:endParaRPr>
                    </a:p>
                    <a:p>
                      <a:pPr marL="0" marR="0">
                        <a:spcBef>
                          <a:spcPts val="0"/>
                        </a:spcBef>
                        <a:spcAft>
                          <a:spcPts val="0"/>
                        </a:spcAft>
                      </a:pPr>
                      <a:r>
                        <a:rPr lang="en-US" sz="900">
                          <a:latin typeface="Times New Roman"/>
                          <a:ea typeface="Times New Roman"/>
                        </a:rPr>
                        <a:t>Modernism (liberalism), scriptures rejected in favor of learning thru experience</a:t>
                      </a: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111125" marR="0" indent="-111125">
                        <a:spcBef>
                          <a:spcPts val="0"/>
                        </a:spcBef>
                        <a:spcAft>
                          <a:spcPts val="0"/>
                        </a:spcAft>
                      </a:pPr>
                      <a:endParaRPr lang="en-US" sz="800">
                        <a:solidFill>
                          <a:srgbClr val="000000"/>
                        </a:solidFill>
                        <a:latin typeface="Univers"/>
                        <a:ea typeface="Times New Roman"/>
                        <a:cs typeface="Times New Roman"/>
                      </a:endParaRPr>
                    </a:p>
                    <a:p>
                      <a:pPr marL="111125" marR="0" indent="-111125">
                        <a:spcBef>
                          <a:spcPts val="0"/>
                        </a:spcBef>
                        <a:spcAft>
                          <a:spcPts val="0"/>
                        </a:spcAft>
                      </a:pPr>
                      <a:r>
                        <a:rPr lang="en-US" sz="800" i="1">
                          <a:solidFill>
                            <a:srgbClr val="000000"/>
                          </a:solidFill>
                          <a:latin typeface="Univers"/>
                          <a:ea typeface="Times New Roman"/>
                          <a:cs typeface="Times New Roman"/>
                        </a:rPr>
                        <a:t>4. devotion to Bible as only authority</a:t>
                      </a:r>
                      <a:endParaRPr lang="en-US" sz="800">
                        <a:solidFill>
                          <a:srgbClr val="000000"/>
                        </a:solidFill>
                        <a:latin typeface="Univers"/>
                        <a:ea typeface="Times New Roman"/>
                        <a:cs typeface="Times New Roman"/>
                      </a:endParaRPr>
                    </a:p>
                    <a:p>
                      <a:pPr marL="0" marR="0">
                        <a:spcBef>
                          <a:spcPts val="0"/>
                        </a:spcBef>
                        <a:spcAft>
                          <a:spcPts val="0"/>
                        </a:spcAft>
                      </a:pPr>
                      <a:r>
                        <a:rPr lang="en-US" sz="900">
                          <a:latin typeface="Times New Roman"/>
                          <a:ea typeface="Times New Roman"/>
                        </a:rPr>
                        <a:t>(Higher criticism challenges the Bible)</a:t>
                      </a: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09550" marR="0" indent="-209550">
                        <a:spcBef>
                          <a:spcPts val="0"/>
                        </a:spcBef>
                        <a:spcAft>
                          <a:spcPts val="0"/>
                        </a:spcAft>
                      </a:pPr>
                      <a:endParaRPr lang="en-US" sz="800">
                        <a:solidFill>
                          <a:srgbClr val="000000"/>
                        </a:solidFill>
                        <a:latin typeface="Univers"/>
                        <a:ea typeface="Times New Roman"/>
                        <a:cs typeface="Times New Roman"/>
                      </a:endParaRPr>
                    </a:p>
                    <a:p>
                      <a:pPr marL="209550" marR="0" indent="-209550">
                        <a:spcBef>
                          <a:spcPts val="0"/>
                        </a:spcBef>
                        <a:spcAft>
                          <a:spcPts val="0"/>
                        </a:spcAft>
                      </a:pPr>
                      <a:r>
                        <a:rPr lang="en-US" sz="800">
                          <a:solidFill>
                            <a:srgbClr val="000000"/>
                          </a:solidFill>
                          <a:latin typeface="Univers"/>
                          <a:ea typeface="Times New Roman"/>
                          <a:cs typeface="Times New Roman"/>
                        </a:rPr>
                        <a:t>- </a:t>
                      </a:r>
                      <a:r>
                        <a:rPr lang="en-US" sz="900">
                          <a:solidFill>
                            <a:srgbClr val="000000"/>
                          </a:solidFill>
                          <a:latin typeface="Times New Roman"/>
                          <a:ea typeface="Times New Roman"/>
                          <a:cs typeface="Times New Roman"/>
                        </a:rPr>
                        <a:t>Rational thought, science, experience</a:t>
                      </a:r>
                      <a:endParaRPr lang="en-US" sz="800">
                        <a:solidFill>
                          <a:srgbClr val="000000"/>
                        </a:solidFill>
                        <a:latin typeface="Univers"/>
                        <a:ea typeface="Times New Roman"/>
                        <a:cs typeface="Times New Roman"/>
                      </a:endParaRP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51009">
                <a:tc>
                  <a:txBody>
                    <a:bodyPr/>
                    <a:lstStyle/>
                    <a:p>
                      <a:pPr marL="0" marR="0">
                        <a:spcBef>
                          <a:spcPts val="0"/>
                        </a:spcBef>
                        <a:spcAft>
                          <a:spcPts val="0"/>
                        </a:spcAft>
                      </a:pPr>
                      <a:r>
                        <a:rPr lang="en-US" sz="1000" b="1" dirty="0">
                          <a:latin typeface="Times New Roman"/>
                          <a:ea typeface="Times New Roman"/>
                        </a:rPr>
                        <a:t>3. What is the Church?</a:t>
                      </a:r>
                      <a:endParaRPr lang="en-US" sz="900" dirty="0">
                        <a:latin typeface="Times New Roman"/>
                        <a:ea typeface="Times New Roman"/>
                      </a:endParaRPr>
                    </a:p>
                  </a:txBody>
                  <a:tcPr marL="35661" marR="356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9EFF7"/>
                    </a:solidFill>
                  </a:tcPr>
                </a:tc>
                <a:tc>
                  <a:txBody>
                    <a:bodyPr/>
                    <a:lstStyle/>
                    <a:p>
                      <a:pPr marL="0" marR="0">
                        <a:spcBef>
                          <a:spcPts val="0"/>
                        </a:spcBef>
                        <a:spcAft>
                          <a:spcPts val="0"/>
                        </a:spcAft>
                      </a:pPr>
                      <a:r>
                        <a:rPr lang="en-US" sz="900" dirty="0">
                          <a:latin typeface="Times New Roman"/>
                          <a:ea typeface="Times New Roman"/>
                        </a:rPr>
                        <a:t>An Institution: Sectarian</a:t>
                      </a:r>
                    </a:p>
                    <a:p>
                      <a:pPr marL="0" marR="0">
                        <a:spcBef>
                          <a:spcPts val="0"/>
                        </a:spcBef>
                        <a:spcAft>
                          <a:spcPts val="0"/>
                        </a:spcAft>
                      </a:pPr>
                      <a:r>
                        <a:rPr lang="en-US" sz="900" dirty="0">
                          <a:latin typeface="Times New Roman"/>
                          <a:ea typeface="Times New Roman"/>
                        </a:rPr>
                        <a:t>Pope Leo III &amp; Charles the Great (Charlemagne): Universal Catholic Church, Holy Roman Empire</a:t>
                      </a: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900">
                        <a:latin typeface="Times New Roman"/>
                        <a:ea typeface="Times New Roman"/>
                      </a:endParaRPr>
                    </a:p>
                    <a:p>
                      <a:pPr marL="0" marR="0">
                        <a:spcBef>
                          <a:spcPts val="0"/>
                        </a:spcBef>
                        <a:spcAft>
                          <a:spcPts val="0"/>
                        </a:spcAft>
                      </a:pPr>
                      <a:r>
                        <a:rPr lang="en-US" sz="900">
                          <a:latin typeface="Times New Roman"/>
                          <a:ea typeface="Times New Roman"/>
                        </a:rPr>
                        <a:t>Luther: universal church, hierarchy with Pope at head.</a:t>
                      </a:r>
                    </a:p>
                    <a:p>
                      <a:pPr marL="0" marR="0">
                        <a:spcBef>
                          <a:spcPts val="0"/>
                        </a:spcBef>
                        <a:spcAft>
                          <a:spcPts val="0"/>
                        </a:spcAft>
                      </a:pPr>
                      <a:r>
                        <a:rPr lang="en-US" sz="900">
                          <a:latin typeface="Times New Roman"/>
                          <a:ea typeface="Times New Roman"/>
                        </a:rPr>
                        <a:t>Zwingli (Anabaptists): community of saints separate from government.</a:t>
                      </a: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000" b="1" kern="0">
                          <a:latin typeface="Times New Roman"/>
                        </a:rPr>
                        <a:t>REASON</a:t>
                      </a:r>
                      <a:endParaRPr lang="en-US" sz="900" b="1" kern="0">
                        <a:latin typeface="Times New Roman"/>
                      </a:endParaRPr>
                    </a:p>
                    <a:p>
                      <a:pPr marL="0" marR="0">
                        <a:spcBef>
                          <a:spcPts val="0"/>
                        </a:spcBef>
                        <a:spcAft>
                          <a:spcPts val="0"/>
                        </a:spcAft>
                      </a:pPr>
                      <a:r>
                        <a:rPr lang="en-US" sz="900">
                          <a:latin typeface="Times New Roman"/>
                          <a:ea typeface="Times New Roman"/>
                        </a:rPr>
                        <a:t>The goal is a religiously neutral civilization</a:t>
                      </a:r>
                    </a:p>
                    <a:p>
                      <a:pPr marL="0" marR="0">
                        <a:spcBef>
                          <a:spcPts val="0"/>
                        </a:spcBef>
                        <a:spcAft>
                          <a:spcPts val="0"/>
                        </a:spcAft>
                      </a:pPr>
                      <a:r>
                        <a:rPr lang="en-US" sz="900">
                          <a:latin typeface="Times New Roman"/>
                          <a:ea typeface="Times New Roman"/>
                        </a:rPr>
                        <a:t>Denominations emerge</a:t>
                      </a: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000" b="1" kern="0">
                          <a:latin typeface="Times New Roman"/>
                        </a:rPr>
                        <a:t>AWAKENING</a:t>
                      </a:r>
                      <a:endParaRPr lang="en-US" sz="900" b="1" kern="0">
                        <a:latin typeface="Times New Roman"/>
                      </a:endParaRPr>
                    </a:p>
                    <a:p>
                      <a:pPr marL="0" marR="0">
                        <a:spcBef>
                          <a:spcPts val="0"/>
                        </a:spcBef>
                        <a:spcAft>
                          <a:spcPts val="0"/>
                        </a:spcAft>
                      </a:pPr>
                      <a:r>
                        <a:rPr lang="en-US" sz="900">
                          <a:latin typeface="Times New Roman"/>
                          <a:ea typeface="Times New Roman"/>
                        </a:rPr>
                        <a:t>Edmonds, Whitefield, Wesley: Evangelical </a:t>
                      </a:r>
                      <a:r>
                        <a:rPr lang="en-US" sz="900" u="sng">
                          <a:latin typeface="Times New Roman"/>
                          <a:ea typeface="Times New Roman"/>
                        </a:rPr>
                        <a:t>awakening </a:t>
                      </a:r>
                      <a:r>
                        <a:rPr lang="en-US" sz="900">
                          <a:latin typeface="Times New Roman"/>
                          <a:ea typeface="Times New Roman"/>
                        </a:rPr>
                        <a:t>led to “volunteer” missions </a:t>
                      </a:r>
                    </a:p>
                    <a:p>
                      <a:pPr marL="0" marR="0">
                        <a:spcBef>
                          <a:spcPts val="0"/>
                        </a:spcBef>
                        <a:spcAft>
                          <a:spcPts val="0"/>
                        </a:spcAft>
                      </a:pPr>
                      <a:r>
                        <a:rPr lang="en-US" sz="900">
                          <a:latin typeface="Times New Roman"/>
                          <a:ea typeface="Times New Roman"/>
                        </a:rPr>
                        <a:t>New World Puritans </a:t>
                      </a: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900">
                        <a:latin typeface="Times New Roman"/>
                        <a:ea typeface="Times New Roman"/>
                      </a:endParaRPr>
                    </a:p>
                    <a:p>
                      <a:pPr marL="0" marR="0">
                        <a:spcBef>
                          <a:spcPts val="0"/>
                        </a:spcBef>
                        <a:spcAft>
                          <a:spcPts val="0"/>
                        </a:spcAft>
                      </a:pPr>
                      <a:r>
                        <a:rPr lang="en-US" sz="900">
                          <a:latin typeface="Times New Roman"/>
                          <a:ea typeface="Times New Roman"/>
                        </a:rPr>
                        <a:t>- Body of Christ</a:t>
                      </a:r>
                    </a:p>
                    <a:p>
                      <a:pPr marL="0" marR="0">
                        <a:spcBef>
                          <a:spcPts val="0"/>
                        </a:spcBef>
                        <a:spcAft>
                          <a:spcPts val="0"/>
                        </a:spcAft>
                      </a:pPr>
                      <a:r>
                        <a:rPr lang="en-US" sz="900">
                          <a:latin typeface="Times New Roman"/>
                          <a:ea typeface="Times New Roman"/>
                        </a:rPr>
                        <a:t>- Mission to world, from “nurturing to spreading”</a:t>
                      </a:r>
                    </a:p>
                    <a:p>
                      <a:pPr marL="0" marR="0">
                        <a:spcBef>
                          <a:spcPts val="0"/>
                        </a:spcBef>
                        <a:spcAft>
                          <a:spcPts val="0"/>
                        </a:spcAft>
                      </a:pPr>
                      <a:r>
                        <a:rPr lang="en-US" sz="900">
                          <a:latin typeface="Times New Roman"/>
                          <a:ea typeface="Times New Roman"/>
                        </a:rPr>
                        <a:t>- July 1800 Gasper River camp meeting</a:t>
                      </a: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900">
                        <a:latin typeface="Times New Roman"/>
                        <a:ea typeface="Times New Roman"/>
                      </a:endParaRPr>
                    </a:p>
                    <a:p>
                      <a:pPr marL="0" marR="0">
                        <a:spcBef>
                          <a:spcPts val="0"/>
                        </a:spcBef>
                        <a:spcAft>
                          <a:spcPts val="0"/>
                        </a:spcAft>
                      </a:pPr>
                      <a:r>
                        <a:rPr lang="en-US" sz="900">
                          <a:latin typeface="Times New Roman"/>
                          <a:ea typeface="Times New Roman"/>
                        </a:rPr>
                        <a:t>- Universal ecumenical federation</a:t>
                      </a:r>
                    </a:p>
                    <a:p>
                      <a:pPr marL="0" marR="0">
                        <a:spcBef>
                          <a:spcPts val="0"/>
                        </a:spcBef>
                        <a:spcAft>
                          <a:spcPts val="0"/>
                        </a:spcAft>
                      </a:pPr>
                      <a:r>
                        <a:rPr lang="en-US" sz="900">
                          <a:latin typeface="Times New Roman"/>
                          <a:ea typeface="Times New Roman"/>
                        </a:rPr>
                        <a:t>- Meet personal needs</a:t>
                      </a:r>
                    </a:p>
                    <a:p>
                      <a:pPr marL="0" marR="0">
                        <a:spcBef>
                          <a:spcPts val="0"/>
                        </a:spcBef>
                        <a:spcAft>
                          <a:spcPts val="0"/>
                        </a:spcAft>
                      </a:pPr>
                      <a:r>
                        <a:rPr lang="en-US" sz="900">
                          <a:latin typeface="Times New Roman"/>
                          <a:ea typeface="Times New Roman"/>
                        </a:rPr>
                        <a:t>- Marketing to people’s needs </a:t>
                      </a:r>
                      <a:r>
                        <a:rPr lang="en-US" sz="900" i="1">
                          <a:latin typeface="Times New Roman"/>
                          <a:ea typeface="Times New Roman"/>
                        </a:rPr>
                        <a:t>[wants]</a:t>
                      </a:r>
                      <a:endParaRPr lang="en-US" sz="900">
                        <a:latin typeface="Times New Roman"/>
                        <a:ea typeface="Times New Roman"/>
                      </a:endParaRP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32435">
                <a:tc>
                  <a:txBody>
                    <a:bodyPr/>
                    <a:lstStyle/>
                    <a:p>
                      <a:pPr marL="0" marR="0">
                        <a:spcBef>
                          <a:spcPts val="0"/>
                        </a:spcBef>
                        <a:spcAft>
                          <a:spcPts val="0"/>
                        </a:spcAft>
                      </a:pPr>
                      <a:r>
                        <a:rPr lang="en-US" sz="1000" b="1">
                          <a:latin typeface="Times New Roman"/>
                          <a:ea typeface="Times New Roman"/>
                        </a:rPr>
                        <a:t>4. What is the Christian life?</a:t>
                      </a:r>
                      <a:endParaRPr lang="en-US" sz="900">
                        <a:latin typeface="Times New Roman"/>
                        <a:ea typeface="Times New Roman"/>
                      </a:endParaRPr>
                    </a:p>
                  </a:txBody>
                  <a:tcPr marL="35661" marR="356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9EFF7"/>
                    </a:solidFill>
                  </a:tcPr>
                </a:tc>
                <a:tc>
                  <a:txBody>
                    <a:bodyPr/>
                    <a:lstStyle/>
                    <a:p>
                      <a:pPr marL="0" marR="0">
                        <a:spcBef>
                          <a:spcPts val="0"/>
                        </a:spcBef>
                        <a:spcAft>
                          <a:spcPts val="0"/>
                        </a:spcAft>
                      </a:pPr>
                      <a:endParaRPr lang="en-US" sz="900">
                        <a:latin typeface="Times New Roman"/>
                        <a:ea typeface="Times New Roman"/>
                      </a:endParaRPr>
                    </a:p>
                    <a:p>
                      <a:pPr marL="0" marR="0">
                        <a:spcBef>
                          <a:spcPts val="0"/>
                        </a:spcBef>
                        <a:spcAft>
                          <a:spcPts val="0"/>
                        </a:spcAft>
                      </a:pPr>
                      <a:r>
                        <a:rPr lang="en-US" sz="900">
                          <a:latin typeface="Times New Roman"/>
                          <a:ea typeface="Times New Roman"/>
                        </a:rPr>
                        <a:t>Sacraments, baptism, confession, celebration of Mass …, indulgences, Crusades</a:t>
                      </a: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900">
                        <a:latin typeface="Times New Roman"/>
                        <a:ea typeface="Times New Roman"/>
                      </a:endParaRPr>
                    </a:p>
                    <a:p>
                      <a:pPr marL="0" marR="0">
                        <a:spcBef>
                          <a:spcPts val="0"/>
                        </a:spcBef>
                        <a:spcAft>
                          <a:spcPts val="0"/>
                        </a:spcAft>
                      </a:pPr>
                      <a:r>
                        <a:rPr lang="en-US" sz="900">
                          <a:latin typeface="Times New Roman"/>
                          <a:ea typeface="Times New Roman"/>
                        </a:rPr>
                        <a:t>Zwingli (Anabaptists):</a:t>
                      </a:r>
                    </a:p>
                    <a:p>
                      <a:pPr marL="0" marR="0">
                        <a:spcBef>
                          <a:spcPts val="0"/>
                        </a:spcBef>
                        <a:spcAft>
                          <a:spcPts val="0"/>
                        </a:spcAft>
                      </a:pPr>
                      <a:r>
                        <a:rPr lang="en-US" sz="900">
                          <a:latin typeface="Times New Roman"/>
                          <a:ea typeface="Times New Roman"/>
                        </a:rPr>
                        <a:t>Confession, baptism, discipleship – daily walk with Christ</a:t>
                      </a:r>
                    </a:p>
                    <a:p>
                      <a:pPr marL="0" marR="0">
                        <a:spcBef>
                          <a:spcPts val="0"/>
                        </a:spcBef>
                        <a:spcAft>
                          <a:spcPts val="0"/>
                        </a:spcAft>
                      </a:pPr>
                      <a:r>
                        <a:rPr lang="en-US" sz="900">
                          <a:latin typeface="Times New Roman"/>
                          <a:ea typeface="Times New Roman"/>
                        </a:rPr>
                        <a:t>Personal preparation for the return of Christ, and life in Heaven with Him</a:t>
                      </a: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900">
                        <a:latin typeface="Times New Roman"/>
                        <a:ea typeface="Times New Roman"/>
                      </a:endParaRPr>
                    </a:p>
                    <a:p>
                      <a:pPr marL="0" marR="0">
                        <a:spcBef>
                          <a:spcPts val="0"/>
                        </a:spcBef>
                        <a:spcAft>
                          <a:spcPts val="0"/>
                        </a:spcAft>
                      </a:pPr>
                      <a:r>
                        <a:rPr lang="en-US" sz="900">
                          <a:latin typeface="Times New Roman"/>
                          <a:ea typeface="Times New Roman"/>
                        </a:rPr>
                        <a:t>Moral conduct.</a:t>
                      </a:r>
                    </a:p>
                    <a:p>
                      <a:pPr marL="0" marR="0">
                        <a:spcBef>
                          <a:spcPts val="0"/>
                        </a:spcBef>
                        <a:spcAft>
                          <a:spcPts val="0"/>
                        </a:spcAft>
                      </a:pPr>
                      <a:r>
                        <a:rPr lang="en-US" sz="900">
                          <a:latin typeface="Times New Roman"/>
                          <a:ea typeface="Times New Roman"/>
                        </a:rPr>
                        <a:t>Happiness and fulfillment in this life</a:t>
                      </a: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a:latin typeface="Times New Roman"/>
                          <a:ea typeface="Times New Roman"/>
                        </a:rPr>
                        <a:t>Pietism emphasizes importance of regeneration. </a:t>
                      </a:r>
                    </a:p>
                    <a:p>
                      <a:pPr marL="0" marR="0">
                        <a:spcBef>
                          <a:spcPts val="0"/>
                        </a:spcBef>
                        <a:spcAft>
                          <a:spcPts val="0"/>
                        </a:spcAft>
                      </a:pPr>
                      <a:r>
                        <a:rPr lang="en-US" sz="900">
                          <a:latin typeface="Times New Roman"/>
                          <a:ea typeface="Times New Roman"/>
                        </a:rPr>
                        <a:t>Moved back to personal faith and fellowship with Jesus</a:t>
                      </a:r>
                    </a:p>
                    <a:p>
                      <a:pPr marL="0" marR="0">
                        <a:spcBef>
                          <a:spcPts val="0"/>
                        </a:spcBef>
                        <a:spcAft>
                          <a:spcPts val="0"/>
                        </a:spcAft>
                      </a:pPr>
                      <a:r>
                        <a:rPr lang="en-US" sz="900">
                          <a:latin typeface="Times New Roman"/>
                          <a:ea typeface="Times New Roman"/>
                        </a:rPr>
                        <a:t>Led to Puritans who lived it</a:t>
                      </a: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a:latin typeface="Times New Roman"/>
                          <a:ea typeface="Times New Roman"/>
                        </a:rPr>
                        <a:t>- faith in deeds</a:t>
                      </a:r>
                    </a:p>
                    <a:p>
                      <a:pPr marL="0" marR="0">
                        <a:spcBef>
                          <a:spcPts val="0"/>
                        </a:spcBef>
                        <a:spcAft>
                          <a:spcPts val="0"/>
                        </a:spcAft>
                      </a:pPr>
                      <a:r>
                        <a:rPr lang="en-US" sz="900">
                          <a:latin typeface="Times New Roman"/>
                          <a:ea typeface="Times New Roman"/>
                        </a:rPr>
                        <a:t>- millennialism returns, live expectantly</a:t>
                      </a:r>
                    </a:p>
                    <a:p>
                      <a:pPr marL="0" marR="0">
                        <a:spcBef>
                          <a:spcPts val="0"/>
                        </a:spcBef>
                        <a:spcAft>
                          <a:spcPts val="0"/>
                        </a:spcAft>
                      </a:pPr>
                      <a:r>
                        <a:rPr lang="en-US" sz="900">
                          <a:latin typeface="Times New Roman"/>
                          <a:ea typeface="Times New Roman"/>
                        </a:rPr>
                        <a:t>- Public vs. Private Protestants</a:t>
                      </a:r>
                    </a:p>
                    <a:p>
                      <a:pPr marL="0" marR="0">
                        <a:spcBef>
                          <a:spcPts val="0"/>
                        </a:spcBef>
                        <a:spcAft>
                          <a:spcPts val="0"/>
                        </a:spcAft>
                      </a:pPr>
                      <a:r>
                        <a:rPr lang="en-US" sz="900">
                          <a:latin typeface="Times New Roman"/>
                          <a:ea typeface="Times New Roman"/>
                        </a:rPr>
                        <a:t>- </a:t>
                      </a:r>
                      <a:r>
                        <a:rPr lang="en-US" sz="900" b="1" i="1">
                          <a:latin typeface="Times New Roman"/>
                          <a:ea typeface="Times New Roman"/>
                        </a:rPr>
                        <a:t>Fundamentals of the Faith</a:t>
                      </a:r>
                      <a:r>
                        <a:rPr lang="en-US" sz="900" b="1">
                          <a:latin typeface="Times New Roman"/>
                          <a:ea typeface="Times New Roman"/>
                        </a:rPr>
                        <a:t>:</a:t>
                      </a:r>
                      <a:endParaRPr lang="en-US" sz="900">
                        <a:latin typeface="Times New Roman"/>
                        <a:ea typeface="Times New Roman"/>
                      </a:endParaRPr>
                    </a:p>
                    <a:p>
                      <a:pPr marL="342900" marR="0" lvl="0" indent="-342900">
                        <a:spcBef>
                          <a:spcPts val="0"/>
                        </a:spcBef>
                        <a:spcAft>
                          <a:spcPts val="0"/>
                        </a:spcAft>
                        <a:buFont typeface="Symbol"/>
                        <a:buChar char=""/>
                        <a:tabLst>
                          <a:tab pos="160020" algn="l"/>
                        </a:tabLst>
                      </a:pPr>
                      <a:r>
                        <a:rPr lang="en-US" sz="900">
                          <a:latin typeface="Times New Roman"/>
                          <a:ea typeface="Times New Roman"/>
                        </a:rPr>
                        <a:t>Inerrancy of Bible</a:t>
                      </a:r>
                    </a:p>
                    <a:p>
                      <a:pPr marL="342900" marR="0" lvl="0" indent="-342900">
                        <a:spcBef>
                          <a:spcPts val="0"/>
                        </a:spcBef>
                        <a:spcAft>
                          <a:spcPts val="0"/>
                        </a:spcAft>
                        <a:buFont typeface="Symbol"/>
                        <a:buChar char=""/>
                        <a:tabLst>
                          <a:tab pos="160020" algn="l"/>
                        </a:tabLst>
                      </a:pPr>
                      <a:r>
                        <a:rPr lang="en-US" sz="900">
                          <a:latin typeface="Times New Roman"/>
                          <a:ea typeface="Times New Roman"/>
                        </a:rPr>
                        <a:t>Deity of Jesus</a:t>
                      </a:r>
                    </a:p>
                    <a:p>
                      <a:pPr marL="342900" marR="0" lvl="0" indent="-342900">
                        <a:spcBef>
                          <a:spcPts val="0"/>
                        </a:spcBef>
                        <a:spcAft>
                          <a:spcPts val="0"/>
                        </a:spcAft>
                        <a:buFont typeface="Symbol"/>
                        <a:buChar char=""/>
                        <a:tabLst>
                          <a:tab pos="160020" algn="l"/>
                        </a:tabLst>
                      </a:pPr>
                      <a:r>
                        <a:rPr lang="en-US" sz="900">
                          <a:latin typeface="Times New Roman"/>
                          <a:ea typeface="Times New Roman"/>
                        </a:rPr>
                        <a:t>Virgin Birth</a:t>
                      </a:r>
                    </a:p>
                    <a:p>
                      <a:pPr marL="342900" marR="0" lvl="0" indent="-342900">
                        <a:spcBef>
                          <a:spcPts val="0"/>
                        </a:spcBef>
                        <a:spcAft>
                          <a:spcPts val="0"/>
                        </a:spcAft>
                        <a:buFont typeface="Symbol"/>
                        <a:buChar char=""/>
                        <a:tabLst>
                          <a:tab pos="160020" algn="l"/>
                        </a:tabLst>
                      </a:pPr>
                      <a:r>
                        <a:rPr lang="en-US" sz="900">
                          <a:latin typeface="Times New Roman"/>
                          <a:ea typeface="Times New Roman"/>
                        </a:rPr>
                        <a:t>Jesus’ physical resurrection</a:t>
                      </a:r>
                    </a:p>
                    <a:p>
                      <a:pPr marL="342900" marR="0" lvl="0" indent="-342900">
                        <a:spcBef>
                          <a:spcPts val="0"/>
                        </a:spcBef>
                        <a:spcAft>
                          <a:spcPts val="0"/>
                        </a:spcAft>
                        <a:buFont typeface="Symbol"/>
                        <a:buChar char=""/>
                        <a:tabLst>
                          <a:tab pos="160020" algn="l"/>
                        </a:tabLst>
                      </a:pPr>
                      <a:r>
                        <a:rPr lang="en-US" sz="900">
                          <a:latin typeface="Times New Roman"/>
                          <a:ea typeface="Times New Roman"/>
                        </a:rPr>
                        <a:t>Jesus’ physical return, 1000 yr reign</a:t>
                      </a: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900" dirty="0">
                        <a:latin typeface="Times New Roman"/>
                        <a:ea typeface="Times New Roman"/>
                      </a:endParaRPr>
                    </a:p>
                    <a:p>
                      <a:pPr marL="0" marR="0">
                        <a:spcBef>
                          <a:spcPts val="0"/>
                        </a:spcBef>
                        <a:spcAft>
                          <a:spcPts val="0"/>
                        </a:spcAft>
                      </a:pPr>
                      <a:r>
                        <a:rPr lang="en-US" sz="900" dirty="0">
                          <a:latin typeface="Times New Roman"/>
                          <a:ea typeface="Times New Roman"/>
                        </a:rPr>
                        <a:t>- Sacred and secular life separated</a:t>
                      </a:r>
                    </a:p>
                    <a:p>
                      <a:pPr marL="0" marR="0">
                        <a:spcBef>
                          <a:spcPts val="0"/>
                        </a:spcBef>
                        <a:spcAft>
                          <a:spcPts val="0"/>
                        </a:spcAft>
                      </a:pPr>
                      <a:r>
                        <a:rPr lang="en-US" sz="900" dirty="0">
                          <a:latin typeface="Times New Roman"/>
                          <a:ea typeface="Times New Roman"/>
                        </a:rPr>
                        <a:t>- Being [experience] and doing are more important that belief</a:t>
                      </a:r>
                    </a:p>
                    <a:p>
                      <a:pPr marL="0" marR="0">
                        <a:spcBef>
                          <a:spcPts val="0"/>
                        </a:spcBef>
                        <a:spcAft>
                          <a:spcPts val="0"/>
                        </a:spcAft>
                      </a:pPr>
                      <a:r>
                        <a:rPr lang="en-US" sz="900" dirty="0">
                          <a:latin typeface="Times New Roman"/>
                          <a:ea typeface="Times New Roman"/>
                        </a:rPr>
                        <a:t>- Social/political activism</a:t>
                      </a:r>
                    </a:p>
                  </a:txBody>
                  <a:tcPr marL="35661" marR="35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8" name="Rectangle 7"/>
          <p:cNvSpPr/>
          <p:nvPr/>
        </p:nvSpPr>
        <p:spPr>
          <a:xfrm>
            <a:off x="7391400" y="762000"/>
            <a:ext cx="1524000" cy="6096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92162"/>
          </a:xfrm>
        </p:spPr>
        <p:txBody>
          <a:bodyPr/>
          <a:lstStyle/>
          <a:p>
            <a:r>
              <a:rPr lang="en-US" dirty="0" smtClean="0"/>
              <a:t>Summary to date</a:t>
            </a:r>
            <a:endParaRPr lang="en-US" dirty="0"/>
          </a:p>
        </p:txBody>
      </p:sp>
      <p:sp>
        <p:nvSpPr>
          <p:cNvPr id="4" name="Date Placeholder 3"/>
          <p:cNvSpPr>
            <a:spLocks noGrp="1"/>
          </p:cNvSpPr>
          <p:nvPr>
            <p:ph type="dt" sz="half" idx="10"/>
          </p:nvPr>
        </p:nvSpPr>
        <p:spPr/>
        <p:txBody>
          <a:bodyPr/>
          <a:lstStyle/>
          <a:p>
            <a:fld id="{9B555970-2B84-4BCC-8D8B-95055D2CD051}" type="datetime1">
              <a:rPr lang="en-US" smtClean="0"/>
              <a:pPr/>
              <a:t>11/2/2016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32</a:t>
            </a:fld>
            <a:endParaRPr lang="en-US"/>
          </a:p>
        </p:txBody>
      </p:sp>
      <p:graphicFrame>
        <p:nvGraphicFramePr>
          <p:cNvPr id="8" name="Table 7"/>
          <p:cNvGraphicFramePr>
            <a:graphicFrameLocks noGrp="1"/>
          </p:cNvGraphicFramePr>
          <p:nvPr/>
        </p:nvGraphicFramePr>
        <p:xfrm>
          <a:off x="304800" y="760820"/>
          <a:ext cx="8534400" cy="5483522"/>
        </p:xfrm>
        <a:graphic>
          <a:graphicData uri="http://schemas.openxmlformats.org/drawingml/2006/table">
            <a:tbl>
              <a:tblPr/>
              <a:tblGrid>
                <a:gridCol w="1515455"/>
                <a:gridCol w="3270190"/>
                <a:gridCol w="1856677"/>
                <a:gridCol w="1892078"/>
              </a:tblGrid>
              <a:tr h="378030">
                <a:tc>
                  <a:txBody>
                    <a:bodyPr/>
                    <a:lstStyle/>
                    <a:p>
                      <a:pPr marL="0" marR="0" algn="ctr">
                        <a:lnSpc>
                          <a:spcPct val="115000"/>
                        </a:lnSpc>
                        <a:spcBef>
                          <a:spcPts val="0"/>
                        </a:spcBef>
                        <a:spcAft>
                          <a:spcPts val="0"/>
                        </a:spcAft>
                      </a:pPr>
                      <a:r>
                        <a:rPr lang="en-US" sz="2800" b="1" dirty="0">
                          <a:solidFill>
                            <a:srgbClr val="FFFFFF"/>
                          </a:solidFill>
                          <a:latin typeface="Calibri"/>
                          <a:ea typeface="Calibri"/>
                          <a:cs typeface="Times New Roman"/>
                        </a:rPr>
                        <a:t>Church</a:t>
                      </a:r>
                      <a:endParaRPr lang="en-US" sz="18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gn="ctr">
                        <a:lnSpc>
                          <a:spcPct val="115000"/>
                        </a:lnSpc>
                        <a:spcBef>
                          <a:spcPts val="0"/>
                        </a:spcBef>
                        <a:spcAft>
                          <a:spcPts val="0"/>
                        </a:spcAft>
                      </a:pPr>
                      <a:r>
                        <a:rPr lang="en-US" sz="2800" b="1" dirty="0">
                          <a:solidFill>
                            <a:srgbClr val="FFFFFF"/>
                          </a:solidFill>
                          <a:latin typeface="Calibri"/>
                          <a:ea typeface="Calibri"/>
                          <a:cs typeface="Times New Roman"/>
                        </a:rPr>
                        <a:t>Letter</a:t>
                      </a:r>
                      <a:endParaRPr lang="en-US" sz="18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gn="ctr">
                        <a:lnSpc>
                          <a:spcPct val="115000"/>
                        </a:lnSpc>
                        <a:spcBef>
                          <a:spcPts val="0"/>
                        </a:spcBef>
                        <a:spcAft>
                          <a:spcPts val="0"/>
                        </a:spcAft>
                      </a:pPr>
                      <a:r>
                        <a:rPr lang="en-US" sz="2800" b="1">
                          <a:solidFill>
                            <a:srgbClr val="FFFFFF"/>
                          </a:solidFill>
                          <a:latin typeface="Calibri"/>
                          <a:ea typeface="Calibri"/>
                          <a:cs typeface="Times New Roman"/>
                        </a:rPr>
                        <a:t>Parable</a:t>
                      </a:r>
                      <a:endParaRPr lang="en-US" sz="1800" b="1">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gn="ctr">
                        <a:lnSpc>
                          <a:spcPct val="115000"/>
                        </a:lnSpc>
                        <a:spcBef>
                          <a:spcPts val="0"/>
                        </a:spcBef>
                        <a:spcAft>
                          <a:spcPts val="0"/>
                        </a:spcAft>
                      </a:pPr>
                      <a:r>
                        <a:rPr lang="en-US" sz="2800" b="1">
                          <a:solidFill>
                            <a:srgbClr val="FFFFFF"/>
                          </a:solidFill>
                          <a:latin typeface="Calibri"/>
                          <a:ea typeface="Calibri"/>
                          <a:cs typeface="Times New Roman"/>
                        </a:rPr>
                        <a:t>Age</a:t>
                      </a:r>
                      <a:endParaRPr lang="en-US" sz="1800" b="1">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874135">
                <a:tc>
                  <a:txBody>
                    <a:bodyPr/>
                    <a:lstStyle/>
                    <a:p>
                      <a:pPr marL="0" marR="0" algn="ctr">
                        <a:lnSpc>
                          <a:spcPct val="100000"/>
                        </a:lnSpc>
                        <a:spcBef>
                          <a:spcPts val="0"/>
                        </a:spcBef>
                        <a:spcAft>
                          <a:spcPts val="0"/>
                        </a:spcAft>
                      </a:pPr>
                      <a:r>
                        <a:rPr lang="en-US" sz="1800" b="1" dirty="0">
                          <a:latin typeface="Calibri"/>
                          <a:ea typeface="Calibri"/>
                          <a:cs typeface="Times New Roman"/>
                        </a:rPr>
                        <a:t>Ephesus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b="1" dirty="0" smtClean="0">
                          <a:latin typeface="Calibri"/>
                          <a:ea typeface="Calibri"/>
                          <a:cs typeface="Times New Roman"/>
                        </a:rPr>
                        <a:t>Not </a:t>
                      </a:r>
                      <a:r>
                        <a:rPr lang="en-US" sz="1800" b="1" dirty="0">
                          <a:latin typeface="Calibri"/>
                          <a:ea typeface="Calibri"/>
                          <a:cs typeface="Times New Roman"/>
                        </a:rPr>
                        <a:t>tolerate evil men</a:t>
                      </a:r>
                    </a:p>
                    <a:p>
                      <a:pPr marL="0" marR="0">
                        <a:lnSpc>
                          <a:spcPct val="100000"/>
                        </a:lnSpc>
                        <a:spcBef>
                          <a:spcPts val="0"/>
                        </a:spcBef>
                        <a:spcAft>
                          <a:spcPts val="0"/>
                        </a:spcAft>
                      </a:pPr>
                      <a:r>
                        <a:rPr lang="en-US" sz="1800" b="1" dirty="0" smtClean="0">
                          <a:latin typeface="Calibri"/>
                          <a:ea typeface="Calibri"/>
                          <a:cs typeface="Times New Roman"/>
                        </a:rPr>
                        <a:t>Test </a:t>
                      </a:r>
                      <a:r>
                        <a:rPr lang="en-US" sz="1800" b="1" dirty="0">
                          <a:latin typeface="Calibri"/>
                          <a:ea typeface="Calibri"/>
                          <a:cs typeface="Times New Roman"/>
                        </a:rPr>
                        <a:t>claim of being an apostle</a:t>
                      </a:r>
                    </a:p>
                    <a:p>
                      <a:pPr marL="0" marR="0">
                        <a:lnSpc>
                          <a:spcPct val="100000"/>
                        </a:lnSpc>
                        <a:spcBef>
                          <a:spcPts val="0"/>
                        </a:spcBef>
                        <a:spcAft>
                          <a:spcPts val="0"/>
                        </a:spcAft>
                      </a:pPr>
                      <a:r>
                        <a:rPr lang="en-US" sz="1800" b="1" dirty="0" smtClean="0">
                          <a:latin typeface="Calibri"/>
                          <a:ea typeface="Calibri"/>
                          <a:cs typeface="Times New Roman"/>
                        </a:rPr>
                        <a:t>Left first </a:t>
                      </a:r>
                      <a:r>
                        <a:rPr lang="en-US" sz="1800" b="1" dirty="0">
                          <a:latin typeface="Calibri"/>
                          <a:ea typeface="Calibri"/>
                          <a:cs typeface="Times New Roman"/>
                        </a:rPr>
                        <a:t>love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b="1" dirty="0" err="1">
                          <a:latin typeface="Calibri"/>
                          <a:ea typeface="Calibri"/>
                          <a:cs typeface="Times New Roman"/>
                        </a:rPr>
                        <a:t>Sower</a:t>
                      </a:r>
                      <a:endParaRPr lang="en-US" sz="1800" b="1"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b="1" dirty="0" smtClean="0">
                          <a:latin typeface="Calibri"/>
                          <a:ea typeface="Calibri"/>
                          <a:cs typeface="Times New Roman"/>
                        </a:rPr>
                        <a:t>30-100 </a:t>
                      </a:r>
                      <a:r>
                        <a:rPr lang="en-US" sz="1800" b="1" dirty="0">
                          <a:latin typeface="Calibri"/>
                          <a:ea typeface="Calibri"/>
                          <a:cs typeface="Times New Roman"/>
                        </a:rPr>
                        <a:t>AD</a:t>
                      </a:r>
                    </a:p>
                    <a:p>
                      <a:pPr marL="0" marR="0" algn="ctr">
                        <a:lnSpc>
                          <a:spcPct val="100000"/>
                        </a:lnSpc>
                        <a:spcBef>
                          <a:spcPts val="0"/>
                        </a:spcBef>
                        <a:spcAft>
                          <a:spcPts val="0"/>
                        </a:spcAft>
                      </a:pPr>
                      <a:r>
                        <a:rPr lang="en-US" sz="1800" b="1" dirty="0">
                          <a:solidFill>
                            <a:srgbClr val="C00000"/>
                          </a:solidFill>
                          <a:latin typeface="Calibri"/>
                          <a:ea typeface="Calibri"/>
                          <a:cs typeface="Times New Roman"/>
                        </a:rPr>
                        <a:t>Apostolic church</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15948">
                <a:tc>
                  <a:txBody>
                    <a:bodyPr/>
                    <a:lstStyle/>
                    <a:p>
                      <a:pPr marL="0" marR="0" algn="ctr">
                        <a:lnSpc>
                          <a:spcPct val="100000"/>
                        </a:lnSpc>
                        <a:spcBef>
                          <a:spcPts val="0"/>
                        </a:spcBef>
                        <a:spcAft>
                          <a:spcPts val="0"/>
                        </a:spcAft>
                      </a:pPr>
                      <a:r>
                        <a:rPr lang="en-US" sz="1800" b="1">
                          <a:latin typeface="Calibri"/>
                          <a:ea typeface="Calibri"/>
                          <a:cs typeface="Times New Roman"/>
                        </a:rPr>
                        <a:t>Smyrna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b="1" dirty="0" smtClean="0">
                          <a:latin typeface="Calibri"/>
                          <a:ea typeface="Calibri"/>
                          <a:cs typeface="Times New Roman"/>
                        </a:rPr>
                        <a:t>Devil </a:t>
                      </a:r>
                      <a:r>
                        <a:rPr lang="en-US" sz="1800" b="1" dirty="0">
                          <a:latin typeface="Calibri"/>
                          <a:ea typeface="Calibri"/>
                          <a:cs typeface="Times New Roman"/>
                        </a:rPr>
                        <a:t>will test</a:t>
                      </a:r>
                    </a:p>
                    <a:p>
                      <a:pPr marL="0" marR="0">
                        <a:lnSpc>
                          <a:spcPct val="100000"/>
                        </a:lnSpc>
                        <a:spcBef>
                          <a:spcPts val="0"/>
                        </a:spcBef>
                        <a:spcAft>
                          <a:spcPts val="0"/>
                        </a:spcAft>
                      </a:pPr>
                      <a:r>
                        <a:rPr lang="en-US" sz="1800" b="1" dirty="0">
                          <a:latin typeface="Calibri"/>
                          <a:ea typeface="Calibri"/>
                          <a:cs typeface="Times New Roman"/>
                        </a:rPr>
                        <a:t>Be faithful unto </a:t>
                      </a:r>
                      <a:r>
                        <a:rPr lang="en-US" sz="1800" b="1" dirty="0" smtClean="0">
                          <a:latin typeface="Calibri"/>
                          <a:ea typeface="Calibri"/>
                          <a:cs typeface="Times New Roman"/>
                        </a:rPr>
                        <a:t>death</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b="1" dirty="0">
                          <a:latin typeface="Calibri"/>
                          <a:ea typeface="Calibri"/>
                          <a:cs typeface="Times New Roman"/>
                        </a:rPr>
                        <a:t>Wheat &amp; tares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b="1">
                          <a:latin typeface="Calibri"/>
                          <a:ea typeface="Calibri"/>
                          <a:cs typeface="Times New Roman"/>
                        </a:rPr>
                        <a:t>100-313 AD</a:t>
                      </a:r>
                    </a:p>
                    <a:p>
                      <a:pPr marL="0" marR="0" algn="ctr">
                        <a:lnSpc>
                          <a:spcPct val="100000"/>
                        </a:lnSpc>
                        <a:spcBef>
                          <a:spcPts val="0"/>
                        </a:spcBef>
                        <a:spcAft>
                          <a:spcPts val="0"/>
                        </a:spcAft>
                      </a:pPr>
                      <a:r>
                        <a:rPr lang="en-US" sz="1800" b="1">
                          <a:latin typeface="Calibri"/>
                          <a:ea typeface="Calibri"/>
                          <a:cs typeface="Times New Roman"/>
                        </a:rPr>
                        <a:t>Persecuted church</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59386">
                <a:tc>
                  <a:txBody>
                    <a:bodyPr/>
                    <a:lstStyle/>
                    <a:p>
                      <a:pPr marL="0" marR="0" algn="ctr">
                        <a:lnSpc>
                          <a:spcPct val="100000"/>
                        </a:lnSpc>
                        <a:spcBef>
                          <a:spcPts val="0"/>
                        </a:spcBef>
                        <a:spcAft>
                          <a:spcPts val="0"/>
                        </a:spcAft>
                      </a:pPr>
                      <a:r>
                        <a:rPr lang="en-US" sz="1800" b="1">
                          <a:latin typeface="Calibri"/>
                          <a:ea typeface="Calibri"/>
                          <a:cs typeface="Times New Roman"/>
                        </a:rPr>
                        <a:t>Pergamum</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b="1" dirty="0" smtClean="0">
                          <a:latin typeface="Calibri"/>
                          <a:ea typeface="Calibri"/>
                          <a:cs typeface="Times New Roman"/>
                        </a:rPr>
                        <a:t>Hold </a:t>
                      </a:r>
                      <a:r>
                        <a:rPr lang="en-US" sz="1800" b="1" dirty="0">
                          <a:latin typeface="Calibri"/>
                          <a:ea typeface="Calibri"/>
                          <a:cs typeface="Times New Roman"/>
                        </a:rPr>
                        <a:t>fast to name of Christ</a:t>
                      </a:r>
                    </a:p>
                    <a:p>
                      <a:pPr marL="0" marR="0">
                        <a:lnSpc>
                          <a:spcPct val="100000"/>
                        </a:lnSpc>
                        <a:spcBef>
                          <a:spcPts val="0"/>
                        </a:spcBef>
                        <a:spcAft>
                          <a:spcPts val="0"/>
                        </a:spcAft>
                      </a:pPr>
                      <a:r>
                        <a:rPr lang="en-US" sz="1800" b="1" dirty="0" smtClean="0">
                          <a:latin typeface="Calibri"/>
                          <a:ea typeface="Calibri"/>
                          <a:cs typeface="Times New Roman"/>
                        </a:rPr>
                        <a:t>Tolerate unbelievers</a:t>
                      </a:r>
                    </a:p>
                    <a:p>
                      <a:pPr marL="0" marR="0">
                        <a:lnSpc>
                          <a:spcPct val="100000"/>
                        </a:lnSpc>
                        <a:spcBef>
                          <a:spcPts val="0"/>
                        </a:spcBef>
                        <a:spcAft>
                          <a:spcPts val="0"/>
                        </a:spcAft>
                      </a:pPr>
                      <a:r>
                        <a:rPr lang="en-US" sz="1800" b="1" dirty="0" smtClean="0">
                          <a:solidFill>
                            <a:srgbClr val="C00000"/>
                          </a:solidFill>
                          <a:latin typeface="Calibri"/>
                          <a:ea typeface="Calibri"/>
                          <a:cs typeface="Times New Roman"/>
                        </a:rPr>
                        <a:t>“you also have some” </a:t>
                      </a:r>
                      <a:r>
                        <a:rPr lang="en-US" sz="1800" b="1" baseline="0" dirty="0" smtClean="0">
                          <a:solidFill>
                            <a:srgbClr val="C00000"/>
                          </a:solidFill>
                          <a:latin typeface="Calibri"/>
                          <a:ea typeface="Calibri"/>
                          <a:cs typeface="Times New Roman"/>
                        </a:rPr>
                        <a:t>   in error</a:t>
                      </a:r>
                      <a:endParaRPr lang="en-US" sz="1800" b="1" dirty="0">
                        <a:solidFill>
                          <a:srgbClr val="C00000"/>
                        </a:solidFill>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b="1" dirty="0">
                          <a:latin typeface="Calibri"/>
                          <a:ea typeface="Calibri"/>
                          <a:cs typeface="Times New Roman"/>
                        </a:rPr>
                        <a:t>Mustard seed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b="1" dirty="0">
                          <a:latin typeface="Calibri"/>
                          <a:ea typeface="Calibri"/>
                          <a:cs typeface="Times New Roman"/>
                        </a:rPr>
                        <a:t>313-500 AD</a:t>
                      </a:r>
                    </a:p>
                    <a:p>
                      <a:pPr marL="0" marR="0" algn="ctr">
                        <a:lnSpc>
                          <a:spcPct val="100000"/>
                        </a:lnSpc>
                        <a:spcBef>
                          <a:spcPts val="0"/>
                        </a:spcBef>
                        <a:spcAft>
                          <a:spcPts val="0"/>
                        </a:spcAft>
                      </a:pPr>
                      <a:r>
                        <a:rPr lang="en-US" sz="1800" b="1" dirty="0">
                          <a:solidFill>
                            <a:srgbClr val="C00000"/>
                          </a:solidFill>
                          <a:latin typeface="Calibri"/>
                          <a:ea typeface="Calibri"/>
                          <a:cs typeface="Times New Roman"/>
                        </a:rPr>
                        <a:t>Compromising church</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39170">
                <a:tc>
                  <a:txBody>
                    <a:bodyPr/>
                    <a:lstStyle/>
                    <a:p>
                      <a:pPr marL="0" marR="0" algn="ctr">
                        <a:lnSpc>
                          <a:spcPct val="100000"/>
                        </a:lnSpc>
                        <a:spcBef>
                          <a:spcPts val="0"/>
                        </a:spcBef>
                        <a:spcAft>
                          <a:spcPts val="0"/>
                        </a:spcAft>
                      </a:pPr>
                      <a:r>
                        <a:rPr lang="en-US" sz="1800" b="1" dirty="0">
                          <a:latin typeface="Calibri"/>
                          <a:ea typeface="Calibri"/>
                          <a:cs typeface="Times New Roman"/>
                        </a:rPr>
                        <a:t>Thyatira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b="1" dirty="0" smtClean="0">
                          <a:latin typeface="Calibri"/>
                          <a:ea typeface="Calibri"/>
                          <a:cs typeface="Times New Roman"/>
                        </a:rPr>
                        <a:t>Many </a:t>
                      </a:r>
                      <a:r>
                        <a:rPr lang="en-US" sz="1800" b="1" dirty="0">
                          <a:latin typeface="Calibri"/>
                          <a:ea typeface="Calibri"/>
                          <a:cs typeface="Times New Roman"/>
                        </a:rPr>
                        <a:t>works</a:t>
                      </a:r>
                    </a:p>
                    <a:p>
                      <a:pPr marL="0" marR="0">
                        <a:lnSpc>
                          <a:spcPct val="100000"/>
                        </a:lnSpc>
                        <a:spcBef>
                          <a:spcPts val="0"/>
                        </a:spcBef>
                        <a:spcAft>
                          <a:spcPts val="0"/>
                        </a:spcAft>
                      </a:pPr>
                      <a:r>
                        <a:rPr lang="en-US" sz="1800" b="1" dirty="0">
                          <a:latin typeface="Calibri"/>
                          <a:ea typeface="Calibri"/>
                          <a:cs typeface="Times New Roman"/>
                        </a:rPr>
                        <a:t>Tolerate false </a:t>
                      </a:r>
                      <a:r>
                        <a:rPr lang="en-US" sz="1800" b="1" dirty="0" smtClean="0">
                          <a:latin typeface="Calibri"/>
                          <a:ea typeface="Calibri"/>
                          <a:cs typeface="Times New Roman"/>
                        </a:rPr>
                        <a:t>teachers</a:t>
                      </a:r>
                    </a:p>
                    <a:p>
                      <a:pPr marL="0" marR="0">
                        <a:lnSpc>
                          <a:spcPct val="100000"/>
                        </a:lnSpc>
                        <a:spcBef>
                          <a:spcPts val="0"/>
                        </a:spcBef>
                        <a:spcAft>
                          <a:spcPts val="0"/>
                        </a:spcAft>
                      </a:pPr>
                      <a:r>
                        <a:rPr lang="en-US" sz="1800" b="1" dirty="0" smtClean="0">
                          <a:solidFill>
                            <a:srgbClr val="C00000"/>
                          </a:solidFill>
                          <a:latin typeface="Calibri"/>
                          <a:ea typeface="Calibri"/>
                          <a:cs typeface="Times New Roman"/>
                        </a:rPr>
                        <a:t>“the rest</a:t>
                      </a:r>
                      <a:r>
                        <a:rPr lang="en-US" sz="1800" b="1" baseline="0" dirty="0" smtClean="0">
                          <a:solidFill>
                            <a:srgbClr val="C00000"/>
                          </a:solidFill>
                          <a:latin typeface="Calibri"/>
                          <a:ea typeface="Calibri"/>
                          <a:cs typeface="Times New Roman"/>
                        </a:rPr>
                        <a:t> ”                  faithful</a:t>
                      </a:r>
                      <a:endParaRPr lang="en-US" sz="1800" b="1" dirty="0" smtClean="0">
                        <a:solidFill>
                          <a:srgbClr val="C00000"/>
                        </a:solidFill>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b="1" dirty="0">
                          <a:latin typeface="Calibri"/>
                          <a:ea typeface="Calibri"/>
                          <a:cs typeface="Times New Roman"/>
                        </a:rPr>
                        <a:t>Leaven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b="1" kern="1200" dirty="0">
                          <a:solidFill>
                            <a:schemeClr val="tx1"/>
                          </a:solidFill>
                          <a:latin typeface="Calibri"/>
                          <a:ea typeface="Calibri"/>
                          <a:cs typeface="Times New Roman"/>
                        </a:rPr>
                        <a:t>500-1517 AD</a:t>
                      </a:r>
                    </a:p>
                    <a:p>
                      <a:pPr marL="0" marR="0" algn="ctr">
                        <a:lnSpc>
                          <a:spcPct val="100000"/>
                        </a:lnSpc>
                        <a:spcBef>
                          <a:spcPts val="0"/>
                        </a:spcBef>
                        <a:spcAft>
                          <a:spcPts val="0"/>
                        </a:spcAft>
                      </a:pPr>
                      <a:r>
                        <a:rPr lang="en-US" sz="1800" b="1" kern="1200" dirty="0">
                          <a:solidFill>
                            <a:srgbClr val="C00000"/>
                          </a:solidFill>
                          <a:latin typeface="Calibri"/>
                          <a:ea typeface="Calibri"/>
                          <a:cs typeface="Times New Roman"/>
                        </a:rPr>
                        <a:t>Corrupt church</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15948">
                <a:tc>
                  <a:txBody>
                    <a:bodyPr/>
                    <a:lstStyle/>
                    <a:p>
                      <a:pPr marL="0" marR="0" algn="ctr">
                        <a:lnSpc>
                          <a:spcPct val="100000"/>
                        </a:lnSpc>
                        <a:spcBef>
                          <a:spcPts val="0"/>
                        </a:spcBef>
                        <a:spcAft>
                          <a:spcPts val="0"/>
                        </a:spcAft>
                      </a:pPr>
                      <a:r>
                        <a:rPr lang="en-US" sz="1800" b="1" dirty="0" smtClean="0">
                          <a:latin typeface="Calibri"/>
                          <a:ea typeface="Calibri"/>
                          <a:cs typeface="Times New Roman"/>
                        </a:rPr>
                        <a:t>Sardis</a:t>
                      </a:r>
                      <a:endParaRPr lang="en-US" sz="1800" b="1"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b="1" dirty="0" smtClean="0">
                          <a:latin typeface="Calibri"/>
                          <a:ea typeface="Calibri"/>
                          <a:cs typeface="Times New Roman"/>
                        </a:rPr>
                        <a:t>Name of alive, deeds</a:t>
                      </a:r>
                      <a:r>
                        <a:rPr lang="en-US" sz="1800" b="1" baseline="0" dirty="0" smtClean="0">
                          <a:latin typeface="Calibri"/>
                          <a:ea typeface="Calibri"/>
                          <a:cs typeface="Times New Roman"/>
                        </a:rPr>
                        <a:t> incomplete</a:t>
                      </a:r>
                      <a:endParaRPr lang="en-US" sz="1800" b="1" dirty="0">
                        <a:latin typeface="Calibri"/>
                        <a:ea typeface="Calibri"/>
                        <a:cs typeface="Times New Roman"/>
                      </a:endParaRPr>
                    </a:p>
                    <a:p>
                      <a:pPr marL="0" marR="0">
                        <a:lnSpc>
                          <a:spcPct val="100000"/>
                        </a:lnSpc>
                        <a:spcBef>
                          <a:spcPts val="0"/>
                        </a:spcBef>
                        <a:spcAft>
                          <a:spcPts val="0"/>
                        </a:spcAft>
                      </a:pPr>
                      <a:r>
                        <a:rPr lang="en-US" sz="1800" b="1" dirty="0" smtClean="0">
                          <a:latin typeface="Calibri"/>
                          <a:ea typeface="Calibri"/>
                          <a:cs typeface="Times New Roman"/>
                        </a:rPr>
                        <a:t>You are dead</a:t>
                      </a:r>
                    </a:p>
                    <a:p>
                      <a:pPr marL="0" marR="0">
                        <a:lnSpc>
                          <a:spcPct val="100000"/>
                        </a:lnSpc>
                        <a:spcBef>
                          <a:spcPts val="0"/>
                        </a:spcBef>
                        <a:spcAft>
                          <a:spcPts val="0"/>
                        </a:spcAft>
                      </a:pPr>
                      <a:r>
                        <a:rPr lang="en-US" sz="1800" b="1" dirty="0" smtClean="0">
                          <a:solidFill>
                            <a:srgbClr val="C00000"/>
                          </a:solidFill>
                          <a:latin typeface="Calibri"/>
                          <a:ea typeface="Calibri"/>
                          <a:cs typeface="Times New Roman"/>
                        </a:rPr>
                        <a:t>“a few people”          faithful</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b="1" dirty="0" smtClean="0">
                          <a:latin typeface="Calibri"/>
                          <a:ea typeface="Calibri"/>
                          <a:cs typeface="Times New Roman"/>
                        </a:rPr>
                        <a:t>Hidden</a:t>
                      </a:r>
                      <a:r>
                        <a:rPr lang="en-US" sz="1800" b="1" baseline="0" dirty="0" smtClean="0">
                          <a:latin typeface="Calibri"/>
                          <a:ea typeface="Calibri"/>
                          <a:cs typeface="Times New Roman"/>
                        </a:rPr>
                        <a:t> Treasure</a:t>
                      </a:r>
                      <a:endParaRPr lang="en-US" sz="1800" b="1"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b="1" kern="1200" baseline="0" dirty="0" smtClean="0">
                          <a:solidFill>
                            <a:schemeClr val="tx1"/>
                          </a:solidFill>
                          <a:latin typeface="+mn-lt"/>
                          <a:ea typeface="Calibri"/>
                          <a:cs typeface="Times New Roman"/>
                        </a:rPr>
                        <a:t>1517 – 1789</a:t>
                      </a:r>
                    </a:p>
                    <a:p>
                      <a:pPr marL="0" marR="0" algn="ctr">
                        <a:lnSpc>
                          <a:spcPct val="100000"/>
                        </a:lnSpc>
                        <a:spcBef>
                          <a:spcPts val="0"/>
                        </a:spcBef>
                        <a:spcAft>
                          <a:spcPts val="0"/>
                        </a:spcAft>
                      </a:pPr>
                      <a:r>
                        <a:rPr lang="en-US" sz="1800" b="1" kern="1200" baseline="0" dirty="0" smtClean="0">
                          <a:solidFill>
                            <a:srgbClr val="C00000"/>
                          </a:solidFill>
                          <a:latin typeface="+mn-lt"/>
                          <a:ea typeface="Calibri"/>
                          <a:cs typeface="Times New Roman"/>
                        </a:rPr>
                        <a:t>Name alive, </a:t>
                      </a:r>
                    </a:p>
                    <a:p>
                      <a:pPr marL="0" marR="0" algn="ctr">
                        <a:lnSpc>
                          <a:spcPct val="100000"/>
                        </a:lnSpc>
                        <a:spcBef>
                          <a:spcPts val="0"/>
                        </a:spcBef>
                        <a:spcAft>
                          <a:spcPts val="0"/>
                        </a:spcAft>
                      </a:pPr>
                      <a:r>
                        <a:rPr lang="en-US" sz="1800" b="1" kern="1200" baseline="0" dirty="0" smtClean="0">
                          <a:solidFill>
                            <a:srgbClr val="C00000"/>
                          </a:solidFill>
                          <a:latin typeface="+mn-lt"/>
                          <a:ea typeface="Calibri"/>
                          <a:cs typeface="Times New Roman"/>
                        </a:rPr>
                        <a:t>but dead</a:t>
                      </a:r>
                      <a:endParaRPr lang="en-US" sz="1800" b="1" kern="1200" baseline="0" dirty="0">
                        <a:solidFill>
                          <a:srgbClr val="C00000"/>
                        </a:solidFill>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5191">
                <a:tc>
                  <a:txBody>
                    <a:bodyPr/>
                    <a:lstStyle/>
                    <a:p>
                      <a:pPr marL="0" marR="0" algn="ctr">
                        <a:lnSpc>
                          <a:spcPct val="100000"/>
                        </a:lnSpc>
                        <a:spcBef>
                          <a:spcPts val="0"/>
                        </a:spcBef>
                        <a:spcAft>
                          <a:spcPts val="0"/>
                        </a:spcAft>
                      </a:pPr>
                      <a:r>
                        <a:rPr lang="en-US" sz="1800" b="1" kern="1200" dirty="0" smtClean="0">
                          <a:solidFill>
                            <a:schemeClr val="tx1"/>
                          </a:solidFill>
                          <a:latin typeface="Calibri"/>
                          <a:ea typeface="Calibri"/>
                          <a:cs typeface="Times New Roman"/>
                        </a:rPr>
                        <a:t>Philadelphia</a:t>
                      </a:r>
                      <a:endParaRPr lang="en-US" sz="1800" b="1" kern="1200" dirty="0">
                        <a:solidFill>
                          <a:schemeClr val="tx1"/>
                        </a:solidFill>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b="1" dirty="0" smtClean="0">
                          <a:latin typeface="+mn-lt"/>
                          <a:ea typeface="Calibri"/>
                          <a:cs typeface="Times New Roman"/>
                        </a:rPr>
                        <a:t>Little power, open door, will</a:t>
                      </a:r>
                      <a:r>
                        <a:rPr lang="en-US" sz="1800" b="1" baseline="0" dirty="0" smtClean="0">
                          <a:latin typeface="+mn-lt"/>
                          <a:ea typeface="Calibri"/>
                          <a:cs typeface="Times New Roman"/>
                        </a:rPr>
                        <a:t> be kept from the hour of testing</a:t>
                      </a:r>
                      <a:endParaRPr lang="en-US" sz="1800" b="1" dirty="0" smtClean="0">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pPr>
                      <a:r>
                        <a:rPr lang="en-US" sz="1800" b="1" kern="1200" baseline="0" dirty="0" smtClean="0">
                          <a:solidFill>
                            <a:schemeClr val="tx1"/>
                          </a:solidFill>
                          <a:latin typeface="+mn-lt"/>
                          <a:ea typeface="Calibri"/>
                          <a:cs typeface="Times New Roman"/>
                        </a:rPr>
                        <a:t>Pearl of Great Price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800" b="1" kern="1200" baseline="0" dirty="0" smtClean="0">
                          <a:solidFill>
                            <a:schemeClr val="tx1"/>
                          </a:solidFill>
                          <a:latin typeface="+mn-lt"/>
                          <a:ea typeface="Calibri"/>
                          <a:cs typeface="Times New Roman"/>
                        </a:rPr>
                        <a:t>1789 – 1914 AD</a:t>
                      </a:r>
                    </a:p>
                    <a:p>
                      <a:pPr algn="ctr" fontAlgn="ctr">
                        <a:lnSpc>
                          <a:spcPct val="100000"/>
                        </a:lnSpc>
                      </a:pPr>
                      <a:r>
                        <a:rPr lang="en-US" sz="1800" b="1" kern="1200" baseline="0" dirty="0" smtClean="0">
                          <a:solidFill>
                            <a:srgbClr val="C00000"/>
                          </a:solidFill>
                          <a:latin typeface="Calibri"/>
                          <a:ea typeface="Calibri"/>
                          <a:cs typeface="Times New Roman"/>
                        </a:rPr>
                        <a:t>Faithful/Revival</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5191">
                <a:tc>
                  <a:txBody>
                    <a:bodyPr/>
                    <a:lstStyle/>
                    <a:p>
                      <a:pPr marL="0" marR="0" algn="ctr">
                        <a:lnSpc>
                          <a:spcPct val="100000"/>
                        </a:lnSpc>
                        <a:spcBef>
                          <a:spcPts val="0"/>
                        </a:spcBef>
                        <a:spcAft>
                          <a:spcPts val="0"/>
                        </a:spcAft>
                      </a:pPr>
                      <a:r>
                        <a:rPr lang="en-US" sz="2000" b="1" kern="1200" dirty="0" smtClean="0">
                          <a:solidFill>
                            <a:srgbClr val="C00000"/>
                          </a:solidFill>
                          <a:latin typeface="+mn-lt"/>
                          <a:ea typeface="Calibri"/>
                          <a:cs typeface="Times New Roman"/>
                        </a:rPr>
                        <a:t>Laodicea</a:t>
                      </a:r>
                      <a:endParaRPr lang="en-US" sz="2000" b="1" kern="1200" dirty="0">
                        <a:solidFill>
                          <a:srgbClr val="C00000"/>
                        </a:solidFill>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endParaRPr lang="en-US" sz="1800" b="1" dirty="0" smtClean="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endParaRPr lang="en-US" sz="1800" b="1"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endParaRPr lang="en-US" sz="2000" b="1" dirty="0">
                        <a:solidFill>
                          <a:srgbClr val="C00000"/>
                        </a:solidFill>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4525963"/>
          </a:xfrm>
        </p:spPr>
        <p:txBody>
          <a:bodyPr anchor="ctr">
            <a:normAutofit/>
          </a:bodyPr>
          <a:lstStyle/>
          <a:p>
            <a:pPr algn="ctr">
              <a:buNone/>
            </a:pPr>
            <a:r>
              <a:rPr lang="en-US" sz="11500" dirty="0" smtClean="0"/>
              <a:t>End</a:t>
            </a:r>
            <a:endParaRPr lang="en-US" sz="11500" dirty="0"/>
          </a:p>
        </p:txBody>
      </p:sp>
      <p:sp>
        <p:nvSpPr>
          <p:cNvPr id="4" name="Date Placeholder 3"/>
          <p:cNvSpPr>
            <a:spLocks noGrp="1"/>
          </p:cNvSpPr>
          <p:nvPr>
            <p:ph type="dt" sz="half" idx="10"/>
          </p:nvPr>
        </p:nvSpPr>
        <p:spPr/>
        <p:txBody>
          <a:bodyPr/>
          <a:lstStyle/>
          <a:p>
            <a:fld id="{9B555970-2B84-4BCC-8D8B-95055D2CD051}" type="datetime1">
              <a:rPr lang="en-US" smtClean="0"/>
              <a:pPr/>
              <a:t>11/2/2016</a:t>
            </a:fld>
            <a:endParaRPr lang="en-US"/>
          </a:p>
        </p:txBody>
      </p:sp>
      <p:sp>
        <p:nvSpPr>
          <p:cNvPr id="5" name="Footer Placeholder 4"/>
          <p:cNvSpPr>
            <a:spLocks noGrp="1"/>
          </p:cNvSpPr>
          <p:nvPr>
            <p:ph type="ftr" sz="quarter" idx="11"/>
          </p:nvPr>
        </p:nvSpPr>
        <p:spPr/>
        <p:txBody>
          <a:bodyPr/>
          <a:lstStyle/>
          <a:p>
            <a:r>
              <a:rPr lang="en-US" smtClean="0"/>
              <a:t>David Tye</a:t>
            </a:r>
            <a:endParaRPr lang="en-US"/>
          </a:p>
        </p:txBody>
      </p:sp>
      <p:sp>
        <p:nvSpPr>
          <p:cNvPr id="6" name="Slide Number Placeholder 5"/>
          <p:cNvSpPr>
            <a:spLocks noGrp="1"/>
          </p:cNvSpPr>
          <p:nvPr>
            <p:ph type="sldNum" sz="quarter" idx="12"/>
          </p:nvPr>
        </p:nvSpPr>
        <p:spPr/>
        <p:txBody>
          <a:bodyPr/>
          <a:lstStyle/>
          <a:p>
            <a:fld id="{3B0E11CA-64D2-4375-B622-C832B1B19270}" type="slidenum">
              <a:rPr lang="en-US" smtClean="0"/>
              <a:pPr/>
              <a:t>33</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5963</TotalTime>
  <Words>4427</Words>
  <Application>Microsoft Office PowerPoint</Application>
  <PresentationFormat>On-screen Show (4:3)</PresentationFormat>
  <Paragraphs>556</Paragraphs>
  <Slides>33</Slides>
  <Notes>1</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Sign of the Times</vt:lpstr>
      <vt:lpstr>The Revelation of Jesus Christ Lsn 2&amp;3 of 22</vt:lpstr>
      <vt:lpstr>Slide 3</vt:lpstr>
      <vt:lpstr>Summary to date</vt:lpstr>
      <vt:lpstr>Slide 5</vt:lpstr>
      <vt:lpstr>Philadelphia</vt:lpstr>
      <vt:lpstr>Slide 7</vt:lpstr>
      <vt:lpstr>Slide 8</vt:lpstr>
      <vt:lpstr>Slide 9</vt:lpstr>
      <vt:lpstr>Slide 10</vt:lpstr>
      <vt:lpstr>Rev. 3:7-13 "And to the angel of the church in Philadelphia write:</vt:lpstr>
      <vt:lpstr>Rev. 3:7-13 "And to the angel of the church in Philadelphia write:</vt:lpstr>
      <vt:lpstr>Rev. 3:7-13 "And to the angel of the church in Philadelphia write:</vt:lpstr>
      <vt:lpstr>Rev. 3:7-13 "And to the angel of the church in Philadelphia write:</vt:lpstr>
      <vt:lpstr>Rev. 3:7-13 "And to the angel of the church in Philadelphia write:</vt:lpstr>
      <vt:lpstr>Rev. 3:7-13 "And to the angel of the church in Philadelphia write:</vt:lpstr>
      <vt:lpstr>Rev. 3:7-13 "And to the angel of the church in Philadelphia write:</vt:lpstr>
      <vt:lpstr>Rev. 3:7-13 "And to the angel of the church in Philadelphia write:</vt:lpstr>
      <vt:lpstr>Slide 19</vt:lpstr>
      <vt:lpstr>Philadelphia</vt:lpstr>
      <vt:lpstr>Slide 21</vt:lpstr>
      <vt:lpstr>Philadelphia 1: 1789 AD to 1914  Thyatira continues to the end times </vt:lpstr>
      <vt:lpstr>Philadelphia 1: 1789 AD to 1914  Sardis continues to the end times </vt:lpstr>
      <vt:lpstr>Great Chain of Contempt (The American Conservative)</vt:lpstr>
      <vt:lpstr>Philadelphia 2: 1789 AD to 1914 – Revival Church</vt:lpstr>
      <vt:lpstr>Thus, Christ taught about the “kingdom of heaven” in Matt 13 parables …</vt:lpstr>
      <vt:lpstr>The Pearl of Great Value</vt:lpstr>
      <vt:lpstr>Matt 13:45-46 “The Pearl of Great Value”</vt:lpstr>
      <vt:lpstr>Matt 13:45-46 “The Pearl of Great Value”</vt:lpstr>
      <vt:lpstr>Take Away</vt:lpstr>
      <vt:lpstr>Slide 31</vt:lpstr>
      <vt:lpstr>Summary to date</vt:lpstr>
      <vt:lpstr>Slide 33</vt:lpstr>
    </vt:vector>
  </TitlesOfParts>
  <Company>Personal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David Tye</dc:creator>
  <cp:lastModifiedBy>David</cp:lastModifiedBy>
  <cp:revision>786</cp:revision>
  <dcterms:created xsi:type="dcterms:W3CDTF">2009-09-07T16:27:25Z</dcterms:created>
  <dcterms:modified xsi:type="dcterms:W3CDTF">2016-11-03T03:43:36Z</dcterms:modified>
</cp:coreProperties>
</file>