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0"/>
  </p:notesMasterIdLst>
  <p:sldIdLst>
    <p:sldId id="311" r:id="rId2"/>
    <p:sldId id="334" r:id="rId3"/>
    <p:sldId id="335" r:id="rId4"/>
    <p:sldId id="336" r:id="rId5"/>
    <p:sldId id="256" r:id="rId6"/>
    <p:sldId id="276" r:id="rId7"/>
    <p:sldId id="294" r:id="rId8"/>
    <p:sldId id="284" r:id="rId9"/>
    <p:sldId id="305" r:id="rId10"/>
    <p:sldId id="295" r:id="rId11"/>
    <p:sldId id="296" r:id="rId12"/>
    <p:sldId id="297" r:id="rId13"/>
    <p:sldId id="307" r:id="rId14"/>
    <p:sldId id="298" r:id="rId15"/>
    <p:sldId id="303" r:id="rId16"/>
    <p:sldId id="350" r:id="rId17"/>
    <p:sldId id="299" r:id="rId18"/>
    <p:sldId id="351" r:id="rId19"/>
    <p:sldId id="283" r:id="rId20"/>
    <p:sldId id="288" r:id="rId21"/>
    <p:sldId id="313" r:id="rId22"/>
    <p:sldId id="337" r:id="rId23"/>
    <p:sldId id="338" r:id="rId24"/>
    <p:sldId id="323" r:id="rId25"/>
    <p:sldId id="324" r:id="rId26"/>
    <p:sldId id="325" r:id="rId27"/>
    <p:sldId id="326" r:id="rId28"/>
    <p:sldId id="327" r:id="rId29"/>
    <p:sldId id="320" r:id="rId30"/>
    <p:sldId id="328" r:id="rId31"/>
    <p:sldId id="339" r:id="rId32"/>
    <p:sldId id="318" r:id="rId33"/>
    <p:sldId id="329" r:id="rId34"/>
    <p:sldId id="340" r:id="rId35"/>
    <p:sldId id="316" r:id="rId36"/>
    <p:sldId id="317" r:id="rId37"/>
    <p:sldId id="332" r:id="rId38"/>
    <p:sldId id="347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15588F"/>
    <a:srgbClr val="2289DE"/>
    <a:srgbClr val="FF6699"/>
    <a:srgbClr val="CC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906"/>
    </p:cViewPr>
  </p:sorterViewPr>
  <p:notesViewPr>
    <p:cSldViewPr>
      <p:cViewPr varScale="1">
        <p:scale>
          <a:sx n="57" d="100"/>
          <a:sy n="57" d="100"/>
        </p:scale>
        <p:origin x="-2472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623C50-3AFE-4157-A178-30EC7CF2402E}" type="datetimeFigureOut">
              <a:rPr lang="en-US" smtClean="0"/>
              <a:pPr/>
              <a:t>9/22/2016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4625B4-92B9-4926-885E-3F48778366A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49F32-E770-4F2C-85DD-2CC4B34EF849}" type="datetime1">
              <a:rPr lang="en-US" smtClean="0"/>
              <a:pPr/>
              <a:t>9/22/2016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David Tye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E11CA-64D2-4375-B622-C832B1B192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55970-2B84-4BCC-8D8B-95055D2CD051}" type="datetime1">
              <a:rPr lang="en-US" smtClean="0"/>
              <a:pPr/>
              <a:t>9/22/2016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David Tye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E11CA-64D2-4375-B622-C832B1B192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217B6-A5D1-47D3-9185-551C88359725}" type="datetime1">
              <a:rPr lang="en-US" smtClean="0"/>
              <a:pPr/>
              <a:t>9/22/2016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David Tye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E11CA-64D2-4375-B622-C832B1B192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A9186-7158-45FE-B87F-B0ECFCB9AB24}" type="datetime1">
              <a:rPr lang="en-US" smtClean="0"/>
              <a:pPr/>
              <a:t>9/22/2016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David Tye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E11CA-64D2-4375-B622-C832B1B192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51F45-849D-453D-B7A1-8375C45C6368}" type="datetime1">
              <a:rPr lang="en-US" smtClean="0"/>
              <a:pPr/>
              <a:t>9/22/2016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David Tye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E11CA-64D2-4375-B622-C832B1B192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3FE8-888C-4434-AD7C-BF830D379F5E}" type="datetime1">
              <a:rPr lang="en-US" smtClean="0"/>
              <a:pPr/>
              <a:t>9/22/2016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David Tye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E11CA-64D2-4375-B622-C832B1B192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03F6C-CA7F-421B-8EF8-CEB95EA7549B}" type="datetime1">
              <a:rPr lang="en-US" smtClean="0"/>
              <a:pPr/>
              <a:t>9/22/2016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David Tye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E11CA-64D2-4375-B622-C832B1B192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4EC8A-043A-481C-8127-6D23DD0F98DE}" type="datetime1">
              <a:rPr lang="en-US" smtClean="0"/>
              <a:pPr/>
              <a:t>9/22/2016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David Tye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E11CA-64D2-4375-B622-C832B1B192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65DA1-1254-46FE-8045-D8BD58E0831C}" type="datetime1">
              <a:rPr lang="en-US" smtClean="0"/>
              <a:pPr/>
              <a:t>9/22/2016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David Tye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E11CA-64D2-4375-B622-C832B1B192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883BE-F66E-4C6E-865A-632FA67D52E8}" type="datetime1">
              <a:rPr lang="en-US" smtClean="0"/>
              <a:pPr/>
              <a:t>9/22/2016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David Tye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E11CA-64D2-4375-B622-C832B1B192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EAB04-4619-41CF-AF5A-F97987350AAA}" type="datetime1">
              <a:rPr lang="en-US" smtClean="0"/>
              <a:pPr/>
              <a:t>9/22/2016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David Tye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E11CA-64D2-4375-B622-C832B1B192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BF10DA-13EF-4C81-9B6D-5B15BE4C7B3A}" type="datetime1">
              <a:rPr lang="en-US" smtClean="0"/>
              <a:pPr/>
              <a:t>9/22/2016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David Tye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0E11CA-64D2-4375-B622-C832B1B1927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en/8/88/Cape_Yenoupa.JPG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55970-2B84-4BCC-8D8B-95055D2CD051}" type="datetime1">
              <a:rPr lang="en-US" smtClean="0"/>
              <a:pPr/>
              <a:t>9/22/2016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David Tye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E11CA-64D2-4375-B622-C832B1B19270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7" name="Picture 6" descr="D:\BIBLE STUDY\MBC Community Teaching\DTW\Final-Revelation development files, DTW\PatSmith-jpgs\2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0"/>
            <a:ext cx="4724400" cy="853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03F6C-CA7F-421B-8EF8-CEB95EA7549B}" type="datetime1">
              <a:rPr lang="en-US" smtClean="0"/>
              <a:pPr/>
              <a:t>9/22/2016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David Tye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E11CA-64D2-4375-B622-C832B1B19270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79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03F6C-CA7F-421B-8EF8-CEB95EA7549B}" type="datetime1">
              <a:rPr lang="en-US" smtClean="0"/>
              <a:pPr/>
              <a:t>9/22/2016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David Tye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E11CA-64D2-4375-B622-C832B1B19270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3888"/>
            <a:ext cx="9496425" cy="561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03F6C-CA7F-421B-8EF8-CEB95EA7549B}" type="datetime1">
              <a:rPr lang="en-US" smtClean="0"/>
              <a:pPr/>
              <a:t>9/22/2016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David Tye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E11CA-64D2-4375-B622-C832B1B19270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890587"/>
            <a:ext cx="11609211" cy="505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Revelation of Jesus Christ</a:t>
            </a:r>
            <a:br>
              <a:rPr lang="en-US" dirty="0" smtClean="0"/>
            </a:br>
            <a:r>
              <a:rPr lang="en-US" dirty="0" err="1" smtClean="0"/>
              <a:t>Lsn</a:t>
            </a:r>
            <a:r>
              <a:rPr lang="en-US" dirty="0" smtClean="0"/>
              <a:t> </a:t>
            </a:r>
            <a:r>
              <a:rPr lang="en-US" dirty="0" smtClean="0"/>
              <a:t>1b of 22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Finish Chapter 1 &amp; Intro to Letters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62000" y="5105400"/>
            <a:ext cx="77724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chemeClr val="tx2"/>
                </a:solidFill>
              </a:rPr>
              <a:t>Rev. 1:3</a:t>
            </a:r>
            <a:r>
              <a:rPr lang="en-US" sz="2000" i="1" dirty="0" smtClean="0">
                <a:solidFill>
                  <a:schemeClr val="tx2"/>
                </a:solidFill>
              </a:rPr>
              <a:t> </a:t>
            </a:r>
            <a:r>
              <a:rPr lang="en-US" sz="2000" i="1" dirty="0" smtClean="0"/>
              <a:t>Blessed is he who reads and those who hear the words of the prophecy, and heed the things which are written in it; for the time is near.</a:t>
            </a:r>
            <a:r>
              <a:rPr lang="en-US" dirty="0" smtClean="0"/>
              <a:t> </a:t>
            </a:r>
          </a:p>
          <a:p>
            <a:endParaRPr lang="en-US" dirty="0"/>
          </a:p>
        </p:txBody>
      </p:sp>
      <p:pic>
        <p:nvPicPr>
          <p:cNvPr id="8" name="Picture 7" descr="D:\BIBLE STUDY\MBC Community Teaching\DTW\Final-Revelation development files, DTW\PatSmith-jpgs\2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478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429000" y="457200"/>
            <a:ext cx="261206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i="1" dirty="0" smtClean="0"/>
              <a:t>Trinity Bible Church</a:t>
            </a:r>
          </a:p>
          <a:p>
            <a:pPr algn="ctr"/>
            <a:r>
              <a:rPr lang="en-US" i="1" dirty="0" smtClean="0"/>
              <a:t>Fredericksburg, VA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4800"/>
            <a:ext cx="8229600" cy="1143000"/>
          </a:xfrm>
        </p:spPr>
        <p:txBody>
          <a:bodyPr/>
          <a:lstStyle/>
          <a:p>
            <a:r>
              <a:rPr lang="en-US" dirty="0" smtClean="0"/>
              <a:t>5. What Airplane Are You 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447800"/>
            <a:ext cx="4191000" cy="5029200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000" dirty="0" smtClean="0"/>
              <a:t>Biblical Interpretation</a:t>
            </a:r>
          </a:p>
          <a:p>
            <a:pPr marL="914400" lvl="1" indent="-514350"/>
            <a:r>
              <a:rPr lang="en-US" sz="2000" dirty="0" smtClean="0"/>
              <a:t>allegorical</a:t>
            </a:r>
          </a:p>
          <a:p>
            <a:pPr marL="914400" lvl="1" indent="-514350"/>
            <a:r>
              <a:rPr lang="en-US" sz="2000" u="sng" dirty="0" smtClean="0"/>
              <a:t>literal, grammatical-historical</a:t>
            </a:r>
            <a:endParaRPr lang="en-US" sz="2000" dirty="0" smtClean="0"/>
          </a:p>
          <a:p>
            <a:pPr marL="514350" indent="-514350">
              <a:buFont typeface="+mj-lt"/>
              <a:buAutoNum type="arabicPeriod" startAt="2"/>
            </a:pPr>
            <a:r>
              <a:rPr lang="en-US" sz="2000" dirty="0" smtClean="0"/>
              <a:t>Millennial View (when does the 2</a:t>
            </a:r>
            <a:r>
              <a:rPr lang="en-US" sz="2000" baseline="30000" dirty="0" smtClean="0"/>
              <a:t>nd</a:t>
            </a:r>
            <a:r>
              <a:rPr lang="en-US" sz="2000" dirty="0" smtClean="0"/>
              <a:t> Coming occur)</a:t>
            </a:r>
          </a:p>
          <a:p>
            <a:pPr marL="914400" lvl="1" indent="-514350"/>
            <a:r>
              <a:rPr lang="en-US" sz="2000" dirty="0" err="1" smtClean="0"/>
              <a:t>amillennial</a:t>
            </a:r>
            <a:endParaRPr lang="en-US" sz="2000" dirty="0" smtClean="0"/>
          </a:p>
          <a:p>
            <a:pPr marL="914400" lvl="1" indent="-514350"/>
            <a:r>
              <a:rPr lang="en-US" sz="2000" dirty="0" smtClean="0"/>
              <a:t>post-millennial</a:t>
            </a:r>
          </a:p>
          <a:p>
            <a:pPr marL="914400" lvl="1" indent="-514350"/>
            <a:r>
              <a:rPr lang="en-US" sz="2000" u="sng" dirty="0" smtClean="0"/>
              <a:t>pre-millennial</a:t>
            </a:r>
            <a:endParaRPr lang="en-US" sz="2000" dirty="0" smtClean="0"/>
          </a:p>
          <a:p>
            <a:pPr marL="514350" indent="-514350">
              <a:buFont typeface="+mj-lt"/>
              <a:buAutoNum type="arabicPeriod" startAt="3"/>
            </a:pPr>
            <a:r>
              <a:rPr lang="en-US" sz="2000" dirty="0" smtClean="0"/>
              <a:t>Eschatological View of Revelation</a:t>
            </a:r>
          </a:p>
          <a:p>
            <a:pPr marL="914400" lvl="1" indent="-514350"/>
            <a:r>
              <a:rPr lang="en-US" sz="2000" dirty="0" smtClean="0"/>
              <a:t>historical</a:t>
            </a:r>
          </a:p>
          <a:p>
            <a:pPr marL="914400" lvl="1" indent="-514350"/>
            <a:r>
              <a:rPr lang="en-US" sz="2000" dirty="0" err="1" smtClean="0"/>
              <a:t>Preterist</a:t>
            </a:r>
            <a:endParaRPr lang="en-US" sz="2000" dirty="0" smtClean="0"/>
          </a:p>
          <a:p>
            <a:pPr marL="914400" lvl="1" indent="-514350"/>
            <a:r>
              <a:rPr lang="en-US" sz="2000" dirty="0" smtClean="0"/>
              <a:t>historical-spiritual (</a:t>
            </a:r>
            <a:r>
              <a:rPr lang="en-US" sz="2000" i="1" dirty="0" smtClean="0"/>
              <a:t>symbolic/idealist</a:t>
            </a:r>
            <a:r>
              <a:rPr lang="en-US" sz="2000" dirty="0" smtClean="0"/>
              <a:t>)</a:t>
            </a:r>
          </a:p>
          <a:p>
            <a:pPr marL="914400" lvl="1" indent="-514350"/>
            <a:r>
              <a:rPr lang="en-US" sz="2000" u="sng" dirty="0" smtClean="0"/>
              <a:t>futurist</a:t>
            </a:r>
            <a:endParaRPr lang="en-US" sz="2000" dirty="0" smtClean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52596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en-US" sz="2000" dirty="0" smtClean="0"/>
              <a:t>Rapture View (when does the Rapture occur)</a:t>
            </a:r>
          </a:p>
          <a:p>
            <a:pPr marL="914400" lvl="1" indent="-514350"/>
            <a:r>
              <a:rPr lang="en-US" sz="2000" dirty="0" smtClean="0"/>
              <a:t>mid-tribulation</a:t>
            </a:r>
          </a:p>
          <a:p>
            <a:pPr marL="914400" lvl="1" indent="-514350"/>
            <a:r>
              <a:rPr lang="en-US" sz="2000" dirty="0" smtClean="0"/>
              <a:t>post-tribulation</a:t>
            </a:r>
          </a:p>
          <a:p>
            <a:pPr marL="914400" lvl="1" indent="-514350"/>
            <a:r>
              <a:rPr lang="en-US" sz="2000" dirty="0" smtClean="0"/>
              <a:t>pre-wrath</a:t>
            </a:r>
          </a:p>
          <a:p>
            <a:pPr marL="914400" lvl="1" indent="-514350"/>
            <a:r>
              <a:rPr lang="en-US" sz="2000" u="sng" dirty="0" smtClean="0"/>
              <a:t>pre-tribulation</a:t>
            </a:r>
            <a:endParaRPr lang="en-US" sz="2000" dirty="0" smtClean="0"/>
          </a:p>
          <a:p>
            <a:pPr marL="514350" indent="-514350">
              <a:buFont typeface="+mj-lt"/>
              <a:buAutoNum type="arabicPeriod" startAt="5"/>
            </a:pPr>
            <a:r>
              <a:rPr lang="en-US" sz="2000" dirty="0" smtClean="0"/>
              <a:t>Theological View</a:t>
            </a:r>
          </a:p>
          <a:p>
            <a:pPr marL="914400" lvl="1" indent="-514350"/>
            <a:r>
              <a:rPr lang="en-US" sz="2000" dirty="0" smtClean="0"/>
              <a:t>Covenant theology</a:t>
            </a:r>
          </a:p>
          <a:p>
            <a:pPr marL="914400" lvl="1" indent="-514350"/>
            <a:r>
              <a:rPr lang="en-US" sz="2000" u="sng" dirty="0" smtClean="0"/>
              <a:t>Dispensational</a:t>
            </a:r>
            <a:r>
              <a:rPr lang="en-US" sz="2000" dirty="0" smtClean="0"/>
              <a:t> </a:t>
            </a:r>
            <a:r>
              <a:rPr lang="en-US" sz="2000" u="sng" dirty="0" smtClean="0"/>
              <a:t>theology</a:t>
            </a:r>
          </a:p>
          <a:p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051550"/>
            <a:ext cx="2133600" cy="365125"/>
          </a:xfrm>
        </p:spPr>
        <p:txBody>
          <a:bodyPr/>
          <a:lstStyle/>
          <a:p>
            <a:fld id="{9B555970-2B84-4BCC-8D8B-95055D2CD051}" type="datetime1">
              <a:rPr lang="en-US" smtClean="0"/>
              <a:pPr/>
              <a:t>9/22/2016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051550"/>
            <a:ext cx="2895600" cy="365125"/>
          </a:xfrm>
        </p:spPr>
        <p:txBody>
          <a:bodyPr/>
          <a:lstStyle/>
          <a:p>
            <a:r>
              <a:rPr lang="en-US" smtClean="0"/>
              <a:t>David Tye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051550"/>
            <a:ext cx="2133600" cy="365125"/>
          </a:xfrm>
        </p:spPr>
        <p:txBody>
          <a:bodyPr/>
          <a:lstStyle/>
          <a:p>
            <a:fld id="{3B0E11CA-64D2-4375-B622-C832B1B19270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685800"/>
            <a:ext cx="106680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685800"/>
            <a:ext cx="106680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685800"/>
            <a:ext cx="106680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685800"/>
            <a:ext cx="106680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685800"/>
            <a:ext cx="106680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685800"/>
            <a:ext cx="106680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7883" y="2457450"/>
            <a:ext cx="9125683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4. Simple timeline of God’s unfolding events</a:t>
            </a:r>
            <a:endParaRPr lang="en-US" sz="36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A9186-7158-45FE-B87F-B0ECFCB9AB24}" type="datetime1">
              <a:rPr lang="en-US" smtClean="0"/>
              <a:pPr/>
              <a:t>9/22/2016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David Tye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E11CA-64D2-4375-B622-C832B1B19270}" type="slidenum">
              <a:rPr lang="en-US" smtClean="0"/>
              <a:pPr/>
              <a:t>7</a:t>
            </a:fld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2438400" y="2133600"/>
            <a:ext cx="0" cy="7620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4572000" y="2133600"/>
            <a:ext cx="0" cy="6858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828800" y="15240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Rapture of the Church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962400" y="1524000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Coming of Christ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600200" y="3505200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Pre-tribulation</a:t>
            </a:r>
          </a:p>
          <a:p>
            <a:pPr algn="ctr"/>
            <a:r>
              <a:rPr lang="en-US" dirty="0" smtClean="0"/>
              <a:t>Rapture View 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657600" y="3505200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Pre-Millennium</a:t>
            </a:r>
          </a:p>
          <a:p>
            <a:pPr algn="ctr"/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Coming View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Patmos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55970-2B84-4BCC-8D8B-95055D2CD051}" type="datetime1">
              <a:rPr lang="en-US" smtClean="0"/>
              <a:pPr/>
              <a:t>9/22/2016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David Tye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E11CA-64D2-4375-B622-C832B1B19270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7" name="Picture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1143000"/>
            <a:ext cx="44196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File:Cape Yenoupa.JPG">
            <a:hlinkClick r:id="rId3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2971800"/>
            <a:ext cx="42672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4953000" y="1477835"/>
            <a:ext cx="40386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Patmos</a:t>
            </a:r>
            <a:r>
              <a:rPr lang="en-US" sz="12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was the island to which John the Apostle was banished.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mbria Math" pitchFamily="18" charset="0"/>
              </a:rPr>
              <a:t>⇒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 Sits out at sea forty miles from the great city of Ephesus.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mbria Math" pitchFamily="18" charset="0"/>
              </a:rPr>
              <a:t>⇒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 It sat in the midst of a group of islands called the Sporades.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mbria Math" pitchFamily="18" charset="0"/>
              </a:rPr>
              <a:t>⇒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 It was only about ten miles long and six miles wide.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03F6C-CA7F-421B-8EF8-CEB95EA7549B}" type="datetime1">
              <a:rPr lang="en-US" smtClean="0"/>
              <a:pPr/>
              <a:t>9/22/2016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David Tye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E11CA-64D2-4375-B622-C832B1B19270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25602" name="Picture 2" descr="D:\BIBLE STUDY\TBC Teaching\Revelation - TBC\Rev TBC 2016\Rev TBC 0\PatSmith-jpgs\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" y="-1371600"/>
            <a:ext cx="7734300" cy="8229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Revelation 1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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“…things which you have seen…”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(vs. 19)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55970-2B84-4BCC-8D8B-95055D2CD051}" type="datetime1">
              <a:rPr lang="en-US" smtClean="0"/>
              <a:pPr/>
              <a:t>9/22/2016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David Tye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E11CA-64D2-4375-B622-C832B1B19270}" type="slidenum">
              <a:rPr lang="en-US" smtClean="0"/>
              <a:pPr/>
              <a:t>10</a:t>
            </a:fld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57200" y="1066800"/>
          <a:ext cx="8229600" cy="5608320"/>
        </p:xfrm>
        <a:graphic>
          <a:graphicData uri="http://schemas.openxmlformats.org/drawingml/2006/table">
            <a:tbl>
              <a:tblPr/>
              <a:tblGrid>
                <a:gridCol w="2895600"/>
                <a:gridCol w="3581400"/>
                <a:gridCol w="1752600"/>
              </a:tblGrid>
              <a:tr h="2895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Revelation 1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Reverence Verses</a:t>
                      </a:r>
                      <a:endParaRPr lang="en-US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Other Verses &amp; Notes</a:t>
                      </a:r>
                      <a:endParaRPr lang="en-US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4053840">
                <a:tc>
                  <a:txBody>
                    <a:bodyPr/>
                    <a:lstStyle/>
                    <a:p>
                      <a:pPr marL="102870" marR="0" indent="-10287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Prolog: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100330" marR="0" indent="-10033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Rev. 1:1-3</a:t>
                      </a: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 The </a:t>
                      </a:r>
                      <a:r>
                        <a:rPr lang="en-US" sz="1600" b="1" u="sng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Revelation</a:t>
                      </a: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 of </a:t>
                      </a:r>
                      <a:r>
                        <a:rPr lang="en-US" sz="1600" b="1" u="sng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Jesus Christ</a:t>
                      </a: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, which </a:t>
                      </a:r>
                      <a:r>
                        <a:rPr lang="en-US" sz="1600" b="1" u="sng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God gave Him</a:t>
                      </a: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 to </a:t>
                      </a:r>
                      <a:r>
                        <a:rPr lang="en-US" sz="1600" b="1" u="sng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show</a:t>
                      </a: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 to </a:t>
                      </a:r>
                      <a:r>
                        <a:rPr lang="en-US" sz="1600" u="sng" dirty="0">
                          <a:latin typeface="Times New Roman"/>
                          <a:ea typeface="Times New Roman"/>
                          <a:cs typeface="Times New Roman"/>
                        </a:rPr>
                        <a:t>His bond-servants</a:t>
                      </a: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, the things which </a:t>
                      </a:r>
                      <a:r>
                        <a:rPr lang="en-US" sz="1600" b="1" u="sng" kern="12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must</a:t>
                      </a: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b="1" u="sng" kern="12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shortly</a:t>
                      </a: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 take place; and He sent and </a:t>
                      </a:r>
                      <a:r>
                        <a:rPr lang="en-US" sz="1600" u="sng" dirty="0">
                          <a:latin typeface="Times New Roman"/>
                          <a:ea typeface="Times New Roman"/>
                          <a:cs typeface="Times New Roman"/>
                        </a:rPr>
                        <a:t>communicated</a:t>
                      </a: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i="1" dirty="0">
                          <a:latin typeface="Times New Roman"/>
                          <a:ea typeface="Times New Roman"/>
                          <a:cs typeface="Times New Roman"/>
                        </a:rPr>
                        <a:t>it</a:t>
                      </a: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 by His angel to His bond-servant John, </a:t>
                      </a:r>
                      <a:r>
                        <a:rPr lang="en-US" sz="1600" baseline="30000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who bore witness to the word of God and to the testimony of Jesus Christ, </a:t>
                      </a:r>
                      <a:r>
                        <a:rPr lang="en-US" sz="1600" i="1" dirty="0">
                          <a:latin typeface="Times New Roman"/>
                          <a:ea typeface="Times New Roman"/>
                          <a:cs typeface="Times New Roman"/>
                        </a:rPr>
                        <a:t>even</a:t>
                      </a: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 to all that he </a:t>
                      </a:r>
                      <a:r>
                        <a:rPr lang="en-US" sz="1600" u="sng" dirty="0">
                          <a:latin typeface="Times New Roman"/>
                          <a:ea typeface="Times New Roman"/>
                          <a:cs typeface="Times New Roman"/>
                        </a:rPr>
                        <a:t>saw</a:t>
                      </a: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en-US" sz="1600" baseline="30000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en-US" sz="1600" b="1" u="sng" dirty="0">
                          <a:solidFill>
                            <a:srgbClr val="CC33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Blessed</a:t>
                      </a:r>
                      <a:r>
                        <a:rPr lang="en-US" sz="1600" dirty="0">
                          <a:solidFill>
                            <a:srgbClr val="CC33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is he who </a:t>
                      </a:r>
                      <a:r>
                        <a:rPr lang="en-US" sz="1600" b="1" u="sng" kern="12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reads</a:t>
                      </a: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 and those who </a:t>
                      </a:r>
                      <a:r>
                        <a:rPr lang="en-US" sz="1600" b="1" u="sng" kern="12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hear</a:t>
                      </a: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 the </a:t>
                      </a:r>
                      <a:r>
                        <a:rPr lang="en-US" sz="1600" b="1" u="sng" kern="12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words of the prophecy</a:t>
                      </a: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, and </a:t>
                      </a:r>
                      <a:r>
                        <a:rPr lang="en-US" sz="1600" b="1" u="sng" kern="12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heed</a:t>
                      </a: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 the things which are written in it; for the </a:t>
                      </a:r>
                      <a:r>
                        <a:rPr lang="en-US" sz="1600" u="sng" dirty="0">
                          <a:latin typeface="Times New Roman"/>
                          <a:ea typeface="Times New Roman"/>
                          <a:cs typeface="Times New Roman"/>
                        </a:rPr>
                        <a:t>time</a:t>
                      </a: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 is </a:t>
                      </a:r>
                      <a:r>
                        <a:rPr lang="en-US" sz="1600" b="1" u="sng" kern="12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near</a:t>
                      </a: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2870" marR="0" indent="-10287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Galatians 1:11-12</a:t>
                      </a:r>
                      <a:r>
                        <a:rPr lang="en-US" sz="1600" b="1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>
                          <a:latin typeface="Times New Roman"/>
                          <a:ea typeface="Times New Roman"/>
                          <a:cs typeface="Times New Roman"/>
                        </a:rPr>
                        <a:t>For I would have you know, brethren, that the gospel which was preached by me is </a:t>
                      </a:r>
                      <a:r>
                        <a:rPr lang="en-US" sz="1600" u="sng">
                          <a:latin typeface="Times New Roman"/>
                          <a:ea typeface="Times New Roman"/>
                          <a:cs typeface="Times New Roman"/>
                        </a:rPr>
                        <a:t>not according to man</a:t>
                      </a:r>
                      <a:r>
                        <a:rPr lang="en-US" sz="1600"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en-US" sz="1600" b="1" baseline="3000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r>
                        <a:rPr lang="en-US" sz="1600" baseline="30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>
                          <a:latin typeface="Times New Roman"/>
                          <a:ea typeface="Times New Roman"/>
                          <a:cs typeface="Times New Roman"/>
                        </a:rPr>
                        <a:t>For I neither received it from man, nor was I taught it, but </a:t>
                      </a:r>
                      <a:r>
                        <a:rPr lang="en-US" sz="1600" i="1" u="sng">
                          <a:latin typeface="Times New Roman"/>
                          <a:ea typeface="Times New Roman"/>
                          <a:cs typeface="Times New Roman"/>
                        </a:rPr>
                        <a:t>I received it</a:t>
                      </a:r>
                      <a:r>
                        <a:rPr lang="en-US" sz="1600" u="sng">
                          <a:latin typeface="Times New Roman"/>
                          <a:ea typeface="Times New Roman"/>
                          <a:cs typeface="Times New Roman"/>
                        </a:rPr>
                        <a:t> through a </a:t>
                      </a:r>
                      <a:r>
                        <a:rPr lang="en-US" sz="1600" b="1" u="sng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revelation</a:t>
                      </a:r>
                      <a:r>
                        <a:rPr lang="en-US" sz="1600" u="sng">
                          <a:latin typeface="Times New Roman"/>
                          <a:ea typeface="Times New Roman"/>
                          <a:cs typeface="Times New Roman"/>
                        </a:rPr>
                        <a:t> of Jesus Christ</a:t>
                      </a:r>
                      <a:r>
                        <a:rPr lang="en-US" sz="1600"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endParaRPr lang="en-US" sz="16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102870" marR="0" indent="-10287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Mark 13:32</a:t>
                      </a:r>
                      <a:r>
                        <a:rPr lang="en-US" sz="16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"But of that day or hour no one knows, not even the angels in heaven, nor the Son, but the Father </a:t>
                      </a:r>
                      <a:r>
                        <a:rPr lang="en-US" sz="1600" i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alone. </a:t>
                      </a:r>
                      <a:endParaRPr lang="en-US" sz="16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102870" marR="0" indent="-10287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John 12:49</a:t>
                      </a:r>
                      <a:r>
                        <a:rPr lang="en-US" sz="16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 "For I did not speak on My own initiative, but the Father Himself who sent Me has given Me a commandment as to what to say and what to speak</a:t>
                      </a:r>
                      <a:endParaRPr lang="en-US" sz="16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102870" marR="0" indent="-10287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Cor. 2:14</a:t>
                      </a:r>
                      <a:r>
                        <a:rPr lang="en-US" sz="1600">
                          <a:latin typeface="Times New Roman"/>
                          <a:ea typeface="Times New Roman"/>
                          <a:cs typeface="Times New Roman"/>
                        </a:rPr>
                        <a:t> But a </a:t>
                      </a:r>
                      <a:r>
                        <a:rPr lang="en-US" sz="1600" u="sng">
                          <a:latin typeface="Times New Roman"/>
                          <a:ea typeface="Times New Roman"/>
                          <a:cs typeface="Times New Roman"/>
                        </a:rPr>
                        <a:t>natural man does not accept</a:t>
                      </a:r>
                      <a:r>
                        <a:rPr lang="en-US" sz="1600">
                          <a:latin typeface="Times New Roman"/>
                          <a:ea typeface="Times New Roman"/>
                          <a:cs typeface="Times New Roman"/>
                        </a:rPr>
                        <a:t> the things of the Spirit of God; for they are foolishness to him, …</a:t>
                      </a:r>
                      <a:endParaRPr lang="en-US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Peter 4:13 </a:t>
                      </a:r>
                      <a:r>
                        <a:rPr lang="en-US" sz="1600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but to the degree that you share the sufferings of Christ, keep on rejoicing, so that also at the </a:t>
                      </a:r>
                      <a:r>
                        <a:rPr lang="en-US" sz="1600" b="1" u="sng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revelation of His glory</a:t>
                      </a: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 you may rejoice with exultation</a:t>
                      </a:r>
                      <a:r>
                        <a:rPr lang="en-US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Blessed</a:t>
                      </a: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: </a:t>
                      </a:r>
                      <a:r>
                        <a:rPr lang="en-US" sz="1600" i="1" dirty="0">
                          <a:latin typeface="Times New Roman"/>
                          <a:ea typeface="Times New Roman"/>
                          <a:cs typeface="Times New Roman"/>
                        </a:rPr>
                        <a:t>“possessing the favor of God”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3FE8-888C-4434-AD7C-BF830D379F5E}" type="datetime1">
              <a:rPr lang="en-US" smtClean="0"/>
              <a:pPr/>
              <a:t>9/22/2016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David Tye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E11CA-64D2-4375-B622-C832B1B19270}" type="slidenum">
              <a:rPr lang="en-US" smtClean="0"/>
              <a:pPr/>
              <a:t>11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28600" y="304800"/>
          <a:ext cx="8610600" cy="6172200"/>
        </p:xfrm>
        <a:graphic>
          <a:graphicData uri="http://schemas.openxmlformats.org/drawingml/2006/table">
            <a:tbl>
              <a:tblPr/>
              <a:tblGrid>
                <a:gridCol w="3200400"/>
                <a:gridCol w="3276600"/>
                <a:gridCol w="2133600"/>
              </a:tblGrid>
              <a:tr h="6172200">
                <a:tc>
                  <a:txBody>
                    <a:bodyPr/>
                    <a:lstStyle/>
                    <a:p>
                      <a:pPr marL="102870" marR="0" indent="-10287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Salutation:</a:t>
                      </a:r>
                      <a:endParaRPr lang="en-US" sz="15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102870" marR="0" indent="-10287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solidFill>
                            <a:srgbClr val="0000FF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Rev. 1:4-8</a:t>
                      </a:r>
                      <a:r>
                        <a:rPr lang="en-US" sz="15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John </a:t>
                      </a:r>
                      <a:r>
                        <a:rPr lang="en-US" sz="1500" b="1" u="sng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to the seven ch</a:t>
                      </a:r>
                      <a:r>
                        <a:rPr lang="en-US" sz="1500" u="sng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urches</a:t>
                      </a:r>
                      <a:r>
                        <a:rPr lang="en-US" sz="15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that are in Asia: </a:t>
                      </a:r>
                      <a:r>
                        <a:rPr lang="en-US" sz="1500" b="1" u="sng" kern="1200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Grace</a:t>
                      </a:r>
                      <a:r>
                        <a:rPr lang="en-US" sz="15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to you and </a:t>
                      </a:r>
                      <a:r>
                        <a:rPr lang="en-US" sz="1500" b="1" u="sng" kern="1200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peace</a:t>
                      </a:r>
                      <a:r>
                        <a:rPr lang="en-US" sz="15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from </a:t>
                      </a:r>
                      <a:r>
                        <a:rPr lang="en-US" sz="1500" b="1" u="sng" kern="1200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Him</a:t>
                      </a:r>
                      <a:r>
                        <a:rPr lang="en-US" sz="1500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who </a:t>
                      </a:r>
                      <a:r>
                        <a:rPr lang="en-US" sz="1500" u="sng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is</a:t>
                      </a:r>
                      <a:r>
                        <a:rPr lang="en-US" sz="1500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and who </a:t>
                      </a:r>
                      <a:r>
                        <a:rPr lang="en-US" sz="1500" u="sng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was</a:t>
                      </a:r>
                      <a:r>
                        <a:rPr lang="en-US" sz="1500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and who </a:t>
                      </a:r>
                      <a:r>
                        <a:rPr lang="en-US" sz="1500" u="sng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is to come</a:t>
                      </a:r>
                      <a:r>
                        <a:rPr lang="en-US" sz="15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; and from the </a:t>
                      </a:r>
                      <a:r>
                        <a:rPr lang="en-US" sz="1500" u="sng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seven </a:t>
                      </a:r>
                      <a:r>
                        <a:rPr lang="en-US" sz="1500" b="1" u="sng" kern="1200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Spirits</a:t>
                      </a:r>
                      <a:r>
                        <a:rPr lang="en-US" sz="1500" u="sng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15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who are before His throne; </a:t>
                      </a:r>
                      <a:r>
                        <a:rPr lang="en-US" sz="1500" baseline="30000" dirty="0">
                          <a:solidFill>
                            <a:srgbClr val="0000FF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</a:t>
                      </a:r>
                      <a:r>
                        <a:rPr lang="en-US" sz="15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and from </a:t>
                      </a:r>
                      <a:r>
                        <a:rPr lang="en-US" sz="1500" b="1" u="sng" kern="1200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Jesus Christ</a:t>
                      </a:r>
                      <a:r>
                        <a:rPr lang="en-US" sz="15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the </a:t>
                      </a:r>
                      <a:r>
                        <a:rPr lang="en-US" sz="1500" u="sng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faithful witness</a:t>
                      </a:r>
                      <a:r>
                        <a:rPr lang="en-US" sz="15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the </a:t>
                      </a:r>
                      <a:r>
                        <a:rPr lang="en-US" sz="1500" u="sng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first-born of the dead</a:t>
                      </a:r>
                      <a:r>
                        <a:rPr lang="en-US" sz="15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and the </a:t>
                      </a:r>
                      <a:r>
                        <a:rPr lang="en-US" sz="1500" u="sng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ruler of the kings of the earth</a:t>
                      </a:r>
                      <a:r>
                        <a:rPr lang="en-US" sz="15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To Him who loves us, and </a:t>
                      </a:r>
                      <a:r>
                        <a:rPr lang="en-US" sz="1500" u="sng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released us from our sins by His blood</a:t>
                      </a:r>
                      <a:r>
                        <a:rPr lang="en-US" sz="15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</a:t>
                      </a:r>
                      <a:r>
                        <a:rPr lang="en-US" sz="1500" baseline="30000" dirty="0">
                          <a:solidFill>
                            <a:srgbClr val="0000FF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</a:t>
                      </a:r>
                      <a:r>
                        <a:rPr lang="en-US" sz="15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and He has made us </a:t>
                      </a:r>
                      <a:r>
                        <a:rPr lang="en-US" sz="1500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to be</a:t>
                      </a:r>
                      <a:r>
                        <a:rPr lang="en-US" sz="15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a </a:t>
                      </a:r>
                      <a:r>
                        <a:rPr lang="en-US" sz="1500" u="sng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kingdom</a:t>
                      </a:r>
                      <a:r>
                        <a:rPr lang="en-US" sz="15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</a:t>
                      </a:r>
                      <a:r>
                        <a:rPr lang="en-US" sz="1500" u="sng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priests</a:t>
                      </a:r>
                      <a:r>
                        <a:rPr lang="en-US" sz="15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to His God and Father; to Him </a:t>
                      </a:r>
                      <a:r>
                        <a:rPr lang="en-US" sz="1500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be</a:t>
                      </a:r>
                      <a:r>
                        <a:rPr lang="en-US" sz="15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the glory and the dominion forever and ever. Amen. </a:t>
                      </a:r>
                      <a:r>
                        <a:rPr lang="en-US" sz="1500" b="1" u="sng" kern="1200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7Behold</a:t>
                      </a:r>
                      <a:r>
                        <a:rPr lang="en-US" sz="1500" u="sng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He is coming with the clouds</a:t>
                      </a:r>
                      <a:r>
                        <a:rPr lang="en-US" sz="15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and every eye will see Him, even </a:t>
                      </a:r>
                      <a:r>
                        <a:rPr lang="en-US" sz="1500" u="sng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those who pierced Him</a:t>
                      </a:r>
                      <a:r>
                        <a:rPr lang="en-US" sz="15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; and all the tribes of the earth will </a:t>
                      </a:r>
                      <a:r>
                        <a:rPr lang="en-US" sz="1500" u="sng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mourn</a:t>
                      </a:r>
                      <a:r>
                        <a:rPr lang="en-US" sz="15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over Him. Even so. Amen.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aseline="30000" dirty="0">
                          <a:solidFill>
                            <a:srgbClr val="0000FF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</a:t>
                      </a:r>
                      <a:r>
                        <a:rPr lang="en-US" sz="15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"I am the </a:t>
                      </a:r>
                      <a:r>
                        <a:rPr lang="en-US" sz="1500" u="sng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Alpha and the Omega</a:t>
                      </a:r>
                      <a:r>
                        <a:rPr lang="en-US" sz="15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," </a:t>
                      </a:r>
                      <a:r>
                        <a:rPr lang="en-US" sz="15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says the Lord God</a:t>
                      </a:r>
                      <a:r>
                        <a:rPr lang="en-US" sz="15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"who </a:t>
                      </a:r>
                      <a:r>
                        <a:rPr lang="en-US" sz="1500" u="sng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is</a:t>
                      </a:r>
                      <a:r>
                        <a:rPr lang="en-US" sz="15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and who </a:t>
                      </a:r>
                      <a:r>
                        <a:rPr lang="en-US" sz="1500" u="sng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was</a:t>
                      </a:r>
                      <a:r>
                        <a:rPr lang="en-US" sz="15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and who </a:t>
                      </a:r>
                      <a:r>
                        <a:rPr lang="en-US" sz="1500" u="sng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is to come</a:t>
                      </a:r>
                      <a:r>
                        <a:rPr lang="en-US" sz="15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the Almighty." </a:t>
                      </a:r>
                      <a:endParaRPr lang="en-US" sz="15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2870" marR="0" indent="-10287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102870" marR="0" indent="-10287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solidFill>
                            <a:srgbClr val="0000FF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Revelation 22:16</a:t>
                      </a:r>
                      <a:r>
                        <a:rPr lang="en-US" sz="15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"I, Jesus, have sent My angel to </a:t>
                      </a:r>
                      <a:r>
                        <a:rPr lang="en-US" sz="1500" u="sng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testify to you these things for the churches</a:t>
                      </a:r>
                      <a:r>
                        <a:rPr lang="en-US" sz="15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I am the root and the descendant of David, the bright morning star." </a:t>
                      </a:r>
                      <a:endParaRPr lang="en-US" sz="15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102870" marR="0" indent="-10287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102870" marR="0" indent="-10287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solidFill>
                            <a:srgbClr val="0000FF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Ephes. 2:4-5</a:t>
                      </a:r>
                      <a:r>
                        <a:rPr lang="en-US" sz="15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But God, being rich in mercy, because of His great love with which He loved us, </a:t>
                      </a:r>
                      <a:r>
                        <a:rPr lang="en-US" sz="1500" u="sng" dirty="0">
                          <a:solidFill>
                            <a:srgbClr val="0000FF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</a:t>
                      </a:r>
                      <a:r>
                        <a:rPr lang="en-US" sz="1500" u="sng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even when we were dead in our transgressions</a:t>
                      </a:r>
                      <a:r>
                        <a:rPr lang="en-US" sz="15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made us alive together with Christ (by grace you have been saved),</a:t>
                      </a:r>
                      <a:r>
                        <a:rPr lang="en-US" sz="1500" i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</a:t>
                      </a:r>
                      <a:endParaRPr lang="en-US" sz="1500" i="1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102870" marR="0" indent="-10287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102870" marR="0" indent="-10287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solidFill>
                            <a:srgbClr val="0000FF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Zech. 12:10</a:t>
                      </a:r>
                      <a:r>
                        <a:rPr lang="en-US" sz="15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"And I will pour out on the house of David and on the inhabitants of Jerusalem, the Spirit of grace and of supplication, so that </a:t>
                      </a:r>
                      <a:r>
                        <a:rPr lang="en-US" sz="1500" u="sng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they will look on Me whom they have pierced</a:t>
                      </a:r>
                      <a:r>
                        <a:rPr lang="en-US" sz="15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; and they will mourn for Him, as one mourns for an only son</a:t>
                      </a:r>
                      <a:r>
                        <a:rPr lang="en-US" sz="1500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and they will weep bitterly over Him, like the bitter weeping over a first-born.</a:t>
                      </a:r>
                      <a:endParaRPr lang="en-US" sz="15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165100" marR="0" lvl="0" indent="-1651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5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Who is the Book for</a:t>
                      </a:r>
                      <a:r>
                        <a:rPr lang="en-US" sz="15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?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endParaRPr lang="en-US" sz="15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102870" marR="0" indent="-10287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solidFill>
                            <a:srgbClr val="0000FF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 </a:t>
                      </a:r>
                      <a:r>
                        <a:rPr lang="en-US" sz="1500" b="1" dirty="0" err="1">
                          <a:solidFill>
                            <a:srgbClr val="0000FF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Cor</a:t>
                      </a:r>
                      <a:r>
                        <a:rPr lang="en-US" sz="1500" b="1" dirty="0">
                          <a:solidFill>
                            <a:srgbClr val="0000FF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15:20</a:t>
                      </a:r>
                      <a:r>
                        <a:rPr lang="en-US" sz="15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But now Christ has been </a:t>
                      </a:r>
                      <a:r>
                        <a:rPr lang="en-US" sz="1500" u="sng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raised from the dead, the first fruits of those who are asleep.</a:t>
                      </a:r>
                      <a:r>
                        <a:rPr lang="en-US" sz="15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en-US" sz="15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102870" marR="0" indent="-10287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102870" marR="0" indent="-10287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solidFill>
                            <a:srgbClr val="0000FF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Daniel 7:13</a:t>
                      </a:r>
                      <a:r>
                        <a:rPr lang="en-US" sz="15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15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"I kept looking in the night visions, And </a:t>
                      </a:r>
                      <a:r>
                        <a:rPr lang="en-US" sz="1500" u="sng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behold, with the clouds of heaven One like a Son of Man was coming</a:t>
                      </a:r>
                      <a:r>
                        <a:rPr lang="en-US" sz="15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And He came up to the Ancient of Days And was presented before Him.</a:t>
                      </a:r>
                    </a:p>
                    <a:p>
                      <a:pPr marL="102870" marR="0" indent="-10287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165100" marR="0" lvl="0" indent="-1651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5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Which</a:t>
                      </a:r>
                      <a:r>
                        <a:rPr lang="en-US" sz="15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Coming is this?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03F6C-CA7F-421B-8EF8-CEB95EA7549B}" type="datetime1">
              <a:rPr lang="en-US" smtClean="0"/>
              <a:pPr/>
              <a:t>9/22/2016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David Tye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E11CA-64D2-4375-B622-C832B1B19270}" type="slidenum">
              <a:rPr lang="en-US" smtClean="0"/>
              <a:pPr/>
              <a:t>12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609600"/>
          <a:ext cx="8305799" cy="5410200"/>
        </p:xfrm>
        <a:graphic>
          <a:graphicData uri="http://schemas.openxmlformats.org/drawingml/2006/table">
            <a:tbl>
              <a:tblPr/>
              <a:tblGrid>
                <a:gridCol w="4191000"/>
                <a:gridCol w="1828800"/>
                <a:gridCol w="2285999"/>
              </a:tblGrid>
              <a:tr h="5410200">
                <a:tc>
                  <a:txBody>
                    <a:bodyPr/>
                    <a:lstStyle/>
                    <a:p>
                      <a:pPr marL="102870" marR="0" indent="-10287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Vision of Christ Glorified:</a:t>
                      </a:r>
                      <a:endParaRPr lang="en-US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100330" marR="0" indent="-10033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Rev. 1:9-11</a:t>
                      </a: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 I, John, your </a:t>
                      </a:r>
                      <a:r>
                        <a:rPr lang="en-US" sz="2000" b="1" u="sng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brother and fellow partaker</a:t>
                      </a: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 in the </a:t>
                      </a:r>
                      <a:r>
                        <a:rPr lang="en-US" sz="2000" b="1" u="sng" kern="12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tribulation</a:t>
                      </a: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 and </a:t>
                      </a:r>
                      <a:r>
                        <a:rPr lang="en-US" sz="2000" b="1" u="sng" kern="12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kingdom</a:t>
                      </a: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 and </a:t>
                      </a:r>
                      <a:r>
                        <a:rPr lang="en-US" sz="2000" b="1" u="sng" kern="12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perseverance</a:t>
                      </a: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i="1" dirty="0">
                          <a:latin typeface="Times New Roman"/>
                          <a:ea typeface="Times New Roman"/>
                          <a:cs typeface="Times New Roman"/>
                        </a:rPr>
                        <a:t>which are</a:t>
                      </a: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 in Jesus, was on the island called Patmos, because of the </a:t>
                      </a:r>
                      <a:r>
                        <a:rPr lang="en-US" sz="2000" u="sng" dirty="0">
                          <a:latin typeface="Times New Roman"/>
                          <a:ea typeface="Times New Roman"/>
                          <a:cs typeface="Times New Roman"/>
                        </a:rPr>
                        <a:t>word of God </a:t>
                      </a: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and </a:t>
                      </a:r>
                      <a:r>
                        <a:rPr lang="en-US" sz="2000" u="sng" dirty="0">
                          <a:latin typeface="Times New Roman"/>
                          <a:ea typeface="Times New Roman"/>
                          <a:cs typeface="Times New Roman"/>
                        </a:rPr>
                        <a:t>the testimony of Jesus</a:t>
                      </a: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en-US" sz="2000" baseline="30000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I was </a:t>
                      </a:r>
                      <a:r>
                        <a:rPr lang="en-US" sz="2000" b="1" u="sng" kern="12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in the Spirit</a:t>
                      </a: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 on the </a:t>
                      </a:r>
                      <a:r>
                        <a:rPr lang="en-US" sz="2000" b="1" u="sng" kern="12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Lord's day</a:t>
                      </a: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, and I heard behind me a loud voice like </a:t>
                      </a:r>
                      <a:r>
                        <a:rPr lang="en-US" sz="2000" i="1" dirty="0">
                          <a:latin typeface="Times New Roman"/>
                          <a:ea typeface="Times New Roman"/>
                          <a:cs typeface="Times New Roman"/>
                        </a:rPr>
                        <a:t>the sound</a:t>
                      </a: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 of a trumpet, </a:t>
                      </a:r>
                      <a:r>
                        <a:rPr lang="en-US" sz="2000" baseline="30000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saying, 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"Write in a book </a:t>
                      </a:r>
                      <a:r>
                        <a:rPr lang="en-US" sz="2000" u="sng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what you see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and send </a:t>
                      </a:r>
                      <a:r>
                        <a:rPr lang="en-US" sz="2000" i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it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to the </a:t>
                      </a:r>
                      <a:r>
                        <a:rPr lang="en-US" sz="2000" b="1" u="sng" kern="12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seven churches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: to Ephesus and to Smyrna and to Pergamum and to Thyatira and to Sardis and to Philadelphia and to Laodicea."</a:t>
                      </a: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65100" marR="0" indent="-1651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What </a:t>
                      </a: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kingdom</a:t>
                      </a:r>
                      <a:r>
                        <a:rPr lang="en-US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?</a:t>
                      </a:r>
                    </a:p>
                    <a:p>
                      <a:pPr marL="165100" marR="0" indent="-1651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en-US" sz="20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65100" marR="0" indent="-1651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en-US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165100" marR="0" indent="-1651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Why was John on Patmos</a:t>
                      </a:r>
                      <a:r>
                        <a:rPr lang="en-US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?</a:t>
                      </a:r>
                    </a:p>
                    <a:p>
                      <a:pPr marL="165100" marR="0" indent="-1651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en-US" sz="20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65100" marR="0" indent="-1651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en-US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165100" marR="0" indent="-1651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To whom is this book written?</a:t>
                      </a:r>
                      <a:endParaRPr lang="en-US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03F6C-CA7F-421B-8EF8-CEB95EA7549B}" type="datetime1">
              <a:rPr lang="en-US" smtClean="0"/>
              <a:pPr/>
              <a:t>9/22/2016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David Tye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E11CA-64D2-4375-B622-C832B1B19270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26626" name="Picture 2" descr="D:\BIBLE STUDY\TBC Teaching\Revelation - TBC\Rev TBC 2016\Rev TBC 0\PatSmith-jpgs\02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06477" y="0"/>
            <a:ext cx="9556954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03F6C-CA7F-421B-8EF8-CEB95EA7549B}" type="datetime1">
              <a:rPr lang="en-US" smtClean="0"/>
              <a:pPr/>
              <a:t>9/22/2016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David Tye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E11CA-64D2-4375-B622-C832B1B19270}" type="slidenum">
              <a:rPr lang="en-US" smtClean="0"/>
              <a:pPr/>
              <a:t>14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2400" y="152400"/>
          <a:ext cx="8839200" cy="6309360"/>
        </p:xfrm>
        <a:graphic>
          <a:graphicData uri="http://schemas.openxmlformats.org/drawingml/2006/table">
            <a:tbl>
              <a:tblPr/>
              <a:tblGrid>
                <a:gridCol w="3733800"/>
                <a:gridCol w="3352800"/>
                <a:gridCol w="1752600"/>
              </a:tblGrid>
              <a:tr h="5638800">
                <a:tc>
                  <a:txBody>
                    <a:bodyPr/>
                    <a:lstStyle/>
                    <a:p>
                      <a:pPr marL="100330" marR="0" indent="-10033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Rev. 1:12-16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 And I turned to see the voice that was speaking with me. And having turned I saw </a:t>
                      </a:r>
                      <a:r>
                        <a:rPr lang="en-US" sz="1800" b="1" u="sng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seven golden </a:t>
                      </a:r>
                      <a:r>
                        <a:rPr lang="en-US" sz="1800" b="1" u="sng" dirty="0" err="1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lampstands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; </a:t>
                      </a:r>
                      <a:r>
                        <a:rPr lang="en-US" sz="1800" baseline="30000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and in the middle of the </a:t>
                      </a:r>
                      <a:r>
                        <a:rPr lang="en-US" sz="1800" dirty="0" err="1">
                          <a:latin typeface="Times New Roman"/>
                          <a:ea typeface="Times New Roman"/>
                          <a:cs typeface="Times New Roman"/>
                        </a:rPr>
                        <a:t>lampstands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 one like a </a:t>
                      </a:r>
                      <a:r>
                        <a:rPr lang="en-US" sz="1800" b="1" u="sng" kern="12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son of man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, clothed in a </a:t>
                      </a:r>
                      <a:r>
                        <a:rPr lang="en-US" sz="1800" b="1" u="sng" kern="12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robe</a:t>
                      </a:r>
                      <a:r>
                        <a:rPr lang="en-US" sz="1800" u="sng" dirty="0">
                          <a:latin typeface="Times New Roman"/>
                          <a:ea typeface="Times New Roman"/>
                          <a:cs typeface="Times New Roman"/>
                        </a:rPr>
                        <a:t> reaching to the feet, and girded across His breast with a </a:t>
                      </a:r>
                      <a:r>
                        <a:rPr lang="en-US" sz="1800" b="1" u="sng" kern="12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golden girdle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en-US" sz="1800" baseline="30000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And His head and His </a:t>
                      </a:r>
                      <a:r>
                        <a:rPr lang="en-US" sz="1800" b="1" u="sng" kern="12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hair were white 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like white wool, like snow; and His </a:t>
                      </a:r>
                      <a:r>
                        <a:rPr lang="en-US" sz="1800" u="sng" dirty="0">
                          <a:latin typeface="Times New Roman"/>
                          <a:ea typeface="Times New Roman"/>
                          <a:cs typeface="Times New Roman"/>
                        </a:rPr>
                        <a:t>eyes were like a </a:t>
                      </a:r>
                      <a:r>
                        <a:rPr lang="en-US" sz="1800" b="1" u="sng" kern="12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flame of fire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; </a:t>
                      </a:r>
                      <a:r>
                        <a:rPr lang="en-US" sz="1800" baseline="30000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and His </a:t>
                      </a:r>
                      <a:r>
                        <a:rPr lang="en-US" sz="1800" u="sng" dirty="0">
                          <a:latin typeface="Times New Roman"/>
                          <a:ea typeface="Times New Roman"/>
                          <a:cs typeface="Times New Roman"/>
                        </a:rPr>
                        <a:t>feet </a:t>
                      </a:r>
                      <a:r>
                        <a:rPr lang="en-US" sz="1800" i="1" u="sng" dirty="0">
                          <a:latin typeface="Times New Roman"/>
                          <a:ea typeface="Times New Roman"/>
                          <a:cs typeface="Times New Roman"/>
                        </a:rPr>
                        <a:t>were</a:t>
                      </a:r>
                      <a:r>
                        <a:rPr lang="en-US" sz="1800" u="sng" dirty="0">
                          <a:latin typeface="Times New Roman"/>
                          <a:ea typeface="Times New Roman"/>
                          <a:cs typeface="Times New Roman"/>
                        </a:rPr>
                        <a:t> like </a:t>
                      </a:r>
                      <a:r>
                        <a:rPr lang="en-US" sz="1800" b="1" u="sng" kern="12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burnished bronze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, when it has been caused to glow in a furnace, and His </a:t>
                      </a:r>
                      <a:r>
                        <a:rPr lang="en-US" sz="1800" u="sng" dirty="0">
                          <a:latin typeface="Times New Roman"/>
                          <a:ea typeface="Times New Roman"/>
                          <a:cs typeface="Times New Roman"/>
                        </a:rPr>
                        <a:t>voice </a:t>
                      </a:r>
                      <a:r>
                        <a:rPr lang="en-US" sz="1800" i="1" u="sng" dirty="0">
                          <a:latin typeface="Times New Roman"/>
                          <a:ea typeface="Times New Roman"/>
                          <a:cs typeface="Times New Roman"/>
                        </a:rPr>
                        <a:t>was</a:t>
                      </a:r>
                      <a:r>
                        <a:rPr lang="en-US" sz="1800" u="sng" dirty="0">
                          <a:latin typeface="Times New Roman"/>
                          <a:ea typeface="Times New Roman"/>
                          <a:cs typeface="Times New Roman"/>
                        </a:rPr>
                        <a:t> like the </a:t>
                      </a:r>
                      <a:r>
                        <a:rPr lang="en-US" sz="1800" b="1" u="sng" kern="12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sound of many waters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en-US" sz="1800" baseline="30000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And in His </a:t>
                      </a:r>
                      <a:r>
                        <a:rPr lang="en-US" sz="1800" b="1" u="sng" kern="12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right hand 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He held </a:t>
                      </a:r>
                      <a:r>
                        <a:rPr lang="en-US" sz="1800" b="1" u="sng" kern="12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seven stars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; and out of His mouth came a </a:t>
                      </a:r>
                      <a:r>
                        <a:rPr lang="en-US" sz="1800" b="1" u="sng" kern="12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sharp two-edged sword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; and His face was like the sun shining in its strength. 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0330" marR="0" indent="-10033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Exodus 25:37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 "Then you shall make its </a:t>
                      </a:r>
                      <a:r>
                        <a:rPr lang="en-US" sz="1800" b="1" u="sng" kern="12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lamps seven in number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; and they shall mount its lamps so as </a:t>
                      </a:r>
                      <a:r>
                        <a:rPr lang="en-US" sz="1800" b="1" u="sng" kern="12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to shed light </a:t>
                      </a:r>
                      <a:r>
                        <a:rPr lang="en-US" sz="1800" u="sng" dirty="0">
                          <a:latin typeface="Times New Roman"/>
                          <a:ea typeface="Times New Roman"/>
                          <a:cs typeface="Times New Roman"/>
                        </a:rPr>
                        <a:t>on the space in front of it.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100330" marR="0" indent="-10033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Daniel 10:6 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His body also was like beryl, his face had the appearance of lightning, his </a:t>
                      </a:r>
                      <a:r>
                        <a:rPr lang="en-US" sz="1800" u="sng" dirty="0">
                          <a:latin typeface="Times New Roman"/>
                          <a:ea typeface="Times New Roman"/>
                          <a:cs typeface="Times New Roman"/>
                        </a:rPr>
                        <a:t>eyes were like flaming torches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, his arms and feet like the gleam of </a:t>
                      </a:r>
                      <a:r>
                        <a:rPr lang="en-US" sz="1800" u="sng" dirty="0">
                          <a:latin typeface="Times New Roman"/>
                          <a:ea typeface="Times New Roman"/>
                          <a:cs typeface="Times New Roman"/>
                        </a:rPr>
                        <a:t>polished bronze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, and the </a:t>
                      </a:r>
                      <a:r>
                        <a:rPr lang="en-US" sz="1800" u="sng" dirty="0">
                          <a:latin typeface="Times New Roman"/>
                          <a:ea typeface="Times New Roman"/>
                          <a:cs typeface="Times New Roman"/>
                        </a:rPr>
                        <a:t>sound of his words like the sound of a tumult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100330" marR="0" indent="-10033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Hebrews 4:12</a:t>
                      </a: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For the </a:t>
                      </a:r>
                      <a:r>
                        <a:rPr lang="en-US" sz="1800" u="sng" dirty="0">
                          <a:latin typeface="Times New Roman"/>
                          <a:ea typeface="Times New Roman"/>
                          <a:cs typeface="Times New Roman"/>
                        </a:rPr>
                        <a:t>word of God is living and active and sharper than any </a:t>
                      </a:r>
                      <a:r>
                        <a:rPr lang="en-US" sz="1800" b="1" u="sng" kern="12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two-edged sword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, and piercing as far as the division of soul and spirit, of both joints and marrow, and able to judge the thoughts and intentions of the heart.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4163" marR="0" indent="-284163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How is a </a:t>
                      </a:r>
                      <a:r>
                        <a:rPr lang="en-US" sz="1800" dirty="0" err="1">
                          <a:latin typeface="Times New Roman"/>
                          <a:ea typeface="Times New Roman"/>
                          <a:cs typeface="Times New Roman"/>
                        </a:rPr>
                        <a:t>lampstand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 different from a candle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?</a:t>
                      </a:r>
                    </a:p>
                    <a:p>
                      <a:pPr marL="284163" marR="0" indent="-284163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en-US" sz="18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284163" marR="0" indent="-284163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en-US" sz="18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284163" marR="0" indent="-284163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en-US" sz="18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284163" marR="0" indent="-284163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en-US" sz="18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284163" marR="0" indent="-284163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165100" marR="0" indent="-1651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Describe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 the Speaker.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03F6C-CA7F-421B-8EF8-CEB95EA7549B}" type="datetime1">
              <a:rPr lang="en-US" smtClean="0"/>
              <a:pPr/>
              <a:t>9/22/2016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David Tye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E11CA-64D2-4375-B622-C832B1B19270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24578" name="Picture 2" descr="D:\BIBLE STUDY\TBC Teaching\Revelation - TBC\Rev TBC 2016\Rev TBC 0\PatSmith-jpgs\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69671" y="0"/>
            <a:ext cx="4764529" cy="6781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03F6C-CA7F-421B-8EF8-CEB95EA7549B}" type="datetime1">
              <a:rPr lang="en-US" smtClean="0"/>
              <a:pPr/>
              <a:t>9/22/2016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David Tye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E11CA-64D2-4375-B622-C832B1B19270}" type="slidenum">
              <a:rPr lang="en-US" smtClean="0"/>
              <a:pPr/>
              <a:t>16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2400" y="152400"/>
          <a:ext cx="8839200" cy="6309360"/>
        </p:xfrm>
        <a:graphic>
          <a:graphicData uri="http://schemas.openxmlformats.org/drawingml/2006/table">
            <a:tbl>
              <a:tblPr/>
              <a:tblGrid>
                <a:gridCol w="3733800"/>
                <a:gridCol w="3352800"/>
                <a:gridCol w="1752600"/>
              </a:tblGrid>
              <a:tr h="5638800">
                <a:tc>
                  <a:txBody>
                    <a:bodyPr/>
                    <a:lstStyle/>
                    <a:p>
                      <a:pPr marL="100330" marR="0" indent="-10033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Rev. 1:12-16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 And I turned to see the voice that was speaking with me. And having turned I saw </a:t>
                      </a:r>
                      <a:r>
                        <a:rPr lang="en-US" sz="1800" b="1" u="sng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seven golden </a:t>
                      </a:r>
                      <a:r>
                        <a:rPr lang="en-US" sz="1800" b="1" u="sng" dirty="0" err="1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lampstands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; </a:t>
                      </a:r>
                      <a:r>
                        <a:rPr lang="en-US" sz="1800" baseline="30000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and in the middle of the </a:t>
                      </a:r>
                      <a:r>
                        <a:rPr lang="en-US" sz="1800" dirty="0" err="1">
                          <a:latin typeface="Times New Roman"/>
                          <a:ea typeface="Times New Roman"/>
                          <a:cs typeface="Times New Roman"/>
                        </a:rPr>
                        <a:t>lampstands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 one like a </a:t>
                      </a:r>
                      <a:r>
                        <a:rPr lang="en-US" sz="1800" b="1" u="sng" kern="12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son of man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, clothed in a </a:t>
                      </a:r>
                      <a:r>
                        <a:rPr lang="en-US" sz="1800" b="1" u="sng" kern="12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robe</a:t>
                      </a:r>
                      <a:r>
                        <a:rPr lang="en-US" sz="1800" u="sng" dirty="0">
                          <a:latin typeface="Times New Roman"/>
                          <a:ea typeface="Times New Roman"/>
                          <a:cs typeface="Times New Roman"/>
                        </a:rPr>
                        <a:t> reaching to the feet, and girded across His breast with a </a:t>
                      </a:r>
                      <a:r>
                        <a:rPr lang="en-US" sz="1800" b="1" u="sng" kern="12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golden girdle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en-US" sz="1800" baseline="30000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And His head and His </a:t>
                      </a:r>
                      <a:r>
                        <a:rPr lang="en-US" sz="1800" b="1" u="sng" kern="12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hair were white 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like white wool, like snow; and His </a:t>
                      </a:r>
                      <a:r>
                        <a:rPr lang="en-US" sz="1800" u="sng" dirty="0">
                          <a:latin typeface="Times New Roman"/>
                          <a:ea typeface="Times New Roman"/>
                          <a:cs typeface="Times New Roman"/>
                        </a:rPr>
                        <a:t>eyes were like a </a:t>
                      </a:r>
                      <a:r>
                        <a:rPr lang="en-US" sz="1800" b="1" u="sng" kern="12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flame of fire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; </a:t>
                      </a:r>
                      <a:r>
                        <a:rPr lang="en-US" sz="1800" baseline="30000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and His </a:t>
                      </a:r>
                      <a:r>
                        <a:rPr lang="en-US" sz="1800" u="sng" dirty="0">
                          <a:latin typeface="Times New Roman"/>
                          <a:ea typeface="Times New Roman"/>
                          <a:cs typeface="Times New Roman"/>
                        </a:rPr>
                        <a:t>feet </a:t>
                      </a:r>
                      <a:r>
                        <a:rPr lang="en-US" sz="1800" i="1" u="sng" dirty="0">
                          <a:latin typeface="Times New Roman"/>
                          <a:ea typeface="Times New Roman"/>
                          <a:cs typeface="Times New Roman"/>
                        </a:rPr>
                        <a:t>were</a:t>
                      </a:r>
                      <a:r>
                        <a:rPr lang="en-US" sz="1800" u="sng" dirty="0">
                          <a:latin typeface="Times New Roman"/>
                          <a:ea typeface="Times New Roman"/>
                          <a:cs typeface="Times New Roman"/>
                        </a:rPr>
                        <a:t> like </a:t>
                      </a:r>
                      <a:r>
                        <a:rPr lang="en-US" sz="1800" b="1" u="sng" kern="12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burnished bronze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, when it has been caused to glow in a furnace, and His </a:t>
                      </a:r>
                      <a:r>
                        <a:rPr lang="en-US" sz="1800" u="sng" dirty="0">
                          <a:latin typeface="Times New Roman"/>
                          <a:ea typeface="Times New Roman"/>
                          <a:cs typeface="Times New Roman"/>
                        </a:rPr>
                        <a:t>voice </a:t>
                      </a:r>
                      <a:r>
                        <a:rPr lang="en-US" sz="1800" i="1" u="sng" dirty="0">
                          <a:latin typeface="Times New Roman"/>
                          <a:ea typeface="Times New Roman"/>
                          <a:cs typeface="Times New Roman"/>
                        </a:rPr>
                        <a:t>was</a:t>
                      </a:r>
                      <a:r>
                        <a:rPr lang="en-US" sz="1800" u="sng" dirty="0">
                          <a:latin typeface="Times New Roman"/>
                          <a:ea typeface="Times New Roman"/>
                          <a:cs typeface="Times New Roman"/>
                        </a:rPr>
                        <a:t> like the </a:t>
                      </a:r>
                      <a:r>
                        <a:rPr lang="en-US" sz="1800" b="1" u="sng" kern="12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sound of many waters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en-US" sz="1800" baseline="30000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And in His </a:t>
                      </a:r>
                      <a:r>
                        <a:rPr lang="en-US" sz="1800" b="1" u="sng" kern="12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right hand 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He held </a:t>
                      </a:r>
                      <a:r>
                        <a:rPr lang="en-US" sz="1800" b="1" u="sng" kern="12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seven stars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; and out of His mouth came a </a:t>
                      </a:r>
                      <a:r>
                        <a:rPr lang="en-US" sz="1800" b="1" u="sng" kern="12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sharp two-edged sword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; and His face was like the sun shining in its strength. 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0330" marR="0" indent="-10033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Exodus 25:37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 "Then you shall make its </a:t>
                      </a:r>
                      <a:r>
                        <a:rPr lang="en-US" sz="1800" b="1" u="sng" kern="12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lamps seven in number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; and they shall mount its lamps so as </a:t>
                      </a:r>
                      <a:r>
                        <a:rPr lang="en-US" sz="1800" b="1" u="sng" kern="12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to shed light </a:t>
                      </a:r>
                      <a:r>
                        <a:rPr lang="en-US" sz="1800" u="sng" dirty="0">
                          <a:latin typeface="Times New Roman"/>
                          <a:ea typeface="Times New Roman"/>
                          <a:cs typeface="Times New Roman"/>
                        </a:rPr>
                        <a:t>on the space in front of it.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100330" marR="0" indent="-10033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Daniel 10:6 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His body also was like beryl, his face had the appearance of lightning, his </a:t>
                      </a:r>
                      <a:r>
                        <a:rPr lang="en-US" sz="1800" u="sng" dirty="0">
                          <a:latin typeface="Times New Roman"/>
                          <a:ea typeface="Times New Roman"/>
                          <a:cs typeface="Times New Roman"/>
                        </a:rPr>
                        <a:t>eyes were like flaming torches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, his arms and feet like the gleam of </a:t>
                      </a:r>
                      <a:r>
                        <a:rPr lang="en-US" sz="1800" u="sng" dirty="0">
                          <a:latin typeface="Times New Roman"/>
                          <a:ea typeface="Times New Roman"/>
                          <a:cs typeface="Times New Roman"/>
                        </a:rPr>
                        <a:t>polished bronze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, and the </a:t>
                      </a:r>
                      <a:r>
                        <a:rPr lang="en-US" sz="1800" u="sng" dirty="0">
                          <a:latin typeface="Times New Roman"/>
                          <a:ea typeface="Times New Roman"/>
                          <a:cs typeface="Times New Roman"/>
                        </a:rPr>
                        <a:t>sound of his words like the sound of a tumult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100330" marR="0" indent="-10033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Hebrews 4:12</a:t>
                      </a: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For the </a:t>
                      </a:r>
                      <a:r>
                        <a:rPr lang="en-US" sz="1800" u="sng" dirty="0">
                          <a:latin typeface="Times New Roman"/>
                          <a:ea typeface="Times New Roman"/>
                          <a:cs typeface="Times New Roman"/>
                        </a:rPr>
                        <a:t>word of God is living and active and sharper than any </a:t>
                      </a:r>
                      <a:r>
                        <a:rPr lang="en-US" sz="1800" b="1" u="sng" kern="12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two-edged sword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, and piercing as far as the division of soul and spirit, of both joints and marrow, and able to judge the thoughts and intentions of the heart.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4163" marR="0" indent="-284163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How is a </a:t>
                      </a:r>
                      <a:r>
                        <a:rPr lang="en-US" sz="1800" dirty="0" err="1">
                          <a:latin typeface="Times New Roman"/>
                          <a:ea typeface="Times New Roman"/>
                          <a:cs typeface="Times New Roman"/>
                        </a:rPr>
                        <a:t>lampstand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 different from a candle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?</a:t>
                      </a:r>
                    </a:p>
                    <a:p>
                      <a:pPr marL="284163" marR="0" indent="-284163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en-US" sz="18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284163" marR="0" indent="-284163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en-US" sz="18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284163" marR="0" indent="-284163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en-US" sz="18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284163" marR="0" indent="-284163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en-US" sz="18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284163" marR="0" indent="-284163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165100" marR="0" indent="-1651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Describe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 the Speaker.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03F6C-CA7F-421B-8EF8-CEB95EA7549B}" type="datetime1">
              <a:rPr lang="en-US" smtClean="0"/>
              <a:pPr/>
              <a:t>9/22/2016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David Tye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E11CA-64D2-4375-B622-C832B1B19270}" type="slidenum">
              <a:rPr lang="en-US" smtClean="0"/>
              <a:pPr/>
              <a:t>17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" y="228600"/>
          <a:ext cx="8915400" cy="6324600"/>
        </p:xfrm>
        <a:graphic>
          <a:graphicData uri="http://schemas.openxmlformats.org/drawingml/2006/table">
            <a:tbl>
              <a:tblPr/>
              <a:tblGrid>
                <a:gridCol w="4572000"/>
                <a:gridCol w="2777181"/>
                <a:gridCol w="1566219"/>
              </a:tblGrid>
              <a:tr h="6324600">
                <a:tc>
                  <a:txBody>
                    <a:bodyPr/>
                    <a:lstStyle/>
                    <a:p>
                      <a:pPr marL="100330" marR="0" indent="-10033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Rev. 1:17-20</a:t>
                      </a: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 And when I saw Him, </a:t>
                      </a:r>
                      <a:r>
                        <a:rPr lang="en-US" sz="1600" b="1" u="sng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 fell at His feet as a dead man</a:t>
                      </a: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. And He laid His right hand upon me, saying, 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"</a:t>
                      </a:r>
                      <a:r>
                        <a:rPr lang="en-US" sz="1600" b="1" u="sng" kern="12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Do not be afraid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; I am the </a:t>
                      </a:r>
                      <a:r>
                        <a:rPr lang="en-US" sz="1600" u="sng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first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and the </a:t>
                      </a:r>
                      <a:r>
                        <a:rPr lang="en-US" sz="1600" u="sng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last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600" baseline="30000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and the </a:t>
                      </a:r>
                      <a:r>
                        <a:rPr lang="en-US" sz="1600" u="sng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living One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; and I was </a:t>
                      </a:r>
                      <a:r>
                        <a:rPr lang="en-US" sz="1600" u="sng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dead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and behold, I am </a:t>
                      </a:r>
                      <a:r>
                        <a:rPr lang="en-US" sz="1600" u="sng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alive forevermore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and I have the </a:t>
                      </a:r>
                      <a:r>
                        <a:rPr lang="en-US" sz="1600" u="sng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keys of </a:t>
                      </a:r>
                      <a:r>
                        <a:rPr lang="en-US" sz="1600" b="1" u="sng" kern="12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death</a:t>
                      </a:r>
                      <a:r>
                        <a:rPr lang="en-US" sz="1600" u="sng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and of </a:t>
                      </a:r>
                      <a:r>
                        <a:rPr lang="en-US" sz="1600" b="1" u="sng" kern="12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Hades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100330" marR="0" indent="-10033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aseline="30000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"</a:t>
                      </a:r>
                      <a:r>
                        <a:rPr lang="en-US" sz="32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Write therefore the </a:t>
                      </a:r>
                      <a:r>
                        <a:rPr lang="en-US" sz="3200" u="sng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things which you have seen</a:t>
                      </a:r>
                      <a:r>
                        <a:rPr lang="en-US" sz="32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and the </a:t>
                      </a:r>
                      <a:r>
                        <a:rPr lang="en-US" sz="3200" u="sng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things which are</a:t>
                      </a:r>
                      <a:r>
                        <a:rPr lang="en-US" sz="32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and the </a:t>
                      </a:r>
                      <a:r>
                        <a:rPr lang="en-US" sz="3200" u="sng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things which shall take place after these things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100330" marR="0" indent="-10033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aseline="30000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"As for the </a:t>
                      </a:r>
                      <a:r>
                        <a:rPr lang="en-US" sz="1600" b="1" u="sng" kern="12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mystery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of the </a:t>
                      </a:r>
                      <a:r>
                        <a:rPr lang="en-US" sz="1600" u="sng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seven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stars which you saw in My right hand, and the </a:t>
                      </a:r>
                      <a:r>
                        <a:rPr lang="en-US" sz="1600" u="sng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seven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golden </a:t>
                      </a:r>
                      <a:r>
                        <a:rPr lang="en-US" sz="1600" dirty="0" err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lampstands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: the </a:t>
                      </a:r>
                      <a:r>
                        <a:rPr lang="en-US" sz="1600" b="1" u="sng" kern="12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seven stars 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are the </a:t>
                      </a:r>
                      <a:r>
                        <a:rPr lang="en-US" sz="1600" b="1" u="sng" kern="12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angels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of the seven </a:t>
                      </a:r>
                      <a:r>
                        <a:rPr lang="en-US" sz="1600" b="1" u="sng" kern="12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churches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and the </a:t>
                      </a:r>
                      <a:r>
                        <a:rPr lang="en-US" sz="1600" b="1" u="sng" kern="12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seven </a:t>
                      </a:r>
                      <a:r>
                        <a:rPr lang="en-US" sz="1600" b="1" u="sng" kern="1200" dirty="0" err="1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lampstands</a:t>
                      </a:r>
                      <a:r>
                        <a:rPr lang="en-US" sz="1600" b="1" u="sng" kern="12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are the </a:t>
                      </a:r>
                      <a:r>
                        <a:rPr lang="en-US" sz="1600" u="sng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seven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b="1" u="sng" kern="12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churches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0330" marR="0" indent="-10033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Acts 10:25-26 </a:t>
                      </a: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When Peter entered, Cornelius met him, and fell at his feet and worshiped </a:t>
                      </a:r>
                      <a:r>
                        <a:rPr lang="en-US" sz="1600" i="1" dirty="0">
                          <a:latin typeface="Times New Roman"/>
                          <a:ea typeface="Times New Roman"/>
                          <a:cs typeface="Times New Roman"/>
                        </a:rPr>
                        <a:t>him.</a:t>
                      </a: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b="1" baseline="30000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26</a:t>
                      </a: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 But Peter raised him up, saying, "</a:t>
                      </a:r>
                      <a:r>
                        <a:rPr lang="en-US" sz="1600" u="sng" dirty="0">
                          <a:latin typeface="Times New Roman"/>
                          <a:ea typeface="Times New Roman"/>
                          <a:cs typeface="Times New Roman"/>
                        </a:rPr>
                        <a:t>Stand up; I too am </a:t>
                      </a:r>
                      <a:r>
                        <a:rPr lang="en-US" sz="1600" i="1" u="sng" dirty="0">
                          <a:latin typeface="Times New Roman"/>
                          <a:ea typeface="Times New Roman"/>
                          <a:cs typeface="Times New Roman"/>
                        </a:rPr>
                        <a:t>just</a:t>
                      </a:r>
                      <a:r>
                        <a:rPr lang="en-US" sz="1600" u="sng" dirty="0">
                          <a:latin typeface="Times New Roman"/>
                          <a:ea typeface="Times New Roman"/>
                          <a:cs typeface="Times New Roman"/>
                        </a:rPr>
                        <a:t> a man</a:t>
                      </a:r>
                      <a:r>
                        <a:rPr lang="en-US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.“</a:t>
                      </a:r>
                    </a:p>
                    <a:p>
                      <a:pPr marL="100330" marR="0" indent="-10033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00330" marR="0" indent="-10033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00330" marR="0" indent="-10033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100330" marR="0" indent="-10033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Revelation 19:10</a:t>
                      </a:r>
                      <a:r>
                        <a:rPr lang="en-US" sz="16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Then I fell at his feet to worship him. But he *said to me, "</a:t>
                      </a:r>
                      <a:r>
                        <a:rPr lang="en-US" sz="1600" u="sng" dirty="0">
                          <a:latin typeface="Times New Roman"/>
                          <a:ea typeface="Times New Roman"/>
                          <a:cs typeface="Times New Roman"/>
                        </a:rPr>
                        <a:t>Do not do that; I am a fellow servant of yours and your brethren</a:t>
                      </a: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 who hold the testimony of Jesus; worship God. For the testimony of Jesus is the spirit of prophecy."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5100" marR="0" indent="-1651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Who is the Speaker</a:t>
                      </a:r>
                      <a:r>
                        <a:rPr lang="en-US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?</a:t>
                      </a:r>
                    </a:p>
                    <a:p>
                      <a:pPr marL="165100" marR="0" indent="-1651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65100" marR="0" indent="-1651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65100" marR="0" indent="-1651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65100" marR="0" indent="-1651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165100" marR="0" indent="-1651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Here is the outline of the Book of Revelation</a:t>
                      </a:r>
                      <a:r>
                        <a:rPr lang="en-US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: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1.Things</a:t>
                      </a:r>
                      <a:r>
                        <a:rPr lang="en-US" sz="1600" i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which you have seen</a:t>
                      </a:r>
                      <a:endParaRPr lang="en-US" sz="1600" i="1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i="1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2.Things</a:t>
                      </a:r>
                      <a:r>
                        <a:rPr lang="en-US" sz="1600" i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which are</a:t>
                      </a:r>
                      <a:endParaRPr lang="en-US" sz="1600" i="1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i="1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3.Things</a:t>
                      </a:r>
                      <a:r>
                        <a:rPr lang="en-US" sz="1600" i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which shall take place after these things</a:t>
                      </a:r>
                      <a:endParaRPr lang="en-US" sz="1600" i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Take Away from </a:t>
            </a:r>
            <a:r>
              <a:rPr lang="en-US" b="1" dirty="0" smtClean="0">
                <a:solidFill>
                  <a:srgbClr val="0000FF"/>
                </a:solidFill>
              </a:rPr>
              <a:t>Rev 1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55970-2B84-4BCC-8D8B-95055D2CD051}" type="datetime1">
              <a:rPr lang="en-US" smtClean="0"/>
              <a:pPr/>
              <a:t>9/22/2016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David Tye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E11CA-64D2-4375-B622-C832B1B19270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 smtClean="0"/>
              <a:t>Outline of Revelation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55970-2B84-4BCC-8D8B-95055D2CD051}" type="datetime1">
              <a:rPr lang="en-US" smtClean="0"/>
              <a:pPr/>
              <a:t>9/22/2016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David Tye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E11CA-64D2-4375-B622-C832B1B19270}" type="slidenum">
              <a:rPr lang="en-US" smtClean="0"/>
              <a:pPr/>
              <a:t>19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04800" y="1100802"/>
          <a:ext cx="8534400" cy="5260624"/>
        </p:xfrm>
        <a:graphic>
          <a:graphicData uri="http://schemas.openxmlformats.org/drawingml/2006/table">
            <a:tbl>
              <a:tblPr/>
              <a:tblGrid>
                <a:gridCol w="1805680"/>
                <a:gridCol w="6728720"/>
              </a:tblGrid>
              <a:tr h="3428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Calibri"/>
                          <a:ea typeface="MS Mincho"/>
                          <a:cs typeface="Times New Roman"/>
                        </a:rPr>
                        <a:t>Chapters</a:t>
                      </a:r>
                      <a:endParaRPr lang="en-US" sz="1400" dirty="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4909" marR="649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Calibri"/>
                          <a:ea typeface="MS Mincho"/>
                          <a:cs typeface="Times New Roman"/>
                        </a:rPr>
                        <a:t>Topic</a:t>
                      </a:r>
                      <a:endParaRPr lang="en-US" sz="1400" dirty="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4909" marR="649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+mn-lt"/>
                          <a:ea typeface="MS Mincho"/>
                          <a:cs typeface="Times New Roman"/>
                        </a:rPr>
                        <a:t>1</a:t>
                      </a:r>
                    </a:p>
                  </a:txBody>
                  <a:tcPr marL="64909" marR="649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1" kern="1200" dirty="0">
                          <a:solidFill>
                            <a:srgbClr val="FF0000"/>
                          </a:solidFill>
                          <a:latin typeface="+mn-lt"/>
                          <a:ea typeface="MS Mincho"/>
                          <a:cs typeface="Times New Roman"/>
                        </a:rPr>
                        <a:t>Things</a:t>
                      </a:r>
                      <a:r>
                        <a:rPr lang="en-US" sz="1400" dirty="0">
                          <a:latin typeface="+mn-lt"/>
                          <a:ea typeface="MS Mincho"/>
                          <a:cs typeface="Times New Roman"/>
                        </a:rPr>
                        <a:t> </a:t>
                      </a:r>
                      <a:r>
                        <a:rPr lang="en-US" sz="1400" b="1" i="1" dirty="0">
                          <a:solidFill>
                            <a:srgbClr val="FF0000"/>
                          </a:solidFill>
                          <a:latin typeface="+mn-lt"/>
                          <a:ea typeface="MS Mincho"/>
                          <a:cs typeface="Times New Roman"/>
                        </a:rPr>
                        <a:t>which you have seen  </a:t>
                      </a:r>
                      <a:r>
                        <a:rPr lang="en-US" sz="1400" dirty="0">
                          <a:latin typeface="+mn-lt"/>
                          <a:ea typeface="Calibri"/>
                          <a:cs typeface="Times New Roman"/>
                        </a:rPr>
                        <a:t>─ </a:t>
                      </a:r>
                      <a:r>
                        <a:rPr lang="en-US" sz="1400" dirty="0" smtClean="0">
                          <a:latin typeface="+mn-lt"/>
                          <a:ea typeface="Calibri"/>
                          <a:cs typeface="Times New Roman"/>
                        </a:rPr>
                        <a:t>Glorified </a:t>
                      </a:r>
                      <a:r>
                        <a:rPr lang="en-US" sz="1400" dirty="0" smtClean="0">
                          <a:latin typeface="+mn-lt"/>
                          <a:ea typeface="MS Mincho"/>
                          <a:cs typeface="Times New Roman"/>
                        </a:rPr>
                        <a:t>Christ </a:t>
                      </a:r>
                      <a:r>
                        <a:rPr lang="en-US" sz="1400" dirty="0">
                          <a:latin typeface="+mn-lt"/>
                          <a:ea typeface="MS Mincho"/>
                          <a:cs typeface="Times New Roman"/>
                        </a:rPr>
                        <a:t>in heaven</a:t>
                      </a:r>
                    </a:p>
                  </a:txBody>
                  <a:tcPr marL="64909" marR="649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40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+mn-lt"/>
                          <a:ea typeface="MS Mincho"/>
                          <a:cs typeface="Times New Roman"/>
                        </a:rPr>
                        <a:t>2-3</a:t>
                      </a:r>
                    </a:p>
                  </a:txBody>
                  <a:tcPr marL="64909" marR="649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1" kern="1200" dirty="0">
                          <a:solidFill>
                            <a:srgbClr val="FF0000"/>
                          </a:solidFill>
                          <a:latin typeface="+mn-lt"/>
                          <a:ea typeface="MS Mincho"/>
                          <a:cs typeface="Times New Roman"/>
                        </a:rPr>
                        <a:t>Things which are </a:t>
                      </a:r>
                      <a:r>
                        <a:rPr lang="en-US" sz="1400" dirty="0">
                          <a:latin typeface="+mn-lt"/>
                          <a:ea typeface="Calibri"/>
                          <a:cs typeface="Times New Roman"/>
                        </a:rPr>
                        <a:t>─ 7 </a:t>
                      </a:r>
                      <a:r>
                        <a:rPr lang="en-US" sz="1400" dirty="0">
                          <a:latin typeface="+mn-lt"/>
                          <a:ea typeface="MS Mincho"/>
                          <a:cs typeface="Times New Roman"/>
                        </a:rPr>
                        <a:t>letters to the 7 churches</a:t>
                      </a:r>
                    </a:p>
                  </a:txBody>
                  <a:tcPr marL="64909" marR="649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0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+mn-lt"/>
                          <a:ea typeface="MS Mincho"/>
                          <a:cs typeface="Times New Roman"/>
                        </a:rPr>
                        <a:t>4-5</a:t>
                      </a:r>
                    </a:p>
                  </a:txBody>
                  <a:tcPr marL="64909" marR="649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MS Mincho"/>
                          <a:cs typeface="Times New Roman"/>
                        </a:rPr>
                        <a:t>Things which shall take place </a:t>
                      </a:r>
                      <a:r>
                        <a:rPr lang="en-US" sz="1400" dirty="0" smtClean="0">
                          <a:latin typeface="+mn-lt"/>
                          <a:ea typeface="Calibri"/>
                          <a:cs typeface="Times New Roman"/>
                        </a:rPr>
                        <a:t>─ </a:t>
                      </a:r>
                      <a:r>
                        <a:rPr lang="en-US" sz="14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MS Mincho"/>
                          <a:cs typeface="Times New Roman"/>
                        </a:rPr>
                        <a:t> </a:t>
                      </a:r>
                      <a:r>
                        <a:rPr lang="en-US" sz="1400" dirty="0" smtClean="0">
                          <a:latin typeface="+mn-lt"/>
                          <a:ea typeface="MS Mincho"/>
                          <a:cs typeface="Times New Roman"/>
                        </a:rPr>
                        <a:t>Introduction / background </a:t>
                      </a:r>
                      <a:r>
                        <a:rPr lang="en-US" sz="1400" dirty="0">
                          <a:latin typeface="+mn-lt"/>
                          <a:ea typeface="MS Mincho"/>
                          <a:cs typeface="Times New Roman"/>
                        </a:rPr>
                        <a:t>to the future — 7 sealed scroll</a:t>
                      </a:r>
                    </a:p>
                  </a:txBody>
                  <a:tcPr marL="64909" marR="649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40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+mn-lt"/>
                          <a:ea typeface="MS Mincho"/>
                          <a:cs typeface="Times New Roman"/>
                        </a:rPr>
                        <a:t>6</a:t>
                      </a:r>
                    </a:p>
                  </a:txBody>
                  <a:tcPr marL="64909" marR="649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+mn-lt"/>
                          <a:ea typeface="MS Mincho"/>
                          <a:cs typeface="Times New Roman"/>
                        </a:rPr>
                        <a:t>6 seals</a:t>
                      </a:r>
                    </a:p>
                  </a:txBody>
                  <a:tcPr marL="64909" marR="649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210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+mn-lt"/>
                          <a:ea typeface="MS Mincho"/>
                          <a:cs typeface="Times New Roman"/>
                        </a:rPr>
                        <a:t>7</a:t>
                      </a:r>
                    </a:p>
                  </a:txBody>
                  <a:tcPr marL="64909" marR="649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+mn-lt"/>
                          <a:ea typeface="MS Mincho"/>
                          <a:cs typeface="Times New Roman"/>
                        </a:rPr>
                        <a:t>1</a:t>
                      </a:r>
                      <a:r>
                        <a:rPr lang="en-US" sz="1400" b="1" baseline="30000" dirty="0">
                          <a:solidFill>
                            <a:srgbClr val="FF0000"/>
                          </a:solidFill>
                          <a:latin typeface="+mn-lt"/>
                          <a:ea typeface="MS Mincho"/>
                          <a:cs typeface="Times New Roman"/>
                        </a:rPr>
                        <a:t>st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+mn-lt"/>
                          <a:ea typeface="MS Mincho"/>
                          <a:cs typeface="Times New Roman"/>
                        </a:rPr>
                        <a:t> parenthetic  </a:t>
                      </a:r>
                      <a:r>
                        <a:rPr lang="en-US" sz="1400" dirty="0">
                          <a:latin typeface="+mn-lt"/>
                          <a:ea typeface="Calibri"/>
                          <a:cs typeface="Times New Roman"/>
                        </a:rPr>
                        <a:t>─ </a:t>
                      </a:r>
                      <a:r>
                        <a:rPr lang="en-US" sz="1400" dirty="0">
                          <a:latin typeface="+mn-lt"/>
                          <a:ea typeface="MS Mincho"/>
                          <a:cs typeface="Times New Roman"/>
                        </a:rPr>
                        <a:t>2 groups (</a:t>
                      </a:r>
                      <a:r>
                        <a:rPr lang="en-US" sz="1400" dirty="0" smtClean="0">
                          <a:latin typeface="+mn-lt"/>
                          <a:ea typeface="MS Mincho"/>
                          <a:cs typeface="Times New Roman"/>
                        </a:rPr>
                        <a:t>144,000,</a:t>
                      </a:r>
                      <a:r>
                        <a:rPr lang="en-US" sz="1400" baseline="0" dirty="0" smtClean="0">
                          <a:latin typeface="+mn-lt"/>
                          <a:ea typeface="MS Mincho"/>
                          <a:cs typeface="Times New Roman"/>
                        </a:rPr>
                        <a:t> </a:t>
                      </a:r>
                      <a:r>
                        <a:rPr lang="en-US" sz="1400" dirty="0" smtClean="0">
                          <a:latin typeface="+mn-lt"/>
                          <a:ea typeface="MS Mincho"/>
                          <a:cs typeface="Times New Roman"/>
                        </a:rPr>
                        <a:t>multitude </a:t>
                      </a:r>
                      <a:r>
                        <a:rPr lang="en-US" sz="1400" dirty="0">
                          <a:latin typeface="+mn-lt"/>
                          <a:ea typeface="MS Mincho"/>
                          <a:cs typeface="Times New Roman"/>
                        </a:rPr>
                        <a:t>of gentiles in white robes</a:t>
                      </a:r>
                    </a:p>
                  </a:txBody>
                  <a:tcPr marL="64909" marR="649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40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+mn-lt"/>
                          <a:ea typeface="MS Mincho"/>
                          <a:cs typeface="Times New Roman"/>
                        </a:rPr>
                        <a:t>8</a:t>
                      </a:r>
                    </a:p>
                  </a:txBody>
                  <a:tcPr marL="64909" marR="649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+mn-lt"/>
                          <a:ea typeface="MS Mincho"/>
                          <a:cs typeface="Times New Roman"/>
                        </a:rPr>
                        <a:t>7</a:t>
                      </a:r>
                      <a:r>
                        <a:rPr lang="en-US" sz="1400" baseline="30000" dirty="0">
                          <a:latin typeface="+mn-lt"/>
                          <a:ea typeface="MS Mincho"/>
                          <a:cs typeface="Times New Roman"/>
                        </a:rPr>
                        <a:t>th</a:t>
                      </a:r>
                      <a:r>
                        <a:rPr lang="en-US" sz="1400" dirty="0">
                          <a:latin typeface="+mn-lt"/>
                          <a:ea typeface="MS Mincho"/>
                          <a:cs typeface="Times New Roman"/>
                        </a:rPr>
                        <a:t> seal and first 4 trumpets</a:t>
                      </a:r>
                    </a:p>
                  </a:txBody>
                  <a:tcPr marL="64909" marR="649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40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+mn-lt"/>
                          <a:ea typeface="MS Mincho"/>
                          <a:cs typeface="Times New Roman"/>
                        </a:rPr>
                        <a:t>9</a:t>
                      </a:r>
                    </a:p>
                  </a:txBody>
                  <a:tcPr marL="64909" marR="649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+mn-lt"/>
                          <a:ea typeface="MS Mincho"/>
                          <a:cs typeface="Times New Roman"/>
                        </a:rPr>
                        <a:t>5</a:t>
                      </a:r>
                      <a:r>
                        <a:rPr lang="en-US" sz="1400" baseline="30000" dirty="0">
                          <a:latin typeface="+mn-lt"/>
                          <a:ea typeface="MS Mincho"/>
                          <a:cs typeface="Times New Roman"/>
                        </a:rPr>
                        <a:t>th</a:t>
                      </a:r>
                      <a:r>
                        <a:rPr lang="en-US" sz="1400" dirty="0">
                          <a:latin typeface="+mn-lt"/>
                          <a:ea typeface="MS Mincho"/>
                          <a:cs typeface="Times New Roman"/>
                        </a:rPr>
                        <a:t> &amp; 6</a:t>
                      </a:r>
                      <a:r>
                        <a:rPr lang="en-US" sz="1400" baseline="30000" dirty="0">
                          <a:latin typeface="+mn-lt"/>
                          <a:ea typeface="MS Mincho"/>
                          <a:cs typeface="Times New Roman"/>
                        </a:rPr>
                        <a:t>th</a:t>
                      </a:r>
                      <a:r>
                        <a:rPr lang="en-US" sz="1400" dirty="0">
                          <a:latin typeface="+mn-lt"/>
                          <a:ea typeface="MS Mincho"/>
                          <a:cs typeface="Times New Roman"/>
                        </a:rPr>
                        <a:t> trumpets, 1</a:t>
                      </a:r>
                      <a:r>
                        <a:rPr lang="en-US" sz="1400" baseline="30000" dirty="0">
                          <a:latin typeface="+mn-lt"/>
                          <a:ea typeface="MS Mincho"/>
                          <a:cs typeface="Times New Roman"/>
                        </a:rPr>
                        <a:t>st</a:t>
                      </a:r>
                      <a:r>
                        <a:rPr lang="en-US" sz="1400" dirty="0">
                          <a:latin typeface="+mn-lt"/>
                          <a:ea typeface="MS Mincho"/>
                          <a:cs typeface="Times New Roman"/>
                        </a:rPr>
                        <a:t> </a:t>
                      </a:r>
                      <a:r>
                        <a:rPr lang="en-US" sz="1400" dirty="0" smtClean="0">
                          <a:latin typeface="+mn-lt"/>
                          <a:ea typeface="MS Mincho"/>
                          <a:cs typeface="Times New Roman"/>
                        </a:rPr>
                        <a:t>&amp; 2</a:t>
                      </a:r>
                      <a:r>
                        <a:rPr lang="en-US" sz="1400" baseline="30000" dirty="0" smtClean="0">
                          <a:latin typeface="+mn-lt"/>
                          <a:ea typeface="MS Mincho"/>
                          <a:cs typeface="Times New Roman"/>
                        </a:rPr>
                        <a:t>nd</a:t>
                      </a:r>
                      <a:r>
                        <a:rPr lang="en-US" sz="1400" baseline="0" dirty="0" smtClean="0">
                          <a:latin typeface="+mn-lt"/>
                          <a:ea typeface="MS Mincho"/>
                          <a:cs typeface="Times New Roman"/>
                        </a:rPr>
                        <a:t> </a:t>
                      </a:r>
                      <a:r>
                        <a:rPr lang="en-US" sz="1400" dirty="0" smtClean="0">
                          <a:latin typeface="+mn-lt"/>
                          <a:ea typeface="MS Mincho"/>
                          <a:cs typeface="Times New Roman"/>
                        </a:rPr>
                        <a:t>Woes</a:t>
                      </a:r>
                      <a:endParaRPr lang="en-US" sz="1400" dirty="0">
                        <a:latin typeface="+mn-lt"/>
                        <a:ea typeface="MS Mincho"/>
                        <a:cs typeface="Times New Roman"/>
                      </a:endParaRPr>
                    </a:p>
                  </a:txBody>
                  <a:tcPr marL="64909" marR="649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40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+mn-lt"/>
                          <a:ea typeface="MS Mincho"/>
                          <a:cs typeface="Times New Roman"/>
                        </a:rPr>
                        <a:t>10-11:14</a:t>
                      </a:r>
                    </a:p>
                  </a:txBody>
                  <a:tcPr marL="64909" marR="649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 smtClean="0">
                          <a:solidFill>
                            <a:srgbClr val="FF0000"/>
                          </a:solidFill>
                          <a:latin typeface="+mn-lt"/>
                          <a:ea typeface="MS Mincho"/>
                          <a:cs typeface="Times New Roman"/>
                        </a:rPr>
                        <a:t>2</a:t>
                      </a:r>
                      <a:r>
                        <a:rPr lang="en-US" sz="1400" b="1" kern="1200" baseline="30000" dirty="0" smtClean="0">
                          <a:solidFill>
                            <a:srgbClr val="FF0000"/>
                          </a:solidFill>
                          <a:latin typeface="+mn-lt"/>
                          <a:ea typeface="MS Mincho"/>
                          <a:cs typeface="Times New Roman"/>
                        </a:rPr>
                        <a:t>nd</a:t>
                      </a:r>
                      <a:r>
                        <a:rPr lang="en-US" sz="1400" b="1" kern="1200" dirty="0" smtClean="0">
                          <a:solidFill>
                            <a:srgbClr val="FF0000"/>
                          </a:solidFill>
                          <a:latin typeface="+mn-lt"/>
                          <a:ea typeface="MS Mincho"/>
                          <a:cs typeface="Times New Roman"/>
                        </a:rPr>
                        <a:t> </a:t>
                      </a:r>
                      <a:r>
                        <a:rPr lang="en-US" sz="1400" b="1" kern="1200" dirty="0">
                          <a:solidFill>
                            <a:srgbClr val="FF0000"/>
                          </a:solidFill>
                          <a:latin typeface="+mn-lt"/>
                          <a:ea typeface="MS Mincho"/>
                          <a:cs typeface="Times New Roman"/>
                        </a:rPr>
                        <a:t>parenthetic</a:t>
                      </a:r>
                      <a:r>
                        <a:rPr lang="en-US" sz="1400" dirty="0">
                          <a:latin typeface="+mn-lt"/>
                          <a:ea typeface="MS Mincho"/>
                          <a:cs typeface="Times New Roman"/>
                        </a:rPr>
                        <a:t>  </a:t>
                      </a:r>
                      <a:r>
                        <a:rPr lang="en-US" sz="1400" dirty="0">
                          <a:latin typeface="+mn-lt"/>
                          <a:ea typeface="Calibri"/>
                          <a:cs typeface="Times New Roman"/>
                        </a:rPr>
                        <a:t>─ the little book, the two </a:t>
                      </a:r>
                      <a:r>
                        <a:rPr lang="en-US" sz="1400" dirty="0" smtClean="0">
                          <a:latin typeface="+mn-lt"/>
                          <a:ea typeface="Calibri"/>
                          <a:cs typeface="Times New Roman"/>
                        </a:rPr>
                        <a:t>witnesses, end of 2</a:t>
                      </a:r>
                      <a:r>
                        <a:rPr lang="en-US" sz="1400" baseline="30000" dirty="0" smtClean="0">
                          <a:latin typeface="+mn-lt"/>
                          <a:ea typeface="Calibri"/>
                          <a:cs typeface="Times New Roman"/>
                        </a:rPr>
                        <a:t>nd</a:t>
                      </a:r>
                      <a:r>
                        <a:rPr lang="en-US" sz="1400" dirty="0" smtClean="0">
                          <a:latin typeface="+mn-lt"/>
                          <a:ea typeface="Calibri"/>
                          <a:cs typeface="Times New Roman"/>
                        </a:rPr>
                        <a:t> Woe</a:t>
                      </a:r>
                      <a:endParaRPr lang="en-US" sz="1400" dirty="0">
                        <a:latin typeface="+mn-lt"/>
                        <a:ea typeface="MS Mincho"/>
                        <a:cs typeface="Times New Roman"/>
                      </a:endParaRPr>
                    </a:p>
                  </a:txBody>
                  <a:tcPr marL="64909" marR="649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40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+mn-lt"/>
                          <a:ea typeface="MS Mincho"/>
                          <a:cs typeface="Times New Roman"/>
                        </a:rPr>
                        <a:t>11:15-19</a:t>
                      </a:r>
                    </a:p>
                  </a:txBody>
                  <a:tcPr marL="64909" marR="649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+mn-lt"/>
                          <a:ea typeface="MS Mincho"/>
                          <a:cs typeface="Times New Roman"/>
                        </a:rPr>
                        <a:t>7</a:t>
                      </a:r>
                      <a:r>
                        <a:rPr lang="en-US" sz="1400" baseline="30000" dirty="0">
                          <a:latin typeface="+mn-lt"/>
                          <a:ea typeface="MS Mincho"/>
                          <a:cs typeface="Times New Roman"/>
                        </a:rPr>
                        <a:t>th</a:t>
                      </a:r>
                      <a:r>
                        <a:rPr lang="en-US" sz="1400" dirty="0">
                          <a:latin typeface="+mn-lt"/>
                          <a:ea typeface="MS Mincho"/>
                          <a:cs typeface="Times New Roman"/>
                        </a:rPr>
                        <a:t> trumpet, 3</a:t>
                      </a:r>
                      <a:r>
                        <a:rPr lang="en-US" sz="1400" baseline="30000" dirty="0">
                          <a:latin typeface="+mn-lt"/>
                          <a:ea typeface="MS Mincho"/>
                          <a:cs typeface="Times New Roman"/>
                        </a:rPr>
                        <a:t>rd</a:t>
                      </a:r>
                      <a:r>
                        <a:rPr lang="en-US" sz="1400" dirty="0">
                          <a:latin typeface="+mn-lt"/>
                          <a:ea typeface="MS Mincho"/>
                          <a:cs typeface="Times New Roman"/>
                        </a:rPr>
                        <a:t> Woe</a:t>
                      </a:r>
                    </a:p>
                  </a:txBody>
                  <a:tcPr marL="64909" marR="649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40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+mn-lt"/>
                          <a:ea typeface="MS Mincho"/>
                          <a:cs typeface="Times New Roman"/>
                        </a:rPr>
                        <a:t>12</a:t>
                      </a:r>
                    </a:p>
                  </a:txBody>
                  <a:tcPr marL="64909" marR="649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 smtClean="0">
                          <a:solidFill>
                            <a:srgbClr val="FF0000"/>
                          </a:solidFill>
                          <a:latin typeface="+mn-lt"/>
                          <a:ea typeface="MS Mincho"/>
                          <a:cs typeface="Times New Roman"/>
                        </a:rPr>
                        <a:t>3</a:t>
                      </a:r>
                      <a:r>
                        <a:rPr lang="en-US" sz="1400" b="1" kern="1200" baseline="30000" dirty="0" smtClean="0">
                          <a:solidFill>
                            <a:srgbClr val="FF0000"/>
                          </a:solidFill>
                          <a:latin typeface="+mn-lt"/>
                          <a:ea typeface="MS Mincho"/>
                          <a:cs typeface="Times New Roman"/>
                        </a:rPr>
                        <a:t>rd</a:t>
                      </a:r>
                      <a:r>
                        <a:rPr lang="en-US" sz="1400" b="1" kern="1200" dirty="0" smtClean="0">
                          <a:solidFill>
                            <a:srgbClr val="FF0000"/>
                          </a:solidFill>
                          <a:latin typeface="+mn-lt"/>
                          <a:ea typeface="MS Mincho"/>
                          <a:cs typeface="Times New Roman"/>
                        </a:rPr>
                        <a:t> </a:t>
                      </a:r>
                      <a:r>
                        <a:rPr lang="en-US" sz="1400" b="1" kern="1200" dirty="0">
                          <a:solidFill>
                            <a:srgbClr val="FF0000"/>
                          </a:solidFill>
                          <a:latin typeface="+mn-lt"/>
                          <a:ea typeface="MS Mincho"/>
                          <a:cs typeface="Times New Roman"/>
                        </a:rPr>
                        <a:t>parenthetic </a:t>
                      </a:r>
                      <a:r>
                        <a:rPr lang="en-US" sz="1400" dirty="0">
                          <a:latin typeface="+mn-lt"/>
                          <a:ea typeface="Calibri"/>
                          <a:cs typeface="Times New Roman"/>
                        </a:rPr>
                        <a:t>─ important characters</a:t>
                      </a:r>
                      <a:endParaRPr lang="en-US" sz="1400" dirty="0">
                        <a:latin typeface="+mn-lt"/>
                        <a:ea typeface="MS Mincho"/>
                        <a:cs typeface="Times New Roman"/>
                      </a:endParaRPr>
                    </a:p>
                  </a:txBody>
                  <a:tcPr marL="64909" marR="649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40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+mn-lt"/>
                          <a:ea typeface="MS Mincho"/>
                          <a:cs typeface="Times New Roman"/>
                        </a:rPr>
                        <a:t>13</a:t>
                      </a:r>
                    </a:p>
                  </a:txBody>
                  <a:tcPr marL="64909" marR="649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 smtClean="0">
                          <a:solidFill>
                            <a:srgbClr val="FF0000"/>
                          </a:solidFill>
                          <a:latin typeface="+mn-lt"/>
                          <a:ea typeface="MS Mincho"/>
                          <a:cs typeface="Times New Roman"/>
                        </a:rPr>
                        <a:t>3</a:t>
                      </a:r>
                      <a:r>
                        <a:rPr lang="en-US" sz="1400" b="1" kern="1200" baseline="30000" dirty="0" smtClean="0">
                          <a:solidFill>
                            <a:srgbClr val="FF0000"/>
                          </a:solidFill>
                          <a:latin typeface="+mn-lt"/>
                          <a:ea typeface="MS Mincho"/>
                          <a:cs typeface="Times New Roman"/>
                        </a:rPr>
                        <a:t>rd</a:t>
                      </a:r>
                      <a:r>
                        <a:rPr lang="en-US" sz="1400" b="1" kern="1200" dirty="0" smtClean="0">
                          <a:solidFill>
                            <a:srgbClr val="FF0000"/>
                          </a:solidFill>
                          <a:latin typeface="+mn-lt"/>
                          <a:ea typeface="MS Mincho"/>
                          <a:cs typeface="Times New Roman"/>
                        </a:rPr>
                        <a:t> </a:t>
                      </a:r>
                      <a:r>
                        <a:rPr lang="en-US" sz="1400" b="1" kern="1200" dirty="0">
                          <a:solidFill>
                            <a:srgbClr val="FF0000"/>
                          </a:solidFill>
                          <a:latin typeface="+mn-lt"/>
                          <a:ea typeface="MS Mincho"/>
                          <a:cs typeface="Times New Roman"/>
                        </a:rPr>
                        <a:t>parenthetic</a:t>
                      </a:r>
                      <a:r>
                        <a:rPr lang="en-US" sz="1400" dirty="0">
                          <a:latin typeface="+mn-lt"/>
                          <a:ea typeface="MS Mincho"/>
                          <a:cs typeface="Times New Roman"/>
                        </a:rPr>
                        <a:t> </a:t>
                      </a:r>
                      <a:r>
                        <a:rPr lang="en-US" sz="1400" dirty="0">
                          <a:latin typeface="+mn-lt"/>
                          <a:ea typeface="Calibri"/>
                          <a:cs typeface="Times New Roman"/>
                        </a:rPr>
                        <a:t>─ wicked </a:t>
                      </a:r>
                      <a:r>
                        <a:rPr lang="en-US" sz="1400" dirty="0" smtClean="0">
                          <a:latin typeface="+mn-lt"/>
                          <a:ea typeface="Calibri"/>
                          <a:cs typeface="Times New Roman"/>
                        </a:rPr>
                        <a:t>rulers</a:t>
                      </a:r>
                      <a:endParaRPr lang="en-US" sz="1400" dirty="0">
                        <a:latin typeface="+mn-lt"/>
                        <a:ea typeface="MS Mincho"/>
                        <a:cs typeface="Times New Roman"/>
                      </a:endParaRPr>
                    </a:p>
                  </a:txBody>
                  <a:tcPr marL="64909" marR="649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40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+mn-lt"/>
                          <a:ea typeface="MS Mincho"/>
                          <a:cs typeface="Times New Roman"/>
                        </a:rPr>
                        <a:t>14</a:t>
                      </a:r>
                    </a:p>
                  </a:txBody>
                  <a:tcPr marL="64909" marR="649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 smtClean="0">
                          <a:solidFill>
                            <a:srgbClr val="FF0000"/>
                          </a:solidFill>
                          <a:latin typeface="+mn-lt"/>
                          <a:ea typeface="MS Mincho"/>
                          <a:cs typeface="Times New Roman"/>
                        </a:rPr>
                        <a:t>3</a:t>
                      </a:r>
                      <a:r>
                        <a:rPr lang="en-US" sz="1400" b="1" kern="1200" baseline="30000" dirty="0" smtClean="0">
                          <a:solidFill>
                            <a:srgbClr val="FF0000"/>
                          </a:solidFill>
                          <a:latin typeface="+mn-lt"/>
                          <a:ea typeface="MS Mincho"/>
                          <a:cs typeface="Times New Roman"/>
                        </a:rPr>
                        <a:t>rd</a:t>
                      </a:r>
                      <a:r>
                        <a:rPr lang="en-US" sz="1400" b="1" kern="1200" dirty="0" smtClean="0">
                          <a:solidFill>
                            <a:srgbClr val="FF0000"/>
                          </a:solidFill>
                          <a:latin typeface="+mn-lt"/>
                          <a:ea typeface="MS Mincho"/>
                          <a:cs typeface="Times New Roman"/>
                        </a:rPr>
                        <a:t> </a:t>
                      </a:r>
                      <a:r>
                        <a:rPr lang="en-US" sz="1400" b="1" kern="1200" dirty="0">
                          <a:solidFill>
                            <a:srgbClr val="FF0000"/>
                          </a:solidFill>
                          <a:latin typeface="+mn-lt"/>
                          <a:ea typeface="MS Mincho"/>
                          <a:cs typeface="Times New Roman"/>
                        </a:rPr>
                        <a:t>parenthetic </a:t>
                      </a:r>
                      <a:r>
                        <a:rPr lang="en-US" sz="1400" dirty="0">
                          <a:latin typeface="+mn-lt"/>
                          <a:ea typeface="Calibri"/>
                          <a:cs typeface="Times New Roman"/>
                        </a:rPr>
                        <a:t>─ visions of Christ triumphant</a:t>
                      </a:r>
                      <a:endParaRPr lang="en-US" sz="1400" dirty="0">
                        <a:latin typeface="+mn-lt"/>
                        <a:ea typeface="MS Mincho"/>
                        <a:cs typeface="Times New Roman"/>
                      </a:endParaRPr>
                    </a:p>
                  </a:txBody>
                  <a:tcPr marL="64909" marR="649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40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+mn-lt"/>
                          <a:ea typeface="MS Mincho"/>
                          <a:cs typeface="Times New Roman"/>
                        </a:rPr>
                        <a:t>15-16</a:t>
                      </a:r>
                    </a:p>
                  </a:txBody>
                  <a:tcPr marL="64909" marR="649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+mn-lt"/>
                          <a:ea typeface="MS Mincho"/>
                          <a:cs typeface="Times New Roman"/>
                        </a:rPr>
                        <a:t>7 bowls leading to the 2</a:t>
                      </a:r>
                      <a:r>
                        <a:rPr lang="en-US" sz="1400" baseline="30000" dirty="0">
                          <a:latin typeface="+mn-lt"/>
                          <a:ea typeface="MS Mincho"/>
                          <a:cs typeface="Times New Roman"/>
                        </a:rPr>
                        <a:t>nd</a:t>
                      </a:r>
                      <a:r>
                        <a:rPr lang="en-US" sz="1400" dirty="0">
                          <a:latin typeface="+mn-lt"/>
                          <a:ea typeface="MS Mincho"/>
                          <a:cs typeface="Times New Roman"/>
                        </a:rPr>
                        <a:t> coming of Christ</a:t>
                      </a:r>
                    </a:p>
                  </a:txBody>
                  <a:tcPr marL="64909" marR="649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40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+mn-lt"/>
                          <a:ea typeface="MS Mincho"/>
                          <a:cs typeface="Times New Roman"/>
                        </a:rPr>
                        <a:t>17</a:t>
                      </a:r>
                    </a:p>
                  </a:txBody>
                  <a:tcPr marL="64909" marR="649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 smtClean="0">
                          <a:solidFill>
                            <a:srgbClr val="FF0000"/>
                          </a:solidFill>
                          <a:latin typeface="+mn-lt"/>
                          <a:ea typeface="MS Mincho"/>
                          <a:cs typeface="Times New Roman"/>
                        </a:rPr>
                        <a:t>4</a:t>
                      </a:r>
                      <a:r>
                        <a:rPr lang="en-US" sz="1400" b="1" kern="1200" baseline="30000" dirty="0" smtClean="0">
                          <a:solidFill>
                            <a:srgbClr val="FF0000"/>
                          </a:solidFill>
                          <a:latin typeface="+mn-lt"/>
                          <a:ea typeface="MS Mincho"/>
                          <a:cs typeface="Times New Roman"/>
                        </a:rPr>
                        <a:t>th</a:t>
                      </a:r>
                      <a:r>
                        <a:rPr lang="en-US" sz="1400" b="1" kern="1200" dirty="0" smtClean="0">
                          <a:solidFill>
                            <a:srgbClr val="FF0000"/>
                          </a:solidFill>
                          <a:latin typeface="+mn-lt"/>
                          <a:ea typeface="MS Mincho"/>
                          <a:cs typeface="Times New Roman"/>
                        </a:rPr>
                        <a:t> </a:t>
                      </a:r>
                      <a:r>
                        <a:rPr lang="en-US" sz="1400" b="1" kern="1200" dirty="0">
                          <a:solidFill>
                            <a:srgbClr val="FF0000"/>
                          </a:solidFill>
                          <a:latin typeface="+mn-lt"/>
                          <a:ea typeface="MS Mincho"/>
                          <a:cs typeface="Times New Roman"/>
                        </a:rPr>
                        <a:t>parenthetic  </a:t>
                      </a:r>
                      <a:r>
                        <a:rPr lang="en-US" sz="1400" dirty="0">
                          <a:latin typeface="+mn-lt"/>
                          <a:ea typeface="Calibri"/>
                          <a:cs typeface="Times New Roman"/>
                        </a:rPr>
                        <a:t>─ </a:t>
                      </a:r>
                      <a:r>
                        <a:rPr lang="en-US" sz="1400" dirty="0">
                          <a:latin typeface="+mn-lt"/>
                          <a:ea typeface="MS Mincho"/>
                          <a:cs typeface="Times New Roman"/>
                        </a:rPr>
                        <a:t>Destruction of ecclesiastic Babylon</a:t>
                      </a:r>
                    </a:p>
                  </a:txBody>
                  <a:tcPr marL="64909" marR="649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40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+mn-lt"/>
                          <a:ea typeface="MS Mincho"/>
                          <a:cs typeface="Times New Roman"/>
                        </a:rPr>
                        <a:t>18</a:t>
                      </a:r>
                    </a:p>
                  </a:txBody>
                  <a:tcPr marL="64909" marR="649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 smtClean="0">
                          <a:solidFill>
                            <a:srgbClr val="FF0000"/>
                          </a:solidFill>
                          <a:latin typeface="+mn-lt"/>
                          <a:ea typeface="MS Mincho"/>
                          <a:cs typeface="Times New Roman"/>
                        </a:rPr>
                        <a:t>4</a:t>
                      </a:r>
                      <a:r>
                        <a:rPr lang="en-US" sz="1400" b="1" kern="1200" baseline="30000" dirty="0" smtClean="0">
                          <a:solidFill>
                            <a:srgbClr val="FF0000"/>
                          </a:solidFill>
                          <a:latin typeface="+mn-lt"/>
                          <a:ea typeface="MS Mincho"/>
                          <a:cs typeface="Times New Roman"/>
                        </a:rPr>
                        <a:t>th</a:t>
                      </a:r>
                      <a:r>
                        <a:rPr lang="en-US" sz="1400" b="1" kern="1200" dirty="0" smtClean="0">
                          <a:solidFill>
                            <a:srgbClr val="FF0000"/>
                          </a:solidFill>
                          <a:latin typeface="+mn-lt"/>
                          <a:ea typeface="MS Mincho"/>
                          <a:cs typeface="Times New Roman"/>
                        </a:rPr>
                        <a:t> </a:t>
                      </a:r>
                      <a:r>
                        <a:rPr lang="en-US" sz="1400" b="1" kern="1200" dirty="0">
                          <a:solidFill>
                            <a:srgbClr val="FF0000"/>
                          </a:solidFill>
                          <a:latin typeface="+mn-lt"/>
                          <a:ea typeface="MS Mincho"/>
                          <a:cs typeface="Times New Roman"/>
                        </a:rPr>
                        <a:t>parenthetic </a:t>
                      </a:r>
                      <a:r>
                        <a:rPr lang="en-US" sz="1400" dirty="0">
                          <a:latin typeface="+mn-lt"/>
                          <a:ea typeface="MS Mincho"/>
                          <a:cs typeface="Times New Roman"/>
                        </a:rPr>
                        <a:t> </a:t>
                      </a:r>
                      <a:r>
                        <a:rPr lang="en-US" sz="1400" dirty="0">
                          <a:latin typeface="+mn-lt"/>
                          <a:ea typeface="Calibri"/>
                          <a:cs typeface="Times New Roman"/>
                        </a:rPr>
                        <a:t>─ </a:t>
                      </a:r>
                      <a:r>
                        <a:rPr lang="en-US" sz="1400" dirty="0">
                          <a:latin typeface="+mn-lt"/>
                          <a:ea typeface="MS Mincho"/>
                          <a:cs typeface="Times New Roman"/>
                        </a:rPr>
                        <a:t>Destruction of political Babylon</a:t>
                      </a:r>
                    </a:p>
                  </a:txBody>
                  <a:tcPr marL="64909" marR="649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40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+mn-lt"/>
                          <a:ea typeface="MS Mincho"/>
                          <a:cs typeface="Times New Roman"/>
                        </a:rPr>
                        <a:t>19</a:t>
                      </a:r>
                    </a:p>
                  </a:txBody>
                  <a:tcPr marL="64909" marR="649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+mn-lt"/>
                          <a:ea typeface="MS Mincho"/>
                          <a:cs typeface="Times New Roman"/>
                        </a:rPr>
                        <a:t>2</a:t>
                      </a:r>
                      <a:r>
                        <a:rPr lang="en-US" sz="1400" baseline="30000" dirty="0">
                          <a:latin typeface="+mn-lt"/>
                          <a:ea typeface="MS Mincho"/>
                          <a:cs typeface="Times New Roman"/>
                        </a:rPr>
                        <a:t>nd</a:t>
                      </a:r>
                      <a:r>
                        <a:rPr lang="en-US" sz="1400" dirty="0">
                          <a:latin typeface="+mn-lt"/>
                          <a:ea typeface="MS Mincho"/>
                          <a:cs typeface="Times New Roman"/>
                        </a:rPr>
                        <a:t> Coming of Christ, the great supper of God</a:t>
                      </a:r>
                    </a:p>
                  </a:txBody>
                  <a:tcPr marL="64909" marR="649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935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+mn-lt"/>
                          <a:ea typeface="MS Mincho"/>
                          <a:cs typeface="Times New Roman"/>
                        </a:rPr>
                        <a:t>20</a:t>
                      </a:r>
                    </a:p>
                  </a:txBody>
                  <a:tcPr marL="64909" marR="649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+mn-lt"/>
                          <a:ea typeface="MS Mincho"/>
                          <a:cs typeface="Times New Roman"/>
                        </a:rPr>
                        <a:t>Millennial reign of Christ </a:t>
                      </a:r>
                      <a:r>
                        <a:rPr lang="en-US" sz="1400" dirty="0" smtClean="0">
                          <a:latin typeface="+mn-lt"/>
                          <a:ea typeface="Calibri"/>
                          <a:cs typeface="Times New Roman"/>
                        </a:rPr>
                        <a:t>─ </a:t>
                      </a:r>
                      <a:r>
                        <a:rPr lang="en-US" sz="1400" dirty="0">
                          <a:latin typeface="+mn-lt"/>
                          <a:ea typeface="Calibri"/>
                          <a:cs typeface="Times New Roman"/>
                        </a:rPr>
                        <a:t>Satan bound, 1000 year reign, Satan released, great white throne judgment</a:t>
                      </a:r>
                      <a:endParaRPr lang="en-US" sz="1400" dirty="0">
                        <a:latin typeface="+mn-lt"/>
                        <a:ea typeface="MS Mincho"/>
                        <a:cs typeface="Times New Roman"/>
                      </a:endParaRPr>
                    </a:p>
                  </a:txBody>
                  <a:tcPr marL="64909" marR="649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40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+mn-lt"/>
                          <a:ea typeface="MS Mincho"/>
                          <a:cs typeface="Times New Roman"/>
                        </a:rPr>
                        <a:t>21</a:t>
                      </a:r>
                    </a:p>
                  </a:txBody>
                  <a:tcPr marL="64909" marR="649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+mn-lt"/>
                          <a:ea typeface="MS Mincho"/>
                          <a:cs typeface="Times New Roman"/>
                        </a:rPr>
                        <a:t>New Jerusalem, new heaven and new earth</a:t>
                      </a:r>
                    </a:p>
                  </a:txBody>
                  <a:tcPr marL="64909" marR="649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40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+mn-lt"/>
                          <a:ea typeface="MS Mincho"/>
                          <a:cs typeface="Times New Roman"/>
                        </a:rPr>
                        <a:t>22</a:t>
                      </a:r>
                    </a:p>
                  </a:txBody>
                  <a:tcPr marL="64909" marR="649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+mn-lt"/>
                          <a:ea typeface="MS Mincho"/>
                          <a:cs typeface="Times New Roman"/>
                        </a:rPr>
                        <a:t>Concluding revelations</a:t>
                      </a:r>
                    </a:p>
                  </a:txBody>
                  <a:tcPr marL="64909" marR="649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Beatitudes of Revelation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84237"/>
            <a:ext cx="82296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b="1" dirty="0" smtClean="0">
                <a:solidFill>
                  <a:srgbClr val="0000FF"/>
                </a:solidFill>
              </a:rPr>
              <a:t>Rev. 1:3</a:t>
            </a:r>
            <a:r>
              <a:rPr lang="en-US" sz="2400" dirty="0" smtClean="0">
                <a:solidFill>
                  <a:srgbClr val="0000FF"/>
                </a:solidFill>
              </a:rPr>
              <a:t> </a:t>
            </a:r>
            <a:r>
              <a:rPr lang="en-US" sz="2400" b="1" u="sng" dirty="0" smtClean="0">
                <a:solidFill>
                  <a:srgbClr val="C00000"/>
                </a:solidFill>
              </a:rPr>
              <a:t>Blessed</a:t>
            </a:r>
            <a:r>
              <a:rPr lang="en-US" sz="2400" u="sng" dirty="0" smtClean="0"/>
              <a:t> is he who reads and those who hear the words of the prophecy, and heed the things which are written in it; for the time is near. 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00FF"/>
                </a:solidFill>
              </a:rPr>
              <a:t> Rev. 14:13 </a:t>
            </a:r>
            <a:r>
              <a:rPr lang="en-US" sz="1800" dirty="0" smtClean="0"/>
              <a:t>And I heard a voice from heaven, saying, "Write, '</a:t>
            </a:r>
            <a:r>
              <a:rPr lang="en-US" sz="1800" b="1" u="sng" dirty="0" smtClean="0">
                <a:solidFill>
                  <a:srgbClr val="C00000"/>
                </a:solidFill>
              </a:rPr>
              <a:t>Blessed</a:t>
            </a:r>
            <a:r>
              <a:rPr lang="en-US" sz="1800" dirty="0" smtClean="0"/>
              <a:t> are the dead who die in the Lord from now on!' " "Yes," says the Spirit, "that they may rest from their labors, for their deeds follow with them." 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00FF"/>
                </a:solidFill>
              </a:rPr>
              <a:t> Rev. 16:15 </a:t>
            </a:r>
            <a:r>
              <a:rPr lang="en-US" sz="1800" dirty="0" smtClean="0"/>
              <a:t>("Behold, I am coming like a thief. </a:t>
            </a:r>
            <a:r>
              <a:rPr lang="en-US" sz="1800" b="1" u="sng" dirty="0" smtClean="0">
                <a:solidFill>
                  <a:srgbClr val="C00000"/>
                </a:solidFill>
              </a:rPr>
              <a:t>Blessed</a:t>
            </a:r>
            <a:r>
              <a:rPr lang="en-US" sz="1800" dirty="0" smtClean="0"/>
              <a:t> is the one who stays awake and keeps his garments, lest he walk about naked and men see his shame.") 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00FF"/>
                </a:solidFill>
              </a:rPr>
              <a:t> Rev. 19:9 </a:t>
            </a:r>
            <a:r>
              <a:rPr lang="en-US" sz="1800" dirty="0" smtClean="0"/>
              <a:t>And he said to me, "Write, '</a:t>
            </a:r>
            <a:r>
              <a:rPr lang="en-US" sz="1800" b="1" u="sng" dirty="0" smtClean="0">
                <a:solidFill>
                  <a:srgbClr val="C00000"/>
                </a:solidFill>
              </a:rPr>
              <a:t>Blessed</a:t>
            </a:r>
            <a:r>
              <a:rPr lang="en-US" sz="1800" dirty="0" smtClean="0"/>
              <a:t> are those who are invited to the marriage supper of the Lamb.' " And he said to me, "These are true words of God." 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00FF"/>
                </a:solidFill>
              </a:rPr>
              <a:t> Rev. 20:6 </a:t>
            </a:r>
            <a:r>
              <a:rPr lang="en-US" sz="1800" b="1" u="sng" dirty="0" smtClean="0">
                <a:solidFill>
                  <a:srgbClr val="C00000"/>
                </a:solidFill>
              </a:rPr>
              <a:t>Blessed</a:t>
            </a:r>
            <a:r>
              <a:rPr lang="en-US" sz="1800" dirty="0" smtClean="0"/>
              <a:t> and holy is the one who has a part in the first resurrection; over these the second death has no power, but they will be priests of God and of Christ and will reign with Him for a thousand years. 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00FF"/>
                </a:solidFill>
              </a:rPr>
              <a:t> Rev. 22:7 </a:t>
            </a:r>
            <a:r>
              <a:rPr lang="en-US" sz="1800" dirty="0" smtClean="0"/>
              <a:t>"And behold, I am coming quickly. </a:t>
            </a:r>
            <a:r>
              <a:rPr lang="en-US" sz="1800" b="1" u="sng" dirty="0" smtClean="0">
                <a:solidFill>
                  <a:srgbClr val="C00000"/>
                </a:solidFill>
              </a:rPr>
              <a:t>Blessed</a:t>
            </a:r>
            <a:r>
              <a:rPr lang="en-US" sz="1800" dirty="0" smtClean="0"/>
              <a:t> is he who heeds the words of the prophecy of this book." 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00FF"/>
                </a:solidFill>
              </a:rPr>
              <a:t> Rev. 22:14 </a:t>
            </a:r>
            <a:r>
              <a:rPr lang="en-US" sz="1800" b="1" u="sng" dirty="0" smtClean="0">
                <a:solidFill>
                  <a:srgbClr val="C00000"/>
                </a:solidFill>
              </a:rPr>
              <a:t>Blessed</a:t>
            </a:r>
            <a:r>
              <a:rPr lang="en-US" sz="1800" dirty="0" smtClean="0"/>
              <a:t> are those who wash their robes, that they may have the right to the tree of life, and may enter by the gates into the city. </a:t>
            </a:r>
          </a:p>
          <a:p>
            <a:pPr>
              <a:buNone/>
            </a:pPr>
            <a:endParaRPr lang="en-US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55970-2B84-4BCC-8D8B-95055D2CD051}" type="datetime1">
              <a:rPr lang="en-US" smtClean="0"/>
              <a:pPr/>
              <a:t>9/22/2016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David Tye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E11CA-64D2-4375-B622-C832B1B19270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2317829"/>
            <a:ext cx="8458200" cy="1470025"/>
          </a:xfrm>
        </p:spPr>
        <p:txBody>
          <a:bodyPr>
            <a:normAutofit fontScale="90000"/>
          </a:bodyPr>
          <a:lstStyle/>
          <a:p>
            <a:r>
              <a:rPr lang="en-US" sz="4900" dirty="0" smtClean="0"/>
              <a:t>The Revelation of Jesus Christ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dirty="0" smtClean="0"/>
              <a:t>Preparation for 7 letters to the churches</a:t>
            </a:r>
            <a:br>
              <a:rPr lang="en-US" sz="3600" dirty="0" smtClean="0"/>
            </a:br>
            <a:r>
              <a:rPr lang="en-US" sz="3600" dirty="0" err="1" smtClean="0"/>
              <a:t>Lsn</a:t>
            </a:r>
            <a:r>
              <a:rPr lang="en-US" sz="3600" dirty="0" smtClean="0"/>
              <a:t> 2 of 22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073604"/>
            <a:ext cx="6858000" cy="1752600"/>
          </a:xfrm>
        </p:spPr>
        <p:txBody>
          <a:bodyPr/>
          <a:lstStyle/>
          <a:p>
            <a:endParaRPr lang="en-US" b="1" i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5292804"/>
            <a:ext cx="7772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chemeClr val="tx2"/>
                </a:solidFill>
              </a:rPr>
              <a:t>Rev. 1:3</a:t>
            </a:r>
            <a:r>
              <a:rPr lang="en-US" sz="2000" i="1" dirty="0" smtClean="0">
                <a:solidFill>
                  <a:schemeClr val="tx2"/>
                </a:solidFill>
              </a:rPr>
              <a:t> </a:t>
            </a:r>
            <a:r>
              <a:rPr lang="en-US" sz="2000" i="1" dirty="0" smtClean="0">
                <a:solidFill>
                  <a:srgbClr val="FF0000"/>
                </a:solidFill>
              </a:rPr>
              <a:t>Blessed is he who </a:t>
            </a:r>
            <a:r>
              <a:rPr lang="en-US" sz="2800" b="1" i="1" u="sng" dirty="0" smtClean="0">
                <a:solidFill>
                  <a:schemeClr val="tx2">
                    <a:lumMod val="75000"/>
                  </a:schemeClr>
                </a:solidFill>
              </a:rPr>
              <a:t>reads</a:t>
            </a:r>
            <a:r>
              <a:rPr lang="en-US" sz="2800" i="1" dirty="0" smtClean="0">
                <a:solidFill>
                  <a:srgbClr val="FF0000"/>
                </a:solidFill>
              </a:rPr>
              <a:t> </a:t>
            </a:r>
            <a:r>
              <a:rPr lang="en-US" sz="2000" i="1" dirty="0" smtClean="0">
                <a:solidFill>
                  <a:srgbClr val="FF0000"/>
                </a:solidFill>
              </a:rPr>
              <a:t>and those who </a:t>
            </a:r>
            <a:r>
              <a:rPr lang="en-US" sz="2000" b="1" i="1" u="sng" dirty="0" smtClean="0">
                <a:solidFill>
                  <a:srgbClr val="FF0000"/>
                </a:solidFill>
              </a:rPr>
              <a:t>hear</a:t>
            </a:r>
            <a:r>
              <a:rPr lang="en-US" sz="2000" i="1" dirty="0" smtClean="0">
                <a:solidFill>
                  <a:srgbClr val="FF0000"/>
                </a:solidFill>
              </a:rPr>
              <a:t> the words of the prophecy, and </a:t>
            </a:r>
            <a:r>
              <a:rPr lang="en-US" sz="2000" b="1" i="1" u="sng" dirty="0" smtClean="0">
                <a:solidFill>
                  <a:srgbClr val="FF0000"/>
                </a:solidFill>
              </a:rPr>
              <a:t>heed</a:t>
            </a:r>
            <a:r>
              <a:rPr lang="en-US" sz="2000" i="1" dirty="0" smtClean="0">
                <a:solidFill>
                  <a:srgbClr val="FF0000"/>
                </a:solidFill>
              </a:rPr>
              <a:t> the things which are written in it; for the time is near</a:t>
            </a:r>
            <a:r>
              <a:rPr lang="en-US" sz="2000" i="1" dirty="0" smtClean="0"/>
              <a:t>.</a:t>
            </a:r>
            <a:r>
              <a:rPr lang="en-US" dirty="0" smtClean="0"/>
              <a:t> </a:t>
            </a:r>
          </a:p>
          <a:p>
            <a:endParaRPr lang="en-US" dirty="0"/>
          </a:p>
        </p:txBody>
      </p:sp>
      <p:pic>
        <p:nvPicPr>
          <p:cNvPr id="6" name="Picture 5" descr="D:\BIBLE STUDY\MBC Community Teaching\DTW\Final-Revelation development files, DTW\PatSmith-jpgs\2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478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Autofit/>
          </a:bodyPr>
          <a:lstStyle/>
          <a:p>
            <a:pPr lvl="0"/>
            <a:r>
              <a:rPr lang="en-US" sz="3200" b="1" dirty="0" smtClean="0"/>
              <a:t>A. Some thoughts on the Course </a:t>
            </a:r>
            <a:br>
              <a:rPr lang="en-US" sz="3200" b="1" dirty="0" smtClean="0"/>
            </a:br>
            <a:r>
              <a:rPr lang="en-US" sz="3200" b="1" dirty="0" smtClean="0"/>
              <a:t>of the Church Age in Scripture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4953000"/>
          </a:xfrm>
        </p:spPr>
        <p:txBody>
          <a:bodyPr>
            <a:noAutofit/>
          </a:bodyPr>
          <a:lstStyle/>
          <a:p>
            <a:pPr lvl="0"/>
            <a:r>
              <a:rPr lang="en-US" sz="2800" dirty="0" smtClean="0"/>
              <a:t>There are several purposes in the writing of the 7 letters – (</a:t>
            </a:r>
            <a:r>
              <a:rPr lang="en-US" sz="2800" i="1" dirty="0" err="1" smtClean="0"/>
              <a:t>Walvoord</a:t>
            </a:r>
            <a:r>
              <a:rPr lang="en-US" sz="2800" i="1" dirty="0" smtClean="0"/>
              <a:t>, </a:t>
            </a:r>
            <a:r>
              <a:rPr lang="en-US" sz="2800" i="1" u="sng" dirty="0" smtClean="0"/>
              <a:t>Major Bible Prophesies</a:t>
            </a:r>
            <a:r>
              <a:rPr lang="en-US" sz="2800" i="1" dirty="0" smtClean="0"/>
              <a:t>, p51</a:t>
            </a:r>
            <a:r>
              <a:rPr lang="en-US" sz="2800" dirty="0" smtClean="0"/>
              <a:t>)</a:t>
            </a:r>
            <a:endParaRPr lang="en-US" sz="2000" dirty="0" smtClean="0"/>
          </a:p>
          <a:p>
            <a:pPr marL="465138" lvl="1" indent="-239713"/>
            <a:r>
              <a:rPr lang="en-US" sz="2300" dirty="0" smtClean="0"/>
              <a:t>The 7 churches in </a:t>
            </a:r>
            <a:r>
              <a:rPr lang="en-US" sz="2300" b="1" dirty="0" smtClean="0">
                <a:solidFill>
                  <a:srgbClr val="0000FF"/>
                </a:solidFill>
              </a:rPr>
              <a:t>Rev 2&amp;3 </a:t>
            </a:r>
            <a:r>
              <a:rPr lang="en-US" sz="2300" dirty="0" smtClean="0"/>
              <a:t>were selected because the spiritual state in each was precisely as described, and the exhortation received was perfect.</a:t>
            </a:r>
          </a:p>
          <a:p>
            <a:pPr marL="465138" lvl="1" indent="-239713"/>
            <a:r>
              <a:rPr lang="en-US" sz="2300" dirty="0" smtClean="0"/>
              <a:t>They were also selected since they were normative and represented the various states of the local churches at that time, and throughout history.</a:t>
            </a:r>
          </a:p>
          <a:p>
            <a:pPr marL="465138" lvl="1" indent="-239713"/>
            <a:r>
              <a:rPr lang="en-US" sz="2300" dirty="0" smtClean="0"/>
              <a:t>The messages to the churches also prove extremely valuable to the individuals in those churches as pertaining to their personal Christian walk. </a:t>
            </a:r>
          </a:p>
          <a:p>
            <a:pPr marL="465138" lvl="1" indent="-239713"/>
            <a:r>
              <a:rPr lang="en-US" sz="2300" dirty="0" smtClean="0"/>
              <a:t>Finally, Pentecost adds, “…they foreshadowed the successive predominant phases through which the nominal Church was to pass, from the time when John saw the vision until the Lord came.” (</a:t>
            </a:r>
            <a:r>
              <a:rPr lang="en-US" sz="2300" i="1" dirty="0" smtClean="0"/>
              <a:t>Pentecost, </a:t>
            </a:r>
            <a:r>
              <a:rPr lang="en-US" sz="2300" i="1" u="sng" dirty="0" smtClean="0"/>
              <a:t>Things to Come</a:t>
            </a:r>
            <a:r>
              <a:rPr lang="en-US" sz="2300" i="1" dirty="0" smtClean="0"/>
              <a:t>, p. 151</a:t>
            </a:r>
            <a:r>
              <a:rPr lang="en-US" sz="2300" dirty="0" smtClean="0"/>
              <a:t>)</a:t>
            </a:r>
          </a:p>
          <a:p>
            <a:pPr>
              <a:buNone/>
            </a:pPr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55970-2B84-4BCC-8D8B-95055D2CD051}" type="datetime1">
              <a:rPr lang="en-US" smtClean="0"/>
              <a:pPr/>
              <a:t>9/22/2016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David Tye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E11CA-64D2-4375-B622-C832B1B19270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Autofit/>
          </a:bodyPr>
          <a:lstStyle/>
          <a:p>
            <a:pPr lvl="0"/>
            <a:r>
              <a:rPr lang="en-US" sz="3200" b="1" dirty="0" smtClean="0"/>
              <a:t>A. Some thoughts on the Course </a:t>
            </a:r>
            <a:br>
              <a:rPr lang="en-US" sz="3200" b="1" dirty="0" smtClean="0"/>
            </a:br>
            <a:r>
              <a:rPr lang="en-US" sz="3200" b="1" dirty="0" smtClean="0"/>
              <a:t>of the Church Age in Scripture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5257800"/>
          </a:xfrm>
        </p:spPr>
        <p:txBody>
          <a:bodyPr>
            <a:noAutofit/>
          </a:bodyPr>
          <a:lstStyle/>
          <a:p>
            <a:pPr lvl="0"/>
            <a:r>
              <a:rPr lang="en-US" sz="2400" dirty="0" smtClean="0"/>
              <a:t>The age from the rejection of the Messiah by Israel to His reception by Israel at His second advent is outlined in two portions of scripture: </a:t>
            </a:r>
            <a:r>
              <a:rPr lang="en-US" sz="2400" b="1" dirty="0" smtClean="0">
                <a:solidFill>
                  <a:srgbClr val="0000FF"/>
                </a:solidFill>
              </a:rPr>
              <a:t>Matt 13</a:t>
            </a:r>
            <a:r>
              <a:rPr lang="en-US" sz="2400" dirty="0" smtClean="0">
                <a:solidFill>
                  <a:srgbClr val="0000FF"/>
                </a:solidFill>
              </a:rPr>
              <a:t> </a:t>
            </a:r>
            <a:r>
              <a:rPr lang="en-US" sz="2400" dirty="0" smtClean="0"/>
              <a:t>and </a:t>
            </a:r>
            <a:r>
              <a:rPr lang="en-US" sz="2400" b="1" dirty="0" smtClean="0">
                <a:solidFill>
                  <a:srgbClr val="0000FF"/>
                </a:solidFill>
              </a:rPr>
              <a:t>Rev 2 &amp; 3</a:t>
            </a:r>
            <a:r>
              <a:rPr lang="en-US" sz="2400" dirty="0" smtClean="0"/>
              <a:t>: the former from the view point of God’s kingdom program and the latter from the point of view of the Church program – (</a:t>
            </a:r>
            <a:r>
              <a:rPr lang="en-US" sz="2400" i="1" dirty="0" smtClean="0"/>
              <a:t>Pentecost, p 138</a:t>
            </a:r>
            <a:r>
              <a:rPr lang="en-US" sz="2400" dirty="0" smtClean="0"/>
              <a:t>)</a:t>
            </a:r>
          </a:p>
          <a:p>
            <a:pPr lvl="0"/>
            <a:endParaRPr lang="en-US" sz="2400" dirty="0" smtClean="0"/>
          </a:p>
          <a:p>
            <a:pPr lvl="0"/>
            <a:r>
              <a:rPr lang="en-US" sz="2400" dirty="0" smtClean="0"/>
              <a:t>Since the parables of </a:t>
            </a:r>
            <a:r>
              <a:rPr lang="en-US" sz="2400" b="1" dirty="0" smtClean="0">
                <a:solidFill>
                  <a:srgbClr val="0000FF"/>
                </a:solidFill>
              </a:rPr>
              <a:t>Matt 13</a:t>
            </a:r>
            <a:r>
              <a:rPr lang="en-US" sz="2400" dirty="0" smtClean="0">
                <a:solidFill>
                  <a:srgbClr val="0000FF"/>
                </a:solidFill>
              </a:rPr>
              <a:t> </a:t>
            </a:r>
            <a:r>
              <a:rPr lang="en-US" sz="2400" dirty="0" smtClean="0"/>
              <a:t>and the letters to the churches </a:t>
            </a:r>
            <a:r>
              <a:rPr lang="en-US" sz="2400" dirty="0" smtClean="0">
                <a:solidFill>
                  <a:srgbClr val="0000FF"/>
                </a:solidFill>
              </a:rPr>
              <a:t>in </a:t>
            </a:r>
            <a:r>
              <a:rPr lang="en-US" sz="2400" b="1" dirty="0" smtClean="0">
                <a:solidFill>
                  <a:srgbClr val="0000FF"/>
                </a:solidFill>
              </a:rPr>
              <a:t>Rev 2 &amp; 3</a:t>
            </a:r>
            <a:r>
              <a:rPr lang="en-US" sz="2400" dirty="0" smtClean="0"/>
              <a:t> cover essentially the same time period we would expect there to be a parallelism in the development. We do not intend to infer that there is a one to one correspondence, rather, that there is a similarity in the progress of the course of the church age as revealed in them. (</a:t>
            </a:r>
            <a:r>
              <a:rPr lang="en-US" sz="2400" i="1" dirty="0" smtClean="0"/>
              <a:t>Pentecost, pp 141-144. 153</a:t>
            </a:r>
            <a:r>
              <a:rPr lang="en-US" sz="2400" dirty="0" smtClean="0"/>
              <a:t>)</a:t>
            </a:r>
          </a:p>
          <a:p>
            <a:pPr>
              <a:buNone/>
            </a:pP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55970-2B84-4BCC-8D8B-95055D2CD051}" type="datetime1">
              <a:rPr lang="en-US" smtClean="0"/>
              <a:pPr/>
              <a:t>9/22/2016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David Tye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E11CA-64D2-4375-B622-C832B1B19270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B. Context of the Parables in </a:t>
            </a:r>
            <a:r>
              <a:rPr lang="en-US" dirty="0" smtClean="0">
                <a:solidFill>
                  <a:srgbClr val="0000FF"/>
                </a:solidFill>
              </a:rPr>
              <a:t>Matt 13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Kingdom  of Heaven Announced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382000" cy="47244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Matt 3:1-2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Now in those days John the Baptist *came, preaching in the wilderness of Judea, saying, 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"Repent, for the </a:t>
            </a:r>
            <a:r>
              <a:rPr lang="en-US" sz="2800" u="sng" dirty="0" smtClean="0">
                <a:latin typeface="Times New Roman" pitchFamily="18" charset="0"/>
                <a:cs typeface="Times New Roman" pitchFamily="18" charset="0"/>
              </a:rPr>
              <a:t>kingdom of heaven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is at hand." </a:t>
            </a:r>
          </a:p>
          <a:p>
            <a:pPr lvl="0">
              <a:spcBef>
                <a:spcPts val="0"/>
              </a:spcBef>
            </a:pP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Matt 4:17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From that time Jesus began to preach and say, "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Repent, for the </a:t>
            </a:r>
            <a:r>
              <a:rPr lang="en-US" sz="28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kingdom of heaven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is at hand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.“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spcBef>
                <a:spcPts val="0"/>
              </a:spcBef>
            </a:pPr>
            <a:endParaRPr lang="en-US" sz="9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Matthew distinguishes between </a:t>
            </a:r>
            <a:r>
              <a:rPr lang="en-US" sz="2800" u="sng" dirty="0" smtClean="0">
                <a:latin typeface="Times New Roman" pitchFamily="18" charset="0"/>
                <a:cs typeface="Times New Roman" pitchFamily="18" charset="0"/>
              </a:rPr>
              <a:t>kingdom of heaven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800" u="sng" dirty="0" smtClean="0">
                <a:latin typeface="Times New Roman" pitchFamily="18" charset="0"/>
                <a:cs typeface="Times New Roman" pitchFamily="18" charset="0"/>
              </a:rPr>
              <a:t>kingdom of God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 The former includes unbelievers; the latter does not. </a:t>
            </a:r>
            <a:r>
              <a:rPr lang="en-US" sz="28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Matt 19:24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 "</a:t>
            </a:r>
            <a:r>
              <a:rPr lang="en-US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Again I say to you, it is easier for a camel to go through the eye of a needle, than for a rich man to enter the </a:t>
            </a:r>
            <a:r>
              <a:rPr lang="en-US" sz="2800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kingdom of God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."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55970-2B84-4BCC-8D8B-95055D2CD051}" type="datetime1">
              <a:rPr lang="en-US" smtClean="0"/>
              <a:pPr/>
              <a:t>9/22/2016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David Tye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E11CA-64D2-4375-B622-C832B1B19270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Kingdom Validated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Matt 8-10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 hundreds of miracles performed fulfilling Isaiah advent of the Messiah prophesy – </a:t>
            </a:r>
          </a:p>
          <a:p>
            <a:pPr lvl="0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35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Isaiah 35:5-6 </a:t>
            </a:r>
            <a:r>
              <a:rPr lang="en-US" sz="3500" i="1" dirty="0" smtClean="0">
                <a:latin typeface="Times New Roman" pitchFamily="18" charset="0"/>
                <a:cs typeface="Times New Roman" pitchFamily="18" charset="0"/>
              </a:rPr>
              <a:t>Then the eyes of the blind will be opened And the ears of the deaf will be unstopped. </a:t>
            </a:r>
            <a:r>
              <a:rPr lang="en-US" sz="3500" b="1" i="1" baseline="30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sz="3500" i="1" dirty="0" smtClean="0">
                <a:latin typeface="Times New Roman" pitchFamily="18" charset="0"/>
                <a:cs typeface="Times New Roman" pitchFamily="18" charset="0"/>
              </a:rPr>
              <a:t> Then the lame will leap like a deer, And the tongue of the mute will shout for joy. For waters will break forth in the wilderness And streams in the </a:t>
            </a:r>
            <a:r>
              <a:rPr lang="en-US" sz="3500" i="1" dirty="0" err="1" smtClean="0">
                <a:latin typeface="Times New Roman" pitchFamily="18" charset="0"/>
                <a:cs typeface="Times New Roman" pitchFamily="18" charset="0"/>
              </a:rPr>
              <a:t>Arabah</a:t>
            </a:r>
            <a:r>
              <a:rPr lang="en-US" sz="35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35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55970-2B84-4BCC-8D8B-95055D2CD051}" type="datetime1">
              <a:rPr lang="en-US" smtClean="0"/>
              <a:pPr/>
              <a:t>9/22/2016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David Tye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E11CA-64D2-4375-B622-C832B1B19270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Kingdom Preached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05400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Matthew 10:5-6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These twelve Jesus sent out after instructing them: "</a:t>
            </a:r>
            <a:r>
              <a:rPr lang="en-US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Do not go in </a:t>
            </a:r>
            <a:r>
              <a:rPr lang="en-US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way of </a:t>
            </a:r>
            <a:r>
              <a:rPr lang="en-US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Gentiles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and do not enter 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any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city of the Samaritans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b="1" baseline="30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but </a:t>
            </a:r>
            <a:r>
              <a:rPr lang="en-US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rather go to the lost sheep of the house of Israel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buNone/>
            </a:pPr>
            <a:r>
              <a:rPr lang="en-US" sz="4700" b="1" dirty="0" smtClean="0"/>
              <a:t>Kingdom Rejected</a:t>
            </a:r>
          </a:p>
          <a:p>
            <a:pPr lvl="0"/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Matthew 12:10-14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… And they questioned Jesus, asking, "Is it lawful to heal on the Sabbath?"—so that they might accuse Him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en-US" b="1" baseline="30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13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Then He *said to the man, "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Stretch out your hand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!" He stretched it out, and it was restored to normal, like the other. </a:t>
            </a:r>
            <a:r>
              <a:rPr lang="en-US" b="1" baseline="30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14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u="sng" dirty="0" smtClean="0">
                <a:latin typeface="Times New Roman" pitchFamily="18" charset="0"/>
                <a:cs typeface="Times New Roman" pitchFamily="18" charset="0"/>
              </a:rPr>
              <a:t>But the Pharisees went out and conspired against Him, </a:t>
            </a:r>
            <a:r>
              <a:rPr lang="en-US" b="1" i="1" u="sng" dirty="0" smtClean="0">
                <a:latin typeface="Times New Roman" pitchFamily="18" charset="0"/>
                <a:cs typeface="Times New Roman" pitchFamily="18" charset="0"/>
              </a:rPr>
              <a:t>as to</a:t>
            </a:r>
            <a:r>
              <a:rPr lang="en-US" b="1" u="sng" dirty="0" smtClean="0">
                <a:latin typeface="Times New Roman" pitchFamily="18" charset="0"/>
                <a:cs typeface="Times New Roman" pitchFamily="18" charset="0"/>
              </a:rPr>
              <a:t> how they might destroy Him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55970-2B84-4BCC-8D8B-95055D2CD051}" type="datetime1">
              <a:rPr lang="en-US" smtClean="0"/>
              <a:pPr/>
              <a:t>9/22/2016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David Tye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E11CA-64D2-4375-B622-C832B1B19270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Kingdom Delayed for Israel </a:t>
            </a:r>
            <a:br>
              <a:rPr lang="en-US" b="1" dirty="0" smtClean="0"/>
            </a:br>
            <a:r>
              <a:rPr lang="en-US" b="1" dirty="0" smtClean="0"/>
              <a:t>(Jesus judges Israel)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25562"/>
            <a:ext cx="9144000" cy="4525963"/>
          </a:xfrm>
        </p:spPr>
        <p:txBody>
          <a:bodyPr>
            <a:noAutofit/>
          </a:bodyPr>
          <a:lstStyle/>
          <a:p>
            <a:pPr lvl="0"/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Matthew 12:41-45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en-US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men of Nineveh will stand up with this generation at the judgment, and will condemn it because they repented at the preaching of Jonah; and behold, something greater than Jonah is here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... </a:t>
            </a:r>
            <a:r>
              <a:rPr lang="en-US" sz="2400" b="1" baseline="30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43</a:t>
            </a:r>
            <a:r>
              <a:rPr lang="en-US" sz="2400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"Now when the unclean spirit goes out of a man, it passes through waterless places seeking rest, and does not find </a:t>
            </a:r>
            <a:r>
              <a:rPr lang="en-US" sz="2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it.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baseline="30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44</a:t>
            </a:r>
            <a:r>
              <a:rPr lang="en-US" sz="2400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"Then it says, 'I will return to my house from which I came'; and when it comes, it finds </a:t>
            </a:r>
            <a:r>
              <a:rPr lang="en-US" sz="2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it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unoccupied, swept, and put in order. </a:t>
            </a:r>
            <a:r>
              <a:rPr lang="en-US" sz="2400" b="1" baseline="30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45</a:t>
            </a:r>
            <a:r>
              <a:rPr lang="en-US" sz="2400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"Then it goes and takes along with it seven other spirits more wicked than itself, and they go in and live there; and the </a:t>
            </a:r>
            <a:r>
              <a:rPr lang="en-US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last state of that man becomes worse than the first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That is the way it will also be with this evil generation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." </a:t>
            </a:r>
          </a:p>
          <a:p>
            <a:pPr>
              <a:buNone/>
            </a:pPr>
            <a:r>
              <a:rPr lang="en-US" sz="2400" b="1" dirty="0" smtClean="0"/>
              <a:t>Delayed for a reason</a:t>
            </a:r>
            <a:r>
              <a:rPr lang="en-US" sz="2400" b="1" i="1" dirty="0" smtClean="0"/>
              <a:t>! </a:t>
            </a:r>
            <a:r>
              <a:rPr lang="en-US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Romans 11:11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 I say then, they did not stumble so as to fall, did they? May it never be! But </a:t>
            </a:r>
            <a:r>
              <a:rPr lang="en-US" sz="2400" b="1" i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by their transgression salvation has come to the Gentiles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, to make them jealous</a:t>
            </a:r>
            <a:r>
              <a:rPr lang="en-US" sz="2400" i="1" dirty="0" smtClean="0"/>
              <a:t>.</a:t>
            </a:r>
            <a:endParaRPr lang="en-US" sz="2400" dirty="0" smtClean="0"/>
          </a:p>
          <a:p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55970-2B84-4BCC-8D8B-95055D2CD051}" type="datetime1">
              <a:rPr lang="en-US" smtClean="0"/>
              <a:pPr/>
              <a:t>9/22/2016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David Tye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E11CA-64D2-4375-B622-C832B1B19270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 smtClean="0"/>
              <a:t>Mystery</a:t>
            </a:r>
            <a:r>
              <a:rPr lang="en-US" b="1" dirty="0" smtClean="0"/>
              <a:t> Kingdom</a:t>
            </a:r>
            <a:br>
              <a:rPr lang="en-US" b="1" dirty="0" smtClean="0"/>
            </a:br>
            <a:r>
              <a:rPr lang="en-US" b="1" dirty="0" smtClean="0"/>
              <a:t>Prophesied by Christ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b="1" dirty="0" smtClean="0">
                <a:solidFill>
                  <a:srgbClr val="0000FF"/>
                </a:solidFill>
                <a:cs typeface="Times New Roman" pitchFamily="18" charset="0"/>
              </a:rPr>
              <a:t>Matthew 13 </a:t>
            </a:r>
            <a:r>
              <a:rPr lang="en-US" dirty="0" smtClean="0">
                <a:cs typeface="Times New Roman" pitchFamily="18" charset="0"/>
              </a:rPr>
              <a:t>presents the 7 parables of the </a:t>
            </a:r>
            <a:r>
              <a:rPr lang="en-US" u="sng" dirty="0" smtClean="0">
                <a:solidFill>
                  <a:srgbClr val="C00000"/>
                </a:solidFill>
                <a:cs typeface="Times New Roman" pitchFamily="18" charset="0"/>
              </a:rPr>
              <a:t>Kingdom of heaven </a:t>
            </a:r>
            <a:r>
              <a:rPr lang="en-US" dirty="0" smtClean="0">
                <a:cs typeface="Times New Roman" pitchFamily="18" charset="0"/>
              </a:rPr>
              <a:t>in parables.</a:t>
            </a:r>
          </a:p>
          <a:p>
            <a:pPr lvl="0"/>
            <a:endParaRPr lang="en-US" dirty="0" smtClean="0">
              <a:cs typeface="Times New Roman" pitchFamily="18" charset="0"/>
            </a:endParaRPr>
          </a:p>
          <a:p>
            <a:pPr lvl="0"/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Matthew 13:10-11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And the disciples came and said to Him, "Why do You speak to them in </a:t>
            </a:r>
            <a:r>
              <a:rPr lang="en-US" b="1" u="sng" dirty="0" smtClean="0">
                <a:latin typeface="Times New Roman" pitchFamily="18" charset="0"/>
                <a:cs typeface="Times New Roman" pitchFamily="18" charset="0"/>
              </a:rPr>
              <a:t>parables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?" </a:t>
            </a:r>
            <a:r>
              <a:rPr lang="en-US" b="1" baseline="30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Jesus answered them, "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 you it has been granted to know the </a:t>
            </a:r>
            <a:r>
              <a:rPr lang="en-US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mysteries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 the kingdom of heaven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but to them it has not been granted.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" 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55970-2B84-4BCC-8D8B-95055D2CD051}" type="datetime1">
              <a:rPr lang="en-US" smtClean="0"/>
              <a:pPr/>
              <a:t>9/22/2016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David Tye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E11CA-64D2-4375-B622-C832B1B19270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458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Thus, Christ taught about the “</a:t>
            </a:r>
            <a:r>
              <a:rPr lang="en-US" dirty="0" smtClean="0">
                <a:solidFill>
                  <a:srgbClr val="FF0000"/>
                </a:solidFill>
              </a:rPr>
              <a:t>kingdom of heaven</a:t>
            </a:r>
            <a:r>
              <a:rPr lang="en-US" dirty="0" smtClean="0"/>
              <a:t>” in </a:t>
            </a:r>
            <a:r>
              <a:rPr lang="en-US" dirty="0" smtClean="0">
                <a:solidFill>
                  <a:srgbClr val="0000FF"/>
                </a:solidFill>
              </a:rPr>
              <a:t>Matt 13 </a:t>
            </a:r>
            <a:r>
              <a:rPr lang="en-US" dirty="0" smtClean="0"/>
              <a:t>parables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0000FF"/>
                </a:solidFill>
              </a:rPr>
              <a:t>Matt 13:3-9</a:t>
            </a:r>
            <a:r>
              <a:rPr lang="en-US" dirty="0" smtClean="0"/>
              <a:t> 		– The </a:t>
            </a:r>
            <a:r>
              <a:rPr lang="en-US" dirty="0" err="1" smtClean="0"/>
              <a:t>sower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0000FF"/>
                </a:solidFill>
              </a:rPr>
              <a:t>Matt 13:24-30</a:t>
            </a:r>
            <a:r>
              <a:rPr lang="en-US" dirty="0" smtClean="0"/>
              <a:t>	– The wheat and tares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0000FF"/>
                </a:solidFill>
              </a:rPr>
              <a:t>Matt 13:31-32 </a:t>
            </a:r>
            <a:r>
              <a:rPr lang="en-US" dirty="0" smtClean="0"/>
              <a:t>	– The mustard seed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0000FF"/>
                </a:solidFill>
              </a:rPr>
              <a:t>Matt 13:33 </a:t>
            </a:r>
            <a:r>
              <a:rPr lang="en-US" dirty="0" smtClean="0"/>
              <a:t>		– The leaven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0000FF"/>
                </a:solidFill>
              </a:rPr>
              <a:t>Matt 13:44 </a:t>
            </a:r>
            <a:r>
              <a:rPr lang="en-US" dirty="0" smtClean="0"/>
              <a:t>		– The hidden treasure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0000FF"/>
                </a:solidFill>
              </a:rPr>
              <a:t>Matt 13:45-46</a:t>
            </a:r>
            <a:r>
              <a:rPr lang="en-US" dirty="0" smtClean="0"/>
              <a:t>	– The pearl of great value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0000FF"/>
                </a:solidFill>
              </a:rPr>
              <a:t>Matt 13:47-50 </a:t>
            </a:r>
            <a:r>
              <a:rPr lang="en-US" dirty="0" smtClean="0"/>
              <a:t>	– The drag net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55970-2B84-4BCC-8D8B-95055D2CD051}" type="datetime1">
              <a:rPr lang="en-US" smtClean="0"/>
              <a:pPr/>
              <a:t>9/22/2016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David Tye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E11CA-64D2-4375-B622-C832B1B19270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15588F"/>
                </a:solidFill>
              </a:rPr>
              <a:t> </a:t>
            </a:r>
            <a:r>
              <a:rPr lang="en-US" i="1" dirty="0" smtClean="0">
                <a:solidFill>
                  <a:srgbClr val="15588F"/>
                </a:solidFill>
              </a:rPr>
              <a:t>Israel rejected Christ. What happens to the kingdom program? Since the kingdom is the result of an irrevocable covenant </a:t>
            </a:r>
            <a:r>
              <a:rPr lang="en-US" i="1" u="sng" dirty="0" smtClean="0">
                <a:solidFill>
                  <a:srgbClr val="15588F"/>
                </a:solidFill>
              </a:rPr>
              <a:t>it cannot be abandoned</a:t>
            </a:r>
            <a:r>
              <a:rPr lang="en-US" i="1" dirty="0" smtClean="0">
                <a:solidFill>
                  <a:srgbClr val="15588F"/>
                </a:solidFill>
              </a:rPr>
              <a:t>. </a:t>
            </a:r>
            <a:r>
              <a:rPr lang="en-US" b="1" i="1" dirty="0" smtClean="0">
                <a:solidFill>
                  <a:srgbClr val="0000FF"/>
                </a:solidFill>
              </a:rPr>
              <a:t>Matt 13</a:t>
            </a:r>
            <a:r>
              <a:rPr lang="en-US" b="1" i="1" dirty="0" smtClean="0">
                <a:solidFill>
                  <a:srgbClr val="15588F"/>
                </a:solidFill>
              </a:rPr>
              <a:t> </a:t>
            </a:r>
            <a:r>
              <a:rPr lang="en-US" i="1" dirty="0" smtClean="0">
                <a:solidFill>
                  <a:srgbClr val="15588F"/>
                </a:solidFill>
              </a:rPr>
              <a:t>gives the events in the </a:t>
            </a:r>
            <a:r>
              <a:rPr lang="en-US" i="1" u="sng" dirty="0" smtClean="0">
                <a:solidFill>
                  <a:srgbClr val="15588F"/>
                </a:solidFill>
              </a:rPr>
              <a:t>development of the mystery kingdom</a:t>
            </a:r>
            <a:r>
              <a:rPr lang="en-US" i="1" dirty="0" smtClean="0">
                <a:solidFill>
                  <a:srgbClr val="15588F"/>
                </a:solidFill>
              </a:rPr>
              <a:t>. Instead of the world getting better it will get worse. Evil will prevail until Christ’s second advent [Pentecost, p141-144]</a:t>
            </a:r>
            <a:endParaRPr lang="en-US" dirty="0" smtClean="0">
              <a:solidFill>
                <a:srgbClr val="15588F"/>
              </a:solidFill>
            </a:endParaRPr>
          </a:p>
          <a:p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55970-2B84-4BCC-8D8B-95055D2CD051}" type="datetime1">
              <a:rPr lang="en-US" smtClean="0"/>
              <a:pPr/>
              <a:t>9/22/2016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David Tye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E11CA-64D2-4375-B622-C832B1B19270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62000" y="4648200"/>
            <a:ext cx="7391400" cy="1219200"/>
          </a:xfrm>
          <a:prstGeom prst="rect">
            <a:avLst/>
          </a:prstGeom>
          <a:solidFill>
            <a:srgbClr val="FFFF00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b="1" dirty="0" smtClean="0"/>
              <a:t>C. On the Letters to the Churches</a:t>
            </a:r>
            <a:br>
              <a:rPr lang="en-US" b="1" dirty="0" smtClean="0"/>
            </a:br>
            <a:r>
              <a:rPr lang="en-US" b="1" dirty="0" smtClean="0"/>
              <a:t>in </a:t>
            </a:r>
            <a:r>
              <a:rPr lang="en-US" b="1" dirty="0" smtClean="0">
                <a:solidFill>
                  <a:srgbClr val="0000FF"/>
                </a:solidFill>
              </a:rPr>
              <a:t>Rev 2 &amp; 3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dirty="0" smtClean="0"/>
              <a:t>It is worthy of note that the "Messages to the Seven Churches" are inserted between Two Visions, the "Vision of Christ" in the midst of the "Seven </a:t>
            </a:r>
            <a:r>
              <a:rPr lang="en-US" dirty="0" err="1" smtClean="0"/>
              <a:t>Lampstands</a:t>
            </a:r>
            <a:r>
              <a:rPr lang="en-US" dirty="0" smtClean="0"/>
              <a:t>" in </a:t>
            </a:r>
            <a:r>
              <a:rPr lang="en-US" b="1" dirty="0" smtClean="0"/>
              <a:t>Rev 1</a:t>
            </a:r>
            <a:r>
              <a:rPr lang="en-US" dirty="0" smtClean="0"/>
              <a:t>, and the "Vision of the Four and Twenty Elders" round about the Throne, in </a:t>
            </a:r>
            <a:r>
              <a:rPr lang="en-US" b="1" dirty="0" smtClean="0"/>
              <a:t>Rev 4</a:t>
            </a:r>
            <a:r>
              <a:rPr lang="en-US" dirty="0" smtClean="0"/>
              <a:t>. (</a:t>
            </a:r>
            <a:r>
              <a:rPr lang="en-US" i="1" dirty="0" smtClean="0"/>
              <a:t>Clarence Larkin, “Dispensational Truth”)</a:t>
            </a:r>
            <a:endParaRPr lang="en-US" dirty="0" smtClean="0"/>
          </a:p>
          <a:p>
            <a:pPr lvl="0"/>
            <a:r>
              <a:rPr lang="en-US" dirty="0" smtClean="0"/>
              <a:t>To fill in the details of the actual history of the Church we will depend on Bruce Shelley’s </a:t>
            </a:r>
            <a:r>
              <a:rPr lang="en-US" b="1" i="1" u="sng" dirty="0" smtClean="0"/>
              <a:t>The History of the Church in Plain Language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55970-2B84-4BCC-8D8B-95055D2CD051}" type="datetime1">
              <a:rPr lang="en-US" smtClean="0"/>
              <a:pPr/>
              <a:t>9/22/2016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David Tye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E11CA-64D2-4375-B622-C832B1B19270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03F6C-CA7F-421B-8EF8-CEB95EA7549B}" type="datetime1">
              <a:rPr lang="en-US" smtClean="0"/>
              <a:pPr/>
              <a:t>9/22/2016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David Tye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E11CA-64D2-4375-B622-C832B1B19270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225572"/>
            <a:ext cx="4114800" cy="6403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28600" y="1828800"/>
            <a:ext cx="4191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Notes on the Church periods In history are taken from Bruce Shelley’s book </a:t>
            </a:r>
            <a:r>
              <a:rPr lang="en-US" sz="2400" b="1" u="sng" dirty="0" smtClean="0"/>
              <a:t>Church History in Plain Language</a:t>
            </a:r>
            <a:r>
              <a:rPr lang="en-US" sz="2400" dirty="0" smtClean="0"/>
              <a:t>.</a:t>
            </a:r>
          </a:p>
          <a:p>
            <a:endParaRPr lang="en-US" sz="2400" dirty="0" smtClean="0"/>
          </a:p>
          <a:p>
            <a:r>
              <a:rPr lang="en-US" sz="2400" dirty="0" smtClean="0"/>
              <a:t>$20 plus $4 shipping at Amazon.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55970-2B84-4BCC-8D8B-95055D2CD051}" type="datetime1">
              <a:rPr lang="en-US" smtClean="0"/>
              <a:pPr/>
              <a:t>9/22/2016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David Tye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E11CA-64D2-4375-B622-C832B1B19270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7" name="Picture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D. How we will study </a:t>
            </a:r>
            <a:r>
              <a:rPr lang="en-US" sz="4000" b="1" dirty="0" smtClean="0">
                <a:solidFill>
                  <a:srgbClr val="0000FF"/>
                </a:solidFill>
              </a:rPr>
              <a:t>Rev 2 &amp; 3</a:t>
            </a:r>
            <a:endParaRPr lang="en-US" sz="400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dirty="0" smtClean="0">
                <a:solidFill>
                  <a:srgbClr val="C00000"/>
                </a:solidFill>
              </a:rPr>
              <a:t>Interpretation: </a:t>
            </a:r>
            <a:r>
              <a:rPr lang="en-US" dirty="0" smtClean="0"/>
              <a:t>7 actual churches in Asia</a:t>
            </a:r>
            <a:endParaRPr lang="en-US" sz="5400" dirty="0" smtClean="0"/>
          </a:p>
          <a:p>
            <a:pPr marL="514350" lvl="0" indent="-514350">
              <a:buFont typeface="+mj-lt"/>
              <a:buAutoNum type="arabicPeriod"/>
            </a:pPr>
            <a:r>
              <a:rPr lang="en-US" dirty="0" smtClean="0">
                <a:solidFill>
                  <a:srgbClr val="C00000"/>
                </a:solidFill>
              </a:rPr>
              <a:t>Application</a:t>
            </a:r>
            <a:r>
              <a:rPr lang="en-US" dirty="0" smtClean="0"/>
              <a:t> — Letters to the Church universal</a:t>
            </a:r>
            <a:endParaRPr lang="en-US" sz="5400" dirty="0" smtClean="0"/>
          </a:p>
          <a:p>
            <a:pPr marL="971550" lvl="1" indent="-514350">
              <a:buFont typeface="+mj-lt"/>
              <a:buAutoNum type="alphaLcPeriod"/>
            </a:pPr>
            <a:r>
              <a:rPr lang="en-US" dirty="0" smtClean="0"/>
              <a:t>No letters to Troas, Miletus, Colossi, Hierapolis</a:t>
            </a:r>
            <a:endParaRPr lang="en-US" sz="4400" dirty="0" smtClean="0"/>
          </a:p>
          <a:p>
            <a:pPr marL="971550" lvl="1" indent="-514350">
              <a:buFont typeface="+mj-lt"/>
              <a:buAutoNum type="alphaLcPeriod"/>
            </a:pPr>
            <a:r>
              <a:rPr lang="en-US" dirty="0" smtClean="0"/>
              <a:t># 7 represents “completion”; used 57 times in Revelation</a:t>
            </a:r>
            <a:endParaRPr lang="en-US" sz="4400" dirty="0" smtClean="0"/>
          </a:p>
          <a:p>
            <a:pPr marL="514350" lvl="0" indent="-514350">
              <a:buFont typeface="+mj-lt"/>
              <a:buAutoNum type="arabicPeriod"/>
            </a:pPr>
            <a:r>
              <a:rPr lang="en-US" dirty="0" smtClean="0">
                <a:solidFill>
                  <a:srgbClr val="C00000"/>
                </a:solidFill>
              </a:rPr>
              <a:t>Application</a:t>
            </a:r>
            <a:r>
              <a:rPr lang="en-US" dirty="0" smtClean="0"/>
              <a:t> — Instruction to individual Christians</a:t>
            </a:r>
            <a:endParaRPr lang="en-US" sz="5400" dirty="0" smtClean="0"/>
          </a:p>
          <a:p>
            <a:pPr marL="514350" lvl="0" indent="-514350">
              <a:buFont typeface="+mj-lt"/>
              <a:buAutoNum type="arabicPeriod"/>
            </a:pPr>
            <a:r>
              <a:rPr lang="en-US" dirty="0" smtClean="0">
                <a:solidFill>
                  <a:srgbClr val="C00000"/>
                </a:solidFill>
              </a:rPr>
              <a:t>Application</a:t>
            </a:r>
            <a:r>
              <a:rPr lang="en-US" dirty="0" smtClean="0"/>
              <a:t> — General progress of Church in history from Pentecost to Rapture. (</a:t>
            </a:r>
            <a:r>
              <a:rPr lang="en-US" i="1" dirty="0" err="1" smtClean="0"/>
              <a:t>Walvoord</a:t>
            </a:r>
            <a:r>
              <a:rPr lang="en-US" i="1" dirty="0" smtClean="0"/>
              <a:t>, Revelation of Jesus Christ, p52</a:t>
            </a:r>
            <a:r>
              <a:rPr lang="en-US" dirty="0" smtClean="0"/>
              <a:t>)</a:t>
            </a:r>
            <a:endParaRPr lang="en-US" sz="5400" dirty="0" smtClean="0"/>
          </a:p>
          <a:p>
            <a:pPr marL="971550" lvl="1" indent="-514350">
              <a:buFont typeface="+mj-lt"/>
              <a:buAutoNum type="alphaLcPeriod"/>
            </a:pPr>
            <a:r>
              <a:rPr lang="en-US" dirty="0" smtClean="0"/>
              <a:t>7 epochs in the progress of the Church</a:t>
            </a:r>
            <a:endParaRPr lang="en-US" sz="4400" dirty="0" smtClean="0"/>
          </a:p>
          <a:p>
            <a:pPr marL="971550" lvl="1" indent="-514350">
              <a:buFont typeface="+mj-lt"/>
              <a:buAutoNum type="alphaLcPeriod"/>
            </a:pPr>
            <a:r>
              <a:rPr lang="en-US" u="sng" dirty="0" smtClean="0"/>
              <a:t>Succeeding epoch does not necessarily end the preceding one</a:t>
            </a:r>
            <a:endParaRPr lang="en-US" sz="4400" u="sng" dirty="0" smtClean="0"/>
          </a:p>
          <a:p>
            <a:pPr marL="514350" lvl="0" indent="-514350">
              <a:buFont typeface="+mj-lt"/>
              <a:buAutoNum type="arabicPeriod"/>
            </a:pPr>
            <a:r>
              <a:rPr lang="en-US" dirty="0" smtClean="0">
                <a:solidFill>
                  <a:srgbClr val="C00000"/>
                </a:solidFill>
              </a:rPr>
              <a:t>Insight</a:t>
            </a:r>
            <a:r>
              <a:rPr lang="en-US" dirty="0" smtClean="0"/>
              <a:t> – </a:t>
            </a:r>
            <a:r>
              <a:rPr lang="en-US" dirty="0" smtClean="0">
                <a:solidFill>
                  <a:srgbClr val="0000FF"/>
                </a:solidFill>
              </a:rPr>
              <a:t>Matt 13 </a:t>
            </a:r>
            <a:r>
              <a:rPr lang="en-US" dirty="0" smtClean="0"/>
              <a:t>parables</a:t>
            </a:r>
            <a:endParaRPr lang="en-US" sz="5400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55970-2B84-4BCC-8D8B-95055D2CD051}" type="datetime1">
              <a:rPr lang="en-US" smtClean="0"/>
              <a:pPr/>
              <a:t>9/22/2016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David Tye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E11CA-64D2-4375-B622-C832B1B19270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of the Letters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0200"/>
            <a:ext cx="7848600" cy="4525963"/>
          </a:xfrm>
        </p:spPr>
        <p:txBody>
          <a:bodyPr/>
          <a:lstStyle/>
          <a:p>
            <a:r>
              <a:rPr lang="en-US" dirty="0" smtClean="0"/>
              <a:t>Picture of Christ</a:t>
            </a:r>
          </a:p>
          <a:p>
            <a:r>
              <a:rPr lang="en-US" dirty="0" smtClean="0"/>
              <a:t>Approval</a:t>
            </a:r>
          </a:p>
          <a:p>
            <a:r>
              <a:rPr lang="en-US" dirty="0" smtClean="0"/>
              <a:t>Accusation</a:t>
            </a:r>
          </a:p>
          <a:p>
            <a:r>
              <a:rPr lang="en-US" dirty="0" smtClean="0"/>
              <a:t>Admonition</a:t>
            </a:r>
          </a:p>
          <a:p>
            <a:r>
              <a:rPr lang="en-US" dirty="0" smtClean="0"/>
              <a:t>Alternative</a:t>
            </a:r>
          </a:p>
          <a:p>
            <a:r>
              <a:rPr lang="en-US" dirty="0" smtClean="0"/>
              <a:t>Praise to </a:t>
            </a:r>
            <a:r>
              <a:rPr lang="en-US" dirty="0" err="1" smtClean="0"/>
              <a:t>overcomer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55970-2B84-4BCC-8D8B-95055D2CD051}" type="datetime1">
              <a:rPr lang="en-US" smtClean="0"/>
              <a:pPr/>
              <a:t>9/22/2016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David Tye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E11CA-64D2-4375-B622-C832B1B19270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See Chart 1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55970-2B84-4BCC-8D8B-95055D2CD051}" type="datetime1">
              <a:rPr lang="en-US" smtClean="0"/>
              <a:pPr/>
              <a:t>9/22/2016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David Tye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E11CA-64D2-4375-B622-C832B1B19270}" type="slidenum">
              <a:rPr lang="en-US" smtClean="0"/>
              <a:pPr/>
              <a:t>36</a:t>
            </a:fld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838200" y="1347533"/>
          <a:ext cx="7696200" cy="4680458"/>
        </p:xfrm>
        <a:graphic>
          <a:graphicData uri="http://schemas.openxmlformats.org/drawingml/2006/table">
            <a:tbl>
              <a:tblPr/>
              <a:tblGrid>
                <a:gridCol w="2040981"/>
                <a:gridCol w="5655219"/>
              </a:tblGrid>
              <a:tr h="4127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Calibri"/>
                          <a:ea typeface="Calibri"/>
                          <a:cs typeface="Times New Roman"/>
                        </a:rPr>
                        <a:t>Name Meaning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Calibri"/>
                          <a:ea typeface="Calibri"/>
                          <a:cs typeface="Times New Roman"/>
                        </a:rPr>
                        <a:t>Images of Christ</a:t>
                      </a: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Christ’s Title</a:t>
                      </a: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>
                        <a:solidFill>
                          <a:srgbClr val="FFFFF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Calibri"/>
                          <a:ea typeface="Calibri"/>
                          <a:cs typeface="Times New Roman"/>
                        </a:rPr>
                        <a:t>Approval</a:t>
                      </a: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Calibri"/>
                          <a:ea typeface="Calibri"/>
                          <a:cs typeface="Times New Roman"/>
                        </a:rPr>
                        <a:t>Accusation</a:t>
                      </a: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Calibri"/>
                          <a:ea typeface="Calibri"/>
                          <a:cs typeface="Times New Roman"/>
                        </a:rPr>
                        <a:t>Admonition</a:t>
                      </a: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Calibri"/>
                          <a:ea typeface="Calibri"/>
                          <a:cs typeface="Times New Roman"/>
                        </a:rPr>
                        <a:t>Alternative</a:t>
                      </a: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5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Calibri"/>
                          <a:ea typeface="Calibri"/>
                          <a:cs typeface="Times New Roman"/>
                        </a:rPr>
                        <a:t>Praise to Overcomer</a:t>
                      </a: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Calibri"/>
                          <a:ea typeface="Calibri"/>
                          <a:cs typeface="Times New Roman"/>
                        </a:rPr>
                        <a:t>Church Period</a:t>
                      </a: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Calibri"/>
                          <a:ea typeface="Calibri"/>
                          <a:cs typeface="Times New Roman"/>
                        </a:rPr>
                        <a:t>Matt 13 Parable</a:t>
                      </a: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www.truthnet.org/christianity/revelation/revelation2/Churchchart_large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152400"/>
            <a:ext cx="89916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D28D3-1048-4817-8050-40480A7178F0}" type="datetime1">
              <a:rPr lang="en-US" smtClean="0"/>
              <a:pPr/>
              <a:t>9/22/2016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E11CA-64D2-4375-B622-C832B1B19270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David Tye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n-US" sz="6000" dirty="0" smtClean="0"/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sz="6000" dirty="0" smtClean="0"/>
              <a:t>END</a:t>
            </a:r>
            <a:endParaRPr lang="en-US" sz="6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55970-2B84-4BCC-8D8B-95055D2CD051}" type="datetime1">
              <a:rPr lang="en-US" smtClean="0"/>
              <a:pPr/>
              <a:t>9/22/2016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David Tye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E11CA-64D2-4375-B622-C832B1B19270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2000</TotalTime>
  <Words>2519</Words>
  <Application>Microsoft Office PowerPoint</Application>
  <PresentationFormat>On-screen Show (4:3)</PresentationFormat>
  <Paragraphs>358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Slide 1</vt:lpstr>
      <vt:lpstr>Slide 2</vt:lpstr>
      <vt:lpstr>Slide 3</vt:lpstr>
      <vt:lpstr>Slide 4</vt:lpstr>
      <vt:lpstr>The Revelation of Jesus Christ Lsn 1b of 22</vt:lpstr>
      <vt:lpstr>5. What Airplane Are You On?</vt:lpstr>
      <vt:lpstr>4. Simple timeline of God’s unfolding events</vt:lpstr>
      <vt:lpstr>Patmos</vt:lpstr>
      <vt:lpstr>Slide 9</vt:lpstr>
      <vt:lpstr>Revelation 1  “…things which you have seen…” (vs. 19)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Take Away from Rev 1</vt:lpstr>
      <vt:lpstr>Outline of Revelation</vt:lpstr>
      <vt:lpstr>Beatitudes of Revelation</vt:lpstr>
      <vt:lpstr>The Revelation of Jesus Christ Preparation for 7 letters to the churches Lsn 2 of 22</vt:lpstr>
      <vt:lpstr>A. Some thoughts on the Course  of the Church Age in Scripture</vt:lpstr>
      <vt:lpstr>A. Some thoughts on the Course  of the Church Age in Scripture</vt:lpstr>
      <vt:lpstr>B. Context of the Parables in Matt 13 Kingdom  of Heaven Announced</vt:lpstr>
      <vt:lpstr>Kingdom Validated</vt:lpstr>
      <vt:lpstr>Kingdom Preached</vt:lpstr>
      <vt:lpstr>Kingdom Delayed for Israel  (Jesus judges Israel)</vt:lpstr>
      <vt:lpstr>Mystery Kingdom Prophesied by Christ</vt:lpstr>
      <vt:lpstr>Thus, Christ taught about the “kingdom of heaven” in Matt 13 parables</vt:lpstr>
      <vt:lpstr>Slide 30</vt:lpstr>
      <vt:lpstr>C. On the Letters to the Churches in Rev 2 &amp; 3</vt:lpstr>
      <vt:lpstr>Slide 32</vt:lpstr>
      <vt:lpstr>Slide 33</vt:lpstr>
      <vt:lpstr>D. How we will study Rev 2 &amp; 3</vt:lpstr>
      <vt:lpstr>Structure of the Letters</vt:lpstr>
      <vt:lpstr>See Chart 1</vt:lpstr>
      <vt:lpstr>Slide 37</vt:lpstr>
      <vt:lpstr>Slide 38</vt:lpstr>
    </vt:vector>
  </TitlesOfParts>
  <Company>Personal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Tye</dc:creator>
  <cp:lastModifiedBy>David</cp:lastModifiedBy>
  <cp:revision>279</cp:revision>
  <dcterms:created xsi:type="dcterms:W3CDTF">2009-09-07T16:27:25Z</dcterms:created>
  <dcterms:modified xsi:type="dcterms:W3CDTF">2016-09-22T13:37:02Z</dcterms:modified>
</cp:coreProperties>
</file>