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2"/>
  </p:notesMasterIdLst>
  <p:handoutMasterIdLst>
    <p:handoutMasterId r:id="rId53"/>
  </p:handoutMasterIdLst>
  <p:sldIdLst>
    <p:sldId id="256" r:id="rId2"/>
    <p:sldId id="526" r:id="rId3"/>
    <p:sldId id="495" r:id="rId4"/>
    <p:sldId id="525" r:id="rId5"/>
    <p:sldId id="497" r:id="rId6"/>
    <p:sldId id="509" r:id="rId7"/>
    <p:sldId id="512" r:id="rId8"/>
    <p:sldId id="515" r:id="rId9"/>
    <p:sldId id="315" r:id="rId10"/>
    <p:sldId id="518" r:id="rId11"/>
    <p:sldId id="498" r:id="rId12"/>
    <p:sldId id="369" r:id="rId13"/>
    <p:sldId id="524" r:id="rId14"/>
    <p:sldId id="499" r:id="rId15"/>
    <p:sldId id="370" r:id="rId16"/>
    <p:sldId id="519" r:id="rId17"/>
    <p:sldId id="500" r:id="rId18"/>
    <p:sldId id="398" r:id="rId19"/>
    <p:sldId id="520" r:id="rId20"/>
    <p:sldId id="501" r:id="rId21"/>
    <p:sldId id="319" r:id="rId22"/>
    <p:sldId id="521" r:id="rId23"/>
    <p:sldId id="506" r:id="rId24"/>
    <p:sldId id="418" r:id="rId25"/>
    <p:sldId id="522" r:id="rId26"/>
    <p:sldId id="507" r:id="rId27"/>
    <p:sldId id="321" r:id="rId28"/>
    <p:sldId id="523" r:id="rId29"/>
    <p:sldId id="508" r:id="rId30"/>
    <p:sldId id="471" r:id="rId31"/>
    <p:sldId id="486" r:id="rId32"/>
    <p:sldId id="516" r:id="rId33"/>
    <p:sldId id="488" r:id="rId34"/>
    <p:sldId id="489" r:id="rId35"/>
    <p:sldId id="538" r:id="rId36"/>
    <p:sldId id="517" r:id="rId37"/>
    <p:sldId id="528" r:id="rId38"/>
    <p:sldId id="541" r:id="rId39"/>
    <p:sldId id="490" r:id="rId40"/>
    <p:sldId id="529" r:id="rId41"/>
    <p:sldId id="527" r:id="rId42"/>
    <p:sldId id="537" r:id="rId43"/>
    <p:sldId id="531" r:id="rId44"/>
    <p:sldId id="530" r:id="rId45"/>
    <p:sldId id="532" r:id="rId46"/>
    <p:sldId id="492" r:id="rId47"/>
    <p:sldId id="533" r:id="rId48"/>
    <p:sldId id="535" r:id="rId49"/>
    <p:sldId id="540" r:id="rId50"/>
    <p:sldId id="477" r:id="rId51"/>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5A33"/>
    <a:srgbClr val="DE2A00"/>
    <a:srgbClr val="D02800"/>
    <a:srgbClr val="FF3300"/>
    <a:srgbClr val="0000FF"/>
    <a:srgbClr val="CC3300"/>
    <a:srgbClr val="FF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10980"/>
    </p:cViewPr>
  </p:sorterViewPr>
  <p:notesViewPr>
    <p:cSldViewPr>
      <p:cViewPr varScale="1">
        <p:scale>
          <a:sx n="57" d="100"/>
          <a:sy n="57" d="100"/>
        </p:scale>
        <p:origin x="-2472" y="-90"/>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F10308A9-0314-45A4-A8AA-7CB85AAF906B}" type="datetimeFigureOut">
              <a:rPr lang="en-US" smtClean="0"/>
              <a:pPr/>
              <a:t>12/1/2016</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77438B58-13CB-4A4C-873C-C53C17D9D2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17623C50-3AFE-4157-A178-30EC7CF2402E}" type="datetimeFigureOut">
              <a:rPr lang="en-US" smtClean="0"/>
              <a:pPr/>
              <a:t>12/1/2016</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754625B4-92B9-4926-885E-3F48778366A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349F32-E770-4F2C-85DD-2CC4B34EF849}"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514350" indent="-514350">
              <a:buFont typeface="+mj-lt"/>
              <a:buAutoNum type="arabicPeriod"/>
              <a:defRPr/>
            </a:lvl1pPr>
            <a:lvl2pPr marL="971550" indent="-514350">
              <a:buFont typeface="+mj-lt"/>
              <a:buAutoNum type="alphaLcPeriod"/>
              <a:defRPr/>
            </a:lvl2pPr>
            <a:lvl3pPr marL="1371600" indent="-457200">
              <a:buFont typeface="+mj-lt"/>
              <a:buAutoNum type="arabicParenR"/>
              <a:defRPr/>
            </a:lvl3pPr>
            <a:lvl4pPr marL="1885950" indent="-514350">
              <a:buFont typeface="+mj-lt"/>
              <a:buAutoNum type="romanLcPeriod"/>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A217B6-A5D1-47D3-9185-551C88359725}"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4A9186-7158-45FE-B87F-B0ECFCB9AB24}" type="datetime1">
              <a:rPr lang="en-US" smtClean="0"/>
              <a:pPr/>
              <a:t>12/1/2016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551F45-849D-453D-B7A1-8375C45C6368}" type="datetime1">
              <a:rPr lang="en-US" smtClean="0"/>
              <a:pPr/>
              <a:t>12/1/2016</a:t>
            </a:fld>
            <a:endParaRPr lang="en-US"/>
          </a:p>
        </p:txBody>
      </p:sp>
      <p:sp>
        <p:nvSpPr>
          <p:cNvPr id="8" name="Footer Placeholder 7"/>
          <p:cNvSpPr>
            <a:spLocks noGrp="1"/>
          </p:cNvSpPr>
          <p:nvPr>
            <p:ph type="ftr" sz="quarter" idx="11"/>
          </p:nvPr>
        </p:nvSpPr>
        <p:spPr/>
        <p:txBody>
          <a:bodyPr/>
          <a:lstStyle/>
          <a:p>
            <a:r>
              <a:rPr lang="en-US" smtClean="0"/>
              <a:t>David Tye</a:t>
            </a:r>
            <a:endParaRPr lang="en-US"/>
          </a:p>
        </p:txBody>
      </p:sp>
      <p:sp>
        <p:nvSpPr>
          <p:cNvPr id="9" name="Slide Number Placeholder 8"/>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93FE8-888C-4434-AD7C-BF830D379F5E}" type="datetime1">
              <a:rPr lang="en-US" smtClean="0"/>
              <a:pPr/>
              <a:t>12/1/2016</a:t>
            </a:fld>
            <a:endParaRPr lang="en-US"/>
          </a:p>
        </p:txBody>
      </p:sp>
      <p:sp>
        <p:nvSpPr>
          <p:cNvPr id="4" name="Footer Placeholder 3"/>
          <p:cNvSpPr>
            <a:spLocks noGrp="1"/>
          </p:cNvSpPr>
          <p:nvPr>
            <p:ph type="ftr" sz="quarter" idx="11"/>
          </p:nvPr>
        </p:nvSpPr>
        <p:spPr/>
        <p:txBody>
          <a:bodyPr/>
          <a:lstStyle/>
          <a:p>
            <a:r>
              <a:rPr lang="en-US" smtClean="0"/>
              <a:t>David Tye</a:t>
            </a:r>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12/1/2016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84EC8A-043A-481C-8127-6D23DD0F98DE}" type="datetime1">
              <a:rPr lang="en-US" smtClean="0"/>
              <a:pPr/>
              <a:t>12/1/2016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565DA1-1254-46FE-8045-D8BD58E0831C}" type="datetime1">
              <a:rPr lang="en-US" smtClean="0"/>
              <a:pPr/>
              <a:t>12/1/2016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883BE-F66E-4C6E-865A-632FA67D52E8}"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7EAB04-4619-41CF-AF5A-F97987350AAA}"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F10DA-13EF-4C81-9B6D-5B15BE4C7B3A}" type="datetime1">
              <a:rPr lang="en-US" smtClean="0"/>
              <a:pPr/>
              <a:t>12/1/2016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David Tye</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E11CA-64D2-4375-B622-C832B1B192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www.crossbooks.com/verse.asp?ref=Mt+13:45-46" TargetMode="External"/><Relationship Id="rId3" Type="http://schemas.openxmlformats.org/officeDocument/2006/relationships/hyperlink" Target="http://www.crossbooks.com/verse.asp?ref=Mt+13:24-30" TargetMode="External"/><Relationship Id="rId7" Type="http://schemas.openxmlformats.org/officeDocument/2006/relationships/hyperlink" Target="http://www.crossbooks.com/verse.asp?ref=Mt+13:44" TargetMode="External"/><Relationship Id="rId2" Type="http://schemas.openxmlformats.org/officeDocument/2006/relationships/hyperlink" Target="http://www.crossbooks.com/verse.asp?ref=Mt+13:1-23" TargetMode="External"/><Relationship Id="rId1" Type="http://schemas.openxmlformats.org/officeDocument/2006/relationships/slideLayout" Target="../slideLayouts/slideLayout2.xml"/><Relationship Id="rId6" Type="http://schemas.openxmlformats.org/officeDocument/2006/relationships/hyperlink" Target="http://www.crossbooks.com/verse.asp?ref=Mt+13:33-35" TargetMode="External"/><Relationship Id="rId5" Type="http://schemas.openxmlformats.org/officeDocument/2006/relationships/hyperlink" Target="http://www.crossbooks.com/verse.asp?ref=Mt+13:31-32" TargetMode="External"/><Relationship Id="rId4" Type="http://schemas.openxmlformats.org/officeDocument/2006/relationships/hyperlink" Target="http://www.crossbooks.com/verse.asp?ref=Mt+13:36-43" TargetMode="External"/><Relationship Id="rId9" Type="http://schemas.openxmlformats.org/officeDocument/2006/relationships/hyperlink" Target="http://www.crossbooks.com/verse.asp?ref=Mt+13:47-52"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492375"/>
            <a:ext cx="8458200" cy="1470025"/>
          </a:xfrm>
        </p:spPr>
        <p:txBody>
          <a:bodyPr>
            <a:normAutofit fontScale="90000"/>
          </a:bodyPr>
          <a:lstStyle/>
          <a:p>
            <a:r>
              <a:rPr lang="en-US" dirty="0" smtClean="0"/>
              <a:t>The Revelation of Jesus Christ</a:t>
            </a:r>
            <a:br>
              <a:rPr lang="en-US" dirty="0" smtClean="0"/>
            </a:br>
            <a:r>
              <a:rPr lang="en-US" dirty="0" smtClean="0"/>
              <a:t/>
            </a:r>
            <a:br>
              <a:rPr lang="en-US" dirty="0" smtClean="0"/>
            </a:br>
            <a:r>
              <a:rPr lang="en-US" b="1" dirty="0" smtClean="0"/>
              <a:t>Review/Application </a:t>
            </a:r>
            <a:r>
              <a:rPr lang="en-US" dirty="0" smtClean="0"/>
              <a:t>of </a:t>
            </a:r>
            <a:r>
              <a:rPr lang="en-US" b="1" dirty="0" smtClean="0">
                <a:solidFill>
                  <a:srgbClr val="0033CC"/>
                </a:solidFill>
              </a:rPr>
              <a:t>Rev1-3</a:t>
            </a:r>
            <a:r>
              <a:rPr lang="en-US" dirty="0" smtClean="0"/>
              <a:t>, &amp; </a:t>
            </a:r>
            <a:r>
              <a:rPr lang="en-US" b="1" dirty="0" smtClean="0"/>
              <a:t>Transition</a:t>
            </a:r>
            <a:r>
              <a:rPr lang="en-US" dirty="0" smtClean="0"/>
              <a:t> to </a:t>
            </a:r>
            <a:r>
              <a:rPr lang="en-US" b="1" dirty="0" smtClean="0">
                <a:solidFill>
                  <a:srgbClr val="0033CC"/>
                </a:solidFill>
              </a:rPr>
              <a:t>Rev 4</a:t>
            </a:r>
            <a:endParaRPr lang="en-US" b="1" dirty="0">
              <a:solidFill>
                <a:srgbClr val="0033CC"/>
              </a:solidFill>
            </a:endParaRPr>
          </a:p>
        </p:txBody>
      </p:sp>
      <p:pic>
        <p:nvPicPr>
          <p:cNvPr id="1026" name="Picture 2" descr="E:\BIBLE STUDY\MBC Community Teaching\DTW\Revelation\Graphics\jesus_second_coming.jpg"/>
          <p:cNvPicPr>
            <a:picLocks noChangeAspect="1" noChangeArrowheads="1"/>
          </p:cNvPicPr>
          <p:nvPr/>
        </p:nvPicPr>
        <p:blipFill>
          <a:blip r:embed="rId2" cstate="print"/>
          <a:srcRect/>
          <a:stretch>
            <a:fillRect/>
          </a:stretch>
        </p:blipFill>
        <p:spPr bwMode="auto">
          <a:xfrm>
            <a:off x="152400" y="152400"/>
            <a:ext cx="1395095" cy="1981200"/>
          </a:xfrm>
          <a:prstGeom prst="rect">
            <a:avLst/>
          </a:prstGeom>
          <a:noFill/>
        </p:spPr>
      </p:pic>
      <p:sp>
        <p:nvSpPr>
          <p:cNvPr id="5" name="TextBox 4"/>
          <p:cNvSpPr txBox="1"/>
          <p:nvPr/>
        </p:nvSpPr>
        <p:spPr>
          <a:xfrm>
            <a:off x="762000" y="5105400"/>
            <a:ext cx="7772400" cy="1107996"/>
          </a:xfrm>
          <a:prstGeom prst="rect">
            <a:avLst/>
          </a:prstGeom>
          <a:noFill/>
        </p:spPr>
        <p:txBody>
          <a:bodyPr wrap="square" rtlCol="0">
            <a:spAutoFit/>
          </a:bodyPr>
          <a:lstStyle/>
          <a:p>
            <a:r>
              <a:rPr lang="en-US" sz="2000" b="1" i="1" dirty="0" smtClean="0">
                <a:solidFill>
                  <a:schemeClr val="tx2"/>
                </a:solidFill>
              </a:rPr>
              <a:t>Rev. 1:3</a:t>
            </a:r>
            <a:r>
              <a:rPr lang="en-US" sz="2000" i="1" dirty="0" smtClean="0">
                <a:solidFill>
                  <a:schemeClr val="tx2"/>
                </a:solidFill>
              </a:rPr>
              <a:t> </a:t>
            </a:r>
            <a:r>
              <a:rPr lang="en-US" sz="2000" i="1" dirty="0" smtClean="0">
                <a:solidFill>
                  <a:srgbClr val="FF0000"/>
                </a:solidFill>
              </a:rPr>
              <a:t>Blessed is he who </a:t>
            </a:r>
            <a:r>
              <a:rPr lang="en-US" sz="2800" b="1" i="1" u="sng" dirty="0" smtClean="0">
                <a:solidFill>
                  <a:schemeClr val="tx2">
                    <a:lumMod val="75000"/>
                  </a:schemeClr>
                </a:solidFill>
              </a:rPr>
              <a:t>reads</a:t>
            </a:r>
            <a:r>
              <a:rPr lang="en-US" sz="2800" i="1" dirty="0" smtClean="0">
                <a:solidFill>
                  <a:srgbClr val="FF0000"/>
                </a:solidFill>
              </a:rPr>
              <a:t> </a:t>
            </a:r>
            <a:r>
              <a:rPr lang="en-US" sz="2000" i="1" dirty="0" smtClean="0">
                <a:solidFill>
                  <a:srgbClr val="FF0000"/>
                </a:solidFill>
              </a:rPr>
              <a:t>and those who </a:t>
            </a:r>
            <a:r>
              <a:rPr lang="en-US" sz="2000" b="1" i="1" u="sng" dirty="0" smtClean="0">
                <a:solidFill>
                  <a:srgbClr val="FF0000"/>
                </a:solidFill>
              </a:rPr>
              <a:t>hear</a:t>
            </a:r>
            <a:r>
              <a:rPr lang="en-US" sz="2000" i="1" dirty="0" smtClean="0">
                <a:solidFill>
                  <a:srgbClr val="FF0000"/>
                </a:solidFill>
              </a:rPr>
              <a:t> the words of the prophecy, and </a:t>
            </a:r>
            <a:r>
              <a:rPr lang="en-US" sz="2000" b="1" i="1" u="sng" dirty="0" smtClean="0">
                <a:solidFill>
                  <a:srgbClr val="FF0000"/>
                </a:solidFill>
              </a:rPr>
              <a:t>heed</a:t>
            </a:r>
            <a:r>
              <a:rPr lang="en-US" sz="2000" i="1" dirty="0" smtClean="0">
                <a:solidFill>
                  <a:srgbClr val="FF0000"/>
                </a:solidFill>
              </a:rPr>
              <a:t> the things which are written in it; for the time is near</a:t>
            </a:r>
            <a:r>
              <a:rPr lang="en-US" sz="2000" i="1" dirty="0" smtClean="0"/>
              <a:t>.</a:t>
            </a:r>
            <a:r>
              <a:rPr lang="en-US" dirty="0" smtClean="0"/>
              <a:t> </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a:t>
            </a:fld>
            <a:endParaRPr lang="en-US"/>
          </a:p>
        </p:txBody>
      </p:sp>
      <p:pic>
        <p:nvPicPr>
          <p:cNvPr id="1027" name="Picture 3"/>
          <p:cNvPicPr>
            <a:picLocks noChangeAspect="1" noChangeArrowheads="1"/>
          </p:cNvPicPr>
          <p:nvPr/>
        </p:nvPicPr>
        <p:blipFill>
          <a:blip r:embed="rId2" cstate="print"/>
          <a:srcRect/>
          <a:stretch>
            <a:fillRect/>
          </a:stretch>
        </p:blipFill>
        <p:spPr bwMode="auto">
          <a:xfrm>
            <a:off x="838200" y="71033"/>
            <a:ext cx="7543800" cy="63930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Outline of Revelation</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a:t>
            </a:fld>
            <a:endParaRPr lang="en-US"/>
          </a:p>
        </p:txBody>
      </p:sp>
      <p:graphicFrame>
        <p:nvGraphicFramePr>
          <p:cNvPr id="7" name="Table 6"/>
          <p:cNvGraphicFramePr>
            <a:graphicFrameLocks noGrp="1"/>
          </p:cNvGraphicFramePr>
          <p:nvPr/>
        </p:nvGraphicFramePr>
        <p:xfrm>
          <a:off x="304800" y="1100802"/>
          <a:ext cx="8534400" cy="5260624"/>
        </p:xfrm>
        <a:graphic>
          <a:graphicData uri="http://schemas.openxmlformats.org/drawingml/2006/table">
            <a:tbl>
              <a:tblPr/>
              <a:tblGrid>
                <a:gridCol w="1805680"/>
                <a:gridCol w="6728720"/>
              </a:tblGrid>
              <a:tr h="342892">
                <a:tc>
                  <a:txBody>
                    <a:bodyPr/>
                    <a:lstStyle/>
                    <a:p>
                      <a:pPr marL="0" marR="0" algn="ctr">
                        <a:lnSpc>
                          <a:spcPct val="115000"/>
                        </a:lnSpc>
                        <a:spcBef>
                          <a:spcPts val="0"/>
                        </a:spcBef>
                        <a:spcAft>
                          <a:spcPts val="0"/>
                        </a:spcAft>
                      </a:pPr>
                      <a:r>
                        <a:rPr lang="en-US" sz="2000" b="1" dirty="0">
                          <a:latin typeface="Calibri"/>
                          <a:ea typeface="MS Mincho"/>
                          <a:cs typeface="Times New Roman"/>
                        </a:rPr>
                        <a:t>Chapters</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Calibri"/>
                          <a:ea typeface="MS Mincho"/>
                          <a:cs typeface="Times New Roman"/>
                        </a:rPr>
                        <a:t>Topic</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a:t>
                      </a:r>
                      <a:r>
                        <a:rPr lang="en-US" sz="1400" dirty="0">
                          <a:latin typeface="+mn-lt"/>
                          <a:ea typeface="MS Mincho"/>
                          <a:cs typeface="Times New Roman"/>
                        </a:rPr>
                        <a:t> </a:t>
                      </a:r>
                      <a:r>
                        <a:rPr lang="en-US" sz="1400" b="1" i="1" dirty="0">
                          <a:solidFill>
                            <a:srgbClr val="FF0000"/>
                          </a:solidFill>
                          <a:latin typeface="+mn-lt"/>
                          <a:ea typeface="MS Mincho"/>
                          <a:cs typeface="Times New Roman"/>
                        </a:rPr>
                        <a:t>which you have seen  </a:t>
                      </a:r>
                      <a:r>
                        <a:rPr lang="en-US" sz="1400" dirty="0">
                          <a:latin typeface="+mn-lt"/>
                          <a:ea typeface="Calibri"/>
                          <a:cs typeface="Times New Roman"/>
                        </a:rPr>
                        <a:t>─ </a:t>
                      </a:r>
                      <a:r>
                        <a:rPr lang="en-US" sz="1400" dirty="0" smtClean="0">
                          <a:latin typeface="+mn-lt"/>
                          <a:ea typeface="Calibri"/>
                          <a:cs typeface="Times New Roman"/>
                        </a:rPr>
                        <a:t>Glorified </a:t>
                      </a:r>
                      <a:r>
                        <a:rPr lang="en-US" sz="1400" dirty="0" smtClean="0">
                          <a:latin typeface="+mn-lt"/>
                          <a:ea typeface="MS Mincho"/>
                          <a:cs typeface="Times New Roman"/>
                        </a:rPr>
                        <a:t>Christ </a:t>
                      </a:r>
                      <a:r>
                        <a:rPr lang="en-US" sz="1400" dirty="0">
                          <a:latin typeface="+mn-lt"/>
                          <a:ea typeface="MS Mincho"/>
                          <a:cs typeface="Times New Roman"/>
                        </a:rPr>
                        <a:t>in heaven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2-3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 which are </a:t>
                      </a:r>
                      <a:r>
                        <a:rPr lang="en-US" sz="1400" dirty="0">
                          <a:latin typeface="+mn-lt"/>
                          <a:ea typeface="Calibri"/>
                          <a:cs typeface="Times New Roman"/>
                        </a:rPr>
                        <a:t>─ 7 </a:t>
                      </a:r>
                      <a:r>
                        <a:rPr lang="en-US" sz="1400" dirty="0">
                          <a:latin typeface="+mn-lt"/>
                          <a:ea typeface="MS Mincho"/>
                          <a:cs typeface="Times New Roman"/>
                        </a:rPr>
                        <a:t>letters to the 7 churches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4-5</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b="1" i="1" kern="1200" dirty="0" smtClean="0">
                          <a:solidFill>
                            <a:srgbClr val="FF0000"/>
                          </a:solidFill>
                          <a:latin typeface="+mn-lt"/>
                          <a:ea typeface="MS Mincho"/>
                          <a:cs typeface="Times New Roman"/>
                        </a:rPr>
                        <a:t>Things which shall take place </a:t>
                      </a:r>
                      <a:r>
                        <a:rPr lang="en-US" sz="1400" dirty="0" smtClean="0">
                          <a:latin typeface="+mn-lt"/>
                          <a:ea typeface="Calibri"/>
                          <a:cs typeface="Times New Roman"/>
                        </a:rPr>
                        <a:t>─ </a:t>
                      </a:r>
                      <a:r>
                        <a:rPr lang="en-US" sz="1400" b="1" i="1" kern="1200" dirty="0" smtClean="0">
                          <a:solidFill>
                            <a:srgbClr val="FF0000"/>
                          </a:solidFill>
                          <a:latin typeface="+mn-lt"/>
                          <a:ea typeface="MS Mincho"/>
                          <a:cs typeface="Times New Roman"/>
                        </a:rPr>
                        <a:t> </a:t>
                      </a:r>
                      <a:r>
                        <a:rPr lang="en-US" sz="1400" dirty="0" smtClean="0">
                          <a:latin typeface="+mn-lt"/>
                          <a:ea typeface="MS Mincho"/>
                          <a:cs typeface="Times New Roman"/>
                        </a:rPr>
                        <a:t>Introduction / background </a:t>
                      </a:r>
                      <a:r>
                        <a:rPr lang="en-US" sz="1400" dirty="0">
                          <a:latin typeface="+mn-lt"/>
                          <a:ea typeface="MS Mincho"/>
                          <a:cs typeface="Times New Roman"/>
                        </a:rPr>
                        <a:t>to the future — 7 sealed scroll</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6 seals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21060">
                <a:tc>
                  <a:txBody>
                    <a:bodyPr/>
                    <a:lstStyle/>
                    <a:p>
                      <a:pPr marL="0" marR="0" algn="ctr">
                        <a:lnSpc>
                          <a:spcPct val="115000"/>
                        </a:lnSpc>
                        <a:spcBef>
                          <a:spcPts val="0"/>
                        </a:spcBef>
                        <a:spcAft>
                          <a:spcPts val="0"/>
                        </a:spcAft>
                      </a:pPr>
                      <a:r>
                        <a:rPr lang="en-US" sz="1400" dirty="0">
                          <a:latin typeface="+mn-lt"/>
                          <a:ea typeface="MS Mincho"/>
                          <a:cs typeface="Times New Roman"/>
                        </a:rPr>
                        <a:t>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dirty="0">
                          <a:solidFill>
                            <a:srgbClr val="FF0000"/>
                          </a:solidFill>
                          <a:latin typeface="+mn-lt"/>
                          <a:ea typeface="MS Mincho"/>
                          <a:cs typeface="Times New Roman"/>
                        </a:rPr>
                        <a:t>1</a:t>
                      </a:r>
                      <a:r>
                        <a:rPr lang="en-US" sz="1400" b="1" baseline="30000" dirty="0">
                          <a:solidFill>
                            <a:srgbClr val="FF0000"/>
                          </a:solidFill>
                          <a:latin typeface="+mn-lt"/>
                          <a:ea typeface="MS Mincho"/>
                          <a:cs typeface="Times New Roman"/>
                        </a:rPr>
                        <a:t>st</a:t>
                      </a:r>
                      <a:r>
                        <a:rPr lang="en-US" sz="1400" b="1" dirty="0">
                          <a:solidFill>
                            <a:srgbClr val="FF0000"/>
                          </a:solidFill>
                          <a:latin typeface="+mn-lt"/>
                          <a:ea typeface="MS Mincho"/>
                          <a:cs typeface="Times New Roman"/>
                        </a:rPr>
                        <a:t> parenthetic  </a:t>
                      </a:r>
                      <a:r>
                        <a:rPr lang="en-US" sz="1400" dirty="0">
                          <a:latin typeface="+mn-lt"/>
                          <a:ea typeface="Calibri"/>
                          <a:cs typeface="Times New Roman"/>
                        </a:rPr>
                        <a:t>─ </a:t>
                      </a:r>
                      <a:r>
                        <a:rPr lang="en-US" sz="1400" dirty="0">
                          <a:latin typeface="+mn-lt"/>
                          <a:ea typeface="MS Mincho"/>
                          <a:cs typeface="Times New Roman"/>
                        </a:rPr>
                        <a:t>2 groups (</a:t>
                      </a:r>
                      <a:r>
                        <a:rPr lang="en-US" sz="1400" dirty="0" smtClean="0">
                          <a:latin typeface="+mn-lt"/>
                          <a:ea typeface="MS Mincho"/>
                          <a:cs typeface="Times New Roman"/>
                        </a:rPr>
                        <a:t>144,000,</a:t>
                      </a:r>
                      <a:r>
                        <a:rPr lang="en-US" sz="1400" baseline="0" dirty="0" smtClean="0">
                          <a:latin typeface="+mn-lt"/>
                          <a:ea typeface="MS Mincho"/>
                          <a:cs typeface="Times New Roman"/>
                        </a:rPr>
                        <a:t> </a:t>
                      </a:r>
                      <a:r>
                        <a:rPr lang="en-US" sz="1400" dirty="0" smtClean="0">
                          <a:latin typeface="+mn-lt"/>
                          <a:ea typeface="MS Mincho"/>
                          <a:cs typeface="Times New Roman"/>
                        </a:rPr>
                        <a:t>multitude </a:t>
                      </a:r>
                      <a:r>
                        <a:rPr lang="en-US" sz="1400" dirty="0">
                          <a:latin typeface="+mn-lt"/>
                          <a:ea typeface="MS Mincho"/>
                          <a:cs typeface="Times New Roman"/>
                        </a:rPr>
                        <a:t>of gentiles in white robes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seal and first 4 trumpets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5</a:t>
                      </a:r>
                      <a:r>
                        <a:rPr lang="en-US" sz="1400" baseline="30000" dirty="0">
                          <a:latin typeface="+mn-lt"/>
                          <a:ea typeface="MS Mincho"/>
                          <a:cs typeface="Times New Roman"/>
                        </a:rPr>
                        <a:t>th</a:t>
                      </a:r>
                      <a:r>
                        <a:rPr lang="en-US" sz="1400" dirty="0">
                          <a:latin typeface="+mn-lt"/>
                          <a:ea typeface="MS Mincho"/>
                          <a:cs typeface="Times New Roman"/>
                        </a:rPr>
                        <a:t> &amp; 6</a:t>
                      </a:r>
                      <a:r>
                        <a:rPr lang="en-US" sz="1400" baseline="30000" dirty="0">
                          <a:latin typeface="+mn-lt"/>
                          <a:ea typeface="MS Mincho"/>
                          <a:cs typeface="Times New Roman"/>
                        </a:rPr>
                        <a:t>th</a:t>
                      </a:r>
                      <a:r>
                        <a:rPr lang="en-US" sz="1400" dirty="0">
                          <a:latin typeface="+mn-lt"/>
                          <a:ea typeface="MS Mincho"/>
                          <a:cs typeface="Times New Roman"/>
                        </a:rPr>
                        <a:t> trumpets, 1</a:t>
                      </a:r>
                      <a:r>
                        <a:rPr lang="en-US" sz="1400" baseline="30000" dirty="0">
                          <a:latin typeface="+mn-lt"/>
                          <a:ea typeface="MS Mincho"/>
                          <a:cs typeface="Times New Roman"/>
                        </a:rPr>
                        <a:t>st</a:t>
                      </a:r>
                      <a:r>
                        <a:rPr lang="en-US" sz="1400" dirty="0">
                          <a:latin typeface="+mn-lt"/>
                          <a:ea typeface="MS Mincho"/>
                          <a:cs typeface="Times New Roman"/>
                        </a:rPr>
                        <a:t> </a:t>
                      </a:r>
                      <a:r>
                        <a:rPr lang="en-US" sz="1400" dirty="0" smtClean="0">
                          <a:latin typeface="+mn-lt"/>
                          <a:ea typeface="MS Mincho"/>
                          <a:cs typeface="Times New Roman"/>
                        </a:rPr>
                        <a:t>&amp; 2</a:t>
                      </a:r>
                      <a:r>
                        <a:rPr lang="en-US" sz="1400" baseline="30000" dirty="0" smtClean="0">
                          <a:latin typeface="+mn-lt"/>
                          <a:ea typeface="MS Mincho"/>
                          <a:cs typeface="Times New Roman"/>
                        </a:rPr>
                        <a:t>nd</a:t>
                      </a:r>
                      <a:r>
                        <a:rPr lang="en-US" sz="1400" baseline="0" dirty="0" smtClean="0">
                          <a:latin typeface="+mn-lt"/>
                          <a:ea typeface="MS Mincho"/>
                          <a:cs typeface="Times New Roman"/>
                        </a:rPr>
                        <a:t> </a:t>
                      </a:r>
                      <a:r>
                        <a:rPr lang="en-US" sz="1400" dirty="0" smtClean="0">
                          <a:latin typeface="+mn-lt"/>
                          <a:ea typeface="MS Mincho"/>
                          <a:cs typeface="Times New Roman"/>
                        </a:rPr>
                        <a:t>Woes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10-11:14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2</a:t>
                      </a:r>
                      <a:r>
                        <a:rPr lang="en-US" sz="1400" b="1" kern="1200" baseline="30000" dirty="0" smtClean="0">
                          <a:solidFill>
                            <a:srgbClr val="FF0000"/>
                          </a:solidFill>
                          <a:latin typeface="+mn-lt"/>
                          <a:ea typeface="MS Mincho"/>
                          <a:cs typeface="Times New Roman"/>
                        </a:rPr>
                        <a:t>nd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the little book, the two </a:t>
                      </a:r>
                      <a:r>
                        <a:rPr lang="en-US" sz="1400" dirty="0" smtClean="0">
                          <a:latin typeface="+mn-lt"/>
                          <a:ea typeface="Calibri"/>
                          <a:cs typeface="Times New Roman"/>
                        </a:rPr>
                        <a:t>witnesses, end of 2</a:t>
                      </a:r>
                      <a:r>
                        <a:rPr lang="en-US" sz="1400" baseline="30000" dirty="0" smtClean="0">
                          <a:latin typeface="+mn-lt"/>
                          <a:ea typeface="Calibri"/>
                          <a:cs typeface="Times New Roman"/>
                        </a:rPr>
                        <a:t>nd</a:t>
                      </a:r>
                      <a:r>
                        <a:rPr lang="en-US" sz="1400" dirty="0" smtClean="0">
                          <a:latin typeface="+mn-lt"/>
                          <a:ea typeface="Calibri"/>
                          <a:cs typeface="Times New Roman"/>
                        </a:rPr>
                        <a:t> Woe</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11:15-19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trumpet, 3</a:t>
                      </a:r>
                      <a:r>
                        <a:rPr lang="en-US" sz="1400" baseline="30000" dirty="0">
                          <a:latin typeface="+mn-lt"/>
                          <a:ea typeface="MS Mincho"/>
                          <a:cs typeface="Times New Roman"/>
                        </a:rPr>
                        <a:t>rd</a:t>
                      </a:r>
                      <a:r>
                        <a:rPr lang="en-US" sz="1400" dirty="0">
                          <a:latin typeface="+mn-lt"/>
                          <a:ea typeface="MS Mincho"/>
                          <a:cs typeface="Times New Roman"/>
                        </a:rPr>
                        <a:t> Woe</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important characters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wicked </a:t>
                      </a:r>
                      <a:r>
                        <a:rPr lang="en-US" sz="1400" dirty="0" smtClean="0">
                          <a:latin typeface="+mn-lt"/>
                          <a:ea typeface="Calibri"/>
                          <a:cs typeface="Times New Roman"/>
                        </a:rPr>
                        <a:t>rulers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visions of Christ triumphant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15-16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 bowls leading to the 2</a:t>
                      </a:r>
                      <a:r>
                        <a:rPr lang="en-US" sz="1400" baseline="30000" dirty="0">
                          <a:latin typeface="+mn-lt"/>
                          <a:ea typeface="MS Mincho"/>
                          <a:cs typeface="Times New Roman"/>
                        </a:rPr>
                        <a:t>nd</a:t>
                      </a:r>
                      <a:r>
                        <a:rPr lang="en-US" sz="1400" dirty="0">
                          <a:latin typeface="+mn-lt"/>
                          <a:ea typeface="MS Mincho"/>
                          <a:cs typeface="Times New Roman"/>
                        </a:rPr>
                        <a:t> coming of Christ</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a:t>
                      </a:r>
                      <a:r>
                        <a:rPr lang="en-US" sz="1400" dirty="0">
                          <a:latin typeface="+mn-lt"/>
                          <a:ea typeface="MS Mincho"/>
                          <a:cs typeface="Times New Roman"/>
                        </a:rPr>
                        <a:t>Destruction of ecclesiastic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MS Mincho"/>
                          <a:cs typeface="Times New Roman"/>
                        </a:rPr>
                        <a:t> </a:t>
                      </a:r>
                      <a:r>
                        <a:rPr lang="en-US" sz="1400" dirty="0">
                          <a:latin typeface="+mn-lt"/>
                          <a:ea typeface="Calibri"/>
                          <a:cs typeface="Times New Roman"/>
                        </a:rPr>
                        <a:t>─ </a:t>
                      </a:r>
                      <a:r>
                        <a:rPr lang="en-US" sz="1400" dirty="0">
                          <a:latin typeface="+mn-lt"/>
                          <a:ea typeface="MS Mincho"/>
                          <a:cs typeface="Times New Roman"/>
                        </a:rPr>
                        <a:t>Destruction of political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2</a:t>
                      </a:r>
                      <a:r>
                        <a:rPr lang="en-US" sz="1400" baseline="30000" dirty="0">
                          <a:latin typeface="+mn-lt"/>
                          <a:ea typeface="MS Mincho"/>
                          <a:cs typeface="Times New Roman"/>
                        </a:rPr>
                        <a:t>nd</a:t>
                      </a:r>
                      <a:r>
                        <a:rPr lang="en-US" sz="1400" dirty="0">
                          <a:latin typeface="+mn-lt"/>
                          <a:ea typeface="MS Mincho"/>
                          <a:cs typeface="Times New Roman"/>
                        </a:rPr>
                        <a:t> Coming of Christ, the great supper of God</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493552">
                <a:tc>
                  <a:txBody>
                    <a:bodyPr/>
                    <a:lstStyle/>
                    <a:p>
                      <a:pPr marL="0" marR="0" algn="ctr">
                        <a:lnSpc>
                          <a:spcPct val="115000"/>
                        </a:lnSpc>
                        <a:spcBef>
                          <a:spcPts val="0"/>
                        </a:spcBef>
                        <a:spcAft>
                          <a:spcPts val="0"/>
                        </a:spcAft>
                      </a:pPr>
                      <a:r>
                        <a:rPr lang="en-US" sz="1400">
                          <a:latin typeface="+mn-lt"/>
                          <a:ea typeface="MS Mincho"/>
                          <a:cs typeface="Times New Roman"/>
                        </a:rPr>
                        <a:t>20</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Millennial reign of Christ </a:t>
                      </a:r>
                      <a:r>
                        <a:rPr lang="en-US" sz="1400" dirty="0" smtClean="0">
                          <a:latin typeface="+mn-lt"/>
                          <a:ea typeface="Calibri"/>
                          <a:cs typeface="Times New Roman"/>
                        </a:rPr>
                        <a:t>─ </a:t>
                      </a:r>
                      <a:r>
                        <a:rPr lang="en-US" sz="1400" dirty="0">
                          <a:latin typeface="+mn-lt"/>
                          <a:ea typeface="Calibri"/>
                          <a:cs typeface="Times New Roman"/>
                        </a:rPr>
                        <a:t>Satan bound, 1000 year reign, Satan released, great white throne judgment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New Jerusalem, new heaven and new earth</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Concluding revelations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33CC"/>
                </a:solidFill>
              </a:rPr>
              <a:t>Rev 1 </a:t>
            </a:r>
            <a:r>
              <a:rPr lang="en-US" b="1" dirty="0" smtClean="0"/>
              <a:t>Thoughts</a:t>
            </a:r>
            <a:endParaRPr lang="en-US" b="1"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solidFill>
                  <a:srgbClr val="0000FF"/>
                </a:solidFill>
                <a:latin typeface="Times New Roman"/>
                <a:ea typeface="Times New Roman"/>
                <a:cs typeface="Times New Roman"/>
              </a:rPr>
              <a:t>Rev. 1:1-3</a:t>
            </a:r>
            <a:r>
              <a:rPr lang="en-US" dirty="0" smtClean="0">
                <a:latin typeface="Times New Roman"/>
                <a:ea typeface="Times New Roman"/>
                <a:cs typeface="Times New Roman"/>
              </a:rPr>
              <a:t> The </a:t>
            </a:r>
            <a:r>
              <a:rPr lang="en-US" b="1" u="sng" dirty="0" smtClean="0">
                <a:solidFill>
                  <a:srgbClr val="C00000"/>
                </a:solidFill>
                <a:latin typeface="Times New Roman"/>
                <a:ea typeface="Times New Roman"/>
                <a:cs typeface="Times New Roman"/>
              </a:rPr>
              <a:t>Revelation of Jesus Christ, which God gave Him to show to His bond-servants, the things which must shortly take place</a:t>
            </a:r>
            <a:r>
              <a:rPr lang="en-US" dirty="0" smtClean="0">
                <a:latin typeface="Times New Roman"/>
                <a:ea typeface="Times New Roman"/>
                <a:cs typeface="Times New Roman"/>
              </a:rPr>
              <a:t>; and He sent and </a:t>
            </a:r>
            <a:r>
              <a:rPr lang="en-US" u="sng" dirty="0" smtClean="0">
                <a:latin typeface="Times New Roman"/>
                <a:ea typeface="Times New Roman"/>
                <a:cs typeface="Times New Roman"/>
              </a:rPr>
              <a:t>communicated</a:t>
            </a:r>
            <a:r>
              <a:rPr lang="en-US" dirty="0" smtClean="0">
                <a:latin typeface="Times New Roman"/>
                <a:ea typeface="Times New Roman"/>
                <a:cs typeface="Times New Roman"/>
              </a:rPr>
              <a:t> </a:t>
            </a:r>
            <a:r>
              <a:rPr lang="en-US" i="1" dirty="0" smtClean="0">
                <a:latin typeface="Times New Roman"/>
                <a:ea typeface="Times New Roman"/>
                <a:cs typeface="Times New Roman"/>
              </a:rPr>
              <a:t>it</a:t>
            </a:r>
            <a:r>
              <a:rPr lang="en-US" dirty="0" smtClean="0">
                <a:latin typeface="Times New Roman"/>
                <a:ea typeface="Times New Roman"/>
                <a:cs typeface="Times New Roman"/>
              </a:rPr>
              <a:t> by His angel to His bond-servant John, </a:t>
            </a:r>
            <a:r>
              <a:rPr lang="en-US" baseline="30000" dirty="0" smtClean="0">
                <a:solidFill>
                  <a:srgbClr val="0000FF"/>
                </a:solidFill>
                <a:latin typeface="Times New Roman"/>
                <a:ea typeface="Times New Roman"/>
                <a:cs typeface="Times New Roman"/>
              </a:rPr>
              <a:t>2</a:t>
            </a:r>
            <a:r>
              <a:rPr lang="en-US" dirty="0" smtClean="0">
                <a:latin typeface="Times New Roman"/>
                <a:ea typeface="Times New Roman"/>
                <a:cs typeface="Times New Roman"/>
              </a:rPr>
              <a:t>who bore witness to the word of God and to the testimony of Jesus Christ, </a:t>
            </a:r>
            <a:r>
              <a:rPr lang="en-US" i="1" dirty="0" smtClean="0">
                <a:latin typeface="Times New Roman"/>
                <a:ea typeface="Times New Roman"/>
                <a:cs typeface="Times New Roman"/>
              </a:rPr>
              <a:t>even</a:t>
            </a:r>
            <a:r>
              <a:rPr lang="en-US" dirty="0" smtClean="0">
                <a:latin typeface="Times New Roman"/>
                <a:ea typeface="Times New Roman"/>
                <a:cs typeface="Times New Roman"/>
              </a:rPr>
              <a:t> to all that he </a:t>
            </a:r>
            <a:r>
              <a:rPr lang="en-US" u="sng" dirty="0" smtClean="0">
                <a:latin typeface="Times New Roman"/>
                <a:ea typeface="Times New Roman"/>
                <a:cs typeface="Times New Roman"/>
              </a:rPr>
              <a:t>saw</a:t>
            </a:r>
            <a:r>
              <a:rPr lang="en-US" dirty="0" smtClean="0">
                <a:latin typeface="Times New Roman"/>
                <a:ea typeface="Times New Roman"/>
                <a:cs typeface="Times New Roman"/>
              </a:rPr>
              <a:t>. </a:t>
            </a:r>
            <a:r>
              <a:rPr lang="en-US" baseline="30000" dirty="0" smtClean="0">
                <a:solidFill>
                  <a:srgbClr val="0000FF"/>
                </a:solidFill>
                <a:latin typeface="Times New Roman"/>
                <a:ea typeface="Times New Roman"/>
                <a:cs typeface="Times New Roman"/>
              </a:rPr>
              <a:t>3</a:t>
            </a:r>
            <a:r>
              <a:rPr lang="en-US" b="1" u="sng" dirty="0" smtClean="0">
                <a:solidFill>
                  <a:srgbClr val="CC3300"/>
                </a:solidFill>
                <a:latin typeface="Times New Roman"/>
                <a:ea typeface="Times New Roman"/>
                <a:cs typeface="Times New Roman"/>
              </a:rPr>
              <a:t>Blessed</a:t>
            </a:r>
            <a:r>
              <a:rPr lang="en-US" dirty="0" smtClean="0">
                <a:solidFill>
                  <a:srgbClr val="CC3300"/>
                </a:solidFill>
                <a:latin typeface="Times New Roman"/>
                <a:ea typeface="Times New Roman"/>
                <a:cs typeface="Times New Roman"/>
              </a:rPr>
              <a:t> </a:t>
            </a:r>
            <a:r>
              <a:rPr lang="en-US" dirty="0" smtClean="0">
                <a:latin typeface="Times New Roman"/>
                <a:ea typeface="Times New Roman"/>
                <a:cs typeface="Times New Roman"/>
              </a:rPr>
              <a:t>is he who </a:t>
            </a:r>
            <a:r>
              <a:rPr lang="en-US" u="sng" dirty="0" smtClean="0">
                <a:latin typeface="Times New Roman"/>
                <a:ea typeface="Times New Roman"/>
                <a:cs typeface="Times New Roman"/>
              </a:rPr>
              <a:t>reads</a:t>
            </a:r>
            <a:r>
              <a:rPr lang="en-US" dirty="0" smtClean="0">
                <a:latin typeface="Times New Roman"/>
                <a:ea typeface="Times New Roman"/>
                <a:cs typeface="Times New Roman"/>
              </a:rPr>
              <a:t> and those who </a:t>
            </a:r>
            <a:r>
              <a:rPr lang="en-US" u="sng" dirty="0" smtClean="0">
                <a:latin typeface="Times New Roman"/>
                <a:ea typeface="Times New Roman"/>
                <a:cs typeface="Times New Roman"/>
              </a:rPr>
              <a:t>hear</a:t>
            </a:r>
            <a:r>
              <a:rPr lang="en-US" dirty="0" smtClean="0">
                <a:latin typeface="Times New Roman"/>
                <a:ea typeface="Times New Roman"/>
                <a:cs typeface="Times New Roman"/>
              </a:rPr>
              <a:t> the words of the prophecy, and </a:t>
            </a:r>
            <a:r>
              <a:rPr lang="en-US" u="sng" dirty="0" smtClean="0">
                <a:latin typeface="Times New Roman"/>
                <a:ea typeface="Times New Roman"/>
                <a:cs typeface="Times New Roman"/>
              </a:rPr>
              <a:t>heed</a:t>
            </a:r>
            <a:r>
              <a:rPr lang="en-US" dirty="0" smtClean="0">
                <a:latin typeface="Times New Roman"/>
                <a:ea typeface="Times New Roman"/>
                <a:cs typeface="Times New Roman"/>
              </a:rPr>
              <a:t> the things which are written in it; for the </a:t>
            </a:r>
            <a:r>
              <a:rPr lang="en-US" u="sng" dirty="0" smtClean="0">
                <a:latin typeface="Times New Roman"/>
                <a:ea typeface="Times New Roman"/>
                <a:cs typeface="Times New Roman"/>
              </a:rPr>
              <a:t>time</a:t>
            </a:r>
            <a:r>
              <a:rPr lang="en-US" dirty="0" smtClean="0">
                <a:latin typeface="Times New Roman"/>
                <a:ea typeface="Times New Roman"/>
                <a:cs typeface="Times New Roman"/>
              </a:rPr>
              <a:t> is </a:t>
            </a:r>
            <a:r>
              <a:rPr lang="en-US" u="sng" dirty="0" smtClean="0">
                <a:latin typeface="Times New Roman"/>
                <a:ea typeface="Times New Roman"/>
                <a:cs typeface="Times New Roman"/>
              </a:rPr>
              <a:t>near</a:t>
            </a:r>
            <a:r>
              <a:rPr lang="en-US" dirty="0" smtClean="0">
                <a:latin typeface="Times New Roman"/>
                <a:ea typeface="Times New Roman"/>
                <a:cs typeface="Times New Roman"/>
              </a:rPr>
              <a:t>.</a:t>
            </a:r>
            <a:endParaRPr lang="en-US" dirty="0" smtClean="0">
              <a:ea typeface="Times New Roman"/>
              <a:cs typeface="Times New Roman"/>
            </a:endParaRPr>
          </a:p>
          <a:p>
            <a:pPr>
              <a:buNone/>
            </a:pP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Rev 1:1-20</a:t>
            </a:r>
            <a:endParaRPr lang="en-US" dirty="0"/>
          </a:p>
        </p:txBody>
      </p:sp>
      <p:sp>
        <p:nvSpPr>
          <p:cNvPr id="3" name="Content Placeholder 2"/>
          <p:cNvSpPr>
            <a:spLocks noGrp="1"/>
          </p:cNvSpPr>
          <p:nvPr>
            <p:ph idx="1"/>
          </p:nvPr>
        </p:nvSpPr>
        <p:spPr>
          <a:xfrm>
            <a:off x="304800" y="990600"/>
            <a:ext cx="8610600" cy="5410200"/>
          </a:xfrm>
        </p:spPr>
        <p:txBody>
          <a:bodyPr>
            <a:noAutofit/>
          </a:bodyPr>
          <a:lstStyle/>
          <a:p>
            <a:pPr marL="514350" indent="-514350">
              <a:lnSpc>
                <a:spcPts val="3200"/>
              </a:lnSpc>
              <a:spcBef>
                <a:spcPts val="0"/>
              </a:spcBef>
              <a:buFont typeface="+mj-lt"/>
              <a:buAutoNum type="arabicPeriod"/>
            </a:pPr>
            <a:r>
              <a:rPr lang="en-US" sz="2300" dirty="0" smtClean="0"/>
              <a:t>What did John call his writing? (1:1)</a:t>
            </a:r>
          </a:p>
          <a:p>
            <a:pPr marL="514350" indent="-514350">
              <a:lnSpc>
                <a:spcPts val="3200"/>
              </a:lnSpc>
              <a:spcBef>
                <a:spcPts val="0"/>
              </a:spcBef>
              <a:buFont typeface="+mj-lt"/>
              <a:buAutoNum type="arabicPeriod"/>
            </a:pPr>
            <a:r>
              <a:rPr lang="en-US" sz="2300" dirty="0" smtClean="0"/>
              <a:t>For whose benefit did God intend the book of Revelation? (1:1)</a:t>
            </a:r>
          </a:p>
          <a:p>
            <a:pPr marL="514350" indent="-514350">
              <a:lnSpc>
                <a:spcPts val="3200"/>
              </a:lnSpc>
              <a:spcBef>
                <a:spcPts val="0"/>
              </a:spcBef>
              <a:buFont typeface="+mj-lt"/>
              <a:buAutoNum type="arabicPeriod"/>
            </a:pPr>
            <a:r>
              <a:rPr lang="en-US" sz="2300" dirty="0" smtClean="0"/>
              <a:t>What did God want us to learn from the book of Revelation? (1:1)</a:t>
            </a:r>
          </a:p>
          <a:p>
            <a:pPr marL="514350" indent="-514350">
              <a:lnSpc>
                <a:spcPts val="3200"/>
              </a:lnSpc>
              <a:spcBef>
                <a:spcPts val="0"/>
              </a:spcBef>
              <a:buFont typeface="+mj-lt"/>
              <a:buAutoNum type="arabicPeriod"/>
            </a:pPr>
            <a:r>
              <a:rPr lang="en-US" sz="2300" dirty="0" smtClean="0"/>
              <a:t>How much of the revelation he received did John report? (1:2)</a:t>
            </a:r>
          </a:p>
          <a:p>
            <a:pPr marL="514350" indent="-514350">
              <a:lnSpc>
                <a:spcPts val="3200"/>
              </a:lnSpc>
              <a:spcBef>
                <a:spcPts val="0"/>
              </a:spcBef>
              <a:buFont typeface="+mj-lt"/>
              <a:buAutoNum type="arabicPeriod"/>
            </a:pPr>
            <a:r>
              <a:rPr lang="en-US" sz="2300" dirty="0" smtClean="0"/>
              <a:t>What sources did John say were the basis of his revelation? (1:2)</a:t>
            </a:r>
          </a:p>
          <a:p>
            <a:pPr marL="514350" indent="-514350">
              <a:lnSpc>
                <a:spcPts val="3200"/>
              </a:lnSpc>
              <a:spcBef>
                <a:spcPts val="0"/>
              </a:spcBef>
              <a:buFont typeface="+mj-lt"/>
              <a:buAutoNum type="arabicPeriod"/>
            </a:pPr>
            <a:r>
              <a:rPr lang="en-US" sz="2300" dirty="0" smtClean="0"/>
              <a:t>What is promised to those who study this revelation? (1:3)</a:t>
            </a:r>
          </a:p>
          <a:p>
            <a:pPr>
              <a:lnSpc>
                <a:spcPts val="3200"/>
              </a:lnSpc>
              <a:spcBef>
                <a:spcPts val="0"/>
              </a:spcBef>
            </a:pPr>
            <a:r>
              <a:rPr lang="en-US" sz="2300" dirty="0" smtClean="0"/>
              <a:t>What is Jesus’ attitude toward Christians? (1:5)</a:t>
            </a:r>
          </a:p>
          <a:p>
            <a:pPr>
              <a:lnSpc>
                <a:spcPts val="3200"/>
              </a:lnSpc>
              <a:spcBef>
                <a:spcPts val="0"/>
              </a:spcBef>
            </a:pPr>
            <a:r>
              <a:rPr lang="en-US" sz="2300" dirty="0" smtClean="0"/>
              <a:t>In what way does Jesus make all believers new? (1:6)</a:t>
            </a:r>
          </a:p>
          <a:p>
            <a:pPr>
              <a:lnSpc>
                <a:spcPts val="3200"/>
              </a:lnSpc>
              <a:spcBef>
                <a:spcPts val="0"/>
              </a:spcBef>
            </a:pPr>
            <a:r>
              <a:rPr lang="en-US" sz="2300" dirty="0" smtClean="0"/>
              <a:t>What did God’s voice command John to do? (1:11)</a:t>
            </a:r>
          </a:p>
          <a:p>
            <a:pPr>
              <a:lnSpc>
                <a:spcPts val="3200"/>
              </a:lnSpc>
              <a:spcBef>
                <a:spcPts val="0"/>
              </a:spcBef>
            </a:pPr>
            <a:r>
              <a:rPr lang="en-US" sz="2300" dirty="0" smtClean="0"/>
              <a:t>What did Jesus tell John to do? (1:19)</a:t>
            </a:r>
            <a:endParaRPr lang="en-US" sz="1000" dirty="0" smtClean="0"/>
          </a:p>
          <a:p>
            <a:pPr>
              <a:lnSpc>
                <a:spcPts val="3200"/>
              </a:lnSpc>
              <a:spcBef>
                <a:spcPts val="0"/>
              </a:spcBef>
            </a:pPr>
            <a:r>
              <a:rPr lang="en-US" sz="2300" b="1" dirty="0" smtClean="0">
                <a:solidFill>
                  <a:srgbClr val="C00000"/>
                </a:solidFill>
              </a:rPr>
              <a:t>What is your reaction when you realize that God wants you to know what the future holds?</a:t>
            </a:r>
          </a:p>
          <a:p>
            <a:pPr>
              <a:lnSpc>
                <a:spcPts val="3200"/>
              </a:lnSpc>
              <a:spcBef>
                <a:spcPts val="0"/>
              </a:spcBef>
            </a:pPr>
            <a:endParaRPr lang="en-US" sz="2300" dirty="0" smtClean="0"/>
          </a:p>
          <a:p>
            <a:pPr>
              <a:lnSpc>
                <a:spcPts val="3200"/>
              </a:lnSpc>
              <a:spcBef>
                <a:spcPts val="0"/>
              </a:spcBef>
            </a:pPr>
            <a:endParaRPr lang="en-US" sz="2300" dirty="0" smtClean="0"/>
          </a:p>
          <a:p>
            <a:pPr marL="514350" indent="-514350">
              <a:lnSpc>
                <a:spcPts val="3200"/>
              </a:lnSpc>
              <a:buFont typeface="+mj-lt"/>
              <a:buAutoNum type="arabicPeriod"/>
            </a:pPr>
            <a:endParaRPr lang="en-US" sz="2300" dirty="0" smtClean="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dirty="0"/>
          </a:p>
        </p:txBody>
      </p:sp>
      <p:sp>
        <p:nvSpPr>
          <p:cNvPr id="5" name="Footer Placeholder 4"/>
          <p:cNvSpPr>
            <a:spLocks noGrp="1"/>
          </p:cNvSpPr>
          <p:nvPr>
            <p:ph type="ftr" sz="quarter" idx="11"/>
          </p:nvPr>
        </p:nvSpPr>
        <p:spPr/>
        <p:txBody>
          <a:bodyPr/>
          <a:lstStyle/>
          <a:p>
            <a:r>
              <a:rPr lang="en-US" dirty="0" smtClean="0"/>
              <a:t>David Tye</a:t>
            </a:r>
            <a:endParaRPr lang="en-US" dirty="0"/>
          </a:p>
        </p:txBody>
      </p:sp>
      <p:sp>
        <p:nvSpPr>
          <p:cNvPr id="6" name="Slide Number Placeholder 5"/>
          <p:cNvSpPr>
            <a:spLocks noGrp="1"/>
          </p:cNvSpPr>
          <p:nvPr>
            <p:ph type="sldNum" sz="quarter" idx="12"/>
          </p:nvPr>
        </p:nvSpPr>
        <p:spPr/>
        <p:txBody>
          <a:bodyPr/>
          <a:lstStyle/>
          <a:p>
            <a:fld id="{3B0E11CA-64D2-4375-B622-C832B1B19270}"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Seven Churches</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Well </a:t>
            </a:r>
            <a:r>
              <a:rPr lang="en-US" u="sng" dirty="0" smtClean="0"/>
              <a:t>in our day</a:t>
            </a:r>
            <a:r>
              <a:rPr lang="en-US" dirty="0" smtClean="0"/>
              <a:t>, </a:t>
            </a:r>
            <a:r>
              <a:rPr lang="en-US" u="sng" dirty="0" smtClean="0"/>
              <a:t>all seven of these churches are represented</a:t>
            </a:r>
            <a:r>
              <a:rPr lang="en-US" dirty="0" smtClean="0"/>
              <a:t>.  And each of them poses its own challenge.  There are pure churches like Smyrna and Philadelphia.  There are churches that have left their first love and need the fire of devotion back.  There are churches like </a:t>
            </a:r>
            <a:r>
              <a:rPr lang="en-US" dirty="0" err="1" smtClean="0"/>
              <a:t>Pergamos</a:t>
            </a:r>
            <a:r>
              <a:rPr lang="en-US" dirty="0" smtClean="0"/>
              <a:t> that have tolerated sin and won't deal with it.  They are beginning to escalate and to grow in our day...they don't want to deal with sin.  They don't want to confront iniquity.  There are churches like </a:t>
            </a:r>
            <a:r>
              <a:rPr lang="en-US" u="sng" dirty="0" smtClean="0"/>
              <a:t>Thyatira that are in full-blown compromise with the world</a:t>
            </a:r>
            <a:r>
              <a:rPr lang="en-US" dirty="0" smtClean="0"/>
              <a:t>. There are churches like Sardis that are mostly dead and only a few believers left.  And there are the </a:t>
            </a:r>
            <a:r>
              <a:rPr lang="en-US" u="sng" dirty="0" smtClean="0"/>
              <a:t>apostate churches</a:t>
            </a:r>
            <a:r>
              <a:rPr lang="en-US" dirty="0" smtClean="0"/>
              <a:t>.  But in every case, the Lord says to these churches with all their defects, "Please repent, please take the steps necessary to make it right.“</a:t>
            </a:r>
          </a:p>
          <a:p>
            <a:pPr>
              <a:buNone/>
            </a:pPr>
            <a:endParaRPr lang="en-US" dirty="0" smtClean="0"/>
          </a:p>
          <a:p>
            <a:pPr>
              <a:buNone/>
            </a:pPr>
            <a:r>
              <a:rPr lang="en-US" dirty="0" smtClean="0"/>
              <a:t>John MacArthur</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6</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7</a:t>
            </a:fld>
            <a:endParaRPr lang="en-US"/>
          </a:p>
        </p:txBody>
      </p:sp>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0" rIns="91440" bIns="79350" numCol="1" anchor="ctr" anchorCtr="0" compatLnSpc="1">
            <a:prstTxWarp prst="textNoShape">
              <a:avLst/>
            </a:prstTxWarp>
            <a:spAutoFit/>
          </a:bodyPr>
          <a:lstStyle/>
          <a:p>
            <a:pPr marL="0" marR="0" lvl="0" indent="15875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en-US" sz="900" b="0" i="0" u="none" strike="noStrike" cap="none" normalizeH="0" baseline="0" smtClean="0">
              <a:ln>
                <a:noFill/>
              </a:ln>
              <a:solidFill>
                <a:schemeClr val="tx1"/>
              </a:solidFill>
              <a:effectLst/>
              <a:latin typeface="Arial" pitchFamily="34" charset="0"/>
            </a:endParaRPr>
          </a:p>
          <a:p>
            <a:pPr marL="0" marR="0" lvl="0" indent="15875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graphicFrame>
        <p:nvGraphicFramePr>
          <p:cNvPr id="10" name="Table 9"/>
          <p:cNvGraphicFramePr>
            <a:graphicFrameLocks noGrp="1"/>
          </p:cNvGraphicFramePr>
          <p:nvPr/>
        </p:nvGraphicFramePr>
        <p:xfrm>
          <a:off x="838201" y="381000"/>
          <a:ext cx="7619999" cy="5538780"/>
        </p:xfrm>
        <a:graphic>
          <a:graphicData uri="http://schemas.openxmlformats.org/drawingml/2006/table">
            <a:tbl>
              <a:tblPr/>
              <a:tblGrid>
                <a:gridCol w="2263535"/>
                <a:gridCol w="1745171"/>
                <a:gridCol w="3611293"/>
              </a:tblGrid>
              <a:tr h="248735">
                <a:tc gridSpan="3">
                  <a:txBody>
                    <a:bodyPr/>
                    <a:lstStyle/>
                    <a:p>
                      <a:pPr marL="0" marR="0" algn="ctr">
                        <a:spcBef>
                          <a:spcPts val="0"/>
                        </a:spcBef>
                        <a:spcAft>
                          <a:spcPts val="0"/>
                        </a:spcAft>
                      </a:pPr>
                      <a:r>
                        <a:rPr lang="en-US" sz="2400" b="1" dirty="0">
                          <a:solidFill>
                            <a:srgbClr val="FFFFFF"/>
                          </a:solidFill>
                          <a:latin typeface="Arial"/>
                          <a:ea typeface="Times New Roman"/>
                          <a:cs typeface="Times New Roman"/>
                        </a:rPr>
                        <a:t>Parables of the Kingdom in Matthew 13</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0080"/>
                    </a:solidFill>
                  </a:tcPr>
                </a:tc>
                <a:tc hMerge="1">
                  <a:txBody>
                    <a:bodyPr/>
                    <a:lstStyle/>
                    <a:p>
                      <a:endParaRPr lang="en-US"/>
                    </a:p>
                  </a:txBody>
                  <a:tcPr/>
                </a:tc>
                <a:tc hMerge="1">
                  <a:txBody>
                    <a:bodyPr/>
                    <a:lstStyle/>
                    <a:p>
                      <a:endParaRPr lang="en-US"/>
                    </a:p>
                  </a:txBody>
                  <a:tcPr/>
                </a:tc>
              </a:tr>
              <a:tr h="209254">
                <a:tc>
                  <a:txBody>
                    <a:bodyPr/>
                    <a:lstStyle/>
                    <a:p>
                      <a:pPr marL="0" marR="0" algn="ctr">
                        <a:spcBef>
                          <a:spcPts val="0"/>
                        </a:spcBef>
                        <a:spcAft>
                          <a:spcPts val="0"/>
                        </a:spcAft>
                      </a:pPr>
                      <a:r>
                        <a:rPr lang="en-US" sz="1600" b="1">
                          <a:solidFill>
                            <a:srgbClr val="000000"/>
                          </a:solidFill>
                          <a:latin typeface="Arial"/>
                          <a:ea typeface="Times New Roman"/>
                          <a:cs typeface="Times New Roman"/>
                        </a:rPr>
                        <a:t>Parables</a:t>
                      </a:r>
                      <a:endParaRPr lang="en-US" sz="160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Arial"/>
                          <a:ea typeface="Times New Roman"/>
                          <a:cs typeface="Times New Roman"/>
                        </a:rPr>
                        <a:t>References</a:t>
                      </a:r>
                      <a:endParaRPr lang="en-US" sz="160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latin typeface="Arial"/>
                          <a:ea typeface="Times New Roman"/>
                          <a:cs typeface="Times New Roman"/>
                        </a:rPr>
                        <a:t>Meanings</a:t>
                      </a:r>
                      <a:endParaRPr lang="en-US" sz="160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588279">
                <a:tc>
                  <a:txBody>
                    <a:bodyPr/>
                    <a:lstStyle/>
                    <a:p>
                      <a:pPr marL="0" marR="0" indent="83820">
                        <a:spcBef>
                          <a:spcPts val="0"/>
                        </a:spcBef>
                        <a:spcAft>
                          <a:spcPts val="0"/>
                        </a:spcAft>
                      </a:pPr>
                      <a:r>
                        <a:rPr lang="en-US" sz="1600" dirty="0">
                          <a:solidFill>
                            <a:srgbClr val="000000"/>
                          </a:solidFill>
                          <a:latin typeface="Arial"/>
                          <a:ea typeface="Times New Roman"/>
                          <a:cs typeface="Times New Roman"/>
                        </a:rPr>
                        <a:t>1. The Sower</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83820">
                        <a:spcBef>
                          <a:spcPts val="0"/>
                        </a:spcBef>
                        <a:spcAft>
                          <a:spcPts val="0"/>
                        </a:spcAft>
                      </a:pPr>
                      <a:r>
                        <a:rPr lang="en-US" sz="1600" u="sng">
                          <a:solidFill>
                            <a:srgbClr val="0000FF"/>
                          </a:solidFill>
                          <a:latin typeface="Arial"/>
                          <a:ea typeface="Times New Roman"/>
                          <a:cs typeface="Times New Roman"/>
                          <a:hlinkClick r:id="rId2"/>
                        </a:rPr>
                        <a:t>13:1-23</a:t>
                      </a:r>
                      <a:endParaRPr lang="en-US" sz="160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15888" marR="0" indent="0">
                        <a:spcBef>
                          <a:spcPts val="0"/>
                        </a:spcBef>
                        <a:spcAft>
                          <a:spcPts val="0"/>
                        </a:spcAft>
                      </a:pPr>
                      <a:r>
                        <a:rPr lang="en-US" sz="1600" dirty="0">
                          <a:solidFill>
                            <a:srgbClr val="000000"/>
                          </a:solidFill>
                          <a:latin typeface="Arial"/>
                          <a:ea typeface="Times New Roman"/>
                          <a:cs typeface="Times New Roman"/>
                        </a:rPr>
                        <a:t>The good news of the gospel will be rejected by most people.</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967305">
                <a:tc>
                  <a:txBody>
                    <a:bodyPr/>
                    <a:lstStyle/>
                    <a:p>
                      <a:pPr marL="465138" marR="0" indent="-382588">
                        <a:spcBef>
                          <a:spcPts val="0"/>
                        </a:spcBef>
                        <a:spcAft>
                          <a:spcPts val="0"/>
                        </a:spcAft>
                      </a:pPr>
                      <a:r>
                        <a:rPr lang="en-US" sz="1600" dirty="0">
                          <a:solidFill>
                            <a:srgbClr val="000000"/>
                          </a:solidFill>
                          <a:latin typeface="Arial"/>
                          <a:ea typeface="Times New Roman"/>
                          <a:cs typeface="Times New Roman"/>
                        </a:rPr>
                        <a:t>2. The Wheat and the </a:t>
                      </a:r>
                      <a:r>
                        <a:rPr lang="en-US" sz="1600" dirty="0" smtClean="0">
                          <a:solidFill>
                            <a:srgbClr val="000000"/>
                          </a:solidFill>
                          <a:latin typeface="Arial"/>
                          <a:ea typeface="Times New Roman"/>
                          <a:cs typeface="Times New Roman"/>
                        </a:rPr>
                        <a:t>Tares</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83820">
                        <a:spcBef>
                          <a:spcPts val="0"/>
                        </a:spcBef>
                        <a:spcAft>
                          <a:spcPts val="0"/>
                        </a:spcAft>
                      </a:pPr>
                      <a:r>
                        <a:rPr lang="en-US" sz="1600" u="sng">
                          <a:solidFill>
                            <a:srgbClr val="0000FF"/>
                          </a:solidFill>
                          <a:latin typeface="Arial"/>
                          <a:ea typeface="Times New Roman"/>
                          <a:cs typeface="Times New Roman"/>
                          <a:hlinkClick r:id="rId3"/>
                        </a:rPr>
                        <a:t>13:24-30</a:t>
                      </a:r>
                      <a:r>
                        <a:rPr lang="en-US" sz="1600">
                          <a:solidFill>
                            <a:srgbClr val="000000"/>
                          </a:solidFill>
                          <a:latin typeface="Arial"/>
                          <a:ea typeface="Times New Roman"/>
                          <a:cs typeface="Times New Roman"/>
                        </a:rPr>
                        <a:t>, </a:t>
                      </a:r>
                      <a:r>
                        <a:rPr lang="en-US" sz="1600" u="sng">
                          <a:solidFill>
                            <a:srgbClr val="0000FF"/>
                          </a:solidFill>
                          <a:latin typeface="Arial"/>
                          <a:ea typeface="Times New Roman"/>
                          <a:cs typeface="Times New Roman"/>
                          <a:hlinkClick r:id="rId4"/>
                        </a:rPr>
                        <a:t>36-43</a:t>
                      </a:r>
                      <a:endParaRPr lang="en-US" sz="160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15888" marR="0" indent="0">
                        <a:spcBef>
                          <a:spcPts val="0"/>
                        </a:spcBef>
                        <a:spcAft>
                          <a:spcPts val="0"/>
                        </a:spcAft>
                      </a:pPr>
                      <a:r>
                        <a:rPr lang="en-US" sz="1600" dirty="0">
                          <a:solidFill>
                            <a:srgbClr val="000000"/>
                          </a:solidFill>
                          <a:latin typeface="Arial"/>
                          <a:ea typeface="Times New Roman"/>
                          <a:cs typeface="Times New Roman"/>
                        </a:rPr>
                        <a:t>P</a:t>
                      </a:r>
                      <a:r>
                        <a:rPr lang="en-US" sz="1600" kern="1200" dirty="0">
                          <a:solidFill>
                            <a:srgbClr val="000000"/>
                          </a:solidFill>
                          <a:latin typeface="Arial"/>
                          <a:ea typeface="Times New Roman"/>
                          <a:cs typeface="Times New Roman"/>
                        </a:rPr>
                        <a:t>eople with genuine faith and people with a false profession of faith will exist together between Christ’s two Advents</a:t>
                      </a:r>
                      <a:r>
                        <a:rPr lang="en-US" sz="1600" dirty="0">
                          <a:solidFill>
                            <a:srgbClr val="000000"/>
                          </a:solidFill>
                          <a:latin typeface="Arial"/>
                          <a:ea typeface="Times New Roman"/>
                          <a:cs typeface="Times New Roman"/>
                        </a:rPr>
                        <a:t>.</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777792">
                <a:tc>
                  <a:txBody>
                    <a:bodyPr/>
                    <a:lstStyle/>
                    <a:p>
                      <a:pPr marL="0" marR="0" indent="83820">
                        <a:spcBef>
                          <a:spcPts val="0"/>
                        </a:spcBef>
                        <a:spcAft>
                          <a:spcPts val="0"/>
                        </a:spcAft>
                      </a:pPr>
                      <a:r>
                        <a:rPr lang="en-US" sz="1600" dirty="0">
                          <a:solidFill>
                            <a:srgbClr val="000000"/>
                          </a:solidFill>
                          <a:latin typeface="Arial"/>
                          <a:ea typeface="Times New Roman"/>
                          <a:cs typeface="Times New Roman"/>
                        </a:rPr>
                        <a:t>3. The Mustard Seed</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83820">
                        <a:spcBef>
                          <a:spcPts val="0"/>
                        </a:spcBef>
                        <a:spcAft>
                          <a:spcPts val="0"/>
                        </a:spcAft>
                      </a:pPr>
                      <a:r>
                        <a:rPr lang="en-US" sz="1600" u="sng">
                          <a:solidFill>
                            <a:srgbClr val="0000FF"/>
                          </a:solidFill>
                          <a:latin typeface="Arial"/>
                          <a:ea typeface="Times New Roman"/>
                          <a:cs typeface="Times New Roman"/>
                          <a:hlinkClick r:id="rId5"/>
                        </a:rPr>
                        <a:t>13:31-32</a:t>
                      </a:r>
                      <a:endParaRPr lang="en-US" sz="160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15888" marR="0" indent="-33338">
                        <a:spcBef>
                          <a:spcPts val="0"/>
                        </a:spcBef>
                        <a:spcAft>
                          <a:spcPts val="0"/>
                        </a:spcAft>
                      </a:pPr>
                      <a:r>
                        <a:rPr lang="en-US" sz="1600" dirty="0">
                          <a:solidFill>
                            <a:srgbClr val="000000"/>
                          </a:solidFill>
                          <a:latin typeface="Arial"/>
                          <a:ea typeface="Times New Roman"/>
                          <a:cs typeface="Times New Roman"/>
                        </a:rPr>
                        <a:t>Christendom, including believers and unbelievers, will grow rapidly from a small beginning.</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777792">
                <a:tc>
                  <a:txBody>
                    <a:bodyPr/>
                    <a:lstStyle/>
                    <a:p>
                      <a:pPr marL="0" marR="0" indent="83820">
                        <a:spcBef>
                          <a:spcPts val="0"/>
                        </a:spcBef>
                        <a:spcAft>
                          <a:spcPts val="0"/>
                        </a:spcAft>
                      </a:pPr>
                      <a:r>
                        <a:rPr lang="en-US" sz="1600" dirty="0">
                          <a:solidFill>
                            <a:srgbClr val="000000"/>
                          </a:solidFill>
                          <a:latin typeface="Arial"/>
                          <a:ea typeface="Times New Roman"/>
                          <a:cs typeface="Times New Roman"/>
                        </a:rPr>
                        <a:t>4. The Yeast</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83820">
                        <a:spcBef>
                          <a:spcPts val="0"/>
                        </a:spcBef>
                        <a:spcAft>
                          <a:spcPts val="0"/>
                        </a:spcAft>
                      </a:pPr>
                      <a:r>
                        <a:rPr lang="en-US" sz="1600" u="sng">
                          <a:solidFill>
                            <a:srgbClr val="0000FF"/>
                          </a:solidFill>
                          <a:latin typeface="Arial"/>
                          <a:ea typeface="Times New Roman"/>
                          <a:cs typeface="Times New Roman"/>
                          <a:hlinkClick r:id="rId6"/>
                        </a:rPr>
                        <a:t>13:33-35</a:t>
                      </a:r>
                      <a:endParaRPr lang="en-US" sz="160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15888" marR="0" indent="-33338">
                        <a:spcBef>
                          <a:spcPts val="0"/>
                        </a:spcBef>
                        <a:spcAft>
                          <a:spcPts val="0"/>
                        </a:spcAft>
                      </a:pPr>
                      <a:r>
                        <a:rPr lang="en-US" sz="1600" dirty="0" smtClean="0">
                          <a:solidFill>
                            <a:srgbClr val="000000"/>
                          </a:solidFill>
                          <a:latin typeface="Arial"/>
                          <a:ea typeface="Times New Roman"/>
                          <a:cs typeface="Times New Roman"/>
                        </a:rPr>
                        <a:t>False</a:t>
                      </a:r>
                      <a:r>
                        <a:rPr lang="en-US" sz="1600" baseline="0" dirty="0" smtClean="0">
                          <a:solidFill>
                            <a:srgbClr val="000000"/>
                          </a:solidFill>
                          <a:latin typeface="Arial"/>
                          <a:ea typeface="Times New Roman"/>
                          <a:cs typeface="Times New Roman"/>
                        </a:rPr>
                        <a:t> doctrine will corrupt the Word so that it tastes good to the professing unbelievers.</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588279">
                <a:tc>
                  <a:txBody>
                    <a:bodyPr/>
                    <a:lstStyle/>
                    <a:p>
                      <a:pPr marL="0" marR="0" indent="83820">
                        <a:spcBef>
                          <a:spcPts val="0"/>
                        </a:spcBef>
                        <a:spcAft>
                          <a:spcPts val="0"/>
                        </a:spcAft>
                      </a:pPr>
                      <a:r>
                        <a:rPr lang="en-US" sz="1600" dirty="0">
                          <a:solidFill>
                            <a:srgbClr val="000000"/>
                          </a:solidFill>
                          <a:latin typeface="Arial"/>
                          <a:ea typeface="Times New Roman"/>
                          <a:cs typeface="Times New Roman"/>
                        </a:rPr>
                        <a:t>5. The Hidden Treasure</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83820">
                        <a:spcBef>
                          <a:spcPts val="0"/>
                        </a:spcBef>
                        <a:spcAft>
                          <a:spcPts val="0"/>
                        </a:spcAft>
                      </a:pPr>
                      <a:r>
                        <a:rPr lang="en-US" sz="1600" u="sng">
                          <a:solidFill>
                            <a:srgbClr val="0000FF"/>
                          </a:solidFill>
                          <a:latin typeface="Arial"/>
                          <a:ea typeface="Times New Roman"/>
                          <a:cs typeface="Times New Roman"/>
                          <a:hlinkClick r:id="rId7"/>
                        </a:rPr>
                        <a:t>13:44</a:t>
                      </a:r>
                      <a:endParaRPr lang="en-US" sz="160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15888" marR="0" indent="-33338">
                        <a:spcBef>
                          <a:spcPts val="0"/>
                        </a:spcBef>
                        <a:spcAft>
                          <a:spcPts val="0"/>
                        </a:spcAft>
                      </a:pPr>
                      <a:r>
                        <a:rPr lang="en-US" sz="1600" dirty="0">
                          <a:solidFill>
                            <a:srgbClr val="000000"/>
                          </a:solidFill>
                          <a:latin typeface="Arial"/>
                          <a:ea typeface="Times New Roman"/>
                          <a:cs typeface="Times New Roman"/>
                        </a:rPr>
                        <a:t>Christ came to purchase (redeem) Israel, God’s treasured possession.</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588279">
                <a:tc>
                  <a:txBody>
                    <a:bodyPr/>
                    <a:lstStyle/>
                    <a:p>
                      <a:pPr marL="0" marR="0" indent="83820">
                        <a:spcBef>
                          <a:spcPts val="0"/>
                        </a:spcBef>
                        <a:spcAft>
                          <a:spcPts val="0"/>
                        </a:spcAft>
                      </a:pPr>
                      <a:r>
                        <a:rPr lang="en-US" sz="1600" dirty="0">
                          <a:solidFill>
                            <a:srgbClr val="000000"/>
                          </a:solidFill>
                          <a:latin typeface="Arial"/>
                          <a:ea typeface="Times New Roman"/>
                          <a:cs typeface="Times New Roman"/>
                        </a:rPr>
                        <a:t>6. The Pearl</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83820">
                        <a:spcBef>
                          <a:spcPts val="0"/>
                        </a:spcBef>
                        <a:spcAft>
                          <a:spcPts val="0"/>
                        </a:spcAft>
                      </a:pPr>
                      <a:r>
                        <a:rPr lang="en-US" sz="1600" u="sng">
                          <a:solidFill>
                            <a:srgbClr val="0000FF"/>
                          </a:solidFill>
                          <a:latin typeface="Arial"/>
                          <a:ea typeface="Times New Roman"/>
                          <a:cs typeface="Times New Roman"/>
                          <a:hlinkClick r:id="rId8"/>
                        </a:rPr>
                        <a:t>13:45-46</a:t>
                      </a:r>
                      <a:endParaRPr lang="en-US" sz="160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15888" marR="0" indent="-33338">
                        <a:spcBef>
                          <a:spcPts val="0"/>
                        </a:spcBef>
                        <a:spcAft>
                          <a:spcPts val="0"/>
                        </a:spcAft>
                      </a:pPr>
                      <a:r>
                        <a:rPr lang="en-US" sz="1600" dirty="0" smtClean="0">
                          <a:solidFill>
                            <a:schemeClr val="tx1"/>
                          </a:solidFill>
                          <a:latin typeface="Rockwell"/>
                          <a:ea typeface="Calibri"/>
                          <a:cs typeface="Times New Roman"/>
                        </a:rPr>
                        <a:t>Christ</a:t>
                      </a:r>
                      <a:r>
                        <a:rPr lang="en-US" sz="1600" baseline="0" dirty="0" smtClean="0">
                          <a:solidFill>
                            <a:schemeClr val="tx1"/>
                          </a:solidFill>
                          <a:latin typeface="Rockwell"/>
                          <a:ea typeface="Calibri"/>
                          <a:cs typeface="Times New Roman"/>
                        </a:rPr>
                        <a:t> came to purchase (redeem) His bride, the Church.</a:t>
                      </a:r>
                      <a:endParaRPr lang="en-US" sz="1600" dirty="0">
                        <a:solidFill>
                          <a:schemeClr val="tx1"/>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588279">
                <a:tc>
                  <a:txBody>
                    <a:bodyPr/>
                    <a:lstStyle/>
                    <a:p>
                      <a:pPr marL="0" marR="0" indent="83820">
                        <a:spcBef>
                          <a:spcPts val="0"/>
                        </a:spcBef>
                        <a:spcAft>
                          <a:spcPts val="0"/>
                        </a:spcAft>
                      </a:pPr>
                      <a:r>
                        <a:rPr lang="en-US" sz="1600" dirty="0">
                          <a:solidFill>
                            <a:srgbClr val="000000"/>
                          </a:solidFill>
                          <a:latin typeface="Arial"/>
                          <a:ea typeface="Times New Roman"/>
                          <a:cs typeface="Times New Roman"/>
                        </a:rPr>
                        <a:t>7. The Net</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83820">
                        <a:spcBef>
                          <a:spcPts val="0"/>
                        </a:spcBef>
                        <a:spcAft>
                          <a:spcPts val="0"/>
                        </a:spcAft>
                      </a:pPr>
                      <a:r>
                        <a:rPr lang="en-US" sz="1600" u="sng">
                          <a:solidFill>
                            <a:srgbClr val="0000FF"/>
                          </a:solidFill>
                          <a:latin typeface="Arial"/>
                          <a:ea typeface="Times New Roman"/>
                          <a:cs typeface="Times New Roman"/>
                          <a:hlinkClick r:id="rId9"/>
                        </a:rPr>
                        <a:t>13:47-52</a:t>
                      </a:r>
                      <a:endParaRPr lang="en-US" sz="160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15888" marR="0" indent="-33338">
                        <a:spcBef>
                          <a:spcPts val="0"/>
                        </a:spcBef>
                        <a:spcAft>
                          <a:spcPts val="0"/>
                        </a:spcAft>
                      </a:pPr>
                      <a:r>
                        <a:rPr lang="en-US" sz="1600" dirty="0">
                          <a:solidFill>
                            <a:srgbClr val="000000"/>
                          </a:solidFill>
                          <a:latin typeface="Arial"/>
                          <a:ea typeface="Times New Roman"/>
                          <a:cs typeface="Times New Roman"/>
                        </a:rPr>
                        <a:t>Angels will separate the wicked from the righteous when Christ comes.</a:t>
                      </a:r>
                      <a:endParaRPr lang="en-US" sz="1600" dirty="0">
                        <a:solidFill>
                          <a:srgbClr val="000000"/>
                        </a:solidFill>
                        <a:latin typeface="Rockwell"/>
                        <a:ea typeface="Calibri"/>
                        <a:cs typeface="Times New Roman"/>
                      </a:endParaRPr>
                    </a:p>
                  </a:txBody>
                  <a:tcPr marL="7520" marR="7520" marT="7520" marB="752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11" name="TextBox 10"/>
          <p:cNvSpPr txBox="1"/>
          <p:nvPr/>
        </p:nvSpPr>
        <p:spPr>
          <a:xfrm>
            <a:off x="838200" y="5943600"/>
            <a:ext cx="2365584" cy="307777"/>
          </a:xfrm>
          <a:prstGeom prst="rect">
            <a:avLst/>
          </a:prstGeom>
          <a:noFill/>
        </p:spPr>
        <p:txBody>
          <a:bodyPr wrap="none" rtlCol="0">
            <a:spAutoFit/>
          </a:bodyPr>
          <a:lstStyle/>
          <a:p>
            <a:r>
              <a:rPr lang="en-US" sz="1400" i="1" dirty="0" smtClean="0"/>
              <a:t>Bible Knowledge Commentary</a:t>
            </a:r>
            <a:endParaRPr lang="en-US" sz="1400"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r>
              <a:rPr lang="en-US" dirty="0" smtClean="0"/>
              <a:t>Summary to date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8</a:t>
            </a:fld>
            <a:endParaRPr lang="en-US"/>
          </a:p>
        </p:txBody>
      </p:sp>
      <p:graphicFrame>
        <p:nvGraphicFramePr>
          <p:cNvPr id="8" name="Table 7"/>
          <p:cNvGraphicFramePr>
            <a:graphicFrameLocks noGrp="1"/>
          </p:cNvGraphicFramePr>
          <p:nvPr/>
        </p:nvGraphicFramePr>
        <p:xfrm>
          <a:off x="304800" y="731910"/>
          <a:ext cx="8534400" cy="5821291"/>
        </p:xfrm>
        <a:graphic>
          <a:graphicData uri="http://schemas.openxmlformats.org/drawingml/2006/table">
            <a:tbl>
              <a:tblPr/>
              <a:tblGrid>
                <a:gridCol w="1515455"/>
                <a:gridCol w="3270190"/>
                <a:gridCol w="1856677"/>
                <a:gridCol w="1892078"/>
              </a:tblGrid>
              <a:tr h="378030">
                <a:tc>
                  <a:txBody>
                    <a:bodyPr/>
                    <a:lstStyle/>
                    <a:p>
                      <a:pPr marL="0" marR="0" algn="ctr">
                        <a:lnSpc>
                          <a:spcPct val="115000"/>
                        </a:lnSpc>
                        <a:spcBef>
                          <a:spcPts val="0"/>
                        </a:spcBef>
                        <a:spcAft>
                          <a:spcPts val="0"/>
                        </a:spcAft>
                      </a:pPr>
                      <a:r>
                        <a:rPr lang="en-US" sz="2800" b="1" dirty="0">
                          <a:solidFill>
                            <a:srgbClr val="FFFFFF"/>
                          </a:solidFill>
                          <a:latin typeface="Calibri"/>
                          <a:ea typeface="Calibri"/>
                          <a:cs typeface="Times New Roman"/>
                        </a:rPr>
                        <a:t>Church</a:t>
                      </a:r>
                      <a:endParaRPr lang="en-US" sz="18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dirty="0">
                          <a:solidFill>
                            <a:srgbClr val="FFFFFF"/>
                          </a:solidFill>
                          <a:latin typeface="Calibri"/>
                          <a:ea typeface="Calibri"/>
                          <a:cs typeface="Times New Roman"/>
                        </a:rPr>
                        <a:t>Letter</a:t>
                      </a:r>
                      <a:endParaRPr lang="en-US" sz="18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a:solidFill>
                            <a:srgbClr val="FFFFFF"/>
                          </a:solidFill>
                          <a:latin typeface="Calibri"/>
                          <a:ea typeface="Calibri"/>
                          <a:cs typeface="Times New Roman"/>
                        </a:rPr>
                        <a:t>Parable</a:t>
                      </a:r>
                      <a:endParaRPr lang="en-US" sz="18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a:solidFill>
                            <a:srgbClr val="FFFFFF"/>
                          </a:solidFill>
                          <a:latin typeface="Calibri"/>
                          <a:ea typeface="Calibri"/>
                          <a:cs typeface="Times New Roman"/>
                        </a:rPr>
                        <a:t>Age</a:t>
                      </a:r>
                      <a:endParaRPr lang="en-US" sz="18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874135">
                <a:tc>
                  <a:txBody>
                    <a:bodyPr/>
                    <a:lstStyle/>
                    <a:p>
                      <a:pPr marL="0" marR="0" algn="ctr">
                        <a:lnSpc>
                          <a:spcPct val="100000"/>
                        </a:lnSpc>
                        <a:spcBef>
                          <a:spcPts val="0"/>
                        </a:spcBef>
                        <a:spcAft>
                          <a:spcPts val="0"/>
                        </a:spcAft>
                      </a:pPr>
                      <a:r>
                        <a:rPr lang="en-US" sz="1800" b="1" dirty="0">
                          <a:latin typeface="Calibri"/>
                          <a:ea typeface="Calibri"/>
                          <a:cs typeface="Times New Roman"/>
                        </a:rPr>
                        <a:t>Ephesus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Not </a:t>
                      </a:r>
                      <a:r>
                        <a:rPr lang="en-US" sz="1800" b="1" dirty="0">
                          <a:latin typeface="Calibri"/>
                          <a:ea typeface="Calibri"/>
                          <a:cs typeface="Times New Roman"/>
                        </a:rPr>
                        <a:t>tolerate evil men</a:t>
                      </a:r>
                    </a:p>
                    <a:p>
                      <a:pPr marL="0" marR="0">
                        <a:lnSpc>
                          <a:spcPct val="100000"/>
                        </a:lnSpc>
                        <a:spcBef>
                          <a:spcPts val="0"/>
                        </a:spcBef>
                        <a:spcAft>
                          <a:spcPts val="0"/>
                        </a:spcAft>
                      </a:pPr>
                      <a:r>
                        <a:rPr lang="en-US" sz="1800" b="1" dirty="0" smtClean="0">
                          <a:latin typeface="Calibri"/>
                          <a:ea typeface="Calibri"/>
                          <a:cs typeface="Times New Roman"/>
                        </a:rPr>
                        <a:t>Test </a:t>
                      </a:r>
                      <a:r>
                        <a:rPr lang="en-US" sz="1800" b="1" dirty="0">
                          <a:latin typeface="Calibri"/>
                          <a:ea typeface="Calibri"/>
                          <a:cs typeface="Times New Roman"/>
                        </a:rPr>
                        <a:t>claim of being an apostle</a:t>
                      </a:r>
                    </a:p>
                    <a:p>
                      <a:pPr marL="0" marR="0">
                        <a:lnSpc>
                          <a:spcPct val="100000"/>
                        </a:lnSpc>
                        <a:spcBef>
                          <a:spcPts val="0"/>
                        </a:spcBef>
                        <a:spcAft>
                          <a:spcPts val="0"/>
                        </a:spcAft>
                      </a:pPr>
                      <a:r>
                        <a:rPr lang="en-US" sz="1800" b="1" dirty="0" smtClean="0">
                          <a:latin typeface="Calibri"/>
                          <a:ea typeface="Calibri"/>
                          <a:cs typeface="Times New Roman"/>
                        </a:rPr>
                        <a:t>Left first </a:t>
                      </a:r>
                      <a:r>
                        <a:rPr lang="en-US" sz="1800" b="1" dirty="0">
                          <a:latin typeface="Calibri"/>
                          <a:ea typeface="Calibri"/>
                          <a:cs typeface="Times New Roman"/>
                        </a:rPr>
                        <a:t>love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err="1">
                          <a:latin typeface="Calibri"/>
                          <a:ea typeface="Calibri"/>
                          <a:cs typeface="Times New Roman"/>
                        </a:rPr>
                        <a:t>Sower</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smtClean="0">
                          <a:latin typeface="Calibri"/>
                          <a:ea typeface="Calibri"/>
                          <a:cs typeface="Times New Roman"/>
                        </a:rPr>
                        <a:t>30-100 </a:t>
                      </a:r>
                      <a:r>
                        <a:rPr lang="en-US" sz="1800" b="1" dirty="0">
                          <a:latin typeface="Calibri"/>
                          <a:ea typeface="Calibri"/>
                          <a:cs typeface="Times New Roman"/>
                        </a:rPr>
                        <a:t>AD</a:t>
                      </a:r>
                    </a:p>
                    <a:p>
                      <a:pPr marL="0" marR="0" algn="ctr">
                        <a:lnSpc>
                          <a:spcPct val="100000"/>
                        </a:lnSpc>
                        <a:spcBef>
                          <a:spcPts val="0"/>
                        </a:spcBef>
                        <a:spcAft>
                          <a:spcPts val="0"/>
                        </a:spcAft>
                      </a:pPr>
                      <a:r>
                        <a:rPr lang="en-US" sz="1800" b="1" dirty="0">
                          <a:solidFill>
                            <a:srgbClr val="C00000"/>
                          </a:solidFill>
                          <a:latin typeface="Calibri"/>
                          <a:ea typeface="Calibri"/>
                          <a:cs typeface="Times New Roman"/>
                        </a:rPr>
                        <a:t>Apostolic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948">
                <a:tc>
                  <a:txBody>
                    <a:bodyPr/>
                    <a:lstStyle/>
                    <a:p>
                      <a:pPr marL="0" marR="0" algn="ctr">
                        <a:lnSpc>
                          <a:spcPct val="100000"/>
                        </a:lnSpc>
                        <a:spcBef>
                          <a:spcPts val="0"/>
                        </a:spcBef>
                        <a:spcAft>
                          <a:spcPts val="0"/>
                        </a:spcAft>
                      </a:pPr>
                      <a:r>
                        <a:rPr lang="en-US" sz="1800" b="1">
                          <a:latin typeface="Calibri"/>
                          <a:ea typeface="Calibri"/>
                          <a:cs typeface="Times New Roman"/>
                        </a:rPr>
                        <a:t>Smyrna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Devil </a:t>
                      </a:r>
                      <a:r>
                        <a:rPr lang="en-US" sz="1800" b="1" dirty="0">
                          <a:latin typeface="Calibri"/>
                          <a:ea typeface="Calibri"/>
                          <a:cs typeface="Times New Roman"/>
                        </a:rPr>
                        <a:t>will test</a:t>
                      </a:r>
                    </a:p>
                    <a:p>
                      <a:pPr marL="0" marR="0">
                        <a:lnSpc>
                          <a:spcPct val="100000"/>
                        </a:lnSpc>
                        <a:spcBef>
                          <a:spcPts val="0"/>
                        </a:spcBef>
                        <a:spcAft>
                          <a:spcPts val="0"/>
                        </a:spcAft>
                      </a:pPr>
                      <a:r>
                        <a:rPr lang="en-US" sz="1800" b="1" dirty="0">
                          <a:latin typeface="Calibri"/>
                          <a:ea typeface="Calibri"/>
                          <a:cs typeface="Times New Roman"/>
                        </a:rPr>
                        <a:t>Be faithful unto </a:t>
                      </a:r>
                      <a:r>
                        <a:rPr lang="en-US" sz="1800" b="1" dirty="0" smtClean="0">
                          <a:latin typeface="Calibri"/>
                          <a:ea typeface="Calibri"/>
                          <a:cs typeface="Times New Roman"/>
                        </a:rPr>
                        <a:t>death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Wheat &amp; tares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100-313 AD</a:t>
                      </a:r>
                    </a:p>
                    <a:p>
                      <a:pPr marL="0" marR="0" algn="ctr">
                        <a:lnSpc>
                          <a:spcPct val="100000"/>
                        </a:lnSpc>
                        <a:spcBef>
                          <a:spcPts val="0"/>
                        </a:spcBef>
                        <a:spcAft>
                          <a:spcPts val="0"/>
                        </a:spcAft>
                      </a:pPr>
                      <a:r>
                        <a:rPr lang="en-US" sz="1800" b="1" kern="1200" dirty="0">
                          <a:solidFill>
                            <a:srgbClr val="C00000"/>
                          </a:solidFill>
                          <a:latin typeface="Calibri"/>
                          <a:ea typeface="Calibri"/>
                          <a:cs typeface="Times New Roman"/>
                        </a:rPr>
                        <a:t>Persecuted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9386">
                <a:tc>
                  <a:txBody>
                    <a:bodyPr/>
                    <a:lstStyle/>
                    <a:p>
                      <a:pPr marL="0" marR="0" algn="ctr">
                        <a:lnSpc>
                          <a:spcPct val="100000"/>
                        </a:lnSpc>
                        <a:spcBef>
                          <a:spcPts val="0"/>
                        </a:spcBef>
                        <a:spcAft>
                          <a:spcPts val="0"/>
                        </a:spcAft>
                      </a:pPr>
                      <a:r>
                        <a:rPr lang="en-US" sz="1800" b="1">
                          <a:latin typeface="Calibri"/>
                          <a:ea typeface="Calibri"/>
                          <a:cs typeface="Times New Roman"/>
                        </a:rPr>
                        <a:t>Pergamum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Hold </a:t>
                      </a:r>
                      <a:r>
                        <a:rPr lang="en-US" sz="1800" b="1" dirty="0">
                          <a:latin typeface="Calibri"/>
                          <a:ea typeface="Calibri"/>
                          <a:cs typeface="Times New Roman"/>
                        </a:rPr>
                        <a:t>fast to name of Christ</a:t>
                      </a:r>
                    </a:p>
                    <a:p>
                      <a:pPr marL="0" marR="0">
                        <a:lnSpc>
                          <a:spcPct val="100000"/>
                        </a:lnSpc>
                        <a:spcBef>
                          <a:spcPts val="0"/>
                        </a:spcBef>
                        <a:spcAft>
                          <a:spcPts val="0"/>
                        </a:spcAft>
                      </a:pPr>
                      <a:r>
                        <a:rPr lang="en-US" sz="1800" b="1" dirty="0" smtClean="0">
                          <a:latin typeface="Calibri"/>
                          <a:ea typeface="Calibri"/>
                          <a:cs typeface="Times New Roman"/>
                        </a:rPr>
                        <a:t>Tolerate unbelievers</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“you also have some” </a:t>
                      </a:r>
                      <a:r>
                        <a:rPr lang="en-US" sz="1800" b="1" baseline="0" dirty="0" smtClean="0">
                          <a:solidFill>
                            <a:srgbClr val="C00000"/>
                          </a:solidFill>
                          <a:latin typeface="Calibri"/>
                          <a:ea typeface="Calibri"/>
                          <a:cs typeface="Times New Roman"/>
                        </a:rPr>
                        <a:t>   in error</a:t>
                      </a:r>
                      <a:endParaRPr lang="en-US" sz="1800" b="1"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Mustard seed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313-500 AD</a:t>
                      </a:r>
                    </a:p>
                    <a:p>
                      <a:pPr marL="0" marR="0" algn="ctr">
                        <a:lnSpc>
                          <a:spcPct val="100000"/>
                        </a:lnSpc>
                        <a:spcBef>
                          <a:spcPts val="0"/>
                        </a:spcBef>
                        <a:spcAft>
                          <a:spcPts val="0"/>
                        </a:spcAft>
                      </a:pPr>
                      <a:r>
                        <a:rPr lang="en-US" sz="1800" b="1" dirty="0">
                          <a:solidFill>
                            <a:srgbClr val="C00000"/>
                          </a:solidFill>
                          <a:latin typeface="Calibri"/>
                          <a:ea typeface="Calibri"/>
                          <a:cs typeface="Times New Roman"/>
                        </a:rPr>
                        <a:t>Compromising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170">
                <a:tc>
                  <a:txBody>
                    <a:bodyPr/>
                    <a:lstStyle/>
                    <a:p>
                      <a:pPr marL="0" marR="0" algn="ctr">
                        <a:lnSpc>
                          <a:spcPct val="100000"/>
                        </a:lnSpc>
                        <a:spcBef>
                          <a:spcPts val="0"/>
                        </a:spcBef>
                        <a:spcAft>
                          <a:spcPts val="0"/>
                        </a:spcAft>
                      </a:pPr>
                      <a:r>
                        <a:rPr lang="en-US" sz="1800" b="1" dirty="0">
                          <a:latin typeface="Calibri"/>
                          <a:ea typeface="Calibri"/>
                          <a:cs typeface="Times New Roman"/>
                        </a:rPr>
                        <a:t>Thyatira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Many </a:t>
                      </a:r>
                      <a:r>
                        <a:rPr lang="en-US" sz="1800" b="1" dirty="0">
                          <a:latin typeface="Calibri"/>
                          <a:ea typeface="Calibri"/>
                          <a:cs typeface="Times New Roman"/>
                        </a:rPr>
                        <a:t>works</a:t>
                      </a:r>
                    </a:p>
                    <a:p>
                      <a:pPr marL="0" marR="0">
                        <a:lnSpc>
                          <a:spcPct val="100000"/>
                        </a:lnSpc>
                        <a:spcBef>
                          <a:spcPts val="0"/>
                        </a:spcBef>
                        <a:spcAft>
                          <a:spcPts val="0"/>
                        </a:spcAft>
                      </a:pPr>
                      <a:r>
                        <a:rPr lang="en-US" sz="1800" b="1" dirty="0">
                          <a:latin typeface="Calibri"/>
                          <a:ea typeface="Calibri"/>
                          <a:cs typeface="Times New Roman"/>
                        </a:rPr>
                        <a:t>Tolerate false </a:t>
                      </a:r>
                      <a:r>
                        <a:rPr lang="en-US" sz="1800" b="1" dirty="0" smtClean="0">
                          <a:latin typeface="Calibri"/>
                          <a:ea typeface="Calibri"/>
                          <a:cs typeface="Times New Roman"/>
                        </a:rPr>
                        <a:t>teachers</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“the rest</a:t>
                      </a:r>
                      <a:r>
                        <a:rPr lang="en-US" sz="1800" b="1" baseline="0" dirty="0" smtClean="0">
                          <a:solidFill>
                            <a:srgbClr val="C00000"/>
                          </a:solidFill>
                          <a:latin typeface="Calibri"/>
                          <a:ea typeface="Calibri"/>
                          <a:cs typeface="Times New Roman"/>
                        </a:rPr>
                        <a:t> ”                  faithful</a:t>
                      </a:r>
                      <a:endParaRPr lang="en-US" sz="1800" b="1" dirty="0" smtClean="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Leaven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kern="1200" dirty="0">
                          <a:solidFill>
                            <a:schemeClr val="tx1"/>
                          </a:solidFill>
                          <a:latin typeface="Calibri"/>
                          <a:ea typeface="Calibri"/>
                          <a:cs typeface="Times New Roman"/>
                        </a:rPr>
                        <a:t>500-1517 AD</a:t>
                      </a:r>
                    </a:p>
                    <a:p>
                      <a:pPr marL="0" marR="0" algn="ctr">
                        <a:lnSpc>
                          <a:spcPct val="100000"/>
                        </a:lnSpc>
                        <a:spcBef>
                          <a:spcPts val="0"/>
                        </a:spcBef>
                        <a:spcAft>
                          <a:spcPts val="0"/>
                        </a:spcAft>
                      </a:pPr>
                      <a:r>
                        <a:rPr lang="en-US" sz="1800" b="1" kern="1200" dirty="0">
                          <a:solidFill>
                            <a:srgbClr val="C00000"/>
                          </a:solidFill>
                          <a:latin typeface="Calibri"/>
                          <a:ea typeface="Calibri"/>
                          <a:cs typeface="Times New Roman"/>
                        </a:rPr>
                        <a:t>Corrupt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948">
                <a:tc>
                  <a:txBody>
                    <a:bodyPr/>
                    <a:lstStyle/>
                    <a:p>
                      <a:pPr marL="0" marR="0" algn="ctr">
                        <a:lnSpc>
                          <a:spcPct val="100000"/>
                        </a:lnSpc>
                        <a:spcBef>
                          <a:spcPts val="0"/>
                        </a:spcBef>
                        <a:spcAft>
                          <a:spcPts val="0"/>
                        </a:spcAft>
                      </a:pPr>
                      <a:r>
                        <a:rPr lang="en-US" sz="1800" b="1" dirty="0" smtClean="0">
                          <a:latin typeface="Calibri"/>
                          <a:ea typeface="Calibri"/>
                          <a:cs typeface="Times New Roman"/>
                        </a:rPr>
                        <a:t>Sardis</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Name of alive, deeds</a:t>
                      </a:r>
                      <a:r>
                        <a:rPr lang="en-US" sz="1800" b="1" baseline="0" dirty="0" smtClean="0">
                          <a:latin typeface="Calibri"/>
                          <a:ea typeface="Calibri"/>
                          <a:cs typeface="Times New Roman"/>
                        </a:rPr>
                        <a:t> incomplete</a:t>
                      </a:r>
                      <a:endParaRPr lang="en-US" sz="1800" b="1" dirty="0">
                        <a:latin typeface="Calibri"/>
                        <a:ea typeface="Calibri"/>
                        <a:cs typeface="Times New Roman"/>
                      </a:endParaRPr>
                    </a:p>
                    <a:p>
                      <a:pPr marL="0" marR="0">
                        <a:lnSpc>
                          <a:spcPct val="100000"/>
                        </a:lnSpc>
                        <a:spcBef>
                          <a:spcPts val="0"/>
                        </a:spcBef>
                        <a:spcAft>
                          <a:spcPts val="0"/>
                        </a:spcAft>
                      </a:pPr>
                      <a:r>
                        <a:rPr lang="en-US" sz="1800" b="1" dirty="0" smtClean="0">
                          <a:latin typeface="Calibri"/>
                          <a:ea typeface="Calibri"/>
                          <a:cs typeface="Times New Roman"/>
                        </a:rPr>
                        <a:t>You are dead</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“a few people”          faithful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smtClean="0">
                          <a:latin typeface="Calibri"/>
                          <a:ea typeface="Calibri"/>
                          <a:cs typeface="Times New Roman"/>
                        </a:rPr>
                        <a:t>Hidden</a:t>
                      </a:r>
                      <a:r>
                        <a:rPr lang="en-US" sz="1800" b="1" baseline="0" dirty="0" smtClean="0">
                          <a:latin typeface="Calibri"/>
                          <a:ea typeface="Calibri"/>
                          <a:cs typeface="Times New Roman"/>
                        </a:rPr>
                        <a:t> Treasure</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kern="1200" baseline="0" dirty="0" smtClean="0">
                          <a:solidFill>
                            <a:schemeClr val="tx1"/>
                          </a:solidFill>
                          <a:latin typeface="Calibri"/>
                          <a:ea typeface="Calibri"/>
                          <a:cs typeface="Times New Roman"/>
                        </a:rPr>
                        <a:t>1517 – 1789 AD</a:t>
                      </a:r>
                    </a:p>
                    <a:p>
                      <a:pPr marL="0" marR="0" algn="ctr">
                        <a:lnSpc>
                          <a:spcPct val="100000"/>
                        </a:lnSpc>
                        <a:spcBef>
                          <a:spcPts val="0"/>
                        </a:spcBef>
                        <a:spcAft>
                          <a:spcPts val="0"/>
                        </a:spcAft>
                      </a:pPr>
                      <a:r>
                        <a:rPr lang="en-US" sz="1800" b="1" kern="1200" baseline="0" dirty="0" smtClean="0">
                          <a:solidFill>
                            <a:srgbClr val="C00000"/>
                          </a:solidFill>
                          <a:latin typeface="Calibri"/>
                          <a:ea typeface="Calibri"/>
                          <a:cs typeface="Times New Roman"/>
                        </a:rPr>
                        <a:t>Alive/dead</a:t>
                      </a:r>
                      <a:endParaRPr lang="en-US" sz="1800" b="1" kern="1200" baseline="0"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191">
                <a:tc>
                  <a:txBody>
                    <a:bodyPr/>
                    <a:lstStyle/>
                    <a:p>
                      <a:pPr marL="0" marR="0" algn="ctr">
                        <a:lnSpc>
                          <a:spcPct val="100000"/>
                        </a:lnSpc>
                        <a:spcBef>
                          <a:spcPts val="0"/>
                        </a:spcBef>
                        <a:spcAft>
                          <a:spcPts val="0"/>
                        </a:spcAft>
                      </a:pPr>
                      <a:r>
                        <a:rPr lang="en-US" sz="1800" b="1" kern="1200" dirty="0" smtClean="0">
                          <a:solidFill>
                            <a:schemeClr val="tx1"/>
                          </a:solidFill>
                          <a:latin typeface="Calibri"/>
                          <a:ea typeface="Calibri"/>
                          <a:cs typeface="Times New Roman"/>
                        </a:rPr>
                        <a:t>Philadelphia</a:t>
                      </a:r>
                      <a:endParaRPr lang="en-US" sz="1800" b="1" kern="1200" dirty="0">
                        <a:solidFill>
                          <a:schemeClr val="tx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mn-lt"/>
                          <a:ea typeface="Calibri"/>
                          <a:cs typeface="Times New Roman"/>
                        </a:rPr>
                        <a:t>Little power, open door, will</a:t>
                      </a:r>
                      <a:r>
                        <a:rPr lang="en-US" sz="1800" b="1" baseline="0" dirty="0" smtClean="0">
                          <a:latin typeface="+mn-lt"/>
                          <a:ea typeface="Calibri"/>
                          <a:cs typeface="Times New Roman"/>
                        </a:rPr>
                        <a:t> be kept from the hour of testing</a:t>
                      </a:r>
                      <a:endParaRPr lang="en-US" sz="1800" b="1" dirty="0" smtClean="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pPr>
                      <a:r>
                        <a:rPr lang="en-US" sz="1800" b="1" kern="1200" baseline="0" dirty="0" smtClean="0">
                          <a:solidFill>
                            <a:schemeClr val="tx1"/>
                          </a:solidFill>
                          <a:latin typeface="+mn-lt"/>
                          <a:ea typeface="Calibri"/>
                          <a:cs typeface="Times New Roman"/>
                        </a:rPr>
                        <a:t>Pearl of Great Price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b="1" kern="1200" baseline="0" dirty="0" smtClean="0">
                          <a:solidFill>
                            <a:schemeClr val="tx1"/>
                          </a:solidFill>
                          <a:latin typeface="+mn-lt"/>
                          <a:ea typeface="Calibri"/>
                          <a:cs typeface="Times New Roman"/>
                        </a:rPr>
                        <a:t>1789 – 1914 AD</a:t>
                      </a:r>
                    </a:p>
                    <a:p>
                      <a:pPr algn="ctr" fontAlgn="ctr">
                        <a:lnSpc>
                          <a:spcPct val="100000"/>
                        </a:lnSpc>
                      </a:pPr>
                      <a:r>
                        <a:rPr lang="en-US" sz="1800" b="1" kern="1200" baseline="0" dirty="0" smtClean="0">
                          <a:solidFill>
                            <a:srgbClr val="C00000"/>
                          </a:solidFill>
                          <a:latin typeface="Calibri"/>
                          <a:ea typeface="Calibri"/>
                          <a:cs typeface="Times New Roman"/>
                        </a:rPr>
                        <a:t>Faithful/Revival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4049">
                <a:tc>
                  <a:txBody>
                    <a:bodyPr/>
                    <a:lstStyle/>
                    <a:p>
                      <a:pPr marL="0" marR="0" algn="ctr">
                        <a:lnSpc>
                          <a:spcPct val="100000"/>
                        </a:lnSpc>
                        <a:spcBef>
                          <a:spcPts val="0"/>
                        </a:spcBef>
                        <a:spcAft>
                          <a:spcPts val="0"/>
                        </a:spcAft>
                      </a:pPr>
                      <a:r>
                        <a:rPr lang="en-US" sz="1800" b="1" kern="1200" dirty="0" smtClean="0">
                          <a:solidFill>
                            <a:schemeClr val="tx1"/>
                          </a:solidFill>
                          <a:latin typeface="Calibri"/>
                          <a:ea typeface="Calibri"/>
                          <a:cs typeface="Times New Roman"/>
                        </a:rPr>
                        <a:t>Laodicea</a:t>
                      </a:r>
                      <a:endParaRPr lang="en-US" sz="1800" b="1" kern="1200" dirty="0">
                        <a:solidFill>
                          <a:schemeClr val="tx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Lukewarm, wretched, miserable, poor, blind, naked</a:t>
                      </a:r>
                      <a:r>
                        <a:rPr lang="en-US" sz="1800" b="1" baseline="0" dirty="0" smtClean="0">
                          <a:latin typeface="Calibri"/>
                          <a:ea typeface="Calibri"/>
                          <a:cs typeface="Times New Roman"/>
                        </a:rPr>
                        <a:t> – buy gold &amp; white garments. Open the door.</a:t>
                      </a:r>
                      <a:endParaRPr lang="en-US" sz="1800" b="1" dirty="0" smtClean="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smtClean="0">
                          <a:latin typeface="Calibri"/>
                          <a:ea typeface="Calibri"/>
                          <a:cs typeface="Times New Roman"/>
                        </a:rPr>
                        <a:t>Drag net</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kern="1200" baseline="0" dirty="0" smtClean="0">
                          <a:solidFill>
                            <a:schemeClr val="tx1"/>
                          </a:solidFill>
                          <a:latin typeface="+mn-lt"/>
                          <a:ea typeface="Calibri"/>
                          <a:cs typeface="Times New Roman"/>
                        </a:rPr>
                        <a:t>1914 – end times</a:t>
                      </a:r>
                    </a:p>
                    <a:p>
                      <a:pPr marL="0" marR="0" algn="ctr">
                        <a:lnSpc>
                          <a:spcPct val="100000"/>
                        </a:lnSpc>
                        <a:spcBef>
                          <a:spcPts val="0"/>
                        </a:spcBef>
                        <a:spcAft>
                          <a:spcPts val="0"/>
                        </a:spcAft>
                      </a:pPr>
                      <a:r>
                        <a:rPr lang="en-US" sz="1800" b="1" kern="1200" baseline="0" dirty="0" smtClean="0">
                          <a:solidFill>
                            <a:srgbClr val="C00000"/>
                          </a:solidFill>
                          <a:latin typeface="Calibri"/>
                          <a:ea typeface="Calibri"/>
                          <a:cs typeface="Times New Roman"/>
                        </a:rPr>
                        <a:t>Universal church</a:t>
                      </a:r>
                      <a:endParaRPr lang="en-US" sz="1800" b="1" kern="1200" baseline="0"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50838"/>
            <a:ext cx="8229600" cy="639762"/>
          </a:xfrm>
        </p:spPr>
        <p:txBody>
          <a:bodyPr>
            <a:normAutofit fontScale="90000"/>
          </a:bodyPr>
          <a:lstStyle/>
          <a:p>
            <a:r>
              <a:rPr lang="en-US" sz="4000" b="1" dirty="0" smtClean="0">
                <a:solidFill>
                  <a:srgbClr val="FF0000"/>
                </a:solidFill>
              </a:rPr>
              <a:t>Ephesus</a:t>
            </a: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9</a:t>
            </a:fld>
            <a:endParaRPr lang="en-US"/>
          </a:p>
        </p:txBody>
      </p:sp>
      <p:graphicFrame>
        <p:nvGraphicFramePr>
          <p:cNvPr id="18" name="Table 17"/>
          <p:cNvGraphicFramePr>
            <a:graphicFrameLocks noGrp="1"/>
          </p:cNvGraphicFramePr>
          <p:nvPr/>
        </p:nvGraphicFramePr>
        <p:xfrm>
          <a:off x="533400" y="1143002"/>
          <a:ext cx="8001000" cy="4354944"/>
        </p:xfrm>
        <a:graphic>
          <a:graphicData uri="http://schemas.openxmlformats.org/drawingml/2006/table">
            <a:tbl>
              <a:tblPr/>
              <a:tblGrid>
                <a:gridCol w="2121812"/>
                <a:gridCol w="5879188"/>
              </a:tblGrid>
              <a:tr h="398584">
                <a:tc>
                  <a:txBody>
                    <a:bodyPr/>
                    <a:lstStyle/>
                    <a:p>
                      <a:pPr marL="0" marR="0" algn="ctr">
                        <a:lnSpc>
                          <a:spcPct val="115000"/>
                        </a:lnSpc>
                        <a:spcBef>
                          <a:spcPts val="0"/>
                        </a:spcBef>
                        <a:spcAft>
                          <a:spcPts val="0"/>
                        </a:spcAft>
                      </a:pPr>
                      <a:r>
                        <a:rPr lang="en-US" sz="1800" b="1" dirty="0" smtClean="0">
                          <a:latin typeface="Calibri"/>
                          <a:ea typeface="Calibri"/>
                          <a:cs typeface="Times New Roman"/>
                        </a:rPr>
                        <a:t>Name Meaning</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Images of Christ</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solidFill>
                            <a:srgbClr val="FFFFFF"/>
                          </a:solidFill>
                          <a:latin typeface="Calibri"/>
                          <a:ea typeface="Calibri"/>
                          <a:cs typeface="Times New Roman"/>
                        </a:rPr>
                        <a:t>Christ’s Title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marR="0">
                        <a:lnSpc>
                          <a:spcPct val="115000"/>
                        </a:lnSpc>
                        <a:spcBef>
                          <a:spcPts val="0"/>
                        </a:spcBef>
                        <a:spcAft>
                          <a:spcPts val="0"/>
                        </a:spcAft>
                      </a:pPr>
                      <a:endParaRPr lang="en-US" sz="1800" dirty="0">
                        <a:solidFill>
                          <a:srgbClr val="FFFFFF"/>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r>
              <a:tr h="633046">
                <a:tc>
                  <a:txBody>
                    <a:bodyPr/>
                    <a:lstStyle/>
                    <a:p>
                      <a:pPr marL="0" marR="0" algn="ctr">
                        <a:lnSpc>
                          <a:spcPct val="115000"/>
                        </a:lnSpc>
                        <a:spcBef>
                          <a:spcPts val="0"/>
                        </a:spcBef>
                        <a:spcAft>
                          <a:spcPts val="0"/>
                        </a:spcAft>
                      </a:pPr>
                      <a:r>
                        <a:rPr lang="en-US" sz="1800" b="1" dirty="0" smtClean="0">
                          <a:latin typeface="Calibri"/>
                          <a:ea typeface="Calibri"/>
                          <a:cs typeface="Times New Roman"/>
                        </a:rPr>
                        <a:t>Approval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marL="0" marR="0" algn="ctr">
                        <a:lnSpc>
                          <a:spcPct val="115000"/>
                        </a:lnSpc>
                        <a:spcBef>
                          <a:spcPts val="0"/>
                        </a:spcBef>
                        <a:spcAft>
                          <a:spcPts val="0"/>
                        </a:spcAft>
                      </a:pPr>
                      <a:r>
                        <a:rPr lang="en-US" sz="1800" b="1" dirty="0" smtClean="0">
                          <a:latin typeface="Calibri"/>
                          <a:ea typeface="Calibri"/>
                          <a:cs typeface="Times New Roman"/>
                        </a:rPr>
                        <a:t>Accusation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Admonition</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Alternative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032">
                <a:tc>
                  <a:txBody>
                    <a:bodyPr/>
                    <a:lstStyle/>
                    <a:p>
                      <a:pPr marL="0" marR="0" algn="ctr">
                        <a:lnSpc>
                          <a:spcPct val="115000"/>
                        </a:lnSpc>
                        <a:spcBef>
                          <a:spcPts val="0"/>
                        </a:spcBef>
                        <a:spcAft>
                          <a:spcPts val="0"/>
                        </a:spcAft>
                      </a:pPr>
                      <a:r>
                        <a:rPr lang="en-US" sz="1800" b="1" dirty="0">
                          <a:latin typeface="Calibri"/>
                          <a:ea typeface="Calibri"/>
                          <a:cs typeface="Times New Roman"/>
                        </a:rPr>
                        <a:t>Praise to Overcomer</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endParaRPr lang="en-US" sz="3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15000"/>
                        </a:lnSpc>
                        <a:spcBef>
                          <a:spcPts val="0"/>
                        </a:spcBef>
                        <a:spcAft>
                          <a:spcPts val="0"/>
                        </a:spcAft>
                      </a:pPr>
                      <a:endParaRPr lang="en-US" sz="3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Church Period</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Matt 13 Parable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9" name="TextBox 18"/>
          <p:cNvSpPr txBox="1"/>
          <p:nvPr/>
        </p:nvSpPr>
        <p:spPr>
          <a:xfrm>
            <a:off x="2667000" y="1143000"/>
            <a:ext cx="5559664" cy="369332"/>
          </a:xfrm>
          <a:prstGeom prst="rect">
            <a:avLst/>
          </a:prstGeom>
          <a:noFill/>
        </p:spPr>
        <p:txBody>
          <a:bodyPr wrap="none" rtlCol="0">
            <a:spAutoFit/>
          </a:bodyPr>
          <a:lstStyle/>
          <a:p>
            <a:r>
              <a:rPr lang="en-US" dirty="0" smtClean="0">
                <a:ea typeface="Calibri"/>
                <a:cs typeface="Times New Roman"/>
              </a:rPr>
              <a:t>“</a:t>
            </a:r>
            <a:r>
              <a:rPr lang="en-US" b="1" dirty="0" smtClean="0">
                <a:ea typeface="Calibri"/>
                <a:cs typeface="Times New Roman"/>
              </a:rPr>
              <a:t>Desirable</a:t>
            </a:r>
            <a:r>
              <a:rPr lang="en-US" dirty="0" smtClean="0">
                <a:ea typeface="Calibri"/>
                <a:cs typeface="Times New Roman"/>
              </a:rPr>
              <a:t>” – Paul ministered, silversmiths, Timothy, John</a:t>
            </a:r>
          </a:p>
        </p:txBody>
      </p:sp>
      <p:sp>
        <p:nvSpPr>
          <p:cNvPr id="20" name="TextBox 19"/>
          <p:cNvSpPr txBox="1"/>
          <p:nvPr/>
        </p:nvSpPr>
        <p:spPr>
          <a:xfrm>
            <a:off x="2743200" y="1951924"/>
            <a:ext cx="1598323" cy="369332"/>
          </a:xfrm>
          <a:prstGeom prst="rect">
            <a:avLst/>
          </a:prstGeom>
          <a:noFill/>
        </p:spPr>
        <p:txBody>
          <a:bodyPr wrap="none" rtlCol="0">
            <a:spAutoFit/>
          </a:bodyPr>
          <a:lstStyle/>
          <a:p>
            <a:r>
              <a:rPr lang="en-US" b="1" dirty="0" smtClean="0">
                <a:solidFill>
                  <a:schemeClr val="bg1"/>
                </a:solidFill>
              </a:rPr>
              <a:t>Sovereign Lord</a:t>
            </a:r>
            <a:endParaRPr lang="en-US" b="1" dirty="0" smtClean="0">
              <a:solidFill>
                <a:schemeClr val="bg1"/>
              </a:solidFill>
              <a:ea typeface="Calibri"/>
              <a:cs typeface="Times New Roman"/>
            </a:endParaRPr>
          </a:p>
        </p:txBody>
      </p:sp>
      <p:sp>
        <p:nvSpPr>
          <p:cNvPr id="21" name="TextBox 20"/>
          <p:cNvSpPr txBox="1"/>
          <p:nvPr/>
        </p:nvSpPr>
        <p:spPr>
          <a:xfrm>
            <a:off x="2667000" y="2362200"/>
            <a:ext cx="5001818" cy="646331"/>
          </a:xfrm>
          <a:prstGeom prst="rect">
            <a:avLst/>
          </a:prstGeom>
          <a:noFill/>
        </p:spPr>
        <p:txBody>
          <a:bodyPr wrap="none" rtlCol="0">
            <a:spAutoFit/>
          </a:bodyPr>
          <a:lstStyle/>
          <a:p>
            <a:r>
              <a:rPr lang="en-US" dirty="0" smtClean="0"/>
              <a:t>Deeds, toil, perseverance;  cannot endure evil; test;</a:t>
            </a:r>
          </a:p>
          <a:p>
            <a:r>
              <a:rPr lang="en-US" dirty="0" smtClean="0"/>
              <a:t>endurance for His name; hate deeds of Nicolaitans</a:t>
            </a:r>
            <a:endParaRPr lang="en-US" dirty="0" smtClean="0">
              <a:ea typeface="Calibri"/>
              <a:cs typeface="Times New Roman"/>
            </a:endParaRPr>
          </a:p>
        </p:txBody>
      </p:sp>
      <p:sp>
        <p:nvSpPr>
          <p:cNvPr id="22" name="TextBox 21"/>
          <p:cNvSpPr txBox="1"/>
          <p:nvPr/>
        </p:nvSpPr>
        <p:spPr>
          <a:xfrm>
            <a:off x="2667000" y="3012744"/>
            <a:ext cx="5828455" cy="369332"/>
          </a:xfrm>
          <a:prstGeom prst="rect">
            <a:avLst/>
          </a:prstGeom>
          <a:noFill/>
        </p:spPr>
        <p:txBody>
          <a:bodyPr wrap="none" rtlCol="0">
            <a:spAutoFit/>
          </a:bodyPr>
          <a:lstStyle/>
          <a:p>
            <a:r>
              <a:rPr lang="en-US" dirty="0" smtClean="0"/>
              <a:t>left 1</a:t>
            </a:r>
            <a:r>
              <a:rPr lang="en-US" baseline="30000" dirty="0" smtClean="0"/>
              <a:t>st</a:t>
            </a:r>
            <a:r>
              <a:rPr lang="en-US" dirty="0" smtClean="0"/>
              <a:t> love; deliberate choice, reason for deeds is important</a:t>
            </a:r>
          </a:p>
        </p:txBody>
      </p:sp>
      <p:sp>
        <p:nvSpPr>
          <p:cNvPr id="23" name="TextBox 22"/>
          <p:cNvSpPr txBox="1"/>
          <p:nvPr/>
        </p:nvSpPr>
        <p:spPr>
          <a:xfrm>
            <a:off x="2667000" y="3450608"/>
            <a:ext cx="3740255" cy="369332"/>
          </a:xfrm>
          <a:prstGeom prst="rect">
            <a:avLst/>
          </a:prstGeom>
          <a:noFill/>
        </p:spPr>
        <p:txBody>
          <a:bodyPr wrap="none" rtlCol="0">
            <a:spAutoFit/>
          </a:bodyPr>
          <a:lstStyle/>
          <a:p>
            <a:r>
              <a:rPr lang="en-US" dirty="0" smtClean="0"/>
              <a:t>Remember, repent, restore 1</a:t>
            </a:r>
            <a:r>
              <a:rPr lang="en-US" baseline="30000" dirty="0" smtClean="0"/>
              <a:t>st</a:t>
            </a:r>
            <a:r>
              <a:rPr lang="en-US" dirty="0" smtClean="0"/>
              <a:t> deeds</a:t>
            </a:r>
            <a:endParaRPr lang="en-US" dirty="0" smtClean="0">
              <a:ea typeface="Calibri"/>
              <a:cs typeface="Times New Roman"/>
            </a:endParaRPr>
          </a:p>
        </p:txBody>
      </p:sp>
      <p:sp>
        <p:nvSpPr>
          <p:cNvPr id="24" name="TextBox 23"/>
          <p:cNvSpPr txBox="1"/>
          <p:nvPr/>
        </p:nvSpPr>
        <p:spPr>
          <a:xfrm>
            <a:off x="2667000" y="3831609"/>
            <a:ext cx="4953000" cy="369332"/>
          </a:xfrm>
          <a:prstGeom prst="rect">
            <a:avLst/>
          </a:prstGeom>
          <a:noFill/>
        </p:spPr>
        <p:txBody>
          <a:bodyPr wrap="square" rtlCol="0">
            <a:spAutoFit/>
          </a:bodyPr>
          <a:lstStyle/>
          <a:p>
            <a:r>
              <a:rPr lang="en-US" dirty="0" smtClean="0"/>
              <a:t>Removal of light, lose effectiveness</a:t>
            </a:r>
          </a:p>
        </p:txBody>
      </p:sp>
      <p:sp>
        <p:nvSpPr>
          <p:cNvPr id="25" name="TextBox 24"/>
          <p:cNvSpPr txBox="1"/>
          <p:nvPr/>
        </p:nvSpPr>
        <p:spPr>
          <a:xfrm>
            <a:off x="2667000" y="4259532"/>
            <a:ext cx="3496791" cy="369332"/>
          </a:xfrm>
          <a:prstGeom prst="rect">
            <a:avLst/>
          </a:prstGeom>
          <a:noFill/>
        </p:spPr>
        <p:txBody>
          <a:bodyPr wrap="none" rtlCol="0">
            <a:spAutoFit/>
          </a:bodyPr>
          <a:lstStyle/>
          <a:p>
            <a:r>
              <a:rPr lang="en-US" dirty="0" smtClean="0"/>
              <a:t>Eat of tree of life (all true believers)</a:t>
            </a:r>
            <a:endParaRPr lang="en-US" dirty="0" smtClean="0">
              <a:ea typeface="Calibri"/>
              <a:cs typeface="Times New Roman"/>
            </a:endParaRPr>
          </a:p>
        </p:txBody>
      </p:sp>
      <p:sp>
        <p:nvSpPr>
          <p:cNvPr id="26" name="TextBox 25"/>
          <p:cNvSpPr txBox="1"/>
          <p:nvPr/>
        </p:nvSpPr>
        <p:spPr>
          <a:xfrm>
            <a:off x="2667000" y="5127008"/>
            <a:ext cx="1690143" cy="369332"/>
          </a:xfrm>
          <a:prstGeom prst="rect">
            <a:avLst/>
          </a:prstGeom>
          <a:noFill/>
        </p:spPr>
        <p:txBody>
          <a:bodyPr wrap="none" rtlCol="0">
            <a:spAutoFit/>
          </a:bodyPr>
          <a:lstStyle/>
          <a:p>
            <a:r>
              <a:rPr lang="en-US" dirty="0" err="1" smtClean="0"/>
              <a:t>Sower</a:t>
            </a:r>
            <a:r>
              <a:rPr lang="en-US" dirty="0" smtClean="0"/>
              <a:t> and soils </a:t>
            </a:r>
            <a:endParaRPr lang="en-US" dirty="0" smtClean="0">
              <a:ea typeface="Calibri"/>
              <a:cs typeface="Times New Roman"/>
            </a:endParaRPr>
          </a:p>
        </p:txBody>
      </p:sp>
      <p:sp>
        <p:nvSpPr>
          <p:cNvPr id="27" name="TextBox 26"/>
          <p:cNvSpPr txBox="1"/>
          <p:nvPr/>
        </p:nvSpPr>
        <p:spPr>
          <a:xfrm>
            <a:off x="2667000" y="4746008"/>
            <a:ext cx="5512086" cy="410882"/>
          </a:xfrm>
          <a:prstGeom prst="rect">
            <a:avLst/>
          </a:prstGeom>
          <a:noFill/>
        </p:spPr>
        <p:txBody>
          <a:bodyPr wrap="none" rtlCol="0">
            <a:spAutoFit/>
          </a:bodyPr>
          <a:lstStyle/>
          <a:p>
            <a:pPr>
              <a:lnSpc>
                <a:spcPct val="115000"/>
              </a:lnSpc>
            </a:pPr>
            <a:r>
              <a:rPr lang="en-US" b="1" dirty="0" smtClean="0">
                <a:ea typeface="Calibri"/>
                <a:cs typeface="Times New Roman"/>
              </a:rPr>
              <a:t>Apostolic</a:t>
            </a:r>
            <a:r>
              <a:rPr lang="en-US" dirty="0" smtClean="0">
                <a:ea typeface="Calibri"/>
                <a:cs typeface="Times New Roman"/>
              </a:rPr>
              <a:t>: 30 to 100 AD. </a:t>
            </a:r>
            <a:r>
              <a:rPr lang="en-US" i="1" dirty="0" smtClean="0">
                <a:ea typeface="Calibri"/>
                <a:cs typeface="Times New Roman"/>
              </a:rPr>
              <a:t>Increasing doctrine, cooling love</a:t>
            </a:r>
            <a:endParaRPr lang="en-US" i="1" dirty="0">
              <a:ea typeface="Calibri"/>
              <a:cs typeface="Times New Roman"/>
            </a:endParaRPr>
          </a:p>
        </p:txBody>
      </p:sp>
      <p:sp>
        <p:nvSpPr>
          <p:cNvPr id="28" name="TextBox 27"/>
          <p:cNvSpPr txBox="1"/>
          <p:nvPr/>
        </p:nvSpPr>
        <p:spPr>
          <a:xfrm>
            <a:off x="2667000" y="1524000"/>
            <a:ext cx="3932743" cy="369332"/>
          </a:xfrm>
          <a:prstGeom prst="rect">
            <a:avLst/>
          </a:prstGeom>
          <a:noFill/>
        </p:spPr>
        <p:txBody>
          <a:bodyPr wrap="none" rtlCol="0">
            <a:spAutoFit/>
          </a:bodyPr>
          <a:lstStyle/>
          <a:p>
            <a:r>
              <a:rPr lang="en-US" dirty="0" smtClean="0"/>
              <a:t>7 stars (sovereign) among 7 </a:t>
            </a:r>
            <a:r>
              <a:rPr lang="en-US" dirty="0" err="1" smtClean="0"/>
              <a:t>Lampstands</a:t>
            </a:r>
            <a:endParaRPr lang="en-US" dirty="0" smtClean="0">
              <a:ea typeface="Calibri"/>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linds(horizontal)">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blinds(horizontal)">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Rev. 2:1-7</a:t>
            </a:r>
            <a:r>
              <a:rPr lang="en-US" dirty="0" smtClean="0">
                <a:solidFill>
                  <a:srgbClr val="0000FF"/>
                </a:solidFill>
              </a:rPr>
              <a:t> </a:t>
            </a:r>
            <a:r>
              <a:rPr lang="en-US" dirty="0" smtClean="0"/>
              <a:t>"To the angel of the church in </a:t>
            </a:r>
            <a:r>
              <a:rPr lang="en-US" b="1" dirty="0" smtClean="0">
                <a:solidFill>
                  <a:srgbClr val="FF0000"/>
                </a:solidFill>
              </a:rPr>
              <a:t>Ephesus</a:t>
            </a:r>
            <a:r>
              <a:rPr lang="en-US" dirty="0" smtClean="0"/>
              <a:t> write:</a:t>
            </a:r>
            <a:endParaRPr lang="en-US" dirty="0"/>
          </a:p>
        </p:txBody>
      </p:sp>
      <p:sp>
        <p:nvSpPr>
          <p:cNvPr id="3" name="Content Placeholder 2"/>
          <p:cNvSpPr>
            <a:spLocks noGrp="1"/>
          </p:cNvSpPr>
          <p:nvPr>
            <p:ph idx="1"/>
          </p:nvPr>
        </p:nvSpPr>
        <p:spPr/>
        <p:txBody>
          <a:bodyPr>
            <a:noAutofit/>
          </a:bodyPr>
          <a:lstStyle/>
          <a:p>
            <a:pPr>
              <a:buNone/>
            </a:pPr>
            <a:r>
              <a:rPr lang="en-US" sz="2000" dirty="0" smtClean="0">
                <a:solidFill>
                  <a:srgbClr val="FF0000"/>
                </a:solidFill>
              </a:rPr>
              <a:t>The One who holds the seven stars in His right hand, the One who walks among the seven golden </a:t>
            </a:r>
            <a:r>
              <a:rPr lang="en-US" sz="2000" dirty="0" err="1" smtClean="0">
                <a:solidFill>
                  <a:srgbClr val="FF0000"/>
                </a:solidFill>
              </a:rPr>
              <a:t>lampstands</a:t>
            </a:r>
            <a:r>
              <a:rPr lang="en-US" sz="2000" dirty="0" smtClean="0">
                <a:solidFill>
                  <a:srgbClr val="FF0000"/>
                </a:solidFill>
              </a:rPr>
              <a:t>, says this: </a:t>
            </a:r>
            <a:r>
              <a:rPr lang="en-US" sz="2000" baseline="30000" dirty="0" smtClean="0">
                <a:solidFill>
                  <a:srgbClr val="0000FF"/>
                </a:solidFill>
              </a:rPr>
              <a:t>2</a:t>
            </a:r>
            <a:r>
              <a:rPr lang="en-US" sz="2000" dirty="0" smtClean="0">
                <a:solidFill>
                  <a:srgbClr val="FF0000"/>
                </a:solidFill>
              </a:rPr>
              <a:t>'I know your deeds and your toil and perseverance, and that you cannot endure evil men, and you put to the test those who call themselves apostles, and they are not, and you found them </a:t>
            </a:r>
            <a:r>
              <a:rPr lang="en-US" sz="2000" i="1" dirty="0" smtClean="0">
                <a:solidFill>
                  <a:srgbClr val="FF0000"/>
                </a:solidFill>
              </a:rPr>
              <a:t>to be</a:t>
            </a:r>
            <a:r>
              <a:rPr lang="en-US" sz="2000" dirty="0" smtClean="0">
                <a:solidFill>
                  <a:srgbClr val="FF0000"/>
                </a:solidFill>
              </a:rPr>
              <a:t> false; </a:t>
            </a:r>
            <a:r>
              <a:rPr lang="en-US" sz="2000" baseline="30000" dirty="0" smtClean="0">
                <a:solidFill>
                  <a:srgbClr val="0000FF"/>
                </a:solidFill>
              </a:rPr>
              <a:t>3</a:t>
            </a:r>
            <a:r>
              <a:rPr lang="en-US" sz="2000" dirty="0" smtClean="0">
                <a:solidFill>
                  <a:srgbClr val="FF0000"/>
                </a:solidFill>
              </a:rPr>
              <a:t>and you have perseverance and have endured for My name's sake, and have not grown weary. </a:t>
            </a:r>
            <a:r>
              <a:rPr lang="en-US" sz="2000" baseline="30000" dirty="0" smtClean="0">
                <a:solidFill>
                  <a:srgbClr val="0000FF"/>
                </a:solidFill>
              </a:rPr>
              <a:t>4</a:t>
            </a:r>
            <a:r>
              <a:rPr lang="en-US" sz="2400" b="1" dirty="0" smtClean="0">
                <a:solidFill>
                  <a:srgbClr val="FF0000"/>
                </a:solidFill>
              </a:rPr>
              <a:t>'</a:t>
            </a:r>
            <a:r>
              <a:rPr lang="en-US" sz="2400" b="1" u="sng" dirty="0" smtClean="0">
                <a:solidFill>
                  <a:srgbClr val="FF0000"/>
                </a:solidFill>
              </a:rPr>
              <a:t>But I have </a:t>
            </a:r>
            <a:r>
              <a:rPr lang="en-US" sz="2400" b="1" i="1" u="sng" dirty="0" smtClean="0">
                <a:solidFill>
                  <a:srgbClr val="FF0000"/>
                </a:solidFill>
              </a:rPr>
              <a:t>this</a:t>
            </a:r>
            <a:r>
              <a:rPr lang="en-US" sz="2400" b="1" u="sng" dirty="0" smtClean="0">
                <a:solidFill>
                  <a:srgbClr val="FF0000"/>
                </a:solidFill>
              </a:rPr>
              <a:t> against you, that you have left your first love</a:t>
            </a:r>
            <a:r>
              <a:rPr lang="en-US" sz="2400" b="1" dirty="0" smtClean="0">
                <a:solidFill>
                  <a:srgbClr val="FF0000"/>
                </a:solidFill>
              </a:rPr>
              <a:t>. </a:t>
            </a:r>
            <a:r>
              <a:rPr lang="en-US" sz="2000" baseline="30000" dirty="0" smtClean="0">
                <a:solidFill>
                  <a:srgbClr val="0000FF"/>
                </a:solidFill>
              </a:rPr>
              <a:t>5</a:t>
            </a:r>
            <a:r>
              <a:rPr lang="en-US" sz="2000" dirty="0" smtClean="0">
                <a:solidFill>
                  <a:srgbClr val="FF0000"/>
                </a:solidFill>
              </a:rPr>
              <a:t>'Remember therefore from where you have fallen, and repent and do the deeds you did at first; or else I am coming to you, and will remove your lampstand out of its place-- unless you repent. </a:t>
            </a:r>
            <a:r>
              <a:rPr lang="en-US" sz="2000" baseline="30000" dirty="0" smtClean="0">
                <a:solidFill>
                  <a:srgbClr val="0000FF"/>
                </a:solidFill>
              </a:rPr>
              <a:t>6</a:t>
            </a:r>
            <a:r>
              <a:rPr lang="en-US" sz="2000" dirty="0" smtClean="0">
                <a:solidFill>
                  <a:srgbClr val="FF0000"/>
                </a:solidFill>
              </a:rPr>
              <a:t> 'Yet this you do have, that you hate the deeds of the Nicolaitans, which I also hate. </a:t>
            </a:r>
            <a:r>
              <a:rPr lang="en-US" sz="2000" baseline="30000" dirty="0" smtClean="0">
                <a:solidFill>
                  <a:srgbClr val="0000FF"/>
                </a:solidFill>
              </a:rPr>
              <a:t>7</a:t>
            </a:r>
            <a:r>
              <a:rPr lang="en-US" sz="2000" dirty="0" smtClean="0">
                <a:solidFill>
                  <a:srgbClr val="FF0000"/>
                </a:solidFill>
              </a:rPr>
              <a:t>'He who has an ear, let him hear what the Spirit says to the churches. To him who overcomes, I will grant to eat of the tree of life, which is in the Paradise of God.' </a:t>
            </a:r>
          </a:p>
          <a:p>
            <a:pPr>
              <a:buNone/>
            </a:pPr>
            <a:endParaRPr lang="en-US" sz="2000"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Rev 2:1-7 </a:t>
            </a:r>
            <a:r>
              <a:rPr lang="en-US" dirty="0" smtClean="0">
                <a:latin typeface="Arial"/>
                <a:cs typeface="Arial"/>
              </a:rPr>
              <a:t>—</a:t>
            </a:r>
            <a:r>
              <a:rPr lang="en-US" dirty="0" smtClean="0"/>
              <a:t> Ephesus</a:t>
            </a:r>
            <a:endParaRPr lang="en-US" dirty="0"/>
          </a:p>
        </p:txBody>
      </p:sp>
      <p:sp>
        <p:nvSpPr>
          <p:cNvPr id="3" name="Content Placeholder 2"/>
          <p:cNvSpPr>
            <a:spLocks noGrp="1"/>
          </p:cNvSpPr>
          <p:nvPr>
            <p:ph idx="1"/>
          </p:nvPr>
        </p:nvSpPr>
        <p:spPr>
          <a:xfrm>
            <a:off x="304800" y="1265237"/>
            <a:ext cx="8610600" cy="4525963"/>
          </a:xfrm>
        </p:spPr>
        <p:txBody>
          <a:bodyPr>
            <a:noAutofit/>
          </a:bodyPr>
          <a:lstStyle/>
          <a:p>
            <a:pPr marL="457200">
              <a:spcBef>
                <a:spcPts val="0"/>
              </a:spcBef>
            </a:pPr>
            <a:r>
              <a:rPr lang="en-US" sz="2400" dirty="0" smtClean="0"/>
              <a:t>Jesus praised the church at Ephesus for what deeds? (2:2-3)</a:t>
            </a:r>
          </a:p>
          <a:p>
            <a:pPr marL="457200">
              <a:spcBef>
                <a:spcPts val="0"/>
              </a:spcBef>
            </a:pPr>
            <a:endParaRPr lang="en-US" sz="1000" dirty="0" smtClean="0"/>
          </a:p>
          <a:p>
            <a:pPr marL="457200">
              <a:spcBef>
                <a:spcPts val="0"/>
              </a:spcBef>
            </a:pPr>
            <a:r>
              <a:rPr lang="en-US" sz="2400" dirty="0" smtClean="0"/>
              <a:t>With what in the </a:t>
            </a:r>
            <a:r>
              <a:rPr lang="en-US" sz="2400" dirty="0" err="1" smtClean="0"/>
              <a:t>Ephesian</a:t>
            </a:r>
            <a:r>
              <a:rPr lang="en-US" sz="2400" dirty="0" smtClean="0"/>
              <a:t> church was Christ unsatisfied? (2:4)</a:t>
            </a:r>
          </a:p>
          <a:p>
            <a:pPr marL="914400" lvl="1" indent="-173038">
              <a:spcBef>
                <a:spcPts val="0"/>
              </a:spcBef>
              <a:buNone/>
            </a:pPr>
            <a:r>
              <a:rPr lang="en-US" sz="2000" b="1" dirty="0" smtClean="0">
                <a:solidFill>
                  <a:schemeClr val="tx2"/>
                </a:solidFill>
              </a:rPr>
              <a:t>Ephes. 1:15 </a:t>
            </a:r>
            <a:r>
              <a:rPr lang="en-US" sz="2000" dirty="0" smtClean="0"/>
              <a:t>For this reason I too, having heard of the faith in the Lord Jesus which exists among you, and your love for all the saints, </a:t>
            </a:r>
          </a:p>
          <a:p>
            <a:pPr marL="914400" lvl="1" indent="-173038">
              <a:spcBef>
                <a:spcPts val="0"/>
              </a:spcBef>
              <a:buNone/>
            </a:pPr>
            <a:endParaRPr lang="en-US" sz="1000" dirty="0" smtClean="0"/>
          </a:p>
          <a:p>
            <a:pPr marL="457200">
              <a:spcBef>
                <a:spcPts val="0"/>
              </a:spcBef>
            </a:pPr>
            <a:r>
              <a:rPr lang="en-US" sz="2400" dirty="0" smtClean="0"/>
              <a:t>How did the church at Ephesus need to change? (2:5)</a:t>
            </a:r>
          </a:p>
          <a:p>
            <a:pPr marL="457200">
              <a:spcBef>
                <a:spcPts val="0"/>
              </a:spcBef>
            </a:pPr>
            <a:r>
              <a:rPr lang="en-US" sz="2400" dirty="0" smtClean="0"/>
              <a:t>What warning was given to the church if it failed to obey Christ’s words? (2:5)</a:t>
            </a:r>
          </a:p>
          <a:p>
            <a:pPr marL="457200">
              <a:spcBef>
                <a:spcPts val="0"/>
              </a:spcBef>
            </a:pPr>
            <a:endParaRPr lang="en-US" sz="1000" dirty="0" smtClean="0"/>
          </a:p>
          <a:p>
            <a:pPr marL="457200">
              <a:spcBef>
                <a:spcPts val="0"/>
              </a:spcBef>
            </a:pPr>
            <a:r>
              <a:rPr lang="en-US" sz="2400" b="1" dirty="0" smtClean="0">
                <a:solidFill>
                  <a:srgbClr val="C00000"/>
                </a:solidFill>
              </a:rPr>
              <a:t>What can cause us to lose our “first” love?</a:t>
            </a:r>
          </a:p>
          <a:p>
            <a:pPr marL="457200">
              <a:spcBef>
                <a:spcPts val="0"/>
              </a:spcBef>
            </a:pPr>
            <a:endParaRPr lang="en-US" sz="1000" dirty="0" smtClean="0"/>
          </a:p>
          <a:p>
            <a:pPr marL="457200">
              <a:spcBef>
                <a:spcPts val="0"/>
              </a:spcBef>
            </a:pPr>
            <a:r>
              <a:rPr lang="en-US" sz="2400" dirty="0" smtClean="0"/>
              <a:t>Whom else did Jesus want to benefit from this message? (2:7)</a:t>
            </a:r>
          </a:p>
          <a:p>
            <a:pPr marL="457200">
              <a:spcBef>
                <a:spcPts val="0"/>
              </a:spcBef>
            </a:pPr>
            <a:r>
              <a:rPr lang="en-US" sz="2400" dirty="0" smtClean="0"/>
              <a:t>What final promise was made to “him who overcomes”? (2:7)</a:t>
            </a:r>
          </a:p>
          <a:p>
            <a:pPr marL="457200">
              <a:spcBef>
                <a:spcPts val="0"/>
              </a:spcBef>
            </a:pPr>
            <a:endParaRPr lang="en-US" sz="2400" dirty="0" smtClean="0"/>
          </a:p>
          <a:p>
            <a:pPr marL="457200">
              <a:spcBef>
                <a:spcPts val="0"/>
              </a:spcBef>
            </a:pPr>
            <a:endParaRPr lang="en-US" sz="2400" dirty="0" smtClean="0"/>
          </a:p>
          <a:p>
            <a:pPr marL="457200" indent="-514350">
              <a:spcBef>
                <a:spcPts val="0"/>
              </a:spcBef>
              <a:buFont typeface="+mj-lt"/>
              <a:buAutoNum type="arabicPeriod"/>
            </a:pPr>
            <a:endParaRPr lang="en-US" sz="2400" dirty="0" smtClean="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50838"/>
            <a:ext cx="8229600" cy="639762"/>
          </a:xfrm>
        </p:spPr>
        <p:txBody>
          <a:bodyPr>
            <a:normAutofit fontScale="90000"/>
          </a:bodyPr>
          <a:lstStyle/>
          <a:p>
            <a:r>
              <a:rPr lang="en-US" sz="4000" b="1" dirty="0" smtClean="0">
                <a:solidFill>
                  <a:srgbClr val="FF0000"/>
                </a:solidFill>
              </a:rPr>
              <a:t>Smyrna</a:t>
            </a: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12</a:t>
            </a:fld>
            <a:endParaRPr lang="en-US"/>
          </a:p>
        </p:txBody>
      </p:sp>
      <p:graphicFrame>
        <p:nvGraphicFramePr>
          <p:cNvPr id="18" name="Table 17"/>
          <p:cNvGraphicFramePr>
            <a:graphicFrameLocks noGrp="1"/>
          </p:cNvGraphicFramePr>
          <p:nvPr/>
        </p:nvGraphicFramePr>
        <p:xfrm>
          <a:off x="533400" y="1143002"/>
          <a:ext cx="8001000" cy="4565960"/>
        </p:xfrm>
        <a:graphic>
          <a:graphicData uri="http://schemas.openxmlformats.org/drawingml/2006/table">
            <a:tbl>
              <a:tblPr/>
              <a:tblGrid>
                <a:gridCol w="2121812"/>
                <a:gridCol w="5879188"/>
              </a:tblGrid>
              <a:tr h="609598">
                <a:tc>
                  <a:txBody>
                    <a:bodyPr/>
                    <a:lstStyle/>
                    <a:p>
                      <a:pPr marL="0" marR="0" algn="ctr">
                        <a:lnSpc>
                          <a:spcPct val="115000"/>
                        </a:lnSpc>
                        <a:spcBef>
                          <a:spcPts val="0"/>
                        </a:spcBef>
                        <a:spcAft>
                          <a:spcPts val="0"/>
                        </a:spcAft>
                      </a:pPr>
                      <a:r>
                        <a:rPr lang="en-US" sz="1800" b="1" dirty="0" smtClean="0">
                          <a:latin typeface="Calibri"/>
                          <a:ea typeface="Calibri"/>
                          <a:cs typeface="Times New Roman"/>
                        </a:rPr>
                        <a:t>Name Meaning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Images of Christ</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solidFill>
                            <a:srgbClr val="FFFFFF"/>
                          </a:solidFill>
                          <a:latin typeface="Calibri"/>
                          <a:ea typeface="Calibri"/>
                          <a:cs typeface="Times New Roman"/>
                        </a:rPr>
                        <a:t>Christ’s Title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marR="0">
                        <a:lnSpc>
                          <a:spcPct val="115000"/>
                        </a:lnSpc>
                        <a:spcBef>
                          <a:spcPts val="0"/>
                        </a:spcBef>
                        <a:spcAft>
                          <a:spcPts val="0"/>
                        </a:spcAft>
                      </a:pPr>
                      <a:endParaRPr lang="en-US" sz="1800" dirty="0">
                        <a:solidFill>
                          <a:srgbClr val="FFFFFF"/>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r>
              <a:tr h="419236">
                <a:tc>
                  <a:txBody>
                    <a:bodyPr/>
                    <a:lstStyle/>
                    <a:p>
                      <a:pPr marL="0" marR="0" algn="ctr">
                        <a:lnSpc>
                          <a:spcPct val="115000"/>
                        </a:lnSpc>
                        <a:spcBef>
                          <a:spcPts val="0"/>
                        </a:spcBef>
                        <a:spcAft>
                          <a:spcPts val="0"/>
                        </a:spcAft>
                      </a:pPr>
                      <a:r>
                        <a:rPr lang="en-US" sz="1800" b="1" dirty="0" smtClean="0">
                          <a:latin typeface="Calibri"/>
                          <a:ea typeface="Calibri"/>
                          <a:cs typeface="Times New Roman"/>
                        </a:rPr>
                        <a:t>Approval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marL="0" marR="0" algn="ctr">
                        <a:lnSpc>
                          <a:spcPct val="115000"/>
                        </a:lnSpc>
                        <a:spcBef>
                          <a:spcPts val="0"/>
                        </a:spcBef>
                        <a:spcAft>
                          <a:spcPts val="0"/>
                        </a:spcAft>
                      </a:pPr>
                      <a:r>
                        <a:rPr lang="en-US" sz="1800" b="1" dirty="0" smtClean="0">
                          <a:latin typeface="Calibri"/>
                          <a:ea typeface="Calibri"/>
                          <a:cs typeface="Times New Roman"/>
                        </a:rPr>
                        <a:t>Accusation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396">
                <a:tc>
                  <a:txBody>
                    <a:bodyPr/>
                    <a:lstStyle/>
                    <a:p>
                      <a:pPr marL="0" marR="0" algn="ctr">
                        <a:lnSpc>
                          <a:spcPct val="115000"/>
                        </a:lnSpc>
                        <a:spcBef>
                          <a:spcPts val="0"/>
                        </a:spcBef>
                        <a:spcAft>
                          <a:spcPts val="0"/>
                        </a:spcAft>
                      </a:pPr>
                      <a:r>
                        <a:rPr lang="en-US" sz="1800" b="1" dirty="0">
                          <a:latin typeface="Calibri"/>
                          <a:ea typeface="Calibri"/>
                          <a:cs typeface="Times New Roman"/>
                        </a:rPr>
                        <a:t>Admonition</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Alternative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032">
                <a:tc>
                  <a:txBody>
                    <a:bodyPr/>
                    <a:lstStyle/>
                    <a:p>
                      <a:pPr marL="0" marR="0" algn="ctr">
                        <a:lnSpc>
                          <a:spcPct val="115000"/>
                        </a:lnSpc>
                        <a:spcBef>
                          <a:spcPts val="0"/>
                        </a:spcBef>
                        <a:spcAft>
                          <a:spcPts val="0"/>
                        </a:spcAft>
                      </a:pPr>
                      <a:r>
                        <a:rPr lang="en-US" sz="1800" b="1" dirty="0">
                          <a:latin typeface="Calibri"/>
                          <a:ea typeface="Calibri"/>
                          <a:cs typeface="Times New Roman"/>
                        </a:rPr>
                        <a:t>Praise to Overcomer</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endParaRPr lang="en-US" sz="3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15000"/>
                        </a:lnSpc>
                        <a:spcBef>
                          <a:spcPts val="0"/>
                        </a:spcBef>
                        <a:spcAft>
                          <a:spcPts val="0"/>
                        </a:spcAft>
                      </a:pPr>
                      <a:endParaRPr lang="en-US" sz="3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Church Period</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Matt 13 Parable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7" name="TextBox 16"/>
          <p:cNvSpPr txBox="1"/>
          <p:nvPr/>
        </p:nvSpPr>
        <p:spPr>
          <a:xfrm>
            <a:off x="2667000" y="1143000"/>
            <a:ext cx="5770490" cy="923330"/>
          </a:xfrm>
          <a:prstGeom prst="rect">
            <a:avLst/>
          </a:prstGeom>
          <a:noFill/>
        </p:spPr>
        <p:txBody>
          <a:bodyPr wrap="square" rtlCol="0">
            <a:spAutoFit/>
          </a:bodyPr>
          <a:lstStyle/>
          <a:p>
            <a:r>
              <a:rPr lang="en-US" i="1" dirty="0" smtClean="0"/>
              <a:t>“</a:t>
            </a:r>
            <a:r>
              <a:rPr lang="en-US" b="1" i="1" dirty="0" smtClean="0"/>
              <a:t>Myrrh, bitter</a:t>
            </a:r>
            <a:r>
              <a:rPr lang="en-US" i="1" dirty="0" smtClean="0"/>
              <a:t>” </a:t>
            </a:r>
            <a:r>
              <a:rPr lang="en-US" dirty="0" smtClean="0">
                <a:ea typeface="Calibri"/>
                <a:cs typeface="Times New Roman"/>
              </a:rPr>
              <a:t>– </a:t>
            </a:r>
            <a:r>
              <a:rPr lang="en-US" dirty="0" smtClean="0"/>
              <a:t>beautiful; wicked; gospel opposed by pagans; abject poverty; Caesar worship; Polycarp martyred</a:t>
            </a:r>
          </a:p>
          <a:p>
            <a:endParaRPr lang="en-US" dirty="0"/>
          </a:p>
        </p:txBody>
      </p:sp>
      <p:sp>
        <p:nvSpPr>
          <p:cNvPr id="29" name="TextBox 28"/>
          <p:cNvSpPr txBox="1"/>
          <p:nvPr/>
        </p:nvSpPr>
        <p:spPr>
          <a:xfrm>
            <a:off x="2590800" y="5324060"/>
            <a:ext cx="3419719" cy="369332"/>
          </a:xfrm>
          <a:prstGeom prst="rect">
            <a:avLst/>
          </a:prstGeom>
          <a:noFill/>
        </p:spPr>
        <p:txBody>
          <a:bodyPr wrap="none" rtlCol="0">
            <a:spAutoFit/>
          </a:bodyPr>
          <a:lstStyle/>
          <a:p>
            <a:r>
              <a:rPr lang="en-US" b="1" dirty="0" smtClean="0"/>
              <a:t>Tares sowed, </a:t>
            </a:r>
            <a:r>
              <a:rPr lang="en-US" dirty="0" smtClean="0"/>
              <a:t>left until the harvest</a:t>
            </a:r>
            <a:endParaRPr lang="en-US" dirty="0" smtClean="0">
              <a:ea typeface="Calibri"/>
              <a:cs typeface="Times New Roman"/>
            </a:endParaRPr>
          </a:p>
        </p:txBody>
      </p:sp>
      <p:sp>
        <p:nvSpPr>
          <p:cNvPr id="30" name="TextBox 29"/>
          <p:cNvSpPr txBox="1"/>
          <p:nvPr/>
        </p:nvSpPr>
        <p:spPr>
          <a:xfrm>
            <a:off x="2708890" y="2147248"/>
            <a:ext cx="1177310" cy="369332"/>
          </a:xfrm>
          <a:prstGeom prst="rect">
            <a:avLst/>
          </a:prstGeom>
          <a:noFill/>
        </p:spPr>
        <p:txBody>
          <a:bodyPr wrap="none" rtlCol="0">
            <a:spAutoFit/>
          </a:bodyPr>
          <a:lstStyle/>
          <a:p>
            <a:r>
              <a:rPr lang="en-US" b="1" dirty="0" smtClean="0">
                <a:solidFill>
                  <a:schemeClr val="bg1"/>
                </a:solidFill>
              </a:rPr>
              <a:t>Risen Lord</a:t>
            </a:r>
          </a:p>
        </p:txBody>
      </p:sp>
      <p:sp>
        <p:nvSpPr>
          <p:cNvPr id="31" name="TextBox 30"/>
          <p:cNvSpPr txBox="1"/>
          <p:nvPr/>
        </p:nvSpPr>
        <p:spPr>
          <a:xfrm>
            <a:off x="2667000" y="1752600"/>
            <a:ext cx="2809359" cy="369332"/>
          </a:xfrm>
          <a:prstGeom prst="rect">
            <a:avLst/>
          </a:prstGeom>
          <a:noFill/>
        </p:spPr>
        <p:txBody>
          <a:bodyPr wrap="none" rtlCol="0">
            <a:spAutoFit/>
          </a:bodyPr>
          <a:lstStyle/>
          <a:p>
            <a:r>
              <a:rPr lang="en-US" dirty="0" smtClean="0"/>
              <a:t>First &amp; Last; dead, now alive</a:t>
            </a:r>
          </a:p>
        </p:txBody>
      </p:sp>
      <p:sp>
        <p:nvSpPr>
          <p:cNvPr id="32" name="TextBox 31"/>
          <p:cNvSpPr txBox="1"/>
          <p:nvPr/>
        </p:nvSpPr>
        <p:spPr>
          <a:xfrm>
            <a:off x="2667000" y="2590800"/>
            <a:ext cx="5198218" cy="369332"/>
          </a:xfrm>
          <a:prstGeom prst="rect">
            <a:avLst/>
          </a:prstGeom>
          <a:noFill/>
        </p:spPr>
        <p:txBody>
          <a:bodyPr wrap="none" rtlCol="0">
            <a:spAutoFit/>
          </a:bodyPr>
          <a:lstStyle/>
          <a:p>
            <a:r>
              <a:rPr lang="en-US" dirty="0" smtClean="0"/>
              <a:t>Withstanding: tribulation; abject poverty;  blasphemy</a:t>
            </a:r>
            <a:endParaRPr lang="en-US" dirty="0" smtClean="0">
              <a:ea typeface="Calibri"/>
              <a:cs typeface="Times New Roman"/>
            </a:endParaRPr>
          </a:p>
        </p:txBody>
      </p:sp>
      <p:sp>
        <p:nvSpPr>
          <p:cNvPr id="33" name="TextBox 32"/>
          <p:cNvSpPr txBox="1"/>
          <p:nvPr/>
        </p:nvSpPr>
        <p:spPr>
          <a:xfrm>
            <a:off x="2702618" y="3010764"/>
            <a:ext cx="304892" cy="369332"/>
          </a:xfrm>
          <a:prstGeom prst="rect">
            <a:avLst/>
          </a:prstGeom>
          <a:noFill/>
        </p:spPr>
        <p:txBody>
          <a:bodyPr wrap="none" rtlCol="0">
            <a:spAutoFit/>
          </a:bodyPr>
          <a:lstStyle/>
          <a:p>
            <a:r>
              <a:rPr lang="en-US" dirty="0" smtClean="0">
                <a:ea typeface="Calibri"/>
                <a:cs typeface="Times New Roman"/>
              </a:rPr>
              <a:t>X</a:t>
            </a:r>
          </a:p>
        </p:txBody>
      </p:sp>
      <p:sp>
        <p:nvSpPr>
          <p:cNvPr id="34" name="TextBox 33"/>
          <p:cNvSpPr txBox="1"/>
          <p:nvPr/>
        </p:nvSpPr>
        <p:spPr>
          <a:xfrm>
            <a:off x="2702618" y="3429000"/>
            <a:ext cx="5802422" cy="646331"/>
          </a:xfrm>
          <a:prstGeom prst="rect">
            <a:avLst/>
          </a:prstGeom>
          <a:noFill/>
        </p:spPr>
        <p:txBody>
          <a:bodyPr wrap="none" rtlCol="0">
            <a:spAutoFit/>
          </a:bodyPr>
          <a:lstStyle/>
          <a:p>
            <a:r>
              <a:rPr lang="en-US" dirty="0" smtClean="0"/>
              <a:t>do not fear suffering (prison, testing, 10 days of tribulation);</a:t>
            </a:r>
          </a:p>
          <a:p>
            <a:r>
              <a:rPr lang="en-US" dirty="0" smtClean="0"/>
              <a:t>be faithful until death</a:t>
            </a:r>
            <a:endParaRPr lang="en-US" dirty="0" smtClean="0">
              <a:ea typeface="Calibri"/>
              <a:cs typeface="Times New Roman"/>
            </a:endParaRPr>
          </a:p>
        </p:txBody>
      </p:sp>
      <p:sp>
        <p:nvSpPr>
          <p:cNvPr id="35" name="TextBox 34"/>
          <p:cNvSpPr txBox="1"/>
          <p:nvPr/>
        </p:nvSpPr>
        <p:spPr>
          <a:xfrm>
            <a:off x="2702618" y="4055956"/>
            <a:ext cx="304892" cy="369332"/>
          </a:xfrm>
          <a:prstGeom prst="rect">
            <a:avLst/>
          </a:prstGeom>
          <a:noFill/>
        </p:spPr>
        <p:txBody>
          <a:bodyPr wrap="none" rtlCol="0">
            <a:spAutoFit/>
          </a:bodyPr>
          <a:lstStyle/>
          <a:p>
            <a:r>
              <a:rPr lang="en-US" dirty="0" smtClean="0">
                <a:ea typeface="Calibri"/>
                <a:cs typeface="Times New Roman"/>
              </a:rPr>
              <a:t>X</a:t>
            </a:r>
          </a:p>
        </p:txBody>
      </p:sp>
      <p:sp>
        <p:nvSpPr>
          <p:cNvPr id="36" name="TextBox 35"/>
          <p:cNvSpPr txBox="1"/>
          <p:nvPr/>
        </p:nvSpPr>
        <p:spPr>
          <a:xfrm>
            <a:off x="2610099" y="4458564"/>
            <a:ext cx="5771901" cy="369332"/>
          </a:xfrm>
          <a:prstGeom prst="rect">
            <a:avLst/>
          </a:prstGeom>
          <a:noFill/>
        </p:spPr>
        <p:txBody>
          <a:bodyPr wrap="none" rtlCol="0">
            <a:spAutoFit/>
          </a:bodyPr>
          <a:lstStyle/>
          <a:p>
            <a:r>
              <a:rPr lang="en-US" dirty="0" smtClean="0"/>
              <a:t>crown of life, Jas 1:12 and 1 </a:t>
            </a:r>
            <a:r>
              <a:rPr lang="en-US" dirty="0" err="1" smtClean="0"/>
              <a:t>Cor</a:t>
            </a:r>
            <a:r>
              <a:rPr lang="en-US" dirty="0" smtClean="0"/>
              <a:t> 9:25;  not hurt by 2</a:t>
            </a:r>
            <a:r>
              <a:rPr lang="en-US" baseline="30000" dirty="0" smtClean="0"/>
              <a:t>nd</a:t>
            </a:r>
            <a:r>
              <a:rPr lang="en-US" dirty="0" smtClean="0"/>
              <a:t> death</a:t>
            </a:r>
          </a:p>
        </p:txBody>
      </p:sp>
      <p:sp>
        <p:nvSpPr>
          <p:cNvPr id="37" name="TextBox 36"/>
          <p:cNvSpPr txBox="1"/>
          <p:nvPr/>
        </p:nvSpPr>
        <p:spPr>
          <a:xfrm>
            <a:off x="2590800" y="4894055"/>
            <a:ext cx="5221301" cy="369332"/>
          </a:xfrm>
          <a:prstGeom prst="rect">
            <a:avLst/>
          </a:prstGeom>
          <a:noFill/>
        </p:spPr>
        <p:txBody>
          <a:bodyPr wrap="square" rtlCol="0">
            <a:spAutoFit/>
          </a:bodyPr>
          <a:lstStyle/>
          <a:p>
            <a:r>
              <a:rPr lang="en-US" b="1" dirty="0" smtClean="0"/>
              <a:t>Persecuted</a:t>
            </a:r>
            <a:r>
              <a:rPr lang="en-US" dirty="0" smtClean="0"/>
              <a:t>: 100-313 AD, </a:t>
            </a:r>
            <a:r>
              <a:rPr lang="en-US" i="1" dirty="0" smtClean="0"/>
              <a:t>suffering, seeds of evil enter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Rev. 2:8-11 </a:t>
            </a:r>
            <a:r>
              <a:rPr lang="en-US" dirty="0" smtClean="0"/>
              <a:t>"And to the angel of the church in </a:t>
            </a:r>
            <a:r>
              <a:rPr lang="en-US" b="1" dirty="0" smtClean="0">
                <a:solidFill>
                  <a:srgbClr val="FF0000"/>
                </a:solidFill>
              </a:rPr>
              <a:t>Smyrna</a:t>
            </a:r>
            <a:r>
              <a:rPr lang="en-US" dirty="0" smtClean="0"/>
              <a:t> write:</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solidFill>
                  <a:srgbClr val="FF0000"/>
                </a:solidFill>
              </a:rPr>
              <a:t>The first and the last, who was dead, and has come to life, says this: </a:t>
            </a:r>
            <a:r>
              <a:rPr lang="en-US" baseline="30000" dirty="0" smtClean="0">
                <a:solidFill>
                  <a:srgbClr val="0000FF"/>
                </a:solidFill>
              </a:rPr>
              <a:t>9</a:t>
            </a:r>
            <a:r>
              <a:rPr lang="en-US" dirty="0" smtClean="0">
                <a:solidFill>
                  <a:srgbClr val="FF0000"/>
                </a:solidFill>
              </a:rPr>
              <a:t>'</a:t>
            </a:r>
            <a:r>
              <a:rPr lang="en-US" b="1" u="sng" dirty="0" smtClean="0">
                <a:solidFill>
                  <a:srgbClr val="FF0000"/>
                </a:solidFill>
              </a:rPr>
              <a:t>I know your tribulation and your poverty (but you are rich), and the blasphemy by those who say they are Jews and are not, but are a synagogue of Satan. </a:t>
            </a:r>
            <a:r>
              <a:rPr lang="en-US" b="1" baseline="30000" dirty="0" smtClean="0">
                <a:solidFill>
                  <a:srgbClr val="0000FF"/>
                </a:solidFill>
              </a:rPr>
              <a:t>10</a:t>
            </a:r>
            <a:r>
              <a:rPr lang="en-US" b="1" u="sng" dirty="0" smtClean="0">
                <a:solidFill>
                  <a:srgbClr val="FF0000"/>
                </a:solidFill>
              </a:rPr>
              <a:t>'Do not fear what you are about to suffer. Behold, the devil is about to cast some of you into prison, that you may be tested, and you will have tribulation ten days</a:t>
            </a:r>
            <a:r>
              <a:rPr lang="en-US" dirty="0" smtClean="0">
                <a:solidFill>
                  <a:srgbClr val="FF0000"/>
                </a:solidFill>
              </a:rPr>
              <a:t>. Be faithful until death, and I will give you the crown of life. </a:t>
            </a:r>
            <a:r>
              <a:rPr lang="en-US" baseline="30000" dirty="0" smtClean="0">
                <a:solidFill>
                  <a:srgbClr val="0000FF"/>
                </a:solidFill>
              </a:rPr>
              <a:t>11</a:t>
            </a:r>
            <a:r>
              <a:rPr lang="en-US" dirty="0" smtClean="0">
                <a:solidFill>
                  <a:srgbClr val="FF0000"/>
                </a:solidFill>
              </a:rPr>
              <a:t>'He who has an ear, let him hear what the Spirit says to the churches. He who overcomes shall not be hurt by the second death.' </a:t>
            </a:r>
          </a:p>
          <a:p>
            <a:pPr>
              <a:buNone/>
            </a:pP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Rev 2:8-11 </a:t>
            </a:r>
            <a:r>
              <a:rPr lang="en-US" dirty="0" smtClean="0">
                <a:latin typeface="Arial"/>
                <a:cs typeface="Arial"/>
              </a:rPr>
              <a:t>— </a:t>
            </a:r>
            <a:r>
              <a:rPr lang="en-US" dirty="0" smtClean="0"/>
              <a:t>Smyrna</a:t>
            </a:r>
            <a:endParaRPr lang="en-US" dirty="0"/>
          </a:p>
        </p:txBody>
      </p:sp>
      <p:sp>
        <p:nvSpPr>
          <p:cNvPr id="3" name="Content Placeholder 2"/>
          <p:cNvSpPr>
            <a:spLocks noGrp="1"/>
          </p:cNvSpPr>
          <p:nvPr>
            <p:ph idx="1"/>
          </p:nvPr>
        </p:nvSpPr>
        <p:spPr>
          <a:xfrm>
            <a:off x="304800" y="1265237"/>
            <a:ext cx="8610600" cy="4525963"/>
          </a:xfrm>
        </p:spPr>
        <p:txBody>
          <a:bodyPr>
            <a:noAutofit/>
          </a:bodyPr>
          <a:lstStyle/>
          <a:p>
            <a:pPr marL="0">
              <a:spcBef>
                <a:spcPts val="0"/>
              </a:spcBef>
            </a:pPr>
            <a:r>
              <a:rPr lang="en-US" sz="2400" dirty="0" smtClean="0"/>
              <a:t>What did Christ say about some so-called Jews in Smyrna? (2:9)</a:t>
            </a:r>
          </a:p>
          <a:p>
            <a:pPr marL="0">
              <a:spcBef>
                <a:spcPts val="0"/>
              </a:spcBef>
            </a:pPr>
            <a:endParaRPr lang="en-US" sz="2400" dirty="0" smtClean="0"/>
          </a:p>
          <a:p>
            <a:pPr marL="0">
              <a:spcBef>
                <a:spcPts val="0"/>
              </a:spcBef>
            </a:pPr>
            <a:r>
              <a:rPr lang="en-US" sz="2400" dirty="0" smtClean="0"/>
              <a:t>What did Jesus say to comfort the Christians in Smyrna? (2:10)</a:t>
            </a:r>
          </a:p>
          <a:p>
            <a:pPr marL="463550" indent="-463550">
              <a:spcBef>
                <a:spcPts val="0"/>
              </a:spcBef>
            </a:pPr>
            <a:r>
              <a:rPr lang="en-US" sz="2400" dirty="0" smtClean="0"/>
              <a:t>What prophetic warning did Christ give to the church in Smyrna? (2:10)</a:t>
            </a:r>
          </a:p>
          <a:p>
            <a:pPr marL="463550" indent="-463550">
              <a:spcBef>
                <a:spcPts val="0"/>
              </a:spcBef>
            </a:pPr>
            <a:endParaRPr lang="en-US" sz="2400" dirty="0" smtClean="0"/>
          </a:p>
          <a:p>
            <a:pPr marL="463550" indent="-463550">
              <a:spcBef>
                <a:spcPts val="0"/>
              </a:spcBef>
            </a:pPr>
            <a:r>
              <a:rPr lang="en-US" sz="2400" b="1" dirty="0" smtClean="0">
                <a:solidFill>
                  <a:srgbClr val="C00000"/>
                </a:solidFill>
              </a:rPr>
              <a:t>What kinds of persecution do you as a Christian face today?</a:t>
            </a:r>
          </a:p>
          <a:p>
            <a:pPr marL="463550" indent="-463550">
              <a:spcBef>
                <a:spcPts val="0"/>
              </a:spcBef>
            </a:pPr>
            <a:endParaRPr lang="en-US" sz="2400" dirty="0" smtClean="0"/>
          </a:p>
          <a:p>
            <a:pPr>
              <a:spcBef>
                <a:spcPts val="0"/>
              </a:spcBef>
            </a:pPr>
            <a:r>
              <a:rPr lang="en-US" sz="2400" dirty="0" smtClean="0"/>
              <a:t>Who else did Jesus say could benefit from the message to the church at Smyrna? (2:11)</a:t>
            </a:r>
          </a:p>
          <a:p>
            <a:pPr marL="0">
              <a:spcBef>
                <a:spcPts val="0"/>
              </a:spcBef>
            </a:pPr>
            <a:r>
              <a:rPr lang="en-US" sz="2400" dirty="0" smtClean="0"/>
              <a:t>What final promise was made to “him who overcomes”? (2:11)</a:t>
            </a:r>
          </a:p>
          <a:p>
            <a:pPr marL="0">
              <a:spcBef>
                <a:spcPts val="0"/>
              </a:spcBef>
            </a:pPr>
            <a:endParaRPr lang="en-US" sz="2400" dirty="0" smtClean="0"/>
          </a:p>
          <a:p>
            <a:pPr marL="0">
              <a:spcBef>
                <a:spcPts val="0"/>
              </a:spcBef>
            </a:pPr>
            <a:endParaRPr lang="en-US" sz="2400" dirty="0" smtClean="0"/>
          </a:p>
          <a:p>
            <a:pPr marL="0">
              <a:spcBef>
                <a:spcPts val="0"/>
              </a:spcBef>
            </a:pPr>
            <a:endParaRPr lang="en-US" sz="2300" dirty="0" smtClean="0"/>
          </a:p>
          <a:p>
            <a:pPr marL="0">
              <a:spcBef>
                <a:spcPts val="0"/>
              </a:spcBef>
            </a:pPr>
            <a:endParaRPr lang="en-US" sz="2300" dirty="0" smtClean="0"/>
          </a:p>
          <a:p>
            <a:pPr marL="0" indent="-514350">
              <a:spcBef>
                <a:spcPts val="0"/>
              </a:spcBef>
              <a:buFont typeface="+mj-lt"/>
              <a:buAutoNum type="arabicPeriod"/>
            </a:pPr>
            <a:endParaRPr lang="en-US" sz="2300" dirty="0" smtClean="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639762"/>
          </a:xfrm>
        </p:spPr>
        <p:txBody>
          <a:bodyPr>
            <a:normAutofit fontScale="90000"/>
          </a:bodyPr>
          <a:lstStyle/>
          <a:p>
            <a:r>
              <a:rPr lang="en-US" sz="4000" b="1" dirty="0" smtClean="0">
                <a:solidFill>
                  <a:srgbClr val="FF0000"/>
                </a:solidFill>
              </a:rPr>
              <a:t>Pergamum</a:t>
            </a:r>
          </a:p>
        </p:txBody>
      </p:sp>
      <p:sp>
        <p:nvSpPr>
          <p:cNvPr id="4" name="Date Placeholder 3"/>
          <p:cNvSpPr>
            <a:spLocks noGrp="1"/>
          </p:cNvSpPr>
          <p:nvPr>
            <p:ph type="dt" sz="half" idx="10"/>
          </p:nvPr>
        </p:nvSpPr>
        <p:spPr>
          <a:xfrm>
            <a:off x="457200" y="6416675"/>
            <a:ext cx="2133600" cy="365125"/>
          </a:xfrm>
        </p:spPr>
        <p:txBody>
          <a:bodyPr/>
          <a:lstStyle/>
          <a:p>
            <a:fld id="{9B555970-2B84-4BCC-8D8B-95055D2CD051}" type="datetime1">
              <a:rPr lang="en-US" smtClean="0"/>
              <a:pPr/>
              <a:t>12/1/2016</a:t>
            </a:fld>
            <a:endParaRPr lang="en-US" dirty="0"/>
          </a:p>
        </p:txBody>
      </p:sp>
      <p:sp>
        <p:nvSpPr>
          <p:cNvPr id="5" name="Footer Placeholder 4"/>
          <p:cNvSpPr>
            <a:spLocks noGrp="1"/>
          </p:cNvSpPr>
          <p:nvPr>
            <p:ph type="ftr" sz="quarter" idx="11"/>
          </p:nvPr>
        </p:nvSpPr>
        <p:spPr>
          <a:xfrm>
            <a:off x="3124200" y="6416675"/>
            <a:ext cx="2895600" cy="365125"/>
          </a:xfrm>
        </p:spPr>
        <p:txBody>
          <a:bodyPr/>
          <a:lstStyle/>
          <a:p>
            <a:r>
              <a:rPr lang="en-US" smtClean="0"/>
              <a:t>David Tye</a:t>
            </a:r>
            <a:endParaRPr lang="en-US"/>
          </a:p>
        </p:txBody>
      </p:sp>
      <p:sp>
        <p:nvSpPr>
          <p:cNvPr id="6" name="Slide Number Placeholder 5"/>
          <p:cNvSpPr>
            <a:spLocks noGrp="1"/>
          </p:cNvSpPr>
          <p:nvPr>
            <p:ph type="sldNum" sz="quarter" idx="12"/>
          </p:nvPr>
        </p:nvSpPr>
        <p:spPr>
          <a:xfrm>
            <a:off x="6553200" y="6416675"/>
            <a:ext cx="2133600" cy="365125"/>
          </a:xfrm>
        </p:spPr>
        <p:txBody>
          <a:bodyPr/>
          <a:lstStyle/>
          <a:p>
            <a:fld id="{3B0E11CA-64D2-4375-B622-C832B1B19270}" type="slidenum">
              <a:rPr lang="en-US" smtClean="0"/>
              <a:pPr/>
              <a:t>15</a:t>
            </a:fld>
            <a:endParaRPr lang="en-US"/>
          </a:p>
        </p:txBody>
      </p:sp>
      <p:graphicFrame>
        <p:nvGraphicFramePr>
          <p:cNvPr id="18" name="Table 17"/>
          <p:cNvGraphicFramePr>
            <a:graphicFrameLocks noGrp="1"/>
          </p:cNvGraphicFramePr>
          <p:nvPr/>
        </p:nvGraphicFramePr>
        <p:xfrm>
          <a:off x="381000" y="1051504"/>
          <a:ext cx="8534400" cy="5425496"/>
        </p:xfrm>
        <a:graphic>
          <a:graphicData uri="http://schemas.openxmlformats.org/drawingml/2006/table">
            <a:tbl>
              <a:tblPr/>
              <a:tblGrid>
                <a:gridCol w="2133600"/>
                <a:gridCol w="6400800"/>
              </a:tblGrid>
              <a:tr h="914398">
                <a:tc>
                  <a:txBody>
                    <a:bodyPr/>
                    <a:lstStyle/>
                    <a:p>
                      <a:pPr marL="0" marR="0" algn="ctr">
                        <a:lnSpc>
                          <a:spcPct val="115000"/>
                        </a:lnSpc>
                        <a:spcBef>
                          <a:spcPts val="0"/>
                        </a:spcBef>
                        <a:spcAft>
                          <a:spcPts val="0"/>
                        </a:spcAft>
                      </a:pPr>
                      <a:r>
                        <a:rPr lang="en-US" sz="1800" b="1" dirty="0" smtClean="0">
                          <a:latin typeface="Calibri"/>
                          <a:ea typeface="Calibri"/>
                          <a:cs typeface="Times New Roman"/>
                        </a:rPr>
                        <a:t>Name Meaning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Images of Christ</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solidFill>
                            <a:srgbClr val="FFFFFF"/>
                          </a:solidFill>
                          <a:latin typeface="Calibri"/>
                          <a:ea typeface="Calibri"/>
                          <a:cs typeface="Times New Roman"/>
                        </a:rPr>
                        <a:t>Christ’s Title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marR="0">
                        <a:lnSpc>
                          <a:spcPct val="115000"/>
                        </a:lnSpc>
                        <a:spcBef>
                          <a:spcPts val="0"/>
                        </a:spcBef>
                        <a:spcAft>
                          <a:spcPts val="0"/>
                        </a:spcAft>
                      </a:pPr>
                      <a:endParaRPr lang="en-US" sz="1800" dirty="0">
                        <a:solidFill>
                          <a:srgbClr val="FFFFFF"/>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r>
              <a:tr h="803032">
                <a:tc>
                  <a:txBody>
                    <a:bodyPr/>
                    <a:lstStyle/>
                    <a:p>
                      <a:pPr marL="0" marR="0" algn="ctr">
                        <a:lnSpc>
                          <a:spcPct val="115000"/>
                        </a:lnSpc>
                        <a:spcBef>
                          <a:spcPts val="0"/>
                        </a:spcBef>
                        <a:spcAft>
                          <a:spcPts val="0"/>
                        </a:spcAft>
                      </a:pPr>
                      <a:r>
                        <a:rPr lang="en-US" sz="1800" b="1" dirty="0" smtClean="0">
                          <a:latin typeface="Calibri"/>
                          <a:ea typeface="Calibri"/>
                          <a:cs typeface="Times New Roman"/>
                        </a:rPr>
                        <a:t>Approval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9600">
                <a:tc>
                  <a:txBody>
                    <a:bodyPr/>
                    <a:lstStyle/>
                    <a:p>
                      <a:pPr marL="0" marR="0" algn="ctr">
                        <a:lnSpc>
                          <a:spcPct val="115000"/>
                        </a:lnSpc>
                        <a:spcBef>
                          <a:spcPts val="0"/>
                        </a:spcBef>
                        <a:spcAft>
                          <a:spcPts val="0"/>
                        </a:spcAft>
                      </a:pPr>
                      <a:r>
                        <a:rPr lang="en-US" sz="1800" b="1" dirty="0" smtClean="0">
                          <a:latin typeface="Calibri"/>
                          <a:ea typeface="Calibri"/>
                          <a:cs typeface="Times New Roman"/>
                        </a:rPr>
                        <a:t>Accusation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Admonition</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Alternative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032">
                <a:tc>
                  <a:txBody>
                    <a:bodyPr/>
                    <a:lstStyle/>
                    <a:p>
                      <a:pPr marL="0" marR="0" algn="ctr">
                        <a:lnSpc>
                          <a:spcPct val="115000"/>
                        </a:lnSpc>
                        <a:spcBef>
                          <a:spcPts val="0"/>
                        </a:spcBef>
                        <a:spcAft>
                          <a:spcPts val="0"/>
                        </a:spcAft>
                      </a:pPr>
                      <a:r>
                        <a:rPr lang="en-US" sz="1800" b="1" dirty="0">
                          <a:latin typeface="Calibri"/>
                          <a:ea typeface="Calibri"/>
                          <a:cs typeface="Times New Roman"/>
                        </a:rPr>
                        <a:t>Praise to Overcomer</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endParaRPr lang="en-US" sz="3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15000"/>
                        </a:lnSpc>
                        <a:spcBef>
                          <a:spcPts val="0"/>
                        </a:spcBef>
                        <a:spcAft>
                          <a:spcPts val="0"/>
                        </a:spcAft>
                      </a:pPr>
                      <a:endParaRPr lang="en-US" sz="3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Church </a:t>
                      </a:r>
                      <a:r>
                        <a:rPr lang="en-US" sz="1800" b="1" dirty="0" smtClean="0">
                          <a:latin typeface="Calibri"/>
                          <a:ea typeface="Calibri"/>
                          <a:cs typeface="Times New Roman"/>
                        </a:rPr>
                        <a:t>Period</a:t>
                      </a:r>
                    </a:p>
                    <a:p>
                      <a:pPr marL="0" marR="0" algn="ctr">
                        <a:lnSpc>
                          <a:spcPct val="115000"/>
                        </a:lnSpc>
                        <a:spcBef>
                          <a:spcPts val="0"/>
                        </a:spcBef>
                        <a:spcAft>
                          <a:spcPts val="0"/>
                        </a:spcAft>
                      </a:pP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Matt 13 Parable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7" name="TextBox 16"/>
          <p:cNvSpPr txBox="1"/>
          <p:nvPr/>
        </p:nvSpPr>
        <p:spPr>
          <a:xfrm>
            <a:off x="2500952" y="1020762"/>
            <a:ext cx="6269730" cy="923330"/>
          </a:xfrm>
          <a:prstGeom prst="rect">
            <a:avLst/>
          </a:prstGeom>
          <a:noFill/>
        </p:spPr>
        <p:txBody>
          <a:bodyPr wrap="none" rtlCol="0">
            <a:spAutoFit/>
          </a:bodyPr>
          <a:lstStyle/>
          <a:p>
            <a:r>
              <a:rPr lang="en-US" dirty="0" smtClean="0">
                <a:ea typeface="Calibri"/>
                <a:cs typeface="Times New Roman"/>
              </a:rPr>
              <a:t>“</a:t>
            </a:r>
            <a:r>
              <a:rPr lang="en-US" b="1" i="1" dirty="0" smtClean="0">
                <a:ea typeface="Calibri"/>
                <a:cs typeface="Times New Roman"/>
              </a:rPr>
              <a:t>Additional Marriage</a:t>
            </a:r>
            <a:r>
              <a:rPr lang="en-US" dirty="0" smtClean="0">
                <a:ea typeface="Calibri"/>
                <a:cs typeface="Times New Roman"/>
              </a:rPr>
              <a:t>” – </a:t>
            </a:r>
            <a:r>
              <a:rPr lang="en-US" dirty="0" smtClean="0"/>
              <a:t>wealthy; many temples; Satan’s throne; </a:t>
            </a:r>
          </a:p>
          <a:p>
            <a:r>
              <a:rPr lang="en-US" dirty="0" smtClean="0"/>
              <a:t>civic  &amp; religious life entwined; heathen feasts (guilds);</a:t>
            </a:r>
          </a:p>
          <a:p>
            <a:r>
              <a:rPr lang="en-US" dirty="0" smtClean="0"/>
              <a:t>Nicolaitans accepted, doctrine of Balaam, Christianity popular</a:t>
            </a:r>
            <a:endParaRPr lang="en-US" dirty="0" smtClean="0">
              <a:ea typeface="Calibri"/>
              <a:cs typeface="Times New Roman"/>
            </a:endParaRPr>
          </a:p>
        </p:txBody>
      </p:sp>
      <p:sp>
        <p:nvSpPr>
          <p:cNvPr id="29" name="TextBox 28"/>
          <p:cNvSpPr txBox="1"/>
          <p:nvPr/>
        </p:nvSpPr>
        <p:spPr>
          <a:xfrm>
            <a:off x="2667000" y="6061630"/>
            <a:ext cx="3674147" cy="369332"/>
          </a:xfrm>
          <a:prstGeom prst="rect">
            <a:avLst/>
          </a:prstGeom>
          <a:noFill/>
        </p:spPr>
        <p:txBody>
          <a:bodyPr wrap="none" rtlCol="0">
            <a:spAutoFit/>
          </a:bodyPr>
          <a:lstStyle/>
          <a:p>
            <a:r>
              <a:rPr lang="en-US" b="1" dirty="0" smtClean="0"/>
              <a:t>Mustard seed</a:t>
            </a:r>
            <a:r>
              <a:rPr lang="en-US" i="1" dirty="0" smtClean="0"/>
              <a:t>, birds of air nest in tree</a:t>
            </a:r>
            <a:endParaRPr lang="en-US" dirty="0" smtClean="0">
              <a:ea typeface="Calibri"/>
              <a:cs typeface="Times New Roman"/>
            </a:endParaRPr>
          </a:p>
        </p:txBody>
      </p:sp>
      <p:sp>
        <p:nvSpPr>
          <p:cNvPr id="30" name="TextBox 29"/>
          <p:cNvSpPr txBox="1"/>
          <p:nvPr/>
        </p:nvSpPr>
        <p:spPr>
          <a:xfrm>
            <a:off x="2577152" y="2337770"/>
            <a:ext cx="1447640" cy="369332"/>
          </a:xfrm>
          <a:prstGeom prst="rect">
            <a:avLst/>
          </a:prstGeom>
          <a:noFill/>
        </p:spPr>
        <p:txBody>
          <a:bodyPr wrap="none" rtlCol="0">
            <a:spAutoFit/>
          </a:bodyPr>
          <a:lstStyle/>
          <a:p>
            <a:r>
              <a:rPr lang="en-US" b="1" dirty="0" smtClean="0">
                <a:solidFill>
                  <a:schemeClr val="bg1"/>
                </a:solidFill>
              </a:rPr>
              <a:t>Warring Lord</a:t>
            </a:r>
            <a:endParaRPr lang="en-US" b="1" dirty="0" smtClean="0">
              <a:solidFill>
                <a:schemeClr val="bg1"/>
              </a:solidFill>
              <a:ea typeface="Calibri"/>
              <a:cs typeface="Times New Roman"/>
            </a:endParaRPr>
          </a:p>
        </p:txBody>
      </p:sp>
      <p:sp>
        <p:nvSpPr>
          <p:cNvPr id="31" name="TextBox 30"/>
          <p:cNvSpPr txBox="1"/>
          <p:nvPr/>
        </p:nvSpPr>
        <p:spPr>
          <a:xfrm>
            <a:off x="2577152" y="1962458"/>
            <a:ext cx="1561325" cy="369332"/>
          </a:xfrm>
          <a:prstGeom prst="rect">
            <a:avLst/>
          </a:prstGeom>
          <a:noFill/>
        </p:spPr>
        <p:txBody>
          <a:bodyPr wrap="none" rtlCol="0">
            <a:spAutoFit/>
          </a:bodyPr>
          <a:lstStyle/>
          <a:p>
            <a:r>
              <a:rPr lang="en-US" dirty="0" smtClean="0"/>
              <a:t>2 edged sword</a:t>
            </a:r>
            <a:endParaRPr lang="en-US" dirty="0" smtClean="0">
              <a:ea typeface="Calibri"/>
              <a:cs typeface="Times New Roman"/>
            </a:endParaRPr>
          </a:p>
        </p:txBody>
      </p:sp>
      <p:sp>
        <p:nvSpPr>
          <p:cNvPr id="32" name="TextBox 31"/>
          <p:cNvSpPr txBox="1"/>
          <p:nvPr/>
        </p:nvSpPr>
        <p:spPr>
          <a:xfrm>
            <a:off x="2514600" y="2773362"/>
            <a:ext cx="4914679" cy="646331"/>
          </a:xfrm>
          <a:prstGeom prst="rect">
            <a:avLst/>
          </a:prstGeom>
          <a:noFill/>
        </p:spPr>
        <p:txBody>
          <a:bodyPr wrap="none" rtlCol="0">
            <a:spAutoFit/>
          </a:bodyPr>
          <a:lstStyle/>
          <a:p>
            <a:r>
              <a:rPr lang="en-US" dirty="0" smtClean="0"/>
              <a:t>Surviving near Satan’s throne, hold fast My Name, </a:t>
            </a:r>
          </a:p>
          <a:p>
            <a:r>
              <a:rPr lang="en-US" dirty="0" smtClean="0"/>
              <a:t>not deny My faith, martyr days</a:t>
            </a:r>
            <a:endParaRPr lang="en-US" dirty="0" smtClean="0">
              <a:ea typeface="Calibri"/>
              <a:cs typeface="Times New Roman"/>
            </a:endParaRPr>
          </a:p>
        </p:txBody>
      </p:sp>
      <p:sp>
        <p:nvSpPr>
          <p:cNvPr id="33" name="TextBox 32"/>
          <p:cNvSpPr txBox="1"/>
          <p:nvPr/>
        </p:nvSpPr>
        <p:spPr>
          <a:xfrm>
            <a:off x="2577152" y="3547030"/>
            <a:ext cx="5568897" cy="646331"/>
          </a:xfrm>
          <a:prstGeom prst="rect">
            <a:avLst/>
          </a:prstGeom>
          <a:noFill/>
        </p:spPr>
        <p:txBody>
          <a:bodyPr wrap="none" rtlCol="0">
            <a:spAutoFit/>
          </a:bodyPr>
          <a:lstStyle/>
          <a:p>
            <a:r>
              <a:rPr lang="en-US" dirty="0" smtClean="0"/>
              <a:t>teaching of Balaam: idol worship, immorality, teaching of </a:t>
            </a:r>
          </a:p>
          <a:p>
            <a:r>
              <a:rPr lang="en-US" dirty="0" smtClean="0"/>
              <a:t>Nicolaitans</a:t>
            </a:r>
            <a:endParaRPr lang="en-US" dirty="0" smtClean="0">
              <a:ea typeface="Calibri"/>
              <a:cs typeface="Times New Roman"/>
            </a:endParaRPr>
          </a:p>
        </p:txBody>
      </p:sp>
      <p:sp>
        <p:nvSpPr>
          <p:cNvPr id="34" name="TextBox 33"/>
          <p:cNvSpPr txBox="1"/>
          <p:nvPr/>
        </p:nvSpPr>
        <p:spPr>
          <a:xfrm>
            <a:off x="2577152" y="4107726"/>
            <a:ext cx="811119" cy="369332"/>
          </a:xfrm>
          <a:prstGeom prst="rect">
            <a:avLst/>
          </a:prstGeom>
          <a:noFill/>
        </p:spPr>
        <p:txBody>
          <a:bodyPr wrap="none" rtlCol="0">
            <a:spAutoFit/>
          </a:bodyPr>
          <a:lstStyle/>
          <a:p>
            <a:r>
              <a:rPr lang="en-US" dirty="0" smtClean="0"/>
              <a:t>repent</a:t>
            </a:r>
            <a:endParaRPr lang="en-US" dirty="0" smtClean="0">
              <a:ea typeface="Calibri"/>
              <a:cs typeface="Times New Roman"/>
            </a:endParaRPr>
          </a:p>
        </p:txBody>
      </p:sp>
      <p:sp>
        <p:nvSpPr>
          <p:cNvPr id="35" name="TextBox 34"/>
          <p:cNvSpPr txBox="1"/>
          <p:nvPr/>
        </p:nvSpPr>
        <p:spPr>
          <a:xfrm>
            <a:off x="2577152" y="4531942"/>
            <a:ext cx="2952924" cy="369332"/>
          </a:xfrm>
          <a:prstGeom prst="rect">
            <a:avLst/>
          </a:prstGeom>
          <a:noFill/>
        </p:spPr>
        <p:txBody>
          <a:bodyPr wrap="none" rtlCol="0">
            <a:spAutoFit/>
          </a:bodyPr>
          <a:lstStyle/>
          <a:p>
            <a:r>
              <a:rPr lang="en-US" dirty="0" smtClean="0"/>
              <a:t>come quickly, war with sword</a:t>
            </a:r>
            <a:endParaRPr lang="en-US" dirty="0" smtClean="0">
              <a:ea typeface="Calibri"/>
              <a:cs typeface="Times New Roman"/>
            </a:endParaRPr>
          </a:p>
        </p:txBody>
      </p:sp>
      <p:sp>
        <p:nvSpPr>
          <p:cNvPr id="36" name="TextBox 35"/>
          <p:cNvSpPr txBox="1"/>
          <p:nvPr/>
        </p:nvSpPr>
        <p:spPr>
          <a:xfrm>
            <a:off x="2577152" y="4967534"/>
            <a:ext cx="3976923" cy="369332"/>
          </a:xfrm>
          <a:prstGeom prst="rect">
            <a:avLst/>
          </a:prstGeom>
          <a:noFill/>
        </p:spPr>
        <p:txBody>
          <a:bodyPr wrap="none" rtlCol="0">
            <a:spAutoFit/>
          </a:bodyPr>
          <a:lstStyle/>
          <a:p>
            <a:r>
              <a:rPr lang="en-US" dirty="0" smtClean="0"/>
              <a:t>hidden manna, white stone, new name</a:t>
            </a:r>
            <a:endParaRPr lang="en-US" dirty="0" smtClean="0">
              <a:ea typeface="Calibri"/>
              <a:cs typeface="Times New Roman"/>
            </a:endParaRPr>
          </a:p>
        </p:txBody>
      </p:sp>
      <p:sp>
        <p:nvSpPr>
          <p:cNvPr id="37" name="TextBox 36"/>
          <p:cNvSpPr txBox="1"/>
          <p:nvPr/>
        </p:nvSpPr>
        <p:spPr>
          <a:xfrm>
            <a:off x="2667000" y="5375830"/>
            <a:ext cx="5449249" cy="646331"/>
          </a:xfrm>
          <a:prstGeom prst="rect">
            <a:avLst/>
          </a:prstGeom>
          <a:noFill/>
        </p:spPr>
        <p:txBody>
          <a:bodyPr wrap="none" rtlCol="0">
            <a:spAutoFit/>
          </a:bodyPr>
          <a:lstStyle/>
          <a:p>
            <a:r>
              <a:rPr lang="en-US" b="1" dirty="0" smtClean="0"/>
              <a:t>Compromising</a:t>
            </a:r>
            <a:r>
              <a:rPr lang="en-US" dirty="0" smtClean="0"/>
              <a:t>,: 313-500 AD , Constantine, state church,</a:t>
            </a:r>
          </a:p>
          <a:p>
            <a:r>
              <a:rPr lang="en-US" dirty="0" smtClean="0"/>
              <a:t>pagan practices, spiritual compromise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Rev. 2:12-17 </a:t>
            </a:r>
            <a:r>
              <a:rPr lang="en-US" dirty="0" smtClean="0"/>
              <a:t>"And to the angel of the church in </a:t>
            </a:r>
            <a:r>
              <a:rPr lang="en-US" b="1" dirty="0" smtClean="0">
                <a:solidFill>
                  <a:srgbClr val="FF0000"/>
                </a:solidFill>
              </a:rPr>
              <a:t>Pergamum</a:t>
            </a:r>
            <a:r>
              <a:rPr lang="en-US" dirty="0" smtClean="0"/>
              <a:t> write:</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solidFill>
                  <a:srgbClr val="FF0000"/>
                </a:solidFill>
              </a:rPr>
              <a:t>The One who has the sharp two-edged sword says this: </a:t>
            </a:r>
            <a:r>
              <a:rPr lang="en-US" baseline="30000" dirty="0" smtClean="0">
                <a:solidFill>
                  <a:srgbClr val="0000FF"/>
                </a:solidFill>
              </a:rPr>
              <a:t>13</a:t>
            </a:r>
            <a:r>
              <a:rPr lang="en-US" dirty="0" smtClean="0">
                <a:solidFill>
                  <a:srgbClr val="FF0000"/>
                </a:solidFill>
              </a:rPr>
              <a:t>'I know where </a:t>
            </a:r>
            <a:r>
              <a:rPr lang="en-US" sz="3100" dirty="0" smtClean="0">
                <a:solidFill>
                  <a:srgbClr val="FF0000"/>
                </a:solidFill>
              </a:rPr>
              <a:t>you dwell, where Satan's throne is</a:t>
            </a:r>
            <a:r>
              <a:rPr lang="en-US" dirty="0" smtClean="0">
                <a:solidFill>
                  <a:srgbClr val="FF0000"/>
                </a:solidFill>
              </a:rPr>
              <a:t>; and you </a:t>
            </a:r>
            <a:r>
              <a:rPr lang="en-US" sz="3100" dirty="0" smtClean="0">
                <a:solidFill>
                  <a:srgbClr val="FF0000"/>
                </a:solidFill>
              </a:rPr>
              <a:t>hold fast My name</a:t>
            </a:r>
            <a:r>
              <a:rPr lang="en-US" dirty="0" smtClean="0">
                <a:solidFill>
                  <a:srgbClr val="FF0000"/>
                </a:solidFill>
              </a:rPr>
              <a:t>, and did </a:t>
            </a:r>
            <a:r>
              <a:rPr lang="en-US" sz="3100" dirty="0" smtClean="0">
                <a:solidFill>
                  <a:srgbClr val="FF0000"/>
                </a:solidFill>
              </a:rPr>
              <a:t>not deny My faith</a:t>
            </a:r>
            <a:r>
              <a:rPr lang="en-US" dirty="0" smtClean="0">
                <a:solidFill>
                  <a:srgbClr val="FF0000"/>
                </a:solidFill>
              </a:rPr>
              <a:t>, </a:t>
            </a:r>
            <a:r>
              <a:rPr lang="en-US" sz="3100" dirty="0" smtClean="0">
                <a:solidFill>
                  <a:srgbClr val="FF0000"/>
                </a:solidFill>
              </a:rPr>
              <a:t>even in the days of Antipas</a:t>
            </a:r>
            <a:r>
              <a:rPr lang="en-US" dirty="0" smtClean="0">
                <a:solidFill>
                  <a:srgbClr val="FF0000"/>
                </a:solidFill>
              </a:rPr>
              <a:t>, My witness, My faithful one, who was killed among you, where Satan dwells. </a:t>
            </a:r>
            <a:r>
              <a:rPr lang="en-US" sz="3100" baseline="30000" dirty="0" smtClean="0">
                <a:solidFill>
                  <a:srgbClr val="0000FF"/>
                </a:solidFill>
              </a:rPr>
              <a:t>14</a:t>
            </a:r>
            <a:r>
              <a:rPr lang="en-US" dirty="0" smtClean="0">
                <a:solidFill>
                  <a:srgbClr val="FF0000"/>
                </a:solidFill>
              </a:rPr>
              <a:t>'</a:t>
            </a:r>
            <a:r>
              <a:rPr lang="en-US" b="1" u="sng" dirty="0" smtClean="0">
                <a:solidFill>
                  <a:srgbClr val="FF0000"/>
                </a:solidFill>
              </a:rPr>
              <a:t>But I have a few things against you, because you have there some who hold the </a:t>
            </a:r>
            <a:r>
              <a:rPr lang="en-US" sz="3100" b="1" u="sng" dirty="0" smtClean="0">
                <a:solidFill>
                  <a:srgbClr val="FF0000"/>
                </a:solidFill>
              </a:rPr>
              <a:t>teaching of Balaam</a:t>
            </a:r>
            <a:r>
              <a:rPr lang="en-US" b="1" u="sng" dirty="0" smtClean="0">
                <a:solidFill>
                  <a:srgbClr val="FF0000"/>
                </a:solidFill>
              </a:rPr>
              <a:t>, who kept teaching </a:t>
            </a:r>
            <a:r>
              <a:rPr lang="en-US" b="1" u="sng" dirty="0" err="1" smtClean="0">
                <a:solidFill>
                  <a:srgbClr val="FF0000"/>
                </a:solidFill>
              </a:rPr>
              <a:t>Balak</a:t>
            </a:r>
            <a:r>
              <a:rPr lang="en-US" b="1" u="sng" dirty="0" smtClean="0">
                <a:solidFill>
                  <a:srgbClr val="FF0000"/>
                </a:solidFill>
              </a:rPr>
              <a:t> to put a </a:t>
            </a:r>
            <a:r>
              <a:rPr lang="en-US" sz="3100" b="1" u="sng" dirty="0" smtClean="0">
                <a:solidFill>
                  <a:srgbClr val="FF0000"/>
                </a:solidFill>
              </a:rPr>
              <a:t>stumbling block </a:t>
            </a:r>
            <a:r>
              <a:rPr lang="en-US" b="1" u="sng" dirty="0" smtClean="0">
                <a:solidFill>
                  <a:srgbClr val="FF0000"/>
                </a:solidFill>
              </a:rPr>
              <a:t>before the sons of Israel, to </a:t>
            </a:r>
            <a:r>
              <a:rPr lang="en-US" sz="3100" b="1" u="sng" dirty="0" smtClean="0">
                <a:solidFill>
                  <a:srgbClr val="FF0000"/>
                </a:solidFill>
              </a:rPr>
              <a:t>eat things sacrificed to idols</a:t>
            </a:r>
            <a:r>
              <a:rPr lang="en-US" b="1" u="sng" dirty="0" smtClean="0">
                <a:solidFill>
                  <a:srgbClr val="FF0000"/>
                </a:solidFill>
              </a:rPr>
              <a:t>, and to </a:t>
            </a:r>
            <a:r>
              <a:rPr lang="en-US" sz="3100" b="1" u="sng" dirty="0" smtClean="0">
                <a:solidFill>
                  <a:srgbClr val="FF0000"/>
                </a:solidFill>
              </a:rPr>
              <a:t>commit </a:t>
            </a:r>
            <a:r>
              <a:rPr lang="en-US" sz="3100" b="1" i="1" u="sng" dirty="0" smtClean="0">
                <a:solidFill>
                  <a:srgbClr val="FF0000"/>
                </a:solidFill>
              </a:rPr>
              <a:t>acts</a:t>
            </a:r>
            <a:r>
              <a:rPr lang="en-US" sz="3100" b="1" u="sng" dirty="0" smtClean="0">
                <a:solidFill>
                  <a:srgbClr val="FF0000"/>
                </a:solidFill>
              </a:rPr>
              <a:t> of immorality</a:t>
            </a:r>
            <a:r>
              <a:rPr lang="en-US" b="1" u="sng" dirty="0" smtClean="0">
                <a:solidFill>
                  <a:srgbClr val="FF0000"/>
                </a:solidFill>
              </a:rPr>
              <a:t>. </a:t>
            </a:r>
            <a:r>
              <a:rPr lang="en-US" sz="3100" baseline="30000" dirty="0" smtClean="0">
                <a:solidFill>
                  <a:srgbClr val="0000FF"/>
                </a:solidFill>
              </a:rPr>
              <a:t>15</a:t>
            </a:r>
            <a:r>
              <a:rPr lang="en-US" dirty="0" smtClean="0">
                <a:solidFill>
                  <a:srgbClr val="FF0000"/>
                </a:solidFill>
              </a:rPr>
              <a:t>'</a:t>
            </a:r>
            <a:r>
              <a:rPr lang="en-US" b="1" u="sng" dirty="0" smtClean="0">
                <a:solidFill>
                  <a:srgbClr val="FF0000"/>
                </a:solidFill>
              </a:rPr>
              <a:t>Thus you also have some who in the same way hold the </a:t>
            </a:r>
            <a:r>
              <a:rPr lang="en-US" sz="3100" b="1" u="sng" dirty="0" smtClean="0">
                <a:solidFill>
                  <a:srgbClr val="FF0000"/>
                </a:solidFill>
              </a:rPr>
              <a:t>teaching of the Nicolaitans</a:t>
            </a:r>
            <a:r>
              <a:rPr lang="en-US" sz="3100" dirty="0" smtClean="0">
                <a:solidFill>
                  <a:srgbClr val="FF0000"/>
                </a:solidFill>
              </a:rPr>
              <a:t>. </a:t>
            </a:r>
            <a:r>
              <a:rPr lang="en-US" sz="3100" baseline="30000" dirty="0" smtClean="0">
                <a:solidFill>
                  <a:srgbClr val="0000FF"/>
                </a:solidFill>
              </a:rPr>
              <a:t>16</a:t>
            </a:r>
            <a:r>
              <a:rPr lang="en-US" sz="3100" dirty="0" smtClean="0">
                <a:solidFill>
                  <a:srgbClr val="FF0000"/>
                </a:solidFill>
              </a:rPr>
              <a:t>'Repent</a:t>
            </a:r>
            <a:r>
              <a:rPr lang="en-US" dirty="0" smtClean="0">
                <a:solidFill>
                  <a:srgbClr val="FF0000"/>
                </a:solidFill>
              </a:rPr>
              <a:t> therefore; or </a:t>
            </a:r>
            <a:r>
              <a:rPr lang="en-US" sz="3100" dirty="0" smtClean="0">
                <a:solidFill>
                  <a:srgbClr val="FF0000"/>
                </a:solidFill>
              </a:rPr>
              <a:t>else I am coming to you quickly</a:t>
            </a:r>
            <a:r>
              <a:rPr lang="en-US" dirty="0" smtClean="0">
                <a:solidFill>
                  <a:srgbClr val="FF0000"/>
                </a:solidFill>
              </a:rPr>
              <a:t>, and I will </a:t>
            </a:r>
            <a:r>
              <a:rPr lang="en-US" sz="3100" dirty="0" smtClean="0">
                <a:solidFill>
                  <a:srgbClr val="FF0000"/>
                </a:solidFill>
              </a:rPr>
              <a:t>make war against them with the sword of My mouth</a:t>
            </a:r>
            <a:r>
              <a:rPr lang="en-US" dirty="0" smtClean="0">
                <a:solidFill>
                  <a:srgbClr val="FF0000"/>
                </a:solidFill>
              </a:rPr>
              <a:t>. </a:t>
            </a:r>
            <a:r>
              <a:rPr lang="en-US" sz="3100" baseline="30000" dirty="0" smtClean="0">
                <a:solidFill>
                  <a:srgbClr val="0000FF"/>
                </a:solidFill>
              </a:rPr>
              <a:t>17</a:t>
            </a:r>
            <a:r>
              <a:rPr lang="en-US" dirty="0" smtClean="0">
                <a:solidFill>
                  <a:srgbClr val="FF0000"/>
                </a:solidFill>
              </a:rPr>
              <a:t>'He who has an ear, let him hear what the Spirit says to the churches. To him who overcomes, to him I will give </a:t>
            </a:r>
            <a:r>
              <a:rPr lang="en-US" i="1" dirty="0" smtClean="0">
                <a:solidFill>
                  <a:srgbClr val="FF0000"/>
                </a:solidFill>
              </a:rPr>
              <a:t>some</a:t>
            </a:r>
            <a:r>
              <a:rPr lang="en-US" dirty="0" smtClean="0">
                <a:solidFill>
                  <a:srgbClr val="FF0000"/>
                </a:solidFill>
              </a:rPr>
              <a:t> of the hidden manna, and I will give him a white stone, and a new name written on the stone which no one knows but he who receives it.' </a:t>
            </a:r>
          </a:p>
          <a:p>
            <a:pPr>
              <a:buNone/>
            </a:pPr>
            <a:endParaRPr lang="en-US" dirty="0">
              <a:solidFill>
                <a:srgbClr val="FF0000"/>
              </a:solidFill>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Rev 2:12-17 </a:t>
            </a:r>
            <a:r>
              <a:rPr lang="en-US" dirty="0" smtClean="0">
                <a:latin typeface="Arial"/>
                <a:cs typeface="Arial"/>
              </a:rPr>
              <a:t>— </a:t>
            </a:r>
            <a:r>
              <a:rPr lang="en-US" dirty="0" smtClean="0"/>
              <a:t>Pergamum</a:t>
            </a:r>
            <a:endParaRPr lang="en-US" dirty="0"/>
          </a:p>
        </p:txBody>
      </p:sp>
      <p:sp>
        <p:nvSpPr>
          <p:cNvPr id="3" name="Content Placeholder 2"/>
          <p:cNvSpPr>
            <a:spLocks noGrp="1"/>
          </p:cNvSpPr>
          <p:nvPr>
            <p:ph idx="1"/>
          </p:nvPr>
        </p:nvSpPr>
        <p:spPr>
          <a:xfrm>
            <a:off x="304800" y="1265237"/>
            <a:ext cx="8610600" cy="4525963"/>
          </a:xfrm>
        </p:spPr>
        <p:txBody>
          <a:bodyPr>
            <a:noAutofit/>
          </a:bodyPr>
          <a:lstStyle/>
          <a:p>
            <a:pPr>
              <a:spcBef>
                <a:spcPts val="0"/>
              </a:spcBef>
            </a:pPr>
            <a:r>
              <a:rPr lang="en-US" sz="2400" dirty="0" smtClean="0"/>
              <a:t>For what did Jesus praise the people of the church at Pergamum? (2:13)</a:t>
            </a:r>
          </a:p>
          <a:p>
            <a:pPr>
              <a:spcBef>
                <a:spcPts val="0"/>
              </a:spcBef>
            </a:pPr>
            <a:endParaRPr lang="en-US" sz="2400" dirty="0" smtClean="0"/>
          </a:p>
          <a:p>
            <a:pPr>
              <a:spcBef>
                <a:spcPts val="0"/>
              </a:spcBef>
            </a:pPr>
            <a:r>
              <a:rPr lang="en-US" sz="2400" dirty="0" smtClean="0"/>
              <a:t>What were the believers at Pergamum doing wrong? (2:14-15)</a:t>
            </a:r>
          </a:p>
          <a:p>
            <a:pPr>
              <a:spcBef>
                <a:spcPts val="0"/>
              </a:spcBef>
            </a:pPr>
            <a:endParaRPr lang="en-US" sz="2400" dirty="0" smtClean="0"/>
          </a:p>
          <a:p>
            <a:pPr>
              <a:spcBef>
                <a:spcPts val="0"/>
              </a:spcBef>
            </a:pPr>
            <a:r>
              <a:rPr lang="en-US" sz="2400" dirty="0" smtClean="0"/>
              <a:t>What command did Christ give to this church in light of its dangerous direction? (2:16)</a:t>
            </a:r>
          </a:p>
          <a:p>
            <a:pPr>
              <a:spcBef>
                <a:spcPts val="0"/>
              </a:spcBef>
            </a:pPr>
            <a:endParaRPr lang="en-US" sz="2400" dirty="0" smtClean="0"/>
          </a:p>
          <a:p>
            <a:pPr>
              <a:spcBef>
                <a:spcPts val="0"/>
              </a:spcBef>
            </a:pPr>
            <a:r>
              <a:rPr lang="en-US" sz="2400" b="1" dirty="0" smtClean="0">
                <a:solidFill>
                  <a:srgbClr val="C00000"/>
                </a:solidFill>
              </a:rPr>
              <a:t>How can sin in others affect you?</a:t>
            </a:r>
          </a:p>
          <a:p>
            <a:pPr>
              <a:spcBef>
                <a:spcPts val="0"/>
              </a:spcBef>
            </a:pPr>
            <a:endParaRPr lang="en-US" sz="2400" dirty="0" smtClean="0"/>
          </a:p>
          <a:p>
            <a:pPr>
              <a:spcBef>
                <a:spcPts val="0"/>
              </a:spcBef>
            </a:pPr>
            <a:r>
              <a:rPr lang="en-US" sz="2400" dirty="0" smtClean="0"/>
              <a:t>Who else did Jesus say could benefit from the message to the church at Pergamum? (2:17)</a:t>
            </a:r>
          </a:p>
          <a:p>
            <a:pPr>
              <a:spcBef>
                <a:spcPts val="0"/>
              </a:spcBef>
            </a:pPr>
            <a:r>
              <a:rPr lang="en-US" sz="2400" dirty="0" smtClean="0"/>
              <a:t>What did Jesus promise to “him who overcomes”? (2:17)</a:t>
            </a:r>
          </a:p>
          <a:p>
            <a:pPr>
              <a:spcBef>
                <a:spcPts val="0"/>
              </a:spcBef>
            </a:pPr>
            <a:endParaRPr lang="en-US" sz="2400" dirty="0" smtClean="0"/>
          </a:p>
          <a:p>
            <a:pPr>
              <a:spcBef>
                <a:spcPts val="0"/>
              </a:spcBef>
            </a:pPr>
            <a:endParaRPr lang="en-US" sz="2400" dirty="0" smtClean="0"/>
          </a:p>
          <a:p>
            <a:pPr marL="0">
              <a:spcBef>
                <a:spcPts val="0"/>
              </a:spcBef>
            </a:pPr>
            <a:endParaRPr lang="en-US" sz="2400" dirty="0" smtClean="0"/>
          </a:p>
          <a:p>
            <a:pPr marL="0">
              <a:spcBef>
                <a:spcPts val="0"/>
              </a:spcBef>
            </a:pPr>
            <a:endParaRPr lang="en-US" sz="2400" dirty="0" smtClean="0"/>
          </a:p>
          <a:p>
            <a:pPr marL="0" indent="-514350">
              <a:spcBef>
                <a:spcPts val="0"/>
              </a:spcBef>
              <a:buFont typeface="+mj-lt"/>
              <a:buAutoNum type="arabicPeriod"/>
            </a:pPr>
            <a:endParaRPr lang="en-US" sz="2400" dirty="0" smtClean="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639762"/>
          </a:xfrm>
        </p:spPr>
        <p:txBody>
          <a:bodyPr>
            <a:normAutofit fontScale="90000"/>
          </a:bodyPr>
          <a:lstStyle/>
          <a:p>
            <a:r>
              <a:rPr lang="en-US" sz="4000" b="1" dirty="0" smtClean="0">
                <a:solidFill>
                  <a:srgbClr val="FF0000"/>
                </a:solidFill>
              </a:rPr>
              <a:t>Thyatira</a:t>
            </a: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18</a:t>
            </a:fld>
            <a:endParaRPr lang="en-US"/>
          </a:p>
        </p:txBody>
      </p:sp>
      <p:graphicFrame>
        <p:nvGraphicFramePr>
          <p:cNvPr id="18" name="Table 17"/>
          <p:cNvGraphicFramePr>
            <a:graphicFrameLocks noGrp="1"/>
          </p:cNvGraphicFramePr>
          <p:nvPr/>
        </p:nvGraphicFramePr>
        <p:xfrm>
          <a:off x="381000" y="805224"/>
          <a:ext cx="8382000" cy="5882420"/>
        </p:xfrm>
        <a:graphic>
          <a:graphicData uri="http://schemas.openxmlformats.org/drawingml/2006/table">
            <a:tbl>
              <a:tblPr/>
              <a:tblGrid>
                <a:gridCol w="2222851"/>
                <a:gridCol w="6159149"/>
              </a:tblGrid>
              <a:tr h="803906">
                <a:tc>
                  <a:txBody>
                    <a:bodyPr/>
                    <a:lstStyle/>
                    <a:p>
                      <a:pPr marL="0" marR="0" algn="ctr">
                        <a:lnSpc>
                          <a:spcPct val="115000"/>
                        </a:lnSpc>
                        <a:spcBef>
                          <a:spcPts val="0"/>
                        </a:spcBef>
                        <a:spcAft>
                          <a:spcPts val="0"/>
                        </a:spcAft>
                      </a:pPr>
                      <a:r>
                        <a:rPr lang="en-US" sz="1800" b="1" dirty="0" smtClean="0">
                          <a:latin typeface="Calibri"/>
                          <a:ea typeface="Calibri"/>
                          <a:cs typeface="Times New Roman"/>
                        </a:rPr>
                        <a:t>Name Meaning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9600">
                <a:tc>
                  <a:txBody>
                    <a:bodyPr/>
                    <a:lstStyle/>
                    <a:p>
                      <a:pPr marL="0" marR="0" algn="ctr">
                        <a:lnSpc>
                          <a:spcPct val="115000"/>
                        </a:lnSpc>
                        <a:spcBef>
                          <a:spcPts val="0"/>
                        </a:spcBef>
                        <a:spcAft>
                          <a:spcPts val="0"/>
                        </a:spcAft>
                      </a:pPr>
                      <a:r>
                        <a:rPr lang="en-US" sz="1800" b="1" dirty="0">
                          <a:latin typeface="Calibri"/>
                          <a:ea typeface="Calibri"/>
                          <a:cs typeface="Times New Roman"/>
                        </a:rPr>
                        <a:t>Images of Christ</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solidFill>
                            <a:srgbClr val="FFFFFF"/>
                          </a:solidFill>
                          <a:latin typeface="Calibri"/>
                          <a:ea typeface="Calibri"/>
                          <a:cs typeface="Times New Roman"/>
                        </a:rPr>
                        <a:t>Christ’s Title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marR="0">
                        <a:lnSpc>
                          <a:spcPct val="115000"/>
                        </a:lnSpc>
                        <a:spcBef>
                          <a:spcPts val="0"/>
                        </a:spcBef>
                        <a:spcAft>
                          <a:spcPts val="0"/>
                        </a:spcAft>
                      </a:pPr>
                      <a:endParaRPr lang="en-US" sz="1800" dirty="0">
                        <a:solidFill>
                          <a:srgbClr val="FFFFFF"/>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r>
              <a:tr h="735486">
                <a:tc>
                  <a:txBody>
                    <a:bodyPr/>
                    <a:lstStyle/>
                    <a:p>
                      <a:pPr marL="0" marR="0" algn="ctr">
                        <a:lnSpc>
                          <a:spcPct val="115000"/>
                        </a:lnSpc>
                        <a:spcBef>
                          <a:spcPts val="0"/>
                        </a:spcBef>
                        <a:spcAft>
                          <a:spcPts val="0"/>
                        </a:spcAft>
                      </a:pPr>
                      <a:r>
                        <a:rPr lang="en-US" sz="1800" b="1" dirty="0" smtClean="0">
                          <a:latin typeface="Calibri"/>
                          <a:ea typeface="Calibri"/>
                          <a:cs typeface="Times New Roman"/>
                        </a:rPr>
                        <a:t>Approval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9600">
                <a:tc>
                  <a:txBody>
                    <a:bodyPr/>
                    <a:lstStyle/>
                    <a:p>
                      <a:pPr marL="0" marR="0" algn="ctr">
                        <a:lnSpc>
                          <a:spcPct val="115000"/>
                        </a:lnSpc>
                        <a:spcBef>
                          <a:spcPts val="0"/>
                        </a:spcBef>
                        <a:spcAft>
                          <a:spcPts val="0"/>
                        </a:spcAft>
                      </a:pPr>
                      <a:r>
                        <a:rPr lang="en-US" sz="1800" b="1" dirty="0" smtClean="0">
                          <a:latin typeface="Calibri"/>
                          <a:ea typeface="Calibri"/>
                          <a:cs typeface="Times New Roman"/>
                        </a:rPr>
                        <a:t>Accusation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4898">
                <a:tc>
                  <a:txBody>
                    <a:bodyPr/>
                    <a:lstStyle/>
                    <a:p>
                      <a:pPr marL="0" marR="0" algn="ctr">
                        <a:lnSpc>
                          <a:spcPct val="115000"/>
                        </a:lnSpc>
                        <a:spcBef>
                          <a:spcPts val="0"/>
                        </a:spcBef>
                        <a:spcAft>
                          <a:spcPts val="0"/>
                        </a:spcAft>
                      </a:pPr>
                      <a:r>
                        <a:rPr lang="en-US" sz="1800" b="1" dirty="0">
                          <a:latin typeface="Calibri"/>
                          <a:ea typeface="Calibri"/>
                          <a:cs typeface="Times New Roman"/>
                        </a:rPr>
                        <a:t>Admonition</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9600">
                <a:tc>
                  <a:txBody>
                    <a:bodyPr/>
                    <a:lstStyle/>
                    <a:p>
                      <a:pPr marL="0" marR="0" algn="ctr">
                        <a:lnSpc>
                          <a:spcPct val="115000"/>
                        </a:lnSpc>
                        <a:spcBef>
                          <a:spcPts val="0"/>
                        </a:spcBef>
                        <a:spcAft>
                          <a:spcPts val="0"/>
                        </a:spcAft>
                      </a:pPr>
                      <a:r>
                        <a:rPr lang="en-US" sz="1800" b="1" dirty="0">
                          <a:latin typeface="Calibri"/>
                          <a:ea typeface="Calibri"/>
                          <a:cs typeface="Times New Roman"/>
                        </a:rPr>
                        <a:t>Alternative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032">
                <a:tc>
                  <a:txBody>
                    <a:bodyPr/>
                    <a:lstStyle/>
                    <a:p>
                      <a:pPr marL="0" marR="0" algn="ctr">
                        <a:lnSpc>
                          <a:spcPct val="115000"/>
                        </a:lnSpc>
                        <a:spcBef>
                          <a:spcPts val="0"/>
                        </a:spcBef>
                        <a:spcAft>
                          <a:spcPts val="0"/>
                        </a:spcAft>
                      </a:pPr>
                      <a:r>
                        <a:rPr lang="en-US" sz="1800" b="1" dirty="0">
                          <a:latin typeface="Calibri"/>
                          <a:ea typeface="Calibri"/>
                          <a:cs typeface="Times New Roman"/>
                        </a:rPr>
                        <a:t>Praise to Overcomer</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endParaRPr lang="en-US" sz="3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15000"/>
                        </a:lnSpc>
                        <a:spcBef>
                          <a:spcPts val="0"/>
                        </a:spcBef>
                        <a:spcAft>
                          <a:spcPts val="0"/>
                        </a:spcAft>
                      </a:pPr>
                      <a:endParaRPr lang="en-US" sz="3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617552">
                <a:tc>
                  <a:txBody>
                    <a:bodyPr/>
                    <a:lstStyle/>
                    <a:p>
                      <a:pPr marL="0" marR="0" algn="ctr">
                        <a:lnSpc>
                          <a:spcPct val="115000"/>
                        </a:lnSpc>
                        <a:spcBef>
                          <a:spcPts val="0"/>
                        </a:spcBef>
                        <a:spcAft>
                          <a:spcPts val="0"/>
                        </a:spcAft>
                      </a:pPr>
                      <a:r>
                        <a:rPr lang="en-US" sz="1800" b="1" dirty="0">
                          <a:latin typeface="Calibri"/>
                          <a:ea typeface="Calibri"/>
                          <a:cs typeface="Times New Roman"/>
                        </a:rPr>
                        <a:t>Church </a:t>
                      </a:r>
                      <a:r>
                        <a:rPr lang="en-US" sz="1800" b="1" dirty="0" smtClean="0">
                          <a:latin typeface="Calibri"/>
                          <a:ea typeface="Calibri"/>
                          <a:cs typeface="Times New Roman"/>
                        </a:rPr>
                        <a:t>Period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Matt 13 Parable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9" name="TextBox 18"/>
          <p:cNvSpPr txBox="1"/>
          <p:nvPr/>
        </p:nvSpPr>
        <p:spPr>
          <a:xfrm>
            <a:off x="2590800" y="762000"/>
            <a:ext cx="6172199" cy="923330"/>
          </a:xfrm>
          <a:prstGeom prst="rect">
            <a:avLst/>
          </a:prstGeom>
          <a:noFill/>
        </p:spPr>
        <p:txBody>
          <a:bodyPr wrap="square" rtlCol="0">
            <a:spAutoFit/>
          </a:bodyPr>
          <a:lstStyle/>
          <a:p>
            <a:r>
              <a:rPr lang="en-US" dirty="0" smtClean="0">
                <a:ea typeface="Calibri"/>
                <a:cs typeface="Times New Roman"/>
              </a:rPr>
              <a:t>“</a:t>
            </a:r>
            <a:r>
              <a:rPr lang="en-US" b="1" i="1" dirty="0" smtClean="0"/>
              <a:t>Unwearied </a:t>
            </a:r>
            <a:r>
              <a:rPr lang="en-US" b="1" i="1" dirty="0" smtClean="0">
                <a:solidFill>
                  <a:srgbClr val="FF0000"/>
                </a:solidFill>
              </a:rPr>
              <a:t>(continuing)</a:t>
            </a:r>
            <a:r>
              <a:rPr lang="en-US" b="1" i="1" dirty="0" smtClean="0"/>
              <a:t> sacrifice</a:t>
            </a:r>
            <a:r>
              <a:rPr lang="en-US" dirty="0" smtClean="0">
                <a:ea typeface="Calibri"/>
                <a:cs typeface="Times New Roman"/>
              </a:rPr>
              <a:t>” - </a:t>
            </a:r>
            <a:r>
              <a:rPr lang="en-US" dirty="0" smtClean="0"/>
              <a:t>small and obscure, Acts 16 Lydia converted; Baal worship (Jezebel); pagan doctrines accepted;  local church likely led by woman</a:t>
            </a:r>
            <a:endParaRPr lang="en-US" dirty="0" smtClean="0">
              <a:ea typeface="Calibri"/>
              <a:cs typeface="Times New Roman"/>
            </a:endParaRPr>
          </a:p>
        </p:txBody>
      </p:sp>
      <p:sp>
        <p:nvSpPr>
          <p:cNvPr id="20" name="TextBox 19"/>
          <p:cNvSpPr txBox="1"/>
          <p:nvPr/>
        </p:nvSpPr>
        <p:spPr>
          <a:xfrm>
            <a:off x="2666191" y="6260068"/>
            <a:ext cx="2972609" cy="369332"/>
          </a:xfrm>
          <a:prstGeom prst="rect">
            <a:avLst/>
          </a:prstGeom>
          <a:noFill/>
        </p:spPr>
        <p:txBody>
          <a:bodyPr wrap="none" rtlCol="0">
            <a:spAutoFit/>
          </a:bodyPr>
          <a:lstStyle/>
          <a:p>
            <a:r>
              <a:rPr lang="en-US" b="1" dirty="0" smtClean="0"/>
              <a:t>Leaven</a:t>
            </a:r>
            <a:r>
              <a:rPr lang="en-US" dirty="0" smtClean="0"/>
              <a:t>, all becomes leavened</a:t>
            </a:r>
            <a:endParaRPr lang="en-US" dirty="0" smtClean="0">
              <a:ea typeface="Calibri"/>
              <a:cs typeface="Times New Roman"/>
            </a:endParaRPr>
          </a:p>
        </p:txBody>
      </p:sp>
      <p:sp>
        <p:nvSpPr>
          <p:cNvPr id="21" name="TextBox 20"/>
          <p:cNvSpPr txBox="1"/>
          <p:nvPr/>
        </p:nvSpPr>
        <p:spPr>
          <a:xfrm>
            <a:off x="2680648" y="2210770"/>
            <a:ext cx="1382494" cy="369332"/>
          </a:xfrm>
          <a:prstGeom prst="rect">
            <a:avLst/>
          </a:prstGeom>
          <a:noFill/>
        </p:spPr>
        <p:txBody>
          <a:bodyPr wrap="none" rtlCol="0">
            <a:spAutoFit/>
          </a:bodyPr>
          <a:lstStyle/>
          <a:p>
            <a:r>
              <a:rPr lang="en-US" b="1" dirty="0" smtClean="0">
                <a:solidFill>
                  <a:schemeClr val="bg1"/>
                </a:solidFill>
              </a:rPr>
              <a:t>Judging Lord</a:t>
            </a:r>
            <a:endParaRPr lang="en-US" dirty="0" smtClean="0">
              <a:solidFill>
                <a:schemeClr val="bg1"/>
              </a:solidFill>
            </a:endParaRPr>
          </a:p>
        </p:txBody>
      </p:sp>
      <p:sp>
        <p:nvSpPr>
          <p:cNvPr id="22" name="TextBox 21"/>
          <p:cNvSpPr txBox="1"/>
          <p:nvPr/>
        </p:nvSpPr>
        <p:spPr>
          <a:xfrm>
            <a:off x="2667000" y="1609130"/>
            <a:ext cx="6050439" cy="646331"/>
          </a:xfrm>
          <a:prstGeom prst="rect">
            <a:avLst/>
          </a:prstGeom>
          <a:noFill/>
        </p:spPr>
        <p:txBody>
          <a:bodyPr wrap="none" rtlCol="0">
            <a:spAutoFit/>
          </a:bodyPr>
          <a:lstStyle/>
          <a:p>
            <a:r>
              <a:rPr lang="en-US" dirty="0" smtClean="0"/>
              <a:t>Son of God, eyes like flame of fire, feet like burnished bronze </a:t>
            </a:r>
          </a:p>
          <a:p>
            <a:r>
              <a:rPr lang="en-US" dirty="0" smtClean="0"/>
              <a:t>searches mind and heart</a:t>
            </a:r>
            <a:endParaRPr lang="en-US" dirty="0" smtClean="0">
              <a:ea typeface="Calibri"/>
              <a:cs typeface="Times New Roman"/>
            </a:endParaRPr>
          </a:p>
        </p:txBody>
      </p:sp>
      <p:sp>
        <p:nvSpPr>
          <p:cNvPr id="23" name="TextBox 22"/>
          <p:cNvSpPr txBox="1"/>
          <p:nvPr/>
        </p:nvSpPr>
        <p:spPr>
          <a:xfrm>
            <a:off x="2667000" y="2666495"/>
            <a:ext cx="5245475" cy="646331"/>
          </a:xfrm>
          <a:prstGeom prst="rect">
            <a:avLst/>
          </a:prstGeom>
          <a:noFill/>
        </p:spPr>
        <p:txBody>
          <a:bodyPr wrap="none" rtlCol="0">
            <a:spAutoFit/>
          </a:bodyPr>
          <a:lstStyle/>
          <a:p>
            <a:r>
              <a:rPr lang="en-US" dirty="0" smtClean="0"/>
              <a:t>knows  their deeds, love, faith, service, perseverance; </a:t>
            </a:r>
          </a:p>
          <a:p>
            <a:r>
              <a:rPr lang="en-US" dirty="0" smtClean="0"/>
              <a:t>growing deeds</a:t>
            </a:r>
            <a:endParaRPr lang="en-US" dirty="0" smtClean="0">
              <a:ea typeface="Calibri"/>
              <a:cs typeface="Times New Roman"/>
            </a:endParaRPr>
          </a:p>
        </p:txBody>
      </p:sp>
      <p:sp>
        <p:nvSpPr>
          <p:cNvPr id="24" name="TextBox 23"/>
          <p:cNvSpPr txBox="1"/>
          <p:nvPr/>
        </p:nvSpPr>
        <p:spPr>
          <a:xfrm>
            <a:off x="2667000" y="3287763"/>
            <a:ext cx="5412636" cy="646331"/>
          </a:xfrm>
          <a:prstGeom prst="rect">
            <a:avLst/>
          </a:prstGeom>
          <a:noFill/>
        </p:spPr>
        <p:txBody>
          <a:bodyPr wrap="none" rtlCol="0">
            <a:spAutoFit/>
          </a:bodyPr>
          <a:lstStyle/>
          <a:p>
            <a:r>
              <a:rPr lang="en-US" dirty="0" smtClean="0"/>
              <a:t>tolerate Jezebel, immoral idol worship, 1 Kings 21:25-26</a:t>
            </a:r>
          </a:p>
          <a:p>
            <a:r>
              <a:rPr lang="en-US" dirty="0" smtClean="0"/>
              <a:t>Jer. 44:17,18,25</a:t>
            </a:r>
            <a:endParaRPr lang="en-US" dirty="0" smtClean="0">
              <a:ea typeface="Calibri"/>
              <a:cs typeface="Times New Roman"/>
            </a:endParaRPr>
          </a:p>
        </p:txBody>
      </p:sp>
      <p:sp>
        <p:nvSpPr>
          <p:cNvPr id="25" name="TextBox 24"/>
          <p:cNvSpPr txBox="1"/>
          <p:nvPr/>
        </p:nvSpPr>
        <p:spPr>
          <a:xfrm>
            <a:off x="2667000" y="3937337"/>
            <a:ext cx="4724400" cy="646331"/>
          </a:xfrm>
          <a:prstGeom prst="rect">
            <a:avLst/>
          </a:prstGeom>
          <a:noFill/>
        </p:spPr>
        <p:txBody>
          <a:bodyPr wrap="square" rtlCol="0">
            <a:spAutoFit/>
          </a:bodyPr>
          <a:lstStyle/>
          <a:p>
            <a:r>
              <a:rPr lang="en-US" b="1" dirty="0" smtClean="0"/>
              <a:t>Christendom    		Christians</a:t>
            </a:r>
          </a:p>
          <a:p>
            <a:r>
              <a:rPr lang="en-US" dirty="0" smtClean="0"/>
              <a:t>  - repent 			- hold fast</a:t>
            </a:r>
            <a:endParaRPr lang="en-US" b="1" dirty="0" smtClean="0"/>
          </a:p>
        </p:txBody>
      </p:sp>
      <p:sp>
        <p:nvSpPr>
          <p:cNvPr id="26" name="TextBox 25"/>
          <p:cNvSpPr txBox="1"/>
          <p:nvPr/>
        </p:nvSpPr>
        <p:spPr>
          <a:xfrm>
            <a:off x="2667000" y="4546937"/>
            <a:ext cx="5724644" cy="646331"/>
          </a:xfrm>
          <a:prstGeom prst="rect">
            <a:avLst/>
          </a:prstGeom>
          <a:noFill/>
        </p:spPr>
        <p:txBody>
          <a:bodyPr wrap="none" rtlCol="0">
            <a:spAutoFit/>
          </a:bodyPr>
          <a:lstStyle/>
          <a:p>
            <a:r>
              <a:rPr lang="en-US" dirty="0" smtClean="0"/>
              <a:t>- sickness &amp; tribulation  	- no other burden		</a:t>
            </a:r>
          </a:p>
          <a:p>
            <a:r>
              <a:rPr lang="en-US" dirty="0" smtClean="0"/>
              <a:t>- pestilence, judgment</a:t>
            </a:r>
            <a:endParaRPr lang="en-US" dirty="0" smtClean="0">
              <a:ea typeface="Calibri"/>
              <a:cs typeface="Times New Roman"/>
            </a:endParaRPr>
          </a:p>
        </p:txBody>
      </p:sp>
      <p:sp>
        <p:nvSpPr>
          <p:cNvPr id="27" name="TextBox 26"/>
          <p:cNvSpPr txBox="1"/>
          <p:nvPr/>
        </p:nvSpPr>
        <p:spPr>
          <a:xfrm>
            <a:off x="2667000" y="5610494"/>
            <a:ext cx="4686860" cy="646331"/>
          </a:xfrm>
          <a:prstGeom prst="rect">
            <a:avLst/>
          </a:prstGeom>
          <a:noFill/>
        </p:spPr>
        <p:txBody>
          <a:bodyPr wrap="none" rtlCol="0">
            <a:spAutoFit/>
          </a:bodyPr>
          <a:lstStyle/>
          <a:p>
            <a:r>
              <a:rPr lang="en-US" b="1" dirty="0" smtClean="0"/>
              <a:t>Corrupted: </a:t>
            </a:r>
            <a:r>
              <a:rPr lang="en-US" dirty="0" smtClean="0"/>
              <a:t>500-1500 AD, Dark Ages, inquisition,</a:t>
            </a:r>
          </a:p>
          <a:p>
            <a:r>
              <a:rPr lang="en-US" dirty="0" smtClean="0"/>
              <a:t>Mary elevated, works</a:t>
            </a:r>
            <a:endParaRPr lang="en-US" dirty="0"/>
          </a:p>
        </p:txBody>
      </p:sp>
      <p:cxnSp>
        <p:nvCxnSpPr>
          <p:cNvPr id="28" name="Straight Connector 27"/>
          <p:cNvCxnSpPr/>
          <p:nvPr/>
        </p:nvCxnSpPr>
        <p:spPr>
          <a:xfrm rot="5400000">
            <a:off x="4610100" y="4610100"/>
            <a:ext cx="1143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667000" y="5174902"/>
            <a:ext cx="4693977" cy="369332"/>
          </a:xfrm>
          <a:prstGeom prst="rect">
            <a:avLst/>
          </a:prstGeom>
          <a:noFill/>
        </p:spPr>
        <p:txBody>
          <a:bodyPr wrap="none" rtlCol="0">
            <a:spAutoFit/>
          </a:bodyPr>
          <a:lstStyle/>
          <a:p>
            <a:r>
              <a:rPr lang="en-US" dirty="0" smtClean="0"/>
              <a:t>authority over nations, morning star (Rev 22:16)</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Rev. 2:18-29 </a:t>
            </a:r>
            <a:r>
              <a:rPr lang="en-US" dirty="0" smtClean="0"/>
              <a:t>"And to the angel of the church in </a:t>
            </a:r>
            <a:r>
              <a:rPr lang="en-US" b="1" dirty="0" smtClean="0">
                <a:solidFill>
                  <a:srgbClr val="FF0000"/>
                </a:solidFill>
              </a:rPr>
              <a:t>Thyatira</a:t>
            </a:r>
            <a:r>
              <a:rPr lang="en-US" dirty="0" smtClean="0"/>
              <a:t> write:</a:t>
            </a:r>
            <a:endParaRPr lang="en-US" dirty="0"/>
          </a:p>
        </p:txBody>
      </p:sp>
      <p:sp>
        <p:nvSpPr>
          <p:cNvPr id="3" name="Content Placeholder 2"/>
          <p:cNvSpPr>
            <a:spLocks noGrp="1"/>
          </p:cNvSpPr>
          <p:nvPr>
            <p:ph idx="1"/>
          </p:nvPr>
        </p:nvSpPr>
        <p:spPr>
          <a:xfrm>
            <a:off x="457200" y="1371600"/>
            <a:ext cx="8229600" cy="5105400"/>
          </a:xfrm>
        </p:spPr>
        <p:txBody>
          <a:bodyPr>
            <a:noAutofit/>
          </a:bodyPr>
          <a:lstStyle/>
          <a:p>
            <a:pPr marL="0" indent="0">
              <a:buNone/>
            </a:pPr>
            <a:r>
              <a:rPr lang="en-US" sz="1800" dirty="0" smtClean="0">
                <a:solidFill>
                  <a:srgbClr val="FF0000"/>
                </a:solidFill>
              </a:rPr>
              <a:t>The Son of God, who has eyes like a flame of fire, and His feet are like burnished bronze, says this: </a:t>
            </a:r>
            <a:r>
              <a:rPr lang="en-US" sz="1800" baseline="30000" dirty="0" smtClean="0">
                <a:solidFill>
                  <a:srgbClr val="0000FF"/>
                </a:solidFill>
              </a:rPr>
              <a:t>19</a:t>
            </a:r>
            <a:r>
              <a:rPr lang="en-US" sz="1800" dirty="0" smtClean="0">
                <a:solidFill>
                  <a:srgbClr val="FF0000"/>
                </a:solidFill>
              </a:rPr>
              <a:t>'I know your deeds, and your love and faith and service and perseverance, and that your deeds of late are greater than at first. </a:t>
            </a:r>
            <a:r>
              <a:rPr lang="en-US" sz="1800" baseline="30000" dirty="0" smtClean="0">
                <a:solidFill>
                  <a:srgbClr val="0000FF"/>
                </a:solidFill>
              </a:rPr>
              <a:t>20</a:t>
            </a:r>
            <a:r>
              <a:rPr lang="en-US" sz="1800" dirty="0" smtClean="0">
                <a:solidFill>
                  <a:srgbClr val="FF0000"/>
                </a:solidFill>
              </a:rPr>
              <a:t>'</a:t>
            </a:r>
            <a:r>
              <a:rPr lang="en-US" sz="2000" b="1" u="sng" dirty="0" smtClean="0">
                <a:solidFill>
                  <a:srgbClr val="FF0000"/>
                </a:solidFill>
              </a:rPr>
              <a:t>But I have </a:t>
            </a:r>
            <a:r>
              <a:rPr lang="en-US" sz="2000" b="1" i="1" u="sng" dirty="0" smtClean="0">
                <a:solidFill>
                  <a:srgbClr val="FF0000"/>
                </a:solidFill>
              </a:rPr>
              <a:t>this</a:t>
            </a:r>
            <a:r>
              <a:rPr lang="en-US" sz="2000" b="1" u="sng" dirty="0" smtClean="0">
                <a:solidFill>
                  <a:srgbClr val="FF0000"/>
                </a:solidFill>
              </a:rPr>
              <a:t> against you, that you tolerate the woman Jezebel, who calls herself a prophetess, and she teaches and leads My bond-servants astray, so that they commit </a:t>
            </a:r>
            <a:r>
              <a:rPr lang="en-US" sz="2000" b="1" i="1" u="sng" dirty="0" smtClean="0">
                <a:solidFill>
                  <a:srgbClr val="FF0000"/>
                </a:solidFill>
              </a:rPr>
              <a:t>acts</a:t>
            </a:r>
            <a:r>
              <a:rPr lang="en-US" sz="2000" b="1" u="sng" dirty="0" smtClean="0">
                <a:solidFill>
                  <a:srgbClr val="FF0000"/>
                </a:solidFill>
              </a:rPr>
              <a:t> of immorality and eat things sacrificed to idols</a:t>
            </a:r>
            <a:r>
              <a:rPr lang="en-US" sz="1800" dirty="0" smtClean="0">
                <a:solidFill>
                  <a:srgbClr val="FF0000"/>
                </a:solidFill>
              </a:rPr>
              <a:t>. </a:t>
            </a:r>
            <a:r>
              <a:rPr lang="en-US" sz="1800" baseline="30000" dirty="0" smtClean="0">
                <a:solidFill>
                  <a:srgbClr val="0000FF"/>
                </a:solidFill>
              </a:rPr>
              <a:t>21'</a:t>
            </a:r>
            <a:r>
              <a:rPr lang="en-US" sz="1800" dirty="0" smtClean="0">
                <a:solidFill>
                  <a:srgbClr val="FF0000"/>
                </a:solidFill>
              </a:rPr>
              <a:t>And I gave her time to repent; and she does not want to repent of her immorality. </a:t>
            </a:r>
            <a:r>
              <a:rPr lang="en-US" sz="1800" baseline="30000" dirty="0" smtClean="0">
                <a:solidFill>
                  <a:srgbClr val="0000FF"/>
                </a:solidFill>
              </a:rPr>
              <a:t>22</a:t>
            </a:r>
            <a:r>
              <a:rPr lang="en-US" sz="1800" dirty="0" smtClean="0">
                <a:solidFill>
                  <a:srgbClr val="FF0000"/>
                </a:solidFill>
              </a:rPr>
              <a:t>'Behold, I will cast her upon a bed </a:t>
            </a:r>
            <a:r>
              <a:rPr lang="en-US" sz="1800" i="1" dirty="0" smtClean="0">
                <a:solidFill>
                  <a:srgbClr val="FF0000"/>
                </a:solidFill>
              </a:rPr>
              <a:t>of sickness</a:t>
            </a:r>
            <a:r>
              <a:rPr lang="en-US" sz="1800" dirty="0" smtClean="0">
                <a:solidFill>
                  <a:srgbClr val="FF0000"/>
                </a:solidFill>
              </a:rPr>
              <a:t>, and those who commit adultery with her into great tribulation, unless they repent of her deeds. </a:t>
            </a:r>
            <a:r>
              <a:rPr lang="en-US" sz="1800" baseline="30000" dirty="0" smtClean="0">
                <a:solidFill>
                  <a:srgbClr val="0000FF"/>
                </a:solidFill>
              </a:rPr>
              <a:t>23</a:t>
            </a:r>
            <a:r>
              <a:rPr lang="en-US" sz="1800" dirty="0" smtClean="0">
                <a:solidFill>
                  <a:srgbClr val="FF0000"/>
                </a:solidFill>
              </a:rPr>
              <a:t>'And I will kill her children with pestilence; and all the churches will know that I am He who searches the minds and hearts; and I will give to each one of you according to your deeds. </a:t>
            </a:r>
            <a:r>
              <a:rPr lang="en-US" sz="1800" baseline="30000" dirty="0" smtClean="0">
                <a:solidFill>
                  <a:srgbClr val="0000FF"/>
                </a:solidFill>
              </a:rPr>
              <a:t>24</a:t>
            </a:r>
            <a:r>
              <a:rPr lang="en-US" sz="1800" dirty="0" smtClean="0">
                <a:solidFill>
                  <a:srgbClr val="FF0000"/>
                </a:solidFill>
              </a:rPr>
              <a:t>'But I say to you, the rest who are in Thyatira, who do not hold this teaching, who have not known the deep things of Satan, as they call them-- I place no other burden on you. </a:t>
            </a:r>
            <a:r>
              <a:rPr lang="en-US" sz="1800" baseline="30000" dirty="0" smtClean="0">
                <a:solidFill>
                  <a:srgbClr val="0000FF"/>
                </a:solidFill>
              </a:rPr>
              <a:t>25</a:t>
            </a:r>
            <a:r>
              <a:rPr lang="en-US" sz="1800" dirty="0" smtClean="0">
                <a:solidFill>
                  <a:srgbClr val="FF0000"/>
                </a:solidFill>
              </a:rPr>
              <a:t>'Nevertheless what you have, hold fast until I come. </a:t>
            </a:r>
            <a:r>
              <a:rPr lang="en-US" sz="1800" baseline="30000" dirty="0" smtClean="0">
                <a:solidFill>
                  <a:srgbClr val="0000FF"/>
                </a:solidFill>
              </a:rPr>
              <a:t>26</a:t>
            </a:r>
            <a:r>
              <a:rPr lang="en-US" sz="1800" dirty="0" smtClean="0">
                <a:solidFill>
                  <a:srgbClr val="FF0000"/>
                </a:solidFill>
              </a:rPr>
              <a:t>'And he who overcomes, and he who keeps My deeds until the end, </a:t>
            </a:r>
            <a:r>
              <a:rPr lang="en-US" sz="1800" cap="small" dirty="0" smtClean="0">
                <a:solidFill>
                  <a:srgbClr val="FF0000"/>
                </a:solidFill>
              </a:rPr>
              <a:t>to him</a:t>
            </a:r>
            <a:r>
              <a:rPr lang="en-US" sz="1800" dirty="0" smtClean="0">
                <a:solidFill>
                  <a:srgbClr val="FF0000"/>
                </a:solidFill>
              </a:rPr>
              <a:t> I</a:t>
            </a:r>
            <a:r>
              <a:rPr lang="en-US" sz="1800" cap="small" dirty="0" smtClean="0">
                <a:solidFill>
                  <a:srgbClr val="FF0000"/>
                </a:solidFill>
              </a:rPr>
              <a:t> will give authority over the NATIONS</a:t>
            </a:r>
            <a:r>
              <a:rPr lang="en-US" sz="1800" dirty="0" smtClean="0">
                <a:solidFill>
                  <a:srgbClr val="FF0000"/>
                </a:solidFill>
              </a:rPr>
              <a:t>; </a:t>
            </a:r>
            <a:r>
              <a:rPr lang="en-US" sz="1800" baseline="30000" dirty="0" smtClean="0">
                <a:solidFill>
                  <a:srgbClr val="0000FF"/>
                </a:solidFill>
              </a:rPr>
              <a:t>27</a:t>
            </a:r>
            <a:r>
              <a:rPr lang="en-US" sz="1800" cap="small" dirty="0" smtClean="0">
                <a:solidFill>
                  <a:srgbClr val="FF0000"/>
                </a:solidFill>
              </a:rPr>
              <a:t>AND HE SHALL RULE THEM WITH A ROD OF IRON</a:t>
            </a:r>
            <a:r>
              <a:rPr lang="en-US" sz="1800" dirty="0" smtClean="0">
                <a:solidFill>
                  <a:srgbClr val="FF0000"/>
                </a:solidFill>
              </a:rPr>
              <a:t>, </a:t>
            </a:r>
            <a:r>
              <a:rPr lang="en-US" sz="1800" cap="small" dirty="0" smtClean="0">
                <a:solidFill>
                  <a:srgbClr val="FF0000"/>
                </a:solidFill>
              </a:rPr>
              <a:t>as the vessels of the potter are broken to pieces</a:t>
            </a:r>
            <a:r>
              <a:rPr lang="en-US" sz="1800" dirty="0" smtClean="0">
                <a:solidFill>
                  <a:srgbClr val="FF0000"/>
                </a:solidFill>
              </a:rPr>
              <a:t>, as I also have received </a:t>
            </a:r>
            <a:r>
              <a:rPr lang="en-US" sz="1800" i="1" dirty="0" smtClean="0">
                <a:solidFill>
                  <a:srgbClr val="FF0000"/>
                </a:solidFill>
              </a:rPr>
              <a:t>authority</a:t>
            </a:r>
            <a:r>
              <a:rPr lang="en-US" sz="1800" dirty="0" smtClean="0">
                <a:solidFill>
                  <a:srgbClr val="FF0000"/>
                </a:solidFill>
              </a:rPr>
              <a:t> from My Father; </a:t>
            </a:r>
            <a:r>
              <a:rPr lang="en-US" sz="1800" baseline="30000" dirty="0" smtClean="0">
                <a:solidFill>
                  <a:srgbClr val="0000FF"/>
                </a:solidFill>
              </a:rPr>
              <a:t>28</a:t>
            </a:r>
            <a:r>
              <a:rPr lang="en-US" sz="1800" dirty="0" smtClean="0">
                <a:solidFill>
                  <a:srgbClr val="FF0000"/>
                </a:solidFill>
              </a:rPr>
              <a:t>and I will give him the morning star. </a:t>
            </a:r>
            <a:r>
              <a:rPr lang="en-US" sz="1800" baseline="30000" dirty="0" smtClean="0">
                <a:solidFill>
                  <a:srgbClr val="0000FF"/>
                </a:solidFill>
              </a:rPr>
              <a:t>29</a:t>
            </a:r>
            <a:r>
              <a:rPr lang="en-US" sz="1800" dirty="0" smtClean="0">
                <a:solidFill>
                  <a:srgbClr val="FF0000"/>
                </a:solidFill>
              </a:rPr>
              <a:t>'He who has an ear, let him hear what the Spirit says to the churches.' </a:t>
            </a:r>
          </a:p>
          <a:p>
            <a:pPr>
              <a:buNone/>
            </a:pPr>
            <a:endParaRPr lang="en-US" sz="1800" dirty="0">
              <a:solidFill>
                <a:srgbClr val="FF0000"/>
              </a:solidFill>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Rev 2:18-29 </a:t>
            </a:r>
            <a:r>
              <a:rPr lang="en-US" dirty="0" smtClean="0">
                <a:latin typeface="Arial"/>
                <a:cs typeface="Arial"/>
              </a:rPr>
              <a:t>— </a:t>
            </a:r>
            <a:r>
              <a:rPr lang="en-US" dirty="0" smtClean="0"/>
              <a:t>Thyatira</a:t>
            </a:r>
            <a:endParaRPr lang="en-US" dirty="0"/>
          </a:p>
        </p:txBody>
      </p:sp>
      <p:sp>
        <p:nvSpPr>
          <p:cNvPr id="3" name="Content Placeholder 2"/>
          <p:cNvSpPr>
            <a:spLocks noGrp="1"/>
          </p:cNvSpPr>
          <p:nvPr>
            <p:ph idx="1"/>
          </p:nvPr>
        </p:nvSpPr>
        <p:spPr>
          <a:xfrm>
            <a:off x="304800" y="1265237"/>
            <a:ext cx="8610600" cy="4525963"/>
          </a:xfrm>
        </p:spPr>
        <p:txBody>
          <a:bodyPr>
            <a:noAutofit/>
          </a:bodyPr>
          <a:lstStyle/>
          <a:p>
            <a:pPr>
              <a:spcBef>
                <a:spcPts val="0"/>
              </a:spcBef>
            </a:pPr>
            <a:r>
              <a:rPr lang="en-US" sz="2400" dirty="0" smtClean="0"/>
              <a:t>For what did Christ praise the church at Thyatira? (2:19)</a:t>
            </a:r>
          </a:p>
          <a:p>
            <a:pPr>
              <a:spcBef>
                <a:spcPts val="0"/>
              </a:spcBef>
            </a:pPr>
            <a:endParaRPr lang="en-US" sz="1000" dirty="0" smtClean="0"/>
          </a:p>
          <a:p>
            <a:pPr>
              <a:spcBef>
                <a:spcPts val="0"/>
              </a:spcBef>
            </a:pPr>
            <a:r>
              <a:rPr lang="en-US" sz="2400" dirty="0" smtClean="0"/>
              <a:t>For what did Christ chastise the church at Thyatira? (2:20)</a:t>
            </a:r>
          </a:p>
          <a:p>
            <a:pPr>
              <a:spcBef>
                <a:spcPts val="0"/>
              </a:spcBef>
            </a:pPr>
            <a:endParaRPr lang="en-US" sz="1000" dirty="0" smtClean="0"/>
          </a:p>
          <a:p>
            <a:pPr>
              <a:spcBef>
                <a:spcPts val="0"/>
              </a:spcBef>
            </a:pPr>
            <a:r>
              <a:rPr lang="en-US" sz="2400" dirty="0" smtClean="0"/>
              <a:t>How did Christ show patience? (2:21)</a:t>
            </a:r>
          </a:p>
          <a:p>
            <a:pPr>
              <a:spcBef>
                <a:spcPts val="0"/>
              </a:spcBef>
            </a:pPr>
            <a:endParaRPr lang="en-US" sz="1000" dirty="0" smtClean="0"/>
          </a:p>
          <a:p>
            <a:pPr>
              <a:spcBef>
                <a:spcPts val="0"/>
              </a:spcBef>
            </a:pPr>
            <a:r>
              <a:rPr lang="en-US" sz="2400" dirty="0" smtClean="0"/>
              <a:t>What judgments did the Son of God pronounce on the one He called Jezebel? (2:22-23)</a:t>
            </a:r>
            <a:endParaRPr lang="en-US" sz="2400" b="1" dirty="0" smtClean="0">
              <a:solidFill>
                <a:srgbClr val="C00000"/>
              </a:solidFill>
            </a:endParaRPr>
          </a:p>
          <a:p>
            <a:pPr>
              <a:spcBef>
                <a:spcPts val="0"/>
              </a:spcBef>
            </a:pPr>
            <a:endParaRPr lang="en-US" sz="1000" dirty="0" smtClean="0"/>
          </a:p>
          <a:p>
            <a:pPr>
              <a:spcBef>
                <a:spcPts val="0"/>
              </a:spcBef>
            </a:pPr>
            <a:r>
              <a:rPr lang="en-US" sz="2400" b="1" dirty="0" smtClean="0">
                <a:solidFill>
                  <a:srgbClr val="C00000"/>
                </a:solidFill>
              </a:rPr>
              <a:t>What have you been tolerating in your life that you need to reject and change?</a:t>
            </a:r>
            <a:endParaRPr lang="en-US" sz="2400" dirty="0" smtClean="0"/>
          </a:p>
          <a:p>
            <a:pPr>
              <a:spcBef>
                <a:spcPts val="0"/>
              </a:spcBef>
            </a:pPr>
            <a:endParaRPr lang="en-US" sz="1000" dirty="0" smtClean="0"/>
          </a:p>
          <a:p>
            <a:pPr>
              <a:spcBef>
                <a:spcPts val="0"/>
              </a:spcBef>
            </a:pPr>
            <a:r>
              <a:rPr lang="en-US" sz="2400" dirty="0" smtClean="0"/>
              <a:t>What two gifts were promised to “him who overcomes”? (2:26-28)</a:t>
            </a:r>
          </a:p>
          <a:p>
            <a:pPr>
              <a:spcBef>
                <a:spcPts val="0"/>
              </a:spcBef>
            </a:pPr>
            <a:endParaRPr lang="en-US" sz="1000" dirty="0" smtClean="0"/>
          </a:p>
          <a:p>
            <a:pPr>
              <a:spcBef>
                <a:spcPts val="0"/>
              </a:spcBef>
            </a:pPr>
            <a:r>
              <a:rPr lang="en-US" sz="2400" dirty="0" smtClean="0"/>
              <a:t>In addition to the church at Thyatira, who else was commanded to pay heed to this message? (2:29)</a:t>
            </a:r>
          </a:p>
          <a:p>
            <a:pPr marL="0">
              <a:spcBef>
                <a:spcPts val="0"/>
              </a:spcBef>
            </a:pPr>
            <a:endParaRPr lang="en-US" sz="2300" dirty="0" smtClean="0"/>
          </a:p>
          <a:p>
            <a:pPr marL="0" indent="-514350">
              <a:spcBef>
                <a:spcPts val="0"/>
              </a:spcBef>
              <a:buFont typeface="+mj-lt"/>
              <a:buAutoNum type="arabicPeriod"/>
            </a:pPr>
            <a:endParaRPr lang="en-US" sz="2300" dirty="0" smtClean="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639762"/>
          </a:xfrm>
        </p:spPr>
        <p:txBody>
          <a:bodyPr>
            <a:normAutofit fontScale="90000"/>
          </a:bodyPr>
          <a:lstStyle/>
          <a:p>
            <a:r>
              <a:rPr lang="en-US" sz="4000" b="1" dirty="0" smtClean="0">
                <a:solidFill>
                  <a:srgbClr val="FF0000"/>
                </a:solidFill>
              </a:rPr>
              <a:t>Sardis</a:t>
            </a: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graphicFrame>
        <p:nvGraphicFramePr>
          <p:cNvPr id="18" name="Table 17"/>
          <p:cNvGraphicFramePr>
            <a:graphicFrameLocks noGrp="1"/>
          </p:cNvGraphicFramePr>
          <p:nvPr/>
        </p:nvGraphicFramePr>
        <p:xfrm>
          <a:off x="381000" y="973016"/>
          <a:ext cx="8382000" cy="4970584"/>
        </p:xfrm>
        <a:graphic>
          <a:graphicData uri="http://schemas.openxmlformats.org/drawingml/2006/table">
            <a:tbl>
              <a:tblPr/>
              <a:tblGrid>
                <a:gridCol w="2222851"/>
                <a:gridCol w="6159149"/>
              </a:tblGrid>
              <a:tr h="838200">
                <a:tc>
                  <a:txBody>
                    <a:bodyPr/>
                    <a:lstStyle/>
                    <a:p>
                      <a:pPr marL="0" marR="0" algn="ctr">
                        <a:lnSpc>
                          <a:spcPct val="115000"/>
                        </a:lnSpc>
                        <a:spcBef>
                          <a:spcPts val="0"/>
                        </a:spcBef>
                        <a:spcAft>
                          <a:spcPts val="0"/>
                        </a:spcAft>
                      </a:pPr>
                      <a:r>
                        <a:rPr lang="en-US" sz="1800" b="1" dirty="0" smtClean="0">
                          <a:latin typeface="Calibri"/>
                          <a:ea typeface="Calibri"/>
                          <a:cs typeface="Times New Roman"/>
                        </a:rPr>
                        <a:t>Name Meaning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marL="0" marR="0" algn="ctr">
                        <a:lnSpc>
                          <a:spcPct val="115000"/>
                        </a:lnSpc>
                        <a:spcBef>
                          <a:spcPts val="0"/>
                        </a:spcBef>
                        <a:spcAft>
                          <a:spcPts val="0"/>
                        </a:spcAft>
                      </a:pPr>
                      <a:r>
                        <a:rPr lang="en-US" sz="1800" b="1" dirty="0">
                          <a:latin typeface="Calibri"/>
                          <a:ea typeface="Calibri"/>
                          <a:cs typeface="Times New Roman"/>
                        </a:rPr>
                        <a:t>Images of Christ</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solidFill>
                            <a:srgbClr val="FFFFFF"/>
                          </a:solidFill>
                          <a:latin typeface="Calibri"/>
                          <a:ea typeface="Calibri"/>
                          <a:cs typeface="Times New Roman"/>
                        </a:rPr>
                        <a:t>Christ’s Title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marR="0">
                        <a:lnSpc>
                          <a:spcPct val="115000"/>
                        </a:lnSpc>
                        <a:spcBef>
                          <a:spcPts val="0"/>
                        </a:spcBef>
                        <a:spcAft>
                          <a:spcPts val="0"/>
                        </a:spcAft>
                      </a:pPr>
                      <a:endParaRPr lang="en-US" sz="1800" dirty="0">
                        <a:solidFill>
                          <a:srgbClr val="FFFFFF"/>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r>
              <a:tr h="363416">
                <a:tc>
                  <a:txBody>
                    <a:bodyPr/>
                    <a:lstStyle/>
                    <a:p>
                      <a:pPr marL="0" marR="0" algn="ctr">
                        <a:lnSpc>
                          <a:spcPct val="115000"/>
                        </a:lnSpc>
                        <a:spcBef>
                          <a:spcPts val="0"/>
                        </a:spcBef>
                        <a:spcAft>
                          <a:spcPts val="0"/>
                        </a:spcAft>
                      </a:pPr>
                      <a:r>
                        <a:rPr lang="en-US" sz="1800" b="1" dirty="0" smtClean="0">
                          <a:latin typeface="Calibri"/>
                          <a:ea typeface="Calibri"/>
                          <a:cs typeface="Times New Roman"/>
                        </a:rPr>
                        <a:t>Approval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0" marR="0" algn="ctr">
                        <a:lnSpc>
                          <a:spcPct val="115000"/>
                        </a:lnSpc>
                        <a:spcBef>
                          <a:spcPts val="0"/>
                        </a:spcBef>
                        <a:spcAft>
                          <a:spcPts val="0"/>
                        </a:spcAft>
                      </a:pPr>
                      <a:r>
                        <a:rPr lang="en-US" sz="1800" b="1" dirty="0" smtClean="0">
                          <a:latin typeface="Calibri"/>
                          <a:ea typeface="Calibri"/>
                          <a:cs typeface="Times New Roman"/>
                        </a:rPr>
                        <a:t>Accusation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0" marR="0" algn="ctr">
                        <a:lnSpc>
                          <a:spcPct val="115000"/>
                        </a:lnSpc>
                        <a:spcBef>
                          <a:spcPts val="0"/>
                        </a:spcBef>
                        <a:spcAft>
                          <a:spcPts val="0"/>
                        </a:spcAft>
                      </a:pPr>
                      <a:r>
                        <a:rPr lang="en-US" sz="1800" b="1" dirty="0">
                          <a:latin typeface="Calibri"/>
                          <a:ea typeface="Calibri"/>
                          <a:cs typeface="Times New Roman"/>
                        </a:rPr>
                        <a:t>Admonition</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0" marR="0" algn="ctr">
                        <a:lnSpc>
                          <a:spcPct val="115000"/>
                        </a:lnSpc>
                        <a:spcBef>
                          <a:spcPts val="0"/>
                        </a:spcBef>
                        <a:spcAft>
                          <a:spcPts val="0"/>
                        </a:spcAft>
                      </a:pPr>
                      <a:r>
                        <a:rPr lang="en-US" sz="1800" b="1" dirty="0">
                          <a:latin typeface="Calibri"/>
                          <a:ea typeface="Calibri"/>
                          <a:cs typeface="Times New Roman"/>
                        </a:rPr>
                        <a:t>Alternative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9600">
                <a:tc>
                  <a:txBody>
                    <a:bodyPr/>
                    <a:lstStyle/>
                    <a:p>
                      <a:pPr marL="0" marR="0" algn="ctr">
                        <a:lnSpc>
                          <a:spcPct val="115000"/>
                        </a:lnSpc>
                        <a:spcBef>
                          <a:spcPts val="0"/>
                        </a:spcBef>
                        <a:spcAft>
                          <a:spcPts val="0"/>
                        </a:spcAft>
                      </a:pPr>
                      <a:r>
                        <a:rPr lang="en-US" sz="1800" b="1" dirty="0">
                          <a:latin typeface="Calibri"/>
                          <a:ea typeface="Calibri"/>
                          <a:cs typeface="Times New Roman"/>
                        </a:rPr>
                        <a:t>Praise to Overcomer</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endParaRPr lang="en-US" sz="3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15000"/>
                        </a:lnSpc>
                        <a:spcBef>
                          <a:spcPts val="0"/>
                        </a:spcBef>
                        <a:spcAft>
                          <a:spcPts val="0"/>
                        </a:spcAft>
                      </a:pPr>
                      <a:endParaRPr lang="en-US" sz="3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709422">
                <a:tc>
                  <a:txBody>
                    <a:bodyPr/>
                    <a:lstStyle/>
                    <a:p>
                      <a:pPr marL="0" marR="0" algn="ctr">
                        <a:lnSpc>
                          <a:spcPct val="115000"/>
                        </a:lnSpc>
                        <a:spcBef>
                          <a:spcPts val="0"/>
                        </a:spcBef>
                        <a:spcAft>
                          <a:spcPts val="0"/>
                        </a:spcAft>
                      </a:pPr>
                      <a:r>
                        <a:rPr lang="en-US" sz="1800" b="1" dirty="0">
                          <a:latin typeface="Calibri"/>
                          <a:ea typeface="Calibri"/>
                          <a:cs typeface="Times New Roman"/>
                        </a:rPr>
                        <a:t>Church </a:t>
                      </a:r>
                      <a:r>
                        <a:rPr lang="en-US" sz="1800" b="1" dirty="0" smtClean="0">
                          <a:latin typeface="Calibri"/>
                          <a:ea typeface="Calibri"/>
                          <a:cs typeface="Times New Roman"/>
                        </a:rPr>
                        <a:t>Period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Matt 13 Parable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9" name="TextBox 28"/>
          <p:cNvSpPr txBox="1"/>
          <p:nvPr/>
        </p:nvSpPr>
        <p:spPr>
          <a:xfrm>
            <a:off x="2590800" y="973016"/>
            <a:ext cx="5754332" cy="923330"/>
          </a:xfrm>
          <a:prstGeom prst="rect">
            <a:avLst/>
          </a:prstGeom>
          <a:noFill/>
        </p:spPr>
        <p:txBody>
          <a:bodyPr wrap="none" rtlCol="0">
            <a:spAutoFit/>
          </a:bodyPr>
          <a:lstStyle/>
          <a:p>
            <a:r>
              <a:rPr lang="en-US" i="1" dirty="0" smtClean="0"/>
              <a:t>“</a:t>
            </a:r>
            <a:r>
              <a:rPr lang="en-US" b="1" i="1" dirty="0" smtClean="0"/>
              <a:t>Remnant</a:t>
            </a:r>
            <a:r>
              <a:rPr lang="en-US" i="1" dirty="0" smtClean="0"/>
              <a:t>”, </a:t>
            </a:r>
            <a:r>
              <a:rPr lang="en-US" dirty="0" smtClean="0"/>
              <a:t>wealthy; on trade routes; many different pagan</a:t>
            </a:r>
          </a:p>
          <a:p>
            <a:r>
              <a:rPr lang="en-US" dirty="0" smtClean="0"/>
              <a:t>cults; gross depravity in worship of mother goddess Cybele;</a:t>
            </a:r>
          </a:p>
          <a:p>
            <a:r>
              <a:rPr lang="en-US" dirty="0" smtClean="0"/>
              <a:t>letter starts with condemnation</a:t>
            </a:r>
            <a:endParaRPr lang="en-US" dirty="0" smtClean="0">
              <a:ea typeface="Calibri"/>
              <a:cs typeface="Times New Roman"/>
            </a:endParaRPr>
          </a:p>
        </p:txBody>
      </p:sp>
      <p:sp>
        <p:nvSpPr>
          <p:cNvPr id="30" name="TextBox 29"/>
          <p:cNvSpPr txBox="1"/>
          <p:nvPr/>
        </p:nvSpPr>
        <p:spPr>
          <a:xfrm>
            <a:off x="2590800" y="5533324"/>
            <a:ext cx="2991909" cy="369332"/>
          </a:xfrm>
          <a:prstGeom prst="rect">
            <a:avLst/>
          </a:prstGeom>
          <a:noFill/>
        </p:spPr>
        <p:txBody>
          <a:bodyPr wrap="none" rtlCol="0">
            <a:spAutoFit/>
          </a:bodyPr>
          <a:lstStyle/>
          <a:p>
            <a:r>
              <a:rPr lang="en-US" b="1" dirty="0" smtClean="0"/>
              <a:t>Hidden treasure</a:t>
            </a:r>
            <a:r>
              <a:rPr lang="en-US" dirty="0" smtClean="0"/>
              <a:t>, buy the field</a:t>
            </a:r>
            <a:endParaRPr lang="en-US" dirty="0" smtClean="0">
              <a:ea typeface="Calibri"/>
              <a:cs typeface="Times New Roman"/>
            </a:endParaRPr>
          </a:p>
        </p:txBody>
      </p:sp>
      <p:sp>
        <p:nvSpPr>
          <p:cNvPr id="31" name="TextBox 30"/>
          <p:cNvSpPr txBox="1"/>
          <p:nvPr/>
        </p:nvSpPr>
        <p:spPr>
          <a:xfrm>
            <a:off x="2590800" y="2268416"/>
            <a:ext cx="1744260" cy="369332"/>
          </a:xfrm>
          <a:prstGeom prst="rect">
            <a:avLst/>
          </a:prstGeom>
          <a:noFill/>
        </p:spPr>
        <p:txBody>
          <a:bodyPr wrap="none" rtlCol="0">
            <a:spAutoFit/>
          </a:bodyPr>
          <a:lstStyle/>
          <a:p>
            <a:r>
              <a:rPr lang="en-US" b="1" dirty="0" smtClean="0">
                <a:solidFill>
                  <a:schemeClr val="bg1"/>
                </a:solidFill>
              </a:rPr>
              <a:t>Omniscient Lord</a:t>
            </a:r>
            <a:endParaRPr lang="en-US" dirty="0" smtClean="0">
              <a:solidFill>
                <a:schemeClr val="bg1"/>
              </a:solidFill>
            </a:endParaRPr>
          </a:p>
        </p:txBody>
      </p:sp>
      <p:sp>
        <p:nvSpPr>
          <p:cNvPr id="32" name="TextBox 31"/>
          <p:cNvSpPr txBox="1"/>
          <p:nvPr/>
        </p:nvSpPr>
        <p:spPr>
          <a:xfrm>
            <a:off x="2590800" y="1838512"/>
            <a:ext cx="1706173" cy="369332"/>
          </a:xfrm>
          <a:prstGeom prst="rect">
            <a:avLst/>
          </a:prstGeom>
          <a:noFill/>
        </p:spPr>
        <p:txBody>
          <a:bodyPr wrap="none" rtlCol="0">
            <a:spAutoFit/>
          </a:bodyPr>
          <a:lstStyle/>
          <a:p>
            <a:r>
              <a:rPr lang="en-US" dirty="0" smtClean="0"/>
              <a:t>7 Spirits,  7 stars</a:t>
            </a:r>
            <a:endParaRPr lang="en-US" dirty="0" smtClean="0">
              <a:ea typeface="Calibri"/>
              <a:cs typeface="Times New Roman"/>
            </a:endParaRPr>
          </a:p>
        </p:txBody>
      </p:sp>
      <p:sp>
        <p:nvSpPr>
          <p:cNvPr id="33" name="TextBox 32"/>
          <p:cNvSpPr txBox="1"/>
          <p:nvPr/>
        </p:nvSpPr>
        <p:spPr>
          <a:xfrm>
            <a:off x="2667000" y="2649416"/>
            <a:ext cx="311304" cy="369332"/>
          </a:xfrm>
          <a:prstGeom prst="rect">
            <a:avLst/>
          </a:prstGeom>
          <a:noFill/>
        </p:spPr>
        <p:txBody>
          <a:bodyPr wrap="none" rtlCol="0">
            <a:spAutoFit/>
          </a:bodyPr>
          <a:lstStyle/>
          <a:p>
            <a:r>
              <a:rPr lang="en-US" b="1" dirty="0" smtClean="0">
                <a:ea typeface="Calibri"/>
                <a:cs typeface="Times New Roman"/>
              </a:rPr>
              <a:t>X</a:t>
            </a:r>
          </a:p>
        </p:txBody>
      </p:sp>
      <p:sp>
        <p:nvSpPr>
          <p:cNvPr id="34" name="TextBox 33"/>
          <p:cNvSpPr txBox="1"/>
          <p:nvPr/>
        </p:nvSpPr>
        <p:spPr>
          <a:xfrm>
            <a:off x="2667000" y="3036396"/>
            <a:ext cx="2437655" cy="369332"/>
          </a:xfrm>
          <a:prstGeom prst="rect">
            <a:avLst/>
          </a:prstGeom>
          <a:noFill/>
        </p:spPr>
        <p:txBody>
          <a:bodyPr wrap="none" rtlCol="0">
            <a:spAutoFit/>
          </a:bodyPr>
          <a:lstStyle/>
          <a:p>
            <a:r>
              <a:rPr lang="en-US" dirty="0" smtClean="0"/>
              <a:t>dead, incomplete deeds</a:t>
            </a:r>
          </a:p>
        </p:txBody>
      </p:sp>
      <p:sp>
        <p:nvSpPr>
          <p:cNvPr id="35" name="TextBox 34"/>
          <p:cNvSpPr txBox="1"/>
          <p:nvPr/>
        </p:nvSpPr>
        <p:spPr>
          <a:xfrm>
            <a:off x="2667000" y="3397768"/>
            <a:ext cx="5480603" cy="369332"/>
          </a:xfrm>
          <a:prstGeom prst="rect">
            <a:avLst/>
          </a:prstGeom>
          <a:noFill/>
        </p:spPr>
        <p:txBody>
          <a:bodyPr wrap="none" rtlCol="0">
            <a:spAutoFit/>
          </a:bodyPr>
          <a:lstStyle/>
          <a:p>
            <a:r>
              <a:rPr lang="en-US" dirty="0" smtClean="0"/>
              <a:t>wake up, strengthen remaining, remember, keep, repent</a:t>
            </a:r>
          </a:p>
        </p:txBody>
      </p:sp>
      <p:sp>
        <p:nvSpPr>
          <p:cNvPr id="36" name="TextBox 35"/>
          <p:cNvSpPr txBox="1"/>
          <p:nvPr/>
        </p:nvSpPr>
        <p:spPr>
          <a:xfrm>
            <a:off x="2667000" y="3804084"/>
            <a:ext cx="1724959" cy="369332"/>
          </a:xfrm>
          <a:prstGeom prst="rect">
            <a:avLst/>
          </a:prstGeom>
          <a:noFill/>
        </p:spPr>
        <p:txBody>
          <a:bodyPr wrap="none" rtlCol="0">
            <a:spAutoFit/>
          </a:bodyPr>
          <a:lstStyle/>
          <a:p>
            <a:r>
              <a:rPr lang="en-US" dirty="0" smtClean="0"/>
              <a:t>come like a thief</a:t>
            </a:r>
            <a:endParaRPr lang="en-US" dirty="0" smtClean="0">
              <a:ea typeface="Calibri"/>
              <a:cs typeface="Times New Roman"/>
            </a:endParaRPr>
          </a:p>
        </p:txBody>
      </p:sp>
      <p:sp>
        <p:nvSpPr>
          <p:cNvPr id="37" name="TextBox 36"/>
          <p:cNvSpPr txBox="1"/>
          <p:nvPr/>
        </p:nvSpPr>
        <p:spPr>
          <a:xfrm>
            <a:off x="2645392" y="4146120"/>
            <a:ext cx="5692649" cy="646331"/>
          </a:xfrm>
          <a:prstGeom prst="rect">
            <a:avLst/>
          </a:prstGeom>
          <a:noFill/>
        </p:spPr>
        <p:txBody>
          <a:bodyPr wrap="none" rtlCol="0">
            <a:spAutoFit/>
          </a:bodyPr>
          <a:lstStyle/>
          <a:p>
            <a:r>
              <a:rPr lang="en-US" dirty="0" smtClean="0"/>
              <a:t>a few righteous, will walk w/Me in white, not erase name </a:t>
            </a:r>
          </a:p>
          <a:p>
            <a:r>
              <a:rPr lang="en-US" dirty="0" smtClean="0"/>
              <a:t>from Book of Life, confess name before Father and angles</a:t>
            </a:r>
            <a:endParaRPr lang="en-US" dirty="0" smtClean="0">
              <a:ea typeface="Calibri"/>
              <a:cs typeface="Times New Roman"/>
            </a:endParaRPr>
          </a:p>
        </p:txBody>
      </p:sp>
      <p:sp>
        <p:nvSpPr>
          <p:cNvPr id="39" name="TextBox 38"/>
          <p:cNvSpPr txBox="1"/>
          <p:nvPr/>
        </p:nvSpPr>
        <p:spPr>
          <a:xfrm>
            <a:off x="2590800" y="4859216"/>
            <a:ext cx="5638788" cy="646331"/>
          </a:xfrm>
          <a:prstGeom prst="rect">
            <a:avLst/>
          </a:prstGeom>
          <a:noFill/>
        </p:spPr>
        <p:txBody>
          <a:bodyPr wrap="none" rtlCol="0">
            <a:spAutoFit/>
          </a:bodyPr>
          <a:lstStyle/>
          <a:p>
            <a:r>
              <a:rPr lang="en-US" b="1" dirty="0" smtClean="0"/>
              <a:t>Dead, Reformed, 1517-1789 AD, </a:t>
            </a:r>
            <a:r>
              <a:rPr lang="en-US" dirty="0" smtClean="0"/>
              <a:t>“protesters”; Guttenberg</a:t>
            </a:r>
          </a:p>
          <a:p>
            <a:r>
              <a:rPr lang="en-US" dirty="0" smtClean="0"/>
              <a:t>Press (1436) , enlightenment, denominations, doctrines</a:t>
            </a:r>
          </a:p>
        </p:txBody>
      </p:sp>
      <p:sp>
        <p:nvSpPr>
          <p:cNvPr id="15" name="Footer Placeholder 4"/>
          <p:cNvSpPr>
            <a:spLocks noGrp="1"/>
          </p:cNvSpPr>
          <p:nvPr>
            <p:ph type="ftr" sz="quarter" idx="11"/>
          </p:nvPr>
        </p:nvSpPr>
        <p:spPr>
          <a:xfrm>
            <a:off x="3124200" y="6356350"/>
            <a:ext cx="2895600" cy="365125"/>
          </a:xfrm>
        </p:spPr>
        <p:txBody>
          <a:bodyPr/>
          <a:lstStyle/>
          <a:p>
            <a:r>
              <a:rPr lang="en-US" dirty="0" smtClean="0"/>
              <a:t>David Tye</a:t>
            </a:r>
            <a:endParaRPr lang="en-US" dirty="0"/>
          </a:p>
        </p:txBody>
      </p:sp>
      <p:sp>
        <p:nvSpPr>
          <p:cNvPr id="16" name="Slide Number Placeholder 5"/>
          <p:cNvSpPr>
            <a:spLocks noGrp="1"/>
          </p:cNvSpPr>
          <p:nvPr>
            <p:ph type="sldNum" sz="quarter" idx="12"/>
          </p:nvPr>
        </p:nvSpPr>
        <p:spPr>
          <a:xfrm>
            <a:off x="6553200" y="6356350"/>
            <a:ext cx="2133600" cy="365125"/>
          </a:xfrm>
        </p:spPr>
        <p:txBody>
          <a:bodyPr/>
          <a:lstStyle/>
          <a:p>
            <a:fld id="{3B0E11CA-64D2-4375-B622-C832B1B19270}"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Rev. 3:1-6 </a:t>
            </a:r>
            <a:r>
              <a:rPr lang="en-US" dirty="0" smtClean="0"/>
              <a:t>"And to the angel of the church in </a:t>
            </a:r>
            <a:r>
              <a:rPr lang="en-US" b="1" dirty="0" smtClean="0">
                <a:solidFill>
                  <a:srgbClr val="FF0000"/>
                </a:solidFill>
              </a:rPr>
              <a:t>Sardis</a:t>
            </a:r>
            <a:r>
              <a:rPr lang="en-US" dirty="0" smtClean="0"/>
              <a:t> write:</a:t>
            </a:r>
            <a:endParaRPr lang="en-US" dirty="0"/>
          </a:p>
        </p:txBody>
      </p:sp>
      <p:sp>
        <p:nvSpPr>
          <p:cNvPr id="3" name="Content Placeholder 2"/>
          <p:cNvSpPr>
            <a:spLocks noGrp="1"/>
          </p:cNvSpPr>
          <p:nvPr>
            <p:ph idx="1"/>
          </p:nvPr>
        </p:nvSpPr>
        <p:spPr/>
        <p:txBody>
          <a:bodyPr>
            <a:noAutofit/>
          </a:bodyPr>
          <a:lstStyle/>
          <a:p>
            <a:pPr>
              <a:buNone/>
            </a:pPr>
            <a:r>
              <a:rPr lang="en-US" sz="2200" dirty="0" smtClean="0">
                <a:solidFill>
                  <a:srgbClr val="FF0000"/>
                </a:solidFill>
              </a:rPr>
              <a:t>He who has the seven Spirits of God, and the seven stars, says this: 'I know your deeds, that you have a name that you are alive, but you are dead. </a:t>
            </a:r>
            <a:r>
              <a:rPr lang="en-US" sz="2200" baseline="30000" dirty="0" smtClean="0">
                <a:solidFill>
                  <a:srgbClr val="0000FF"/>
                </a:solidFill>
              </a:rPr>
              <a:t>2</a:t>
            </a:r>
            <a:r>
              <a:rPr lang="en-US" sz="2200" dirty="0" smtClean="0">
                <a:solidFill>
                  <a:srgbClr val="FF0000"/>
                </a:solidFill>
              </a:rPr>
              <a:t>'Wake up, and strengthen the things that remain, which were about to die; for I have not found your deeds completed in the sight of My God. </a:t>
            </a:r>
            <a:r>
              <a:rPr lang="en-US" sz="2200" baseline="30000" dirty="0" smtClean="0">
                <a:solidFill>
                  <a:srgbClr val="0000FF"/>
                </a:solidFill>
              </a:rPr>
              <a:t>3</a:t>
            </a:r>
            <a:r>
              <a:rPr lang="en-US" sz="2200" dirty="0" smtClean="0">
                <a:solidFill>
                  <a:srgbClr val="FF0000"/>
                </a:solidFill>
              </a:rPr>
              <a:t>'Remember therefore what you have received and heard; and keep it</a:t>
            </a:r>
            <a:r>
              <a:rPr lang="en-US" sz="2200" i="1" dirty="0" smtClean="0">
                <a:solidFill>
                  <a:srgbClr val="FF0000"/>
                </a:solidFill>
              </a:rPr>
              <a:t>,</a:t>
            </a:r>
            <a:r>
              <a:rPr lang="en-US" sz="2200" dirty="0" smtClean="0">
                <a:solidFill>
                  <a:srgbClr val="FF0000"/>
                </a:solidFill>
              </a:rPr>
              <a:t> and repent. If therefore you will not wake up, I will come like a thief, and you will not know at what hour I will come upon you. </a:t>
            </a:r>
            <a:r>
              <a:rPr lang="en-US" sz="2200" baseline="30000" dirty="0" smtClean="0">
                <a:solidFill>
                  <a:srgbClr val="0000FF"/>
                </a:solidFill>
              </a:rPr>
              <a:t>4</a:t>
            </a:r>
            <a:r>
              <a:rPr lang="en-US" sz="2200" dirty="0" smtClean="0">
                <a:solidFill>
                  <a:srgbClr val="FF0000"/>
                </a:solidFill>
              </a:rPr>
              <a:t>'</a:t>
            </a:r>
            <a:r>
              <a:rPr lang="en-US" sz="2400" b="1" u="sng" dirty="0" smtClean="0">
                <a:solidFill>
                  <a:srgbClr val="FF0000"/>
                </a:solidFill>
              </a:rPr>
              <a:t>But you have a few people in Sardis who have not soiled their garments</a:t>
            </a:r>
            <a:r>
              <a:rPr lang="en-US" sz="2200" dirty="0" smtClean="0">
                <a:solidFill>
                  <a:srgbClr val="FF0000"/>
                </a:solidFill>
              </a:rPr>
              <a:t>; and they will walk with Me in white; for they are worthy. </a:t>
            </a:r>
            <a:r>
              <a:rPr lang="en-US" sz="2200" baseline="30000" dirty="0" smtClean="0">
                <a:solidFill>
                  <a:srgbClr val="0000FF"/>
                </a:solidFill>
              </a:rPr>
              <a:t>5</a:t>
            </a:r>
            <a:r>
              <a:rPr lang="en-US" sz="2200" dirty="0" smtClean="0">
                <a:solidFill>
                  <a:srgbClr val="FF0000"/>
                </a:solidFill>
              </a:rPr>
              <a:t>'</a:t>
            </a:r>
            <a:r>
              <a:rPr lang="en-US" sz="2400" b="1" u="sng" dirty="0" smtClean="0">
                <a:solidFill>
                  <a:srgbClr val="FF0000"/>
                </a:solidFill>
              </a:rPr>
              <a:t>He who overcomes shall thus be clothed in white garments</a:t>
            </a:r>
            <a:r>
              <a:rPr lang="en-US" sz="2400" dirty="0" smtClean="0">
                <a:solidFill>
                  <a:srgbClr val="FF0000"/>
                </a:solidFill>
              </a:rPr>
              <a:t>; and I will not erase his name from the book of life, and I will confess his name before My Father, and before His angels</a:t>
            </a:r>
            <a:r>
              <a:rPr lang="en-US" sz="2200" dirty="0" smtClean="0">
                <a:solidFill>
                  <a:srgbClr val="FF0000"/>
                </a:solidFill>
              </a:rPr>
              <a:t>. </a:t>
            </a:r>
            <a:r>
              <a:rPr lang="en-US" sz="2200" baseline="30000" dirty="0" smtClean="0">
                <a:solidFill>
                  <a:srgbClr val="0000FF"/>
                </a:solidFill>
              </a:rPr>
              <a:t>6</a:t>
            </a:r>
            <a:r>
              <a:rPr lang="en-US" sz="2200" dirty="0" smtClean="0">
                <a:solidFill>
                  <a:srgbClr val="FF0000"/>
                </a:solidFill>
              </a:rPr>
              <a:t>'He who has an ear, let him hear what the Spirit says to the churches.' </a:t>
            </a:r>
          </a:p>
          <a:p>
            <a:endParaRPr lang="en-US" sz="2200" dirty="0">
              <a:solidFill>
                <a:srgbClr val="FF0000"/>
              </a:solidFill>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Rev 3:1-6 </a:t>
            </a:r>
            <a:r>
              <a:rPr lang="en-US" dirty="0" smtClean="0">
                <a:latin typeface="Arial"/>
                <a:cs typeface="Arial"/>
              </a:rPr>
              <a:t>— </a:t>
            </a:r>
            <a:r>
              <a:rPr lang="en-US" dirty="0" smtClean="0"/>
              <a:t>Sardis</a:t>
            </a:r>
            <a:endParaRPr lang="en-US" dirty="0"/>
          </a:p>
        </p:txBody>
      </p:sp>
      <p:sp>
        <p:nvSpPr>
          <p:cNvPr id="3" name="Content Placeholder 2"/>
          <p:cNvSpPr>
            <a:spLocks noGrp="1"/>
          </p:cNvSpPr>
          <p:nvPr>
            <p:ph idx="1"/>
          </p:nvPr>
        </p:nvSpPr>
        <p:spPr>
          <a:xfrm>
            <a:off x="304800" y="1265237"/>
            <a:ext cx="8610600" cy="4525963"/>
          </a:xfrm>
        </p:spPr>
        <p:txBody>
          <a:bodyPr>
            <a:noAutofit/>
          </a:bodyPr>
          <a:lstStyle/>
          <a:p>
            <a:pPr>
              <a:spcBef>
                <a:spcPts val="0"/>
              </a:spcBef>
            </a:pPr>
            <a:r>
              <a:rPr lang="en-US" sz="2400" dirty="0" smtClean="0"/>
              <a:t>What was the reputation of the church at Sardis? (3:1)</a:t>
            </a:r>
          </a:p>
          <a:p>
            <a:pPr>
              <a:spcBef>
                <a:spcPts val="0"/>
              </a:spcBef>
            </a:pPr>
            <a:r>
              <a:rPr lang="en-US" sz="2400" dirty="0" smtClean="0"/>
              <a:t>How did the church’s true nature match its reputation? (3:1)</a:t>
            </a:r>
          </a:p>
          <a:p>
            <a:pPr>
              <a:spcBef>
                <a:spcPts val="0"/>
              </a:spcBef>
            </a:pPr>
            <a:endParaRPr lang="en-US" sz="2400" dirty="0" smtClean="0"/>
          </a:p>
          <a:p>
            <a:pPr>
              <a:spcBef>
                <a:spcPts val="0"/>
              </a:spcBef>
            </a:pPr>
            <a:r>
              <a:rPr lang="en-US" sz="2400" dirty="0" smtClean="0"/>
              <a:t>What warnings did Christ issue to the church at Sardis? (3:2)</a:t>
            </a:r>
          </a:p>
          <a:p>
            <a:pPr>
              <a:spcBef>
                <a:spcPts val="0"/>
              </a:spcBef>
            </a:pPr>
            <a:endParaRPr lang="en-US" sz="2400" dirty="0" smtClean="0"/>
          </a:p>
          <a:p>
            <a:r>
              <a:rPr lang="en-US" sz="2400" b="1" dirty="0" smtClean="0">
                <a:solidFill>
                  <a:srgbClr val="C00000"/>
                </a:solidFill>
              </a:rPr>
              <a:t>What does it mean to “overcome” as a Christian?</a:t>
            </a:r>
          </a:p>
          <a:p>
            <a:pPr>
              <a:spcBef>
                <a:spcPts val="0"/>
              </a:spcBef>
            </a:pPr>
            <a:endParaRPr lang="en-US" sz="2400" dirty="0" smtClean="0"/>
          </a:p>
          <a:p>
            <a:pPr>
              <a:spcBef>
                <a:spcPts val="0"/>
              </a:spcBef>
            </a:pPr>
            <a:r>
              <a:rPr lang="en-US" sz="2400" dirty="0" smtClean="0"/>
              <a:t>What did Christ urge as the first step to restoration? (3:3)</a:t>
            </a:r>
          </a:p>
          <a:p>
            <a:pPr>
              <a:spcBef>
                <a:spcPts val="0"/>
              </a:spcBef>
            </a:pPr>
            <a:r>
              <a:rPr lang="en-US" sz="2400" dirty="0" smtClean="0"/>
              <a:t>What consequences were promised to those who refused to wake up? (3:3) </a:t>
            </a:r>
          </a:p>
          <a:p>
            <a:pPr>
              <a:spcBef>
                <a:spcPts val="0"/>
              </a:spcBef>
            </a:pPr>
            <a:endParaRPr lang="en-US" sz="2400" dirty="0" smtClean="0"/>
          </a:p>
          <a:p>
            <a:pPr>
              <a:spcBef>
                <a:spcPts val="0"/>
              </a:spcBef>
            </a:pPr>
            <a:r>
              <a:rPr lang="en-US" sz="2400" dirty="0" smtClean="0"/>
              <a:t>Whom else did Jesus want to benefit from this message? (3:6)</a:t>
            </a:r>
          </a:p>
          <a:p>
            <a:pPr>
              <a:spcBef>
                <a:spcPts val="0"/>
              </a:spcBef>
              <a:buNone/>
            </a:pPr>
            <a:endParaRPr lang="en-US" sz="2400" dirty="0" smtClean="0"/>
          </a:p>
          <a:p>
            <a:pPr marL="0">
              <a:spcBef>
                <a:spcPts val="0"/>
              </a:spcBef>
            </a:pPr>
            <a:endParaRPr lang="en-US" sz="2300" dirty="0" smtClean="0"/>
          </a:p>
          <a:p>
            <a:pPr marL="0" indent="-514350">
              <a:spcBef>
                <a:spcPts val="0"/>
              </a:spcBef>
              <a:buFont typeface="+mj-lt"/>
              <a:buAutoNum type="arabicPeriod"/>
            </a:pPr>
            <a:endParaRPr lang="en-US" sz="2300" dirty="0" smtClean="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50838"/>
            <a:ext cx="8229600" cy="639762"/>
          </a:xfrm>
        </p:spPr>
        <p:txBody>
          <a:bodyPr>
            <a:normAutofit fontScale="90000"/>
          </a:bodyPr>
          <a:lstStyle/>
          <a:p>
            <a:r>
              <a:rPr lang="en-US" sz="4000" b="1" dirty="0" smtClean="0">
                <a:solidFill>
                  <a:srgbClr val="FF0000"/>
                </a:solidFill>
              </a:rPr>
              <a:t>Philadelphia</a:t>
            </a: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dirty="0" smtClean="0"/>
              <a:t>David Tye</a:t>
            </a:r>
            <a:endParaRPr lang="en-US" dirty="0"/>
          </a:p>
        </p:txBody>
      </p:sp>
      <p:sp>
        <p:nvSpPr>
          <p:cNvPr id="6" name="Slide Number Placeholder 5"/>
          <p:cNvSpPr>
            <a:spLocks noGrp="1"/>
          </p:cNvSpPr>
          <p:nvPr>
            <p:ph type="sldNum" sz="quarter" idx="12"/>
          </p:nvPr>
        </p:nvSpPr>
        <p:spPr/>
        <p:txBody>
          <a:bodyPr/>
          <a:lstStyle/>
          <a:p>
            <a:fld id="{3B0E11CA-64D2-4375-B622-C832B1B19270}" type="slidenum">
              <a:rPr lang="en-US" smtClean="0"/>
              <a:pPr/>
              <a:t>24</a:t>
            </a:fld>
            <a:endParaRPr lang="en-US" dirty="0"/>
          </a:p>
        </p:txBody>
      </p:sp>
      <p:graphicFrame>
        <p:nvGraphicFramePr>
          <p:cNvPr id="18" name="Table 17"/>
          <p:cNvGraphicFramePr>
            <a:graphicFrameLocks noGrp="1"/>
          </p:cNvGraphicFramePr>
          <p:nvPr/>
        </p:nvGraphicFramePr>
        <p:xfrm>
          <a:off x="381000" y="1143002"/>
          <a:ext cx="8382000" cy="4735944"/>
        </p:xfrm>
        <a:graphic>
          <a:graphicData uri="http://schemas.openxmlformats.org/drawingml/2006/table">
            <a:tbl>
              <a:tblPr/>
              <a:tblGrid>
                <a:gridCol w="2222851"/>
                <a:gridCol w="6159149"/>
              </a:tblGrid>
              <a:tr h="457198">
                <a:tc>
                  <a:txBody>
                    <a:bodyPr/>
                    <a:lstStyle/>
                    <a:p>
                      <a:pPr marL="0" marR="0" algn="ctr">
                        <a:lnSpc>
                          <a:spcPct val="115000"/>
                        </a:lnSpc>
                        <a:spcBef>
                          <a:spcPts val="0"/>
                        </a:spcBef>
                        <a:spcAft>
                          <a:spcPts val="0"/>
                        </a:spcAft>
                      </a:pPr>
                      <a:r>
                        <a:rPr lang="en-US" sz="1800" b="1" dirty="0" smtClean="0">
                          <a:latin typeface="Calibri"/>
                          <a:ea typeface="Calibri"/>
                          <a:cs typeface="Times New Roman"/>
                        </a:rPr>
                        <a:t>Name Meaning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Images of Christ</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solidFill>
                            <a:srgbClr val="FFFFFF"/>
                          </a:solidFill>
                          <a:latin typeface="Calibri"/>
                          <a:ea typeface="Calibri"/>
                          <a:cs typeface="Times New Roman"/>
                        </a:rPr>
                        <a:t>Christ’s Title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marR="0">
                        <a:lnSpc>
                          <a:spcPct val="115000"/>
                        </a:lnSpc>
                        <a:spcBef>
                          <a:spcPts val="0"/>
                        </a:spcBef>
                        <a:spcAft>
                          <a:spcPts val="0"/>
                        </a:spcAft>
                      </a:pPr>
                      <a:endParaRPr lang="en-US" sz="1800" dirty="0">
                        <a:solidFill>
                          <a:srgbClr val="FFFFFF"/>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r>
              <a:tr h="650632">
                <a:tc>
                  <a:txBody>
                    <a:bodyPr/>
                    <a:lstStyle/>
                    <a:p>
                      <a:pPr marL="0" marR="0" algn="ctr">
                        <a:lnSpc>
                          <a:spcPct val="115000"/>
                        </a:lnSpc>
                        <a:spcBef>
                          <a:spcPts val="0"/>
                        </a:spcBef>
                        <a:spcAft>
                          <a:spcPts val="0"/>
                        </a:spcAft>
                      </a:pPr>
                      <a:r>
                        <a:rPr lang="en-US" sz="1800" b="1" dirty="0" smtClean="0">
                          <a:latin typeface="Calibri"/>
                          <a:ea typeface="Calibri"/>
                          <a:cs typeface="Times New Roman"/>
                        </a:rPr>
                        <a:t>Approval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0" marR="0" algn="ctr">
                        <a:lnSpc>
                          <a:spcPct val="115000"/>
                        </a:lnSpc>
                        <a:spcBef>
                          <a:spcPts val="0"/>
                        </a:spcBef>
                        <a:spcAft>
                          <a:spcPts val="0"/>
                        </a:spcAft>
                      </a:pPr>
                      <a:r>
                        <a:rPr lang="en-US" sz="1800" b="1" dirty="0" smtClean="0">
                          <a:latin typeface="Calibri"/>
                          <a:ea typeface="Calibri"/>
                          <a:cs typeface="Times New Roman"/>
                        </a:rPr>
                        <a:t>Accusation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Admonition</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Alternative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3032">
                <a:tc>
                  <a:txBody>
                    <a:bodyPr/>
                    <a:lstStyle/>
                    <a:p>
                      <a:pPr marL="0" marR="0" algn="ctr">
                        <a:lnSpc>
                          <a:spcPct val="115000"/>
                        </a:lnSpc>
                        <a:spcBef>
                          <a:spcPts val="0"/>
                        </a:spcBef>
                        <a:spcAft>
                          <a:spcPts val="0"/>
                        </a:spcAft>
                      </a:pPr>
                      <a:r>
                        <a:rPr lang="en-US" sz="1800" b="1" dirty="0">
                          <a:latin typeface="Calibri"/>
                          <a:ea typeface="Calibri"/>
                          <a:cs typeface="Times New Roman"/>
                        </a:rPr>
                        <a:t>Praise to Overcomer</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endParaRPr lang="en-US" sz="3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15000"/>
                        </a:lnSpc>
                        <a:spcBef>
                          <a:spcPts val="0"/>
                        </a:spcBef>
                        <a:spcAft>
                          <a:spcPts val="0"/>
                        </a:spcAft>
                      </a:pPr>
                      <a:endParaRPr lang="en-US" sz="3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Church </a:t>
                      </a:r>
                      <a:r>
                        <a:rPr lang="en-US" sz="1800" b="1" dirty="0" smtClean="0">
                          <a:latin typeface="Calibri"/>
                          <a:ea typeface="Calibri"/>
                          <a:cs typeface="Times New Roman"/>
                        </a:rPr>
                        <a:t>Period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Matt 13 Parable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9" name="TextBox 18"/>
          <p:cNvSpPr txBox="1"/>
          <p:nvPr/>
        </p:nvSpPr>
        <p:spPr>
          <a:xfrm>
            <a:off x="2667000" y="1154668"/>
            <a:ext cx="5445530" cy="369332"/>
          </a:xfrm>
          <a:prstGeom prst="rect">
            <a:avLst/>
          </a:prstGeom>
          <a:noFill/>
        </p:spPr>
        <p:txBody>
          <a:bodyPr wrap="none" rtlCol="0">
            <a:spAutoFit/>
          </a:bodyPr>
          <a:lstStyle/>
          <a:p>
            <a:r>
              <a:rPr lang="en-US" i="1" dirty="0" smtClean="0"/>
              <a:t>“</a:t>
            </a:r>
            <a:r>
              <a:rPr lang="en-US" b="1" i="1" dirty="0" smtClean="0"/>
              <a:t>Brotherly love</a:t>
            </a:r>
            <a:r>
              <a:rPr lang="en-US" i="1" dirty="0" smtClean="0"/>
              <a:t>”, </a:t>
            </a:r>
            <a:r>
              <a:rPr lang="en-US" dirty="0" smtClean="0"/>
              <a:t>agricultural; in center of heathen world</a:t>
            </a:r>
            <a:endParaRPr lang="en-US" dirty="0" smtClean="0">
              <a:ea typeface="Calibri"/>
              <a:cs typeface="Times New Roman"/>
            </a:endParaRPr>
          </a:p>
        </p:txBody>
      </p:sp>
      <p:sp>
        <p:nvSpPr>
          <p:cNvPr id="20" name="TextBox 19"/>
          <p:cNvSpPr txBox="1"/>
          <p:nvPr/>
        </p:nvSpPr>
        <p:spPr>
          <a:xfrm>
            <a:off x="2641241" y="5498068"/>
            <a:ext cx="2037161" cy="369332"/>
          </a:xfrm>
          <a:prstGeom prst="rect">
            <a:avLst/>
          </a:prstGeom>
          <a:noFill/>
        </p:spPr>
        <p:txBody>
          <a:bodyPr wrap="none" rtlCol="0">
            <a:spAutoFit/>
          </a:bodyPr>
          <a:lstStyle/>
          <a:p>
            <a:r>
              <a:rPr lang="en-US" b="1" dirty="0" smtClean="0"/>
              <a:t>Pearl of great value</a:t>
            </a:r>
            <a:endParaRPr lang="en-US" b="1" dirty="0" smtClean="0">
              <a:ea typeface="Calibri"/>
              <a:cs typeface="Times New Roman"/>
            </a:endParaRPr>
          </a:p>
        </p:txBody>
      </p:sp>
      <p:sp>
        <p:nvSpPr>
          <p:cNvPr id="21" name="TextBox 20"/>
          <p:cNvSpPr txBox="1"/>
          <p:nvPr/>
        </p:nvSpPr>
        <p:spPr>
          <a:xfrm>
            <a:off x="2667000" y="1994848"/>
            <a:ext cx="1937069" cy="369332"/>
          </a:xfrm>
          <a:prstGeom prst="rect">
            <a:avLst/>
          </a:prstGeom>
          <a:noFill/>
        </p:spPr>
        <p:txBody>
          <a:bodyPr wrap="none" rtlCol="0">
            <a:spAutoFit/>
          </a:bodyPr>
          <a:lstStyle/>
          <a:p>
            <a:r>
              <a:rPr lang="en-US" b="1" dirty="0" smtClean="0">
                <a:solidFill>
                  <a:schemeClr val="bg1"/>
                </a:solidFill>
              </a:rPr>
              <a:t>Authoritative Lord</a:t>
            </a:r>
            <a:endParaRPr lang="en-US" dirty="0" smtClean="0">
              <a:solidFill>
                <a:schemeClr val="bg1"/>
              </a:solidFill>
            </a:endParaRPr>
          </a:p>
        </p:txBody>
      </p:sp>
      <p:sp>
        <p:nvSpPr>
          <p:cNvPr id="22" name="TextBox 21"/>
          <p:cNvSpPr txBox="1"/>
          <p:nvPr/>
        </p:nvSpPr>
        <p:spPr>
          <a:xfrm>
            <a:off x="2590800" y="1600200"/>
            <a:ext cx="4153509" cy="369332"/>
          </a:xfrm>
          <a:prstGeom prst="rect">
            <a:avLst/>
          </a:prstGeom>
          <a:noFill/>
        </p:spPr>
        <p:txBody>
          <a:bodyPr wrap="none" rtlCol="0">
            <a:spAutoFit/>
          </a:bodyPr>
          <a:lstStyle/>
          <a:p>
            <a:r>
              <a:rPr lang="en-US" dirty="0" smtClean="0"/>
              <a:t>Holy, True, Key of David, opens and shuts</a:t>
            </a:r>
            <a:endParaRPr lang="en-US" dirty="0" smtClean="0">
              <a:ea typeface="Calibri"/>
              <a:cs typeface="Times New Roman"/>
            </a:endParaRPr>
          </a:p>
        </p:txBody>
      </p:sp>
      <p:sp>
        <p:nvSpPr>
          <p:cNvPr id="23" name="TextBox 22"/>
          <p:cNvSpPr txBox="1"/>
          <p:nvPr/>
        </p:nvSpPr>
        <p:spPr>
          <a:xfrm>
            <a:off x="2667000" y="2403144"/>
            <a:ext cx="5165517" cy="646331"/>
          </a:xfrm>
          <a:prstGeom prst="rect">
            <a:avLst/>
          </a:prstGeom>
          <a:noFill/>
        </p:spPr>
        <p:txBody>
          <a:bodyPr wrap="none" rtlCol="0">
            <a:spAutoFit/>
          </a:bodyPr>
          <a:lstStyle/>
          <a:p>
            <a:r>
              <a:rPr lang="en-US" dirty="0" smtClean="0"/>
              <a:t>deeds, little power, </a:t>
            </a:r>
            <a:r>
              <a:rPr lang="en-US" b="1" u="sng" dirty="0" smtClean="0"/>
              <a:t>kept word</a:t>
            </a:r>
            <a:r>
              <a:rPr lang="en-US" dirty="0" smtClean="0"/>
              <a:t>, not denied </a:t>
            </a:r>
            <a:r>
              <a:rPr lang="en-US" b="1" u="sng" dirty="0" smtClean="0"/>
              <a:t>His name</a:t>
            </a:r>
            <a:r>
              <a:rPr lang="en-US" dirty="0" smtClean="0"/>
              <a:t>, </a:t>
            </a:r>
          </a:p>
          <a:p>
            <a:r>
              <a:rPr lang="en-US" dirty="0" smtClean="0"/>
              <a:t>persevered</a:t>
            </a:r>
            <a:endParaRPr lang="en-US" dirty="0" smtClean="0">
              <a:ea typeface="Calibri"/>
              <a:cs typeface="Times New Roman"/>
            </a:endParaRPr>
          </a:p>
        </p:txBody>
      </p:sp>
      <p:sp>
        <p:nvSpPr>
          <p:cNvPr id="24" name="TextBox 23"/>
          <p:cNvSpPr txBox="1"/>
          <p:nvPr/>
        </p:nvSpPr>
        <p:spPr>
          <a:xfrm>
            <a:off x="2737052" y="3048000"/>
            <a:ext cx="311304" cy="369332"/>
          </a:xfrm>
          <a:prstGeom prst="rect">
            <a:avLst/>
          </a:prstGeom>
          <a:noFill/>
        </p:spPr>
        <p:txBody>
          <a:bodyPr wrap="none" rtlCol="0">
            <a:spAutoFit/>
          </a:bodyPr>
          <a:lstStyle/>
          <a:p>
            <a:r>
              <a:rPr lang="en-US" b="1" dirty="0" smtClean="0">
                <a:ea typeface="Calibri"/>
                <a:cs typeface="Times New Roman"/>
              </a:rPr>
              <a:t>X</a:t>
            </a:r>
          </a:p>
        </p:txBody>
      </p:sp>
      <p:sp>
        <p:nvSpPr>
          <p:cNvPr id="25" name="TextBox 24"/>
          <p:cNvSpPr txBox="1"/>
          <p:nvPr/>
        </p:nvSpPr>
        <p:spPr>
          <a:xfrm>
            <a:off x="2737052" y="3429000"/>
            <a:ext cx="996748" cy="369332"/>
          </a:xfrm>
          <a:prstGeom prst="rect">
            <a:avLst/>
          </a:prstGeom>
          <a:noFill/>
        </p:spPr>
        <p:txBody>
          <a:bodyPr wrap="none" rtlCol="0">
            <a:spAutoFit/>
          </a:bodyPr>
          <a:lstStyle/>
          <a:p>
            <a:r>
              <a:rPr lang="en-US" dirty="0" smtClean="0"/>
              <a:t>hold fast</a:t>
            </a:r>
            <a:endParaRPr lang="en-US" dirty="0" smtClean="0">
              <a:ea typeface="Calibri"/>
              <a:cs typeface="Times New Roman"/>
            </a:endParaRPr>
          </a:p>
        </p:txBody>
      </p:sp>
      <p:sp>
        <p:nvSpPr>
          <p:cNvPr id="26" name="TextBox 25"/>
          <p:cNvSpPr txBox="1"/>
          <p:nvPr/>
        </p:nvSpPr>
        <p:spPr>
          <a:xfrm>
            <a:off x="2737052" y="3837296"/>
            <a:ext cx="311304" cy="369332"/>
          </a:xfrm>
          <a:prstGeom prst="rect">
            <a:avLst/>
          </a:prstGeom>
          <a:noFill/>
        </p:spPr>
        <p:txBody>
          <a:bodyPr wrap="none" rtlCol="0">
            <a:spAutoFit/>
          </a:bodyPr>
          <a:lstStyle/>
          <a:p>
            <a:r>
              <a:rPr lang="en-US" b="1" dirty="0" smtClean="0">
                <a:ea typeface="Calibri"/>
                <a:cs typeface="Times New Roman"/>
              </a:rPr>
              <a:t>X</a:t>
            </a:r>
          </a:p>
        </p:txBody>
      </p:sp>
      <p:sp>
        <p:nvSpPr>
          <p:cNvPr id="27" name="TextBox 26"/>
          <p:cNvSpPr txBox="1"/>
          <p:nvPr/>
        </p:nvSpPr>
        <p:spPr>
          <a:xfrm>
            <a:off x="2645085" y="4191000"/>
            <a:ext cx="6141810" cy="923330"/>
          </a:xfrm>
          <a:prstGeom prst="rect">
            <a:avLst/>
          </a:prstGeom>
          <a:noFill/>
        </p:spPr>
        <p:txBody>
          <a:bodyPr wrap="none" rtlCol="0">
            <a:spAutoFit/>
          </a:bodyPr>
          <a:lstStyle/>
          <a:p>
            <a:r>
              <a:rPr lang="en-US" dirty="0" smtClean="0"/>
              <a:t>unbelievers will bow, kept from hour of testing,</a:t>
            </a:r>
          </a:p>
          <a:p>
            <a:r>
              <a:rPr lang="en-US" b="1" u="sng" dirty="0" smtClean="0"/>
              <a:t>pillar in temple</a:t>
            </a:r>
            <a:r>
              <a:rPr lang="en-US" dirty="0" smtClean="0"/>
              <a:t>, receive name of God, name of new Jerusalem, </a:t>
            </a:r>
          </a:p>
          <a:p>
            <a:r>
              <a:rPr lang="en-US" dirty="0" smtClean="0"/>
              <a:t>&amp; Jesus’ new name</a:t>
            </a:r>
            <a:endParaRPr lang="en-US" dirty="0" smtClean="0">
              <a:ea typeface="Calibri"/>
              <a:cs typeface="Times New Roman"/>
            </a:endParaRPr>
          </a:p>
        </p:txBody>
      </p:sp>
      <p:sp>
        <p:nvSpPr>
          <p:cNvPr id="28" name="TextBox 27"/>
          <p:cNvSpPr txBox="1"/>
          <p:nvPr/>
        </p:nvSpPr>
        <p:spPr>
          <a:xfrm>
            <a:off x="2641241" y="5081812"/>
            <a:ext cx="4306756" cy="369332"/>
          </a:xfrm>
          <a:prstGeom prst="rect">
            <a:avLst/>
          </a:prstGeom>
          <a:noFill/>
        </p:spPr>
        <p:txBody>
          <a:bodyPr wrap="none" rtlCol="0">
            <a:spAutoFit/>
          </a:bodyPr>
          <a:lstStyle/>
          <a:p>
            <a:r>
              <a:rPr lang="en-US" b="1" dirty="0" smtClean="0"/>
              <a:t>Faithful, Revival, 1789- , </a:t>
            </a:r>
            <a:r>
              <a:rPr lang="en-US" dirty="0" smtClean="0"/>
              <a:t>missionary growth</a:t>
            </a:r>
            <a:endParaRPr lang="en-US" dirty="0">
              <a:ea typeface="Calibri"/>
              <a:cs typeface="Times New Roman"/>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r>
              <a:rPr lang="en-US" sz="3600" b="1" dirty="0" smtClean="0">
                <a:solidFill>
                  <a:srgbClr val="0000FF"/>
                </a:solidFill>
              </a:rPr>
              <a:t>Rev. 3:7-13 </a:t>
            </a:r>
            <a:r>
              <a:rPr lang="en-US" sz="3600" dirty="0" smtClean="0"/>
              <a:t>"And to the angel of the church in </a:t>
            </a:r>
            <a:r>
              <a:rPr lang="en-US" sz="3600" b="1" dirty="0" smtClean="0">
                <a:solidFill>
                  <a:srgbClr val="FF0000"/>
                </a:solidFill>
              </a:rPr>
              <a:t>Philadelphia</a:t>
            </a:r>
            <a:r>
              <a:rPr lang="en-US" sz="3600" dirty="0" smtClean="0"/>
              <a:t> write:</a:t>
            </a:r>
            <a:endParaRPr lang="en-US" sz="3600" dirty="0"/>
          </a:p>
        </p:txBody>
      </p:sp>
      <p:sp>
        <p:nvSpPr>
          <p:cNvPr id="3" name="Content Placeholder 2"/>
          <p:cNvSpPr>
            <a:spLocks noGrp="1"/>
          </p:cNvSpPr>
          <p:nvPr>
            <p:ph idx="1"/>
          </p:nvPr>
        </p:nvSpPr>
        <p:spPr>
          <a:xfrm>
            <a:off x="228600" y="1143000"/>
            <a:ext cx="8686800" cy="4525963"/>
          </a:xfrm>
        </p:spPr>
        <p:txBody>
          <a:bodyPr>
            <a:noAutofit/>
          </a:bodyPr>
          <a:lstStyle/>
          <a:p>
            <a:pPr marL="0" indent="0">
              <a:buNone/>
            </a:pPr>
            <a:r>
              <a:rPr lang="en-US" sz="2200" dirty="0" smtClean="0">
                <a:solidFill>
                  <a:srgbClr val="FF0000"/>
                </a:solidFill>
              </a:rPr>
              <a:t>He who is holy, who is true, who has the key of David, who opens and no one will shut, and who shuts and no one opens, says this: </a:t>
            </a:r>
            <a:r>
              <a:rPr lang="en-US" sz="2200" baseline="30000" dirty="0" smtClean="0">
                <a:solidFill>
                  <a:srgbClr val="0000FF"/>
                </a:solidFill>
              </a:rPr>
              <a:t>8</a:t>
            </a:r>
            <a:r>
              <a:rPr lang="en-US" sz="2200" dirty="0" smtClean="0">
                <a:solidFill>
                  <a:srgbClr val="FF0000"/>
                </a:solidFill>
              </a:rPr>
              <a:t>'I know your deeds. Behold, I have put before you an open door which no one can shut, because you have a little power, and have kept My word, and have not denied My name. </a:t>
            </a:r>
            <a:r>
              <a:rPr lang="en-US" sz="2200" baseline="30000" dirty="0" smtClean="0">
                <a:solidFill>
                  <a:srgbClr val="0000FF"/>
                </a:solidFill>
              </a:rPr>
              <a:t>9</a:t>
            </a:r>
            <a:r>
              <a:rPr lang="en-US" sz="2200" dirty="0" smtClean="0">
                <a:solidFill>
                  <a:srgbClr val="FF0000"/>
                </a:solidFill>
              </a:rPr>
              <a:t>'Behold, I will cause </a:t>
            </a:r>
            <a:r>
              <a:rPr lang="en-US" sz="2200" i="1" dirty="0" smtClean="0">
                <a:solidFill>
                  <a:srgbClr val="FF0000"/>
                </a:solidFill>
              </a:rPr>
              <a:t>those</a:t>
            </a:r>
            <a:r>
              <a:rPr lang="en-US" sz="2200" dirty="0" smtClean="0">
                <a:solidFill>
                  <a:srgbClr val="FF0000"/>
                </a:solidFill>
              </a:rPr>
              <a:t> of the synagogue of Satan, who say that they are Jews, and are not, but lie-- behold, I will make them to come and bow down at your feet, and to know that I have loved you. </a:t>
            </a:r>
            <a:r>
              <a:rPr lang="en-US" sz="2200" baseline="30000" dirty="0" smtClean="0">
                <a:solidFill>
                  <a:srgbClr val="0000FF"/>
                </a:solidFill>
              </a:rPr>
              <a:t>10</a:t>
            </a:r>
            <a:r>
              <a:rPr lang="en-US" sz="2200" dirty="0" smtClean="0">
                <a:solidFill>
                  <a:srgbClr val="FF0000"/>
                </a:solidFill>
              </a:rPr>
              <a:t>'</a:t>
            </a:r>
            <a:r>
              <a:rPr lang="en-US" sz="2400" b="1" u="sng" dirty="0" smtClean="0">
                <a:solidFill>
                  <a:srgbClr val="FF0000"/>
                </a:solidFill>
              </a:rPr>
              <a:t>Because you have kept the word of My perseverance, I also will keep you from the hour of testing, that </a:t>
            </a:r>
            <a:r>
              <a:rPr lang="en-US" sz="2400" b="1" i="1" u="sng" dirty="0" smtClean="0">
                <a:solidFill>
                  <a:srgbClr val="FF0000"/>
                </a:solidFill>
              </a:rPr>
              <a:t>hour</a:t>
            </a:r>
            <a:r>
              <a:rPr lang="en-US" sz="2400" b="1" u="sng" dirty="0" smtClean="0">
                <a:solidFill>
                  <a:srgbClr val="FF0000"/>
                </a:solidFill>
              </a:rPr>
              <a:t> which is about to come upon the whole world, to test those who dwell upon the earth</a:t>
            </a:r>
            <a:r>
              <a:rPr lang="en-US" sz="2200" dirty="0" smtClean="0">
                <a:solidFill>
                  <a:srgbClr val="FF0000"/>
                </a:solidFill>
              </a:rPr>
              <a:t>. </a:t>
            </a:r>
            <a:r>
              <a:rPr lang="en-US" sz="2200" baseline="30000" dirty="0" smtClean="0">
                <a:solidFill>
                  <a:srgbClr val="0000FF"/>
                </a:solidFill>
              </a:rPr>
              <a:t>11</a:t>
            </a:r>
            <a:r>
              <a:rPr lang="en-US" sz="2200" dirty="0" smtClean="0">
                <a:solidFill>
                  <a:srgbClr val="FF0000"/>
                </a:solidFill>
              </a:rPr>
              <a:t>'I am coming quickly; hold fast what you have, in order that no one take your crown. </a:t>
            </a:r>
            <a:r>
              <a:rPr lang="en-US" sz="2200" baseline="30000" dirty="0" smtClean="0">
                <a:solidFill>
                  <a:srgbClr val="0000FF"/>
                </a:solidFill>
              </a:rPr>
              <a:t>12</a:t>
            </a:r>
            <a:r>
              <a:rPr lang="en-US" sz="2200" dirty="0" smtClean="0">
                <a:solidFill>
                  <a:srgbClr val="FF0000"/>
                </a:solidFill>
              </a:rPr>
              <a:t>'He who overcomes, I will make him a pillar in the temple of My God, and he will not go out from it anymore; and I will write upon him the name of My God, and the name of the city of My God, the new Jerusalem, which comes down out of heaven from My God, and My new name. </a:t>
            </a:r>
            <a:r>
              <a:rPr lang="en-US" sz="2200" baseline="30000" dirty="0" smtClean="0">
                <a:solidFill>
                  <a:srgbClr val="0000FF"/>
                </a:solidFill>
              </a:rPr>
              <a:t>13</a:t>
            </a:r>
            <a:r>
              <a:rPr lang="en-US" sz="2200" dirty="0" smtClean="0">
                <a:solidFill>
                  <a:srgbClr val="FF0000"/>
                </a:solidFill>
              </a:rPr>
              <a:t>'He who has an ear, let him hear what the Spirit says to the churches.' </a:t>
            </a:r>
          </a:p>
          <a:p>
            <a:endParaRPr lang="en-US" sz="2200" dirty="0">
              <a:solidFill>
                <a:srgbClr val="FF0000"/>
              </a:solidFill>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Rev 3:7-13 </a:t>
            </a:r>
            <a:r>
              <a:rPr lang="en-US" dirty="0" smtClean="0">
                <a:latin typeface="Arial"/>
                <a:cs typeface="Arial"/>
              </a:rPr>
              <a:t>— </a:t>
            </a:r>
            <a:r>
              <a:rPr lang="en-US" dirty="0" smtClean="0"/>
              <a:t>Philadelphia</a:t>
            </a:r>
            <a:endParaRPr lang="en-US" dirty="0"/>
          </a:p>
        </p:txBody>
      </p:sp>
      <p:sp>
        <p:nvSpPr>
          <p:cNvPr id="3" name="Content Placeholder 2"/>
          <p:cNvSpPr>
            <a:spLocks noGrp="1"/>
          </p:cNvSpPr>
          <p:nvPr>
            <p:ph idx="1"/>
          </p:nvPr>
        </p:nvSpPr>
        <p:spPr>
          <a:xfrm>
            <a:off x="304800" y="1371600"/>
            <a:ext cx="8610600" cy="4525963"/>
          </a:xfrm>
        </p:spPr>
        <p:txBody>
          <a:bodyPr>
            <a:noAutofit/>
          </a:bodyPr>
          <a:lstStyle/>
          <a:p>
            <a:pPr>
              <a:spcBef>
                <a:spcPts val="0"/>
              </a:spcBef>
            </a:pPr>
            <a:r>
              <a:rPr lang="en-US" sz="2400" dirty="0" smtClean="0"/>
              <a:t>Why did Christ put an open door before this church? (3:8)</a:t>
            </a:r>
          </a:p>
          <a:p>
            <a:pPr>
              <a:spcBef>
                <a:spcPts val="0"/>
              </a:spcBef>
            </a:pPr>
            <a:endParaRPr lang="en-US" sz="2400" dirty="0" smtClean="0"/>
          </a:p>
          <a:p>
            <a:pPr>
              <a:spcBef>
                <a:spcPts val="0"/>
              </a:spcBef>
            </a:pPr>
            <a:r>
              <a:rPr lang="en-US" sz="2400" dirty="0" smtClean="0"/>
              <a:t>Why will the world experience an “hour of testing”? (3:10)</a:t>
            </a:r>
          </a:p>
          <a:p>
            <a:pPr>
              <a:spcBef>
                <a:spcPts val="0"/>
              </a:spcBef>
            </a:pPr>
            <a:endParaRPr lang="en-US" sz="2400" dirty="0" smtClean="0"/>
          </a:p>
          <a:p>
            <a:pPr>
              <a:spcBef>
                <a:spcPts val="0"/>
              </a:spcBef>
            </a:pPr>
            <a:r>
              <a:rPr lang="en-US" sz="2400" b="1" dirty="0" smtClean="0">
                <a:solidFill>
                  <a:srgbClr val="C00000"/>
                </a:solidFill>
              </a:rPr>
              <a:t>What is does it mean to be kept from the “hour of testing”? </a:t>
            </a:r>
            <a:r>
              <a:rPr lang="en-US" sz="2400" dirty="0" smtClean="0"/>
              <a:t>(</a:t>
            </a:r>
            <a:r>
              <a:rPr lang="en-US" sz="2400" b="1" dirty="0" smtClean="0">
                <a:solidFill>
                  <a:srgbClr val="0033CC"/>
                </a:solidFill>
              </a:rPr>
              <a:t>3:10</a:t>
            </a:r>
            <a:r>
              <a:rPr lang="en-US" sz="2400" dirty="0" smtClean="0"/>
              <a:t>)</a:t>
            </a:r>
          </a:p>
          <a:p>
            <a:pPr>
              <a:spcBef>
                <a:spcPts val="0"/>
              </a:spcBef>
            </a:pPr>
            <a:endParaRPr lang="en-US" sz="2400" dirty="0" smtClean="0"/>
          </a:p>
          <a:p>
            <a:pPr>
              <a:spcBef>
                <a:spcPts val="0"/>
              </a:spcBef>
            </a:pPr>
            <a:r>
              <a:rPr lang="en-US" sz="2400" dirty="0" smtClean="0"/>
              <a:t>How did Jesus instruct the believers in Philadelphia to prepare for His coming? (</a:t>
            </a:r>
            <a:r>
              <a:rPr lang="en-US" sz="2400" b="1" dirty="0" smtClean="0">
                <a:solidFill>
                  <a:srgbClr val="0033CC"/>
                </a:solidFill>
              </a:rPr>
              <a:t>3:11</a:t>
            </a:r>
            <a:r>
              <a:rPr lang="en-US" sz="2400" dirty="0" smtClean="0"/>
              <a:t>)</a:t>
            </a:r>
          </a:p>
          <a:p>
            <a:pPr>
              <a:spcBef>
                <a:spcPts val="0"/>
              </a:spcBef>
            </a:pPr>
            <a:endParaRPr lang="en-US" sz="2400" dirty="0" smtClean="0"/>
          </a:p>
          <a:p>
            <a:pPr>
              <a:spcBef>
                <a:spcPts val="0"/>
              </a:spcBef>
            </a:pPr>
            <a:r>
              <a:rPr lang="en-US" sz="2400" dirty="0" smtClean="0"/>
              <a:t>In addition to the church at Philadelphia, who else was encouraged to heed this message? (</a:t>
            </a:r>
            <a:r>
              <a:rPr lang="en-US" sz="2400" b="1" dirty="0" smtClean="0">
                <a:solidFill>
                  <a:srgbClr val="0033CC"/>
                </a:solidFill>
              </a:rPr>
              <a:t>3:13</a:t>
            </a:r>
            <a:r>
              <a:rPr lang="en-US" sz="2400" dirty="0" smtClean="0"/>
              <a:t>)</a:t>
            </a: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50838"/>
            <a:ext cx="8229600" cy="639762"/>
          </a:xfrm>
        </p:spPr>
        <p:txBody>
          <a:bodyPr>
            <a:normAutofit fontScale="90000"/>
          </a:bodyPr>
          <a:lstStyle/>
          <a:p>
            <a:r>
              <a:rPr lang="en-US" sz="4000" b="1" dirty="0" smtClean="0">
                <a:solidFill>
                  <a:srgbClr val="FF0000"/>
                </a:solidFill>
              </a:rPr>
              <a:t>Laodicea</a:t>
            </a: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27</a:t>
            </a:fld>
            <a:endParaRPr lang="en-US"/>
          </a:p>
        </p:txBody>
      </p:sp>
      <p:graphicFrame>
        <p:nvGraphicFramePr>
          <p:cNvPr id="18" name="Table 17"/>
          <p:cNvGraphicFramePr>
            <a:graphicFrameLocks noGrp="1"/>
          </p:cNvGraphicFramePr>
          <p:nvPr/>
        </p:nvGraphicFramePr>
        <p:xfrm>
          <a:off x="381000" y="914400"/>
          <a:ext cx="8382000" cy="5503984"/>
        </p:xfrm>
        <a:graphic>
          <a:graphicData uri="http://schemas.openxmlformats.org/drawingml/2006/table">
            <a:tbl>
              <a:tblPr/>
              <a:tblGrid>
                <a:gridCol w="2222851"/>
                <a:gridCol w="6159149"/>
              </a:tblGrid>
              <a:tr h="914398">
                <a:tc>
                  <a:txBody>
                    <a:bodyPr/>
                    <a:lstStyle/>
                    <a:p>
                      <a:pPr marL="0" marR="0" algn="ctr">
                        <a:lnSpc>
                          <a:spcPct val="115000"/>
                        </a:lnSpc>
                        <a:spcBef>
                          <a:spcPts val="0"/>
                        </a:spcBef>
                        <a:spcAft>
                          <a:spcPts val="0"/>
                        </a:spcAft>
                      </a:pPr>
                      <a:r>
                        <a:rPr lang="en-US" sz="1800" b="1" dirty="0" smtClean="0">
                          <a:latin typeface="Calibri"/>
                          <a:ea typeface="Calibri"/>
                          <a:cs typeface="Times New Roman"/>
                        </a:rPr>
                        <a:t>Name Meaning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Images of Christ</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solidFill>
                            <a:srgbClr val="FFFFFF"/>
                          </a:solidFill>
                          <a:latin typeface="Calibri"/>
                          <a:ea typeface="Calibri"/>
                          <a:cs typeface="Times New Roman"/>
                        </a:rPr>
                        <a:t>Christ’s Title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marR="0">
                        <a:lnSpc>
                          <a:spcPct val="115000"/>
                        </a:lnSpc>
                        <a:spcBef>
                          <a:spcPts val="0"/>
                        </a:spcBef>
                        <a:spcAft>
                          <a:spcPts val="0"/>
                        </a:spcAft>
                      </a:pPr>
                      <a:endParaRPr lang="en-US" sz="1800" dirty="0">
                        <a:solidFill>
                          <a:srgbClr val="FFFFFF"/>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r>
              <a:tr h="422034">
                <a:tc>
                  <a:txBody>
                    <a:bodyPr/>
                    <a:lstStyle/>
                    <a:p>
                      <a:pPr marL="0" marR="0" algn="ctr">
                        <a:lnSpc>
                          <a:spcPct val="115000"/>
                        </a:lnSpc>
                        <a:spcBef>
                          <a:spcPts val="0"/>
                        </a:spcBef>
                        <a:spcAft>
                          <a:spcPts val="0"/>
                        </a:spcAft>
                      </a:pPr>
                      <a:r>
                        <a:rPr lang="en-US" sz="1800" b="1" dirty="0" smtClean="0">
                          <a:latin typeface="Calibri"/>
                          <a:ea typeface="Calibri"/>
                          <a:cs typeface="Times New Roman"/>
                        </a:rPr>
                        <a:t>Approval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0" marR="0" algn="ctr">
                        <a:lnSpc>
                          <a:spcPct val="115000"/>
                        </a:lnSpc>
                        <a:spcBef>
                          <a:spcPts val="0"/>
                        </a:spcBef>
                        <a:spcAft>
                          <a:spcPts val="0"/>
                        </a:spcAft>
                      </a:pPr>
                      <a:r>
                        <a:rPr lang="en-US" sz="1800" b="1" dirty="0" smtClean="0">
                          <a:latin typeface="Calibri"/>
                          <a:ea typeface="Calibri"/>
                          <a:cs typeface="Times New Roman"/>
                        </a:rPr>
                        <a:t>Accusation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a:txBody>
                    <a:bodyPr/>
                    <a:lstStyle/>
                    <a:p>
                      <a:pPr marL="0" marR="0" algn="ctr">
                        <a:lnSpc>
                          <a:spcPct val="115000"/>
                        </a:lnSpc>
                        <a:spcBef>
                          <a:spcPts val="0"/>
                        </a:spcBef>
                        <a:spcAft>
                          <a:spcPts val="0"/>
                        </a:spcAft>
                      </a:pPr>
                      <a:r>
                        <a:rPr lang="en-US" sz="1800" b="1" dirty="0">
                          <a:latin typeface="Calibri"/>
                          <a:ea typeface="Calibri"/>
                          <a:cs typeface="Times New Roman"/>
                        </a:rPr>
                        <a:t>Admonition</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Alternative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4416">
                <a:tc>
                  <a:txBody>
                    <a:bodyPr/>
                    <a:lstStyle/>
                    <a:p>
                      <a:pPr marL="0" marR="0" algn="ctr">
                        <a:lnSpc>
                          <a:spcPct val="115000"/>
                        </a:lnSpc>
                        <a:spcBef>
                          <a:spcPts val="0"/>
                        </a:spcBef>
                        <a:spcAft>
                          <a:spcPts val="0"/>
                        </a:spcAft>
                      </a:pPr>
                      <a:r>
                        <a:rPr lang="en-US" sz="1800" b="1" dirty="0">
                          <a:latin typeface="Calibri"/>
                          <a:ea typeface="Calibri"/>
                          <a:cs typeface="Times New Roman"/>
                        </a:rPr>
                        <a:t>Praise to Overcomer</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endParaRPr lang="en-US" sz="3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15000"/>
                        </a:lnSpc>
                        <a:spcBef>
                          <a:spcPts val="0"/>
                        </a:spcBef>
                        <a:spcAft>
                          <a:spcPts val="0"/>
                        </a:spcAft>
                      </a:pPr>
                      <a:endParaRPr lang="en-US" sz="3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709422">
                <a:tc>
                  <a:txBody>
                    <a:bodyPr/>
                    <a:lstStyle/>
                    <a:p>
                      <a:pPr marL="0" marR="0" algn="ctr">
                        <a:lnSpc>
                          <a:spcPct val="115000"/>
                        </a:lnSpc>
                        <a:spcBef>
                          <a:spcPts val="0"/>
                        </a:spcBef>
                        <a:spcAft>
                          <a:spcPts val="0"/>
                        </a:spcAft>
                      </a:pPr>
                      <a:r>
                        <a:rPr lang="en-US" sz="1800" b="1" dirty="0">
                          <a:latin typeface="Calibri"/>
                          <a:ea typeface="Calibri"/>
                          <a:cs typeface="Times New Roman"/>
                        </a:rPr>
                        <a:t>Church </a:t>
                      </a:r>
                      <a:r>
                        <a:rPr lang="en-US" sz="1800" b="1" dirty="0" smtClean="0">
                          <a:latin typeface="Calibri"/>
                          <a:ea typeface="Calibri"/>
                          <a:cs typeface="Times New Roman"/>
                        </a:rPr>
                        <a:t>Period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Matt 13 Parable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7" name="TextBox 16"/>
          <p:cNvSpPr txBox="1"/>
          <p:nvPr/>
        </p:nvSpPr>
        <p:spPr>
          <a:xfrm>
            <a:off x="2743302" y="914400"/>
            <a:ext cx="5714898" cy="923330"/>
          </a:xfrm>
          <a:prstGeom prst="rect">
            <a:avLst/>
          </a:prstGeom>
          <a:noFill/>
        </p:spPr>
        <p:txBody>
          <a:bodyPr wrap="none" rtlCol="0">
            <a:spAutoFit/>
          </a:bodyPr>
          <a:lstStyle/>
          <a:p>
            <a:r>
              <a:rPr lang="en-US" i="1" dirty="0" smtClean="0"/>
              <a:t>“</a:t>
            </a:r>
            <a:r>
              <a:rPr lang="en-US" b="1" i="1" dirty="0" smtClean="0"/>
              <a:t>Judgment of the people</a:t>
            </a:r>
            <a:r>
              <a:rPr lang="en-US" i="1" dirty="0" smtClean="0"/>
              <a:t>”, </a:t>
            </a:r>
            <a:r>
              <a:rPr lang="en-US" dirty="0" smtClean="0"/>
              <a:t>wealthy; toleration and </a:t>
            </a:r>
          </a:p>
          <a:p>
            <a:r>
              <a:rPr lang="en-US" dirty="0" smtClean="0"/>
              <a:t>allowance; no special works and no departure from correct</a:t>
            </a:r>
          </a:p>
          <a:p>
            <a:r>
              <a:rPr lang="en-US" dirty="0" smtClean="0"/>
              <a:t>doctrine; temporal sufficiency led to false comfort</a:t>
            </a:r>
            <a:endParaRPr lang="en-US" dirty="0" smtClean="0">
              <a:ea typeface="Calibri"/>
              <a:cs typeface="Times New Roman"/>
            </a:endParaRPr>
          </a:p>
        </p:txBody>
      </p:sp>
      <p:sp>
        <p:nvSpPr>
          <p:cNvPr id="29" name="TextBox 28"/>
          <p:cNvSpPr txBox="1"/>
          <p:nvPr/>
        </p:nvSpPr>
        <p:spPr>
          <a:xfrm>
            <a:off x="2667000" y="6031468"/>
            <a:ext cx="2246064" cy="369332"/>
          </a:xfrm>
          <a:prstGeom prst="rect">
            <a:avLst/>
          </a:prstGeom>
          <a:noFill/>
        </p:spPr>
        <p:txBody>
          <a:bodyPr wrap="none" rtlCol="0">
            <a:spAutoFit/>
          </a:bodyPr>
          <a:lstStyle/>
          <a:p>
            <a:r>
              <a:rPr lang="en-US" b="1" dirty="0" smtClean="0"/>
              <a:t>Dragnet at end of age</a:t>
            </a:r>
            <a:endParaRPr lang="en-US" b="1" dirty="0" smtClean="0">
              <a:ea typeface="Calibri"/>
              <a:cs typeface="Times New Roman"/>
            </a:endParaRPr>
          </a:p>
        </p:txBody>
      </p:sp>
      <p:sp>
        <p:nvSpPr>
          <p:cNvPr id="30" name="TextBox 29"/>
          <p:cNvSpPr txBox="1"/>
          <p:nvPr/>
        </p:nvSpPr>
        <p:spPr>
          <a:xfrm>
            <a:off x="2702256" y="2223448"/>
            <a:ext cx="1267078" cy="369332"/>
          </a:xfrm>
          <a:prstGeom prst="rect">
            <a:avLst/>
          </a:prstGeom>
          <a:noFill/>
        </p:spPr>
        <p:txBody>
          <a:bodyPr wrap="none" rtlCol="0">
            <a:spAutoFit/>
          </a:bodyPr>
          <a:lstStyle/>
          <a:p>
            <a:r>
              <a:rPr lang="en-US" b="1" dirty="0" smtClean="0">
                <a:solidFill>
                  <a:schemeClr val="bg1"/>
                </a:solidFill>
              </a:rPr>
              <a:t>Divine Lord</a:t>
            </a:r>
            <a:endParaRPr lang="en-US" dirty="0" smtClean="0">
              <a:solidFill>
                <a:schemeClr val="bg1"/>
              </a:solidFill>
              <a:ea typeface="Calibri"/>
              <a:cs typeface="Times New Roman"/>
            </a:endParaRPr>
          </a:p>
        </p:txBody>
      </p:sp>
      <p:sp>
        <p:nvSpPr>
          <p:cNvPr id="31" name="TextBox 30"/>
          <p:cNvSpPr txBox="1"/>
          <p:nvPr/>
        </p:nvSpPr>
        <p:spPr>
          <a:xfrm>
            <a:off x="2743200" y="1828800"/>
            <a:ext cx="5729582" cy="369332"/>
          </a:xfrm>
          <a:prstGeom prst="rect">
            <a:avLst/>
          </a:prstGeom>
          <a:noFill/>
        </p:spPr>
        <p:txBody>
          <a:bodyPr wrap="none" rtlCol="0">
            <a:spAutoFit/>
          </a:bodyPr>
          <a:lstStyle/>
          <a:p>
            <a:r>
              <a:rPr lang="en-US" dirty="0" smtClean="0"/>
              <a:t>Amen, Faithful &amp; true witness, Origin of the creation of God</a:t>
            </a:r>
            <a:endParaRPr lang="en-US" dirty="0" smtClean="0">
              <a:ea typeface="Calibri"/>
              <a:cs typeface="Times New Roman"/>
            </a:endParaRPr>
          </a:p>
        </p:txBody>
      </p:sp>
      <p:sp>
        <p:nvSpPr>
          <p:cNvPr id="32" name="TextBox 31"/>
          <p:cNvSpPr txBox="1"/>
          <p:nvPr/>
        </p:nvSpPr>
        <p:spPr>
          <a:xfrm>
            <a:off x="2736696" y="2653352"/>
            <a:ext cx="311304" cy="369332"/>
          </a:xfrm>
          <a:prstGeom prst="rect">
            <a:avLst/>
          </a:prstGeom>
          <a:noFill/>
        </p:spPr>
        <p:txBody>
          <a:bodyPr wrap="none" rtlCol="0">
            <a:spAutoFit/>
          </a:bodyPr>
          <a:lstStyle/>
          <a:p>
            <a:r>
              <a:rPr lang="en-US" b="1" dirty="0" smtClean="0">
                <a:ea typeface="Calibri"/>
                <a:cs typeface="Times New Roman"/>
              </a:rPr>
              <a:t>X</a:t>
            </a:r>
          </a:p>
        </p:txBody>
      </p:sp>
      <p:sp>
        <p:nvSpPr>
          <p:cNvPr id="33" name="TextBox 32"/>
          <p:cNvSpPr txBox="1"/>
          <p:nvPr/>
        </p:nvSpPr>
        <p:spPr>
          <a:xfrm>
            <a:off x="2667000" y="3059668"/>
            <a:ext cx="5183407" cy="369332"/>
          </a:xfrm>
          <a:prstGeom prst="rect">
            <a:avLst/>
          </a:prstGeom>
          <a:noFill/>
        </p:spPr>
        <p:txBody>
          <a:bodyPr wrap="none" rtlCol="0">
            <a:spAutoFit/>
          </a:bodyPr>
          <a:lstStyle/>
          <a:p>
            <a:r>
              <a:rPr lang="en-US" dirty="0" smtClean="0"/>
              <a:t>neither hot nor cold, lukewarm, ignorant of condition</a:t>
            </a:r>
          </a:p>
        </p:txBody>
      </p:sp>
      <p:sp>
        <p:nvSpPr>
          <p:cNvPr id="34" name="TextBox 33"/>
          <p:cNvSpPr txBox="1"/>
          <p:nvPr/>
        </p:nvSpPr>
        <p:spPr>
          <a:xfrm>
            <a:off x="2667000" y="3429000"/>
            <a:ext cx="4488793" cy="646331"/>
          </a:xfrm>
          <a:prstGeom prst="rect">
            <a:avLst/>
          </a:prstGeom>
          <a:noFill/>
        </p:spPr>
        <p:txBody>
          <a:bodyPr wrap="none" rtlCol="0">
            <a:spAutoFit/>
          </a:bodyPr>
          <a:lstStyle/>
          <a:p>
            <a:r>
              <a:rPr lang="en-US" dirty="0" smtClean="0"/>
              <a:t>buy from Me: gold, white garment, eye salve; </a:t>
            </a:r>
          </a:p>
          <a:p>
            <a:r>
              <a:rPr lang="en-US" dirty="0" smtClean="0"/>
              <a:t>be zealous, repent, hear, open the door</a:t>
            </a:r>
            <a:endParaRPr lang="en-US" dirty="0" smtClean="0">
              <a:ea typeface="Calibri"/>
              <a:cs typeface="Times New Roman"/>
            </a:endParaRPr>
          </a:p>
        </p:txBody>
      </p:sp>
      <p:sp>
        <p:nvSpPr>
          <p:cNvPr id="35" name="TextBox 34"/>
          <p:cNvSpPr txBox="1"/>
          <p:nvPr/>
        </p:nvSpPr>
        <p:spPr>
          <a:xfrm>
            <a:off x="2709257" y="4114800"/>
            <a:ext cx="2472343" cy="369332"/>
          </a:xfrm>
          <a:prstGeom prst="rect">
            <a:avLst/>
          </a:prstGeom>
          <a:noFill/>
        </p:spPr>
        <p:txBody>
          <a:bodyPr wrap="none" rtlCol="0">
            <a:spAutoFit/>
          </a:bodyPr>
          <a:lstStyle/>
          <a:p>
            <a:r>
              <a:rPr lang="en-US" dirty="0" smtClean="0"/>
              <a:t>spit out of mouth, reject</a:t>
            </a:r>
            <a:endParaRPr lang="en-US" dirty="0" smtClean="0">
              <a:ea typeface="Calibri"/>
              <a:cs typeface="Times New Roman"/>
            </a:endParaRPr>
          </a:p>
        </p:txBody>
      </p:sp>
      <p:sp>
        <p:nvSpPr>
          <p:cNvPr id="36" name="TextBox 35"/>
          <p:cNvSpPr txBox="1"/>
          <p:nvPr/>
        </p:nvSpPr>
        <p:spPr>
          <a:xfrm>
            <a:off x="2667000" y="4572000"/>
            <a:ext cx="5829353" cy="646331"/>
          </a:xfrm>
          <a:prstGeom prst="rect">
            <a:avLst/>
          </a:prstGeom>
          <a:noFill/>
        </p:spPr>
        <p:txBody>
          <a:bodyPr wrap="none" rtlCol="0">
            <a:spAutoFit/>
          </a:bodyPr>
          <a:lstStyle/>
          <a:p>
            <a:r>
              <a:rPr lang="en-US" dirty="0" smtClean="0"/>
              <a:t>Jesus stands at door and knocks; if you hear &amp; open, He will </a:t>
            </a:r>
          </a:p>
          <a:p>
            <a:r>
              <a:rPr lang="en-US" dirty="0" smtClean="0"/>
              <a:t>come to him, dine with him, grant to sit on His throne</a:t>
            </a:r>
            <a:endParaRPr lang="en-US" dirty="0" smtClean="0">
              <a:ea typeface="Calibri"/>
              <a:cs typeface="Times New Roman"/>
            </a:endParaRPr>
          </a:p>
        </p:txBody>
      </p:sp>
      <p:sp>
        <p:nvSpPr>
          <p:cNvPr id="37" name="TextBox 36"/>
          <p:cNvSpPr txBox="1"/>
          <p:nvPr/>
        </p:nvSpPr>
        <p:spPr>
          <a:xfrm>
            <a:off x="2667000" y="5334000"/>
            <a:ext cx="5460919" cy="646331"/>
          </a:xfrm>
          <a:prstGeom prst="rect">
            <a:avLst/>
          </a:prstGeom>
          <a:noFill/>
        </p:spPr>
        <p:txBody>
          <a:bodyPr wrap="none" rtlCol="0">
            <a:spAutoFit/>
          </a:bodyPr>
          <a:lstStyle/>
          <a:p>
            <a:r>
              <a:rPr lang="en-US" b="1" dirty="0" smtClean="0"/>
              <a:t>Universal, End-times,  1914 – Present, </a:t>
            </a:r>
            <a:r>
              <a:rPr lang="en-US" dirty="0" smtClean="0"/>
              <a:t>rich, complacent,</a:t>
            </a:r>
          </a:p>
          <a:p>
            <a:r>
              <a:rPr lang="en-US" dirty="0" smtClean="0"/>
              <a:t>twentieth century western world</a:t>
            </a:r>
            <a:endParaRPr lang="en-US" dirty="0">
              <a:ea typeface="Calibri"/>
              <a:cs typeface="Times New Roman"/>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Rev. 3:14-22 </a:t>
            </a:r>
            <a:r>
              <a:rPr lang="en-US" dirty="0" smtClean="0"/>
              <a:t>"And to the angel of the church in </a:t>
            </a:r>
            <a:r>
              <a:rPr lang="en-US" b="1" dirty="0" smtClean="0">
                <a:solidFill>
                  <a:srgbClr val="FF0000"/>
                </a:solidFill>
              </a:rPr>
              <a:t>Laodicea</a:t>
            </a:r>
            <a:r>
              <a:rPr lang="en-US" dirty="0" smtClean="0"/>
              <a:t> write:</a:t>
            </a:r>
            <a:endParaRPr lang="en-US" dirty="0"/>
          </a:p>
        </p:txBody>
      </p:sp>
      <p:sp>
        <p:nvSpPr>
          <p:cNvPr id="3" name="Content Placeholder 2"/>
          <p:cNvSpPr>
            <a:spLocks noGrp="1"/>
          </p:cNvSpPr>
          <p:nvPr>
            <p:ph idx="1"/>
          </p:nvPr>
        </p:nvSpPr>
        <p:spPr>
          <a:xfrm>
            <a:off x="457200" y="1600200"/>
            <a:ext cx="8229600" cy="4876800"/>
          </a:xfrm>
        </p:spPr>
        <p:txBody>
          <a:bodyPr>
            <a:normAutofit fontScale="47500" lnSpcReduction="20000"/>
          </a:bodyPr>
          <a:lstStyle/>
          <a:p>
            <a:pPr>
              <a:buNone/>
            </a:pPr>
            <a:r>
              <a:rPr lang="en-US" sz="4400" dirty="0" smtClean="0">
                <a:solidFill>
                  <a:srgbClr val="FF0000"/>
                </a:solidFill>
              </a:rPr>
              <a:t>The Amen, the faithful and true Witness, the Beginning of the creation of God, says this: </a:t>
            </a:r>
            <a:r>
              <a:rPr lang="en-US" sz="4400" baseline="30000" dirty="0" smtClean="0">
                <a:solidFill>
                  <a:srgbClr val="0000FF"/>
                </a:solidFill>
              </a:rPr>
              <a:t>15</a:t>
            </a:r>
            <a:r>
              <a:rPr lang="en-US" sz="4400" dirty="0" smtClean="0">
                <a:solidFill>
                  <a:srgbClr val="FF0000"/>
                </a:solidFill>
              </a:rPr>
              <a:t>'I know your deeds, that you are neither cold nor hot; I would that you were cold or hot. </a:t>
            </a:r>
            <a:r>
              <a:rPr lang="en-US" sz="4400" baseline="30000" dirty="0" smtClean="0">
                <a:solidFill>
                  <a:srgbClr val="0000FF"/>
                </a:solidFill>
              </a:rPr>
              <a:t>16</a:t>
            </a:r>
            <a:r>
              <a:rPr lang="en-US" sz="4400" dirty="0" smtClean="0">
                <a:solidFill>
                  <a:srgbClr val="FF0000"/>
                </a:solidFill>
              </a:rPr>
              <a:t>'So because you are lukewarm, and neither hot nor cold, I will spit you out of My mouth. </a:t>
            </a:r>
            <a:r>
              <a:rPr lang="en-US" sz="4400" baseline="30000" dirty="0" smtClean="0">
                <a:solidFill>
                  <a:srgbClr val="0000FF"/>
                </a:solidFill>
              </a:rPr>
              <a:t>17</a:t>
            </a:r>
            <a:r>
              <a:rPr lang="en-US" sz="4400" dirty="0" smtClean="0">
                <a:solidFill>
                  <a:srgbClr val="FF0000"/>
                </a:solidFill>
              </a:rPr>
              <a:t>'Because you say, "I am rich, and have become wealthy, and have need of nothing," and you do not know that you are wretched and miserable and poor and blind and naked, </a:t>
            </a:r>
            <a:r>
              <a:rPr lang="en-US" sz="4400" baseline="30000" dirty="0" smtClean="0">
                <a:solidFill>
                  <a:srgbClr val="0000FF"/>
                </a:solidFill>
              </a:rPr>
              <a:t>18</a:t>
            </a:r>
            <a:r>
              <a:rPr lang="en-US" sz="4400" dirty="0" smtClean="0">
                <a:solidFill>
                  <a:srgbClr val="FF0000"/>
                </a:solidFill>
              </a:rPr>
              <a:t>I advise you to buy from Me gold refined by fire, that you may become rich, and white garments, that you may clothe yourself, and </a:t>
            </a:r>
            <a:r>
              <a:rPr lang="en-US" sz="4400" i="1" dirty="0" smtClean="0">
                <a:solidFill>
                  <a:srgbClr val="FF0000"/>
                </a:solidFill>
              </a:rPr>
              <a:t>that</a:t>
            </a:r>
            <a:r>
              <a:rPr lang="en-US" sz="4400" dirty="0" smtClean="0">
                <a:solidFill>
                  <a:srgbClr val="FF0000"/>
                </a:solidFill>
              </a:rPr>
              <a:t> the shame of your nakedness may not be revealed; and eye salve to anoint your eyes, that you may see. </a:t>
            </a:r>
            <a:r>
              <a:rPr lang="en-US" sz="4400" baseline="30000" dirty="0" smtClean="0">
                <a:solidFill>
                  <a:srgbClr val="0000FF"/>
                </a:solidFill>
              </a:rPr>
              <a:t>19</a:t>
            </a:r>
            <a:r>
              <a:rPr lang="en-US" sz="4400" dirty="0" smtClean="0">
                <a:solidFill>
                  <a:srgbClr val="FF0000"/>
                </a:solidFill>
              </a:rPr>
              <a:t>'</a:t>
            </a:r>
            <a:r>
              <a:rPr lang="en-US" sz="5100" b="1" u="sng" dirty="0" smtClean="0">
                <a:solidFill>
                  <a:srgbClr val="FF0000"/>
                </a:solidFill>
              </a:rPr>
              <a:t>Those whom I love, I reprove and discipline; be zealous therefore, and repent</a:t>
            </a:r>
            <a:r>
              <a:rPr lang="en-US" sz="5100" dirty="0" smtClean="0">
                <a:solidFill>
                  <a:srgbClr val="FF0000"/>
                </a:solidFill>
              </a:rPr>
              <a:t>. </a:t>
            </a:r>
            <a:r>
              <a:rPr lang="en-US" sz="4400" baseline="30000" dirty="0" smtClean="0">
                <a:solidFill>
                  <a:srgbClr val="0000FF"/>
                </a:solidFill>
              </a:rPr>
              <a:t>20</a:t>
            </a:r>
            <a:r>
              <a:rPr lang="en-US" sz="4400" dirty="0" smtClean="0">
                <a:solidFill>
                  <a:srgbClr val="FF0000"/>
                </a:solidFill>
              </a:rPr>
              <a:t>'Behold, I stand at the door and knock; if anyone hears My voice and opens the door, I will come in to him, and will dine with him, and he with Me. </a:t>
            </a:r>
            <a:r>
              <a:rPr lang="en-US" sz="4400" baseline="30000" dirty="0" smtClean="0">
                <a:solidFill>
                  <a:srgbClr val="0000FF"/>
                </a:solidFill>
              </a:rPr>
              <a:t>21</a:t>
            </a:r>
            <a:r>
              <a:rPr lang="en-US" sz="4400" dirty="0" smtClean="0">
                <a:solidFill>
                  <a:srgbClr val="FF0000"/>
                </a:solidFill>
              </a:rPr>
              <a:t>'He who overcomes, I will grant to him to sit down with Me on My throne, as I also overcame and sat down with My Father on His throne. </a:t>
            </a:r>
            <a:r>
              <a:rPr lang="en-US" sz="4400" baseline="30000" dirty="0" smtClean="0">
                <a:solidFill>
                  <a:srgbClr val="0000FF"/>
                </a:solidFill>
              </a:rPr>
              <a:t>22</a:t>
            </a:r>
            <a:r>
              <a:rPr lang="en-US" sz="4400" dirty="0" smtClean="0">
                <a:solidFill>
                  <a:srgbClr val="FF0000"/>
                </a:solidFill>
              </a:rPr>
              <a:t>'He who has an ear, let him hear what the Spirit says to the churches.' " </a:t>
            </a:r>
          </a:p>
          <a:p>
            <a:endParaRPr lang="en-US" dirty="0">
              <a:solidFill>
                <a:srgbClr val="FF0000"/>
              </a:solidFill>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Rev 3:14-22 </a:t>
            </a:r>
            <a:r>
              <a:rPr lang="en-US" dirty="0" smtClean="0">
                <a:latin typeface="Arial"/>
                <a:cs typeface="Arial"/>
              </a:rPr>
              <a:t>— </a:t>
            </a:r>
            <a:r>
              <a:rPr lang="en-US" dirty="0" smtClean="0"/>
              <a:t>Laodicea</a:t>
            </a:r>
            <a:endParaRPr lang="en-US" dirty="0"/>
          </a:p>
        </p:txBody>
      </p:sp>
      <p:sp>
        <p:nvSpPr>
          <p:cNvPr id="3" name="Content Placeholder 2"/>
          <p:cNvSpPr>
            <a:spLocks noGrp="1"/>
          </p:cNvSpPr>
          <p:nvPr>
            <p:ph idx="1"/>
          </p:nvPr>
        </p:nvSpPr>
        <p:spPr>
          <a:xfrm>
            <a:off x="304800" y="1265237"/>
            <a:ext cx="8610600" cy="5059363"/>
          </a:xfrm>
        </p:spPr>
        <p:txBody>
          <a:bodyPr>
            <a:noAutofit/>
          </a:bodyPr>
          <a:lstStyle/>
          <a:p>
            <a:pPr>
              <a:spcBef>
                <a:spcPts val="0"/>
              </a:spcBef>
            </a:pPr>
            <a:r>
              <a:rPr lang="en-US" sz="2400" dirty="0" smtClean="0"/>
              <a:t>How did Jesus describe the church at Laodicea? (</a:t>
            </a:r>
            <a:r>
              <a:rPr lang="en-US" sz="2400" b="1" dirty="0" smtClean="0">
                <a:solidFill>
                  <a:srgbClr val="0033CC"/>
                </a:solidFill>
              </a:rPr>
              <a:t>3:15</a:t>
            </a:r>
            <a:r>
              <a:rPr lang="en-US" sz="2400" dirty="0" smtClean="0"/>
              <a:t>)</a:t>
            </a:r>
          </a:p>
          <a:p>
            <a:pPr>
              <a:spcBef>
                <a:spcPts val="0"/>
              </a:spcBef>
            </a:pPr>
            <a:endParaRPr lang="en-US" sz="2400" dirty="0" smtClean="0"/>
          </a:p>
          <a:p>
            <a:pPr>
              <a:spcBef>
                <a:spcPts val="0"/>
              </a:spcBef>
            </a:pPr>
            <a:r>
              <a:rPr lang="en-US" sz="2400" dirty="0" smtClean="0"/>
              <a:t>What response did Jesus promise to the </a:t>
            </a:r>
            <a:r>
              <a:rPr lang="en-US" sz="2400" dirty="0" err="1" smtClean="0"/>
              <a:t>Laodicean</a:t>
            </a:r>
            <a:r>
              <a:rPr lang="en-US" sz="2400" dirty="0" smtClean="0"/>
              <a:t> church because of its behavior? (</a:t>
            </a:r>
            <a:r>
              <a:rPr lang="en-US" sz="2400" b="1" dirty="0" smtClean="0">
                <a:solidFill>
                  <a:srgbClr val="0033CC"/>
                </a:solidFill>
              </a:rPr>
              <a:t>3:16</a:t>
            </a:r>
            <a:r>
              <a:rPr lang="en-US" sz="2400" dirty="0" smtClean="0"/>
              <a:t>)</a:t>
            </a:r>
          </a:p>
          <a:p>
            <a:pPr>
              <a:spcBef>
                <a:spcPts val="0"/>
              </a:spcBef>
            </a:pPr>
            <a:endParaRPr lang="en-US" sz="2400" dirty="0" smtClean="0"/>
          </a:p>
          <a:p>
            <a:pPr>
              <a:spcBef>
                <a:spcPts val="0"/>
              </a:spcBef>
            </a:pPr>
            <a:r>
              <a:rPr lang="en-US" sz="2400" dirty="0" smtClean="0"/>
              <a:t>What did the </a:t>
            </a:r>
            <a:r>
              <a:rPr lang="en-US" sz="2400" dirty="0" err="1" smtClean="0"/>
              <a:t>Laodicean</a:t>
            </a:r>
            <a:r>
              <a:rPr lang="en-US" sz="2400" dirty="0" smtClean="0"/>
              <a:t> Christians need? Why? (3:18)</a:t>
            </a:r>
          </a:p>
          <a:p>
            <a:pPr>
              <a:spcBef>
                <a:spcPts val="0"/>
              </a:spcBef>
            </a:pPr>
            <a:endParaRPr lang="en-US" sz="2400" dirty="0" smtClean="0"/>
          </a:p>
          <a:p>
            <a:pPr>
              <a:spcBef>
                <a:spcPts val="0"/>
              </a:spcBef>
            </a:pPr>
            <a:r>
              <a:rPr lang="en-US" sz="2400" b="1" dirty="0" smtClean="0">
                <a:solidFill>
                  <a:srgbClr val="C00000"/>
                </a:solidFill>
              </a:rPr>
              <a:t>What reason did Jesus give for His stern warnings? </a:t>
            </a:r>
            <a:r>
              <a:rPr lang="en-US" sz="2400" dirty="0" smtClean="0"/>
              <a:t>(</a:t>
            </a:r>
            <a:r>
              <a:rPr lang="en-US" sz="2400" b="1" dirty="0" smtClean="0">
                <a:solidFill>
                  <a:srgbClr val="0033CC"/>
                </a:solidFill>
              </a:rPr>
              <a:t>3:19</a:t>
            </a:r>
            <a:r>
              <a:rPr lang="en-US" sz="2400" dirty="0" smtClean="0"/>
              <a:t>)</a:t>
            </a:r>
          </a:p>
          <a:p>
            <a:pPr>
              <a:spcBef>
                <a:spcPts val="0"/>
              </a:spcBef>
            </a:pPr>
            <a:endParaRPr lang="en-US" sz="2400" dirty="0" smtClean="0"/>
          </a:p>
          <a:p>
            <a:pPr>
              <a:spcBef>
                <a:spcPts val="0"/>
              </a:spcBef>
            </a:pPr>
            <a:r>
              <a:rPr lang="en-US" sz="2400" dirty="0" smtClean="0"/>
              <a:t>What invitation was given to individual Christians in Laodicea? (</a:t>
            </a:r>
            <a:r>
              <a:rPr lang="en-US" sz="2400" b="1" dirty="0" smtClean="0">
                <a:solidFill>
                  <a:srgbClr val="0033CC"/>
                </a:solidFill>
              </a:rPr>
              <a:t>3:20</a:t>
            </a:r>
            <a:r>
              <a:rPr lang="en-US" sz="2400" dirty="0" smtClean="0"/>
              <a:t>)</a:t>
            </a:r>
          </a:p>
          <a:p>
            <a:pPr>
              <a:spcBef>
                <a:spcPts val="0"/>
              </a:spcBef>
            </a:pPr>
            <a:endParaRPr lang="en-US" sz="2400" dirty="0" smtClean="0"/>
          </a:p>
          <a:p>
            <a:pPr>
              <a:spcBef>
                <a:spcPts val="0"/>
              </a:spcBef>
            </a:pPr>
            <a:r>
              <a:rPr lang="en-US" sz="2400" dirty="0" smtClean="0"/>
              <a:t>Whom else did Jesus want to benefit from this message? (</a:t>
            </a:r>
            <a:r>
              <a:rPr lang="en-US" sz="2400" b="1" dirty="0" smtClean="0">
                <a:solidFill>
                  <a:srgbClr val="0033CC"/>
                </a:solidFill>
              </a:rPr>
              <a:t>3:22</a:t>
            </a:r>
            <a:r>
              <a:rPr lang="en-US" sz="2400" dirty="0" smtClean="0"/>
              <a:t>)</a:t>
            </a:r>
          </a:p>
          <a:p>
            <a:pPr>
              <a:spcBef>
                <a:spcPts val="0"/>
              </a:spcBef>
            </a:pPr>
            <a:endParaRPr lang="en-US" sz="2400" dirty="0" smtClean="0"/>
          </a:p>
          <a:p>
            <a:pPr marL="0">
              <a:spcBef>
                <a:spcPts val="0"/>
              </a:spcBef>
            </a:pPr>
            <a:endParaRPr lang="en-US" sz="2300" dirty="0" smtClean="0"/>
          </a:p>
          <a:p>
            <a:pPr marL="0">
              <a:spcBef>
                <a:spcPts val="0"/>
              </a:spcBef>
            </a:pPr>
            <a:endParaRPr lang="en-US" sz="2300" dirty="0" smtClean="0"/>
          </a:p>
          <a:p>
            <a:pPr marL="0" indent="-514350">
              <a:spcBef>
                <a:spcPts val="0"/>
              </a:spcBef>
              <a:buFont typeface="+mj-lt"/>
              <a:buAutoNum type="arabicPeriod"/>
            </a:pPr>
            <a:endParaRPr lang="en-US" sz="2300" dirty="0" smtClean="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dirty="0"/>
          </a:p>
        </p:txBody>
      </p:sp>
      <p:sp>
        <p:nvSpPr>
          <p:cNvPr id="5" name="Footer Placeholder 4"/>
          <p:cNvSpPr>
            <a:spLocks noGrp="1"/>
          </p:cNvSpPr>
          <p:nvPr>
            <p:ph type="ftr" sz="quarter" idx="11"/>
          </p:nvPr>
        </p:nvSpPr>
        <p:spPr/>
        <p:txBody>
          <a:bodyPr/>
          <a:lstStyle/>
          <a:p>
            <a:r>
              <a:rPr lang="en-US" dirty="0" smtClean="0"/>
              <a:t>David Tye</a:t>
            </a:r>
            <a:endParaRPr lang="en-US" dirty="0"/>
          </a:p>
        </p:txBody>
      </p:sp>
      <p:sp>
        <p:nvSpPr>
          <p:cNvPr id="6" name="Slide Number Placeholder 5"/>
          <p:cNvSpPr>
            <a:spLocks noGrp="1"/>
          </p:cNvSpPr>
          <p:nvPr>
            <p:ph type="sldNum" sz="quarter" idx="12"/>
          </p:nvPr>
        </p:nvSpPr>
        <p:spPr/>
        <p:txBody>
          <a:bodyPr/>
          <a:lstStyle/>
          <a:p>
            <a:fld id="{3B0E11CA-64D2-4375-B622-C832B1B19270}"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www.truthnet.org/christianity/revelation/revelation2/Churchchart_large.jpg"/>
          <p:cNvPicPr/>
          <p:nvPr/>
        </p:nvPicPr>
        <p:blipFill>
          <a:blip r:embed="rId2" cstate="print"/>
          <a:srcRect/>
          <a:stretch>
            <a:fillRect/>
          </a:stretch>
        </p:blipFill>
        <p:spPr bwMode="auto">
          <a:xfrm>
            <a:off x="76200" y="152400"/>
            <a:ext cx="8991600" cy="655320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135D28D3-1048-4817-8050-40480A7178F0}" type="datetime1">
              <a:rPr lang="en-US" smtClean="0"/>
              <a:pPr/>
              <a:t>12/1/2016</a:t>
            </a:fld>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30</a:t>
            </a:fld>
            <a:endParaRPr lang="en-US"/>
          </a:p>
        </p:txBody>
      </p:sp>
      <p:sp>
        <p:nvSpPr>
          <p:cNvPr id="7" name="Footer Placeholder 6"/>
          <p:cNvSpPr>
            <a:spLocks noGrp="1"/>
          </p:cNvSpPr>
          <p:nvPr>
            <p:ph type="ftr" sz="quarter" idx="11"/>
          </p:nvPr>
        </p:nvSpPr>
        <p:spPr/>
        <p:txBody>
          <a:bodyPr/>
          <a:lstStyle/>
          <a:p>
            <a:r>
              <a:rPr lang="en-US" smtClean="0"/>
              <a:t>David Tye</a:t>
            </a:r>
            <a:endParaRPr lang="en-US"/>
          </a:p>
        </p:txBody>
      </p:sp>
      <p:sp>
        <p:nvSpPr>
          <p:cNvPr id="8" name="TextBox 7"/>
          <p:cNvSpPr txBox="1"/>
          <p:nvPr/>
        </p:nvSpPr>
        <p:spPr>
          <a:xfrm>
            <a:off x="4191000" y="228600"/>
            <a:ext cx="1389098" cy="369332"/>
          </a:xfrm>
          <a:prstGeom prst="rect">
            <a:avLst/>
          </a:prstGeom>
          <a:solidFill>
            <a:schemeClr val="accent5">
              <a:lumMod val="40000"/>
              <a:lumOff val="60000"/>
            </a:schemeClr>
          </a:solidFill>
          <a:ln>
            <a:solidFill>
              <a:schemeClr val="tx1"/>
            </a:solidFill>
          </a:ln>
        </p:spPr>
        <p:txBody>
          <a:bodyPr wrap="none" rtlCol="0">
            <a:spAutoFit/>
          </a:bodyPr>
          <a:lstStyle/>
          <a:p>
            <a:r>
              <a:rPr lang="en-US" dirty="0" smtClean="0"/>
              <a:t>TruthNet.org</a:t>
            </a:r>
            <a:endParaRPr lang="en-US" dirty="0"/>
          </a:p>
        </p:txBody>
      </p:sp>
      <p:sp>
        <p:nvSpPr>
          <p:cNvPr id="9" name="TextBox 8"/>
          <p:cNvSpPr txBox="1"/>
          <p:nvPr/>
        </p:nvSpPr>
        <p:spPr>
          <a:xfrm>
            <a:off x="304800" y="3723144"/>
            <a:ext cx="8229600" cy="2677656"/>
          </a:xfrm>
          <a:prstGeom prst="rect">
            <a:avLst/>
          </a:prstGeom>
          <a:solidFill>
            <a:schemeClr val="accent3">
              <a:lumMod val="40000"/>
              <a:lumOff val="60000"/>
            </a:schemeClr>
          </a:solidFill>
          <a:ln>
            <a:solidFill>
              <a:schemeClr val="tx1"/>
            </a:solidFill>
          </a:ln>
        </p:spPr>
        <p:txBody>
          <a:bodyPr wrap="square" rtlCol="0">
            <a:spAutoFit/>
          </a:bodyPr>
          <a:lstStyle/>
          <a:p>
            <a:r>
              <a:rPr lang="en-US" sz="2800" b="1" dirty="0" smtClean="0">
                <a:solidFill>
                  <a:srgbClr val="0033CC"/>
                </a:solidFill>
              </a:rPr>
              <a:t>Rev. 4:1</a:t>
            </a:r>
            <a:r>
              <a:rPr lang="en-US" sz="2800" dirty="0" smtClean="0">
                <a:solidFill>
                  <a:srgbClr val="0033CC"/>
                </a:solidFill>
              </a:rPr>
              <a:t> </a:t>
            </a:r>
            <a:r>
              <a:rPr lang="en-US" sz="2800" dirty="0" smtClean="0"/>
              <a:t>After these things I looked, and behold, </a:t>
            </a:r>
            <a:r>
              <a:rPr lang="en-US" sz="2800" b="1" u="sng" dirty="0" smtClean="0"/>
              <a:t>a door </a:t>
            </a:r>
            <a:r>
              <a:rPr lang="en-US" sz="2800" b="1" i="1" u="sng" dirty="0" smtClean="0"/>
              <a:t>standing</a:t>
            </a:r>
            <a:r>
              <a:rPr lang="en-US" sz="2800" b="1" u="sng" dirty="0" smtClean="0"/>
              <a:t> open in heaven</a:t>
            </a:r>
            <a:r>
              <a:rPr lang="en-US" sz="2800" dirty="0" smtClean="0"/>
              <a:t>, and the first voice which I had heard, like </a:t>
            </a:r>
            <a:r>
              <a:rPr lang="en-US" sz="2800" i="1" dirty="0" smtClean="0"/>
              <a:t>the sound</a:t>
            </a:r>
            <a:r>
              <a:rPr lang="en-US" sz="2800" dirty="0" smtClean="0"/>
              <a:t> of a trumpet speaking with me, said, "</a:t>
            </a:r>
            <a:r>
              <a:rPr lang="en-US" sz="2800" b="1" u="sng" dirty="0" smtClean="0"/>
              <a:t>Come up here</a:t>
            </a:r>
            <a:r>
              <a:rPr lang="en-US" sz="2800" dirty="0" smtClean="0"/>
              <a:t>, and I will show you what must take place after these things.“</a:t>
            </a:r>
          </a:p>
          <a:p>
            <a:r>
              <a:rPr lang="en-US" sz="2800"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Revelation – Chap 4 to 22</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31</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76200" y="1828800"/>
            <a:ext cx="9067800" cy="282746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Rapture of the Church – when?</a:t>
            </a:r>
            <a:endParaRPr lang="en-US" dirty="0"/>
          </a:p>
        </p:txBody>
      </p:sp>
      <p:sp>
        <p:nvSpPr>
          <p:cNvPr id="3" name="Content Placeholder 2"/>
          <p:cNvSpPr>
            <a:spLocks noGrp="1"/>
          </p:cNvSpPr>
          <p:nvPr>
            <p:ph idx="1"/>
          </p:nvPr>
        </p:nvSpPr>
        <p:spPr/>
        <p:txBody>
          <a:bodyPr/>
          <a:lstStyle/>
          <a:p>
            <a:r>
              <a:rPr lang="en-US" u="sng" dirty="0" smtClean="0">
                <a:solidFill>
                  <a:srgbClr val="C00000"/>
                </a:solidFill>
                <a:latin typeface="Times New Roman" pitchFamily="18" charset="0"/>
                <a:cs typeface="Times New Roman" pitchFamily="18" charset="0"/>
              </a:rPr>
              <a:t>Pre-tribulation rapture</a:t>
            </a:r>
          </a:p>
          <a:p>
            <a:endParaRPr lang="en-US" u="sng" dirty="0" smtClean="0">
              <a:solidFill>
                <a:srgbClr val="C00000"/>
              </a:solidFill>
              <a:latin typeface="Times New Roman" pitchFamily="18" charset="0"/>
              <a:cs typeface="Times New Roman" pitchFamily="18" charset="0"/>
            </a:endParaRPr>
          </a:p>
          <a:p>
            <a:r>
              <a:rPr lang="en-US" i="1" dirty="0" smtClean="0">
                <a:latin typeface="Times New Roman" pitchFamily="18" charset="0"/>
                <a:cs typeface="Times New Roman" pitchFamily="18" charset="0"/>
              </a:rPr>
              <a:t>Post-tribulation rapture</a:t>
            </a:r>
          </a:p>
          <a:p>
            <a:r>
              <a:rPr lang="en-US" i="1" dirty="0" smtClean="0">
                <a:latin typeface="Times New Roman" pitchFamily="18" charset="0"/>
                <a:cs typeface="Times New Roman" pitchFamily="18" charset="0"/>
              </a:rPr>
              <a:t>Partial-rapture</a:t>
            </a:r>
          </a:p>
          <a:p>
            <a:r>
              <a:rPr lang="en-US" i="1" dirty="0" smtClean="0">
                <a:latin typeface="Times New Roman" pitchFamily="18" charset="0"/>
                <a:cs typeface="Times New Roman" pitchFamily="18" charset="0"/>
              </a:rPr>
              <a:t>Mid-tribulation rapture</a:t>
            </a:r>
          </a:p>
          <a:p>
            <a:r>
              <a:rPr lang="en-US" i="1" dirty="0" smtClean="0">
                <a:latin typeface="Times New Roman" pitchFamily="18" charset="0"/>
                <a:cs typeface="Times New Roman" pitchFamily="18" charset="0"/>
              </a:rPr>
              <a:t>Pre-wrath rapture</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22238"/>
            <a:ext cx="6019800" cy="563562"/>
          </a:xfrm>
        </p:spPr>
        <p:txBody>
          <a:bodyPr>
            <a:noAutofit/>
          </a:bodyPr>
          <a:lstStyle/>
          <a:p>
            <a:pPr lvl="0"/>
            <a:r>
              <a:rPr lang="en-US" sz="2800" dirty="0" smtClean="0"/>
              <a:t>A. Apo</a:t>
            </a:r>
            <a:r>
              <a:rPr lang="en-US" sz="2800" i="1" dirty="0" smtClean="0"/>
              <a:t>stasy of the church precedes the Rapture</a:t>
            </a:r>
            <a:endParaRPr lang="en-US" sz="2800" i="1" dirty="0"/>
          </a:p>
        </p:txBody>
      </p:sp>
      <p:sp>
        <p:nvSpPr>
          <p:cNvPr id="3" name="Content Placeholder 2"/>
          <p:cNvSpPr>
            <a:spLocks noGrp="1"/>
          </p:cNvSpPr>
          <p:nvPr>
            <p:ph idx="1"/>
          </p:nvPr>
        </p:nvSpPr>
        <p:spPr>
          <a:xfrm>
            <a:off x="0" y="838200"/>
            <a:ext cx="8991600" cy="4572000"/>
          </a:xfrm>
        </p:spPr>
        <p:txBody>
          <a:bodyPr>
            <a:noAutofit/>
          </a:bodyPr>
          <a:lstStyle/>
          <a:p>
            <a:pPr marL="344488" indent="-344488">
              <a:buNone/>
            </a:pPr>
            <a:r>
              <a:rPr lang="en-US" sz="1950" b="1" dirty="0" smtClean="0">
                <a:solidFill>
                  <a:schemeClr val="tx2"/>
                </a:solidFill>
                <a:latin typeface="Times New Roman" pitchFamily="18" charset="0"/>
                <a:cs typeface="Times New Roman" pitchFamily="18" charset="0"/>
              </a:rPr>
              <a:t>1 Tim 4:1 </a:t>
            </a:r>
            <a:r>
              <a:rPr lang="en-US" sz="1950" dirty="0" smtClean="0">
                <a:latin typeface="Times New Roman" pitchFamily="18" charset="0"/>
                <a:cs typeface="Times New Roman" pitchFamily="18" charset="0"/>
              </a:rPr>
              <a:t>But the Spirit </a:t>
            </a:r>
            <a:r>
              <a:rPr lang="en-US" sz="1950" u="sng" dirty="0" smtClean="0">
                <a:latin typeface="Times New Roman" pitchFamily="18" charset="0"/>
                <a:cs typeface="Times New Roman" pitchFamily="18" charset="0"/>
              </a:rPr>
              <a:t>explicitly</a:t>
            </a:r>
            <a:r>
              <a:rPr lang="en-US" sz="1950" dirty="0" smtClean="0">
                <a:latin typeface="Times New Roman" pitchFamily="18" charset="0"/>
                <a:cs typeface="Times New Roman" pitchFamily="18" charset="0"/>
              </a:rPr>
              <a:t> says that in later times </a:t>
            </a:r>
            <a:r>
              <a:rPr lang="en-US" sz="1950" b="1" u="sng" dirty="0" smtClean="0">
                <a:latin typeface="Times New Roman" pitchFamily="18" charset="0"/>
                <a:cs typeface="Times New Roman" pitchFamily="18" charset="0"/>
              </a:rPr>
              <a:t>some will fall awa</a:t>
            </a:r>
            <a:r>
              <a:rPr lang="en-US" sz="1950" dirty="0" smtClean="0">
                <a:latin typeface="Times New Roman" pitchFamily="18" charset="0"/>
                <a:cs typeface="Times New Roman" pitchFamily="18" charset="0"/>
              </a:rPr>
              <a:t>y from the faith, paying attention to </a:t>
            </a:r>
            <a:r>
              <a:rPr lang="en-US" sz="1950" b="1" u="sng" dirty="0" smtClean="0">
                <a:latin typeface="Times New Roman" pitchFamily="18" charset="0"/>
                <a:cs typeface="Times New Roman" pitchFamily="18" charset="0"/>
              </a:rPr>
              <a:t>deceitful spirits</a:t>
            </a:r>
            <a:r>
              <a:rPr lang="en-US" sz="1950" dirty="0" smtClean="0">
                <a:latin typeface="Times New Roman" pitchFamily="18" charset="0"/>
                <a:cs typeface="Times New Roman" pitchFamily="18" charset="0"/>
              </a:rPr>
              <a:t> and </a:t>
            </a:r>
            <a:r>
              <a:rPr lang="en-US" sz="1950" b="1" u="sng" dirty="0" smtClean="0">
                <a:latin typeface="Times New Roman" pitchFamily="18" charset="0"/>
                <a:cs typeface="Times New Roman" pitchFamily="18" charset="0"/>
              </a:rPr>
              <a:t>doctrines of demons</a:t>
            </a:r>
            <a:r>
              <a:rPr lang="en-US" sz="1950" dirty="0" smtClean="0">
                <a:latin typeface="Times New Roman" pitchFamily="18" charset="0"/>
                <a:cs typeface="Times New Roman" pitchFamily="18" charset="0"/>
              </a:rPr>
              <a:t>, </a:t>
            </a:r>
          </a:p>
          <a:p>
            <a:pPr marL="344488" indent="-344488">
              <a:buNone/>
            </a:pPr>
            <a:r>
              <a:rPr lang="en-US" sz="1950" b="1" dirty="0" smtClean="0">
                <a:solidFill>
                  <a:schemeClr val="tx2"/>
                </a:solidFill>
                <a:latin typeface="Times New Roman" pitchFamily="18" charset="0"/>
                <a:cs typeface="Times New Roman" pitchFamily="18" charset="0"/>
              </a:rPr>
              <a:t>2 Thess2:1-3 </a:t>
            </a:r>
            <a:r>
              <a:rPr lang="en-US" sz="1950" dirty="0" smtClean="0">
                <a:latin typeface="Times New Roman" pitchFamily="18" charset="0"/>
                <a:cs typeface="Times New Roman" pitchFamily="18" charset="0"/>
              </a:rPr>
              <a:t>Now we request you, brethren, with regard to the coming of our Lord Jesus Christ and </a:t>
            </a:r>
            <a:r>
              <a:rPr lang="en-US" sz="1950" b="1" u="sng" dirty="0" smtClean="0">
                <a:solidFill>
                  <a:srgbClr val="C00000"/>
                </a:solidFill>
                <a:latin typeface="Times New Roman" pitchFamily="18" charset="0"/>
                <a:cs typeface="Times New Roman" pitchFamily="18" charset="0"/>
              </a:rPr>
              <a:t>our gathering together to Him </a:t>
            </a:r>
            <a:r>
              <a:rPr lang="en-US" sz="1950" dirty="0" smtClean="0">
                <a:latin typeface="Times New Roman" pitchFamily="18" charset="0"/>
                <a:cs typeface="Times New Roman" pitchFamily="18" charset="0"/>
              </a:rPr>
              <a:t>[</a:t>
            </a:r>
            <a:r>
              <a:rPr lang="en-US" sz="1950" i="1" u="sng" dirty="0" smtClean="0">
                <a:latin typeface="Times New Roman" pitchFamily="18" charset="0"/>
                <a:cs typeface="Times New Roman" pitchFamily="18" charset="0"/>
              </a:rPr>
              <a:t>rapture</a:t>
            </a:r>
            <a:r>
              <a:rPr lang="en-US" sz="1950" dirty="0" smtClean="0">
                <a:latin typeface="Times New Roman" pitchFamily="18" charset="0"/>
                <a:cs typeface="Times New Roman" pitchFamily="18" charset="0"/>
              </a:rPr>
              <a:t>], </a:t>
            </a:r>
            <a:r>
              <a:rPr lang="en-US" sz="1950" b="1" baseline="30000" dirty="0" smtClean="0">
                <a:solidFill>
                  <a:srgbClr val="0033CC"/>
                </a:solidFill>
                <a:latin typeface="Times New Roman" pitchFamily="18" charset="0"/>
                <a:cs typeface="Times New Roman" pitchFamily="18" charset="0"/>
              </a:rPr>
              <a:t>2</a:t>
            </a:r>
            <a:r>
              <a:rPr lang="en-US" sz="1950" baseline="30000" dirty="0" smtClean="0">
                <a:latin typeface="Times New Roman" pitchFamily="18" charset="0"/>
                <a:cs typeface="Times New Roman" pitchFamily="18" charset="0"/>
              </a:rPr>
              <a:t> </a:t>
            </a:r>
            <a:r>
              <a:rPr lang="en-US" sz="1950" dirty="0" smtClean="0">
                <a:latin typeface="Times New Roman" pitchFamily="18" charset="0"/>
                <a:cs typeface="Times New Roman" pitchFamily="18" charset="0"/>
              </a:rPr>
              <a:t>that you not be quickly shaken from your composure or be disturbed either by a spirit or a message or a letter as if from us, to the effect that </a:t>
            </a:r>
            <a:r>
              <a:rPr lang="en-US" sz="1950" b="1" u="sng" dirty="0" smtClean="0">
                <a:latin typeface="Times New Roman" pitchFamily="18" charset="0"/>
                <a:cs typeface="Times New Roman" pitchFamily="18" charset="0"/>
              </a:rPr>
              <a:t>the day of the Lord</a:t>
            </a:r>
            <a:r>
              <a:rPr lang="en-US" sz="1950" dirty="0" smtClean="0">
                <a:latin typeface="Times New Roman" pitchFamily="18" charset="0"/>
                <a:cs typeface="Times New Roman" pitchFamily="18" charset="0"/>
              </a:rPr>
              <a:t> has come [</a:t>
            </a:r>
            <a:r>
              <a:rPr lang="en-US" sz="1950" i="1" u="sng" dirty="0" smtClean="0">
                <a:latin typeface="Times New Roman" pitchFamily="18" charset="0"/>
                <a:cs typeface="Times New Roman" pitchFamily="18" charset="0"/>
              </a:rPr>
              <a:t>includes the great tribulation, the following judgment on the nations, and the time of worldwide blessing under the rule of the Messiah</a:t>
            </a:r>
            <a:r>
              <a:rPr lang="en-US" sz="1950" i="1" dirty="0" smtClean="0">
                <a:latin typeface="Times New Roman" pitchFamily="18" charset="0"/>
                <a:cs typeface="Times New Roman" pitchFamily="18" charset="0"/>
              </a:rPr>
              <a:t>]</a:t>
            </a:r>
            <a:r>
              <a:rPr lang="en-US" sz="1950" dirty="0" smtClean="0">
                <a:latin typeface="Times New Roman" pitchFamily="18" charset="0"/>
                <a:cs typeface="Times New Roman" pitchFamily="18" charset="0"/>
              </a:rPr>
              <a:t> </a:t>
            </a:r>
            <a:r>
              <a:rPr lang="en-US" sz="1950" b="1" baseline="30000" dirty="0" smtClean="0">
                <a:solidFill>
                  <a:srgbClr val="0033CC"/>
                </a:solidFill>
                <a:latin typeface="Times New Roman" pitchFamily="18" charset="0"/>
                <a:cs typeface="Times New Roman" pitchFamily="18" charset="0"/>
              </a:rPr>
              <a:t>3</a:t>
            </a:r>
            <a:r>
              <a:rPr lang="en-US" sz="1950" baseline="30000" dirty="0" smtClean="0">
                <a:latin typeface="Times New Roman" pitchFamily="18" charset="0"/>
                <a:cs typeface="Times New Roman" pitchFamily="18" charset="0"/>
              </a:rPr>
              <a:t> </a:t>
            </a:r>
            <a:r>
              <a:rPr lang="en-US" sz="1950" dirty="0" smtClean="0">
                <a:latin typeface="Times New Roman" pitchFamily="18" charset="0"/>
                <a:cs typeface="Times New Roman" pitchFamily="18" charset="0"/>
              </a:rPr>
              <a:t>Let no one in any way deceive you, for </a:t>
            </a:r>
            <a:r>
              <a:rPr lang="en-US" sz="1950" i="1" dirty="0" smtClean="0">
                <a:latin typeface="Times New Roman" pitchFamily="18" charset="0"/>
                <a:cs typeface="Times New Roman" pitchFamily="18" charset="0"/>
              </a:rPr>
              <a:t>it will not come</a:t>
            </a:r>
            <a:r>
              <a:rPr lang="en-US" sz="1950" dirty="0" smtClean="0">
                <a:latin typeface="Times New Roman" pitchFamily="18" charset="0"/>
                <a:cs typeface="Times New Roman" pitchFamily="18" charset="0"/>
              </a:rPr>
              <a:t> unless the </a:t>
            </a:r>
            <a:r>
              <a:rPr lang="en-US" sz="1950" b="1" u="sng" dirty="0" smtClean="0">
                <a:solidFill>
                  <a:srgbClr val="C00000"/>
                </a:solidFill>
                <a:latin typeface="Times New Roman" pitchFamily="18" charset="0"/>
                <a:cs typeface="Times New Roman" pitchFamily="18" charset="0"/>
              </a:rPr>
              <a:t>apostasy</a:t>
            </a:r>
            <a:r>
              <a:rPr lang="en-US" sz="1950" dirty="0" smtClean="0">
                <a:latin typeface="Times New Roman" pitchFamily="18" charset="0"/>
                <a:cs typeface="Times New Roman" pitchFamily="18" charset="0"/>
              </a:rPr>
              <a:t> [</a:t>
            </a:r>
            <a:r>
              <a:rPr lang="en-US" sz="1950" i="1" u="sng" dirty="0" smtClean="0">
                <a:latin typeface="Times New Roman" pitchFamily="18" charset="0"/>
                <a:cs typeface="Times New Roman" pitchFamily="18" charset="0"/>
              </a:rPr>
              <a:t>rebellion</a:t>
            </a:r>
            <a:r>
              <a:rPr lang="en-US" sz="1950" dirty="0" smtClean="0">
                <a:latin typeface="Times New Roman" pitchFamily="18" charset="0"/>
                <a:cs typeface="Times New Roman" pitchFamily="18" charset="0"/>
              </a:rPr>
              <a:t>] comes first, and the man of lawlessness is revealed, the son of destruction, </a:t>
            </a:r>
          </a:p>
          <a:p>
            <a:pPr marL="344488" indent="-344488">
              <a:buNone/>
            </a:pPr>
            <a:r>
              <a:rPr lang="en-US" sz="1950" b="1" dirty="0" smtClean="0">
                <a:solidFill>
                  <a:schemeClr val="tx2"/>
                </a:solidFill>
                <a:latin typeface="Times New Roman" pitchFamily="18" charset="0"/>
                <a:cs typeface="Times New Roman" pitchFamily="18" charset="0"/>
              </a:rPr>
              <a:t>2 Tim 3:1-7 </a:t>
            </a:r>
            <a:r>
              <a:rPr lang="en-US" sz="1950" dirty="0" smtClean="0">
                <a:latin typeface="Times New Roman" pitchFamily="18" charset="0"/>
                <a:cs typeface="Times New Roman" pitchFamily="18" charset="0"/>
              </a:rPr>
              <a:t>But realize this, that </a:t>
            </a:r>
            <a:r>
              <a:rPr lang="en-US" sz="1950" b="1" u="sng" dirty="0" smtClean="0">
                <a:latin typeface="Times New Roman" pitchFamily="18" charset="0"/>
                <a:cs typeface="Times New Roman" pitchFamily="18" charset="0"/>
              </a:rPr>
              <a:t>in the last days difficult times will come</a:t>
            </a:r>
            <a:r>
              <a:rPr lang="en-US" sz="1950" dirty="0" smtClean="0">
                <a:latin typeface="Times New Roman" pitchFamily="18" charset="0"/>
                <a:cs typeface="Times New Roman" pitchFamily="18" charset="0"/>
              </a:rPr>
              <a:t>. </a:t>
            </a:r>
            <a:r>
              <a:rPr lang="en-US" sz="1950" b="1" baseline="30000" dirty="0" smtClean="0">
                <a:solidFill>
                  <a:srgbClr val="0033CC"/>
                </a:solidFill>
                <a:latin typeface="Times New Roman" pitchFamily="18" charset="0"/>
                <a:cs typeface="Times New Roman" pitchFamily="18" charset="0"/>
              </a:rPr>
              <a:t>2</a:t>
            </a:r>
            <a:r>
              <a:rPr lang="en-US" sz="1950" baseline="30000" dirty="0" smtClean="0">
                <a:latin typeface="Times New Roman" pitchFamily="18" charset="0"/>
                <a:cs typeface="Times New Roman" pitchFamily="18" charset="0"/>
              </a:rPr>
              <a:t> </a:t>
            </a:r>
            <a:r>
              <a:rPr lang="en-US" sz="1950" dirty="0" smtClean="0">
                <a:latin typeface="Times New Roman" pitchFamily="18" charset="0"/>
                <a:cs typeface="Times New Roman" pitchFamily="18" charset="0"/>
              </a:rPr>
              <a:t>For men will be lovers of self, lovers of money, boastful, arrogant, revilers, disobedient to parents, ungrateful, unholy, </a:t>
            </a:r>
            <a:r>
              <a:rPr lang="en-US" sz="1950" b="1" baseline="30000" dirty="0" smtClean="0">
                <a:solidFill>
                  <a:srgbClr val="0033CC"/>
                </a:solidFill>
                <a:latin typeface="Times New Roman" pitchFamily="18" charset="0"/>
                <a:cs typeface="Times New Roman" pitchFamily="18" charset="0"/>
              </a:rPr>
              <a:t>3</a:t>
            </a:r>
            <a:r>
              <a:rPr lang="en-US" sz="1950" baseline="30000" dirty="0" smtClean="0">
                <a:latin typeface="Times New Roman" pitchFamily="18" charset="0"/>
                <a:cs typeface="Times New Roman" pitchFamily="18" charset="0"/>
              </a:rPr>
              <a:t> </a:t>
            </a:r>
            <a:r>
              <a:rPr lang="en-US" sz="1950" dirty="0" smtClean="0">
                <a:latin typeface="Times New Roman" pitchFamily="18" charset="0"/>
                <a:cs typeface="Times New Roman" pitchFamily="18" charset="0"/>
              </a:rPr>
              <a:t>unloving, irreconcilable, malicious gossips, without self-control, brutal, haters of good, </a:t>
            </a:r>
            <a:r>
              <a:rPr lang="en-US" sz="1950" b="1" baseline="30000" dirty="0" smtClean="0">
                <a:solidFill>
                  <a:srgbClr val="0033CC"/>
                </a:solidFill>
                <a:latin typeface="Times New Roman" pitchFamily="18" charset="0"/>
                <a:cs typeface="Times New Roman" pitchFamily="18" charset="0"/>
              </a:rPr>
              <a:t>4</a:t>
            </a:r>
            <a:r>
              <a:rPr lang="en-US" sz="1950" baseline="30000" dirty="0" smtClean="0">
                <a:latin typeface="Times New Roman" pitchFamily="18" charset="0"/>
                <a:cs typeface="Times New Roman" pitchFamily="18" charset="0"/>
              </a:rPr>
              <a:t> </a:t>
            </a:r>
            <a:r>
              <a:rPr lang="en-US" sz="1950" dirty="0" smtClean="0">
                <a:latin typeface="Times New Roman" pitchFamily="18" charset="0"/>
                <a:cs typeface="Times New Roman" pitchFamily="18" charset="0"/>
              </a:rPr>
              <a:t>treacherous, reckless, conceited, lovers of pleasure rather than lovers of God, </a:t>
            </a:r>
            <a:r>
              <a:rPr lang="en-US" sz="1950" b="1" baseline="30000" dirty="0" smtClean="0">
                <a:solidFill>
                  <a:srgbClr val="0033CC"/>
                </a:solidFill>
                <a:latin typeface="Times New Roman" pitchFamily="18" charset="0"/>
                <a:cs typeface="Times New Roman" pitchFamily="18" charset="0"/>
              </a:rPr>
              <a:t>5</a:t>
            </a:r>
            <a:r>
              <a:rPr lang="en-US" sz="1950" baseline="30000" dirty="0" smtClean="0">
                <a:latin typeface="Times New Roman" pitchFamily="18" charset="0"/>
                <a:cs typeface="Times New Roman" pitchFamily="18" charset="0"/>
              </a:rPr>
              <a:t> </a:t>
            </a:r>
            <a:r>
              <a:rPr lang="en-US" sz="1950" b="1" u="sng" dirty="0" smtClean="0">
                <a:latin typeface="Times New Roman" pitchFamily="18" charset="0"/>
                <a:cs typeface="Times New Roman" pitchFamily="18" charset="0"/>
              </a:rPr>
              <a:t>holding to a form of godliness, although they have denied its power</a:t>
            </a:r>
            <a:r>
              <a:rPr lang="en-US" sz="1950" dirty="0" smtClean="0">
                <a:latin typeface="Times New Roman" pitchFamily="18" charset="0"/>
                <a:cs typeface="Times New Roman" pitchFamily="18" charset="0"/>
              </a:rPr>
              <a:t>; Avoid such men as these. </a:t>
            </a:r>
            <a:r>
              <a:rPr lang="en-US" sz="1950" b="1" baseline="30000" dirty="0" smtClean="0">
                <a:solidFill>
                  <a:srgbClr val="0033CC"/>
                </a:solidFill>
                <a:latin typeface="Times New Roman" pitchFamily="18" charset="0"/>
                <a:cs typeface="Times New Roman" pitchFamily="18" charset="0"/>
              </a:rPr>
              <a:t>6</a:t>
            </a:r>
            <a:r>
              <a:rPr lang="en-US" sz="1950" baseline="30000" dirty="0" smtClean="0">
                <a:latin typeface="Times New Roman" pitchFamily="18" charset="0"/>
                <a:cs typeface="Times New Roman" pitchFamily="18" charset="0"/>
              </a:rPr>
              <a:t> </a:t>
            </a:r>
            <a:r>
              <a:rPr lang="en-US" sz="1950" dirty="0" smtClean="0">
                <a:latin typeface="Times New Roman" pitchFamily="18" charset="0"/>
                <a:cs typeface="Times New Roman" pitchFamily="18" charset="0"/>
              </a:rPr>
              <a:t>For among them are those who enter into households and captivate weak women weighed down with sins, led on by various impulses, </a:t>
            </a:r>
            <a:r>
              <a:rPr lang="en-US" sz="1950" b="1" baseline="30000" dirty="0" smtClean="0">
                <a:solidFill>
                  <a:srgbClr val="0033CC"/>
                </a:solidFill>
                <a:latin typeface="Times New Roman" pitchFamily="18" charset="0"/>
                <a:cs typeface="Times New Roman" pitchFamily="18" charset="0"/>
              </a:rPr>
              <a:t>7 </a:t>
            </a:r>
            <a:r>
              <a:rPr lang="en-US" sz="1950" dirty="0" smtClean="0">
                <a:latin typeface="Times New Roman" pitchFamily="18" charset="0"/>
                <a:cs typeface="Times New Roman" pitchFamily="18" charset="0"/>
              </a:rPr>
              <a:t>always learning and never able to come to the knowledge of the truth. </a:t>
            </a:r>
          </a:p>
        </p:txBody>
      </p:sp>
      <p:sp>
        <p:nvSpPr>
          <p:cNvPr id="4" name="Date Placeholder 3"/>
          <p:cNvSpPr>
            <a:spLocks noGrp="1"/>
          </p:cNvSpPr>
          <p:nvPr>
            <p:ph type="dt" sz="half" idx="10"/>
          </p:nvPr>
        </p:nvSpPr>
        <p:spPr>
          <a:xfrm>
            <a:off x="457200" y="6280150"/>
            <a:ext cx="2133600" cy="365125"/>
          </a:xfrm>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a:xfrm>
            <a:off x="3124200" y="6280150"/>
            <a:ext cx="2895600" cy="365125"/>
          </a:xfrm>
        </p:spPr>
        <p:txBody>
          <a:bodyPr/>
          <a:lstStyle/>
          <a:p>
            <a:r>
              <a:rPr lang="en-US" smtClean="0"/>
              <a:t>David Tye</a:t>
            </a:r>
            <a:endParaRPr lang="en-US"/>
          </a:p>
        </p:txBody>
      </p:sp>
      <p:sp>
        <p:nvSpPr>
          <p:cNvPr id="6" name="Slide Number Placeholder 5"/>
          <p:cNvSpPr>
            <a:spLocks noGrp="1"/>
          </p:cNvSpPr>
          <p:nvPr>
            <p:ph type="sldNum" sz="quarter" idx="12"/>
          </p:nvPr>
        </p:nvSpPr>
        <p:spPr>
          <a:xfrm>
            <a:off x="6553200" y="6280150"/>
            <a:ext cx="2133600" cy="365125"/>
          </a:xfrm>
        </p:spPr>
        <p:txBody>
          <a:bodyPr/>
          <a:lstStyle/>
          <a:p>
            <a:fld id="{3B0E11CA-64D2-4375-B622-C832B1B19270}" type="slidenum">
              <a:rPr lang="en-US" smtClean="0"/>
              <a:pPr/>
              <a:t>33</a:t>
            </a:fld>
            <a:endParaRPr lang="en-US" dirty="0"/>
          </a:p>
        </p:txBody>
      </p:sp>
      <p:pic>
        <p:nvPicPr>
          <p:cNvPr id="7" name="Picture 2"/>
          <p:cNvPicPr>
            <a:picLocks noChangeAspect="1" noChangeArrowheads="1"/>
          </p:cNvPicPr>
          <p:nvPr/>
        </p:nvPicPr>
        <p:blipFill>
          <a:blip r:embed="rId2" cstate="print"/>
          <a:srcRect/>
          <a:stretch>
            <a:fillRect/>
          </a:stretch>
        </p:blipFill>
        <p:spPr bwMode="auto">
          <a:xfrm>
            <a:off x="6487732" y="86139"/>
            <a:ext cx="2656268" cy="82826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noAutofit/>
          </a:bodyPr>
          <a:lstStyle/>
          <a:p>
            <a:pPr lvl="0"/>
            <a:r>
              <a:rPr lang="en-US" sz="3600" dirty="0" smtClean="0"/>
              <a:t>B. </a:t>
            </a:r>
            <a:r>
              <a:rPr lang="en-US" sz="3600" i="1" dirty="0" smtClean="0"/>
              <a:t>The Rapture is for only the Church</a:t>
            </a:r>
            <a:endParaRPr lang="en-US" sz="4800" dirty="0"/>
          </a:p>
        </p:txBody>
      </p:sp>
      <p:sp>
        <p:nvSpPr>
          <p:cNvPr id="3" name="Content Placeholder 2"/>
          <p:cNvSpPr>
            <a:spLocks noGrp="1"/>
          </p:cNvSpPr>
          <p:nvPr>
            <p:ph idx="1"/>
          </p:nvPr>
        </p:nvSpPr>
        <p:spPr>
          <a:xfrm>
            <a:off x="457200" y="2895600"/>
            <a:ext cx="8382000" cy="2971800"/>
          </a:xfrm>
        </p:spPr>
        <p:txBody>
          <a:bodyPr>
            <a:noAutofit/>
          </a:bodyPr>
          <a:lstStyle/>
          <a:p>
            <a:pPr>
              <a:buNone/>
            </a:pPr>
            <a:r>
              <a:rPr lang="en-US" sz="2200" b="1" dirty="0" smtClean="0">
                <a:solidFill>
                  <a:srgbClr val="0033CC"/>
                </a:solidFill>
                <a:latin typeface="Times New Roman" pitchFamily="18" charset="0"/>
                <a:cs typeface="Times New Roman" pitchFamily="18" charset="0"/>
              </a:rPr>
              <a:t>1 </a:t>
            </a:r>
            <a:r>
              <a:rPr lang="en-US" sz="2200" b="1" dirty="0" err="1" smtClean="0">
                <a:solidFill>
                  <a:srgbClr val="0033CC"/>
                </a:solidFill>
                <a:latin typeface="Times New Roman" pitchFamily="18" charset="0"/>
                <a:cs typeface="Times New Roman" pitchFamily="18" charset="0"/>
              </a:rPr>
              <a:t>Thess</a:t>
            </a:r>
            <a:r>
              <a:rPr lang="en-US" sz="2200" b="1" dirty="0" smtClean="0">
                <a:solidFill>
                  <a:srgbClr val="0033CC"/>
                </a:solidFill>
                <a:latin typeface="Times New Roman" pitchFamily="18" charset="0"/>
                <a:cs typeface="Times New Roman" pitchFamily="18" charset="0"/>
              </a:rPr>
              <a:t> 4:16-17 </a:t>
            </a:r>
            <a:r>
              <a:rPr lang="en-US" sz="2200" dirty="0" smtClean="0">
                <a:latin typeface="Times New Roman" pitchFamily="18" charset="0"/>
                <a:cs typeface="Times New Roman" pitchFamily="18" charset="0"/>
              </a:rPr>
              <a:t>For the Lord Himself will descend from heaven with a shout, with the voice of the archangel, and with the trumpet of God; and the </a:t>
            </a:r>
            <a:r>
              <a:rPr lang="en-US" sz="2200" b="1" u="sng" dirty="0" smtClean="0">
                <a:solidFill>
                  <a:srgbClr val="C00000"/>
                </a:solidFill>
                <a:latin typeface="Times New Roman" pitchFamily="18" charset="0"/>
                <a:cs typeface="Times New Roman" pitchFamily="18" charset="0"/>
              </a:rPr>
              <a:t>dead in Christ shall rise first</a:t>
            </a:r>
            <a:r>
              <a:rPr lang="en-US" sz="2200" dirty="0" smtClean="0">
                <a:latin typeface="Times New Roman" pitchFamily="18" charset="0"/>
                <a:cs typeface="Times New Roman" pitchFamily="18" charset="0"/>
              </a:rPr>
              <a:t>. </a:t>
            </a:r>
            <a:r>
              <a:rPr lang="en-US" sz="2200" baseline="30000" dirty="0" smtClean="0">
                <a:latin typeface="Times New Roman" pitchFamily="18" charset="0"/>
                <a:cs typeface="Times New Roman" pitchFamily="18" charset="0"/>
              </a:rPr>
              <a:t>17</a:t>
            </a:r>
            <a:r>
              <a:rPr lang="en-US" sz="2200" dirty="0" smtClean="0">
                <a:latin typeface="Times New Roman" pitchFamily="18" charset="0"/>
                <a:cs typeface="Times New Roman" pitchFamily="18" charset="0"/>
              </a:rPr>
              <a:t>Then </a:t>
            </a:r>
            <a:r>
              <a:rPr lang="en-US" sz="2200" b="1" u="sng" dirty="0" smtClean="0">
                <a:solidFill>
                  <a:srgbClr val="C00000"/>
                </a:solidFill>
                <a:latin typeface="Times New Roman" pitchFamily="18" charset="0"/>
                <a:cs typeface="Times New Roman" pitchFamily="18" charset="0"/>
              </a:rPr>
              <a:t>we who are alive </a:t>
            </a:r>
            <a:r>
              <a:rPr lang="en-US" sz="2200" dirty="0" smtClean="0">
                <a:latin typeface="Times New Roman" pitchFamily="18" charset="0"/>
                <a:cs typeface="Times New Roman" pitchFamily="18" charset="0"/>
              </a:rPr>
              <a:t>and remain shall be </a:t>
            </a:r>
            <a:r>
              <a:rPr lang="en-US" sz="2200" b="1" u="sng" dirty="0" smtClean="0">
                <a:solidFill>
                  <a:srgbClr val="C00000"/>
                </a:solidFill>
                <a:latin typeface="Times New Roman" pitchFamily="18" charset="0"/>
                <a:cs typeface="Times New Roman" pitchFamily="18" charset="0"/>
              </a:rPr>
              <a:t>caught up</a:t>
            </a:r>
            <a:r>
              <a:rPr lang="en-US" sz="2200" dirty="0" smtClean="0">
                <a:solidFill>
                  <a:srgbClr val="C00000"/>
                </a:solidFill>
                <a:latin typeface="Times New Roman" pitchFamily="18" charset="0"/>
                <a:cs typeface="Times New Roman" pitchFamily="18" charset="0"/>
              </a:rPr>
              <a:t> </a:t>
            </a:r>
            <a:r>
              <a:rPr lang="en-US" sz="2200" dirty="0" smtClean="0">
                <a:latin typeface="Times New Roman" pitchFamily="18" charset="0"/>
                <a:cs typeface="Times New Roman" pitchFamily="18" charset="0"/>
              </a:rPr>
              <a:t>[</a:t>
            </a:r>
            <a:r>
              <a:rPr lang="en-US" sz="2200" i="1" u="sng" dirty="0" err="1" smtClean="0">
                <a:latin typeface="Times New Roman" pitchFamily="18" charset="0"/>
                <a:cs typeface="Times New Roman" pitchFamily="18" charset="0"/>
              </a:rPr>
              <a:t>raptured</a:t>
            </a:r>
            <a:r>
              <a:rPr lang="en-US" sz="2200" dirty="0" smtClean="0">
                <a:latin typeface="Times New Roman" pitchFamily="18" charset="0"/>
                <a:cs typeface="Times New Roman" pitchFamily="18" charset="0"/>
              </a:rPr>
              <a:t>] together with them in the clouds to meet the Lord in the air, and thus we shall always be with the Lord. </a:t>
            </a:r>
          </a:p>
          <a:p>
            <a:pPr>
              <a:buNone/>
            </a:pPr>
            <a:r>
              <a:rPr lang="en-US" sz="2400" dirty="0" smtClean="0">
                <a:solidFill>
                  <a:srgbClr val="0033CC"/>
                </a:solidFill>
                <a:latin typeface="Times New Roman" pitchFamily="18" charset="0"/>
                <a:cs typeface="Times New Roman" pitchFamily="18" charset="0"/>
              </a:rPr>
              <a:t> </a:t>
            </a:r>
            <a:r>
              <a:rPr lang="en-US" sz="2400" b="1" dirty="0" smtClean="0">
                <a:solidFill>
                  <a:srgbClr val="0033CC"/>
                </a:solidFill>
                <a:latin typeface="Times New Roman" pitchFamily="18" charset="0"/>
                <a:cs typeface="Times New Roman" pitchFamily="18" charset="0"/>
              </a:rPr>
              <a:t>1 </a:t>
            </a:r>
            <a:r>
              <a:rPr lang="en-US" sz="2400" b="1" dirty="0" err="1" smtClean="0">
                <a:solidFill>
                  <a:srgbClr val="0033CC"/>
                </a:solidFill>
                <a:latin typeface="Times New Roman" pitchFamily="18" charset="0"/>
                <a:cs typeface="Times New Roman" pitchFamily="18" charset="0"/>
              </a:rPr>
              <a:t>Cor</a:t>
            </a:r>
            <a:r>
              <a:rPr lang="en-US" sz="2400" b="1" dirty="0" smtClean="0">
                <a:solidFill>
                  <a:srgbClr val="0033CC"/>
                </a:solidFill>
                <a:latin typeface="Times New Roman" pitchFamily="18" charset="0"/>
                <a:cs typeface="Times New Roman" pitchFamily="18" charset="0"/>
              </a:rPr>
              <a:t> 12:13</a:t>
            </a:r>
            <a:r>
              <a:rPr lang="en-US" sz="2400" dirty="0" smtClean="0">
                <a:latin typeface="Times New Roman" pitchFamily="18" charset="0"/>
                <a:cs typeface="Times New Roman" pitchFamily="18" charset="0"/>
              </a:rPr>
              <a:t> For </a:t>
            </a:r>
            <a:r>
              <a:rPr lang="en-US" sz="2400" b="1" u="sng" dirty="0" smtClean="0">
                <a:latin typeface="Times New Roman" pitchFamily="18" charset="0"/>
                <a:cs typeface="Times New Roman" pitchFamily="18" charset="0"/>
              </a:rPr>
              <a:t>by one Spirit we were all baptized </a:t>
            </a:r>
            <a:r>
              <a:rPr lang="en-US" sz="2400" dirty="0" smtClean="0">
                <a:latin typeface="Times New Roman" pitchFamily="18" charset="0"/>
                <a:cs typeface="Times New Roman" pitchFamily="18" charset="0"/>
              </a:rPr>
              <a:t>into one body [</a:t>
            </a:r>
            <a:r>
              <a:rPr lang="en-US" sz="2400" i="1" u="sng" dirty="0" smtClean="0">
                <a:latin typeface="Times New Roman" pitchFamily="18" charset="0"/>
                <a:cs typeface="Times New Roman" pitchFamily="18" charset="0"/>
              </a:rPr>
              <a:t>this began at Pentecost</a:t>
            </a:r>
            <a:r>
              <a:rPr lang="en-US" sz="2400" dirty="0" smtClean="0">
                <a:latin typeface="Times New Roman" pitchFamily="18" charset="0"/>
                <a:cs typeface="Times New Roman" pitchFamily="18" charset="0"/>
              </a:rPr>
              <a:t>], whether Jews or Greeks, whether slaves or free, and we were all made to drink of one Spirit. </a:t>
            </a:r>
          </a:p>
          <a:p>
            <a:endParaRPr lang="en-US" sz="24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34</a:t>
            </a:fld>
            <a:endParaRPr lang="en-US"/>
          </a:p>
        </p:txBody>
      </p:sp>
      <p:pic>
        <p:nvPicPr>
          <p:cNvPr id="7" name="Picture 2"/>
          <p:cNvPicPr>
            <a:picLocks noChangeAspect="1" noChangeArrowheads="1"/>
          </p:cNvPicPr>
          <p:nvPr/>
        </p:nvPicPr>
        <p:blipFill>
          <a:blip r:embed="rId2" cstate="print"/>
          <a:srcRect/>
          <a:stretch>
            <a:fillRect/>
          </a:stretch>
        </p:blipFill>
        <p:spPr bwMode="auto">
          <a:xfrm>
            <a:off x="838200" y="695739"/>
            <a:ext cx="7543800" cy="235226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12/1/2016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35</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0" y="0"/>
            <a:ext cx="9144000" cy="6400800"/>
          </a:xfrm>
          <a:prstGeom prst="rect">
            <a:avLst/>
          </a:prstGeom>
          <a:noFill/>
          <a:ln w="9525">
            <a:noFill/>
            <a:miter lim="800000"/>
            <a:headEnd/>
            <a:tailEnd/>
          </a:ln>
        </p:spPr>
      </p:pic>
      <p:pic>
        <p:nvPicPr>
          <p:cNvPr id="6" name="Picture 5" descr="http://comps.canstockphoto.com/can-stock-photo_csp17222415.jpg"/>
          <p:cNvPicPr>
            <a:picLocks noChangeAspect="1" noChangeArrowheads="1"/>
          </p:cNvPicPr>
          <p:nvPr/>
        </p:nvPicPr>
        <p:blipFill>
          <a:blip r:embed="rId3" cstate="print"/>
          <a:srcRect/>
          <a:stretch>
            <a:fillRect/>
          </a:stretch>
        </p:blipFill>
        <p:spPr bwMode="auto">
          <a:xfrm>
            <a:off x="0" y="685800"/>
            <a:ext cx="838199" cy="718989"/>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92162"/>
          </a:xfrm>
        </p:spPr>
        <p:txBody>
          <a:bodyPr>
            <a:noAutofit/>
          </a:bodyPr>
          <a:lstStyle/>
          <a:p>
            <a:pPr lvl="0"/>
            <a:r>
              <a:rPr lang="en-US" sz="3600" dirty="0" smtClean="0"/>
              <a:t>C. </a:t>
            </a:r>
            <a:r>
              <a:rPr lang="en-US" sz="3600" i="1" dirty="0" smtClean="0"/>
              <a:t>Six Arguments for the Pre-tribulation Rapture of the Church</a:t>
            </a:r>
            <a:endParaRPr lang="en-US" sz="3600" dirty="0"/>
          </a:p>
        </p:txBody>
      </p:sp>
      <p:sp>
        <p:nvSpPr>
          <p:cNvPr id="3" name="Content Placeholder 2"/>
          <p:cNvSpPr>
            <a:spLocks noGrp="1"/>
          </p:cNvSpPr>
          <p:nvPr>
            <p:ph idx="1"/>
          </p:nvPr>
        </p:nvSpPr>
        <p:spPr>
          <a:xfrm>
            <a:off x="457200" y="2895600"/>
            <a:ext cx="8382000" cy="2971800"/>
          </a:xfrm>
        </p:spPr>
        <p:txBody>
          <a:bodyPr>
            <a:noAutofit/>
          </a:bodyPr>
          <a:lstStyle/>
          <a:p>
            <a:pPr>
              <a:buNone/>
            </a:pPr>
            <a:endParaRPr lang="en-US" sz="2200" b="1" dirty="0" smtClean="0">
              <a:solidFill>
                <a:schemeClr val="tx2"/>
              </a:solidFill>
              <a:latin typeface="Times New Roman" pitchFamily="18" charset="0"/>
              <a:cs typeface="Times New Roman" pitchFamily="18" charset="0"/>
            </a:endParaRPr>
          </a:p>
          <a:p>
            <a:pPr>
              <a:buNone/>
            </a:pPr>
            <a:endParaRPr lang="en-US" sz="2200" b="1" dirty="0" smtClean="0">
              <a:solidFill>
                <a:schemeClr val="tx2"/>
              </a:solidFill>
              <a:latin typeface="Times New Roman" pitchFamily="18" charset="0"/>
              <a:cs typeface="Times New Roman" pitchFamily="18" charset="0"/>
            </a:endParaRPr>
          </a:p>
          <a:p>
            <a:pPr>
              <a:buNone/>
            </a:pPr>
            <a:endParaRPr lang="en-US" sz="2200" b="1" dirty="0" smtClean="0">
              <a:solidFill>
                <a:schemeClr val="tx2"/>
              </a:solidFill>
              <a:latin typeface="Times New Roman" pitchFamily="18" charset="0"/>
              <a:cs typeface="Times New Roman" pitchFamily="18" charset="0"/>
            </a:endParaRPr>
          </a:p>
          <a:p>
            <a:pPr>
              <a:buNone/>
            </a:pPr>
            <a:endParaRPr lang="en-US" sz="2200" b="1" dirty="0" smtClean="0">
              <a:solidFill>
                <a:schemeClr val="tx2"/>
              </a:solidFill>
              <a:latin typeface="Times New Roman" pitchFamily="18" charset="0"/>
              <a:cs typeface="Times New Roman" pitchFamily="18" charset="0"/>
            </a:endParaRPr>
          </a:p>
          <a:p>
            <a:pPr>
              <a:buNone/>
            </a:pPr>
            <a:r>
              <a:rPr lang="en-US" sz="2200" b="1" dirty="0" smtClean="0">
                <a:solidFill>
                  <a:schemeClr val="tx2"/>
                </a:solidFill>
                <a:latin typeface="Times New Roman" pitchFamily="18" charset="0"/>
                <a:cs typeface="Times New Roman" pitchFamily="18" charset="0"/>
              </a:rPr>
              <a:t>…</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36</a:t>
            </a:fld>
            <a:endParaRPr lang="en-US"/>
          </a:p>
        </p:txBody>
      </p:sp>
      <p:pic>
        <p:nvPicPr>
          <p:cNvPr id="7" name="Picture 2"/>
          <p:cNvPicPr>
            <a:picLocks noChangeAspect="1" noChangeArrowheads="1"/>
          </p:cNvPicPr>
          <p:nvPr/>
        </p:nvPicPr>
        <p:blipFill>
          <a:blip r:embed="rId2" cstate="print"/>
          <a:srcRect/>
          <a:stretch>
            <a:fillRect/>
          </a:stretch>
        </p:blipFill>
        <p:spPr bwMode="auto">
          <a:xfrm>
            <a:off x="25866" y="1676400"/>
            <a:ext cx="9041934" cy="281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r>
              <a:rPr lang="en-US" sz="2000" i="1" dirty="0" smtClean="0"/>
              <a:t> 1) The Scriptural Distinction between the Church and the Nation of Israel</a:t>
            </a:r>
            <a:endParaRPr lang="en-US" sz="2000" dirty="0"/>
          </a:p>
        </p:txBody>
      </p:sp>
      <p:sp>
        <p:nvSpPr>
          <p:cNvPr id="3" name="Content Placeholder 2"/>
          <p:cNvSpPr>
            <a:spLocks noGrp="1"/>
          </p:cNvSpPr>
          <p:nvPr>
            <p:ph idx="1"/>
          </p:nvPr>
        </p:nvSpPr>
        <p:spPr>
          <a:xfrm>
            <a:off x="457200" y="3048000"/>
            <a:ext cx="8229600" cy="3581400"/>
          </a:xfrm>
        </p:spPr>
        <p:txBody>
          <a:bodyPr>
            <a:noAutofit/>
          </a:bodyPr>
          <a:lstStyle/>
          <a:p>
            <a:pPr>
              <a:buNone/>
            </a:pPr>
            <a:r>
              <a:rPr lang="en-US" sz="2000" b="1" dirty="0" smtClean="0">
                <a:solidFill>
                  <a:srgbClr val="0033CC"/>
                </a:solidFill>
                <a:latin typeface="Times New Roman" pitchFamily="18" charset="0"/>
                <a:cs typeface="Times New Roman" pitchFamily="18" charset="0"/>
              </a:rPr>
              <a:t>Romans 11:25-27 </a:t>
            </a:r>
            <a:r>
              <a:rPr lang="en-US" sz="2000" dirty="0" smtClean="0">
                <a:latin typeface="Times New Roman" pitchFamily="18" charset="0"/>
                <a:cs typeface="Times New Roman" pitchFamily="18" charset="0"/>
              </a:rPr>
              <a:t>For I do not want you, brethren, to be uninformed of this mystery—so that you will not be wise in your own estimation—that a </a:t>
            </a:r>
            <a:r>
              <a:rPr lang="en-US" sz="2000" u="sng" dirty="0" smtClean="0">
                <a:latin typeface="Times New Roman" pitchFamily="18" charset="0"/>
                <a:cs typeface="Times New Roman" pitchFamily="18" charset="0"/>
              </a:rPr>
              <a:t>partial hardening has happened to Israel</a:t>
            </a:r>
            <a:r>
              <a:rPr lang="en-US" sz="2000" dirty="0" smtClean="0">
                <a:latin typeface="Times New Roman" pitchFamily="18" charset="0"/>
                <a:cs typeface="Times New Roman" pitchFamily="18" charset="0"/>
              </a:rPr>
              <a:t> </a:t>
            </a:r>
            <a:r>
              <a:rPr lang="en-US" sz="2000" u="sng" dirty="0" smtClean="0">
                <a:latin typeface="Times New Roman" pitchFamily="18" charset="0"/>
                <a:cs typeface="Times New Roman" pitchFamily="18" charset="0"/>
              </a:rPr>
              <a:t>until the fullness of the Gentiles has come in</a:t>
            </a:r>
            <a:r>
              <a:rPr lang="en-US" sz="2000" dirty="0" smtClean="0">
                <a:latin typeface="Times New Roman" pitchFamily="18" charset="0"/>
                <a:cs typeface="Times New Roman" pitchFamily="18" charset="0"/>
              </a:rPr>
              <a:t>; </a:t>
            </a:r>
            <a:r>
              <a:rPr lang="en-US" sz="2000" b="1" baseline="30000" dirty="0" smtClean="0">
                <a:solidFill>
                  <a:srgbClr val="0033CC"/>
                </a:solidFill>
                <a:latin typeface="Times New Roman" pitchFamily="18" charset="0"/>
                <a:cs typeface="Times New Roman" pitchFamily="18" charset="0"/>
              </a:rPr>
              <a:t>26</a:t>
            </a:r>
            <a:r>
              <a:rPr lang="en-US" sz="2000" baseline="30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and so all Israel will be saved; just as it is written, "</a:t>
            </a:r>
            <a:r>
              <a:rPr lang="en-US" sz="2000" cap="small" dirty="0" smtClean="0">
                <a:latin typeface="Times New Roman" pitchFamily="18" charset="0"/>
                <a:cs typeface="Times New Roman" pitchFamily="18" charset="0"/>
              </a:rPr>
              <a:t>THE</a:t>
            </a:r>
            <a:r>
              <a:rPr lang="en-US" sz="2000" dirty="0" smtClean="0">
                <a:latin typeface="Times New Roman" pitchFamily="18" charset="0"/>
                <a:cs typeface="Times New Roman" pitchFamily="18" charset="0"/>
              </a:rPr>
              <a:t> </a:t>
            </a:r>
            <a:r>
              <a:rPr lang="en-US" sz="2000" cap="small" dirty="0" smtClean="0">
                <a:latin typeface="Times New Roman" pitchFamily="18" charset="0"/>
                <a:cs typeface="Times New Roman" pitchFamily="18" charset="0"/>
              </a:rPr>
              <a:t>DELIVERER WILL COME FROM</a:t>
            </a:r>
            <a:r>
              <a:rPr lang="en-US" sz="2000" dirty="0" smtClean="0">
                <a:latin typeface="Times New Roman" pitchFamily="18" charset="0"/>
                <a:cs typeface="Times New Roman" pitchFamily="18" charset="0"/>
              </a:rPr>
              <a:t> </a:t>
            </a:r>
            <a:r>
              <a:rPr lang="en-US" sz="2000" cap="small" dirty="0" smtClean="0">
                <a:latin typeface="Times New Roman" pitchFamily="18" charset="0"/>
                <a:cs typeface="Times New Roman" pitchFamily="18" charset="0"/>
              </a:rPr>
              <a:t>ZION</a:t>
            </a:r>
            <a:r>
              <a:rPr lang="en-US" sz="2000" dirty="0" smtClean="0">
                <a:latin typeface="Times New Roman" pitchFamily="18" charset="0"/>
                <a:cs typeface="Times New Roman" pitchFamily="18" charset="0"/>
              </a:rPr>
              <a:t>, </a:t>
            </a:r>
            <a:r>
              <a:rPr lang="en-US" sz="2000" cap="small" dirty="0" smtClean="0">
                <a:latin typeface="Times New Roman" pitchFamily="18" charset="0"/>
                <a:cs typeface="Times New Roman" pitchFamily="18" charset="0"/>
              </a:rPr>
              <a:t>HE WILL REMOVE UNGODLINESS FROM</a:t>
            </a:r>
            <a:r>
              <a:rPr lang="en-US" sz="2000" dirty="0" smtClean="0">
                <a:latin typeface="Times New Roman" pitchFamily="18" charset="0"/>
                <a:cs typeface="Times New Roman" pitchFamily="18" charset="0"/>
              </a:rPr>
              <a:t> </a:t>
            </a:r>
            <a:r>
              <a:rPr lang="en-US" sz="2000" cap="small" dirty="0" smtClean="0">
                <a:latin typeface="Times New Roman" pitchFamily="18" charset="0"/>
                <a:cs typeface="Times New Roman" pitchFamily="18" charset="0"/>
              </a:rPr>
              <a:t>JACOB</a:t>
            </a:r>
            <a:r>
              <a:rPr lang="en-US" sz="2000" dirty="0" smtClean="0">
                <a:latin typeface="Times New Roman" pitchFamily="18" charset="0"/>
                <a:cs typeface="Times New Roman" pitchFamily="18" charset="0"/>
              </a:rPr>
              <a:t>." </a:t>
            </a:r>
            <a:r>
              <a:rPr lang="en-US" sz="2000" baseline="30000" dirty="0" smtClean="0">
                <a:solidFill>
                  <a:srgbClr val="0033CC"/>
                </a:solidFill>
                <a:latin typeface="Times New Roman" pitchFamily="18" charset="0"/>
                <a:cs typeface="Times New Roman" pitchFamily="18" charset="0"/>
              </a:rPr>
              <a:t>27</a:t>
            </a:r>
            <a:r>
              <a:rPr lang="en-US" sz="2000" baseline="30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r>
              <a:rPr lang="en-US" sz="2000" cap="small" dirty="0" smtClean="0">
                <a:latin typeface="Times New Roman" pitchFamily="18" charset="0"/>
                <a:cs typeface="Times New Roman" pitchFamily="18" charset="0"/>
              </a:rPr>
              <a:t>THIS IS</a:t>
            </a:r>
            <a:r>
              <a:rPr lang="en-US" sz="2000" dirty="0" smtClean="0">
                <a:latin typeface="Times New Roman" pitchFamily="18" charset="0"/>
                <a:cs typeface="Times New Roman" pitchFamily="18" charset="0"/>
              </a:rPr>
              <a:t> </a:t>
            </a:r>
            <a:r>
              <a:rPr lang="en-US" sz="2000" cap="small" dirty="0" smtClean="0">
                <a:latin typeface="Times New Roman" pitchFamily="18" charset="0"/>
                <a:cs typeface="Times New Roman" pitchFamily="18" charset="0"/>
              </a:rPr>
              <a:t>MY COVENANT WITH THEM</a:t>
            </a:r>
            <a:r>
              <a:rPr lang="en-US" sz="2000" dirty="0" smtClean="0">
                <a:latin typeface="Times New Roman" pitchFamily="18" charset="0"/>
                <a:cs typeface="Times New Roman" pitchFamily="18" charset="0"/>
              </a:rPr>
              <a:t>, </a:t>
            </a:r>
            <a:r>
              <a:rPr lang="en-US" sz="2000" cap="small" dirty="0" smtClean="0">
                <a:latin typeface="Times New Roman" pitchFamily="18" charset="0"/>
                <a:cs typeface="Times New Roman" pitchFamily="18" charset="0"/>
              </a:rPr>
              <a:t>WHEN</a:t>
            </a:r>
            <a:r>
              <a:rPr lang="en-US" sz="2000" dirty="0" smtClean="0">
                <a:latin typeface="Times New Roman" pitchFamily="18" charset="0"/>
                <a:cs typeface="Times New Roman" pitchFamily="18" charset="0"/>
              </a:rPr>
              <a:t> I </a:t>
            </a:r>
            <a:r>
              <a:rPr lang="en-US" sz="2000" cap="small" dirty="0" smtClean="0">
                <a:latin typeface="Times New Roman" pitchFamily="18" charset="0"/>
                <a:cs typeface="Times New Roman" pitchFamily="18" charset="0"/>
              </a:rPr>
              <a:t>TAKE AWAY THEIR SINS</a:t>
            </a:r>
            <a:r>
              <a:rPr lang="en-US" sz="2000" dirty="0" smtClean="0">
                <a:latin typeface="Times New Roman" pitchFamily="18" charset="0"/>
                <a:cs typeface="Times New Roman" pitchFamily="18" charset="0"/>
              </a:rPr>
              <a:t>." </a:t>
            </a:r>
            <a:endParaRPr lang="en-US" sz="900" dirty="0" smtClean="0">
              <a:latin typeface="Times New Roman" pitchFamily="18" charset="0"/>
              <a:cs typeface="Times New Roman" pitchFamily="18" charset="0"/>
            </a:endParaRPr>
          </a:p>
          <a:p>
            <a:pPr>
              <a:buNone/>
            </a:pPr>
            <a:r>
              <a:rPr lang="en-US" sz="900" dirty="0" smtClean="0">
                <a:latin typeface="Times New Roman" pitchFamily="18" charset="0"/>
                <a:cs typeface="Times New Roman" pitchFamily="18" charset="0"/>
              </a:rPr>
              <a:t> </a:t>
            </a:r>
          </a:p>
          <a:p>
            <a:pPr>
              <a:buNone/>
            </a:pPr>
            <a:r>
              <a:rPr lang="en-US" sz="2000" i="1" dirty="0" smtClean="0">
                <a:cs typeface="Times New Roman" pitchFamily="18" charset="0"/>
              </a:rPr>
              <a:t>God has two distinct programs – one for the gentiles and one for Israel. Based on the above verse it appears that He does not deal with the programs simultaneously, but the gentiles first and then Israel. </a:t>
            </a:r>
            <a:endParaRPr lang="en-US" sz="2000" i="1" dirty="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37</a:t>
            </a:fld>
            <a:endParaRPr lang="en-US"/>
          </a:p>
        </p:txBody>
      </p:sp>
      <p:pic>
        <p:nvPicPr>
          <p:cNvPr id="7" name="Picture 2"/>
          <p:cNvPicPr>
            <a:picLocks noChangeAspect="1" noChangeArrowheads="1"/>
          </p:cNvPicPr>
          <p:nvPr/>
        </p:nvPicPr>
        <p:blipFill>
          <a:blip r:embed="rId2" cstate="print"/>
          <a:srcRect/>
          <a:stretch>
            <a:fillRect/>
          </a:stretch>
        </p:blipFill>
        <p:spPr bwMode="auto">
          <a:xfrm>
            <a:off x="838200" y="685800"/>
            <a:ext cx="7543800" cy="235226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sz="4800" b="1" dirty="0" smtClean="0"/>
              <a:t>Stopped here.</a:t>
            </a:r>
            <a:endParaRPr lang="en-US" sz="4800" b="1"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r>
              <a:rPr lang="en-US" sz="2800" i="1" dirty="0" smtClean="0"/>
              <a:t>2) </a:t>
            </a:r>
            <a:r>
              <a:rPr lang="en-US" sz="2800" dirty="0" smtClean="0"/>
              <a:t>Israel seems to be the focus of the tribulation period</a:t>
            </a:r>
            <a:endParaRPr lang="en-US" sz="2800" dirty="0"/>
          </a:p>
        </p:txBody>
      </p:sp>
      <p:sp>
        <p:nvSpPr>
          <p:cNvPr id="3" name="Content Placeholder 2"/>
          <p:cNvSpPr>
            <a:spLocks noGrp="1"/>
          </p:cNvSpPr>
          <p:nvPr>
            <p:ph idx="1"/>
          </p:nvPr>
        </p:nvSpPr>
        <p:spPr>
          <a:xfrm>
            <a:off x="457200" y="2438400"/>
            <a:ext cx="8229600" cy="3810000"/>
          </a:xfrm>
        </p:spPr>
        <p:txBody>
          <a:bodyPr>
            <a:noAutofit/>
          </a:bodyPr>
          <a:lstStyle/>
          <a:p>
            <a:pPr>
              <a:buNone/>
            </a:pPr>
            <a:r>
              <a:rPr lang="en-US" sz="2400" dirty="0" smtClean="0">
                <a:latin typeface="Times New Roman" pitchFamily="18" charset="0"/>
                <a:cs typeface="Times New Roman" pitchFamily="18" charset="0"/>
              </a:rPr>
              <a:t> </a:t>
            </a:r>
          </a:p>
          <a:p>
            <a:pPr>
              <a:buNone/>
            </a:pPr>
            <a:r>
              <a:rPr lang="en-US" sz="2400" b="1" dirty="0" smtClean="0">
                <a:solidFill>
                  <a:srgbClr val="0033CC"/>
                </a:solidFill>
                <a:latin typeface="Times New Roman" pitchFamily="18" charset="0"/>
                <a:cs typeface="Times New Roman" pitchFamily="18" charset="0"/>
              </a:rPr>
              <a:t>Jeremiah 30:7</a:t>
            </a:r>
            <a:r>
              <a:rPr lang="en-US" sz="2400" dirty="0" smtClean="0">
                <a:solidFill>
                  <a:srgbClr val="0033CC"/>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'Alas! for that day is great, There is none like it; And it is the time of Jacob's distress, But he will be saved from it. </a:t>
            </a:r>
            <a:endParaRPr lang="en-US" sz="1100" dirty="0" smtClean="0">
              <a:latin typeface="Times New Roman" pitchFamily="18" charset="0"/>
              <a:cs typeface="Times New Roman" pitchFamily="18" charset="0"/>
            </a:endParaRPr>
          </a:p>
          <a:p>
            <a:pPr>
              <a:buNone/>
            </a:pPr>
            <a:r>
              <a:rPr lang="en-US" sz="11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buNone/>
            </a:pPr>
            <a:r>
              <a:rPr lang="en-US" sz="2400" i="1" dirty="0" smtClean="0">
                <a:cs typeface="Times New Roman" pitchFamily="18" charset="0"/>
              </a:rPr>
              <a:t>Greatly concerned that God has forgotten His promise to restore Israel (</a:t>
            </a:r>
            <a:r>
              <a:rPr lang="en-US" sz="2400" b="1" i="1" dirty="0" err="1" smtClean="0">
                <a:solidFill>
                  <a:srgbClr val="0033CC"/>
                </a:solidFill>
                <a:cs typeface="Times New Roman" pitchFamily="18" charset="0"/>
              </a:rPr>
              <a:t>Jer</a:t>
            </a:r>
            <a:r>
              <a:rPr lang="en-US" sz="2400" b="1" i="1" dirty="0" smtClean="0">
                <a:solidFill>
                  <a:srgbClr val="0033CC"/>
                </a:solidFill>
                <a:cs typeface="Times New Roman" pitchFamily="18" charset="0"/>
              </a:rPr>
              <a:t> 25:11-12</a:t>
            </a:r>
            <a:r>
              <a:rPr lang="en-US" sz="2400" i="1" dirty="0" smtClean="0">
                <a:cs typeface="Times New Roman" pitchFamily="18" charset="0"/>
              </a:rPr>
              <a:t>), Daniel prayers to God for an answer (</a:t>
            </a:r>
            <a:r>
              <a:rPr lang="en-US" sz="2400" b="1" i="1" dirty="0" smtClean="0">
                <a:solidFill>
                  <a:srgbClr val="0033CC"/>
                </a:solidFill>
                <a:cs typeface="Times New Roman" pitchFamily="18" charset="0"/>
              </a:rPr>
              <a:t>Dan 9:4-19</a:t>
            </a:r>
            <a:r>
              <a:rPr lang="en-US" sz="2400" i="1" dirty="0" smtClean="0">
                <a:cs typeface="Times New Roman" pitchFamily="18" charset="0"/>
              </a:rPr>
              <a:t>). Gabriel is sent to give the below response [</a:t>
            </a:r>
            <a:r>
              <a:rPr lang="en-US" sz="2400" b="1" i="1" u="sng" dirty="0" smtClean="0">
                <a:cs typeface="Times New Roman" pitchFamily="18" charset="0"/>
              </a:rPr>
              <a:t>note it is focused on Israel</a:t>
            </a:r>
            <a:r>
              <a:rPr lang="en-US" sz="2400" i="1" dirty="0" smtClean="0">
                <a:cs typeface="Times New Roman" pitchFamily="18" charset="0"/>
              </a:rPr>
              <a:t>]…</a:t>
            </a:r>
            <a:endParaRPr lang="en-US" sz="2400" i="1" dirty="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39</a:t>
            </a:fld>
            <a:endParaRPr lang="en-US"/>
          </a:p>
        </p:txBody>
      </p:sp>
      <p:pic>
        <p:nvPicPr>
          <p:cNvPr id="7" name="Picture 2"/>
          <p:cNvPicPr>
            <a:picLocks noChangeAspect="1" noChangeArrowheads="1"/>
          </p:cNvPicPr>
          <p:nvPr/>
        </p:nvPicPr>
        <p:blipFill>
          <a:blip r:embed="rId2" cstate="print"/>
          <a:srcRect/>
          <a:stretch>
            <a:fillRect/>
          </a:stretch>
        </p:blipFill>
        <p:spPr bwMode="auto">
          <a:xfrm>
            <a:off x="1295400" y="685800"/>
            <a:ext cx="6019800" cy="187705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763000" cy="6324600"/>
          </a:xfrm>
        </p:spPr>
        <p:txBody>
          <a:bodyPr>
            <a:noAutofit/>
          </a:bodyPr>
          <a:lstStyle/>
          <a:p>
            <a:pPr marL="225425" indent="-225425">
              <a:lnSpc>
                <a:spcPts val="2300"/>
              </a:lnSpc>
              <a:buNone/>
            </a:pPr>
            <a:r>
              <a:rPr lang="en-US" sz="2400" b="1" dirty="0" smtClean="0">
                <a:solidFill>
                  <a:srgbClr val="0033CC"/>
                </a:solidFill>
                <a:latin typeface="Times New Roman" pitchFamily="18" charset="0"/>
                <a:cs typeface="Times New Roman" pitchFamily="18" charset="0"/>
              </a:rPr>
              <a:t>Dan 9:24-27</a:t>
            </a:r>
            <a:r>
              <a:rPr lang="en-US" sz="2400" dirty="0" smtClean="0">
                <a:solidFill>
                  <a:srgbClr val="0033CC"/>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r>
              <a:rPr lang="en-US" sz="2400" u="sng" dirty="0" smtClean="0">
                <a:latin typeface="Times New Roman" pitchFamily="18" charset="0"/>
                <a:cs typeface="Times New Roman" pitchFamily="18" charset="0"/>
              </a:rPr>
              <a:t>Seventy weeks</a:t>
            </a:r>
            <a:r>
              <a:rPr lang="en-US" sz="2400" dirty="0" smtClean="0">
                <a:latin typeface="Times New Roman" pitchFamily="18" charset="0"/>
                <a:cs typeface="Times New Roman" pitchFamily="18" charset="0"/>
              </a:rPr>
              <a:t> [</a:t>
            </a:r>
            <a:r>
              <a:rPr lang="en-US" sz="2400" i="1" u="sng" dirty="0" smtClean="0">
                <a:solidFill>
                  <a:srgbClr val="C00000"/>
                </a:solidFill>
                <a:latin typeface="Times New Roman" pitchFamily="18" charset="0"/>
                <a:cs typeface="Times New Roman" pitchFamily="18" charset="0"/>
              </a:rPr>
              <a:t>1 week = 7 years</a:t>
            </a:r>
            <a:r>
              <a:rPr lang="en-US" sz="2400" dirty="0" smtClean="0">
                <a:latin typeface="Times New Roman" pitchFamily="18" charset="0"/>
                <a:cs typeface="Times New Roman" pitchFamily="18" charset="0"/>
              </a:rPr>
              <a:t>] </a:t>
            </a:r>
            <a:r>
              <a:rPr lang="en-US" sz="2400" u="sng" dirty="0" smtClean="0">
                <a:latin typeface="Times New Roman" pitchFamily="18" charset="0"/>
                <a:cs typeface="Times New Roman" pitchFamily="18" charset="0"/>
              </a:rPr>
              <a:t>have been decreed</a:t>
            </a:r>
            <a:r>
              <a:rPr lang="en-US" sz="2400" dirty="0" smtClean="0">
                <a:latin typeface="Times New Roman" pitchFamily="18" charset="0"/>
                <a:cs typeface="Times New Roman" pitchFamily="18" charset="0"/>
              </a:rPr>
              <a:t> </a:t>
            </a:r>
            <a:r>
              <a:rPr lang="en-US" sz="2400" b="1" u="sng" dirty="0" smtClean="0">
                <a:solidFill>
                  <a:srgbClr val="C00000"/>
                </a:solidFill>
                <a:latin typeface="Times New Roman" pitchFamily="18" charset="0"/>
                <a:cs typeface="Times New Roman" pitchFamily="18" charset="0"/>
              </a:rPr>
              <a:t>for your people</a:t>
            </a:r>
            <a:r>
              <a:rPr lang="en-US" sz="2400" dirty="0" smtClean="0">
                <a:solidFill>
                  <a:srgbClr val="C00000"/>
                </a:solidFill>
                <a:latin typeface="Times New Roman" pitchFamily="18" charset="0"/>
                <a:cs typeface="Times New Roman" pitchFamily="18" charset="0"/>
              </a:rPr>
              <a:t> </a:t>
            </a:r>
            <a:r>
              <a:rPr lang="en-US" sz="2400" u="sng" dirty="0" smtClean="0">
                <a:latin typeface="Times New Roman" pitchFamily="18" charset="0"/>
                <a:cs typeface="Times New Roman" pitchFamily="18" charset="0"/>
              </a:rPr>
              <a:t>and </a:t>
            </a:r>
            <a:r>
              <a:rPr lang="en-US" sz="2400" b="1" u="sng" dirty="0" smtClean="0">
                <a:solidFill>
                  <a:srgbClr val="C00000"/>
                </a:solidFill>
                <a:latin typeface="Times New Roman" pitchFamily="18" charset="0"/>
                <a:cs typeface="Times New Roman" pitchFamily="18" charset="0"/>
              </a:rPr>
              <a:t>your holy city</a:t>
            </a:r>
            <a:r>
              <a:rPr lang="en-US" sz="2400" u="sng" dirty="0" smtClean="0">
                <a:latin typeface="Times New Roman" pitchFamily="18" charset="0"/>
                <a:cs typeface="Times New Roman" pitchFamily="18" charset="0"/>
              </a:rPr>
              <a:t>, to finish the transgression</a:t>
            </a:r>
            <a:r>
              <a:rPr lang="en-US" sz="2400" dirty="0" smtClean="0">
                <a:latin typeface="Times New Roman" pitchFamily="18" charset="0"/>
                <a:cs typeface="Times New Roman" pitchFamily="18" charset="0"/>
              </a:rPr>
              <a:t> [</a:t>
            </a:r>
            <a:r>
              <a:rPr lang="en-US" sz="2400" i="1" u="sng" dirty="0" smtClean="0">
                <a:solidFill>
                  <a:srgbClr val="C00000"/>
                </a:solidFill>
                <a:latin typeface="Times New Roman" pitchFamily="18" charset="0"/>
                <a:cs typeface="Times New Roman" pitchFamily="18" charset="0"/>
              </a:rPr>
              <a:t>end Israel’s disobedience</a:t>
            </a:r>
            <a:r>
              <a:rPr lang="en-US" sz="2400" dirty="0" smtClean="0">
                <a:latin typeface="Times New Roman" pitchFamily="18" charset="0"/>
                <a:cs typeface="Times New Roman" pitchFamily="18" charset="0"/>
              </a:rPr>
              <a:t>]</a:t>
            </a:r>
            <a:r>
              <a:rPr lang="en-US" sz="2400" u="sng" dirty="0" smtClean="0">
                <a:latin typeface="Times New Roman" pitchFamily="18" charset="0"/>
                <a:cs typeface="Times New Roman" pitchFamily="18" charset="0"/>
              </a:rPr>
              <a:t>, to make an end of sin</a:t>
            </a:r>
            <a:r>
              <a:rPr lang="en-US" sz="2400" dirty="0" smtClean="0">
                <a:latin typeface="Times New Roman" pitchFamily="18" charset="0"/>
                <a:cs typeface="Times New Roman" pitchFamily="18" charset="0"/>
              </a:rPr>
              <a:t> [</a:t>
            </a:r>
            <a:r>
              <a:rPr lang="en-US" sz="2400" i="1" u="sng" dirty="0" smtClean="0">
                <a:solidFill>
                  <a:srgbClr val="C00000"/>
                </a:solidFill>
                <a:latin typeface="Times New Roman" pitchFamily="18" charset="0"/>
                <a:cs typeface="Times New Roman" pitchFamily="18" charset="0"/>
              </a:rPr>
              <a:t>punish Israel’s disobedience</a:t>
            </a:r>
            <a:r>
              <a:rPr lang="en-US" sz="2400" dirty="0" smtClean="0">
                <a:latin typeface="Times New Roman" pitchFamily="18" charset="0"/>
                <a:cs typeface="Times New Roman" pitchFamily="18" charset="0"/>
              </a:rPr>
              <a:t>]</a:t>
            </a:r>
            <a:r>
              <a:rPr lang="en-US" sz="2400" u="sng" dirty="0" smtClean="0">
                <a:latin typeface="Times New Roman" pitchFamily="18" charset="0"/>
                <a:cs typeface="Times New Roman" pitchFamily="18" charset="0"/>
              </a:rPr>
              <a:t>, to make atonement for iniquity</a:t>
            </a:r>
            <a:r>
              <a:rPr lang="en-US" sz="2400" dirty="0" smtClean="0">
                <a:latin typeface="Times New Roman" pitchFamily="18" charset="0"/>
                <a:cs typeface="Times New Roman" pitchFamily="18" charset="0"/>
              </a:rPr>
              <a:t> [</a:t>
            </a:r>
            <a:r>
              <a:rPr lang="en-US" sz="2400" i="1" u="sng" dirty="0" smtClean="0">
                <a:solidFill>
                  <a:srgbClr val="C00000"/>
                </a:solidFill>
                <a:latin typeface="Times New Roman" pitchFamily="18" charset="0"/>
                <a:cs typeface="Times New Roman" pitchFamily="18" charset="0"/>
              </a:rPr>
              <a:t>cover Israel’s sins</a:t>
            </a:r>
            <a:r>
              <a:rPr lang="en-US" sz="2400" dirty="0" smtClean="0">
                <a:latin typeface="Times New Roman" pitchFamily="18" charset="0"/>
                <a:cs typeface="Times New Roman" pitchFamily="18" charset="0"/>
              </a:rPr>
              <a:t>]</a:t>
            </a:r>
            <a:r>
              <a:rPr lang="en-US" sz="2400" u="sng" dirty="0" smtClean="0">
                <a:latin typeface="Times New Roman" pitchFamily="18" charset="0"/>
                <a:cs typeface="Times New Roman" pitchFamily="18" charset="0"/>
              </a:rPr>
              <a:t>, to bring in everlasting righteousness</a:t>
            </a:r>
            <a:r>
              <a:rPr lang="en-US" sz="2400" dirty="0" smtClean="0">
                <a:latin typeface="Times New Roman" pitchFamily="18" charset="0"/>
                <a:cs typeface="Times New Roman" pitchFamily="18" charset="0"/>
              </a:rPr>
              <a:t> [</a:t>
            </a:r>
            <a:r>
              <a:rPr lang="en-US" sz="2400" i="1" u="sng" dirty="0" smtClean="0">
                <a:solidFill>
                  <a:srgbClr val="C00000"/>
                </a:solidFill>
                <a:latin typeface="Times New Roman" pitchFamily="18" charset="0"/>
                <a:cs typeface="Times New Roman" pitchFamily="18" charset="0"/>
              </a:rPr>
              <a:t>establish the millennial kingdom</a:t>
            </a:r>
            <a:r>
              <a:rPr lang="en-US" sz="2400" dirty="0" smtClean="0">
                <a:latin typeface="Times New Roman" pitchFamily="18" charset="0"/>
                <a:cs typeface="Times New Roman" pitchFamily="18" charset="0"/>
              </a:rPr>
              <a:t>]</a:t>
            </a:r>
            <a:r>
              <a:rPr lang="en-US" sz="2400" u="sng" dirty="0" smtClean="0">
                <a:latin typeface="Times New Roman" pitchFamily="18" charset="0"/>
                <a:cs typeface="Times New Roman" pitchFamily="18" charset="0"/>
              </a:rPr>
              <a:t>, to seal up vision and prophecy</a:t>
            </a:r>
            <a:r>
              <a:rPr lang="en-US" sz="2400" dirty="0" smtClean="0">
                <a:latin typeface="Times New Roman" pitchFamily="18" charset="0"/>
                <a:cs typeface="Times New Roman" pitchFamily="18" charset="0"/>
              </a:rPr>
              <a:t> [</a:t>
            </a:r>
            <a:r>
              <a:rPr lang="en-US" sz="2400" i="1" u="sng" dirty="0" smtClean="0">
                <a:solidFill>
                  <a:srgbClr val="C00000"/>
                </a:solidFill>
                <a:latin typeface="Times New Roman" pitchFamily="18" charset="0"/>
                <a:cs typeface="Times New Roman" pitchFamily="18" charset="0"/>
              </a:rPr>
              <a:t>finally fulfill all God’s promises</a:t>
            </a:r>
            <a:r>
              <a:rPr lang="en-US" sz="2400" dirty="0" smtClean="0">
                <a:latin typeface="Times New Roman" pitchFamily="18" charset="0"/>
                <a:cs typeface="Times New Roman" pitchFamily="18" charset="0"/>
              </a:rPr>
              <a:t>]</a:t>
            </a:r>
            <a:r>
              <a:rPr lang="en-US" sz="2400" u="sng" dirty="0" smtClean="0">
                <a:latin typeface="Times New Roman" pitchFamily="18" charset="0"/>
                <a:cs typeface="Times New Roman" pitchFamily="18" charset="0"/>
              </a:rPr>
              <a:t>, and to anoint the most holy </a:t>
            </a:r>
            <a:r>
              <a:rPr lang="en-US" sz="2400" i="1" u="sng" dirty="0" smtClean="0">
                <a:latin typeface="Times New Roman" pitchFamily="18" charset="0"/>
                <a:cs typeface="Times New Roman" pitchFamily="18" charset="0"/>
              </a:rPr>
              <a:t>place</a:t>
            </a:r>
            <a:r>
              <a:rPr lang="en-US" sz="2400" u="sng"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r>
              <a:rPr lang="en-US" sz="2400" i="1" u="sng" dirty="0" smtClean="0">
                <a:solidFill>
                  <a:srgbClr val="C00000"/>
                </a:solidFill>
                <a:latin typeface="Times New Roman" pitchFamily="18" charset="0"/>
                <a:cs typeface="Times New Roman" pitchFamily="18" charset="0"/>
              </a:rPr>
              <a:t>anoint either the temple or Christ – as King</a:t>
            </a:r>
            <a:r>
              <a:rPr lang="en-US" sz="2400" dirty="0" smtClean="0">
                <a:latin typeface="Times New Roman" pitchFamily="18" charset="0"/>
                <a:cs typeface="Times New Roman" pitchFamily="18" charset="0"/>
              </a:rPr>
              <a:t>]</a:t>
            </a:r>
            <a:r>
              <a:rPr lang="en-US" sz="2400" i="1" dirty="0" smtClean="0">
                <a:latin typeface="Times New Roman" pitchFamily="18" charset="0"/>
                <a:cs typeface="Times New Roman" pitchFamily="18" charset="0"/>
              </a:rPr>
              <a:t>. </a:t>
            </a:r>
            <a:r>
              <a:rPr lang="en-US" sz="2400" b="1" baseline="30000" dirty="0" smtClean="0">
                <a:solidFill>
                  <a:srgbClr val="0033CC"/>
                </a:solidFill>
                <a:latin typeface="Times New Roman" pitchFamily="18" charset="0"/>
                <a:cs typeface="Times New Roman" pitchFamily="18" charset="0"/>
              </a:rPr>
              <a:t>25</a:t>
            </a:r>
            <a:r>
              <a:rPr lang="en-US" sz="2400" dirty="0" smtClean="0">
                <a:latin typeface="Times New Roman" pitchFamily="18" charset="0"/>
                <a:cs typeface="Times New Roman" pitchFamily="18" charset="0"/>
              </a:rPr>
              <a:t>"So you are to know and discern </a:t>
            </a:r>
            <a:r>
              <a:rPr lang="en-US" sz="2400" i="1" dirty="0" smtClean="0">
                <a:latin typeface="Times New Roman" pitchFamily="18" charset="0"/>
                <a:cs typeface="Times New Roman" pitchFamily="18" charset="0"/>
              </a:rPr>
              <a:t>that</a:t>
            </a:r>
            <a:r>
              <a:rPr lang="en-US" sz="2400" dirty="0" smtClean="0">
                <a:latin typeface="Times New Roman" pitchFamily="18" charset="0"/>
                <a:cs typeface="Times New Roman" pitchFamily="18" charset="0"/>
              </a:rPr>
              <a:t> from the issuing of a decree to restore and rebuild Jerusalem until Messiah the Prince </a:t>
            </a:r>
            <a:r>
              <a:rPr lang="en-US" sz="2400" i="1" dirty="0" smtClean="0">
                <a:latin typeface="Times New Roman" pitchFamily="18" charset="0"/>
                <a:cs typeface="Times New Roman" pitchFamily="18" charset="0"/>
              </a:rPr>
              <a:t>there will be</a:t>
            </a:r>
            <a:r>
              <a:rPr lang="en-US" sz="2400"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seven weeks </a:t>
            </a:r>
            <a:r>
              <a:rPr lang="en-US" sz="2400" dirty="0" smtClean="0">
                <a:latin typeface="Times New Roman" pitchFamily="18" charset="0"/>
                <a:cs typeface="Times New Roman" pitchFamily="18" charset="0"/>
              </a:rPr>
              <a:t>and </a:t>
            </a:r>
            <a:r>
              <a:rPr lang="en-US" sz="2400" b="1" u="sng" dirty="0" smtClean="0">
                <a:latin typeface="Times New Roman" pitchFamily="18" charset="0"/>
                <a:cs typeface="Times New Roman" pitchFamily="18" charset="0"/>
              </a:rPr>
              <a:t>sixty-two weeks</a:t>
            </a:r>
            <a:r>
              <a:rPr lang="en-US" sz="2400" dirty="0" smtClean="0">
                <a:latin typeface="Times New Roman" pitchFamily="18" charset="0"/>
                <a:cs typeface="Times New Roman" pitchFamily="18" charset="0"/>
              </a:rPr>
              <a:t>; it will be built again, with plaza and moat, even in times of distress. </a:t>
            </a:r>
            <a:r>
              <a:rPr lang="en-US" sz="2400" b="1" baseline="30000" dirty="0" smtClean="0">
                <a:solidFill>
                  <a:srgbClr val="0033CC"/>
                </a:solidFill>
                <a:latin typeface="Times New Roman" pitchFamily="18" charset="0"/>
                <a:cs typeface="Times New Roman" pitchFamily="18" charset="0"/>
              </a:rPr>
              <a:t>26</a:t>
            </a:r>
            <a:r>
              <a:rPr lang="en-US" sz="2400" dirty="0" smtClean="0">
                <a:latin typeface="Times New Roman" pitchFamily="18" charset="0"/>
                <a:cs typeface="Times New Roman" pitchFamily="18" charset="0"/>
              </a:rPr>
              <a:t>"Then after the sixty-two weeks the </a:t>
            </a:r>
            <a:r>
              <a:rPr lang="en-US" sz="2400" u="sng" dirty="0" smtClean="0">
                <a:latin typeface="Times New Roman" pitchFamily="18" charset="0"/>
                <a:cs typeface="Times New Roman" pitchFamily="18" charset="0"/>
              </a:rPr>
              <a:t>Messiah will be cut off</a:t>
            </a:r>
            <a:r>
              <a:rPr lang="en-US" sz="2400" dirty="0" smtClean="0">
                <a:latin typeface="Times New Roman" pitchFamily="18" charset="0"/>
                <a:cs typeface="Times New Roman" pitchFamily="18" charset="0"/>
              </a:rPr>
              <a:t> and have nothing, and the </a:t>
            </a:r>
            <a:r>
              <a:rPr lang="en-US" sz="2400" u="sng" dirty="0" smtClean="0">
                <a:latin typeface="Times New Roman" pitchFamily="18" charset="0"/>
                <a:cs typeface="Times New Roman" pitchFamily="18" charset="0"/>
              </a:rPr>
              <a:t>people of the </a:t>
            </a:r>
            <a:r>
              <a:rPr lang="en-US" sz="2400" b="1" u="sng" dirty="0" smtClean="0">
                <a:latin typeface="Times New Roman" pitchFamily="18" charset="0"/>
                <a:cs typeface="Times New Roman" pitchFamily="18" charset="0"/>
              </a:rPr>
              <a:t>prince who is to come </a:t>
            </a:r>
            <a:r>
              <a:rPr lang="en-US" sz="2400" dirty="0" smtClean="0">
                <a:latin typeface="Times New Roman" pitchFamily="18" charset="0"/>
                <a:cs typeface="Times New Roman" pitchFamily="18" charset="0"/>
              </a:rPr>
              <a:t>will destroy the city and the sanctuary. And its end </a:t>
            </a:r>
            <a:r>
              <a:rPr lang="en-US" sz="2400" i="1" dirty="0" smtClean="0">
                <a:latin typeface="Times New Roman" pitchFamily="18" charset="0"/>
                <a:cs typeface="Times New Roman" pitchFamily="18" charset="0"/>
              </a:rPr>
              <a:t>will come</a:t>
            </a:r>
            <a:r>
              <a:rPr lang="en-US" sz="2400" dirty="0" smtClean="0">
                <a:latin typeface="Times New Roman" pitchFamily="18" charset="0"/>
                <a:cs typeface="Times New Roman" pitchFamily="18" charset="0"/>
              </a:rPr>
              <a:t> with a flood; even to the end there will be war; desolations are determined. </a:t>
            </a:r>
            <a:r>
              <a:rPr lang="en-US" sz="2400" b="1" baseline="30000" dirty="0" smtClean="0">
                <a:solidFill>
                  <a:srgbClr val="0033CC"/>
                </a:solidFill>
                <a:latin typeface="Times New Roman" pitchFamily="18" charset="0"/>
                <a:cs typeface="Times New Roman" pitchFamily="18" charset="0"/>
              </a:rPr>
              <a:t>27</a:t>
            </a:r>
            <a:r>
              <a:rPr lang="en-US" sz="2400" dirty="0" smtClean="0">
                <a:latin typeface="Times New Roman" pitchFamily="18" charset="0"/>
                <a:cs typeface="Times New Roman" pitchFamily="18" charset="0"/>
              </a:rPr>
              <a:t>"And </a:t>
            </a:r>
            <a:r>
              <a:rPr lang="en-US" sz="2400" b="1" u="sng" dirty="0" smtClean="0">
                <a:latin typeface="Times New Roman" pitchFamily="18" charset="0"/>
                <a:cs typeface="Times New Roman" pitchFamily="18" charset="0"/>
              </a:rPr>
              <a:t>he will make a firm covenant with the many for one week</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r>
              <a:rPr lang="en-US" sz="2400" i="1" u="sng" dirty="0" smtClean="0">
                <a:solidFill>
                  <a:srgbClr val="C00000"/>
                </a:solidFill>
                <a:latin typeface="Times New Roman" pitchFamily="18" charset="0"/>
                <a:cs typeface="Times New Roman" pitchFamily="18" charset="0"/>
              </a:rPr>
              <a:t>this is the 70</a:t>
            </a:r>
            <a:r>
              <a:rPr lang="en-US" sz="2400" i="1" u="sng" baseline="30000" dirty="0" smtClean="0">
                <a:solidFill>
                  <a:srgbClr val="C00000"/>
                </a:solidFill>
                <a:latin typeface="Times New Roman" pitchFamily="18" charset="0"/>
                <a:cs typeface="Times New Roman" pitchFamily="18" charset="0"/>
              </a:rPr>
              <a:t>th</a:t>
            </a:r>
            <a:r>
              <a:rPr lang="en-US" sz="2400" i="1" u="sng" dirty="0" smtClean="0">
                <a:solidFill>
                  <a:srgbClr val="C00000"/>
                </a:solidFill>
                <a:latin typeface="Times New Roman" pitchFamily="18" charset="0"/>
                <a:cs typeface="Times New Roman" pitchFamily="18" charset="0"/>
              </a:rPr>
              <a:t>  week of “</a:t>
            </a:r>
            <a:r>
              <a:rPr lang="en-US" sz="2400" b="1" i="1" u="sng" dirty="0" smtClean="0">
                <a:solidFill>
                  <a:srgbClr val="C00000"/>
                </a:solidFill>
                <a:latin typeface="Times New Roman" pitchFamily="18" charset="0"/>
                <a:cs typeface="Times New Roman" pitchFamily="18" charset="0"/>
              </a:rPr>
              <a:t>your people</a:t>
            </a:r>
            <a:r>
              <a:rPr lang="en-US" sz="2400" i="1" u="sng" dirty="0" smtClean="0">
                <a:solidFill>
                  <a:srgbClr val="C00000"/>
                </a:solidFill>
                <a:latin typeface="Times New Roman" pitchFamily="18" charset="0"/>
                <a:cs typeface="Times New Roman" pitchFamily="18" charset="0"/>
              </a:rPr>
              <a:t>”</a:t>
            </a:r>
            <a:r>
              <a:rPr lang="en-US" sz="2400" u="sng"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but in the middle of the week </a:t>
            </a:r>
            <a:r>
              <a:rPr lang="en-US" sz="2400" b="1" u="sng" dirty="0" smtClean="0">
                <a:latin typeface="Times New Roman" pitchFamily="18" charset="0"/>
                <a:cs typeface="Times New Roman" pitchFamily="18" charset="0"/>
              </a:rPr>
              <a:t>he</a:t>
            </a:r>
            <a:r>
              <a:rPr lang="en-US" sz="2400" dirty="0" smtClean="0">
                <a:latin typeface="Times New Roman" pitchFamily="18" charset="0"/>
                <a:cs typeface="Times New Roman" pitchFamily="18" charset="0"/>
              </a:rPr>
              <a:t> will put a stop to sacrifice and grain offering; and on the wing of abominations </a:t>
            </a:r>
            <a:r>
              <a:rPr lang="en-US" sz="2400" i="1" dirty="0" smtClean="0">
                <a:latin typeface="Times New Roman" pitchFamily="18" charset="0"/>
                <a:cs typeface="Times New Roman" pitchFamily="18" charset="0"/>
              </a:rPr>
              <a:t>will come</a:t>
            </a:r>
            <a:r>
              <a:rPr lang="en-US" sz="2400" dirty="0" smtClean="0">
                <a:latin typeface="Times New Roman" pitchFamily="18" charset="0"/>
                <a:cs typeface="Times New Roman" pitchFamily="18" charset="0"/>
              </a:rPr>
              <a:t> one who makes desolate, even until a complete destruction, one that is decreed, is poured out on the one who makes desolate."</a:t>
            </a:r>
            <a:endParaRPr lang="en-US" sz="24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41</a:t>
            </a:fld>
            <a:endParaRPr lang="en-US"/>
          </a:p>
        </p:txBody>
      </p:sp>
      <p:pic>
        <p:nvPicPr>
          <p:cNvPr id="7" name="Picture 6" descr="C:\ProgramData\WORDsearch\Library\bkc\Linked\images\bkc-27-large.png"/>
          <p:cNvPicPr/>
          <p:nvPr/>
        </p:nvPicPr>
        <p:blipFill>
          <a:blip r:embed="rId2" cstate="print"/>
          <a:srcRect/>
          <a:stretch>
            <a:fillRect/>
          </a:stretch>
        </p:blipFill>
        <p:spPr bwMode="auto">
          <a:xfrm>
            <a:off x="381000" y="152400"/>
            <a:ext cx="8305800" cy="6096000"/>
          </a:xfrm>
          <a:prstGeom prst="rect">
            <a:avLst/>
          </a:prstGeom>
          <a:noFill/>
          <a:ln w="9525">
            <a:noFill/>
            <a:miter lim="800000"/>
            <a:headEnd/>
            <a:tailEnd/>
          </a:ln>
        </p:spPr>
      </p:pic>
      <p:sp>
        <p:nvSpPr>
          <p:cNvPr id="8" name="TextBox 7"/>
          <p:cNvSpPr txBox="1"/>
          <p:nvPr/>
        </p:nvSpPr>
        <p:spPr>
          <a:xfrm>
            <a:off x="362395" y="285690"/>
            <a:ext cx="2304605" cy="400110"/>
          </a:xfrm>
          <a:prstGeom prst="rect">
            <a:avLst/>
          </a:prstGeom>
          <a:noFill/>
        </p:spPr>
        <p:txBody>
          <a:bodyPr wrap="none" rtlCol="0">
            <a:spAutoFit/>
          </a:bodyPr>
          <a:lstStyle/>
          <a:p>
            <a:r>
              <a:rPr lang="en-US" sz="2000" b="1" dirty="0" smtClean="0">
                <a:solidFill>
                  <a:srgbClr val="C00000"/>
                </a:solidFill>
              </a:rPr>
              <a:t>69 weeks = 483 yrs. </a:t>
            </a:r>
            <a:endParaRPr lang="en-US" sz="2000" b="1" dirty="0">
              <a:solidFill>
                <a:srgbClr val="C00000"/>
              </a:solidFill>
            </a:endParaRPr>
          </a:p>
        </p:txBody>
      </p:sp>
      <p:pic>
        <p:nvPicPr>
          <p:cNvPr id="9" name="Picture 2" descr="http://comps.canstockphoto.com/can-stock-photo_csp17222415.jpg"/>
          <p:cNvPicPr>
            <a:picLocks noChangeAspect="1" noChangeArrowheads="1"/>
          </p:cNvPicPr>
          <p:nvPr/>
        </p:nvPicPr>
        <p:blipFill>
          <a:blip r:embed="rId3" cstate="print"/>
          <a:srcRect/>
          <a:stretch>
            <a:fillRect/>
          </a:stretch>
        </p:blipFill>
        <p:spPr bwMode="auto">
          <a:xfrm>
            <a:off x="7543801" y="347811"/>
            <a:ext cx="838199" cy="718989"/>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7027"/>
            <a:ext cx="8229600" cy="611173"/>
          </a:xfrm>
        </p:spPr>
        <p:txBody>
          <a:bodyPr>
            <a:noAutofit/>
          </a:bodyPr>
          <a:lstStyle/>
          <a:p>
            <a:pPr>
              <a:lnSpc>
                <a:spcPts val="3000"/>
              </a:lnSpc>
            </a:pPr>
            <a:r>
              <a:rPr lang="en-US" sz="2800" i="1" dirty="0" smtClean="0"/>
              <a:t>3) The tribulation has a distinct Jewish character; the focus is salvation to Israel</a:t>
            </a:r>
            <a:r>
              <a:rPr lang="en-US" sz="2800" dirty="0" smtClean="0"/>
              <a:t/>
            </a:r>
            <a:br>
              <a:rPr lang="en-US" sz="2800" dirty="0" smtClean="0"/>
            </a:br>
            <a:endParaRPr lang="en-US" sz="2800" dirty="0"/>
          </a:p>
        </p:txBody>
      </p:sp>
      <p:sp>
        <p:nvSpPr>
          <p:cNvPr id="3" name="Content Placeholder 2"/>
          <p:cNvSpPr>
            <a:spLocks noGrp="1"/>
          </p:cNvSpPr>
          <p:nvPr>
            <p:ph idx="1"/>
          </p:nvPr>
        </p:nvSpPr>
        <p:spPr>
          <a:xfrm>
            <a:off x="0" y="685800"/>
            <a:ext cx="9144000" cy="5943600"/>
          </a:xfrm>
        </p:spPr>
        <p:txBody>
          <a:bodyPr>
            <a:noAutofit/>
          </a:bodyPr>
          <a:lstStyle/>
          <a:p>
            <a:pPr marL="225425" indent="-225425">
              <a:buNone/>
            </a:pPr>
            <a:r>
              <a:rPr lang="en-US" sz="1800" b="1" dirty="0" smtClean="0">
                <a:solidFill>
                  <a:srgbClr val="0033CC"/>
                </a:solidFill>
                <a:latin typeface="Times New Roman" pitchFamily="18" charset="0"/>
                <a:cs typeface="Times New Roman" pitchFamily="18" charset="0"/>
              </a:rPr>
              <a:t>Mal 4:4-6</a:t>
            </a:r>
            <a:r>
              <a:rPr lang="en-US" sz="1800" dirty="0" smtClean="0">
                <a:solidFill>
                  <a:srgbClr val="0033CC"/>
                </a:solidFill>
                <a:latin typeface="Times New Roman" pitchFamily="18" charset="0"/>
                <a:cs typeface="Times New Roman" pitchFamily="18" charset="0"/>
              </a:rPr>
              <a:t> </a:t>
            </a:r>
            <a:r>
              <a:rPr lang="en-US" sz="1800" dirty="0" smtClean="0">
                <a:latin typeface="Times New Roman" pitchFamily="18" charset="0"/>
                <a:cs typeface="Times New Roman" pitchFamily="18" charset="0"/>
              </a:rPr>
              <a:t>"Remember the law of Moses My servant, </a:t>
            </a:r>
            <a:r>
              <a:rPr lang="en-US" sz="1800" i="1" dirty="0" smtClean="0">
                <a:latin typeface="Times New Roman" pitchFamily="18" charset="0"/>
                <a:cs typeface="Times New Roman" pitchFamily="18" charset="0"/>
              </a:rPr>
              <a:t>even the</a:t>
            </a:r>
            <a:r>
              <a:rPr lang="en-US" sz="1800" dirty="0" smtClean="0">
                <a:latin typeface="Times New Roman" pitchFamily="18" charset="0"/>
                <a:cs typeface="Times New Roman" pitchFamily="18" charset="0"/>
              </a:rPr>
              <a:t> statutes and ordinances which I commanded him in </a:t>
            </a:r>
            <a:r>
              <a:rPr lang="en-US" sz="1800" dirty="0" err="1" smtClean="0">
                <a:latin typeface="Times New Roman" pitchFamily="18" charset="0"/>
                <a:cs typeface="Times New Roman" pitchFamily="18" charset="0"/>
              </a:rPr>
              <a:t>Horeb</a:t>
            </a:r>
            <a:r>
              <a:rPr lang="en-US" sz="1800" dirty="0" smtClean="0">
                <a:latin typeface="Times New Roman" pitchFamily="18" charset="0"/>
                <a:cs typeface="Times New Roman" pitchFamily="18" charset="0"/>
              </a:rPr>
              <a:t> for all Israel.</a:t>
            </a:r>
            <a:r>
              <a:rPr lang="en-US" sz="1800" b="1" baseline="30000" dirty="0" smtClean="0">
                <a:solidFill>
                  <a:srgbClr val="0033CC"/>
                </a:solidFill>
                <a:latin typeface="Times New Roman" pitchFamily="18" charset="0"/>
                <a:cs typeface="Times New Roman" pitchFamily="18" charset="0"/>
              </a:rPr>
              <a:t> 5</a:t>
            </a:r>
            <a:r>
              <a:rPr lang="en-US" sz="1800" dirty="0" smtClean="0">
                <a:latin typeface="Times New Roman" pitchFamily="18" charset="0"/>
                <a:cs typeface="Times New Roman" pitchFamily="18" charset="0"/>
              </a:rPr>
              <a:t>"Behold, I am going to send you Elijah the prophet before the coming of the </a:t>
            </a:r>
            <a:r>
              <a:rPr lang="en-US" sz="1800" b="1" u="sng" dirty="0" smtClean="0">
                <a:latin typeface="Times New Roman" pitchFamily="18" charset="0"/>
                <a:cs typeface="Times New Roman" pitchFamily="18" charset="0"/>
              </a:rPr>
              <a:t>great and terrible day of the L</a:t>
            </a:r>
            <a:r>
              <a:rPr lang="en-US" sz="1800" b="1" u="sng" cap="small" dirty="0" smtClean="0">
                <a:latin typeface="Times New Roman" pitchFamily="18" charset="0"/>
                <a:cs typeface="Times New Roman" pitchFamily="18" charset="0"/>
              </a:rPr>
              <a:t>ord</a:t>
            </a:r>
            <a:r>
              <a:rPr lang="en-US" sz="1800" dirty="0" smtClean="0">
                <a:latin typeface="Times New Roman" pitchFamily="18" charset="0"/>
                <a:cs typeface="Times New Roman" pitchFamily="18" charset="0"/>
              </a:rPr>
              <a:t>. </a:t>
            </a:r>
            <a:r>
              <a:rPr lang="en-US" sz="1800" b="1" baseline="30000" dirty="0" smtClean="0">
                <a:solidFill>
                  <a:srgbClr val="0033CC"/>
                </a:solidFill>
                <a:latin typeface="Times New Roman" pitchFamily="18" charset="0"/>
                <a:cs typeface="Times New Roman" pitchFamily="18" charset="0"/>
              </a:rPr>
              <a:t>6</a:t>
            </a:r>
            <a:r>
              <a:rPr lang="en-US" sz="1800" dirty="0" smtClean="0">
                <a:latin typeface="Times New Roman" pitchFamily="18" charset="0"/>
                <a:cs typeface="Times New Roman" pitchFamily="18" charset="0"/>
              </a:rPr>
              <a:t>"And he will restore the hearts of the fathers to </a:t>
            </a:r>
            <a:r>
              <a:rPr lang="en-US" sz="1800" i="1" dirty="0" smtClean="0">
                <a:latin typeface="Times New Roman" pitchFamily="18" charset="0"/>
                <a:cs typeface="Times New Roman" pitchFamily="18" charset="0"/>
              </a:rPr>
              <a:t>their</a:t>
            </a:r>
            <a:r>
              <a:rPr lang="en-US" sz="1800" dirty="0" smtClean="0">
                <a:latin typeface="Times New Roman" pitchFamily="18" charset="0"/>
                <a:cs typeface="Times New Roman" pitchFamily="18" charset="0"/>
              </a:rPr>
              <a:t> children, and the hearts of the children to their fathers, lest I come and smite the land with a curse." </a:t>
            </a:r>
          </a:p>
          <a:p>
            <a:pPr marL="225425" indent="-225425">
              <a:buNone/>
            </a:pPr>
            <a:r>
              <a:rPr lang="en-US" sz="1800" b="1" dirty="0" smtClean="0">
                <a:solidFill>
                  <a:srgbClr val="0033CC"/>
                </a:solidFill>
                <a:latin typeface="Times New Roman" pitchFamily="18" charset="0"/>
                <a:cs typeface="Times New Roman" pitchFamily="18" charset="0"/>
              </a:rPr>
              <a:t> Deut 4:30 </a:t>
            </a:r>
            <a:r>
              <a:rPr lang="en-US" sz="1800" dirty="0" smtClean="0">
                <a:latin typeface="Times New Roman" pitchFamily="18" charset="0"/>
                <a:cs typeface="Times New Roman" pitchFamily="18" charset="0"/>
              </a:rPr>
              <a:t>"When you are in distress and all these things have come upon you, </a:t>
            </a:r>
            <a:r>
              <a:rPr lang="en-US" sz="1800" b="1" u="sng" dirty="0" smtClean="0">
                <a:latin typeface="Times New Roman" pitchFamily="18" charset="0"/>
                <a:cs typeface="Times New Roman" pitchFamily="18" charset="0"/>
              </a:rPr>
              <a:t>in the latter days, you will return to the L</a:t>
            </a:r>
            <a:r>
              <a:rPr lang="en-US" sz="1800" b="1" u="sng" cap="small" dirty="0" smtClean="0">
                <a:latin typeface="Times New Roman" pitchFamily="18" charset="0"/>
                <a:cs typeface="Times New Roman" pitchFamily="18" charset="0"/>
              </a:rPr>
              <a:t>ord</a:t>
            </a:r>
            <a:r>
              <a:rPr lang="en-US" sz="1800" b="1" u="sng" dirty="0" smtClean="0">
                <a:latin typeface="Times New Roman" pitchFamily="18" charset="0"/>
                <a:cs typeface="Times New Roman" pitchFamily="18" charset="0"/>
              </a:rPr>
              <a:t> your God</a:t>
            </a:r>
            <a:r>
              <a:rPr lang="en-US" sz="1800" dirty="0" smtClean="0">
                <a:latin typeface="Times New Roman" pitchFamily="18" charset="0"/>
                <a:cs typeface="Times New Roman" pitchFamily="18" charset="0"/>
              </a:rPr>
              <a:t> and listen to His voice. </a:t>
            </a:r>
          </a:p>
          <a:p>
            <a:pPr marL="225425" indent="-225425">
              <a:buNone/>
            </a:pPr>
            <a:r>
              <a:rPr lang="en-US" sz="1800" dirty="0" smtClean="0">
                <a:latin typeface="Times New Roman" pitchFamily="18" charset="0"/>
                <a:cs typeface="Times New Roman" pitchFamily="18" charset="0"/>
              </a:rPr>
              <a:t> </a:t>
            </a:r>
            <a:r>
              <a:rPr lang="en-US" sz="1800" b="1" dirty="0" smtClean="0">
                <a:solidFill>
                  <a:srgbClr val="0033CC"/>
                </a:solidFill>
                <a:latin typeface="Times New Roman" pitchFamily="18" charset="0"/>
                <a:cs typeface="Times New Roman" pitchFamily="18" charset="0"/>
              </a:rPr>
              <a:t>Dan 12:1 </a:t>
            </a:r>
            <a:r>
              <a:rPr lang="en-US" sz="1800" dirty="0" smtClean="0">
                <a:latin typeface="Times New Roman" pitchFamily="18" charset="0"/>
                <a:cs typeface="Times New Roman" pitchFamily="18" charset="0"/>
              </a:rPr>
              <a:t>"Now at that time Michael, the great prince who stands </a:t>
            </a:r>
            <a:r>
              <a:rPr lang="en-US" sz="1800" i="1" dirty="0" smtClean="0">
                <a:latin typeface="Times New Roman" pitchFamily="18" charset="0"/>
                <a:cs typeface="Times New Roman" pitchFamily="18" charset="0"/>
              </a:rPr>
              <a:t>guard</a:t>
            </a:r>
            <a:r>
              <a:rPr lang="en-US" sz="1800" dirty="0" smtClean="0">
                <a:latin typeface="Times New Roman" pitchFamily="18" charset="0"/>
                <a:cs typeface="Times New Roman" pitchFamily="18" charset="0"/>
              </a:rPr>
              <a:t> over the sons of your people, will arise. And there </a:t>
            </a:r>
            <a:r>
              <a:rPr lang="en-US" sz="1800" b="1" u="sng" dirty="0" smtClean="0">
                <a:latin typeface="Times New Roman" pitchFamily="18" charset="0"/>
                <a:cs typeface="Times New Roman" pitchFamily="18" charset="0"/>
              </a:rPr>
              <a:t>will be a time of distress such as never occurred since there was a nation until that time</a:t>
            </a:r>
            <a:r>
              <a:rPr lang="en-US" sz="1800" dirty="0" smtClean="0">
                <a:latin typeface="Times New Roman" pitchFamily="18" charset="0"/>
                <a:cs typeface="Times New Roman" pitchFamily="18" charset="0"/>
              </a:rPr>
              <a:t>; and </a:t>
            </a:r>
            <a:r>
              <a:rPr lang="en-US" sz="1800" u="sng" dirty="0" smtClean="0">
                <a:latin typeface="Times New Roman" pitchFamily="18" charset="0"/>
                <a:cs typeface="Times New Roman" pitchFamily="18" charset="0"/>
              </a:rPr>
              <a:t>at that time your people, everyone who is found written in the book, will be rescued</a:t>
            </a:r>
            <a:r>
              <a:rPr lang="en-US" sz="1800" dirty="0" smtClean="0">
                <a:latin typeface="Times New Roman" pitchFamily="18" charset="0"/>
                <a:cs typeface="Times New Roman" pitchFamily="18" charset="0"/>
              </a:rPr>
              <a:t>. </a:t>
            </a:r>
          </a:p>
          <a:p>
            <a:pPr marL="225425" indent="-225425">
              <a:buNone/>
            </a:pPr>
            <a:r>
              <a:rPr lang="en-US" sz="1800" b="1" dirty="0" smtClean="0">
                <a:solidFill>
                  <a:srgbClr val="0033CC"/>
                </a:solidFill>
                <a:latin typeface="Times New Roman" pitchFamily="18" charset="0"/>
                <a:cs typeface="Times New Roman" pitchFamily="18" charset="0"/>
              </a:rPr>
              <a:t> Zech 13:8-9 </a:t>
            </a:r>
            <a:r>
              <a:rPr lang="en-US" sz="1800" dirty="0" smtClean="0">
                <a:latin typeface="Times New Roman" pitchFamily="18" charset="0"/>
                <a:cs typeface="Times New Roman" pitchFamily="18" charset="0"/>
              </a:rPr>
              <a:t>"And it will come about in all the land," Declares the L</a:t>
            </a:r>
            <a:r>
              <a:rPr lang="en-US" sz="1800" cap="small" dirty="0" smtClean="0">
                <a:latin typeface="Times New Roman" pitchFamily="18" charset="0"/>
                <a:cs typeface="Times New Roman" pitchFamily="18" charset="0"/>
              </a:rPr>
              <a:t>ord</a:t>
            </a:r>
            <a:r>
              <a:rPr lang="en-US" sz="1800" dirty="0" smtClean="0">
                <a:latin typeface="Times New Roman" pitchFamily="18" charset="0"/>
                <a:cs typeface="Times New Roman" pitchFamily="18" charset="0"/>
              </a:rPr>
              <a:t>, "That two parts in it will be cut off </a:t>
            </a:r>
            <a:r>
              <a:rPr lang="en-US" sz="1800" i="1" dirty="0" smtClean="0">
                <a:latin typeface="Times New Roman" pitchFamily="18" charset="0"/>
                <a:cs typeface="Times New Roman" pitchFamily="18" charset="0"/>
              </a:rPr>
              <a:t>and</a:t>
            </a:r>
            <a:r>
              <a:rPr lang="en-US" sz="1800" dirty="0" smtClean="0">
                <a:latin typeface="Times New Roman" pitchFamily="18" charset="0"/>
                <a:cs typeface="Times New Roman" pitchFamily="18" charset="0"/>
              </a:rPr>
              <a:t> perish; But the third will be left in it. </a:t>
            </a:r>
            <a:r>
              <a:rPr lang="en-US" sz="1800" b="1" baseline="30000" dirty="0" smtClean="0">
                <a:solidFill>
                  <a:srgbClr val="0033CC"/>
                </a:solidFill>
                <a:latin typeface="Times New Roman" pitchFamily="18" charset="0"/>
                <a:cs typeface="Times New Roman" pitchFamily="18" charset="0"/>
              </a:rPr>
              <a:t>9</a:t>
            </a:r>
            <a:r>
              <a:rPr lang="en-US" sz="1800" dirty="0" smtClean="0">
                <a:latin typeface="Times New Roman" pitchFamily="18" charset="0"/>
                <a:cs typeface="Times New Roman" pitchFamily="18" charset="0"/>
              </a:rPr>
              <a:t>"And I will bring the third part </a:t>
            </a:r>
            <a:r>
              <a:rPr lang="en-US" sz="1800" b="1" u="sng" dirty="0" smtClean="0">
                <a:latin typeface="Times New Roman" pitchFamily="18" charset="0"/>
                <a:cs typeface="Times New Roman" pitchFamily="18" charset="0"/>
              </a:rPr>
              <a:t>through the fire</a:t>
            </a:r>
            <a:r>
              <a:rPr lang="en-US" sz="1800" dirty="0" smtClean="0">
                <a:latin typeface="Times New Roman" pitchFamily="18" charset="0"/>
                <a:cs typeface="Times New Roman" pitchFamily="18" charset="0"/>
              </a:rPr>
              <a:t>, Refine them as silver is refined, And test them as gold is tested. </a:t>
            </a:r>
            <a:r>
              <a:rPr lang="en-US" sz="1800" b="1" u="sng" dirty="0" smtClean="0">
                <a:latin typeface="Times New Roman" pitchFamily="18" charset="0"/>
                <a:cs typeface="Times New Roman" pitchFamily="18" charset="0"/>
              </a:rPr>
              <a:t>They will call on My name</a:t>
            </a:r>
            <a:r>
              <a:rPr lang="en-US" sz="1800" dirty="0" smtClean="0">
                <a:latin typeface="Times New Roman" pitchFamily="18" charset="0"/>
                <a:cs typeface="Times New Roman" pitchFamily="18" charset="0"/>
              </a:rPr>
              <a:t>, And I will answer them; I will say, 'They are My people,' And they will say, 'The L</a:t>
            </a:r>
            <a:r>
              <a:rPr lang="en-US" sz="1800" cap="small" dirty="0" smtClean="0">
                <a:latin typeface="Times New Roman" pitchFamily="18" charset="0"/>
                <a:cs typeface="Times New Roman" pitchFamily="18" charset="0"/>
              </a:rPr>
              <a:t>ord</a:t>
            </a:r>
            <a:r>
              <a:rPr lang="en-US" sz="1800" dirty="0" smtClean="0">
                <a:latin typeface="Times New Roman" pitchFamily="18" charset="0"/>
                <a:cs typeface="Times New Roman" pitchFamily="18" charset="0"/>
              </a:rPr>
              <a:t> is my God.' "</a:t>
            </a:r>
          </a:p>
          <a:p>
            <a:pPr marL="225425" indent="-225425">
              <a:buNone/>
            </a:pPr>
            <a:r>
              <a:rPr lang="en-US" sz="1800" b="1" dirty="0" smtClean="0">
                <a:solidFill>
                  <a:srgbClr val="0033CC"/>
                </a:solidFill>
                <a:latin typeface="Times New Roman" pitchFamily="18" charset="0"/>
                <a:cs typeface="Times New Roman" pitchFamily="18" charset="0"/>
              </a:rPr>
              <a:t> Dan 9:26-27 </a:t>
            </a:r>
            <a:r>
              <a:rPr lang="en-US" sz="1800" dirty="0" smtClean="0">
                <a:latin typeface="Times New Roman" pitchFamily="18" charset="0"/>
                <a:cs typeface="Times New Roman" pitchFamily="18" charset="0"/>
              </a:rPr>
              <a:t>(</a:t>
            </a:r>
            <a:r>
              <a:rPr lang="en-US" sz="1800" i="1" dirty="0" smtClean="0">
                <a:latin typeface="Times New Roman" pitchFamily="18" charset="0"/>
                <a:cs typeface="Times New Roman" pitchFamily="18" charset="0"/>
              </a:rPr>
              <a:t>see 2 above</a:t>
            </a:r>
            <a:r>
              <a:rPr lang="en-US" sz="1800" dirty="0" smtClean="0">
                <a:latin typeface="Times New Roman" pitchFamily="18" charset="0"/>
                <a:cs typeface="Times New Roman" pitchFamily="18" charset="0"/>
              </a:rPr>
              <a:t>)</a:t>
            </a:r>
          </a:p>
          <a:p>
            <a:pPr marL="225425" indent="-225425">
              <a:buNone/>
            </a:pPr>
            <a:r>
              <a:rPr lang="en-US" sz="1800" b="1" dirty="0" smtClean="0">
                <a:solidFill>
                  <a:srgbClr val="0033CC"/>
                </a:solidFill>
                <a:latin typeface="Times New Roman" pitchFamily="18" charset="0"/>
                <a:cs typeface="Times New Roman" pitchFamily="18" charset="0"/>
              </a:rPr>
              <a:t> </a:t>
            </a:r>
            <a:r>
              <a:rPr lang="en-US" sz="1800" b="1" dirty="0" err="1" smtClean="0">
                <a:solidFill>
                  <a:srgbClr val="0033CC"/>
                </a:solidFill>
                <a:latin typeface="Times New Roman" pitchFamily="18" charset="0"/>
                <a:cs typeface="Times New Roman" pitchFamily="18" charset="0"/>
              </a:rPr>
              <a:t>Jer</a:t>
            </a:r>
            <a:r>
              <a:rPr lang="en-US" sz="1800" b="1" dirty="0" smtClean="0">
                <a:solidFill>
                  <a:srgbClr val="0033CC"/>
                </a:solidFill>
                <a:latin typeface="Times New Roman" pitchFamily="18" charset="0"/>
                <a:cs typeface="Times New Roman" pitchFamily="18" charset="0"/>
              </a:rPr>
              <a:t> 31:31 </a:t>
            </a:r>
            <a:r>
              <a:rPr lang="en-US" sz="1800" dirty="0" smtClean="0">
                <a:latin typeface="Times New Roman" pitchFamily="18" charset="0"/>
                <a:cs typeface="Times New Roman" pitchFamily="18" charset="0"/>
              </a:rPr>
              <a:t>"Behold, days are coming," declares the L</a:t>
            </a:r>
            <a:r>
              <a:rPr lang="en-US" sz="1800" cap="small" dirty="0" smtClean="0">
                <a:latin typeface="Times New Roman" pitchFamily="18" charset="0"/>
                <a:cs typeface="Times New Roman" pitchFamily="18" charset="0"/>
              </a:rPr>
              <a:t>ord</a:t>
            </a:r>
            <a:r>
              <a:rPr lang="en-US" sz="1800" dirty="0" smtClean="0">
                <a:latin typeface="Times New Roman" pitchFamily="18" charset="0"/>
                <a:cs typeface="Times New Roman" pitchFamily="18" charset="0"/>
              </a:rPr>
              <a:t>, "when I will make a new covenant with the house of Israel and with the house of Judah… </a:t>
            </a:r>
          </a:p>
          <a:p>
            <a:pPr marL="225425" indent="-225425">
              <a:buNone/>
            </a:pPr>
            <a:r>
              <a:rPr lang="en-US" sz="1800" b="1" dirty="0" smtClean="0">
                <a:solidFill>
                  <a:srgbClr val="0033CC"/>
                </a:solidFill>
                <a:latin typeface="Times New Roman" pitchFamily="18" charset="0"/>
                <a:cs typeface="Times New Roman" pitchFamily="18" charset="0"/>
              </a:rPr>
              <a:t> Ezek 36:24-28 , 39:25-29</a:t>
            </a:r>
          </a:p>
          <a:p>
            <a:pPr marL="225425" indent="-225425">
              <a:buNone/>
            </a:pPr>
            <a:endParaRPr lang="en-US" sz="1800" dirty="0">
              <a:latin typeface="Times New Roman" pitchFamily="18" charset="0"/>
              <a:cs typeface="Times New Roman" pitchFamily="18" charset="0"/>
            </a:endParaRPr>
          </a:p>
        </p:txBody>
      </p:sp>
      <p:sp>
        <p:nvSpPr>
          <p:cNvPr id="4" name="Date Placeholder 3"/>
          <p:cNvSpPr>
            <a:spLocks noGrp="1"/>
          </p:cNvSpPr>
          <p:nvPr>
            <p:ph type="dt" sz="half" idx="10"/>
          </p:nvPr>
        </p:nvSpPr>
        <p:spPr>
          <a:xfrm>
            <a:off x="533400" y="6492875"/>
            <a:ext cx="2133600" cy="365125"/>
          </a:xfrm>
        </p:spPr>
        <p:txBody>
          <a:bodyPr/>
          <a:lstStyle/>
          <a:p>
            <a:fld id="{9B555970-2B84-4BCC-8D8B-95055D2CD051}" type="datetime1">
              <a:rPr lang="en-US" smtClean="0"/>
              <a:pPr/>
              <a:t>12/1/2016</a:t>
            </a:fld>
            <a:endParaRPr lang="en-US"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pPr lvl="0"/>
            <a:r>
              <a:rPr lang="en-US" sz="2800" i="1" dirty="0" smtClean="0"/>
              <a:t>4) The Concept of the Imminent Coming of Jesus Christ</a:t>
            </a:r>
            <a:endParaRPr lang="en-US" sz="2800" dirty="0"/>
          </a:p>
        </p:txBody>
      </p:sp>
      <p:sp>
        <p:nvSpPr>
          <p:cNvPr id="3" name="Content Placeholder 2"/>
          <p:cNvSpPr>
            <a:spLocks noGrp="1"/>
          </p:cNvSpPr>
          <p:nvPr>
            <p:ph idx="1"/>
          </p:nvPr>
        </p:nvSpPr>
        <p:spPr>
          <a:xfrm>
            <a:off x="304800" y="2438400"/>
            <a:ext cx="8686800" cy="3810000"/>
          </a:xfrm>
        </p:spPr>
        <p:txBody>
          <a:bodyPr>
            <a:noAutofit/>
          </a:bodyPr>
          <a:lstStyle/>
          <a:p>
            <a:pPr>
              <a:buNone/>
            </a:pPr>
            <a:r>
              <a:rPr lang="en-US" sz="2400" b="1" dirty="0" smtClean="0">
                <a:solidFill>
                  <a:srgbClr val="0033CC"/>
                </a:solidFill>
                <a:latin typeface="Times New Roman" pitchFamily="18" charset="0"/>
                <a:cs typeface="Times New Roman" pitchFamily="18" charset="0"/>
              </a:rPr>
              <a:t>James 5:8-9 </a:t>
            </a:r>
            <a:r>
              <a:rPr lang="en-US" sz="2400" dirty="0" smtClean="0">
                <a:latin typeface="Times New Roman" pitchFamily="18" charset="0"/>
                <a:cs typeface="Times New Roman" pitchFamily="18" charset="0"/>
              </a:rPr>
              <a:t>You too be patient; strengthen your hearts, for the coming of the Lord is near [</a:t>
            </a:r>
            <a:r>
              <a:rPr lang="en-US" sz="2400" i="1" u="sng" dirty="0" smtClean="0">
                <a:latin typeface="Times New Roman" pitchFamily="18" charset="0"/>
                <a:cs typeface="Times New Roman" pitchFamily="18" charset="0"/>
              </a:rPr>
              <a:t>has drawn near</a:t>
            </a:r>
            <a:r>
              <a:rPr lang="en-US" sz="2400" dirty="0" smtClean="0">
                <a:latin typeface="Times New Roman" pitchFamily="18" charset="0"/>
                <a:cs typeface="Times New Roman" pitchFamily="18" charset="0"/>
              </a:rPr>
              <a:t>]. </a:t>
            </a:r>
            <a:r>
              <a:rPr lang="en-US" sz="2400" b="1" baseline="30000" dirty="0" smtClean="0">
                <a:solidFill>
                  <a:srgbClr val="0033CC"/>
                </a:solidFill>
                <a:latin typeface="Times New Roman" pitchFamily="18" charset="0"/>
                <a:cs typeface="Times New Roman" pitchFamily="18" charset="0"/>
              </a:rPr>
              <a:t>9</a:t>
            </a:r>
            <a:r>
              <a:rPr lang="en-US" sz="2400" dirty="0" smtClean="0">
                <a:latin typeface="Times New Roman" pitchFamily="18" charset="0"/>
                <a:cs typeface="Times New Roman" pitchFamily="18" charset="0"/>
              </a:rPr>
              <a:t> Do not complain, brethren, against one another, so that you yourselves may not be judged; behold, the Judge is standing [</a:t>
            </a:r>
            <a:r>
              <a:rPr lang="en-US" sz="2400" i="1" u="sng" dirty="0" smtClean="0">
                <a:latin typeface="Times New Roman" pitchFamily="18" charset="0"/>
                <a:cs typeface="Times New Roman" pitchFamily="18" charset="0"/>
              </a:rPr>
              <a:t>has stood</a:t>
            </a:r>
            <a:r>
              <a:rPr lang="en-US" sz="2400" dirty="0" smtClean="0">
                <a:latin typeface="Times New Roman" pitchFamily="18" charset="0"/>
                <a:cs typeface="Times New Roman" pitchFamily="18" charset="0"/>
              </a:rPr>
              <a:t>] right at the door.</a:t>
            </a:r>
          </a:p>
          <a:p>
            <a:pPr>
              <a:buNone/>
            </a:pPr>
            <a:r>
              <a:rPr lang="en-US" sz="2400" dirty="0" smtClean="0">
                <a:latin typeface="Times New Roman" pitchFamily="18" charset="0"/>
                <a:cs typeface="Times New Roman" pitchFamily="18" charset="0"/>
              </a:rPr>
              <a:t> </a:t>
            </a:r>
          </a:p>
          <a:p>
            <a:pPr>
              <a:buNone/>
            </a:pPr>
            <a:r>
              <a:rPr lang="en-US" sz="2400" b="1" dirty="0" smtClean="0">
                <a:solidFill>
                  <a:srgbClr val="0033CC"/>
                </a:solidFill>
                <a:latin typeface="Times New Roman" pitchFamily="18" charset="0"/>
                <a:cs typeface="Times New Roman" pitchFamily="18" charset="0"/>
              </a:rPr>
              <a:t>1 </a:t>
            </a:r>
            <a:r>
              <a:rPr lang="en-US" sz="2400" b="1" dirty="0" err="1" smtClean="0">
                <a:solidFill>
                  <a:srgbClr val="0033CC"/>
                </a:solidFill>
                <a:latin typeface="Times New Roman" pitchFamily="18" charset="0"/>
                <a:cs typeface="Times New Roman" pitchFamily="18" charset="0"/>
              </a:rPr>
              <a:t>Thes</a:t>
            </a:r>
            <a:r>
              <a:rPr lang="en-US" sz="2400" b="1" dirty="0" smtClean="0">
                <a:solidFill>
                  <a:srgbClr val="0033CC"/>
                </a:solidFill>
                <a:latin typeface="Times New Roman" pitchFamily="18" charset="0"/>
                <a:cs typeface="Times New Roman" pitchFamily="18" charset="0"/>
              </a:rPr>
              <a:t>. 1:10 </a:t>
            </a:r>
            <a:r>
              <a:rPr lang="en-US" sz="2400" dirty="0" smtClean="0">
                <a:latin typeface="Times New Roman" pitchFamily="18" charset="0"/>
                <a:cs typeface="Times New Roman" pitchFamily="18" charset="0"/>
              </a:rPr>
              <a:t>…</a:t>
            </a:r>
            <a:r>
              <a:rPr lang="en-US" sz="2400" b="1" u="sng" dirty="0" smtClean="0">
                <a:latin typeface="Times New Roman" pitchFamily="18" charset="0"/>
                <a:cs typeface="Times New Roman" pitchFamily="18" charset="0"/>
              </a:rPr>
              <a:t>to wait for His Son from heaven</a:t>
            </a:r>
            <a:r>
              <a:rPr lang="en-US" sz="2400" dirty="0" smtClean="0">
                <a:latin typeface="Times New Roman" pitchFamily="18" charset="0"/>
                <a:cs typeface="Times New Roman" pitchFamily="18" charset="0"/>
              </a:rPr>
              <a:t> [</a:t>
            </a:r>
            <a:r>
              <a:rPr lang="en-US" sz="2400" i="1" u="sng" dirty="0" smtClean="0">
                <a:latin typeface="Times New Roman" pitchFamily="18" charset="0"/>
                <a:cs typeface="Times New Roman" pitchFamily="18" charset="0"/>
              </a:rPr>
              <a:t>not to wait for another sign or prophesy to be fulfilled</a:t>
            </a:r>
            <a:r>
              <a:rPr lang="en-US" sz="2400" dirty="0" smtClean="0">
                <a:latin typeface="Times New Roman" pitchFamily="18" charset="0"/>
                <a:cs typeface="Times New Roman" pitchFamily="18" charset="0"/>
              </a:rPr>
              <a:t>], whom He raised from the dead, </a:t>
            </a:r>
            <a:r>
              <a:rPr lang="en-US" sz="2400" i="1" dirty="0" smtClean="0">
                <a:latin typeface="Times New Roman" pitchFamily="18" charset="0"/>
                <a:cs typeface="Times New Roman" pitchFamily="18" charset="0"/>
              </a:rPr>
              <a:t>that is</a:t>
            </a:r>
            <a:r>
              <a:rPr lang="en-US" sz="2400" dirty="0" smtClean="0">
                <a:latin typeface="Times New Roman" pitchFamily="18" charset="0"/>
                <a:cs typeface="Times New Roman" pitchFamily="18" charset="0"/>
              </a:rPr>
              <a:t> Jesus, </a:t>
            </a:r>
            <a:r>
              <a:rPr lang="en-US" sz="2400" b="1" u="sng" dirty="0" smtClean="0">
                <a:latin typeface="Times New Roman" pitchFamily="18" charset="0"/>
                <a:cs typeface="Times New Roman" pitchFamily="18" charset="0"/>
              </a:rPr>
              <a:t>who rescues us from the wrath to come</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43</a:t>
            </a:fld>
            <a:endParaRPr lang="en-US"/>
          </a:p>
        </p:txBody>
      </p:sp>
      <p:pic>
        <p:nvPicPr>
          <p:cNvPr id="7" name="Picture 2"/>
          <p:cNvPicPr>
            <a:picLocks noChangeAspect="1" noChangeArrowheads="1"/>
          </p:cNvPicPr>
          <p:nvPr/>
        </p:nvPicPr>
        <p:blipFill>
          <a:blip r:embed="rId2" cstate="print"/>
          <a:srcRect/>
          <a:stretch>
            <a:fillRect/>
          </a:stretch>
        </p:blipFill>
        <p:spPr bwMode="auto">
          <a:xfrm>
            <a:off x="2133600" y="685800"/>
            <a:ext cx="4648200" cy="144937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pPr lvl="0"/>
            <a:r>
              <a:rPr lang="en-US" sz="2800" i="1" dirty="0" smtClean="0"/>
              <a:t>5) The Church is excluded from the Wrath of God</a:t>
            </a:r>
            <a:endParaRPr lang="en-US" sz="2800" dirty="0"/>
          </a:p>
        </p:txBody>
      </p:sp>
      <p:sp>
        <p:nvSpPr>
          <p:cNvPr id="3" name="Content Placeholder 2"/>
          <p:cNvSpPr>
            <a:spLocks noGrp="1"/>
          </p:cNvSpPr>
          <p:nvPr>
            <p:ph idx="1"/>
          </p:nvPr>
        </p:nvSpPr>
        <p:spPr>
          <a:xfrm>
            <a:off x="304800" y="2438400"/>
            <a:ext cx="8686800" cy="3810000"/>
          </a:xfrm>
        </p:spPr>
        <p:txBody>
          <a:bodyPr>
            <a:noAutofit/>
          </a:bodyPr>
          <a:lstStyle/>
          <a:p>
            <a:pPr>
              <a:buNone/>
            </a:pPr>
            <a:r>
              <a:rPr lang="en-US" sz="2000" b="1" dirty="0" smtClean="0">
                <a:solidFill>
                  <a:srgbClr val="0033CC"/>
                </a:solidFill>
                <a:latin typeface="Times New Roman" pitchFamily="18" charset="0"/>
                <a:cs typeface="Times New Roman" pitchFamily="18" charset="0"/>
              </a:rPr>
              <a:t>1 </a:t>
            </a:r>
            <a:r>
              <a:rPr lang="en-US" sz="2000" b="1" dirty="0" err="1" smtClean="0">
                <a:solidFill>
                  <a:srgbClr val="0033CC"/>
                </a:solidFill>
                <a:latin typeface="Times New Roman" pitchFamily="18" charset="0"/>
                <a:cs typeface="Times New Roman" pitchFamily="18" charset="0"/>
              </a:rPr>
              <a:t>Thes</a:t>
            </a:r>
            <a:r>
              <a:rPr lang="en-US" sz="2000" b="1" dirty="0" smtClean="0">
                <a:solidFill>
                  <a:srgbClr val="0033CC"/>
                </a:solidFill>
                <a:latin typeface="Times New Roman" pitchFamily="18" charset="0"/>
                <a:cs typeface="Times New Roman" pitchFamily="18" charset="0"/>
              </a:rPr>
              <a:t>. 5:9</a:t>
            </a:r>
            <a:r>
              <a:rPr lang="en-US" sz="2000" dirty="0" smtClean="0">
                <a:solidFill>
                  <a:srgbClr val="0033CC"/>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For </a:t>
            </a:r>
            <a:r>
              <a:rPr lang="en-US" sz="2000" b="1" u="sng" dirty="0" smtClean="0">
                <a:latin typeface="Times New Roman" pitchFamily="18" charset="0"/>
                <a:cs typeface="Times New Roman" pitchFamily="18" charset="0"/>
              </a:rPr>
              <a:t>God has not destined us for wrath</a:t>
            </a:r>
            <a:r>
              <a:rPr lang="en-US" sz="2000" dirty="0" smtClean="0">
                <a:latin typeface="Times New Roman" pitchFamily="18" charset="0"/>
                <a:cs typeface="Times New Roman" pitchFamily="18" charset="0"/>
              </a:rPr>
              <a:t>, but for obtaining salvation through our Lord Jesus Christ,</a:t>
            </a:r>
          </a:p>
          <a:p>
            <a:pPr>
              <a:buNone/>
            </a:pPr>
            <a:r>
              <a:rPr lang="en-US" sz="2000" b="1" dirty="0" smtClean="0">
                <a:solidFill>
                  <a:srgbClr val="0033CC"/>
                </a:solidFill>
                <a:latin typeface="Times New Roman" pitchFamily="18" charset="0"/>
                <a:cs typeface="Times New Roman" pitchFamily="18" charset="0"/>
              </a:rPr>
              <a:t> John 5:24 </a:t>
            </a:r>
            <a:r>
              <a:rPr lang="en-US" sz="2000" dirty="0" smtClean="0">
                <a:solidFill>
                  <a:srgbClr val="FF0000"/>
                </a:solidFill>
                <a:latin typeface="Times New Roman" pitchFamily="18" charset="0"/>
                <a:cs typeface="Times New Roman" pitchFamily="18" charset="0"/>
              </a:rPr>
              <a:t>"Truly, truly, I say to you, he who </a:t>
            </a:r>
            <a:r>
              <a:rPr lang="en-US" sz="2000" b="1" u="sng" dirty="0" smtClean="0">
                <a:solidFill>
                  <a:srgbClr val="FF0000"/>
                </a:solidFill>
                <a:latin typeface="Times New Roman" pitchFamily="18" charset="0"/>
                <a:cs typeface="Times New Roman" pitchFamily="18" charset="0"/>
              </a:rPr>
              <a:t>hears</a:t>
            </a:r>
            <a:r>
              <a:rPr lang="en-US" sz="2000" dirty="0" smtClean="0">
                <a:solidFill>
                  <a:srgbClr val="FF0000"/>
                </a:solidFill>
                <a:latin typeface="Times New Roman" pitchFamily="18" charset="0"/>
                <a:cs typeface="Times New Roman" pitchFamily="18" charset="0"/>
              </a:rPr>
              <a:t> My word, and </a:t>
            </a:r>
            <a:r>
              <a:rPr lang="en-US" sz="2000" b="1" u="sng" dirty="0" smtClean="0">
                <a:solidFill>
                  <a:srgbClr val="FF0000"/>
                </a:solidFill>
                <a:latin typeface="Times New Roman" pitchFamily="18" charset="0"/>
                <a:cs typeface="Times New Roman" pitchFamily="18" charset="0"/>
              </a:rPr>
              <a:t>believes</a:t>
            </a:r>
            <a:r>
              <a:rPr lang="en-US" sz="2000" dirty="0" smtClean="0">
                <a:solidFill>
                  <a:srgbClr val="FF0000"/>
                </a:solidFill>
                <a:latin typeface="Times New Roman" pitchFamily="18" charset="0"/>
                <a:cs typeface="Times New Roman" pitchFamily="18" charset="0"/>
              </a:rPr>
              <a:t> Him who sent Me, has eternal life, and </a:t>
            </a:r>
            <a:r>
              <a:rPr lang="en-US" sz="2000" b="1" u="sng" dirty="0" smtClean="0">
                <a:solidFill>
                  <a:srgbClr val="FF0000"/>
                </a:solidFill>
                <a:latin typeface="Times New Roman" pitchFamily="18" charset="0"/>
                <a:cs typeface="Times New Roman" pitchFamily="18" charset="0"/>
              </a:rPr>
              <a:t>does not come into judgment</a:t>
            </a:r>
            <a:r>
              <a:rPr lang="en-US" sz="2000" dirty="0" smtClean="0">
                <a:solidFill>
                  <a:srgbClr val="FF0000"/>
                </a:solidFill>
                <a:latin typeface="Times New Roman" pitchFamily="18" charset="0"/>
                <a:cs typeface="Times New Roman" pitchFamily="18" charset="0"/>
              </a:rPr>
              <a:t>, but has passed out of death into life. </a:t>
            </a:r>
          </a:p>
          <a:p>
            <a:pPr>
              <a:buNone/>
            </a:pPr>
            <a:r>
              <a:rPr lang="en-US" sz="2000" dirty="0" smtClean="0">
                <a:latin typeface="Times New Roman" pitchFamily="18" charset="0"/>
                <a:cs typeface="Times New Roman" pitchFamily="18" charset="0"/>
              </a:rPr>
              <a:t> </a:t>
            </a:r>
            <a:r>
              <a:rPr lang="en-US" sz="2000" b="1" dirty="0" smtClean="0">
                <a:solidFill>
                  <a:srgbClr val="0033CC"/>
                </a:solidFill>
                <a:latin typeface="Times New Roman" pitchFamily="18" charset="0"/>
                <a:cs typeface="Times New Roman" pitchFamily="18" charset="0"/>
              </a:rPr>
              <a:t>Rom 5:9-10 </a:t>
            </a:r>
            <a:r>
              <a:rPr lang="en-US" sz="2000" dirty="0" smtClean="0">
                <a:latin typeface="Times New Roman" pitchFamily="18" charset="0"/>
                <a:cs typeface="Times New Roman" pitchFamily="18" charset="0"/>
              </a:rPr>
              <a:t>Much more then, having now been justified by His blood, </a:t>
            </a:r>
            <a:r>
              <a:rPr lang="en-US" sz="2000" b="1" u="sng" dirty="0" smtClean="0">
                <a:latin typeface="Times New Roman" pitchFamily="18" charset="0"/>
                <a:cs typeface="Times New Roman" pitchFamily="18" charset="0"/>
              </a:rPr>
              <a:t>we shall be saved from the wrath </a:t>
            </a:r>
            <a:r>
              <a:rPr lang="en-US" sz="2000" b="1" i="1" u="sng" dirty="0" smtClean="0">
                <a:latin typeface="Times New Roman" pitchFamily="18" charset="0"/>
                <a:cs typeface="Times New Roman" pitchFamily="18" charset="0"/>
              </a:rPr>
              <a:t>of God</a:t>
            </a:r>
            <a:r>
              <a:rPr lang="en-US" sz="2000" dirty="0" smtClean="0">
                <a:latin typeface="Times New Roman" pitchFamily="18" charset="0"/>
                <a:cs typeface="Times New Roman" pitchFamily="18" charset="0"/>
              </a:rPr>
              <a:t> through Him… </a:t>
            </a:r>
          </a:p>
          <a:p>
            <a:pPr>
              <a:buNone/>
            </a:pPr>
            <a:r>
              <a:rPr lang="en-US" sz="2000" b="1" dirty="0" smtClean="0">
                <a:solidFill>
                  <a:srgbClr val="0033CC"/>
                </a:solidFill>
                <a:latin typeface="Times New Roman" pitchFamily="18" charset="0"/>
                <a:cs typeface="Times New Roman" pitchFamily="18" charset="0"/>
              </a:rPr>
              <a:t> Rev. 3:10 </a:t>
            </a:r>
            <a:r>
              <a:rPr lang="en-US" sz="2000" dirty="0" smtClean="0">
                <a:latin typeface="Times New Roman" pitchFamily="18" charset="0"/>
                <a:cs typeface="Times New Roman" pitchFamily="18" charset="0"/>
              </a:rPr>
              <a:t>'</a:t>
            </a:r>
            <a:r>
              <a:rPr lang="en-US" sz="2000" dirty="0" smtClean="0">
                <a:solidFill>
                  <a:srgbClr val="FF0000"/>
                </a:solidFill>
                <a:latin typeface="Times New Roman" pitchFamily="18" charset="0"/>
                <a:cs typeface="Times New Roman" pitchFamily="18" charset="0"/>
              </a:rPr>
              <a:t>Because you have kept the word of My perseverance, </a:t>
            </a:r>
            <a:r>
              <a:rPr lang="en-US" sz="2000" b="1" u="sng" dirty="0" smtClean="0">
                <a:solidFill>
                  <a:srgbClr val="FF0000"/>
                </a:solidFill>
                <a:latin typeface="Times New Roman" pitchFamily="18" charset="0"/>
                <a:cs typeface="Times New Roman" pitchFamily="18" charset="0"/>
              </a:rPr>
              <a:t>I also will keep you from the hour of testing</a:t>
            </a:r>
            <a:r>
              <a:rPr lang="en-US" sz="2000" dirty="0" smtClean="0">
                <a:solidFill>
                  <a:srgbClr val="FF0000"/>
                </a:solidFill>
                <a:latin typeface="Times New Roman" pitchFamily="18" charset="0"/>
                <a:cs typeface="Times New Roman" pitchFamily="18" charset="0"/>
              </a:rPr>
              <a:t>, that </a:t>
            </a:r>
            <a:r>
              <a:rPr lang="en-US" sz="2000" i="1" dirty="0" smtClean="0">
                <a:solidFill>
                  <a:srgbClr val="FF0000"/>
                </a:solidFill>
                <a:latin typeface="Times New Roman" pitchFamily="18" charset="0"/>
                <a:cs typeface="Times New Roman" pitchFamily="18" charset="0"/>
              </a:rPr>
              <a:t>hour</a:t>
            </a:r>
            <a:r>
              <a:rPr lang="en-US" sz="2000" dirty="0" smtClean="0">
                <a:solidFill>
                  <a:srgbClr val="FF0000"/>
                </a:solidFill>
                <a:latin typeface="Times New Roman" pitchFamily="18" charset="0"/>
                <a:cs typeface="Times New Roman" pitchFamily="18" charset="0"/>
              </a:rPr>
              <a:t> which is about to come upon the whole world, to test those who dwell upon the earth. </a:t>
            </a:r>
            <a:endParaRPr lang="en-US" sz="2000" dirty="0">
              <a:solidFill>
                <a:srgbClr val="FF0000"/>
              </a:solidFill>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44</a:t>
            </a:fld>
            <a:endParaRPr lang="en-US"/>
          </a:p>
        </p:txBody>
      </p:sp>
      <p:pic>
        <p:nvPicPr>
          <p:cNvPr id="7" name="Picture 2"/>
          <p:cNvPicPr>
            <a:picLocks noChangeAspect="1" noChangeArrowheads="1"/>
          </p:cNvPicPr>
          <p:nvPr/>
        </p:nvPicPr>
        <p:blipFill>
          <a:blip r:embed="rId2" cstate="print"/>
          <a:srcRect/>
          <a:stretch>
            <a:fillRect/>
          </a:stretch>
        </p:blipFill>
        <p:spPr bwMode="auto">
          <a:xfrm>
            <a:off x="2133600" y="685800"/>
            <a:ext cx="4648200" cy="144937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pPr lvl="0"/>
            <a:r>
              <a:rPr lang="en-US" sz="2800" i="1" dirty="0" smtClean="0"/>
              <a:t>6) The lack of evidence of the Church’s presence during the tribulation</a:t>
            </a:r>
            <a:endParaRPr lang="en-US" sz="2800" dirty="0"/>
          </a:p>
        </p:txBody>
      </p:sp>
      <p:sp>
        <p:nvSpPr>
          <p:cNvPr id="3" name="Content Placeholder 2"/>
          <p:cNvSpPr>
            <a:spLocks noGrp="1"/>
          </p:cNvSpPr>
          <p:nvPr>
            <p:ph idx="1"/>
          </p:nvPr>
        </p:nvSpPr>
        <p:spPr>
          <a:xfrm>
            <a:off x="304800" y="3200400"/>
            <a:ext cx="8686800" cy="3048000"/>
          </a:xfrm>
        </p:spPr>
        <p:txBody>
          <a:bodyPr>
            <a:noAutofit/>
          </a:bodyPr>
          <a:lstStyle/>
          <a:p>
            <a:pPr>
              <a:buNone/>
            </a:pPr>
            <a:r>
              <a:rPr lang="en-US" sz="2800" i="1" dirty="0" smtClean="0"/>
              <a:t>The church is not even hinted at in the 70</a:t>
            </a:r>
            <a:r>
              <a:rPr lang="en-US" sz="2800" i="1" baseline="30000" dirty="0" smtClean="0"/>
              <a:t>th</a:t>
            </a:r>
            <a:r>
              <a:rPr lang="en-US" sz="2800" i="1" dirty="0" smtClean="0"/>
              <a:t> week [the </a:t>
            </a:r>
            <a:r>
              <a:rPr lang="en-US" sz="2800" i="1" u="sng" dirty="0" smtClean="0"/>
              <a:t>tribulation period</a:t>
            </a:r>
            <a:r>
              <a:rPr lang="en-US" sz="2800" i="1" dirty="0" smtClean="0"/>
              <a:t>] described in </a:t>
            </a:r>
            <a:r>
              <a:rPr lang="en-US" sz="2800" b="1" i="1" dirty="0" smtClean="0">
                <a:solidFill>
                  <a:srgbClr val="0033CC"/>
                </a:solidFill>
              </a:rPr>
              <a:t>Dan 9</a:t>
            </a:r>
            <a:r>
              <a:rPr lang="en-US" sz="2800" i="1" dirty="0" smtClean="0"/>
              <a:t>. Then </a:t>
            </a:r>
            <a:r>
              <a:rPr lang="en-US" sz="2800" b="1" i="1" dirty="0" smtClean="0">
                <a:solidFill>
                  <a:srgbClr val="0033CC"/>
                </a:solidFill>
              </a:rPr>
              <a:t>Rev 2&amp;3</a:t>
            </a:r>
            <a:r>
              <a:rPr lang="en-US" sz="2800" i="1" dirty="0" smtClean="0">
                <a:solidFill>
                  <a:srgbClr val="0033CC"/>
                </a:solidFill>
              </a:rPr>
              <a:t> </a:t>
            </a:r>
            <a:r>
              <a:rPr lang="en-US" sz="2800" i="1" dirty="0" smtClean="0"/>
              <a:t>are only about the church where as in all the details of </a:t>
            </a:r>
            <a:r>
              <a:rPr lang="en-US" sz="2800" b="1" i="1" dirty="0" smtClean="0">
                <a:solidFill>
                  <a:srgbClr val="0033CC"/>
                </a:solidFill>
              </a:rPr>
              <a:t>Rev 6-19</a:t>
            </a:r>
            <a:r>
              <a:rPr lang="en-US" sz="2800" i="1" dirty="0" smtClean="0">
                <a:solidFill>
                  <a:srgbClr val="0033CC"/>
                </a:solidFill>
              </a:rPr>
              <a:t> </a:t>
            </a:r>
            <a:r>
              <a:rPr lang="en-US" sz="2800" i="1" dirty="0" smtClean="0"/>
              <a:t>[</a:t>
            </a:r>
            <a:r>
              <a:rPr lang="en-US" sz="2800" i="1" u="sng" dirty="0" smtClean="0"/>
              <a:t>the tribulation period]</a:t>
            </a:r>
            <a:r>
              <a:rPr lang="en-US" sz="2800" i="1" dirty="0" smtClean="0"/>
              <a:t> there is no mention of the church. </a:t>
            </a:r>
          </a:p>
          <a:p>
            <a:pPr>
              <a:buNone/>
            </a:pPr>
            <a:r>
              <a:rPr lang="en-US" sz="2800" dirty="0" smtClean="0"/>
              <a:t>.</a:t>
            </a:r>
            <a:endParaRPr lang="en-US" sz="2800"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45</a:t>
            </a:fld>
            <a:endParaRPr lang="en-US"/>
          </a:p>
        </p:txBody>
      </p:sp>
      <p:pic>
        <p:nvPicPr>
          <p:cNvPr id="7" name="Picture 2"/>
          <p:cNvPicPr>
            <a:picLocks noChangeAspect="1" noChangeArrowheads="1"/>
          </p:cNvPicPr>
          <p:nvPr/>
        </p:nvPicPr>
        <p:blipFill>
          <a:blip r:embed="rId2" cstate="print"/>
          <a:srcRect/>
          <a:stretch>
            <a:fillRect/>
          </a:stretch>
        </p:blipFill>
        <p:spPr bwMode="auto">
          <a:xfrm>
            <a:off x="1174232" y="838200"/>
            <a:ext cx="6598168" cy="2057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800" b="1" dirty="0" smtClean="0"/>
              <a:t>D. The Tribulation</a:t>
            </a:r>
            <a:endParaRPr lang="en-US" sz="4800" b="1" i="1" dirty="0" smtClean="0"/>
          </a:p>
        </p:txBody>
      </p:sp>
      <p:sp>
        <p:nvSpPr>
          <p:cNvPr id="3" name="Content Placeholder 2"/>
          <p:cNvSpPr>
            <a:spLocks noGrp="1"/>
          </p:cNvSpPr>
          <p:nvPr>
            <p:ph idx="1"/>
          </p:nvPr>
        </p:nvSpPr>
        <p:spPr>
          <a:xfrm>
            <a:off x="457200" y="3200400"/>
            <a:ext cx="8229600" cy="3048000"/>
          </a:xfrm>
        </p:spPr>
        <p:txBody>
          <a:bodyPr>
            <a:noAutofit/>
          </a:bodyPr>
          <a:lstStyle/>
          <a:p>
            <a:pPr>
              <a:buNone/>
            </a:pPr>
            <a:r>
              <a:rPr lang="en-US" sz="2800" i="1" dirty="0" smtClean="0"/>
              <a:t> </a:t>
            </a:r>
          </a:p>
          <a:p>
            <a:endParaRPr lang="en-US" sz="4800"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46</a:t>
            </a:fld>
            <a:endParaRPr lang="en-US"/>
          </a:p>
        </p:txBody>
      </p:sp>
      <p:pic>
        <p:nvPicPr>
          <p:cNvPr id="7" name="Picture 2"/>
          <p:cNvPicPr>
            <a:picLocks noChangeAspect="1" noChangeArrowheads="1"/>
          </p:cNvPicPr>
          <p:nvPr/>
        </p:nvPicPr>
        <p:blipFill>
          <a:blip r:embed="rId2" cstate="print"/>
          <a:srcRect/>
          <a:stretch>
            <a:fillRect/>
          </a:stretch>
        </p:blipFill>
        <p:spPr bwMode="auto">
          <a:xfrm>
            <a:off x="25866" y="1371600"/>
            <a:ext cx="9041934" cy="281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pPr lvl="0"/>
            <a:r>
              <a:rPr lang="en-US" sz="2800" i="1" dirty="0" smtClean="0"/>
              <a:t>1) It is a unique time</a:t>
            </a:r>
            <a:endParaRPr lang="en-US" sz="2800" dirty="0"/>
          </a:p>
        </p:txBody>
      </p:sp>
      <p:sp>
        <p:nvSpPr>
          <p:cNvPr id="3" name="Content Placeholder 2"/>
          <p:cNvSpPr>
            <a:spLocks noGrp="1"/>
          </p:cNvSpPr>
          <p:nvPr>
            <p:ph idx="1"/>
          </p:nvPr>
        </p:nvSpPr>
        <p:spPr>
          <a:xfrm>
            <a:off x="0" y="533400"/>
            <a:ext cx="9144000" cy="5867400"/>
          </a:xfrm>
        </p:spPr>
        <p:txBody>
          <a:bodyPr>
            <a:noAutofit/>
          </a:bodyPr>
          <a:lstStyle/>
          <a:p>
            <a:pPr marL="225425" indent="-225425">
              <a:buNone/>
            </a:pPr>
            <a:r>
              <a:rPr lang="en-US" sz="2400" i="1" dirty="0" smtClean="0">
                <a:latin typeface="Times New Roman" pitchFamily="18" charset="0"/>
                <a:cs typeface="Times New Roman" pitchFamily="18" charset="0"/>
              </a:rPr>
              <a:t> </a:t>
            </a:r>
            <a:r>
              <a:rPr lang="en-US" sz="2400" b="1" dirty="0" err="1" smtClean="0">
                <a:solidFill>
                  <a:srgbClr val="0033CC"/>
                </a:solidFill>
                <a:latin typeface="Times New Roman" pitchFamily="18" charset="0"/>
                <a:cs typeface="Times New Roman" pitchFamily="18" charset="0"/>
              </a:rPr>
              <a:t>Jer</a:t>
            </a:r>
            <a:r>
              <a:rPr lang="en-US" sz="2400" b="1" dirty="0" smtClean="0">
                <a:solidFill>
                  <a:srgbClr val="0033CC"/>
                </a:solidFill>
                <a:latin typeface="Times New Roman" pitchFamily="18" charset="0"/>
                <a:cs typeface="Times New Roman" pitchFamily="18" charset="0"/>
              </a:rPr>
              <a:t> 30:7 </a:t>
            </a:r>
            <a:r>
              <a:rPr lang="en-US" sz="2400" dirty="0" smtClean="0">
                <a:latin typeface="Times New Roman" pitchFamily="18" charset="0"/>
                <a:cs typeface="Times New Roman" pitchFamily="18" charset="0"/>
              </a:rPr>
              <a:t>'Alas! for that day is great, There is </a:t>
            </a:r>
            <a:r>
              <a:rPr lang="en-US" sz="2400" b="1" u="sng" dirty="0" smtClean="0">
                <a:latin typeface="Times New Roman" pitchFamily="18" charset="0"/>
                <a:cs typeface="Times New Roman" pitchFamily="18" charset="0"/>
              </a:rPr>
              <a:t>none like it</a:t>
            </a:r>
            <a:r>
              <a:rPr lang="en-US" sz="2400" dirty="0" smtClean="0">
                <a:latin typeface="Times New Roman" pitchFamily="18" charset="0"/>
                <a:cs typeface="Times New Roman" pitchFamily="18" charset="0"/>
              </a:rPr>
              <a:t>; And it is the </a:t>
            </a:r>
            <a:r>
              <a:rPr lang="en-US" sz="2400" b="1" u="sng" dirty="0" smtClean="0">
                <a:latin typeface="Times New Roman" pitchFamily="18" charset="0"/>
                <a:cs typeface="Times New Roman" pitchFamily="18" charset="0"/>
              </a:rPr>
              <a:t>time of Jacob's distress</a:t>
            </a:r>
            <a:r>
              <a:rPr lang="en-US" sz="2400" dirty="0" smtClean="0">
                <a:latin typeface="Times New Roman" pitchFamily="18" charset="0"/>
                <a:cs typeface="Times New Roman" pitchFamily="18" charset="0"/>
              </a:rPr>
              <a:t>, But he will be saved from it. </a:t>
            </a:r>
          </a:p>
          <a:p>
            <a:pPr marL="225425" indent="-225425">
              <a:buNone/>
            </a:pPr>
            <a:endParaRPr lang="en-US" sz="2400" dirty="0" smtClean="0">
              <a:latin typeface="Times New Roman" pitchFamily="18" charset="0"/>
              <a:cs typeface="Times New Roman" pitchFamily="18" charset="0"/>
            </a:endParaRPr>
          </a:p>
          <a:p>
            <a:pPr marL="225425" indent="-225425">
              <a:buNone/>
            </a:pPr>
            <a:r>
              <a:rPr lang="en-US" sz="2400" b="1" dirty="0" smtClean="0">
                <a:solidFill>
                  <a:srgbClr val="0033CC"/>
                </a:solidFill>
                <a:latin typeface="Times New Roman" pitchFamily="18" charset="0"/>
                <a:cs typeface="Times New Roman" pitchFamily="18" charset="0"/>
              </a:rPr>
              <a:t> Dan 12:1 </a:t>
            </a:r>
            <a:r>
              <a:rPr lang="en-US" sz="2400" dirty="0" smtClean="0">
                <a:latin typeface="Times New Roman" pitchFamily="18" charset="0"/>
                <a:cs typeface="Times New Roman" pitchFamily="18" charset="0"/>
              </a:rPr>
              <a:t>"Now at that time Michael, the great prince who stands </a:t>
            </a:r>
            <a:r>
              <a:rPr lang="en-US" sz="2400" i="1" dirty="0" smtClean="0">
                <a:latin typeface="Times New Roman" pitchFamily="18" charset="0"/>
                <a:cs typeface="Times New Roman" pitchFamily="18" charset="0"/>
              </a:rPr>
              <a:t>guard</a:t>
            </a:r>
            <a:r>
              <a:rPr lang="en-US" sz="2400" dirty="0" smtClean="0">
                <a:latin typeface="Times New Roman" pitchFamily="18" charset="0"/>
                <a:cs typeface="Times New Roman" pitchFamily="18" charset="0"/>
              </a:rPr>
              <a:t> over the sons of your people, will arise. And there will be a </a:t>
            </a:r>
            <a:r>
              <a:rPr lang="en-US" sz="2400" b="1" u="sng" dirty="0" smtClean="0">
                <a:latin typeface="Times New Roman" pitchFamily="18" charset="0"/>
                <a:cs typeface="Times New Roman" pitchFamily="18" charset="0"/>
              </a:rPr>
              <a:t>time of distress</a:t>
            </a:r>
            <a:r>
              <a:rPr lang="en-US" sz="2400" dirty="0" smtClean="0">
                <a:latin typeface="Times New Roman" pitchFamily="18" charset="0"/>
                <a:cs typeface="Times New Roman" pitchFamily="18" charset="0"/>
              </a:rPr>
              <a:t> </a:t>
            </a:r>
            <a:r>
              <a:rPr lang="en-US" sz="2400" u="sng" dirty="0" smtClean="0">
                <a:latin typeface="Times New Roman" pitchFamily="18" charset="0"/>
                <a:cs typeface="Times New Roman" pitchFamily="18" charset="0"/>
              </a:rPr>
              <a:t>such as </a:t>
            </a:r>
            <a:r>
              <a:rPr lang="en-US" sz="2400" b="1" u="sng" dirty="0" smtClean="0">
                <a:latin typeface="Times New Roman" pitchFamily="18" charset="0"/>
                <a:cs typeface="Times New Roman" pitchFamily="18" charset="0"/>
              </a:rPr>
              <a:t>never occurred </a:t>
            </a:r>
            <a:r>
              <a:rPr lang="en-US" sz="2400" u="sng" dirty="0" smtClean="0">
                <a:latin typeface="Times New Roman" pitchFamily="18" charset="0"/>
                <a:cs typeface="Times New Roman" pitchFamily="18" charset="0"/>
              </a:rPr>
              <a:t>since there was a nation until that time</a:t>
            </a:r>
            <a:r>
              <a:rPr lang="en-US" sz="2400" dirty="0" smtClean="0">
                <a:latin typeface="Times New Roman" pitchFamily="18" charset="0"/>
                <a:cs typeface="Times New Roman" pitchFamily="18" charset="0"/>
              </a:rPr>
              <a:t>; and at that time your people, everyone who is found written in the book, will be rescued. </a:t>
            </a:r>
          </a:p>
          <a:p>
            <a:pPr marL="225425" indent="-225425">
              <a:buNone/>
            </a:pPr>
            <a:endParaRPr lang="en-US" sz="2400" dirty="0" smtClean="0">
              <a:latin typeface="Times New Roman" pitchFamily="18" charset="0"/>
              <a:cs typeface="Times New Roman" pitchFamily="18" charset="0"/>
            </a:endParaRPr>
          </a:p>
          <a:p>
            <a:pPr marL="225425" indent="-225425">
              <a:buNone/>
            </a:pPr>
            <a:r>
              <a:rPr lang="en-US" sz="2400" b="1" dirty="0" smtClean="0">
                <a:solidFill>
                  <a:srgbClr val="0033CC"/>
                </a:solidFill>
                <a:latin typeface="Times New Roman" pitchFamily="18" charset="0"/>
                <a:cs typeface="Times New Roman" pitchFamily="18" charset="0"/>
              </a:rPr>
              <a:t> Joel 2:1-2 </a:t>
            </a:r>
            <a:r>
              <a:rPr lang="en-US" sz="2400" dirty="0" smtClean="0">
                <a:latin typeface="Times New Roman" pitchFamily="18" charset="0"/>
                <a:cs typeface="Times New Roman" pitchFamily="18" charset="0"/>
              </a:rPr>
              <a:t>Blow a trumpet in Zion, And sound an alarm on My holy mountain! Let all the inhabitants of the land tremble, For </a:t>
            </a:r>
            <a:r>
              <a:rPr lang="en-US" sz="2400" b="1" u="sng" dirty="0" smtClean="0">
                <a:latin typeface="Times New Roman" pitchFamily="18" charset="0"/>
                <a:cs typeface="Times New Roman" pitchFamily="18" charset="0"/>
              </a:rPr>
              <a:t>the day of the L</a:t>
            </a:r>
            <a:r>
              <a:rPr lang="en-US" sz="2400" b="1" u="sng" cap="small" dirty="0" smtClean="0">
                <a:latin typeface="Times New Roman" pitchFamily="18" charset="0"/>
                <a:cs typeface="Times New Roman" pitchFamily="18" charset="0"/>
              </a:rPr>
              <a:t>ord</a:t>
            </a:r>
            <a:r>
              <a:rPr lang="en-US" sz="2400" dirty="0" smtClean="0">
                <a:latin typeface="Times New Roman" pitchFamily="18" charset="0"/>
                <a:cs typeface="Times New Roman" pitchFamily="18" charset="0"/>
              </a:rPr>
              <a:t> is coming; Surely it is near, </a:t>
            </a:r>
            <a:r>
              <a:rPr lang="en-US" sz="2400" baseline="30000" dirty="0" smtClean="0">
                <a:solidFill>
                  <a:srgbClr val="0033CC"/>
                </a:solidFill>
                <a:latin typeface="Times New Roman" pitchFamily="18" charset="0"/>
                <a:cs typeface="Times New Roman" pitchFamily="18" charset="0"/>
              </a:rPr>
              <a:t>2</a:t>
            </a:r>
            <a:r>
              <a:rPr lang="en-US" sz="2400" dirty="0" smtClean="0">
                <a:latin typeface="Times New Roman" pitchFamily="18" charset="0"/>
                <a:cs typeface="Times New Roman" pitchFamily="18" charset="0"/>
              </a:rPr>
              <a:t>A day of darkness and gloom, A day of clouds and thick darkness. As the dawn is spread over the mountains, </a:t>
            </a:r>
            <a:r>
              <a:rPr lang="en-US" sz="2400" i="1" dirty="0" smtClean="0">
                <a:latin typeface="Times New Roman" pitchFamily="18" charset="0"/>
                <a:cs typeface="Times New Roman" pitchFamily="18" charset="0"/>
              </a:rPr>
              <a:t>So</a:t>
            </a:r>
            <a:r>
              <a:rPr lang="en-US" sz="2400" dirty="0" smtClean="0">
                <a:latin typeface="Times New Roman" pitchFamily="18" charset="0"/>
                <a:cs typeface="Times New Roman" pitchFamily="18" charset="0"/>
              </a:rPr>
              <a:t> there is a great and mighty people; </a:t>
            </a:r>
            <a:r>
              <a:rPr lang="en-US" sz="2400" b="1" u="sng" dirty="0" smtClean="0">
                <a:latin typeface="Times New Roman" pitchFamily="18" charset="0"/>
                <a:cs typeface="Times New Roman" pitchFamily="18" charset="0"/>
              </a:rPr>
              <a:t>There has never been </a:t>
            </a:r>
            <a:r>
              <a:rPr lang="en-US" sz="2400" b="1" i="1" u="sng" dirty="0" smtClean="0">
                <a:latin typeface="Times New Roman" pitchFamily="18" charset="0"/>
                <a:cs typeface="Times New Roman" pitchFamily="18" charset="0"/>
              </a:rPr>
              <a:t>anything</a:t>
            </a:r>
            <a:r>
              <a:rPr lang="en-US" sz="2400" b="1" u="sng" dirty="0" smtClean="0">
                <a:latin typeface="Times New Roman" pitchFamily="18" charset="0"/>
                <a:cs typeface="Times New Roman" pitchFamily="18" charset="0"/>
              </a:rPr>
              <a:t> like it</a:t>
            </a:r>
            <a:r>
              <a:rPr lang="en-US" sz="2400" b="1"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Nor will there be again after it</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To the years of many generations. </a:t>
            </a:r>
          </a:p>
          <a:p>
            <a:pPr marL="225425" indent="-225425">
              <a:buNone/>
            </a:pPr>
            <a:endParaRPr lang="en-US" sz="24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162"/>
            <a:ext cx="8229600" cy="792162"/>
          </a:xfrm>
        </p:spPr>
        <p:txBody>
          <a:bodyPr>
            <a:noAutofit/>
          </a:bodyPr>
          <a:lstStyle/>
          <a:p>
            <a:r>
              <a:rPr lang="en-US" sz="2800" dirty="0" smtClean="0"/>
              <a:t>2) </a:t>
            </a:r>
            <a:r>
              <a:rPr lang="en-US" sz="2800" i="1" dirty="0" smtClean="0"/>
              <a:t>Great tribulation implies a lesser tribulation</a:t>
            </a:r>
            <a:endParaRPr lang="en-US" sz="2800" i="1" dirty="0"/>
          </a:p>
        </p:txBody>
      </p:sp>
      <p:sp>
        <p:nvSpPr>
          <p:cNvPr id="3" name="Content Placeholder 2"/>
          <p:cNvSpPr>
            <a:spLocks noGrp="1"/>
          </p:cNvSpPr>
          <p:nvPr>
            <p:ph idx="1"/>
          </p:nvPr>
        </p:nvSpPr>
        <p:spPr>
          <a:xfrm>
            <a:off x="0" y="914400"/>
            <a:ext cx="9144000" cy="4191000"/>
          </a:xfrm>
        </p:spPr>
        <p:txBody>
          <a:bodyPr>
            <a:noAutofit/>
          </a:bodyPr>
          <a:lstStyle/>
          <a:p>
            <a:pPr marL="225425" indent="-225425">
              <a:buNone/>
            </a:pPr>
            <a:r>
              <a:rPr lang="en-US" sz="2400" b="1" dirty="0" smtClean="0">
                <a:solidFill>
                  <a:schemeClr val="tx2"/>
                </a:solidFill>
                <a:latin typeface="Times New Roman" pitchFamily="18" charset="0"/>
                <a:cs typeface="Times New Roman" pitchFamily="18" charset="0"/>
              </a:rPr>
              <a:t>Daniel 12:11 </a:t>
            </a:r>
            <a:r>
              <a:rPr lang="en-US" sz="2400" dirty="0" smtClean="0">
                <a:latin typeface="Times New Roman" pitchFamily="18" charset="0"/>
                <a:cs typeface="Times New Roman" pitchFamily="18" charset="0"/>
              </a:rPr>
              <a:t>"And from the time that the regular sacrifice is abolished, and the </a:t>
            </a:r>
            <a:r>
              <a:rPr lang="en-US" sz="2400" b="1" u="sng" dirty="0" smtClean="0">
                <a:solidFill>
                  <a:srgbClr val="C00000"/>
                </a:solidFill>
                <a:latin typeface="Times New Roman" pitchFamily="18" charset="0"/>
                <a:cs typeface="Times New Roman" pitchFamily="18" charset="0"/>
              </a:rPr>
              <a:t>abomination of desolation</a:t>
            </a:r>
            <a:r>
              <a:rPr lang="en-US" sz="2400" dirty="0" smtClean="0">
                <a:latin typeface="Times New Roman" pitchFamily="18" charset="0"/>
                <a:cs typeface="Times New Roman" pitchFamily="18" charset="0"/>
              </a:rPr>
              <a:t> is set up, </a:t>
            </a:r>
            <a:r>
              <a:rPr lang="en-US" sz="2400" i="1" dirty="0" smtClean="0">
                <a:latin typeface="Times New Roman" pitchFamily="18" charset="0"/>
                <a:cs typeface="Times New Roman" pitchFamily="18" charset="0"/>
              </a:rPr>
              <a:t>there will be 1,290 days. </a:t>
            </a:r>
            <a:r>
              <a:rPr lang="en-US" sz="2400" dirty="0" smtClean="0">
                <a:latin typeface="Times New Roman" pitchFamily="18" charset="0"/>
                <a:cs typeface="Times New Roman" pitchFamily="18" charset="0"/>
              </a:rPr>
              <a:t>[Note: 1260 = 3 ½ years]</a:t>
            </a:r>
            <a:endParaRPr lang="en-US" sz="2400" i="1" dirty="0" smtClean="0">
              <a:latin typeface="Times New Roman" pitchFamily="18" charset="0"/>
              <a:cs typeface="Times New Roman" pitchFamily="18" charset="0"/>
            </a:endParaRPr>
          </a:p>
          <a:p>
            <a:pPr marL="225425" indent="-225425">
              <a:buNone/>
            </a:pPr>
            <a:r>
              <a:rPr lang="en-US" sz="2400" b="1" dirty="0" smtClean="0">
                <a:solidFill>
                  <a:schemeClr val="tx2"/>
                </a:solidFill>
                <a:latin typeface="Times New Roman" pitchFamily="18" charset="0"/>
                <a:cs typeface="Times New Roman" pitchFamily="18" charset="0"/>
              </a:rPr>
              <a:t>Matthew 24:15-21 </a:t>
            </a:r>
            <a:r>
              <a:rPr lang="en-US" sz="2400" dirty="0" smtClean="0">
                <a:solidFill>
                  <a:srgbClr val="FF0000"/>
                </a:solidFill>
                <a:latin typeface="Times New Roman" pitchFamily="18" charset="0"/>
                <a:cs typeface="Times New Roman" pitchFamily="18" charset="0"/>
              </a:rPr>
              <a:t>"Therefore when you see the </a:t>
            </a:r>
            <a:r>
              <a:rPr lang="en-US" sz="2400" b="1" u="sng" dirty="0" smtClean="0">
                <a:solidFill>
                  <a:srgbClr val="C00000"/>
                </a:solidFill>
                <a:latin typeface="Times New Roman" pitchFamily="18" charset="0"/>
                <a:cs typeface="Times New Roman" pitchFamily="18" charset="0"/>
              </a:rPr>
              <a:t>abomination of desolation </a:t>
            </a:r>
            <a:r>
              <a:rPr lang="en-US" sz="2400" dirty="0" smtClean="0">
                <a:solidFill>
                  <a:srgbClr val="FF0000"/>
                </a:solidFill>
                <a:latin typeface="Times New Roman" pitchFamily="18" charset="0"/>
                <a:cs typeface="Times New Roman" pitchFamily="18" charset="0"/>
              </a:rPr>
              <a:t>which was spoken of through Daniel the prophet, standing in the holy place (let the reader understand), </a:t>
            </a:r>
            <a:r>
              <a:rPr lang="en-US" sz="2400" baseline="30000" dirty="0" smtClean="0">
                <a:solidFill>
                  <a:schemeClr val="tx2"/>
                </a:solidFill>
                <a:latin typeface="Times New Roman" pitchFamily="18" charset="0"/>
                <a:cs typeface="Times New Roman" pitchFamily="18" charset="0"/>
              </a:rPr>
              <a:t>16</a:t>
            </a:r>
            <a:r>
              <a:rPr lang="en-US" sz="2400" dirty="0" smtClean="0">
                <a:solidFill>
                  <a:srgbClr val="FF0000"/>
                </a:solidFill>
                <a:latin typeface="Times New Roman" pitchFamily="18" charset="0"/>
                <a:cs typeface="Times New Roman" pitchFamily="18" charset="0"/>
              </a:rPr>
              <a:t>then let those who are in Judea flee to the mountains; </a:t>
            </a:r>
            <a:r>
              <a:rPr lang="en-US" sz="2400" baseline="30000" dirty="0" smtClean="0">
                <a:solidFill>
                  <a:schemeClr val="tx2"/>
                </a:solidFill>
                <a:latin typeface="Times New Roman" pitchFamily="18" charset="0"/>
                <a:cs typeface="Times New Roman" pitchFamily="18" charset="0"/>
              </a:rPr>
              <a:t>17</a:t>
            </a:r>
            <a:r>
              <a:rPr lang="en-US" sz="2400" dirty="0" smtClean="0">
                <a:solidFill>
                  <a:srgbClr val="FF0000"/>
                </a:solidFill>
                <a:latin typeface="Times New Roman" pitchFamily="18" charset="0"/>
                <a:cs typeface="Times New Roman" pitchFamily="18" charset="0"/>
              </a:rPr>
              <a:t>let him who is on the housetop not go down to get the things out that are in his house; </a:t>
            </a:r>
            <a:r>
              <a:rPr lang="en-US" sz="2400" baseline="30000" dirty="0" smtClean="0">
                <a:solidFill>
                  <a:schemeClr val="tx2"/>
                </a:solidFill>
                <a:latin typeface="Times New Roman" pitchFamily="18" charset="0"/>
                <a:cs typeface="Times New Roman" pitchFamily="18" charset="0"/>
              </a:rPr>
              <a:t>18</a:t>
            </a:r>
            <a:r>
              <a:rPr lang="en-US" sz="2400" dirty="0" smtClean="0">
                <a:solidFill>
                  <a:srgbClr val="FF0000"/>
                </a:solidFill>
                <a:latin typeface="Times New Roman" pitchFamily="18" charset="0"/>
                <a:cs typeface="Times New Roman" pitchFamily="18" charset="0"/>
              </a:rPr>
              <a:t>and let him who is in the field not turn back to get his cloak. </a:t>
            </a:r>
            <a:r>
              <a:rPr lang="en-US" sz="2400" baseline="30000" dirty="0" smtClean="0">
                <a:solidFill>
                  <a:schemeClr val="tx2"/>
                </a:solidFill>
                <a:latin typeface="Times New Roman" pitchFamily="18" charset="0"/>
                <a:cs typeface="Times New Roman" pitchFamily="18" charset="0"/>
              </a:rPr>
              <a:t>19</a:t>
            </a:r>
            <a:r>
              <a:rPr lang="en-US" sz="2400" dirty="0" smtClean="0">
                <a:solidFill>
                  <a:srgbClr val="FF0000"/>
                </a:solidFill>
                <a:latin typeface="Times New Roman" pitchFamily="18" charset="0"/>
                <a:cs typeface="Times New Roman" pitchFamily="18" charset="0"/>
              </a:rPr>
              <a:t>"But woe to those who are with child and to those who nurse babes in those days! </a:t>
            </a:r>
            <a:r>
              <a:rPr lang="en-US" sz="2400" baseline="30000" dirty="0" smtClean="0">
                <a:solidFill>
                  <a:schemeClr val="tx2"/>
                </a:solidFill>
                <a:latin typeface="Times New Roman" pitchFamily="18" charset="0"/>
                <a:cs typeface="Times New Roman" pitchFamily="18" charset="0"/>
              </a:rPr>
              <a:t>20</a:t>
            </a:r>
            <a:r>
              <a:rPr lang="en-US" sz="2400" dirty="0" smtClean="0">
                <a:solidFill>
                  <a:srgbClr val="FF0000"/>
                </a:solidFill>
                <a:latin typeface="Times New Roman" pitchFamily="18" charset="0"/>
                <a:cs typeface="Times New Roman" pitchFamily="18" charset="0"/>
              </a:rPr>
              <a:t>"But pray that your flight may not be in the winter, or on a Sabbath; </a:t>
            </a:r>
            <a:r>
              <a:rPr lang="en-US" sz="2400" baseline="30000" dirty="0" smtClean="0">
                <a:solidFill>
                  <a:schemeClr val="tx2"/>
                </a:solidFill>
                <a:latin typeface="Times New Roman" pitchFamily="18" charset="0"/>
                <a:cs typeface="Times New Roman" pitchFamily="18" charset="0"/>
              </a:rPr>
              <a:t>21</a:t>
            </a:r>
            <a:r>
              <a:rPr lang="en-US" sz="2400" dirty="0" smtClean="0">
                <a:solidFill>
                  <a:srgbClr val="FF0000"/>
                </a:solidFill>
                <a:latin typeface="Times New Roman" pitchFamily="18" charset="0"/>
                <a:cs typeface="Times New Roman" pitchFamily="18" charset="0"/>
              </a:rPr>
              <a:t>for then there will be a </a:t>
            </a:r>
            <a:r>
              <a:rPr lang="en-US" sz="2400" b="1" u="sng" dirty="0" smtClean="0">
                <a:solidFill>
                  <a:srgbClr val="C00000"/>
                </a:solidFill>
                <a:latin typeface="Times New Roman" pitchFamily="18" charset="0"/>
                <a:cs typeface="Times New Roman" pitchFamily="18" charset="0"/>
              </a:rPr>
              <a:t>great tribulation, such as has not occurred since the beginning of the world until now, nor ever shall.</a:t>
            </a:r>
            <a:r>
              <a:rPr lang="en-US" sz="2400" u="sng" dirty="0" smtClean="0">
                <a:solidFill>
                  <a:srgbClr val="FF0000"/>
                </a:solidFill>
                <a:latin typeface="Times New Roman" pitchFamily="18" charset="0"/>
                <a:cs typeface="Times New Roman" pitchFamily="18" charset="0"/>
              </a:rPr>
              <a:t> </a:t>
            </a: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r>
              <a:rPr lang="en-US" sz="2800" dirty="0" smtClean="0"/>
              <a:t>2) </a:t>
            </a:r>
            <a:r>
              <a:rPr lang="en-US" sz="2800" i="1" dirty="0" smtClean="0"/>
              <a:t>Great tribulation implies a lesser tribulation (cont’d)</a:t>
            </a:r>
            <a:endParaRPr lang="en-US" sz="2800" i="1" dirty="0"/>
          </a:p>
        </p:txBody>
      </p:sp>
      <p:sp>
        <p:nvSpPr>
          <p:cNvPr id="3" name="Content Placeholder 2"/>
          <p:cNvSpPr>
            <a:spLocks noGrp="1"/>
          </p:cNvSpPr>
          <p:nvPr>
            <p:ph idx="1"/>
          </p:nvPr>
        </p:nvSpPr>
        <p:spPr>
          <a:xfrm>
            <a:off x="0" y="914400"/>
            <a:ext cx="9144000" cy="4191000"/>
          </a:xfrm>
        </p:spPr>
        <p:txBody>
          <a:bodyPr>
            <a:noAutofit/>
          </a:bodyPr>
          <a:lstStyle/>
          <a:p>
            <a:pPr marL="225425" indent="-225425">
              <a:buNone/>
            </a:pPr>
            <a:r>
              <a:rPr lang="en-US" sz="2000" b="1" dirty="0" smtClean="0">
                <a:solidFill>
                  <a:schemeClr val="tx2"/>
                </a:solidFill>
                <a:latin typeface="Times New Roman" pitchFamily="18" charset="0"/>
                <a:cs typeface="Times New Roman" pitchFamily="18" charset="0"/>
              </a:rPr>
              <a:t>Jeremiah 30:7 </a:t>
            </a:r>
            <a:r>
              <a:rPr lang="en-US" sz="2000" dirty="0" smtClean="0">
                <a:latin typeface="Times New Roman" pitchFamily="18" charset="0"/>
                <a:cs typeface="Times New Roman" pitchFamily="18" charset="0"/>
              </a:rPr>
              <a:t>'Alas! for that day is great, There is </a:t>
            </a:r>
            <a:r>
              <a:rPr lang="en-US" sz="2000" b="1" u="sng" dirty="0" smtClean="0">
                <a:solidFill>
                  <a:srgbClr val="C00000"/>
                </a:solidFill>
                <a:latin typeface="Times New Roman" pitchFamily="18" charset="0"/>
                <a:cs typeface="Times New Roman" pitchFamily="18" charset="0"/>
              </a:rPr>
              <a:t>none like it</a:t>
            </a:r>
            <a:r>
              <a:rPr lang="en-US" sz="2000" u="sng"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And it is the </a:t>
            </a:r>
            <a:r>
              <a:rPr lang="en-US" sz="2000" b="1" u="sng" dirty="0" smtClean="0">
                <a:solidFill>
                  <a:srgbClr val="C00000"/>
                </a:solidFill>
                <a:latin typeface="Times New Roman" pitchFamily="18" charset="0"/>
                <a:cs typeface="Times New Roman" pitchFamily="18" charset="0"/>
              </a:rPr>
              <a:t>time of Jacob's distress</a:t>
            </a:r>
            <a:r>
              <a:rPr lang="en-US" sz="2000" dirty="0" smtClean="0">
                <a:latin typeface="Times New Roman" pitchFamily="18" charset="0"/>
                <a:cs typeface="Times New Roman" pitchFamily="18" charset="0"/>
              </a:rPr>
              <a:t>, But he will be saved from it. </a:t>
            </a:r>
          </a:p>
          <a:p>
            <a:pPr marL="630238" indent="-225425">
              <a:buNone/>
            </a:pPr>
            <a:r>
              <a:rPr lang="en-US" sz="2000" b="1" i="1" dirty="0" smtClean="0">
                <a:solidFill>
                  <a:srgbClr val="0033CC"/>
                </a:solidFill>
                <a:latin typeface="Times New Roman" pitchFamily="18" charset="0"/>
                <a:cs typeface="Times New Roman" pitchFamily="18" charset="0"/>
              </a:rPr>
              <a:t>Dan 7:25</a:t>
            </a:r>
            <a:r>
              <a:rPr lang="en-US" sz="2000" i="1" dirty="0" smtClean="0">
                <a:solidFill>
                  <a:srgbClr val="0033CC"/>
                </a:solidFill>
                <a:latin typeface="Times New Roman" pitchFamily="18" charset="0"/>
                <a:cs typeface="Times New Roman" pitchFamily="18" charset="0"/>
              </a:rPr>
              <a:t> </a:t>
            </a:r>
            <a:r>
              <a:rPr lang="en-US" sz="2000" i="1" dirty="0" smtClean="0">
                <a:latin typeface="Times New Roman" pitchFamily="18" charset="0"/>
                <a:cs typeface="Times New Roman" pitchFamily="18" charset="0"/>
              </a:rPr>
              <a:t>'And he will speak out against the Most High and wear down the saints of the Highest One, and he will intend to make alterations in times and in law; and they will be given into his hand for a time, times, and half a time. </a:t>
            </a:r>
          </a:p>
          <a:p>
            <a:pPr marL="225425" indent="-225425">
              <a:buNone/>
            </a:pPr>
            <a:r>
              <a:rPr lang="en-US" sz="2000" b="1" dirty="0" smtClean="0">
                <a:solidFill>
                  <a:schemeClr val="tx2"/>
                </a:solidFill>
                <a:latin typeface="Times New Roman" pitchFamily="18" charset="0"/>
                <a:cs typeface="Times New Roman" pitchFamily="18" charset="0"/>
              </a:rPr>
              <a:t>Daniel 12:1 </a:t>
            </a:r>
            <a:r>
              <a:rPr lang="en-US" sz="2000" dirty="0" smtClean="0">
                <a:latin typeface="Times New Roman" pitchFamily="18" charset="0"/>
                <a:cs typeface="Times New Roman" pitchFamily="18" charset="0"/>
              </a:rPr>
              <a:t>"Now at that time Michael, the great prince who stands guard over the sons of your people, will arise. And there will be a </a:t>
            </a:r>
            <a:r>
              <a:rPr lang="en-US" sz="2000" b="1" u="sng" dirty="0" smtClean="0">
                <a:solidFill>
                  <a:srgbClr val="C00000"/>
                </a:solidFill>
                <a:latin typeface="Times New Roman" pitchFamily="18" charset="0"/>
                <a:cs typeface="Times New Roman" pitchFamily="18" charset="0"/>
              </a:rPr>
              <a:t>time of distress </a:t>
            </a:r>
            <a:r>
              <a:rPr lang="en-US" sz="2000" dirty="0" smtClean="0">
                <a:latin typeface="Times New Roman" pitchFamily="18" charset="0"/>
                <a:cs typeface="Times New Roman" pitchFamily="18" charset="0"/>
              </a:rPr>
              <a:t>such as </a:t>
            </a:r>
            <a:r>
              <a:rPr lang="en-US" sz="2000" b="1" u="sng" dirty="0" smtClean="0">
                <a:solidFill>
                  <a:srgbClr val="C00000"/>
                </a:solidFill>
                <a:latin typeface="Times New Roman" pitchFamily="18" charset="0"/>
                <a:cs typeface="Times New Roman" pitchFamily="18" charset="0"/>
              </a:rPr>
              <a:t>never occurred since there was a nation until that time; and at that time </a:t>
            </a:r>
            <a:r>
              <a:rPr lang="en-US" sz="2000" dirty="0" smtClean="0">
                <a:latin typeface="Times New Roman" pitchFamily="18" charset="0"/>
                <a:cs typeface="Times New Roman" pitchFamily="18" charset="0"/>
              </a:rPr>
              <a:t>your people, everyone who is found written in the book, will be rescued. </a:t>
            </a:r>
          </a:p>
          <a:p>
            <a:pPr marL="225425" indent="-225425">
              <a:buNone/>
            </a:pPr>
            <a:r>
              <a:rPr lang="en-US" sz="2000" b="1" dirty="0" smtClean="0">
                <a:solidFill>
                  <a:schemeClr val="tx2"/>
                </a:solidFill>
                <a:latin typeface="Times New Roman" pitchFamily="18" charset="0"/>
                <a:cs typeface="Times New Roman" pitchFamily="18" charset="0"/>
              </a:rPr>
              <a:t>Joel 2:1-2 </a:t>
            </a:r>
            <a:r>
              <a:rPr lang="en-US" sz="2000" dirty="0" smtClean="0">
                <a:latin typeface="Times New Roman" pitchFamily="18" charset="0"/>
                <a:cs typeface="Times New Roman" pitchFamily="18" charset="0"/>
              </a:rPr>
              <a:t>Blow a trumpet in Zion, And sound an alarm on My holy mountain! Let all the inhabitants of the land tremble, For </a:t>
            </a:r>
            <a:r>
              <a:rPr lang="en-US" sz="2000" b="1" u="sng" dirty="0" smtClean="0">
                <a:solidFill>
                  <a:srgbClr val="C00000"/>
                </a:solidFill>
                <a:latin typeface="Times New Roman" pitchFamily="18" charset="0"/>
                <a:cs typeface="Times New Roman" pitchFamily="18" charset="0"/>
              </a:rPr>
              <a:t>the day of the Lord </a:t>
            </a:r>
            <a:r>
              <a:rPr lang="en-US" sz="2000" dirty="0" smtClean="0">
                <a:latin typeface="Times New Roman" pitchFamily="18" charset="0"/>
                <a:cs typeface="Times New Roman" pitchFamily="18" charset="0"/>
              </a:rPr>
              <a:t>is coming; Surely it is near, </a:t>
            </a:r>
            <a:r>
              <a:rPr lang="en-US" sz="2000" baseline="30000" dirty="0" smtClean="0">
                <a:solidFill>
                  <a:schemeClr val="tx2"/>
                </a:solidFill>
                <a:latin typeface="Times New Roman" pitchFamily="18" charset="0"/>
                <a:cs typeface="Times New Roman" pitchFamily="18" charset="0"/>
              </a:rPr>
              <a:t>2</a:t>
            </a:r>
            <a:r>
              <a:rPr lang="en-US" sz="2000" dirty="0" smtClean="0">
                <a:latin typeface="Times New Roman" pitchFamily="18" charset="0"/>
                <a:cs typeface="Times New Roman" pitchFamily="18" charset="0"/>
              </a:rPr>
              <a:t>A day of darkness and gloom, A day of clouds and thick darkness. As the dawn is spread over the mountains, So there is a great and mighty people; </a:t>
            </a:r>
            <a:r>
              <a:rPr lang="en-US" sz="2000" b="1" u="sng" dirty="0" smtClean="0">
                <a:solidFill>
                  <a:srgbClr val="C00000"/>
                </a:solidFill>
                <a:latin typeface="Times New Roman" pitchFamily="18" charset="0"/>
                <a:cs typeface="Times New Roman" pitchFamily="18" charset="0"/>
              </a:rPr>
              <a:t>There has never been </a:t>
            </a:r>
            <a:r>
              <a:rPr lang="en-US" sz="2000" b="1" i="1" u="sng" dirty="0" smtClean="0">
                <a:solidFill>
                  <a:srgbClr val="C00000"/>
                </a:solidFill>
                <a:latin typeface="Times New Roman" pitchFamily="18" charset="0"/>
                <a:cs typeface="Times New Roman" pitchFamily="18" charset="0"/>
              </a:rPr>
              <a:t>anything</a:t>
            </a:r>
            <a:r>
              <a:rPr lang="en-US" sz="2000" b="1" u="sng" dirty="0" smtClean="0">
                <a:solidFill>
                  <a:srgbClr val="C00000"/>
                </a:solidFill>
                <a:latin typeface="Times New Roman" pitchFamily="18" charset="0"/>
                <a:cs typeface="Times New Roman" pitchFamily="18" charset="0"/>
              </a:rPr>
              <a:t> like it, Nor will there be again after it </a:t>
            </a:r>
            <a:r>
              <a:rPr lang="en-US" sz="2000" dirty="0" smtClean="0">
                <a:latin typeface="Times New Roman" pitchFamily="18" charset="0"/>
                <a:cs typeface="Times New Roman" pitchFamily="18" charset="0"/>
              </a:rPr>
              <a:t>To the years of many generations. </a:t>
            </a:r>
          </a:p>
          <a:p>
            <a:pPr>
              <a:buNone/>
            </a:pPr>
            <a:endParaRPr lang="en-US" sz="2000" dirty="0" smtClean="0">
              <a:solidFill>
                <a:srgbClr val="FF0000"/>
              </a:solidFill>
              <a:latin typeface="Times New Roman" pitchFamily="18" charset="0"/>
              <a:cs typeface="Times New Roman" pitchFamily="18" charset="0"/>
            </a:endParaRPr>
          </a:p>
          <a:p>
            <a:pPr marL="225425" indent="-225425">
              <a:buNone/>
            </a:pPr>
            <a:endParaRPr lang="en-US" sz="1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9600" cy="1143000"/>
          </a:xfrm>
        </p:spPr>
        <p:txBody>
          <a:bodyPr>
            <a:noAutofit/>
          </a:bodyPr>
          <a:lstStyle/>
          <a:p>
            <a:r>
              <a:rPr lang="en-US" sz="11500" dirty="0" smtClean="0"/>
              <a:t>End</a:t>
            </a:r>
            <a:endParaRPr lang="en-US" sz="11500" dirty="0"/>
          </a:p>
        </p:txBody>
      </p:sp>
      <p:sp>
        <p:nvSpPr>
          <p:cNvPr id="4" name="Date Placeholder 3"/>
          <p:cNvSpPr>
            <a:spLocks noGrp="1"/>
          </p:cNvSpPr>
          <p:nvPr>
            <p:ph type="dt" sz="half" idx="10"/>
          </p:nvPr>
        </p:nvSpPr>
        <p:spPr/>
        <p:txBody>
          <a:bodyPr/>
          <a:lstStyle/>
          <a:p>
            <a:fld id="{9B555970-2B84-4BCC-8D8B-95055D2CD051}" type="datetime1">
              <a:rPr lang="en-US" smtClean="0"/>
              <a:pPr/>
              <a:t>12/1/2016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5488</TotalTime>
  <Words>5824</Words>
  <Application>Microsoft Office PowerPoint</Application>
  <PresentationFormat>On-screen Show (4:3)</PresentationFormat>
  <Paragraphs>638</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The Revelation of Jesus Christ  Review/Application of Rev1-3, &amp; Transition to Rev 4</vt:lpstr>
      <vt:lpstr>Slide 2</vt:lpstr>
      <vt:lpstr>Outline of Revelation</vt:lpstr>
      <vt:lpstr>Rev 1 Thoughts</vt:lpstr>
      <vt:lpstr>Rev 1:1-20</vt:lpstr>
      <vt:lpstr>The Seven Churches</vt:lpstr>
      <vt:lpstr>Slide 7</vt:lpstr>
      <vt:lpstr>Summary to date</vt:lpstr>
      <vt:lpstr>Ephesus</vt:lpstr>
      <vt:lpstr>Rev. 2:1-7 "To the angel of the church in Ephesus write:</vt:lpstr>
      <vt:lpstr>Rev 2:1-7 — Ephesus</vt:lpstr>
      <vt:lpstr>Smyrna</vt:lpstr>
      <vt:lpstr>Rev. 2:8-11 "And to the angel of the church in Smyrna write:</vt:lpstr>
      <vt:lpstr>Rev 2:8-11 — Smyrna</vt:lpstr>
      <vt:lpstr>Pergamum</vt:lpstr>
      <vt:lpstr>Rev. 2:12-17 "And to the angel of the church in Pergamum write:</vt:lpstr>
      <vt:lpstr>Rev 2:12-17 — Pergamum</vt:lpstr>
      <vt:lpstr>Thyatira</vt:lpstr>
      <vt:lpstr>Rev. 2:18-29 "And to the angel of the church in Thyatira write:</vt:lpstr>
      <vt:lpstr>Rev 2:18-29 — Thyatira</vt:lpstr>
      <vt:lpstr>Sardis</vt:lpstr>
      <vt:lpstr>Rev. 3:1-6 "And to the angel of the church in Sardis write:</vt:lpstr>
      <vt:lpstr>Rev 3:1-6 — Sardis</vt:lpstr>
      <vt:lpstr>Philadelphia</vt:lpstr>
      <vt:lpstr>Rev. 3:7-13 "And to the angel of the church in Philadelphia write:</vt:lpstr>
      <vt:lpstr>Rev 3:7-13 — Philadelphia</vt:lpstr>
      <vt:lpstr>Laodicea</vt:lpstr>
      <vt:lpstr>Rev. 3:14-22 "And to the angel of the church in Laodicea write:</vt:lpstr>
      <vt:lpstr>Rev 3:14-22 — Laodicea</vt:lpstr>
      <vt:lpstr>Slide 30</vt:lpstr>
      <vt:lpstr>Revelation – Chap 4 to 22</vt:lpstr>
      <vt:lpstr>Rapture of the Church – when?</vt:lpstr>
      <vt:lpstr>A. Apostasy of the church precedes the Rapture</vt:lpstr>
      <vt:lpstr>B. The Rapture is for only the Church</vt:lpstr>
      <vt:lpstr>Slide 35</vt:lpstr>
      <vt:lpstr>C. Six Arguments for the Pre-tribulation Rapture of the Church</vt:lpstr>
      <vt:lpstr> 1) The Scriptural Distinction between the Church and the Nation of Israel</vt:lpstr>
      <vt:lpstr>Slide 38</vt:lpstr>
      <vt:lpstr>2) Israel seems to be the focus of the tribulation period</vt:lpstr>
      <vt:lpstr>Slide 40</vt:lpstr>
      <vt:lpstr>Slide 41</vt:lpstr>
      <vt:lpstr>3) The tribulation has a distinct Jewish character; the focus is salvation to Israel </vt:lpstr>
      <vt:lpstr>4) The Concept of the Imminent Coming of Jesus Christ</vt:lpstr>
      <vt:lpstr>5) The Church is excluded from the Wrath of God</vt:lpstr>
      <vt:lpstr>6) The lack of evidence of the Church’s presence during the tribulation</vt:lpstr>
      <vt:lpstr>D. The Tribulation</vt:lpstr>
      <vt:lpstr>1) It is a unique time</vt:lpstr>
      <vt:lpstr>2) Great tribulation implies a lesser tribulation</vt:lpstr>
      <vt:lpstr>2) Great tribulation implies a lesser tribulation (cont’d)</vt:lpstr>
      <vt:lpstr>End</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Tye</dc:creator>
  <cp:lastModifiedBy>David</cp:lastModifiedBy>
  <cp:revision>735</cp:revision>
  <dcterms:created xsi:type="dcterms:W3CDTF">2009-09-07T16:27:25Z</dcterms:created>
  <dcterms:modified xsi:type="dcterms:W3CDTF">2016-12-01T14:20:07Z</dcterms:modified>
</cp:coreProperties>
</file>