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6"/>
  </p:notesMasterIdLst>
  <p:handoutMasterIdLst>
    <p:handoutMasterId r:id="rId37"/>
  </p:handoutMasterIdLst>
  <p:sldIdLst>
    <p:sldId id="371" r:id="rId2"/>
    <p:sldId id="373" r:id="rId3"/>
    <p:sldId id="368" r:id="rId4"/>
    <p:sldId id="369" r:id="rId5"/>
    <p:sldId id="356" r:id="rId6"/>
    <p:sldId id="378" r:id="rId7"/>
    <p:sldId id="357" r:id="rId8"/>
    <p:sldId id="377" r:id="rId9"/>
    <p:sldId id="358" r:id="rId10"/>
    <p:sldId id="359" r:id="rId11"/>
    <p:sldId id="360" r:id="rId12"/>
    <p:sldId id="361" r:id="rId13"/>
    <p:sldId id="362" r:id="rId14"/>
    <p:sldId id="363" r:id="rId15"/>
    <p:sldId id="364" r:id="rId16"/>
    <p:sldId id="365" r:id="rId17"/>
    <p:sldId id="366" r:id="rId18"/>
    <p:sldId id="379" r:id="rId19"/>
    <p:sldId id="372" r:id="rId20"/>
    <p:sldId id="374" r:id="rId21"/>
    <p:sldId id="342" r:id="rId22"/>
    <p:sldId id="353" r:id="rId23"/>
    <p:sldId id="349" r:id="rId24"/>
    <p:sldId id="354" r:id="rId25"/>
    <p:sldId id="375" r:id="rId26"/>
    <p:sldId id="329" r:id="rId27"/>
    <p:sldId id="350" r:id="rId28"/>
    <p:sldId id="351" r:id="rId29"/>
    <p:sldId id="376" r:id="rId30"/>
    <p:sldId id="300" r:id="rId31"/>
    <p:sldId id="328" r:id="rId32"/>
    <p:sldId id="352" r:id="rId33"/>
    <p:sldId id="370" r:id="rId34"/>
    <p:sldId id="347" r:id="rId35"/>
  </p:sldIdLst>
  <p:sldSz cx="9144000" cy="6858000" type="screen4x3"/>
  <p:notesSz cx="9288463" cy="7007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99"/>
    <a:srgbClr val="990000"/>
    <a:srgbClr val="000000"/>
    <a:srgbClr val="CC3300"/>
    <a:srgbClr val="FF66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1914"/>
    </p:cViewPr>
  </p:sorterViewPr>
  <p:notesViewPr>
    <p:cSldViewPr>
      <p:cViewPr varScale="1">
        <p:scale>
          <a:sx n="75" d="100"/>
          <a:sy n="75" d="100"/>
        </p:scale>
        <p:origin x="-1518" y="-84"/>
      </p:cViewPr>
      <p:guideLst>
        <p:guide orient="horz" pos="2207"/>
        <p:guide pos="2926"/>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5562" cy="35090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60797" y="0"/>
            <a:ext cx="4025562" cy="350901"/>
          </a:xfrm>
          <a:prstGeom prst="rect">
            <a:avLst/>
          </a:prstGeom>
        </p:spPr>
        <p:txBody>
          <a:bodyPr vert="horz" lIns="91440" tIns="45720" rIns="91440" bIns="45720" rtlCol="0"/>
          <a:lstStyle>
            <a:lvl1pPr algn="r">
              <a:defRPr sz="1200"/>
            </a:lvl1pPr>
          </a:lstStyle>
          <a:p>
            <a:fld id="{7E8AEB83-05CF-4EF2-8CA0-4DAB6E675963}" type="datetimeFigureOut">
              <a:rPr lang="en-US" smtClean="0"/>
              <a:pPr/>
              <a:t>12/7/2016</a:t>
            </a:fld>
            <a:endParaRPr lang="en-US"/>
          </a:p>
        </p:txBody>
      </p:sp>
      <p:sp>
        <p:nvSpPr>
          <p:cNvPr id="4" name="Footer Placeholder 3"/>
          <p:cNvSpPr>
            <a:spLocks noGrp="1"/>
          </p:cNvSpPr>
          <p:nvPr>
            <p:ph type="ftr" sz="quarter" idx="2"/>
          </p:nvPr>
        </p:nvSpPr>
        <p:spPr>
          <a:xfrm>
            <a:off x="0" y="6655127"/>
            <a:ext cx="4025562" cy="350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60797" y="6655127"/>
            <a:ext cx="4025562" cy="350900"/>
          </a:xfrm>
          <a:prstGeom prst="rect">
            <a:avLst/>
          </a:prstGeom>
        </p:spPr>
        <p:txBody>
          <a:bodyPr vert="horz" lIns="91440" tIns="45720" rIns="91440" bIns="45720" rtlCol="0" anchor="b"/>
          <a:lstStyle>
            <a:lvl1pPr algn="r">
              <a:defRPr sz="1200"/>
            </a:lvl1pPr>
          </a:lstStyle>
          <a:p>
            <a:fld id="{BA9D09A5-B349-4C65-9491-F7B4EB5322F4}"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5000" cy="350361"/>
          </a:xfrm>
          <a:prstGeom prst="rect">
            <a:avLst/>
          </a:prstGeom>
        </p:spPr>
        <p:txBody>
          <a:bodyPr vert="horz" lIns="93113" tIns="46557" rIns="93113" bIns="46557" rtlCol="0"/>
          <a:lstStyle>
            <a:lvl1pPr algn="l">
              <a:defRPr sz="1200"/>
            </a:lvl1pPr>
          </a:lstStyle>
          <a:p>
            <a:endParaRPr lang="en-US"/>
          </a:p>
        </p:txBody>
      </p:sp>
      <p:sp>
        <p:nvSpPr>
          <p:cNvPr id="3" name="Date Placeholder 2"/>
          <p:cNvSpPr>
            <a:spLocks noGrp="1"/>
          </p:cNvSpPr>
          <p:nvPr>
            <p:ph type="dt" idx="1"/>
          </p:nvPr>
        </p:nvSpPr>
        <p:spPr>
          <a:xfrm>
            <a:off x="5261313" y="0"/>
            <a:ext cx="4025000" cy="350361"/>
          </a:xfrm>
          <a:prstGeom prst="rect">
            <a:avLst/>
          </a:prstGeom>
        </p:spPr>
        <p:txBody>
          <a:bodyPr vert="horz" lIns="93113" tIns="46557" rIns="93113" bIns="46557" rtlCol="0"/>
          <a:lstStyle>
            <a:lvl1pPr algn="r">
              <a:defRPr sz="1200"/>
            </a:lvl1pPr>
          </a:lstStyle>
          <a:p>
            <a:fld id="{17623C50-3AFE-4157-A178-30EC7CF2402E}" type="datetimeFigureOut">
              <a:rPr lang="en-US" smtClean="0"/>
              <a:pPr/>
              <a:t>12/7/2016</a:t>
            </a:fld>
            <a:endParaRPr lang="en-US"/>
          </a:p>
        </p:txBody>
      </p:sp>
      <p:sp>
        <p:nvSpPr>
          <p:cNvPr id="4" name="Slide Image Placeholder 3"/>
          <p:cNvSpPr>
            <a:spLocks noGrp="1" noRot="1" noChangeAspect="1"/>
          </p:cNvSpPr>
          <p:nvPr>
            <p:ph type="sldImg" idx="2"/>
          </p:nvPr>
        </p:nvSpPr>
        <p:spPr>
          <a:xfrm>
            <a:off x="2892425" y="525463"/>
            <a:ext cx="3503613" cy="2627312"/>
          </a:xfrm>
          <a:prstGeom prst="rect">
            <a:avLst/>
          </a:prstGeom>
          <a:noFill/>
          <a:ln w="12700">
            <a:solidFill>
              <a:prstClr val="black"/>
            </a:solidFill>
          </a:ln>
        </p:spPr>
        <p:txBody>
          <a:bodyPr vert="horz" lIns="93113" tIns="46557" rIns="93113" bIns="46557" rtlCol="0" anchor="ctr"/>
          <a:lstStyle/>
          <a:p>
            <a:endParaRPr lang="en-US"/>
          </a:p>
        </p:txBody>
      </p:sp>
      <p:sp>
        <p:nvSpPr>
          <p:cNvPr id="5" name="Notes Placeholder 4"/>
          <p:cNvSpPr>
            <a:spLocks noGrp="1"/>
          </p:cNvSpPr>
          <p:nvPr>
            <p:ph type="body" sz="quarter" idx="3"/>
          </p:nvPr>
        </p:nvSpPr>
        <p:spPr>
          <a:xfrm>
            <a:off x="928847" y="3328432"/>
            <a:ext cx="7430770" cy="3153251"/>
          </a:xfrm>
          <a:prstGeom prst="rect">
            <a:avLst/>
          </a:prstGeom>
        </p:spPr>
        <p:txBody>
          <a:bodyPr vert="horz" lIns="93113" tIns="46557" rIns="93113" bIns="4655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5648"/>
            <a:ext cx="4025000" cy="350361"/>
          </a:xfrm>
          <a:prstGeom prst="rect">
            <a:avLst/>
          </a:prstGeom>
        </p:spPr>
        <p:txBody>
          <a:bodyPr vert="horz" lIns="93113" tIns="46557" rIns="93113" bIns="46557" rtlCol="0" anchor="b"/>
          <a:lstStyle>
            <a:lvl1pPr algn="l">
              <a:defRPr sz="1200"/>
            </a:lvl1pPr>
          </a:lstStyle>
          <a:p>
            <a:endParaRPr lang="en-US"/>
          </a:p>
        </p:txBody>
      </p:sp>
      <p:sp>
        <p:nvSpPr>
          <p:cNvPr id="7" name="Slide Number Placeholder 6"/>
          <p:cNvSpPr>
            <a:spLocks noGrp="1"/>
          </p:cNvSpPr>
          <p:nvPr>
            <p:ph type="sldNum" sz="quarter" idx="5"/>
          </p:nvPr>
        </p:nvSpPr>
        <p:spPr>
          <a:xfrm>
            <a:off x="5261313" y="6655648"/>
            <a:ext cx="4025000" cy="350361"/>
          </a:xfrm>
          <a:prstGeom prst="rect">
            <a:avLst/>
          </a:prstGeom>
        </p:spPr>
        <p:txBody>
          <a:bodyPr vert="horz" lIns="93113" tIns="46557" rIns="93113" bIns="46557" rtlCol="0" anchor="b"/>
          <a:lstStyle>
            <a:lvl1pPr algn="r">
              <a:defRPr sz="1200"/>
            </a:lvl1pPr>
          </a:lstStyle>
          <a:p>
            <a:fld id="{754625B4-92B9-4926-885E-3F48778366A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0349F32-E770-4F2C-85DD-2CC4B34EF849}"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A217B6-A5D1-47D3-9185-551C88359725}"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4A9186-7158-45FE-B87F-B0ECFCB9AB24}" type="datetime1">
              <a:rPr lang="en-US" smtClean="0"/>
              <a:pPr/>
              <a:t>12/7/2016</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551F45-849D-453D-B7A1-8375C45C6368}" type="datetime1">
              <a:rPr lang="en-US" smtClean="0"/>
              <a:pPr/>
              <a:t>12/7/2016</a:t>
            </a:fld>
            <a:endParaRPr lang="en-US"/>
          </a:p>
        </p:txBody>
      </p:sp>
      <p:sp>
        <p:nvSpPr>
          <p:cNvPr id="8" name="Footer Placeholder 7"/>
          <p:cNvSpPr>
            <a:spLocks noGrp="1"/>
          </p:cNvSpPr>
          <p:nvPr>
            <p:ph type="ftr" sz="quarter" idx="11"/>
          </p:nvPr>
        </p:nvSpPr>
        <p:spPr/>
        <p:txBody>
          <a:bodyPr/>
          <a:lstStyle/>
          <a:p>
            <a:r>
              <a:rPr lang="en-US" smtClean="0"/>
              <a:t>David Tye</a:t>
            </a:r>
            <a:endParaRPr lang="en-US"/>
          </a:p>
        </p:txBody>
      </p:sp>
      <p:sp>
        <p:nvSpPr>
          <p:cNvPr id="9" name="Slide Number Placeholder 8"/>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493FE8-888C-4434-AD7C-BF830D379F5E}" type="datetime1">
              <a:rPr lang="en-US" smtClean="0"/>
              <a:pPr/>
              <a:t>12/7/2016</a:t>
            </a:fld>
            <a:endParaRPr lang="en-US"/>
          </a:p>
        </p:txBody>
      </p:sp>
      <p:sp>
        <p:nvSpPr>
          <p:cNvPr id="4" name="Footer Placeholder 3"/>
          <p:cNvSpPr>
            <a:spLocks noGrp="1"/>
          </p:cNvSpPr>
          <p:nvPr>
            <p:ph type="ftr" sz="quarter" idx="11"/>
          </p:nvPr>
        </p:nvSpPr>
        <p:spPr/>
        <p:txBody>
          <a:bodyPr/>
          <a:lstStyle/>
          <a:p>
            <a:r>
              <a:rPr lang="en-US" smtClean="0"/>
              <a:t>David Tye</a:t>
            </a:r>
            <a:endParaRPr lang="en-US"/>
          </a:p>
        </p:txBody>
      </p:sp>
      <p:sp>
        <p:nvSpPr>
          <p:cNvPr id="5" name="Slide Number Placeholder 4"/>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12/7/2016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84EC8A-043A-481C-8127-6D23DD0F98DE}" type="datetime1">
              <a:rPr lang="en-US" smtClean="0"/>
              <a:pPr/>
              <a:t>12/7/2016</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565DA1-1254-46FE-8045-D8BD58E0831C}" type="datetime1">
              <a:rPr lang="en-US" smtClean="0"/>
              <a:pPr/>
              <a:t>12/7/2016</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B883BE-F66E-4C6E-865A-632FA67D52E8}"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7EAB04-4619-41CF-AF5A-F97987350AAA}"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BF10DA-13EF-4C81-9B6D-5B15BE4C7B3A}" type="datetime1">
              <a:rPr lang="en-US" smtClean="0"/>
              <a:pPr/>
              <a:t>12/7/2016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David Tye</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0E11CA-64D2-4375-B622-C832B1B1927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bing.com/videos/search?q=i+then+shall+live&amp;view=detail&amp;mid=9967CD89AC0A642734BB9967CD89AC0A642734BB&amp;FORM=VIRE" TargetMode="Externa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hyperlink" Target="http://av.rds.yahoo.com/_ylt=A0geunh6nBlLBTEBIhFvCqMX;_ylu=X3oDMTBvMmFkM29rBHBndANhdl9pbWdfcmVzdWx0BHNlYwNzcg--/SIG=129134s9s/EXP=1260056058/**http:/www.defordroad.freeserve.co.uk/karma/worry.htm"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198438"/>
            <a:ext cx="8229600" cy="639762"/>
          </a:xfrm>
        </p:spPr>
        <p:txBody>
          <a:bodyPr>
            <a:normAutofit fontScale="90000"/>
          </a:bodyPr>
          <a:lstStyle/>
          <a:p>
            <a:r>
              <a:rPr lang="en-US" dirty="0" smtClean="0"/>
              <a:t>“I Then Shall Live”</a:t>
            </a:r>
            <a:br>
              <a:rPr lang="en-US" dirty="0" smtClean="0"/>
            </a:br>
            <a:r>
              <a:rPr lang="en-US" sz="3100" i="1" dirty="0" smtClean="0"/>
              <a:t>Gloria Gaither</a:t>
            </a:r>
            <a:endParaRPr lang="en-US" i="1" dirty="0"/>
          </a:p>
        </p:txBody>
      </p:sp>
      <p:sp>
        <p:nvSpPr>
          <p:cNvPr id="3" name="Content Placeholder 2"/>
          <p:cNvSpPr>
            <a:spLocks noGrp="1"/>
          </p:cNvSpPr>
          <p:nvPr>
            <p:ph sz="half" idx="1"/>
          </p:nvPr>
        </p:nvSpPr>
        <p:spPr>
          <a:xfrm>
            <a:off x="1524000" y="990178"/>
            <a:ext cx="6400800" cy="5334422"/>
          </a:xfrm>
        </p:spPr>
        <p:txBody>
          <a:bodyPr>
            <a:noAutofit/>
          </a:bodyPr>
          <a:lstStyle/>
          <a:p>
            <a:pPr marL="0" indent="0">
              <a:buNone/>
            </a:pPr>
            <a:r>
              <a:rPr lang="en-US" sz="2400" dirty="0" smtClean="0"/>
              <a:t>I then shall live as one who's been forgiven.</a:t>
            </a:r>
            <a:br>
              <a:rPr lang="en-US" sz="2400" dirty="0" smtClean="0"/>
            </a:br>
            <a:r>
              <a:rPr lang="en-US" sz="2400" dirty="0" smtClean="0"/>
              <a:t>I'll walk with joy to know my debts are paid.</a:t>
            </a:r>
            <a:br>
              <a:rPr lang="en-US" sz="2400" dirty="0" smtClean="0"/>
            </a:br>
            <a:r>
              <a:rPr lang="en-US" sz="2400" dirty="0" smtClean="0"/>
              <a:t>I know my name is clear before my Father; </a:t>
            </a:r>
            <a:br>
              <a:rPr lang="en-US" sz="2400" dirty="0" smtClean="0"/>
            </a:br>
            <a:r>
              <a:rPr lang="en-US" sz="2400" dirty="0" smtClean="0"/>
              <a:t>I am His child and I am not afraid.</a:t>
            </a:r>
            <a:br>
              <a:rPr lang="en-US" sz="2400" dirty="0" smtClean="0"/>
            </a:br>
            <a:r>
              <a:rPr lang="en-US" sz="2400" dirty="0" smtClean="0"/>
              <a:t>So, greatly pardoned, I'll forgive my brother;</a:t>
            </a:r>
            <a:br>
              <a:rPr lang="en-US" sz="2400" dirty="0" smtClean="0"/>
            </a:br>
            <a:r>
              <a:rPr lang="en-US" sz="2400" dirty="0" smtClean="0"/>
              <a:t>The law of love I gladly will obey.</a:t>
            </a:r>
            <a:endParaRPr lang="en-US" sz="1000" dirty="0" smtClean="0"/>
          </a:p>
          <a:p>
            <a:pPr marL="0" indent="0">
              <a:buNone/>
            </a:pPr>
            <a:endParaRPr lang="en-US" sz="1000" dirty="0" smtClean="0"/>
          </a:p>
          <a:p>
            <a:pPr marL="0" indent="0">
              <a:buNone/>
            </a:pPr>
            <a:r>
              <a:rPr lang="en-US" sz="2400" dirty="0" smtClean="0"/>
              <a:t>I then shall live as one who's learned compassion.</a:t>
            </a:r>
            <a:br>
              <a:rPr lang="en-US" sz="2400" dirty="0" smtClean="0"/>
            </a:br>
            <a:r>
              <a:rPr lang="en-US" sz="2400" dirty="0" smtClean="0"/>
              <a:t>I've been so loved, that I'll risk loving too.</a:t>
            </a:r>
            <a:br>
              <a:rPr lang="en-US" sz="2400" dirty="0" smtClean="0"/>
            </a:br>
            <a:r>
              <a:rPr lang="en-US" sz="2400" dirty="0" smtClean="0"/>
              <a:t>I know how fear builds walls instead of bridges;</a:t>
            </a:r>
            <a:br>
              <a:rPr lang="en-US" sz="2400" dirty="0" smtClean="0"/>
            </a:br>
            <a:r>
              <a:rPr lang="en-US" sz="2400" dirty="0" smtClean="0"/>
              <a:t>I'll dare to see another's point of view.</a:t>
            </a:r>
            <a:br>
              <a:rPr lang="en-US" sz="2400" dirty="0" smtClean="0"/>
            </a:br>
            <a:r>
              <a:rPr lang="en-US" sz="2400" dirty="0" smtClean="0"/>
              <a:t>And when relationships demand commitment,</a:t>
            </a:r>
            <a:br>
              <a:rPr lang="en-US" sz="2400" dirty="0" smtClean="0"/>
            </a:br>
            <a:r>
              <a:rPr lang="en-US" sz="2400" dirty="0" smtClean="0"/>
              <a:t>Then I'll be there to care and follow through.</a:t>
            </a:r>
          </a:p>
          <a:p>
            <a:pPr>
              <a:buNone/>
            </a:pPr>
            <a:endParaRPr lang="en-US" sz="1600" dirty="0"/>
          </a:p>
        </p:txBody>
      </p:sp>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a:t>
            </a:fld>
            <a:endParaRPr lang="en-US"/>
          </a:p>
        </p:txBody>
      </p:sp>
      <p:sp>
        <p:nvSpPr>
          <p:cNvPr id="9" name="TextBox 8"/>
          <p:cNvSpPr txBox="1"/>
          <p:nvPr/>
        </p:nvSpPr>
        <p:spPr>
          <a:xfrm>
            <a:off x="914400" y="5830669"/>
            <a:ext cx="7086600" cy="646331"/>
          </a:xfrm>
          <a:prstGeom prst="rect">
            <a:avLst/>
          </a:prstGeom>
          <a:noFill/>
        </p:spPr>
        <p:txBody>
          <a:bodyPr wrap="square" rtlCol="0">
            <a:spAutoFit/>
          </a:bodyPr>
          <a:lstStyle/>
          <a:p>
            <a:r>
              <a:rPr lang="en-US" dirty="0" smtClean="0">
                <a:hlinkClick r:id="rId2"/>
              </a:rPr>
              <a:t>http://www.bing.com/videos/search?q=i+then+shall+live&amp;view=detail&amp;mid=9967CD89AC0A642734BB9967CD89AC0A642734BB&amp;FORM=VIRE</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492375"/>
            <a:ext cx="8458200" cy="1470025"/>
          </a:xfrm>
        </p:spPr>
        <p:txBody>
          <a:bodyPr>
            <a:normAutofit/>
          </a:bodyPr>
          <a:lstStyle/>
          <a:p>
            <a:r>
              <a:rPr lang="en-US" dirty="0" smtClean="0"/>
              <a:t>The Revelation of Jesus Christ</a:t>
            </a:r>
            <a:br>
              <a:rPr lang="en-US" dirty="0" smtClean="0"/>
            </a:br>
            <a:r>
              <a:rPr lang="en-US" sz="3600" i="1" u="sng" dirty="0" smtClean="0"/>
              <a:t>Finish the</a:t>
            </a:r>
            <a:r>
              <a:rPr lang="en-US" sz="3600" i="1" dirty="0" smtClean="0"/>
              <a:t> </a:t>
            </a:r>
            <a:r>
              <a:rPr lang="en-US" b="1" dirty="0" smtClean="0"/>
              <a:t>Transition</a:t>
            </a:r>
            <a:r>
              <a:rPr lang="en-US" dirty="0" smtClean="0"/>
              <a:t> to </a:t>
            </a:r>
            <a:r>
              <a:rPr lang="en-US" b="1" dirty="0" smtClean="0">
                <a:solidFill>
                  <a:srgbClr val="0033CC"/>
                </a:solidFill>
              </a:rPr>
              <a:t>Rev 4</a:t>
            </a:r>
            <a:endParaRPr lang="en-US" b="1" dirty="0">
              <a:solidFill>
                <a:srgbClr val="0033CC"/>
              </a:solidFill>
            </a:endParaRPr>
          </a:p>
        </p:txBody>
      </p:sp>
      <p:pic>
        <p:nvPicPr>
          <p:cNvPr id="1026" name="Picture 2" descr="E:\BIBLE STUDY\MBC Community Teaching\DTW\Revelation\Graphics\jesus_second_coming.jpg"/>
          <p:cNvPicPr>
            <a:picLocks noChangeAspect="1" noChangeArrowheads="1"/>
          </p:cNvPicPr>
          <p:nvPr/>
        </p:nvPicPr>
        <p:blipFill>
          <a:blip r:embed="rId2" cstate="print"/>
          <a:srcRect/>
          <a:stretch>
            <a:fillRect/>
          </a:stretch>
        </p:blipFill>
        <p:spPr bwMode="auto">
          <a:xfrm>
            <a:off x="152400" y="152400"/>
            <a:ext cx="1395095" cy="1981200"/>
          </a:xfrm>
          <a:prstGeom prst="rect">
            <a:avLst/>
          </a:prstGeom>
          <a:noFill/>
        </p:spPr>
      </p:pic>
      <p:sp>
        <p:nvSpPr>
          <p:cNvPr id="5" name="TextBox 4"/>
          <p:cNvSpPr txBox="1"/>
          <p:nvPr/>
        </p:nvSpPr>
        <p:spPr>
          <a:xfrm>
            <a:off x="762000" y="5105400"/>
            <a:ext cx="7772400" cy="1107996"/>
          </a:xfrm>
          <a:prstGeom prst="rect">
            <a:avLst/>
          </a:prstGeom>
          <a:noFill/>
        </p:spPr>
        <p:txBody>
          <a:bodyPr wrap="square" rtlCol="0">
            <a:spAutoFit/>
          </a:bodyPr>
          <a:lstStyle/>
          <a:p>
            <a:r>
              <a:rPr lang="en-US" sz="2000" b="1" i="1" dirty="0" smtClean="0">
                <a:solidFill>
                  <a:schemeClr val="tx2"/>
                </a:solidFill>
              </a:rPr>
              <a:t>Rev. 1:3</a:t>
            </a:r>
            <a:r>
              <a:rPr lang="en-US" sz="2000" i="1" dirty="0" smtClean="0">
                <a:solidFill>
                  <a:schemeClr val="tx2"/>
                </a:solidFill>
              </a:rPr>
              <a:t> </a:t>
            </a:r>
            <a:r>
              <a:rPr lang="en-US" sz="2000" i="1" dirty="0" smtClean="0">
                <a:solidFill>
                  <a:srgbClr val="FF0000"/>
                </a:solidFill>
              </a:rPr>
              <a:t>Blessed is he who </a:t>
            </a:r>
            <a:r>
              <a:rPr lang="en-US" sz="2800" b="1" i="1" u="sng" dirty="0" smtClean="0">
                <a:solidFill>
                  <a:schemeClr val="tx2">
                    <a:lumMod val="75000"/>
                  </a:schemeClr>
                </a:solidFill>
              </a:rPr>
              <a:t>reads</a:t>
            </a:r>
            <a:r>
              <a:rPr lang="en-US" sz="2800" i="1" dirty="0" smtClean="0">
                <a:solidFill>
                  <a:srgbClr val="FF0000"/>
                </a:solidFill>
              </a:rPr>
              <a:t> </a:t>
            </a:r>
            <a:r>
              <a:rPr lang="en-US" sz="2000" i="1" dirty="0" smtClean="0">
                <a:solidFill>
                  <a:srgbClr val="FF0000"/>
                </a:solidFill>
              </a:rPr>
              <a:t>and those who </a:t>
            </a:r>
            <a:r>
              <a:rPr lang="en-US" sz="2000" b="1" i="1" u="sng" dirty="0" smtClean="0">
                <a:solidFill>
                  <a:srgbClr val="FF0000"/>
                </a:solidFill>
              </a:rPr>
              <a:t>hear</a:t>
            </a:r>
            <a:r>
              <a:rPr lang="en-US" sz="2000" i="1" dirty="0" smtClean="0">
                <a:solidFill>
                  <a:srgbClr val="FF0000"/>
                </a:solidFill>
              </a:rPr>
              <a:t> the words of the prophecy, and </a:t>
            </a:r>
            <a:r>
              <a:rPr lang="en-US" sz="2000" b="1" i="1" u="sng" dirty="0" smtClean="0">
                <a:solidFill>
                  <a:srgbClr val="FF0000"/>
                </a:solidFill>
              </a:rPr>
              <a:t>heed</a:t>
            </a:r>
            <a:r>
              <a:rPr lang="en-US" sz="2000" i="1" dirty="0" smtClean="0">
                <a:solidFill>
                  <a:srgbClr val="FF0000"/>
                </a:solidFill>
              </a:rPr>
              <a:t> the things which are written in it; for the time is near</a:t>
            </a:r>
            <a:r>
              <a:rPr lang="en-US" sz="2000" i="1" dirty="0" smtClean="0"/>
              <a:t>.</a:t>
            </a:r>
            <a:r>
              <a:rPr lang="en-US" dirty="0" smtClean="0"/>
              <a:t> </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92162"/>
          </a:xfrm>
        </p:spPr>
        <p:txBody>
          <a:bodyPr>
            <a:noAutofit/>
          </a:bodyPr>
          <a:lstStyle/>
          <a:p>
            <a:pPr lvl="0"/>
            <a:r>
              <a:rPr lang="en-US" sz="3600" dirty="0" smtClean="0"/>
              <a:t>C. </a:t>
            </a:r>
            <a:r>
              <a:rPr lang="en-US" sz="3600" i="1" dirty="0" smtClean="0"/>
              <a:t>Six Arguments for the Pre-tribulation Rapture of the Church</a:t>
            </a:r>
            <a:endParaRPr lang="en-US" sz="3600" dirty="0"/>
          </a:p>
        </p:txBody>
      </p:sp>
      <p:sp>
        <p:nvSpPr>
          <p:cNvPr id="3" name="Content Placeholder 2"/>
          <p:cNvSpPr>
            <a:spLocks noGrp="1"/>
          </p:cNvSpPr>
          <p:nvPr>
            <p:ph idx="1"/>
          </p:nvPr>
        </p:nvSpPr>
        <p:spPr>
          <a:xfrm>
            <a:off x="457200" y="2895600"/>
            <a:ext cx="8382000" cy="2971800"/>
          </a:xfrm>
        </p:spPr>
        <p:txBody>
          <a:bodyPr>
            <a:noAutofit/>
          </a:bodyPr>
          <a:lstStyle/>
          <a:p>
            <a:pPr>
              <a:buNone/>
            </a:pPr>
            <a:endParaRPr lang="en-US" sz="2200" b="1" dirty="0" smtClean="0">
              <a:solidFill>
                <a:schemeClr val="tx2"/>
              </a:solidFill>
              <a:latin typeface="Times New Roman" pitchFamily="18" charset="0"/>
              <a:cs typeface="Times New Roman" pitchFamily="18" charset="0"/>
            </a:endParaRPr>
          </a:p>
          <a:p>
            <a:pPr>
              <a:buNone/>
            </a:pPr>
            <a:endParaRPr lang="en-US" sz="2200" b="1" dirty="0" smtClean="0">
              <a:solidFill>
                <a:schemeClr val="tx2"/>
              </a:solidFill>
              <a:latin typeface="Times New Roman" pitchFamily="18" charset="0"/>
              <a:cs typeface="Times New Roman" pitchFamily="18" charset="0"/>
            </a:endParaRPr>
          </a:p>
          <a:p>
            <a:pPr>
              <a:buNone/>
            </a:pPr>
            <a:endParaRPr lang="en-US" sz="2200" b="1" dirty="0" smtClean="0">
              <a:solidFill>
                <a:schemeClr val="tx2"/>
              </a:solidFill>
              <a:latin typeface="Times New Roman" pitchFamily="18" charset="0"/>
              <a:cs typeface="Times New Roman" pitchFamily="18" charset="0"/>
            </a:endParaRPr>
          </a:p>
          <a:p>
            <a:pPr>
              <a:buNone/>
            </a:pPr>
            <a:endParaRPr lang="en-US" sz="2200" b="1" dirty="0" smtClean="0">
              <a:solidFill>
                <a:schemeClr val="tx2"/>
              </a:solidFill>
              <a:latin typeface="Times New Roman" pitchFamily="18" charset="0"/>
              <a:cs typeface="Times New Roman" pitchFamily="18" charset="0"/>
            </a:endParaRPr>
          </a:p>
          <a:p>
            <a:pPr>
              <a:buNone/>
            </a:pPr>
            <a:r>
              <a:rPr lang="en-US" sz="2200" b="1" dirty="0" smtClean="0">
                <a:solidFill>
                  <a:schemeClr val="tx2"/>
                </a:solidFill>
                <a:latin typeface="Times New Roman" pitchFamily="18" charset="0"/>
                <a:cs typeface="Times New Roman" pitchFamily="18" charset="0"/>
              </a:rPr>
              <a:t>…</a:t>
            </a:r>
            <a:endParaRPr lang="en-US" sz="2400" dirty="0"/>
          </a:p>
        </p:txBody>
      </p:sp>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a:t>
            </a:fld>
            <a:endParaRPr lang="en-US"/>
          </a:p>
        </p:txBody>
      </p:sp>
      <p:pic>
        <p:nvPicPr>
          <p:cNvPr id="7" name="Picture 2"/>
          <p:cNvPicPr>
            <a:picLocks noChangeAspect="1" noChangeArrowheads="1"/>
          </p:cNvPicPr>
          <p:nvPr/>
        </p:nvPicPr>
        <p:blipFill>
          <a:blip r:embed="rId2" cstate="print"/>
          <a:srcRect/>
          <a:stretch>
            <a:fillRect/>
          </a:stretch>
        </p:blipFill>
        <p:spPr bwMode="auto">
          <a:xfrm>
            <a:off x="25866" y="1676400"/>
            <a:ext cx="9041934" cy="2819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noAutofit/>
          </a:bodyPr>
          <a:lstStyle/>
          <a:p>
            <a:r>
              <a:rPr lang="en-US" sz="2000" i="1" dirty="0" smtClean="0"/>
              <a:t> 1) The Scriptural Distinction between the Church and the Nation of Israel</a:t>
            </a:r>
            <a:endParaRPr lang="en-US" sz="2000" dirty="0"/>
          </a:p>
        </p:txBody>
      </p:sp>
      <p:sp>
        <p:nvSpPr>
          <p:cNvPr id="3" name="Content Placeholder 2"/>
          <p:cNvSpPr>
            <a:spLocks noGrp="1"/>
          </p:cNvSpPr>
          <p:nvPr>
            <p:ph idx="1"/>
          </p:nvPr>
        </p:nvSpPr>
        <p:spPr>
          <a:xfrm>
            <a:off x="457200" y="3048000"/>
            <a:ext cx="8229600" cy="3581400"/>
          </a:xfrm>
        </p:spPr>
        <p:txBody>
          <a:bodyPr>
            <a:noAutofit/>
          </a:bodyPr>
          <a:lstStyle/>
          <a:p>
            <a:pPr>
              <a:buNone/>
            </a:pPr>
            <a:r>
              <a:rPr lang="en-US" sz="2000" b="1" dirty="0" smtClean="0">
                <a:solidFill>
                  <a:srgbClr val="0033CC"/>
                </a:solidFill>
                <a:latin typeface="Times New Roman" pitchFamily="18" charset="0"/>
                <a:cs typeface="Times New Roman" pitchFamily="18" charset="0"/>
              </a:rPr>
              <a:t>Romans 11:25-27 </a:t>
            </a:r>
            <a:r>
              <a:rPr lang="en-US" sz="2000" dirty="0" smtClean="0">
                <a:latin typeface="Times New Roman" pitchFamily="18" charset="0"/>
                <a:cs typeface="Times New Roman" pitchFamily="18" charset="0"/>
              </a:rPr>
              <a:t>For I do not want you, brethren, to be uninformed of this mystery—so that you will not be wise in your own estimation—that a </a:t>
            </a:r>
            <a:r>
              <a:rPr lang="en-US" sz="2000" u="sng" dirty="0" smtClean="0">
                <a:latin typeface="Times New Roman" pitchFamily="18" charset="0"/>
                <a:cs typeface="Times New Roman" pitchFamily="18" charset="0"/>
              </a:rPr>
              <a:t>partial hardening has happened to Israel</a:t>
            </a:r>
            <a:r>
              <a:rPr lang="en-US" sz="2000" dirty="0" smtClean="0">
                <a:latin typeface="Times New Roman" pitchFamily="18" charset="0"/>
                <a:cs typeface="Times New Roman" pitchFamily="18" charset="0"/>
              </a:rPr>
              <a:t> </a:t>
            </a:r>
            <a:r>
              <a:rPr lang="en-US" sz="2000" b="1" u="sng" dirty="0" smtClean="0">
                <a:solidFill>
                  <a:srgbClr val="C00000"/>
                </a:solidFill>
                <a:latin typeface="Times New Roman" pitchFamily="18" charset="0"/>
                <a:cs typeface="Times New Roman" pitchFamily="18" charset="0"/>
              </a:rPr>
              <a:t>until</a:t>
            </a:r>
            <a:r>
              <a:rPr lang="en-US" sz="2000" dirty="0" smtClean="0">
                <a:latin typeface="Times New Roman" pitchFamily="18" charset="0"/>
                <a:cs typeface="Times New Roman" pitchFamily="18" charset="0"/>
              </a:rPr>
              <a:t> </a:t>
            </a:r>
            <a:r>
              <a:rPr lang="en-US" sz="2000" u="sng" dirty="0" smtClean="0">
                <a:latin typeface="Times New Roman" pitchFamily="18" charset="0"/>
                <a:cs typeface="Times New Roman" pitchFamily="18" charset="0"/>
              </a:rPr>
              <a:t>the fullness of the Gentiles has come in</a:t>
            </a:r>
            <a:r>
              <a:rPr lang="en-US" sz="2000" dirty="0" smtClean="0">
                <a:latin typeface="Times New Roman" pitchFamily="18" charset="0"/>
                <a:cs typeface="Times New Roman" pitchFamily="18" charset="0"/>
              </a:rPr>
              <a:t>; </a:t>
            </a:r>
            <a:r>
              <a:rPr lang="en-US" sz="2000" b="1" baseline="30000" dirty="0" smtClean="0">
                <a:solidFill>
                  <a:srgbClr val="0033CC"/>
                </a:solidFill>
                <a:latin typeface="Times New Roman" pitchFamily="18" charset="0"/>
                <a:cs typeface="Times New Roman" pitchFamily="18" charset="0"/>
              </a:rPr>
              <a:t>26</a:t>
            </a:r>
            <a:r>
              <a:rPr lang="en-US" sz="2000" baseline="30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and so all Israel will be saved; just as it is written, "</a:t>
            </a:r>
            <a:r>
              <a:rPr lang="en-US" sz="2000" cap="small" dirty="0" smtClean="0">
                <a:latin typeface="Times New Roman" pitchFamily="18" charset="0"/>
                <a:cs typeface="Times New Roman" pitchFamily="18" charset="0"/>
              </a:rPr>
              <a:t>THE</a:t>
            </a:r>
            <a:r>
              <a:rPr lang="en-US" sz="2000" dirty="0" smtClean="0">
                <a:latin typeface="Times New Roman" pitchFamily="18" charset="0"/>
                <a:cs typeface="Times New Roman" pitchFamily="18" charset="0"/>
              </a:rPr>
              <a:t> </a:t>
            </a:r>
            <a:r>
              <a:rPr lang="en-US" sz="2000" cap="small" dirty="0" smtClean="0">
                <a:latin typeface="Times New Roman" pitchFamily="18" charset="0"/>
                <a:cs typeface="Times New Roman" pitchFamily="18" charset="0"/>
              </a:rPr>
              <a:t>DELIVERER WILL COME FROM</a:t>
            </a:r>
            <a:r>
              <a:rPr lang="en-US" sz="2000" dirty="0" smtClean="0">
                <a:latin typeface="Times New Roman" pitchFamily="18" charset="0"/>
                <a:cs typeface="Times New Roman" pitchFamily="18" charset="0"/>
              </a:rPr>
              <a:t> </a:t>
            </a:r>
            <a:r>
              <a:rPr lang="en-US" sz="2000" cap="small" dirty="0" smtClean="0">
                <a:latin typeface="Times New Roman" pitchFamily="18" charset="0"/>
                <a:cs typeface="Times New Roman" pitchFamily="18" charset="0"/>
              </a:rPr>
              <a:t>ZION</a:t>
            </a:r>
            <a:r>
              <a:rPr lang="en-US" sz="2000" dirty="0" smtClean="0">
                <a:latin typeface="Times New Roman" pitchFamily="18" charset="0"/>
                <a:cs typeface="Times New Roman" pitchFamily="18" charset="0"/>
              </a:rPr>
              <a:t>, </a:t>
            </a:r>
            <a:r>
              <a:rPr lang="en-US" sz="2000" cap="small" dirty="0" smtClean="0">
                <a:latin typeface="Times New Roman" pitchFamily="18" charset="0"/>
                <a:cs typeface="Times New Roman" pitchFamily="18" charset="0"/>
              </a:rPr>
              <a:t>HE WILL REMOVE UNGODLINESS FROM</a:t>
            </a:r>
            <a:r>
              <a:rPr lang="en-US" sz="2000" dirty="0" smtClean="0">
                <a:latin typeface="Times New Roman" pitchFamily="18" charset="0"/>
                <a:cs typeface="Times New Roman" pitchFamily="18" charset="0"/>
              </a:rPr>
              <a:t> </a:t>
            </a:r>
            <a:r>
              <a:rPr lang="en-US" sz="2000" cap="small" dirty="0" smtClean="0">
                <a:latin typeface="Times New Roman" pitchFamily="18" charset="0"/>
                <a:cs typeface="Times New Roman" pitchFamily="18" charset="0"/>
              </a:rPr>
              <a:t>JACOB</a:t>
            </a:r>
            <a:r>
              <a:rPr lang="en-US" sz="2000" dirty="0" smtClean="0">
                <a:latin typeface="Times New Roman" pitchFamily="18" charset="0"/>
                <a:cs typeface="Times New Roman" pitchFamily="18" charset="0"/>
              </a:rPr>
              <a:t>." </a:t>
            </a:r>
            <a:r>
              <a:rPr lang="en-US" sz="2000" baseline="30000" dirty="0" smtClean="0">
                <a:solidFill>
                  <a:srgbClr val="0033CC"/>
                </a:solidFill>
                <a:latin typeface="Times New Roman" pitchFamily="18" charset="0"/>
                <a:cs typeface="Times New Roman" pitchFamily="18" charset="0"/>
              </a:rPr>
              <a:t>27</a:t>
            </a:r>
            <a:r>
              <a:rPr lang="en-US" sz="2000" baseline="30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a:t>
            </a:r>
            <a:r>
              <a:rPr lang="en-US" sz="2000" cap="small" dirty="0" smtClean="0">
                <a:latin typeface="Times New Roman" pitchFamily="18" charset="0"/>
                <a:cs typeface="Times New Roman" pitchFamily="18" charset="0"/>
              </a:rPr>
              <a:t>THIS IS</a:t>
            </a:r>
            <a:r>
              <a:rPr lang="en-US" sz="2000" dirty="0" smtClean="0">
                <a:latin typeface="Times New Roman" pitchFamily="18" charset="0"/>
                <a:cs typeface="Times New Roman" pitchFamily="18" charset="0"/>
              </a:rPr>
              <a:t> </a:t>
            </a:r>
            <a:r>
              <a:rPr lang="en-US" sz="2000" cap="small" dirty="0" smtClean="0">
                <a:latin typeface="Times New Roman" pitchFamily="18" charset="0"/>
                <a:cs typeface="Times New Roman" pitchFamily="18" charset="0"/>
              </a:rPr>
              <a:t>MY COVENANT WITH THEM</a:t>
            </a:r>
            <a:r>
              <a:rPr lang="en-US" sz="2000" dirty="0" smtClean="0">
                <a:latin typeface="Times New Roman" pitchFamily="18" charset="0"/>
                <a:cs typeface="Times New Roman" pitchFamily="18" charset="0"/>
              </a:rPr>
              <a:t>, </a:t>
            </a:r>
            <a:r>
              <a:rPr lang="en-US" sz="2000" cap="small" dirty="0" smtClean="0">
                <a:latin typeface="Times New Roman" pitchFamily="18" charset="0"/>
                <a:cs typeface="Times New Roman" pitchFamily="18" charset="0"/>
              </a:rPr>
              <a:t>WHEN</a:t>
            </a:r>
            <a:r>
              <a:rPr lang="en-US" sz="2000" dirty="0" smtClean="0">
                <a:latin typeface="Times New Roman" pitchFamily="18" charset="0"/>
                <a:cs typeface="Times New Roman" pitchFamily="18" charset="0"/>
              </a:rPr>
              <a:t> I </a:t>
            </a:r>
            <a:r>
              <a:rPr lang="en-US" sz="2000" cap="small" dirty="0" smtClean="0">
                <a:latin typeface="Times New Roman" pitchFamily="18" charset="0"/>
                <a:cs typeface="Times New Roman" pitchFamily="18" charset="0"/>
              </a:rPr>
              <a:t>TAKE AWAY THEIR SINS</a:t>
            </a:r>
            <a:r>
              <a:rPr lang="en-US" sz="2000" dirty="0" smtClean="0">
                <a:latin typeface="Times New Roman" pitchFamily="18" charset="0"/>
                <a:cs typeface="Times New Roman" pitchFamily="18" charset="0"/>
              </a:rPr>
              <a:t>." </a:t>
            </a:r>
            <a:endParaRPr lang="en-US" sz="900" dirty="0" smtClean="0">
              <a:latin typeface="Times New Roman" pitchFamily="18" charset="0"/>
              <a:cs typeface="Times New Roman" pitchFamily="18" charset="0"/>
            </a:endParaRPr>
          </a:p>
          <a:p>
            <a:pPr>
              <a:buNone/>
            </a:pPr>
            <a:r>
              <a:rPr lang="en-US" sz="900" dirty="0" smtClean="0">
                <a:latin typeface="Times New Roman" pitchFamily="18" charset="0"/>
                <a:cs typeface="Times New Roman" pitchFamily="18" charset="0"/>
              </a:rPr>
              <a:t> </a:t>
            </a:r>
          </a:p>
          <a:p>
            <a:pPr>
              <a:buNone/>
            </a:pPr>
            <a:r>
              <a:rPr lang="en-US" sz="2000" i="1" dirty="0" smtClean="0">
                <a:cs typeface="Times New Roman" pitchFamily="18" charset="0"/>
              </a:rPr>
              <a:t>God has two distinct programs – one for the gentiles and one for Israel. Based on the above verse it appears that He does not deal with the programs simultaneously, but the gentiles first and then Israel. </a:t>
            </a:r>
            <a:endParaRPr lang="en-US" sz="2000" i="1" dirty="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a:t>
            </a:fld>
            <a:endParaRPr lang="en-US"/>
          </a:p>
        </p:txBody>
      </p:sp>
      <p:pic>
        <p:nvPicPr>
          <p:cNvPr id="7" name="Picture 2"/>
          <p:cNvPicPr>
            <a:picLocks noChangeAspect="1" noChangeArrowheads="1"/>
          </p:cNvPicPr>
          <p:nvPr/>
        </p:nvPicPr>
        <p:blipFill>
          <a:blip r:embed="rId2" cstate="print"/>
          <a:srcRect/>
          <a:stretch>
            <a:fillRect/>
          </a:stretch>
        </p:blipFill>
        <p:spPr bwMode="auto">
          <a:xfrm>
            <a:off x="838200" y="685800"/>
            <a:ext cx="7543800" cy="235226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noAutofit/>
          </a:bodyPr>
          <a:lstStyle/>
          <a:p>
            <a:r>
              <a:rPr lang="en-US" sz="2800" i="1" dirty="0" smtClean="0"/>
              <a:t>2) </a:t>
            </a:r>
            <a:r>
              <a:rPr lang="en-US" sz="2800" dirty="0" smtClean="0"/>
              <a:t>Israel seems to be the focus of the tribulation period</a:t>
            </a:r>
            <a:endParaRPr lang="en-US" sz="2800" dirty="0"/>
          </a:p>
        </p:txBody>
      </p:sp>
      <p:sp>
        <p:nvSpPr>
          <p:cNvPr id="3" name="Content Placeholder 2"/>
          <p:cNvSpPr>
            <a:spLocks noGrp="1"/>
          </p:cNvSpPr>
          <p:nvPr>
            <p:ph idx="1"/>
          </p:nvPr>
        </p:nvSpPr>
        <p:spPr>
          <a:xfrm>
            <a:off x="457200" y="2438400"/>
            <a:ext cx="8229600" cy="3810000"/>
          </a:xfrm>
        </p:spPr>
        <p:txBody>
          <a:bodyPr>
            <a:noAutofit/>
          </a:bodyPr>
          <a:lstStyle/>
          <a:p>
            <a:pPr>
              <a:buNone/>
            </a:pPr>
            <a:r>
              <a:rPr lang="en-US" sz="2400" dirty="0" smtClean="0">
                <a:latin typeface="Times New Roman" pitchFamily="18" charset="0"/>
                <a:cs typeface="Times New Roman" pitchFamily="18" charset="0"/>
              </a:rPr>
              <a:t> </a:t>
            </a:r>
          </a:p>
          <a:p>
            <a:pPr>
              <a:buNone/>
            </a:pPr>
            <a:r>
              <a:rPr lang="en-US" sz="2400" b="1" dirty="0" smtClean="0">
                <a:solidFill>
                  <a:srgbClr val="0033CC"/>
                </a:solidFill>
                <a:latin typeface="Times New Roman" pitchFamily="18" charset="0"/>
                <a:cs typeface="Times New Roman" pitchFamily="18" charset="0"/>
              </a:rPr>
              <a:t>Jeremiah 30:7</a:t>
            </a:r>
            <a:r>
              <a:rPr lang="en-US" sz="2400" dirty="0" smtClean="0">
                <a:solidFill>
                  <a:srgbClr val="0033CC"/>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'Alas! for that day is great, There is none like it; And it is the time of Jacob's distress, But he will be saved from it. </a:t>
            </a:r>
            <a:endParaRPr lang="en-US" sz="1100" dirty="0" smtClean="0">
              <a:latin typeface="Times New Roman" pitchFamily="18" charset="0"/>
              <a:cs typeface="Times New Roman" pitchFamily="18" charset="0"/>
            </a:endParaRPr>
          </a:p>
          <a:p>
            <a:pPr>
              <a:buNone/>
            </a:pPr>
            <a:r>
              <a:rPr lang="en-US" sz="1100"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buNone/>
            </a:pPr>
            <a:r>
              <a:rPr lang="en-US" sz="2400" i="1" dirty="0" smtClean="0">
                <a:cs typeface="Times New Roman" pitchFamily="18" charset="0"/>
              </a:rPr>
              <a:t>Greatly concerned that God has forgotten His promise to restore Israel (</a:t>
            </a:r>
            <a:r>
              <a:rPr lang="en-US" sz="2400" b="1" i="1" dirty="0" err="1" smtClean="0">
                <a:solidFill>
                  <a:srgbClr val="0033CC"/>
                </a:solidFill>
                <a:cs typeface="Times New Roman" pitchFamily="18" charset="0"/>
              </a:rPr>
              <a:t>Jer</a:t>
            </a:r>
            <a:r>
              <a:rPr lang="en-US" sz="2400" b="1" i="1" dirty="0" smtClean="0">
                <a:solidFill>
                  <a:srgbClr val="0033CC"/>
                </a:solidFill>
                <a:cs typeface="Times New Roman" pitchFamily="18" charset="0"/>
              </a:rPr>
              <a:t> 25:11-12</a:t>
            </a:r>
            <a:r>
              <a:rPr lang="en-US" sz="2400" i="1" dirty="0" smtClean="0">
                <a:cs typeface="Times New Roman" pitchFamily="18" charset="0"/>
              </a:rPr>
              <a:t>), Daniel prays to God for an answer (</a:t>
            </a:r>
            <a:r>
              <a:rPr lang="en-US" sz="2400" b="1" i="1" dirty="0" smtClean="0">
                <a:solidFill>
                  <a:srgbClr val="0033CC"/>
                </a:solidFill>
                <a:cs typeface="Times New Roman" pitchFamily="18" charset="0"/>
              </a:rPr>
              <a:t>Dan 9:4-19</a:t>
            </a:r>
            <a:r>
              <a:rPr lang="en-US" sz="2400" i="1" dirty="0" smtClean="0">
                <a:cs typeface="Times New Roman" pitchFamily="18" charset="0"/>
              </a:rPr>
              <a:t>). Gabriel is sent to give the below response [</a:t>
            </a:r>
            <a:r>
              <a:rPr lang="en-US" sz="2400" b="1" i="1" u="sng" dirty="0" smtClean="0">
                <a:cs typeface="Times New Roman" pitchFamily="18" charset="0"/>
              </a:rPr>
              <a:t>note it is focused on Israel</a:t>
            </a:r>
            <a:r>
              <a:rPr lang="en-US" sz="2400" i="1" dirty="0" smtClean="0">
                <a:cs typeface="Times New Roman" pitchFamily="18" charset="0"/>
              </a:rPr>
              <a:t>]…</a:t>
            </a:r>
            <a:endParaRPr lang="en-US" sz="2400" i="1" dirty="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5</a:t>
            </a:fld>
            <a:endParaRPr lang="en-US"/>
          </a:p>
        </p:txBody>
      </p:sp>
      <p:pic>
        <p:nvPicPr>
          <p:cNvPr id="7" name="Picture 2"/>
          <p:cNvPicPr>
            <a:picLocks noChangeAspect="1" noChangeArrowheads="1"/>
          </p:cNvPicPr>
          <p:nvPr/>
        </p:nvPicPr>
        <p:blipFill>
          <a:blip r:embed="rId2" cstate="print"/>
          <a:srcRect/>
          <a:stretch>
            <a:fillRect/>
          </a:stretch>
        </p:blipFill>
        <p:spPr bwMode="auto">
          <a:xfrm>
            <a:off x="1295400" y="685800"/>
            <a:ext cx="6019800" cy="187705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6</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1294667" y="0"/>
            <a:ext cx="655466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763000" cy="6324600"/>
          </a:xfrm>
        </p:spPr>
        <p:txBody>
          <a:bodyPr>
            <a:noAutofit/>
          </a:bodyPr>
          <a:lstStyle/>
          <a:p>
            <a:pPr marL="225425" indent="-225425">
              <a:lnSpc>
                <a:spcPts val="2300"/>
              </a:lnSpc>
              <a:buNone/>
            </a:pPr>
            <a:r>
              <a:rPr lang="en-US" sz="2400" b="1" dirty="0" smtClean="0">
                <a:solidFill>
                  <a:srgbClr val="0033CC"/>
                </a:solidFill>
                <a:latin typeface="Times New Roman" pitchFamily="18" charset="0"/>
                <a:cs typeface="Times New Roman" pitchFamily="18" charset="0"/>
              </a:rPr>
              <a:t>Dan 9:24-27</a:t>
            </a:r>
            <a:r>
              <a:rPr lang="en-US" sz="2400" dirty="0" smtClean="0">
                <a:solidFill>
                  <a:srgbClr val="0033CC"/>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a:t>
            </a:r>
            <a:r>
              <a:rPr lang="en-US" sz="2400" u="sng" dirty="0" smtClean="0">
                <a:latin typeface="Times New Roman" pitchFamily="18" charset="0"/>
                <a:cs typeface="Times New Roman" pitchFamily="18" charset="0"/>
              </a:rPr>
              <a:t>Seventy weeks</a:t>
            </a:r>
            <a:r>
              <a:rPr lang="en-US" sz="2400" dirty="0" smtClean="0">
                <a:latin typeface="Times New Roman" pitchFamily="18" charset="0"/>
                <a:cs typeface="Times New Roman" pitchFamily="18" charset="0"/>
              </a:rPr>
              <a:t> [</a:t>
            </a:r>
            <a:r>
              <a:rPr lang="en-US" sz="2400" i="1" u="sng" dirty="0" smtClean="0">
                <a:solidFill>
                  <a:srgbClr val="C00000"/>
                </a:solidFill>
                <a:latin typeface="Times New Roman" pitchFamily="18" charset="0"/>
                <a:cs typeface="Times New Roman" pitchFamily="18" charset="0"/>
              </a:rPr>
              <a:t>1 week = 7 years</a:t>
            </a:r>
            <a:r>
              <a:rPr lang="en-US" sz="2400" dirty="0" smtClean="0">
                <a:latin typeface="Times New Roman" pitchFamily="18" charset="0"/>
                <a:cs typeface="Times New Roman" pitchFamily="18" charset="0"/>
              </a:rPr>
              <a:t>] </a:t>
            </a:r>
            <a:r>
              <a:rPr lang="en-US" sz="2400" u="sng" dirty="0" smtClean="0">
                <a:latin typeface="Times New Roman" pitchFamily="18" charset="0"/>
                <a:cs typeface="Times New Roman" pitchFamily="18" charset="0"/>
              </a:rPr>
              <a:t>have been decreed</a:t>
            </a:r>
            <a:r>
              <a:rPr lang="en-US" sz="2400" dirty="0" smtClean="0">
                <a:latin typeface="Times New Roman" pitchFamily="18" charset="0"/>
                <a:cs typeface="Times New Roman" pitchFamily="18" charset="0"/>
              </a:rPr>
              <a:t> </a:t>
            </a:r>
            <a:r>
              <a:rPr lang="en-US" sz="2400" b="1" u="sng" dirty="0" smtClean="0">
                <a:solidFill>
                  <a:srgbClr val="C00000"/>
                </a:solidFill>
                <a:latin typeface="Times New Roman" pitchFamily="18" charset="0"/>
                <a:cs typeface="Times New Roman" pitchFamily="18" charset="0"/>
              </a:rPr>
              <a:t>for your people</a:t>
            </a:r>
            <a:r>
              <a:rPr lang="en-US" sz="2400" dirty="0" smtClean="0">
                <a:solidFill>
                  <a:srgbClr val="C00000"/>
                </a:solidFill>
                <a:latin typeface="Times New Roman" pitchFamily="18" charset="0"/>
                <a:cs typeface="Times New Roman" pitchFamily="18" charset="0"/>
              </a:rPr>
              <a:t> </a:t>
            </a:r>
            <a:r>
              <a:rPr lang="en-US" sz="2400" u="sng" dirty="0" smtClean="0">
                <a:latin typeface="Times New Roman" pitchFamily="18" charset="0"/>
                <a:cs typeface="Times New Roman" pitchFamily="18" charset="0"/>
              </a:rPr>
              <a:t>and </a:t>
            </a:r>
            <a:r>
              <a:rPr lang="en-US" sz="2400" b="1" u="sng" dirty="0" smtClean="0">
                <a:solidFill>
                  <a:srgbClr val="C00000"/>
                </a:solidFill>
                <a:latin typeface="Times New Roman" pitchFamily="18" charset="0"/>
                <a:cs typeface="Times New Roman" pitchFamily="18" charset="0"/>
              </a:rPr>
              <a:t>your holy city</a:t>
            </a:r>
            <a:r>
              <a:rPr lang="en-US" sz="2400" u="sng" dirty="0" smtClean="0">
                <a:latin typeface="Times New Roman" pitchFamily="18" charset="0"/>
                <a:cs typeface="Times New Roman" pitchFamily="18" charset="0"/>
              </a:rPr>
              <a:t>, to finish the transgression</a:t>
            </a:r>
            <a:r>
              <a:rPr lang="en-US" sz="2400" dirty="0" smtClean="0">
                <a:latin typeface="Times New Roman" pitchFamily="18" charset="0"/>
                <a:cs typeface="Times New Roman" pitchFamily="18" charset="0"/>
              </a:rPr>
              <a:t> [</a:t>
            </a:r>
            <a:r>
              <a:rPr lang="en-US" sz="2400" i="1" u="sng" dirty="0" smtClean="0">
                <a:solidFill>
                  <a:srgbClr val="C00000"/>
                </a:solidFill>
                <a:latin typeface="Times New Roman" pitchFamily="18" charset="0"/>
                <a:cs typeface="Times New Roman" pitchFamily="18" charset="0"/>
              </a:rPr>
              <a:t>end Israel’s disobedience</a:t>
            </a:r>
            <a:r>
              <a:rPr lang="en-US" sz="2400" dirty="0" smtClean="0">
                <a:latin typeface="Times New Roman" pitchFamily="18" charset="0"/>
                <a:cs typeface="Times New Roman" pitchFamily="18" charset="0"/>
              </a:rPr>
              <a:t>]</a:t>
            </a:r>
            <a:r>
              <a:rPr lang="en-US" sz="2400" u="sng" dirty="0" smtClean="0">
                <a:latin typeface="Times New Roman" pitchFamily="18" charset="0"/>
                <a:cs typeface="Times New Roman" pitchFamily="18" charset="0"/>
              </a:rPr>
              <a:t>, to make an end of sin</a:t>
            </a:r>
            <a:r>
              <a:rPr lang="en-US" sz="2400" dirty="0" smtClean="0">
                <a:latin typeface="Times New Roman" pitchFamily="18" charset="0"/>
                <a:cs typeface="Times New Roman" pitchFamily="18" charset="0"/>
              </a:rPr>
              <a:t> [</a:t>
            </a:r>
            <a:r>
              <a:rPr lang="en-US" sz="2400" i="1" u="sng" dirty="0" smtClean="0">
                <a:solidFill>
                  <a:srgbClr val="C00000"/>
                </a:solidFill>
                <a:latin typeface="Times New Roman" pitchFamily="18" charset="0"/>
                <a:cs typeface="Times New Roman" pitchFamily="18" charset="0"/>
              </a:rPr>
              <a:t>punish Israel’s disobedience</a:t>
            </a:r>
            <a:r>
              <a:rPr lang="en-US" sz="2400" dirty="0" smtClean="0">
                <a:latin typeface="Times New Roman" pitchFamily="18" charset="0"/>
                <a:cs typeface="Times New Roman" pitchFamily="18" charset="0"/>
              </a:rPr>
              <a:t>]</a:t>
            </a:r>
            <a:r>
              <a:rPr lang="en-US" sz="2400" u="sng" dirty="0" smtClean="0">
                <a:latin typeface="Times New Roman" pitchFamily="18" charset="0"/>
                <a:cs typeface="Times New Roman" pitchFamily="18" charset="0"/>
              </a:rPr>
              <a:t>, to make atonement for iniquity</a:t>
            </a:r>
            <a:r>
              <a:rPr lang="en-US" sz="2400" dirty="0" smtClean="0">
                <a:latin typeface="Times New Roman" pitchFamily="18" charset="0"/>
                <a:cs typeface="Times New Roman" pitchFamily="18" charset="0"/>
              </a:rPr>
              <a:t> [</a:t>
            </a:r>
            <a:r>
              <a:rPr lang="en-US" sz="2400" i="1" u="sng" dirty="0" smtClean="0">
                <a:solidFill>
                  <a:srgbClr val="C00000"/>
                </a:solidFill>
                <a:latin typeface="Times New Roman" pitchFamily="18" charset="0"/>
                <a:cs typeface="Times New Roman" pitchFamily="18" charset="0"/>
              </a:rPr>
              <a:t>cover Israel’s sins</a:t>
            </a:r>
            <a:r>
              <a:rPr lang="en-US" sz="2400" dirty="0" smtClean="0">
                <a:latin typeface="Times New Roman" pitchFamily="18" charset="0"/>
                <a:cs typeface="Times New Roman" pitchFamily="18" charset="0"/>
              </a:rPr>
              <a:t>]</a:t>
            </a:r>
            <a:r>
              <a:rPr lang="en-US" sz="2400" u="sng" dirty="0" smtClean="0">
                <a:latin typeface="Times New Roman" pitchFamily="18" charset="0"/>
                <a:cs typeface="Times New Roman" pitchFamily="18" charset="0"/>
              </a:rPr>
              <a:t>, to bring in everlasting righteousness</a:t>
            </a:r>
            <a:r>
              <a:rPr lang="en-US" sz="2400" dirty="0" smtClean="0">
                <a:latin typeface="Times New Roman" pitchFamily="18" charset="0"/>
                <a:cs typeface="Times New Roman" pitchFamily="18" charset="0"/>
              </a:rPr>
              <a:t> [</a:t>
            </a:r>
            <a:r>
              <a:rPr lang="en-US" sz="2400" i="1" u="sng" dirty="0" smtClean="0">
                <a:solidFill>
                  <a:srgbClr val="C00000"/>
                </a:solidFill>
                <a:latin typeface="Times New Roman" pitchFamily="18" charset="0"/>
                <a:cs typeface="Times New Roman" pitchFamily="18" charset="0"/>
              </a:rPr>
              <a:t>establish the millennial kingdom</a:t>
            </a:r>
            <a:r>
              <a:rPr lang="en-US" sz="2400" dirty="0" smtClean="0">
                <a:latin typeface="Times New Roman" pitchFamily="18" charset="0"/>
                <a:cs typeface="Times New Roman" pitchFamily="18" charset="0"/>
              </a:rPr>
              <a:t>]</a:t>
            </a:r>
            <a:r>
              <a:rPr lang="en-US" sz="2400" u="sng" dirty="0" smtClean="0">
                <a:latin typeface="Times New Roman" pitchFamily="18" charset="0"/>
                <a:cs typeface="Times New Roman" pitchFamily="18" charset="0"/>
              </a:rPr>
              <a:t>, to seal up vision and prophecy</a:t>
            </a:r>
            <a:r>
              <a:rPr lang="en-US" sz="2400" dirty="0" smtClean="0">
                <a:latin typeface="Times New Roman" pitchFamily="18" charset="0"/>
                <a:cs typeface="Times New Roman" pitchFamily="18" charset="0"/>
              </a:rPr>
              <a:t> [</a:t>
            </a:r>
            <a:r>
              <a:rPr lang="en-US" sz="2400" i="1" u="sng" dirty="0" smtClean="0">
                <a:solidFill>
                  <a:srgbClr val="C00000"/>
                </a:solidFill>
                <a:latin typeface="Times New Roman" pitchFamily="18" charset="0"/>
                <a:cs typeface="Times New Roman" pitchFamily="18" charset="0"/>
              </a:rPr>
              <a:t>finally fulfill all God’s promises</a:t>
            </a:r>
            <a:r>
              <a:rPr lang="en-US" sz="2400" dirty="0" smtClean="0">
                <a:latin typeface="Times New Roman" pitchFamily="18" charset="0"/>
                <a:cs typeface="Times New Roman" pitchFamily="18" charset="0"/>
              </a:rPr>
              <a:t>]</a:t>
            </a:r>
            <a:r>
              <a:rPr lang="en-US" sz="2400" u="sng" dirty="0" smtClean="0">
                <a:latin typeface="Times New Roman" pitchFamily="18" charset="0"/>
                <a:cs typeface="Times New Roman" pitchFamily="18" charset="0"/>
              </a:rPr>
              <a:t>, and to anoint the most holy </a:t>
            </a:r>
            <a:r>
              <a:rPr lang="en-US" sz="2400" i="1" u="sng" dirty="0" smtClean="0">
                <a:latin typeface="Times New Roman" pitchFamily="18" charset="0"/>
                <a:cs typeface="Times New Roman" pitchFamily="18" charset="0"/>
              </a:rPr>
              <a:t>place</a:t>
            </a:r>
            <a:r>
              <a:rPr lang="en-US" sz="2400" u="sng"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t>
            </a:r>
            <a:r>
              <a:rPr lang="en-US" sz="2400" i="1" u="sng" dirty="0" smtClean="0">
                <a:solidFill>
                  <a:srgbClr val="C00000"/>
                </a:solidFill>
                <a:latin typeface="Times New Roman" pitchFamily="18" charset="0"/>
                <a:cs typeface="Times New Roman" pitchFamily="18" charset="0"/>
              </a:rPr>
              <a:t>anoint either the temple or Christ – as King</a:t>
            </a:r>
            <a:r>
              <a:rPr lang="en-US" sz="2400" dirty="0" smtClean="0">
                <a:latin typeface="Times New Roman" pitchFamily="18" charset="0"/>
                <a:cs typeface="Times New Roman" pitchFamily="18" charset="0"/>
              </a:rPr>
              <a:t>]</a:t>
            </a:r>
            <a:r>
              <a:rPr lang="en-US" sz="2400" i="1" dirty="0" smtClean="0">
                <a:latin typeface="Times New Roman" pitchFamily="18" charset="0"/>
                <a:cs typeface="Times New Roman" pitchFamily="18" charset="0"/>
              </a:rPr>
              <a:t>. </a:t>
            </a:r>
            <a:r>
              <a:rPr lang="en-US" sz="2400" b="1" baseline="30000" dirty="0" smtClean="0">
                <a:solidFill>
                  <a:srgbClr val="0033CC"/>
                </a:solidFill>
                <a:latin typeface="Times New Roman" pitchFamily="18" charset="0"/>
                <a:cs typeface="Times New Roman" pitchFamily="18" charset="0"/>
              </a:rPr>
              <a:t>25</a:t>
            </a:r>
            <a:r>
              <a:rPr lang="en-US" sz="2400" dirty="0" smtClean="0">
                <a:latin typeface="Times New Roman" pitchFamily="18" charset="0"/>
                <a:cs typeface="Times New Roman" pitchFamily="18" charset="0"/>
              </a:rPr>
              <a:t>"So you are to know and discern </a:t>
            </a:r>
            <a:r>
              <a:rPr lang="en-US" sz="2400" i="1" dirty="0" smtClean="0">
                <a:latin typeface="Times New Roman" pitchFamily="18" charset="0"/>
                <a:cs typeface="Times New Roman" pitchFamily="18" charset="0"/>
              </a:rPr>
              <a:t>that</a:t>
            </a:r>
            <a:r>
              <a:rPr lang="en-US" sz="2400" dirty="0" smtClean="0">
                <a:latin typeface="Times New Roman" pitchFamily="18" charset="0"/>
                <a:cs typeface="Times New Roman" pitchFamily="18" charset="0"/>
              </a:rPr>
              <a:t> from the issuing of a decree to restore and rebuild Jerusalem until Messiah the Prince </a:t>
            </a:r>
            <a:r>
              <a:rPr lang="en-US" sz="2400" i="1" dirty="0" smtClean="0">
                <a:latin typeface="Times New Roman" pitchFamily="18" charset="0"/>
                <a:cs typeface="Times New Roman" pitchFamily="18" charset="0"/>
              </a:rPr>
              <a:t>there will be</a:t>
            </a:r>
            <a:r>
              <a:rPr lang="en-US" sz="2400" dirty="0" smtClean="0">
                <a:latin typeface="Times New Roman" pitchFamily="18" charset="0"/>
                <a:cs typeface="Times New Roman" pitchFamily="18" charset="0"/>
              </a:rPr>
              <a:t> </a:t>
            </a:r>
            <a:r>
              <a:rPr lang="en-US" sz="2400" b="1" u="sng" dirty="0" smtClean="0">
                <a:latin typeface="Times New Roman" pitchFamily="18" charset="0"/>
                <a:cs typeface="Times New Roman" pitchFamily="18" charset="0"/>
              </a:rPr>
              <a:t>seven weeks </a:t>
            </a:r>
            <a:r>
              <a:rPr lang="en-US" sz="2400" dirty="0" smtClean="0">
                <a:latin typeface="Times New Roman" pitchFamily="18" charset="0"/>
                <a:cs typeface="Times New Roman" pitchFamily="18" charset="0"/>
              </a:rPr>
              <a:t>and </a:t>
            </a:r>
            <a:r>
              <a:rPr lang="en-US" sz="2400" b="1" u="sng" dirty="0" smtClean="0">
                <a:latin typeface="Times New Roman" pitchFamily="18" charset="0"/>
                <a:cs typeface="Times New Roman" pitchFamily="18" charset="0"/>
              </a:rPr>
              <a:t>sixty-two weeks</a:t>
            </a:r>
            <a:r>
              <a:rPr lang="en-US" sz="2400" dirty="0" smtClean="0">
                <a:latin typeface="Times New Roman" pitchFamily="18" charset="0"/>
                <a:cs typeface="Times New Roman" pitchFamily="18" charset="0"/>
              </a:rPr>
              <a:t>; it will be built again, with plaza and moat, even in times of distress. </a:t>
            </a:r>
            <a:r>
              <a:rPr lang="en-US" sz="2400" b="1" baseline="30000" dirty="0" smtClean="0">
                <a:solidFill>
                  <a:srgbClr val="0033CC"/>
                </a:solidFill>
                <a:latin typeface="Times New Roman" pitchFamily="18" charset="0"/>
                <a:cs typeface="Times New Roman" pitchFamily="18" charset="0"/>
              </a:rPr>
              <a:t>26</a:t>
            </a:r>
            <a:r>
              <a:rPr lang="en-US" sz="2400" dirty="0" smtClean="0">
                <a:latin typeface="Times New Roman" pitchFamily="18" charset="0"/>
                <a:cs typeface="Times New Roman" pitchFamily="18" charset="0"/>
              </a:rPr>
              <a:t>"Then after the sixty-two weeks the </a:t>
            </a:r>
            <a:r>
              <a:rPr lang="en-US" sz="2400" u="sng" dirty="0" smtClean="0">
                <a:latin typeface="Times New Roman" pitchFamily="18" charset="0"/>
                <a:cs typeface="Times New Roman" pitchFamily="18" charset="0"/>
              </a:rPr>
              <a:t>Messiah will be cut off</a:t>
            </a:r>
            <a:r>
              <a:rPr lang="en-US" sz="2400" dirty="0" smtClean="0">
                <a:latin typeface="Times New Roman" pitchFamily="18" charset="0"/>
                <a:cs typeface="Times New Roman" pitchFamily="18" charset="0"/>
              </a:rPr>
              <a:t> and have nothing, and the </a:t>
            </a:r>
            <a:r>
              <a:rPr lang="en-US" sz="2400" u="sng" dirty="0" smtClean="0">
                <a:latin typeface="Times New Roman" pitchFamily="18" charset="0"/>
                <a:cs typeface="Times New Roman" pitchFamily="18" charset="0"/>
              </a:rPr>
              <a:t>people of the </a:t>
            </a:r>
            <a:r>
              <a:rPr lang="en-US" sz="2400" b="1" u="sng" dirty="0" smtClean="0">
                <a:latin typeface="Times New Roman" pitchFamily="18" charset="0"/>
                <a:cs typeface="Times New Roman" pitchFamily="18" charset="0"/>
              </a:rPr>
              <a:t>prince who is to come </a:t>
            </a:r>
            <a:r>
              <a:rPr lang="en-US" sz="2400" dirty="0" smtClean="0">
                <a:latin typeface="Times New Roman" pitchFamily="18" charset="0"/>
                <a:cs typeface="Times New Roman" pitchFamily="18" charset="0"/>
              </a:rPr>
              <a:t>will destroy the city and the sanctuary. And its end </a:t>
            </a:r>
            <a:r>
              <a:rPr lang="en-US" sz="2400" i="1" dirty="0" smtClean="0">
                <a:latin typeface="Times New Roman" pitchFamily="18" charset="0"/>
                <a:cs typeface="Times New Roman" pitchFamily="18" charset="0"/>
              </a:rPr>
              <a:t>will come</a:t>
            </a:r>
            <a:r>
              <a:rPr lang="en-US" sz="2400" dirty="0" smtClean="0">
                <a:latin typeface="Times New Roman" pitchFamily="18" charset="0"/>
                <a:cs typeface="Times New Roman" pitchFamily="18" charset="0"/>
              </a:rPr>
              <a:t> with a flood; even to the end there will be war; desolations are determined. </a:t>
            </a:r>
            <a:r>
              <a:rPr lang="en-US" sz="2400" b="1" baseline="30000" dirty="0" smtClean="0">
                <a:solidFill>
                  <a:srgbClr val="0033CC"/>
                </a:solidFill>
                <a:latin typeface="Times New Roman" pitchFamily="18" charset="0"/>
                <a:cs typeface="Times New Roman" pitchFamily="18" charset="0"/>
              </a:rPr>
              <a:t>27</a:t>
            </a:r>
            <a:r>
              <a:rPr lang="en-US" sz="2400" dirty="0" smtClean="0">
                <a:latin typeface="Times New Roman" pitchFamily="18" charset="0"/>
                <a:cs typeface="Times New Roman" pitchFamily="18" charset="0"/>
              </a:rPr>
              <a:t>"And </a:t>
            </a:r>
            <a:r>
              <a:rPr lang="en-US" sz="2400" b="1" u="sng" dirty="0" smtClean="0">
                <a:latin typeface="Times New Roman" pitchFamily="18" charset="0"/>
                <a:cs typeface="Times New Roman" pitchFamily="18" charset="0"/>
              </a:rPr>
              <a:t>he will make a firm covenant with the many for one week</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t>
            </a:r>
            <a:r>
              <a:rPr lang="en-US" sz="2400" i="1" u="sng" dirty="0" smtClean="0">
                <a:solidFill>
                  <a:srgbClr val="C00000"/>
                </a:solidFill>
                <a:latin typeface="Times New Roman" pitchFamily="18" charset="0"/>
                <a:cs typeface="Times New Roman" pitchFamily="18" charset="0"/>
              </a:rPr>
              <a:t>this is the 70</a:t>
            </a:r>
            <a:r>
              <a:rPr lang="en-US" sz="2400" i="1" u="sng" baseline="30000" dirty="0" smtClean="0">
                <a:solidFill>
                  <a:srgbClr val="C00000"/>
                </a:solidFill>
                <a:latin typeface="Times New Roman" pitchFamily="18" charset="0"/>
                <a:cs typeface="Times New Roman" pitchFamily="18" charset="0"/>
              </a:rPr>
              <a:t>th</a:t>
            </a:r>
            <a:r>
              <a:rPr lang="en-US" sz="2400" i="1" u="sng" dirty="0" smtClean="0">
                <a:solidFill>
                  <a:srgbClr val="C00000"/>
                </a:solidFill>
                <a:latin typeface="Times New Roman" pitchFamily="18" charset="0"/>
                <a:cs typeface="Times New Roman" pitchFamily="18" charset="0"/>
              </a:rPr>
              <a:t>  week of “</a:t>
            </a:r>
            <a:r>
              <a:rPr lang="en-US" sz="2400" b="1" i="1" u="sng" dirty="0" smtClean="0">
                <a:solidFill>
                  <a:srgbClr val="C00000"/>
                </a:solidFill>
                <a:latin typeface="Times New Roman" pitchFamily="18" charset="0"/>
                <a:cs typeface="Times New Roman" pitchFamily="18" charset="0"/>
              </a:rPr>
              <a:t>your people</a:t>
            </a:r>
            <a:r>
              <a:rPr lang="en-US" sz="2400" i="1" u="sng" dirty="0" smtClean="0">
                <a:solidFill>
                  <a:srgbClr val="C00000"/>
                </a:solidFill>
                <a:latin typeface="Times New Roman" pitchFamily="18" charset="0"/>
                <a:cs typeface="Times New Roman" pitchFamily="18" charset="0"/>
              </a:rPr>
              <a:t>”</a:t>
            </a:r>
            <a:r>
              <a:rPr lang="en-US" sz="2400" u="sng"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but in the middle of the week </a:t>
            </a:r>
            <a:r>
              <a:rPr lang="en-US" sz="2400" b="1" u="sng" dirty="0" smtClean="0">
                <a:latin typeface="Times New Roman" pitchFamily="18" charset="0"/>
                <a:cs typeface="Times New Roman" pitchFamily="18" charset="0"/>
              </a:rPr>
              <a:t>he</a:t>
            </a:r>
            <a:r>
              <a:rPr lang="en-US" sz="2400" dirty="0" smtClean="0">
                <a:latin typeface="Times New Roman" pitchFamily="18" charset="0"/>
                <a:cs typeface="Times New Roman" pitchFamily="18" charset="0"/>
              </a:rPr>
              <a:t> will put a stop to sacrifice and grain offering; and on the wing of abominations </a:t>
            </a:r>
            <a:r>
              <a:rPr lang="en-US" sz="2400" i="1" dirty="0" smtClean="0">
                <a:latin typeface="Times New Roman" pitchFamily="18" charset="0"/>
                <a:cs typeface="Times New Roman" pitchFamily="18" charset="0"/>
              </a:rPr>
              <a:t>will come</a:t>
            </a:r>
            <a:r>
              <a:rPr lang="en-US" sz="2400" dirty="0" smtClean="0">
                <a:latin typeface="Times New Roman" pitchFamily="18" charset="0"/>
                <a:cs typeface="Times New Roman" pitchFamily="18" charset="0"/>
              </a:rPr>
              <a:t> one who makes desolate, even until a complete destruction, one that is decreed, is poured out on the one who makes desolate."</a:t>
            </a:r>
            <a:endParaRPr lang="en-US" sz="24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32500" lnSpcReduction="20000"/>
          </a:bodyPr>
          <a:lstStyle/>
          <a:p>
            <a:pPr>
              <a:buNone/>
            </a:pPr>
            <a:r>
              <a:rPr lang="en-US" sz="4900" i="1" dirty="0" smtClean="0"/>
              <a:t>The divisions of the 70 "sevens" (The Bible Knowledge Commentary: An Exposition of the Scriptures by Dallas Seminary Faculty)</a:t>
            </a:r>
            <a:endParaRPr lang="en-US" sz="4900" dirty="0" smtClean="0"/>
          </a:p>
          <a:p>
            <a:pPr>
              <a:buNone/>
            </a:pPr>
            <a:r>
              <a:rPr lang="en-US" sz="4900" b="1" dirty="0" smtClean="0">
                <a:solidFill>
                  <a:srgbClr val="0000FF"/>
                </a:solidFill>
              </a:rPr>
              <a:t>Dan 9:25</a:t>
            </a:r>
            <a:r>
              <a:rPr lang="en-US" sz="4900" dirty="0" smtClean="0">
                <a:solidFill>
                  <a:srgbClr val="0000FF"/>
                </a:solidFill>
              </a:rPr>
              <a:t>. </a:t>
            </a:r>
            <a:r>
              <a:rPr lang="en-US" sz="4900" dirty="0" smtClean="0"/>
              <a:t>Important revelation was given Daniel about the inception of this important time period and its divisions. The 70 "sevens" would begin, Gabriel said, with </a:t>
            </a:r>
            <a:r>
              <a:rPr lang="en-US" sz="4900" b="1" dirty="0" smtClean="0"/>
              <a:t>the issuing of the decree to restore and rebuild Jerusalem. </a:t>
            </a:r>
            <a:r>
              <a:rPr lang="en-US" sz="4900" dirty="0" smtClean="0"/>
              <a:t>This decree was the fourth of four decrees made by Persian rulers in reference to the Jews. The first was Cyrus' decree in 538 </a:t>
            </a:r>
            <a:r>
              <a:rPr lang="en-US" sz="4900" cap="small" dirty="0" err="1" smtClean="0"/>
              <a:t>b.c</a:t>
            </a:r>
            <a:r>
              <a:rPr lang="en-US" sz="4900" cap="small" dirty="0" smtClean="0"/>
              <a:t>.</a:t>
            </a:r>
            <a:r>
              <a:rPr lang="en-US" sz="4900" dirty="0" smtClean="0"/>
              <a:t> (</a:t>
            </a:r>
            <a:r>
              <a:rPr lang="en-US" sz="4900" b="1" dirty="0" smtClean="0">
                <a:solidFill>
                  <a:srgbClr val="0000FF"/>
                </a:solidFill>
              </a:rPr>
              <a:t>2 Chron. 36:22-23; Ezra 1:1-4; 5:13</a:t>
            </a:r>
            <a:r>
              <a:rPr lang="en-US" sz="4900" dirty="0" smtClean="0"/>
              <a:t>). The second was the decree of Darius I (522-486) in 520 </a:t>
            </a:r>
            <a:r>
              <a:rPr lang="en-US" sz="4900" cap="small" dirty="0" err="1" smtClean="0"/>
              <a:t>b.c</a:t>
            </a:r>
            <a:r>
              <a:rPr lang="en-US" sz="4900" cap="small" dirty="0" smtClean="0"/>
              <a:t>.</a:t>
            </a:r>
            <a:r>
              <a:rPr lang="en-US" sz="4900" dirty="0" smtClean="0"/>
              <a:t> (</a:t>
            </a:r>
            <a:r>
              <a:rPr lang="en-US" sz="4900" b="1" dirty="0" smtClean="0">
                <a:solidFill>
                  <a:srgbClr val="0000FF"/>
                </a:solidFill>
              </a:rPr>
              <a:t>Ezra 6:1, 6-12</a:t>
            </a:r>
            <a:r>
              <a:rPr lang="en-US" sz="4900" dirty="0" smtClean="0"/>
              <a:t>). This decree actually was a confirmation of the first decree. The third was the decree of </a:t>
            </a:r>
            <a:r>
              <a:rPr lang="en-US" sz="4900" dirty="0" err="1" smtClean="0"/>
              <a:t>Artaxerxes</a:t>
            </a:r>
            <a:r>
              <a:rPr lang="en-US" sz="4900" dirty="0" smtClean="0"/>
              <a:t> </a:t>
            </a:r>
            <a:r>
              <a:rPr lang="en-US" sz="4900" dirty="0" err="1" smtClean="0"/>
              <a:t>Longimanus</a:t>
            </a:r>
            <a:r>
              <a:rPr lang="en-US" sz="4900" dirty="0" smtClean="0"/>
              <a:t> (464-424) in 458 </a:t>
            </a:r>
            <a:r>
              <a:rPr lang="en-US" sz="4900" cap="small" dirty="0" err="1" smtClean="0"/>
              <a:t>b.c</a:t>
            </a:r>
            <a:r>
              <a:rPr lang="en-US" sz="4900" cap="small" dirty="0" smtClean="0"/>
              <a:t>.</a:t>
            </a:r>
            <a:r>
              <a:rPr lang="en-US" sz="4900" dirty="0" smtClean="0"/>
              <a:t> (</a:t>
            </a:r>
            <a:r>
              <a:rPr lang="en-US" sz="4900" b="1" dirty="0" smtClean="0"/>
              <a:t>Ezra 7:11-26</a:t>
            </a:r>
            <a:r>
              <a:rPr lang="en-US" sz="4900" dirty="0" smtClean="0"/>
              <a:t>). The first two decrees pertain to the rebuilding of the temple in Jerusalem and the third relates to finances for animal sacrifices at the temple. The fourth decree was also by </a:t>
            </a:r>
            <a:r>
              <a:rPr lang="en-US" sz="4900" dirty="0" err="1" smtClean="0"/>
              <a:t>Artaxerxes</a:t>
            </a:r>
            <a:r>
              <a:rPr lang="en-US" sz="4900" dirty="0" smtClean="0"/>
              <a:t> </a:t>
            </a:r>
            <a:r>
              <a:rPr lang="en-US" sz="4900" dirty="0" err="1" smtClean="0"/>
              <a:t>Longimanus</a:t>
            </a:r>
            <a:r>
              <a:rPr lang="en-US" sz="4900" dirty="0" smtClean="0"/>
              <a:t>, issued on March 5, 444 </a:t>
            </a:r>
            <a:r>
              <a:rPr lang="en-US" sz="4900" cap="small" dirty="0" err="1" smtClean="0"/>
              <a:t>b.c</a:t>
            </a:r>
            <a:r>
              <a:rPr lang="en-US" sz="4900" cap="small" dirty="0" smtClean="0"/>
              <a:t>.</a:t>
            </a:r>
            <a:r>
              <a:rPr lang="en-US" sz="4900" dirty="0" smtClean="0"/>
              <a:t> (</a:t>
            </a:r>
            <a:r>
              <a:rPr lang="en-US" sz="4900" b="1" dirty="0" smtClean="0">
                <a:solidFill>
                  <a:srgbClr val="0000FF"/>
                </a:solidFill>
              </a:rPr>
              <a:t>Neh. 2:1-8</a:t>
            </a:r>
            <a:r>
              <a:rPr lang="en-US" sz="4900" dirty="0" smtClean="0"/>
              <a:t>). On that occasion </a:t>
            </a:r>
            <a:r>
              <a:rPr lang="en-US" sz="4900" dirty="0" err="1" smtClean="0"/>
              <a:t>Artaxerxes</a:t>
            </a:r>
            <a:r>
              <a:rPr lang="en-US" sz="4900" dirty="0" smtClean="0"/>
              <a:t> granted the Jews permission to rebuild Jerusalem's city walls. This decree is the one referred to in Daniel 9:25.</a:t>
            </a:r>
          </a:p>
          <a:p>
            <a:pPr>
              <a:buNone/>
            </a:pPr>
            <a:r>
              <a:rPr lang="en-US" sz="4900" dirty="0" smtClean="0"/>
              <a:t>The end or goal of the prophecy is the appearance of </a:t>
            </a:r>
            <a:r>
              <a:rPr lang="en-US" sz="4900" b="1" dirty="0" smtClean="0"/>
              <a:t>the Anointed One, the</a:t>
            </a:r>
            <a:r>
              <a:rPr lang="en-US" sz="4900" dirty="0" smtClean="0"/>
              <a:t> </a:t>
            </a:r>
            <a:r>
              <a:rPr lang="en-US" sz="4900" b="1" dirty="0" smtClean="0"/>
              <a:t>Ruler. </a:t>
            </a:r>
            <a:r>
              <a:rPr lang="en-US" sz="4900" dirty="0" smtClean="0"/>
              <a:t>This refers to Christ Himself. God the Father anointed Christ with the Spirit at the time of His water baptism (</a:t>
            </a:r>
            <a:r>
              <a:rPr lang="en-US" sz="4900" b="1" dirty="0" smtClean="0"/>
              <a:t>Acts 10:38</a:t>
            </a:r>
            <a:r>
              <a:rPr lang="en-US" sz="4900" dirty="0" smtClean="0"/>
              <a:t>), but the anointing referred to here is the anointing of Christ as the Ruler in His kingdom. </a:t>
            </a:r>
            <a:r>
              <a:rPr lang="en-US" sz="4900" b="1" u="sng" dirty="0" smtClean="0"/>
              <a:t>This prophecy of the 70 sevens, then, ends not with the First Advent of Christ, as some suggest, but rather with the Second Advent and the establishing of the millennial kingdom</a:t>
            </a:r>
            <a:r>
              <a:rPr lang="en-US" sz="4900" dirty="0" smtClean="0"/>
              <a:t>.</a:t>
            </a:r>
          </a:p>
          <a:p>
            <a:pPr>
              <a:buNone/>
            </a:pPr>
            <a:r>
              <a:rPr lang="en-US" sz="4900" dirty="0" smtClean="0"/>
              <a:t>This 490-year period is divided into three segments; (a) 7 "sevens" (49 years), (b) 62 "sevens" (434 years), and (c) 1 "seven" (7 years). The first period of 49 years may refer to the time in which the rebuilding of the city of Jerusalem, permitted by </a:t>
            </a:r>
            <a:r>
              <a:rPr lang="en-US" sz="4900" dirty="0" err="1" smtClean="0"/>
              <a:t>Artaxerxes</a:t>
            </a:r>
            <a:r>
              <a:rPr lang="en-US" sz="4900" dirty="0" smtClean="0"/>
              <a:t>' decree, was completed (444-395 </a:t>
            </a:r>
            <a:r>
              <a:rPr lang="en-US" sz="4900" cap="small" dirty="0" err="1" smtClean="0"/>
              <a:t>b.c</a:t>
            </a:r>
            <a:r>
              <a:rPr lang="en-US" sz="4900" cap="small" dirty="0" smtClean="0"/>
              <a:t>.</a:t>
            </a:r>
            <a:r>
              <a:rPr lang="en-US" sz="4900" dirty="0" smtClean="0"/>
              <a:t>). Though Nehemiah's wall construction project took only 52 days, many years may have been needed to remove the city's debris (after being desolate for many decades), to build adequate housing, and to rebuild the </a:t>
            </a:r>
            <a:r>
              <a:rPr lang="en-US" sz="4900" b="1" dirty="0" smtClean="0"/>
              <a:t>streets and a trench.</a:t>
            </a:r>
            <a:endParaRPr lang="en-US" sz="4900" dirty="0" smtClean="0"/>
          </a:p>
          <a:p>
            <a:pPr>
              <a:buNone/>
            </a:pPr>
            <a:r>
              <a:rPr lang="en-US" sz="4900" b="1" dirty="0" smtClean="0"/>
              <a:t>Dan 9:26a</a:t>
            </a:r>
            <a:r>
              <a:rPr lang="en-US" sz="4900" dirty="0" smtClean="0"/>
              <a:t>. </a:t>
            </a:r>
            <a:r>
              <a:rPr lang="en-US" sz="4900" b="1" dirty="0" smtClean="0"/>
              <a:t>The 62 "sevens"</a:t>
            </a:r>
            <a:r>
              <a:rPr lang="en-US" sz="4900" dirty="0" smtClean="0"/>
              <a:t> (434 years) extend up to the introduction of the Messiah to the nation Israel. This second period concluded on the day of the Triumphal Entry just before Christ was </a:t>
            </a:r>
            <a:r>
              <a:rPr lang="en-US" sz="4900" b="1" dirty="0" smtClean="0"/>
              <a:t>cut off,</a:t>
            </a:r>
            <a:r>
              <a:rPr lang="en-US" sz="4900" dirty="0" smtClean="0"/>
              <a:t> that is, crucified.</a:t>
            </a:r>
          </a:p>
          <a:p>
            <a:pPr>
              <a:buNone/>
            </a:pPr>
            <a:r>
              <a:rPr lang="en-US" sz="4900" dirty="0" smtClean="0"/>
              <a:t>Thus the first two segments of the important time period—the 7 sevens (49 years) and the 62 sevens (434 years)—ran consecutively with no time between them. They totaled 483 years and extended </a:t>
            </a:r>
            <a:r>
              <a:rPr lang="en-US" sz="4900" b="1" u="sng" dirty="0" smtClean="0"/>
              <a:t>from March 5, 444 </a:t>
            </a:r>
            <a:r>
              <a:rPr lang="en-US" sz="4900" b="1" u="sng" cap="small" dirty="0" err="1" smtClean="0"/>
              <a:t>b.c</a:t>
            </a:r>
            <a:r>
              <a:rPr lang="en-US" sz="4900" b="1" u="sng" cap="small" dirty="0" smtClean="0"/>
              <a:t>.</a:t>
            </a:r>
            <a:r>
              <a:rPr lang="en-US" sz="4900" b="1" u="sng" dirty="0" smtClean="0"/>
              <a:t> to March 30, </a:t>
            </a:r>
            <a:r>
              <a:rPr lang="en-US" sz="4900" b="1" u="sng" cap="small" dirty="0" err="1" smtClean="0"/>
              <a:t>a.d</a:t>
            </a:r>
            <a:r>
              <a:rPr lang="en-US" sz="4900" b="1" u="sng" cap="small" dirty="0" smtClean="0"/>
              <a:t>.</a:t>
            </a:r>
            <a:r>
              <a:rPr lang="en-US" sz="4900" b="1" u="sng" dirty="0" smtClean="0"/>
              <a:t> 33</a:t>
            </a:r>
            <a:r>
              <a:rPr lang="en-US" sz="4900" dirty="0" smtClean="0"/>
              <a:t>. How can 444 </a:t>
            </a:r>
            <a:r>
              <a:rPr lang="en-US" sz="4900" cap="small" dirty="0" err="1" smtClean="0"/>
              <a:t>b.c</a:t>
            </a:r>
            <a:r>
              <a:rPr lang="en-US" sz="4900" cap="small" dirty="0" smtClean="0"/>
              <a:t>.</a:t>
            </a:r>
            <a:r>
              <a:rPr lang="en-US" sz="4900" dirty="0" smtClean="0"/>
              <a:t> to </a:t>
            </a:r>
            <a:r>
              <a:rPr lang="en-US" sz="4900" cap="small" dirty="0" err="1" smtClean="0"/>
              <a:t>a.d</a:t>
            </a:r>
            <a:r>
              <a:rPr lang="en-US" sz="4900" cap="small" dirty="0" smtClean="0"/>
              <a:t>.</a:t>
            </a:r>
            <a:r>
              <a:rPr lang="en-US" sz="4900" dirty="0" smtClean="0"/>
              <a:t> 33 equal 483 years? The Jewish calendar has 360 days/year and no leap years..</a:t>
            </a:r>
          </a:p>
          <a:p>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9</a:t>
            </a:fld>
            <a:endParaRPr lang="en-US"/>
          </a:p>
        </p:txBody>
      </p:sp>
      <p:pic>
        <p:nvPicPr>
          <p:cNvPr id="7" name="Picture 6" descr="C:\ProgramData\WORDsearch\Library\bkc\Linked\images\bkc-27-large.png"/>
          <p:cNvPicPr/>
          <p:nvPr/>
        </p:nvPicPr>
        <p:blipFill>
          <a:blip r:embed="rId2" cstate="print"/>
          <a:srcRect/>
          <a:stretch>
            <a:fillRect/>
          </a:stretch>
        </p:blipFill>
        <p:spPr bwMode="auto">
          <a:xfrm>
            <a:off x="381000" y="152400"/>
            <a:ext cx="8305800" cy="6096000"/>
          </a:xfrm>
          <a:prstGeom prst="rect">
            <a:avLst/>
          </a:prstGeom>
          <a:noFill/>
          <a:ln w="9525">
            <a:noFill/>
            <a:miter lim="800000"/>
            <a:headEnd/>
            <a:tailEnd/>
          </a:ln>
        </p:spPr>
      </p:pic>
      <p:sp>
        <p:nvSpPr>
          <p:cNvPr id="8" name="TextBox 7"/>
          <p:cNvSpPr txBox="1"/>
          <p:nvPr/>
        </p:nvSpPr>
        <p:spPr>
          <a:xfrm>
            <a:off x="362395" y="285690"/>
            <a:ext cx="2304605" cy="400110"/>
          </a:xfrm>
          <a:prstGeom prst="rect">
            <a:avLst/>
          </a:prstGeom>
          <a:noFill/>
        </p:spPr>
        <p:txBody>
          <a:bodyPr wrap="none" rtlCol="0">
            <a:spAutoFit/>
          </a:bodyPr>
          <a:lstStyle/>
          <a:p>
            <a:r>
              <a:rPr lang="en-US" sz="2000" b="1" dirty="0" smtClean="0">
                <a:solidFill>
                  <a:srgbClr val="C00000"/>
                </a:solidFill>
              </a:rPr>
              <a:t>69 weeks = 483 yrs. </a:t>
            </a:r>
            <a:endParaRPr lang="en-US" sz="2000" b="1" dirty="0">
              <a:solidFill>
                <a:srgbClr val="C00000"/>
              </a:solidFill>
            </a:endParaRPr>
          </a:p>
        </p:txBody>
      </p:sp>
      <p:pic>
        <p:nvPicPr>
          <p:cNvPr id="9" name="Picture 2" descr="http://comps.canstockphoto.com/can-stock-photo_csp17222415.jpg"/>
          <p:cNvPicPr>
            <a:picLocks noChangeAspect="1" noChangeArrowheads="1"/>
          </p:cNvPicPr>
          <p:nvPr/>
        </p:nvPicPr>
        <p:blipFill>
          <a:blip r:embed="rId3" cstate="print"/>
          <a:srcRect/>
          <a:stretch>
            <a:fillRect/>
          </a:stretch>
        </p:blipFill>
        <p:spPr bwMode="auto">
          <a:xfrm>
            <a:off x="7543801" y="347811"/>
            <a:ext cx="838199" cy="718989"/>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7027"/>
            <a:ext cx="8229600" cy="611173"/>
          </a:xfrm>
        </p:spPr>
        <p:txBody>
          <a:bodyPr>
            <a:noAutofit/>
          </a:bodyPr>
          <a:lstStyle/>
          <a:p>
            <a:pPr>
              <a:lnSpc>
                <a:spcPts val="3000"/>
              </a:lnSpc>
            </a:pPr>
            <a:r>
              <a:rPr lang="en-US" sz="2800" i="1" dirty="0" smtClean="0"/>
              <a:t>3) The tribulation has a distinct Jewish character; the focus is salvation to Israel</a:t>
            </a:r>
            <a:r>
              <a:rPr lang="en-US" sz="2800" dirty="0" smtClean="0"/>
              <a:t/>
            </a:r>
            <a:br>
              <a:rPr lang="en-US" sz="2800" dirty="0" smtClean="0"/>
            </a:br>
            <a:endParaRPr lang="en-US" sz="2800" dirty="0"/>
          </a:p>
        </p:txBody>
      </p:sp>
      <p:sp>
        <p:nvSpPr>
          <p:cNvPr id="3" name="Content Placeholder 2"/>
          <p:cNvSpPr>
            <a:spLocks noGrp="1"/>
          </p:cNvSpPr>
          <p:nvPr>
            <p:ph idx="1"/>
          </p:nvPr>
        </p:nvSpPr>
        <p:spPr>
          <a:xfrm>
            <a:off x="0" y="685800"/>
            <a:ext cx="9144000" cy="5943600"/>
          </a:xfrm>
        </p:spPr>
        <p:txBody>
          <a:bodyPr>
            <a:noAutofit/>
          </a:bodyPr>
          <a:lstStyle/>
          <a:p>
            <a:pPr marL="225425" indent="-225425">
              <a:buNone/>
            </a:pPr>
            <a:r>
              <a:rPr lang="en-US" sz="1800" b="1" dirty="0" smtClean="0">
                <a:solidFill>
                  <a:srgbClr val="0033CC"/>
                </a:solidFill>
                <a:latin typeface="Times New Roman" pitchFamily="18" charset="0"/>
                <a:cs typeface="Times New Roman" pitchFamily="18" charset="0"/>
              </a:rPr>
              <a:t>Mal 4:4-6</a:t>
            </a:r>
            <a:r>
              <a:rPr lang="en-US" sz="1800" dirty="0" smtClean="0">
                <a:solidFill>
                  <a:srgbClr val="0033CC"/>
                </a:solidFill>
                <a:latin typeface="Times New Roman" pitchFamily="18" charset="0"/>
                <a:cs typeface="Times New Roman" pitchFamily="18" charset="0"/>
              </a:rPr>
              <a:t> </a:t>
            </a:r>
            <a:r>
              <a:rPr lang="en-US" sz="1800" dirty="0" smtClean="0">
                <a:latin typeface="Times New Roman" pitchFamily="18" charset="0"/>
                <a:cs typeface="Times New Roman" pitchFamily="18" charset="0"/>
              </a:rPr>
              <a:t>"Remember the law of Moses My servant, </a:t>
            </a:r>
            <a:r>
              <a:rPr lang="en-US" sz="1800" i="1" dirty="0" smtClean="0">
                <a:latin typeface="Times New Roman" pitchFamily="18" charset="0"/>
                <a:cs typeface="Times New Roman" pitchFamily="18" charset="0"/>
              </a:rPr>
              <a:t>even the</a:t>
            </a:r>
            <a:r>
              <a:rPr lang="en-US" sz="1800" dirty="0" smtClean="0">
                <a:latin typeface="Times New Roman" pitchFamily="18" charset="0"/>
                <a:cs typeface="Times New Roman" pitchFamily="18" charset="0"/>
              </a:rPr>
              <a:t> statutes and ordinances which I commanded him in </a:t>
            </a:r>
            <a:r>
              <a:rPr lang="en-US" sz="1800" dirty="0" err="1" smtClean="0">
                <a:latin typeface="Times New Roman" pitchFamily="18" charset="0"/>
                <a:cs typeface="Times New Roman" pitchFamily="18" charset="0"/>
              </a:rPr>
              <a:t>Horeb</a:t>
            </a:r>
            <a:r>
              <a:rPr lang="en-US" sz="1800" dirty="0" smtClean="0">
                <a:latin typeface="Times New Roman" pitchFamily="18" charset="0"/>
                <a:cs typeface="Times New Roman" pitchFamily="18" charset="0"/>
              </a:rPr>
              <a:t> for all Israel.</a:t>
            </a:r>
            <a:r>
              <a:rPr lang="en-US" sz="1800" b="1" baseline="30000" dirty="0" smtClean="0">
                <a:solidFill>
                  <a:srgbClr val="0033CC"/>
                </a:solidFill>
                <a:latin typeface="Times New Roman" pitchFamily="18" charset="0"/>
                <a:cs typeface="Times New Roman" pitchFamily="18" charset="0"/>
              </a:rPr>
              <a:t> 5</a:t>
            </a:r>
            <a:r>
              <a:rPr lang="en-US" sz="1800" dirty="0" smtClean="0">
                <a:latin typeface="Times New Roman" pitchFamily="18" charset="0"/>
                <a:cs typeface="Times New Roman" pitchFamily="18" charset="0"/>
              </a:rPr>
              <a:t>"Behold, I am going to send you Elijah the prophet before the coming of the </a:t>
            </a:r>
            <a:r>
              <a:rPr lang="en-US" sz="1800" b="1" u="sng" dirty="0" smtClean="0">
                <a:latin typeface="Times New Roman" pitchFamily="18" charset="0"/>
                <a:cs typeface="Times New Roman" pitchFamily="18" charset="0"/>
              </a:rPr>
              <a:t>great and terrible day of the L</a:t>
            </a:r>
            <a:r>
              <a:rPr lang="en-US" sz="1800" b="1" u="sng" cap="small" dirty="0" smtClean="0">
                <a:latin typeface="Times New Roman" pitchFamily="18" charset="0"/>
                <a:cs typeface="Times New Roman" pitchFamily="18" charset="0"/>
              </a:rPr>
              <a:t>ord</a:t>
            </a:r>
            <a:r>
              <a:rPr lang="en-US" sz="1800" dirty="0" smtClean="0">
                <a:latin typeface="Times New Roman" pitchFamily="18" charset="0"/>
                <a:cs typeface="Times New Roman" pitchFamily="18" charset="0"/>
              </a:rPr>
              <a:t>. </a:t>
            </a:r>
            <a:r>
              <a:rPr lang="en-US" sz="1800" b="1" baseline="30000" dirty="0" smtClean="0">
                <a:solidFill>
                  <a:srgbClr val="0033CC"/>
                </a:solidFill>
                <a:latin typeface="Times New Roman" pitchFamily="18" charset="0"/>
                <a:cs typeface="Times New Roman" pitchFamily="18" charset="0"/>
              </a:rPr>
              <a:t>6</a:t>
            </a:r>
            <a:r>
              <a:rPr lang="en-US" sz="1800" dirty="0" smtClean="0">
                <a:latin typeface="Times New Roman" pitchFamily="18" charset="0"/>
                <a:cs typeface="Times New Roman" pitchFamily="18" charset="0"/>
              </a:rPr>
              <a:t>"And he will restore the hearts of the fathers to </a:t>
            </a:r>
            <a:r>
              <a:rPr lang="en-US" sz="1800" i="1" dirty="0" smtClean="0">
                <a:latin typeface="Times New Roman" pitchFamily="18" charset="0"/>
                <a:cs typeface="Times New Roman" pitchFamily="18" charset="0"/>
              </a:rPr>
              <a:t>their</a:t>
            </a:r>
            <a:r>
              <a:rPr lang="en-US" sz="1800" dirty="0" smtClean="0">
                <a:latin typeface="Times New Roman" pitchFamily="18" charset="0"/>
                <a:cs typeface="Times New Roman" pitchFamily="18" charset="0"/>
              </a:rPr>
              <a:t> children, and the hearts of the children to their fathers, lest I come and smite the land with a curse." </a:t>
            </a:r>
          </a:p>
          <a:p>
            <a:pPr marL="225425" indent="-225425">
              <a:buNone/>
            </a:pPr>
            <a:r>
              <a:rPr lang="en-US" sz="1800" b="1" dirty="0" smtClean="0">
                <a:solidFill>
                  <a:srgbClr val="0033CC"/>
                </a:solidFill>
                <a:latin typeface="Times New Roman" pitchFamily="18" charset="0"/>
                <a:cs typeface="Times New Roman" pitchFamily="18" charset="0"/>
              </a:rPr>
              <a:t> Deut 4:30 </a:t>
            </a:r>
            <a:r>
              <a:rPr lang="en-US" sz="1800" dirty="0" smtClean="0">
                <a:latin typeface="Times New Roman" pitchFamily="18" charset="0"/>
                <a:cs typeface="Times New Roman" pitchFamily="18" charset="0"/>
              </a:rPr>
              <a:t>"When you are in distress and all these things have come upon you, </a:t>
            </a:r>
            <a:r>
              <a:rPr lang="en-US" sz="1800" b="1" u="sng" dirty="0" smtClean="0">
                <a:latin typeface="Times New Roman" pitchFamily="18" charset="0"/>
                <a:cs typeface="Times New Roman" pitchFamily="18" charset="0"/>
              </a:rPr>
              <a:t>in the latter days, you will return to the L</a:t>
            </a:r>
            <a:r>
              <a:rPr lang="en-US" sz="1800" b="1" u="sng" cap="small" dirty="0" smtClean="0">
                <a:latin typeface="Times New Roman" pitchFamily="18" charset="0"/>
                <a:cs typeface="Times New Roman" pitchFamily="18" charset="0"/>
              </a:rPr>
              <a:t>ord</a:t>
            </a:r>
            <a:r>
              <a:rPr lang="en-US" sz="1800" b="1" u="sng" dirty="0" smtClean="0">
                <a:latin typeface="Times New Roman" pitchFamily="18" charset="0"/>
                <a:cs typeface="Times New Roman" pitchFamily="18" charset="0"/>
              </a:rPr>
              <a:t> your God</a:t>
            </a:r>
            <a:r>
              <a:rPr lang="en-US" sz="1800" dirty="0" smtClean="0">
                <a:latin typeface="Times New Roman" pitchFamily="18" charset="0"/>
                <a:cs typeface="Times New Roman" pitchFamily="18" charset="0"/>
              </a:rPr>
              <a:t> and listen to His voice. </a:t>
            </a:r>
          </a:p>
          <a:p>
            <a:pPr marL="225425" indent="-225425">
              <a:buNone/>
            </a:pPr>
            <a:r>
              <a:rPr lang="en-US" sz="1800" dirty="0" smtClean="0">
                <a:latin typeface="Times New Roman" pitchFamily="18" charset="0"/>
                <a:cs typeface="Times New Roman" pitchFamily="18" charset="0"/>
              </a:rPr>
              <a:t> </a:t>
            </a:r>
            <a:r>
              <a:rPr lang="en-US" sz="1800" b="1" dirty="0" smtClean="0">
                <a:solidFill>
                  <a:srgbClr val="0033CC"/>
                </a:solidFill>
                <a:latin typeface="Times New Roman" pitchFamily="18" charset="0"/>
                <a:cs typeface="Times New Roman" pitchFamily="18" charset="0"/>
              </a:rPr>
              <a:t>Dan 12:1 </a:t>
            </a:r>
            <a:r>
              <a:rPr lang="en-US" sz="1800" dirty="0" smtClean="0">
                <a:latin typeface="Times New Roman" pitchFamily="18" charset="0"/>
                <a:cs typeface="Times New Roman" pitchFamily="18" charset="0"/>
              </a:rPr>
              <a:t>"Now at that time Michael, the great prince who stands </a:t>
            </a:r>
            <a:r>
              <a:rPr lang="en-US" sz="1800" i="1" dirty="0" smtClean="0">
                <a:latin typeface="Times New Roman" pitchFamily="18" charset="0"/>
                <a:cs typeface="Times New Roman" pitchFamily="18" charset="0"/>
              </a:rPr>
              <a:t>guard</a:t>
            </a:r>
            <a:r>
              <a:rPr lang="en-US" sz="1800" dirty="0" smtClean="0">
                <a:latin typeface="Times New Roman" pitchFamily="18" charset="0"/>
                <a:cs typeface="Times New Roman" pitchFamily="18" charset="0"/>
              </a:rPr>
              <a:t> over the sons of your people, will arise. And there </a:t>
            </a:r>
            <a:r>
              <a:rPr lang="en-US" sz="1800" b="1" u="sng" dirty="0" smtClean="0">
                <a:latin typeface="Times New Roman" pitchFamily="18" charset="0"/>
                <a:cs typeface="Times New Roman" pitchFamily="18" charset="0"/>
              </a:rPr>
              <a:t>will be a time of distress such as never occurred since there was a nation until that time</a:t>
            </a:r>
            <a:r>
              <a:rPr lang="en-US" sz="1800" dirty="0" smtClean="0">
                <a:latin typeface="Times New Roman" pitchFamily="18" charset="0"/>
                <a:cs typeface="Times New Roman" pitchFamily="18" charset="0"/>
              </a:rPr>
              <a:t>; and </a:t>
            </a:r>
            <a:r>
              <a:rPr lang="en-US" sz="1800" u="sng" dirty="0" smtClean="0">
                <a:latin typeface="Times New Roman" pitchFamily="18" charset="0"/>
                <a:cs typeface="Times New Roman" pitchFamily="18" charset="0"/>
              </a:rPr>
              <a:t>at that time your people, everyone who is found written in the book, will be rescued</a:t>
            </a:r>
            <a:r>
              <a:rPr lang="en-US" sz="1800" dirty="0" smtClean="0">
                <a:latin typeface="Times New Roman" pitchFamily="18" charset="0"/>
                <a:cs typeface="Times New Roman" pitchFamily="18" charset="0"/>
              </a:rPr>
              <a:t>. </a:t>
            </a:r>
          </a:p>
          <a:p>
            <a:pPr marL="225425" indent="-225425">
              <a:buNone/>
            </a:pPr>
            <a:r>
              <a:rPr lang="en-US" sz="1800" b="1" dirty="0" smtClean="0">
                <a:solidFill>
                  <a:srgbClr val="0033CC"/>
                </a:solidFill>
                <a:latin typeface="Times New Roman" pitchFamily="18" charset="0"/>
                <a:cs typeface="Times New Roman" pitchFamily="18" charset="0"/>
              </a:rPr>
              <a:t> Zech 13:8-9 </a:t>
            </a:r>
            <a:r>
              <a:rPr lang="en-US" sz="1800" dirty="0" smtClean="0">
                <a:latin typeface="Times New Roman" pitchFamily="18" charset="0"/>
                <a:cs typeface="Times New Roman" pitchFamily="18" charset="0"/>
              </a:rPr>
              <a:t>"And it will come about in all the land," Declares the L</a:t>
            </a:r>
            <a:r>
              <a:rPr lang="en-US" sz="1800" cap="small" dirty="0" smtClean="0">
                <a:latin typeface="Times New Roman" pitchFamily="18" charset="0"/>
                <a:cs typeface="Times New Roman" pitchFamily="18" charset="0"/>
              </a:rPr>
              <a:t>ord</a:t>
            </a:r>
            <a:r>
              <a:rPr lang="en-US" sz="1800" dirty="0" smtClean="0">
                <a:latin typeface="Times New Roman" pitchFamily="18" charset="0"/>
                <a:cs typeface="Times New Roman" pitchFamily="18" charset="0"/>
              </a:rPr>
              <a:t>, "That two parts in it will be cut off </a:t>
            </a:r>
            <a:r>
              <a:rPr lang="en-US" sz="1800" i="1" dirty="0" smtClean="0">
                <a:latin typeface="Times New Roman" pitchFamily="18" charset="0"/>
                <a:cs typeface="Times New Roman" pitchFamily="18" charset="0"/>
              </a:rPr>
              <a:t>and</a:t>
            </a:r>
            <a:r>
              <a:rPr lang="en-US" sz="1800" dirty="0" smtClean="0">
                <a:latin typeface="Times New Roman" pitchFamily="18" charset="0"/>
                <a:cs typeface="Times New Roman" pitchFamily="18" charset="0"/>
              </a:rPr>
              <a:t> perish; But the third will be left in it. </a:t>
            </a:r>
            <a:r>
              <a:rPr lang="en-US" sz="1800" b="1" baseline="30000" dirty="0" smtClean="0">
                <a:solidFill>
                  <a:srgbClr val="0033CC"/>
                </a:solidFill>
                <a:latin typeface="Times New Roman" pitchFamily="18" charset="0"/>
                <a:cs typeface="Times New Roman" pitchFamily="18" charset="0"/>
              </a:rPr>
              <a:t>9</a:t>
            </a:r>
            <a:r>
              <a:rPr lang="en-US" sz="1800" dirty="0" smtClean="0">
                <a:latin typeface="Times New Roman" pitchFamily="18" charset="0"/>
                <a:cs typeface="Times New Roman" pitchFamily="18" charset="0"/>
              </a:rPr>
              <a:t>"And I will bring the third part </a:t>
            </a:r>
            <a:r>
              <a:rPr lang="en-US" sz="1800" b="1" u="sng" dirty="0" smtClean="0">
                <a:latin typeface="Times New Roman" pitchFamily="18" charset="0"/>
                <a:cs typeface="Times New Roman" pitchFamily="18" charset="0"/>
              </a:rPr>
              <a:t>through the fire</a:t>
            </a:r>
            <a:r>
              <a:rPr lang="en-US" sz="1800" dirty="0" smtClean="0">
                <a:latin typeface="Times New Roman" pitchFamily="18" charset="0"/>
                <a:cs typeface="Times New Roman" pitchFamily="18" charset="0"/>
              </a:rPr>
              <a:t>, Refine them as silver is refined, And test them as gold is tested. </a:t>
            </a:r>
            <a:r>
              <a:rPr lang="en-US" sz="1800" b="1" u="sng" dirty="0" smtClean="0">
                <a:latin typeface="Times New Roman" pitchFamily="18" charset="0"/>
                <a:cs typeface="Times New Roman" pitchFamily="18" charset="0"/>
              </a:rPr>
              <a:t>They will call on My name</a:t>
            </a:r>
            <a:r>
              <a:rPr lang="en-US" sz="1800" dirty="0" smtClean="0">
                <a:latin typeface="Times New Roman" pitchFamily="18" charset="0"/>
                <a:cs typeface="Times New Roman" pitchFamily="18" charset="0"/>
              </a:rPr>
              <a:t>, And I will answer them; I will say, 'They are My people,' And they will say, 'The L</a:t>
            </a:r>
            <a:r>
              <a:rPr lang="en-US" sz="1800" cap="small" dirty="0" smtClean="0">
                <a:latin typeface="Times New Roman" pitchFamily="18" charset="0"/>
                <a:cs typeface="Times New Roman" pitchFamily="18" charset="0"/>
              </a:rPr>
              <a:t>ord</a:t>
            </a:r>
            <a:r>
              <a:rPr lang="en-US" sz="1800" dirty="0" smtClean="0">
                <a:latin typeface="Times New Roman" pitchFamily="18" charset="0"/>
                <a:cs typeface="Times New Roman" pitchFamily="18" charset="0"/>
              </a:rPr>
              <a:t> is my God.' "</a:t>
            </a:r>
          </a:p>
          <a:p>
            <a:pPr marL="225425" indent="-225425">
              <a:buNone/>
            </a:pPr>
            <a:r>
              <a:rPr lang="en-US" sz="1800" b="1" dirty="0" smtClean="0">
                <a:solidFill>
                  <a:srgbClr val="0033CC"/>
                </a:solidFill>
                <a:latin typeface="Times New Roman" pitchFamily="18" charset="0"/>
                <a:cs typeface="Times New Roman" pitchFamily="18" charset="0"/>
              </a:rPr>
              <a:t> Dan 9:26-27 </a:t>
            </a:r>
            <a:r>
              <a:rPr lang="en-US" sz="1800" dirty="0" smtClean="0">
                <a:latin typeface="Times New Roman" pitchFamily="18" charset="0"/>
                <a:cs typeface="Times New Roman" pitchFamily="18" charset="0"/>
              </a:rPr>
              <a:t>(</a:t>
            </a:r>
            <a:r>
              <a:rPr lang="en-US" sz="1800" i="1" dirty="0" smtClean="0">
                <a:latin typeface="Times New Roman" pitchFamily="18" charset="0"/>
                <a:cs typeface="Times New Roman" pitchFamily="18" charset="0"/>
              </a:rPr>
              <a:t>see 2 above</a:t>
            </a:r>
            <a:r>
              <a:rPr lang="en-US" sz="1800" dirty="0" smtClean="0">
                <a:latin typeface="Times New Roman" pitchFamily="18" charset="0"/>
                <a:cs typeface="Times New Roman" pitchFamily="18" charset="0"/>
              </a:rPr>
              <a:t>)</a:t>
            </a:r>
          </a:p>
          <a:p>
            <a:pPr marL="225425" indent="-225425">
              <a:buNone/>
            </a:pPr>
            <a:r>
              <a:rPr lang="en-US" sz="1800" b="1" dirty="0" smtClean="0">
                <a:solidFill>
                  <a:srgbClr val="0033CC"/>
                </a:solidFill>
                <a:latin typeface="Times New Roman" pitchFamily="18" charset="0"/>
                <a:cs typeface="Times New Roman" pitchFamily="18" charset="0"/>
              </a:rPr>
              <a:t> </a:t>
            </a:r>
            <a:r>
              <a:rPr lang="en-US" sz="1800" b="1" dirty="0" err="1" smtClean="0">
                <a:solidFill>
                  <a:srgbClr val="0033CC"/>
                </a:solidFill>
                <a:latin typeface="Times New Roman" pitchFamily="18" charset="0"/>
                <a:cs typeface="Times New Roman" pitchFamily="18" charset="0"/>
              </a:rPr>
              <a:t>Jer</a:t>
            </a:r>
            <a:r>
              <a:rPr lang="en-US" sz="1800" b="1" dirty="0" smtClean="0">
                <a:solidFill>
                  <a:srgbClr val="0033CC"/>
                </a:solidFill>
                <a:latin typeface="Times New Roman" pitchFamily="18" charset="0"/>
                <a:cs typeface="Times New Roman" pitchFamily="18" charset="0"/>
              </a:rPr>
              <a:t> 31:31 </a:t>
            </a:r>
            <a:r>
              <a:rPr lang="en-US" sz="1800" dirty="0" smtClean="0">
                <a:latin typeface="Times New Roman" pitchFamily="18" charset="0"/>
                <a:cs typeface="Times New Roman" pitchFamily="18" charset="0"/>
              </a:rPr>
              <a:t>"Behold, days are coming," declares the L</a:t>
            </a:r>
            <a:r>
              <a:rPr lang="en-US" sz="1800" cap="small" dirty="0" smtClean="0">
                <a:latin typeface="Times New Roman" pitchFamily="18" charset="0"/>
                <a:cs typeface="Times New Roman" pitchFamily="18" charset="0"/>
              </a:rPr>
              <a:t>ord</a:t>
            </a:r>
            <a:r>
              <a:rPr lang="en-US" sz="1800" dirty="0" smtClean="0">
                <a:latin typeface="Times New Roman" pitchFamily="18" charset="0"/>
                <a:cs typeface="Times New Roman" pitchFamily="18" charset="0"/>
              </a:rPr>
              <a:t>, "when I will make a new covenant with the house of Israel and with the house of Judah… </a:t>
            </a:r>
          </a:p>
          <a:p>
            <a:pPr marL="225425" indent="-225425">
              <a:buNone/>
            </a:pPr>
            <a:r>
              <a:rPr lang="en-US" sz="1800" b="1" dirty="0" smtClean="0">
                <a:solidFill>
                  <a:srgbClr val="0033CC"/>
                </a:solidFill>
                <a:latin typeface="Times New Roman" pitchFamily="18" charset="0"/>
                <a:cs typeface="Times New Roman" pitchFamily="18" charset="0"/>
              </a:rPr>
              <a:t> Ezek 36:24-28 , 39:25-29</a:t>
            </a:r>
          </a:p>
          <a:p>
            <a:pPr marL="225425" indent="-225425">
              <a:buNone/>
            </a:pPr>
            <a:endParaRPr lang="en-US" sz="1800" dirty="0">
              <a:latin typeface="Times New Roman" pitchFamily="18" charset="0"/>
              <a:cs typeface="Times New Roman" pitchFamily="18" charset="0"/>
            </a:endParaRPr>
          </a:p>
        </p:txBody>
      </p:sp>
      <p:sp>
        <p:nvSpPr>
          <p:cNvPr id="4" name="Date Placeholder 3"/>
          <p:cNvSpPr>
            <a:spLocks noGrp="1"/>
          </p:cNvSpPr>
          <p:nvPr>
            <p:ph type="dt" sz="half" idx="10"/>
          </p:nvPr>
        </p:nvSpPr>
        <p:spPr>
          <a:xfrm>
            <a:off x="533400" y="6492875"/>
            <a:ext cx="2133600" cy="365125"/>
          </a:xfrm>
        </p:spPr>
        <p:txBody>
          <a:bodyPr/>
          <a:lstStyle/>
          <a:p>
            <a:fld id="{9B555970-2B84-4BCC-8D8B-95055D2CD051}" type="datetime1">
              <a:rPr lang="en-US" smtClean="0"/>
              <a:pPr/>
              <a:t>12/7/2016</a:t>
            </a:fld>
            <a:endParaRPr lang="en-US" dirty="0"/>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noAutofit/>
          </a:bodyPr>
          <a:lstStyle/>
          <a:p>
            <a:pPr lvl="0"/>
            <a:r>
              <a:rPr lang="en-US" sz="2800" i="1" dirty="0" smtClean="0"/>
              <a:t>4) The Concept of the Imminent Coming of Jesus Christ</a:t>
            </a:r>
            <a:endParaRPr lang="en-US" sz="2800" dirty="0"/>
          </a:p>
        </p:txBody>
      </p:sp>
      <p:sp>
        <p:nvSpPr>
          <p:cNvPr id="3" name="Content Placeholder 2"/>
          <p:cNvSpPr>
            <a:spLocks noGrp="1"/>
          </p:cNvSpPr>
          <p:nvPr>
            <p:ph idx="1"/>
          </p:nvPr>
        </p:nvSpPr>
        <p:spPr>
          <a:xfrm>
            <a:off x="304800" y="2057400"/>
            <a:ext cx="8686800" cy="4343400"/>
          </a:xfrm>
        </p:spPr>
        <p:txBody>
          <a:bodyPr>
            <a:noAutofit/>
          </a:bodyPr>
          <a:lstStyle/>
          <a:p>
            <a:pPr>
              <a:buNone/>
            </a:pPr>
            <a:r>
              <a:rPr lang="en-US" sz="2400" b="1" dirty="0" smtClean="0">
                <a:solidFill>
                  <a:srgbClr val="0033CC"/>
                </a:solidFill>
                <a:latin typeface="Times New Roman" pitchFamily="18" charset="0"/>
                <a:cs typeface="Times New Roman" pitchFamily="18" charset="0"/>
              </a:rPr>
              <a:t>James 5:8-9 </a:t>
            </a:r>
            <a:r>
              <a:rPr lang="en-US" sz="2400" dirty="0" smtClean="0">
                <a:latin typeface="Times New Roman" pitchFamily="18" charset="0"/>
                <a:cs typeface="Times New Roman" pitchFamily="18" charset="0"/>
              </a:rPr>
              <a:t>You too be patient; strengthen your hearts, for the </a:t>
            </a:r>
            <a:r>
              <a:rPr lang="en-US" sz="2400" b="1" u="sng" dirty="0" smtClean="0">
                <a:latin typeface="Times New Roman" pitchFamily="18" charset="0"/>
                <a:cs typeface="Times New Roman" pitchFamily="18" charset="0"/>
              </a:rPr>
              <a:t>coming</a:t>
            </a:r>
            <a:r>
              <a:rPr lang="en-US" sz="2400" dirty="0" smtClean="0">
                <a:latin typeface="Times New Roman" pitchFamily="18" charset="0"/>
                <a:cs typeface="Times New Roman" pitchFamily="18" charset="0"/>
              </a:rPr>
              <a:t> [</a:t>
            </a:r>
            <a:r>
              <a:rPr lang="en-US" sz="2400" i="1" dirty="0" err="1" smtClean="0">
                <a:latin typeface="Times New Roman" pitchFamily="18" charset="0"/>
                <a:cs typeface="Times New Roman" pitchFamily="18" charset="0"/>
              </a:rPr>
              <a:t>parousia</a:t>
            </a:r>
            <a:r>
              <a:rPr lang="en-US" sz="2400" dirty="0" smtClean="0">
                <a:latin typeface="Times New Roman" pitchFamily="18" charset="0"/>
                <a:cs typeface="Times New Roman" pitchFamily="18" charset="0"/>
              </a:rPr>
              <a:t>] </a:t>
            </a:r>
            <a:r>
              <a:rPr lang="en-US" sz="2400" b="1" u="sng" dirty="0" smtClean="0">
                <a:latin typeface="Times New Roman" pitchFamily="18" charset="0"/>
                <a:cs typeface="Times New Roman" pitchFamily="18" charset="0"/>
              </a:rPr>
              <a:t>of the Lord </a:t>
            </a:r>
            <a:r>
              <a:rPr lang="en-US" sz="2400" dirty="0" smtClean="0">
                <a:latin typeface="Times New Roman" pitchFamily="18" charset="0"/>
                <a:cs typeface="Times New Roman" pitchFamily="18" charset="0"/>
              </a:rPr>
              <a:t>is near [</a:t>
            </a:r>
            <a:r>
              <a:rPr lang="en-US" sz="2400" i="1" u="sng" dirty="0" smtClean="0">
                <a:latin typeface="Times New Roman" pitchFamily="18" charset="0"/>
                <a:cs typeface="Times New Roman" pitchFamily="18" charset="0"/>
              </a:rPr>
              <a:t>has drawn near</a:t>
            </a:r>
            <a:r>
              <a:rPr lang="en-US" sz="2400" dirty="0" smtClean="0">
                <a:latin typeface="Times New Roman" pitchFamily="18" charset="0"/>
                <a:cs typeface="Times New Roman" pitchFamily="18" charset="0"/>
              </a:rPr>
              <a:t>]. </a:t>
            </a:r>
            <a:r>
              <a:rPr lang="en-US" sz="2400" b="1" baseline="30000" dirty="0" smtClean="0">
                <a:solidFill>
                  <a:srgbClr val="0033CC"/>
                </a:solidFill>
                <a:latin typeface="Times New Roman" pitchFamily="18" charset="0"/>
                <a:cs typeface="Times New Roman" pitchFamily="18" charset="0"/>
              </a:rPr>
              <a:t>9</a:t>
            </a:r>
            <a:r>
              <a:rPr lang="en-US" sz="2400" dirty="0" smtClean="0">
                <a:latin typeface="Times New Roman" pitchFamily="18" charset="0"/>
                <a:cs typeface="Times New Roman" pitchFamily="18" charset="0"/>
              </a:rPr>
              <a:t> Do not complain, brethren, against one another, so that you yourselves may not be judged; behold, the Judge is standing [</a:t>
            </a:r>
            <a:r>
              <a:rPr lang="en-US" sz="2400" i="1" u="sng" dirty="0" smtClean="0">
                <a:latin typeface="Times New Roman" pitchFamily="18" charset="0"/>
                <a:cs typeface="Times New Roman" pitchFamily="18" charset="0"/>
              </a:rPr>
              <a:t>has stood</a:t>
            </a:r>
            <a:r>
              <a:rPr lang="en-US" sz="2400" dirty="0" smtClean="0">
                <a:latin typeface="Times New Roman" pitchFamily="18" charset="0"/>
                <a:cs typeface="Times New Roman" pitchFamily="18" charset="0"/>
              </a:rPr>
              <a:t>] right at the door.</a:t>
            </a:r>
          </a:p>
          <a:p>
            <a:pPr>
              <a:buNone/>
            </a:pPr>
            <a:r>
              <a:rPr lang="en-US" sz="2400" dirty="0" smtClean="0">
                <a:latin typeface="Times New Roman" pitchFamily="18" charset="0"/>
                <a:cs typeface="Times New Roman" pitchFamily="18" charset="0"/>
              </a:rPr>
              <a:t> </a:t>
            </a:r>
            <a:r>
              <a:rPr lang="en-US" sz="2400" b="1" dirty="0" smtClean="0">
                <a:solidFill>
                  <a:srgbClr val="0033CC"/>
                </a:solidFill>
                <a:latin typeface="Times New Roman" pitchFamily="18" charset="0"/>
                <a:cs typeface="Times New Roman" pitchFamily="18" charset="0"/>
              </a:rPr>
              <a:t>1 </a:t>
            </a:r>
            <a:r>
              <a:rPr lang="en-US" sz="2400" b="1" dirty="0" err="1" smtClean="0">
                <a:solidFill>
                  <a:srgbClr val="0033CC"/>
                </a:solidFill>
                <a:latin typeface="Times New Roman" pitchFamily="18" charset="0"/>
                <a:cs typeface="Times New Roman" pitchFamily="18" charset="0"/>
              </a:rPr>
              <a:t>Thes</a:t>
            </a:r>
            <a:r>
              <a:rPr lang="en-US" sz="2400" b="1" dirty="0" smtClean="0">
                <a:solidFill>
                  <a:srgbClr val="0033CC"/>
                </a:solidFill>
                <a:latin typeface="Times New Roman" pitchFamily="18" charset="0"/>
                <a:cs typeface="Times New Roman" pitchFamily="18" charset="0"/>
              </a:rPr>
              <a:t>. 1:10 </a:t>
            </a:r>
            <a:r>
              <a:rPr lang="en-US" sz="2400" dirty="0" smtClean="0">
                <a:latin typeface="Times New Roman" pitchFamily="18" charset="0"/>
                <a:cs typeface="Times New Roman" pitchFamily="18" charset="0"/>
              </a:rPr>
              <a:t>…</a:t>
            </a:r>
            <a:r>
              <a:rPr lang="en-US" sz="2400" b="1" u="sng" dirty="0" smtClean="0">
                <a:latin typeface="Times New Roman" pitchFamily="18" charset="0"/>
                <a:cs typeface="Times New Roman" pitchFamily="18" charset="0"/>
              </a:rPr>
              <a:t>to wait for His Son from heaven</a:t>
            </a:r>
            <a:r>
              <a:rPr lang="en-US" sz="2400" dirty="0" smtClean="0">
                <a:latin typeface="Times New Roman" pitchFamily="18" charset="0"/>
                <a:cs typeface="Times New Roman" pitchFamily="18" charset="0"/>
              </a:rPr>
              <a:t> [</a:t>
            </a:r>
            <a:r>
              <a:rPr lang="en-US" sz="2400" i="1" u="sng" dirty="0" smtClean="0">
                <a:latin typeface="Times New Roman" pitchFamily="18" charset="0"/>
                <a:cs typeface="Times New Roman" pitchFamily="18" charset="0"/>
              </a:rPr>
              <a:t>not to wait for another sign or prophesy to be fulfilled</a:t>
            </a:r>
            <a:r>
              <a:rPr lang="en-US" sz="2400" dirty="0" smtClean="0">
                <a:latin typeface="Times New Roman" pitchFamily="18" charset="0"/>
                <a:cs typeface="Times New Roman" pitchFamily="18" charset="0"/>
              </a:rPr>
              <a:t>], whom He raised from the dead, </a:t>
            </a:r>
            <a:r>
              <a:rPr lang="en-US" sz="2400" i="1" dirty="0" smtClean="0">
                <a:latin typeface="Times New Roman" pitchFamily="18" charset="0"/>
                <a:cs typeface="Times New Roman" pitchFamily="18" charset="0"/>
              </a:rPr>
              <a:t>that is</a:t>
            </a:r>
            <a:r>
              <a:rPr lang="en-US" sz="2400" dirty="0" smtClean="0">
                <a:latin typeface="Times New Roman" pitchFamily="18" charset="0"/>
                <a:cs typeface="Times New Roman" pitchFamily="18" charset="0"/>
              </a:rPr>
              <a:t> Jesus, </a:t>
            </a:r>
            <a:r>
              <a:rPr lang="en-US" sz="2400" b="1" u="sng" dirty="0" smtClean="0">
                <a:latin typeface="Times New Roman" pitchFamily="18" charset="0"/>
                <a:cs typeface="Times New Roman" pitchFamily="18" charset="0"/>
              </a:rPr>
              <a:t>who rescues us from the wrath to come</a:t>
            </a:r>
            <a:r>
              <a:rPr lang="en-US" sz="2400" dirty="0" smtClean="0">
                <a:latin typeface="Times New Roman" pitchFamily="18" charset="0"/>
                <a:cs typeface="Times New Roman" pitchFamily="18" charset="0"/>
              </a:rPr>
              <a:t>.</a:t>
            </a:r>
          </a:p>
          <a:p>
            <a:pPr>
              <a:buNone/>
            </a:pPr>
            <a:endParaRPr lang="en-US" sz="2400" dirty="0" smtClean="0">
              <a:latin typeface="Times New Roman" pitchFamily="18" charset="0"/>
              <a:cs typeface="Times New Roman" pitchFamily="18" charset="0"/>
            </a:endParaRPr>
          </a:p>
          <a:p>
            <a:pPr>
              <a:buNone/>
            </a:pPr>
            <a:r>
              <a:rPr lang="en-US" sz="2400" b="1" i="1" dirty="0" smtClean="0">
                <a:solidFill>
                  <a:srgbClr val="0000FF"/>
                </a:solidFill>
              </a:rPr>
              <a:t>2 Pet. 1:14 </a:t>
            </a:r>
            <a:r>
              <a:rPr lang="en-US" sz="2400" i="1" dirty="0" smtClean="0"/>
              <a:t> knowing that the laying aside of my earthly dwelling is </a:t>
            </a:r>
            <a:r>
              <a:rPr lang="en-US" sz="2400" b="1" i="1" u="sng" dirty="0" smtClean="0"/>
              <a:t>imminent</a:t>
            </a:r>
            <a:r>
              <a:rPr lang="en-US" sz="2400" i="1" dirty="0" smtClean="0"/>
              <a:t>, as also our Lord Jesus Christ has made clear to me. </a:t>
            </a:r>
            <a:br>
              <a:rPr lang="en-US" sz="2400" i="1" dirty="0" smtClean="0"/>
            </a:br>
            <a:endParaRPr lang="en-US" sz="2400" i="1"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11</a:t>
            </a:fld>
            <a:endParaRPr lang="en-US"/>
          </a:p>
        </p:txBody>
      </p:sp>
      <p:pic>
        <p:nvPicPr>
          <p:cNvPr id="7" name="Picture 2"/>
          <p:cNvPicPr>
            <a:picLocks noChangeAspect="1" noChangeArrowheads="1"/>
          </p:cNvPicPr>
          <p:nvPr/>
        </p:nvPicPr>
        <p:blipFill>
          <a:blip r:embed="rId2" cstate="print"/>
          <a:srcRect/>
          <a:stretch>
            <a:fillRect/>
          </a:stretch>
        </p:blipFill>
        <p:spPr bwMode="auto">
          <a:xfrm>
            <a:off x="2133600" y="685800"/>
            <a:ext cx="4648200" cy="144937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noAutofit/>
          </a:bodyPr>
          <a:lstStyle/>
          <a:p>
            <a:pPr lvl="0"/>
            <a:r>
              <a:rPr lang="en-US" sz="2800" i="1" dirty="0" smtClean="0"/>
              <a:t>5) The Church is excluded from the Wrath of God</a:t>
            </a:r>
            <a:endParaRPr lang="en-US" sz="2800" dirty="0"/>
          </a:p>
        </p:txBody>
      </p:sp>
      <p:sp>
        <p:nvSpPr>
          <p:cNvPr id="3" name="Content Placeholder 2"/>
          <p:cNvSpPr>
            <a:spLocks noGrp="1"/>
          </p:cNvSpPr>
          <p:nvPr>
            <p:ph idx="1"/>
          </p:nvPr>
        </p:nvSpPr>
        <p:spPr>
          <a:xfrm>
            <a:off x="304800" y="2133600"/>
            <a:ext cx="8686800" cy="4343400"/>
          </a:xfrm>
        </p:spPr>
        <p:txBody>
          <a:bodyPr>
            <a:noAutofit/>
          </a:bodyPr>
          <a:lstStyle/>
          <a:p>
            <a:pPr>
              <a:buNone/>
            </a:pPr>
            <a:r>
              <a:rPr lang="en-US" sz="2400" b="1" dirty="0" smtClean="0">
                <a:solidFill>
                  <a:srgbClr val="0033CC"/>
                </a:solidFill>
                <a:latin typeface="Times New Roman" pitchFamily="18" charset="0"/>
                <a:cs typeface="Times New Roman" pitchFamily="18" charset="0"/>
              </a:rPr>
              <a:t>1 </a:t>
            </a:r>
            <a:r>
              <a:rPr lang="en-US" sz="2400" b="1" dirty="0" err="1" smtClean="0">
                <a:solidFill>
                  <a:srgbClr val="0033CC"/>
                </a:solidFill>
                <a:latin typeface="Times New Roman" pitchFamily="18" charset="0"/>
                <a:cs typeface="Times New Roman" pitchFamily="18" charset="0"/>
              </a:rPr>
              <a:t>Thes</a:t>
            </a:r>
            <a:r>
              <a:rPr lang="en-US" sz="2400" b="1" dirty="0" smtClean="0">
                <a:solidFill>
                  <a:srgbClr val="0033CC"/>
                </a:solidFill>
                <a:latin typeface="Times New Roman" pitchFamily="18" charset="0"/>
                <a:cs typeface="Times New Roman" pitchFamily="18" charset="0"/>
              </a:rPr>
              <a:t>. 5:9</a:t>
            </a:r>
            <a:r>
              <a:rPr lang="en-US" sz="2400" dirty="0" smtClean="0">
                <a:solidFill>
                  <a:srgbClr val="0033CC"/>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For </a:t>
            </a:r>
            <a:r>
              <a:rPr lang="en-US" sz="2400" b="1" u="sng" dirty="0" smtClean="0">
                <a:latin typeface="Times New Roman" pitchFamily="18" charset="0"/>
                <a:cs typeface="Times New Roman" pitchFamily="18" charset="0"/>
              </a:rPr>
              <a:t>God has not destined us for wrath</a:t>
            </a:r>
            <a:r>
              <a:rPr lang="en-US" sz="2400" dirty="0" smtClean="0">
                <a:latin typeface="Times New Roman" pitchFamily="18" charset="0"/>
                <a:cs typeface="Times New Roman" pitchFamily="18" charset="0"/>
              </a:rPr>
              <a:t>, but for obtaining salvation through our Lord Jesus Christ,</a:t>
            </a:r>
          </a:p>
          <a:p>
            <a:pPr>
              <a:buNone/>
            </a:pPr>
            <a:r>
              <a:rPr lang="en-US" sz="2400" b="1" dirty="0" smtClean="0">
                <a:solidFill>
                  <a:srgbClr val="0033CC"/>
                </a:solidFill>
                <a:latin typeface="Times New Roman" pitchFamily="18" charset="0"/>
                <a:cs typeface="Times New Roman" pitchFamily="18" charset="0"/>
              </a:rPr>
              <a:t> John 5:24 </a:t>
            </a:r>
            <a:r>
              <a:rPr lang="en-US" sz="2400" dirty="0" smtClean="0">
                <a:solidFill>
                  <a:srgbClr val="FF0000"/>
                </a:solidFill>
                <a:latin typeface="Times New Roman" pitchFamily="18" charset="0"/>
                <a:cs typeface="Times New Roman" pitchFamily="18" charset="0"/>
              </a:rPr>
              <a:t>"Truly, truly, I say to you, he who </a:t>
            </a:r>
            <a:r>
              <a:rPr lang="en-US" sz="2400" b="1" u="sng" dirty="0" smtClean="0">
                <a:solidFill>
                  <a:srgbClr val="FF0000"/>
                </a:solidFill>
                <a:latin typeface="Times New Roman" pitchFamily="18" charset="0"/>
                <a:cs typeface="Times New Roman" pitchFamily="18" charset="0"/>
              </a:rPr>
              <a:t>hears</a:t>
            </a:r>
            <a:r>
              <a:rPr lang="en-US" sz="2400" dirty="0" smtClean="0">
                <a:solidFill>
                  <a:srgbClr val="FF0000"/>
                </a:solidFill>
                <a:latin typeface="Times New Roman" pitchFamily="18" charset="0"/>
                <a:cs typeface="Times New Roman" pitchFamily="18" charset="0"/>
              </a:rPr>
              <a:t> My word, and </a:t>
            </a:r>
            <a:r>
              <a:rPr lang="en-US" sz="2400" b="1" u="sng" dirty="0" smtClean="0">
                <a:solidFill>
                  <a:srgbClr val="FF0000"/>
                </a:solidFill>
                <a:latin typeface="Times New Roman" pitchFamily="18" charset="0"/>
                <a:cs typeface="Times New Roman" pitchFamily="18" charset="0"/>
              </a:rPr>
              <a:t>believes</a:t>
            </a:r>
            <a:r>
              <a:rPr lang="en-US" sz="2400" dirty="0" smtClean="0">
                <a:solidFill>
                  <a:srgbClr val="FF0000"/>
                </a:solidFill>
                <a:latin typeface="Times New Roman" pitchFamily="18" charset="0"/>
                <a:cs typeface="Times New Roman" pitchFamily="18" charset="0"/>
              </a:rPr>
              <a:t> Him who sent Me, has eternal life, and </a:t>
            </a:r>
            <a:r>
              <a:rPr lang="en-US" sz="2400" b="1" u="sng" dirty="0" smtClean="0">
                <a:solidFill>
                  <a:srgbClr val="FF0000"/>
                </a:solidFill>
                <a:latin typeface="Times New Roman" pitchFamily="18" charset="0"/>
                <a:cs typeface="Times New Roman" pitchFamily="18" charset="0"/>
              </a:rPr>
              <a:t>does not come into judgment</a:t>
            </a:r>
            <a:r>
              <a:rPr lang="en-US" sz="2400" dirty="0" smtClean="0">
                <a:solidFill>
                  <a:srgbClr val="FF0000"/>
                </a:solidFill>
                <a:latin typeface="Times New Roman" pitchFamily="18" charset="0"/>
                <a:cs typeface="Times New Roman" pitchFamily="18" charset="0"/>
              </a:rPr>
              <a:t>, but has passed out of death into life. </a:t>
            </a:r>
          </a:p>
          <a:p>
            <a:pPr>
              <a:buNone/>
            </a:pPr>
            <a:r>
              <a:rPr lang="en-US" sz="2400" dirty="0" smtClean="0">
                <a:latin typeface="Times New Roman" pitchFamily="18" charset="0"/>
                <a:cs typeface="Times New Roman" pitchFamily="18" charset="0"/>
              </a:rPr>
              <a:t> </a:t>
            </a:r>
            <a:r>
              <a:rPr lang="en-US" sz="2400" b="1" dirty="0" smtClean="0">
                <a:solidFill>
                  <a:srgbClr val="0033CC"/>
                </a:solidFill>
                <a:latin typeface="Times New Roman" pitchFamily="18" charset="0"/>
                <a:cs typeface="Times New Roman" pitchFamily="18" charset="0"/>
              </a:rPr>
              <a:t>Rom 5:9-10 </a:t>
            </a:r>
            <a:r>
              <a:rPr lang="en-US" sz="2400" dirty="0" smtClean="0">
                <a:latin typeface="Times New Roman" pitchFamily="18" charset="0"/>
                <a:cs typeface="Times New Roman" pitchFamily="18" charset="0"/>
              </a:rPr>
              <a:t>Much more then, having now been justified by His blood, </a:t>
            </a:r>
            <a:r>
              <a:rPr lang="en-US" sz="2400" b="1" u="sng" dirty="0" smtClean="0">
                <a:latin typeface="Times New Roman" pitchFamily="18" charset="0"/>
                <a:cs typeface="Times New Roman" pitchFamily="18" charset="0"/>
              </a:rPr>
              <a:t>we shall be saved from the wrath </a:t>
            </a:r>
            <a:r>
              <a:rPr lang="en-US" sz="2400" b="1" i="1" u="sng" dirty="0" smtClean="0">
                <a:latin typeface="Times New Roman" pitchFamily="18" charset="0"/>
                <a:cs typeface="Times New Roman" pitchFamily="18" charset="0"/>
              </a:rPr>
              <a:t>of God</a:t>
            </a:r>
            <a:r>
              <a:rPr lang="en-US" sz="2400" dirty="0" smtClean="0">
                <a:latin typeface="Times New Roman" pitchFamily="18" charset="0"/>
                <a:cs typeface="Times New Roman" pitchFamily="18" charset="0"/>
              </a:rPr>
              <a:t> through Him… </a:t>
            </a:r>
          </a:p>
          <a:p>
            <a:pPr>
              <a:buNone/>
            </a:pPr>
            <a:r>
              <a:rPr lang="en-US" sz="2400" b="1" dirty="0" smtClean="0">
                <a:solidFill>
                  <a:srgbClr val="0033CC"/>
                </a:solidFill>
                <a:latin typeface="Times New Roman" pitchFamily="18" charset="0"/>
                <a:cs typeface="Times New Roman" pitchFamily="18" charset="0"/>
              </a:rPr>
              <a:t> Rev. 3:10 </a:t>
            </a:r>
            <a:r>
              <a:rPr lang="en-US" sz="2400" dirty="0" smtClean="0">
                <a:latin typeface="Times New Roman" pitchFamily="18" charset="0"/>
                <a:cs typeface="Times New Roman" pitchFamily="18" charset="0"/>
              </a:rPr>
              <a:t>'</a:t>
            </a:r>
            <a:r>
              <a:rPr lang="en-US" sz="2400" dirty="0" smtClean="0">
                <a:solidFill>
                  <a:srgbClr val="FF0000"/>
                </a:solidFill>
                <a:latin typeface="Times New Roman" pitchFamily="18" charset="0"/>
                <a:cs typeface="Times New Roman" pitchFamily="18" charset="0"/>
              </a:rPr>
              <a:t>Because you have kept the word of My perseverance, </a:t>
            </a:r>
            <a:r>
              <a:rPr lang="en-US" sz="2400" b="1" u="sng" dirty="0" smtClean="0">
                <a:solidFill>
                  <a:srgbClr val="FF0000"/>
                </a:solidFill>
                <a:latin typeface="Times New Roman" pitchFamily="18" charset="0"/>
                <a:cs typeface="Times New Roman" pitchFamily="18" charset="0"/>
              </a:rPr>
              <a:t>I also will keep you from the hour of testing</a:t>
            </a:r>
            <a:r>
              <a:rPr lang="en-US" sz="2400" dirty="0" smtClean="0">
                <a:solidFill>
                  <a:srgbClr val="FF0000"/>
                </a:solidFill>
                <a:latin typeface="Times New Roman" pitchFamily="18" charset="0"/>
                <a:cs typeface="Times New Roman" pitchFamily="18" charset="0"/>
              </a:rPr>
              <a:t>, that </a:t>
            </a:r>
            <a:r>
              <a:rPr lang="en-US" sz="2400" i="1" dirty="0" smtClean="0">
                <a:solidFill>
                  <a:srgbClr val="FF0000"/>
                </a:solidFill>
                <a:latin typeface="Times New Roman" pitchFamily="18" charset="0"/>
                <a:cs typeface="Times New Roman" pitchFamily="18" charset="0"/>
              </a:rPr>
              <a:t>hour</a:t>
            </a:r>
            <a:r>
              <a:rPr lang="en-US" sz="2400" dirty="0" smtClean="0">
                <a:solidFill>
                  <a:srgbClr val="FF0000"/>
                </a:solidFill>
                <a:latin typeface="Times New Roman" pitchFamily="18" charset="0"/>
                <a:cs typeface="Times New Roman" pitchFamily="18" charset="0"/>
              </a:rPr>
              <a:t> which is about to come upon the whole world, to test those who dwell upon the earth. </a:t>
            </a:r>
            <a:endParaRPr lang="en-US" sz="2400" dirty="0">
              <a:solidFill>
                <a:srgbClr val="FF0000"/>
              </a:solidFill>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12</a:t>
            </a:fld>
            <a:endParaRPr lang="en-US"/>
          </a:p>
        </p:txBody>
      </p:sp>
      <p:pic>
        <p:nvPicPr>
          <p:cNvPr id="7" name="Picture 2"/>
          <p:cNvPicPr>
            <a:picLocks noChangeAspect="1" noChangeArrowheads="1"/>
          </p:cNvPicPr>
          <p:nvPr/>
        </p:nvPicPr>
        <p:blipFill>
          <a:blip r:embed="rId2" cstate="print"/>
          <a:srcRect/>
          <a:stretch>
            <a:fillRect/>
          </a:stretch>
        </p:blipFill>
        <p:spPr bwMode="auto">
          <a:xfrm>
            <a:off x="2133600" y="685800"/>
            <a:ext cx="4648200" cy="144937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noAutofit/>
          </a:bodyPr>
          <a:lstStyle/>
          <a:p>
            <a:pPr lvl="0"/>
            <a:r>
              <a:rPr lang="en-US" sz="2800" i="1" dirty="0" smtClean="0"/>
              <a:t>6) The lack of evidence of the Church’s presence during the tribulation</a:t>
            </a:r>
            <a:endParaRPr lang="en-US" sz="2800" dirty="0"/>
          </a:p>
        </p:txBody>
      </p:sp>
      <p:sp>
        <p:nvSpPr>
          <p:cNvPr id="3" name="Content Placeholder 2"/>
          <p:cNvSpPr>
            <a:spLocks noGrp="1"/>
          </p:cNvSpPr>
          <p:nvPr>
            <p:ph idx="1"/>
          </p:nvPr>
        </p:nvSpPr>
        <p:spPr>
          <a:xfrm>
            <a:off x="304800" y="3200400"/>
            <a:ext cx="8686800" cy="3048000"/>
          </a:xfrm>
        </p:spPr>
        <p:txBody>
          <a:bodyPr>
            <a:noAutofit/>
          </a:bodyPr>
          <a:lstStyle/>
          <a:p>
            <a:pPr>
              <a:buNone/>
            </a:pPr>
            <a:r>
              <a:rPr lang="en-US" sz="2800" i="1" dirty="0" smtClean="0"/>
              <a:t>The church is not even hinted at in the 70</a:t>
            </a:r>
            <a:r>
              <a:rPr lang="en-US" sz="2800" i="1" baseline="30000" dirty="0" smtClean="0"/>
              <a:t>th</a:t>
            </a:r>
            <a:r>
              <a:rPr lang="en-US" sz="2800" i="1" dirty="0" smtClean="0"/>
              <a:t> week [the </a:t>
            </a:r>
            <a:r>
              <a:rPr lang="en-US" sz="2800" i="1" u="sng" dirty="0" smtClean="0"/>
              <a:t>tribulation period</a:t>
            </a:r>
            <a:r>
              <a:rPr lang="en-US" sz="2800" i="1" dirty="0" smtClean="0"/>
              <a:t>] described in </a:t>
            </a:r>
            <a:r>
              <a:rPr lang="en-US" sz="2800" b="1" i="1" dirty="0" smtClean="0">
                <a:solidFill>
                  <a:srgbClr val="0033CC"/>
                </a:solidFill>
              </a:rPr>
              <a:t>Dan 9</a:t>
            </a:r>
            <a:r>
              <a:rPr lang="en-US" sz="2800" i="1" dirty="0" smtClean="0"/>
              <a:t>. Then </a:t>
            </a:r>
            <a:r>
              <a:rPr lang="en-US" sz="2800" b="1" i="1" dirty="0" smtClean="0">
                <a:solidFill>
                  <a:srgbClr val="0033CC"/>
                </a:solidFill>
              </a:rPr>
              <a:t>Rev 2&amp;3</a:t>
            </a:r>
            <a:r>
              <a:rPr lang="en-US" sz="2800" i="1" dirty="0" smtClean="0">
                <a:solidFill>
                  <a:srgbClr val="0033CC"/>
                </a:solidFill>
              </a:rPr>
              <a:t> </a:t>
            </a:r>
            <a:r>
              <a:rPr lang="en-US" sz="2800" i="1" dirty="0" smtClean="0"/>
              <a:t>are only about the church where as in all the details of </a:t>
            </a:r>
            <a:r>
              <a:rPr lang="en-US" sz="2800" b="1" i="1" dirty="0" smtClean="0">
                <a:solidFill>
                  <a:srgbClr val="0033CC"/>
                </a:solidFill>
              </a:rPr>
              <a:t>Rev 6-19</a:t>
            </a:r>
            <a:r>
              <a:rPr lang="en-US" sz="2800" i="1" dirty="0" smtClean="0">
                <a:solidFill>
                  <a:srgbClr val="0033CC"/>
                </a:solidFill>
              </a:rPr>
              <a:t> </a:t>
            </a:r>
            <a:r>
              <a:rPr lang="en-US" sz="2800" i="1" dirty="0" smtClean="0"/>
              <a:t>[</a:t>
            </a:r>
            <a:r>
              <a:rPr lang="en-US" sz="2800" i="1" u="sng" dirty="0" smtClean="0"/>
              <a:t>the tribulation period]</a:t>
            </a:r>
            <a:r>
              <a:rPr lang="en-US" sz="2800" i="1" dirty="0" smtClean="0"/>
              <a:t> there is no mention of the church. </a:t>
            </a:r>
          </a:p>
          <a:p>
            <a:pPr>
              <a:buNone/>
            </a:pPr>
            <a:r>
              <a:rPr lang="en-US" sz="2800" dirty="0" smtClean="0"/>
              <a:t>.</a:t>
            </a:r>
            <a:endParaRPr lang="en-US" sz="2800" dirty="0"/>
          </a:p>
        </p:txBody>
      </p:sp>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13</a:t>
            </a:fld>
            <a:endParaRPr lang="en-US"/>
          </a:p>
        </p:txBody>
      </p:sp>
      <p:pic>
        <p:nvPicPr>
          <p:cNvPr id="7" name="Picture 2"/>
          <p:cNvPicPr>
            <a:picLocks noChangeAspect="1" noChangeArrowheads="1"/>
          </p:cNvPicPr>
          <p:nvPr/>
        </p:nvPicPr>
        <p:blipFill>
          <a:blip r:embed="rId2" cstate="print"/>
          <a:srcRect/>
          <a:stretch>
            <a:fillRect/>
          </a:stretch>
        </p:blipFill>
        <p:spPr bwMode="auto">
          <a:xfrm>
            <a:off x="1174232" y="838200"/>
            <a:ext cx="6598168" cy="2057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4800" b="1" dirty="0" smtClean="0"/>
              <a:t>D. The Tribulation</a:t>
            </a:r>
            <a:endParaRPr lang="en-US" sz="4800" b="1" i="1" dirty="0" smtClean="0"/>
          </a:p>
        </p:txBody>
      </p:sp>
      <p:sp>
        <p:nvSpPr>
          <p:cNvPr id="3" name="Content Placeholder 2"/>
          <p:cNvSpPr>
            <a:spLocks noGrp="1"/>
          </p:cNvSpPr>
          <p:nvPr>
            <p:ph idx="1"/>
          </p:nvPr>
        </p:nvSpPr>
        <p:spPr>
          <a:xfrm>
            <a:off x="457200" y="3200400"/>
            <a:ext cx="8229600" cy="3048000"/>
          </a:xfrm>
        </p:spPr>
        <p:txBody>
          <a:bodyPr>
            <a:noAutofit/>
          </a:bodyPr>
          <a:lstStyle/>
          <a:p>
            <a:pPr>
              <a:buNone/>
            </a:pPr>
            <a:r>
              <a:rPr lang="en-US" sz="2800" i="1" dirty="0" smtClean="0"/>
              <a:t> </a:t>
            </a:r>
          </a:p>
          <a:p>
            <a:endParaRPr lang="en-US" sz="4800" dirty="0"/>
          </a:p>
        </p:txBody>
      </p:sp>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14</a:t>
            </a:fld>
            <a:endParaRPr lang="en-US"/>
          </a:p>
        </p:txBody>
      </p:sp>
      <p:pic>
        <p:nvPicPr>
          <p:cNvPr id="7" name="Picture 2"/>
          <p:cNvPicPr>
            <a:picLocks noChangeAspect="1" noChangeArrowheads="1"/>
          </p:cNvPicPr>
          <p:nvPr/>
        </p:nvPicPr>
        <p:blipFill>
          <a:blip r:embed="rId2" cstate="print"/>
          <a:srcRect/>
          <a:stretch>
            <a:fillRect/>
          </a:stretch>
        </p:blipFill>
        <p:spPr bwMode="auto">
          <a:xfrm>
            <a:off x="25866" y="1371600"/>
            <a:ext cx="9041934" cy="2819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noAutofit/>
          </a:bodyPr>
          <a:lstStyle/>
          <a:p>
            <a:pPr lvl="0"/>
            <a:r>
              <a:rPr lang="en-US" sz="2800" i="1" dirty="0" smtClean="0"/>
              <a:t>1) It is a unique time</a:t>
            </a:r>
            <a:endParaRPr lang="en-US" sz="2800" dirty="0"/>
          </a:p>
        </p:txBody>
      </p:sp>
      <p:sp>
        <p:nvSpPr>
          <p:cNvPr id="3" name="Content Placeholder 2"/>
          <p:cNvSpPr>
            <a:spLocks noGrp="1"/>
          </p:cNvSpPr>
          <p:nvPr>
            <p:ph idx="1"/>
          </p:nvPr>
        </p:nvSpPr>
        <p:spPr>
          <a:xfrm>
            <a:off x="0" y="533400"/>
            <a:ext cx="9144000" cy="5867400"/>
          </a:xfrm>
        </p:spPr>
        <p:txBody>
          <a:bodyPr>
            <a:noAutofit/>
          </a:bodyPr>
          <a:lstStyle/>
          <a:p>
            <a:pPr marL="225425" indent="-225425">
              <a:buNone/>
            </a:pPr>
            <a:r>
              <a:rPr lang="en-US" sz="2400" i="1" dirty="0" smtClean="0">
                <a:latin typeface="Times New Roman" pitchFamily="18" charset="0"/>
                <a:cs typeface="Times New Roman" pitchFamily="18" charset="0"/>
              </a:rPr>
              <a:t> </a:t>
            </a:r>
            <a:r>
              <a:rPr lang="en-US" sz="2400" b="1" dirty="0" err="1" smtClean="0">
                <a:solidFill>
                  <a:srgbClr val="0033CC"/>
                </a:solidFill>
                <a:latin typeface="Times New Roman" pitchFamily="18" charset="0"/>
                <a:cs typeface="Times New Roman" pitchFamily="18" charset="0"/>
              </a:rPr>
              <a:t>Jer</a:t>
            </a:r>
            <a:r>
              <a:rPr lang="en-US" sz="2400" b="1" dirty="0" smtClean="0">
                <a:solidFill>
                  <a:srgbClr val="0033CC"/>
                </a:solidFill>
                <a:latin typeface="Times New Roman" pitchFamily="18" charset="0"/>
                <a:cs typeface="Times New Roman" pitchFamily="18" charset="0"/>
              </a:rPr>
              <a:t> 30:7 </a:t>
            </a:r>
            <a:r>
              <a:rPr lang="en-US" sz="2400" dirty="0" smtClean="0">
                <a:latin typeface="Times New Roman" pitchFamily="18" charset="0"/>
                <a:cs typeface="Times New Roman" pitchFamily="18" charset="0"/>
              </a:rPr>
              <a:t>'Alas! for that day is great, There is </a:t>
            </a:r>
            <a:r>
              <a:rPr lang="en-US" sz="2400" b="1" u="sng" dirty="0" smtClean="0">
                <a:latin typeface="Times New Roman" pitchFamily="18" charset="0"/>
                <a:cs typeface="Times New Roman" pitchFamily="18" charset="0"/>
              </a:rPr>
              <a:t>none like it</a:t>
            </a:r>
            <a:r>
              <a:rPr lang="en-US" sz="2400" dirty="0" smtClean="0">
                <a:latin typeface="Times New Roman" pitchFamily="18" charset="0"/>
                <a:cs typeface="Times New Roman" pitchFamily="18" charset="0"/>
              </a:rPr>
              <a:t>; And it is the </a:t>
            </a:r>
            <a:r>
              <a:rPr lang="en-US" sz="2400" b="1" u="sng" dirty="0" smtClean="0">
                <a:latin typeface="Times New Roman" pitchFamily="18" charset="0"/>
                <a:cs typeface="Times New Roman" pitchFamily="18" charset="0"/>
              </a:rPr>
              <a:t>time of Jacob's distress</a:t>
            </a:r>
            <a:r>
              <a:rPr lang="en-US" sz="2400" dirty="0" smtClean="0">
                <a:latin typeface="Times New Roman" pitchFamily="18" charset="0"/>
                <a:cs typeface="Times New Roman" pitchFamily="18" charset="0"/>
              </a:rPr>
              <a:t>, But he will be </a:t>
            </a:r>
            <a:r>
              <a:rPr lang="en-US" sz="2400" b="1" u="sng" dirty="0" smtClean="0">
                <a:latin typeface="Times New Roman" pitchFamily="18" charset="0"/>
                <a:cs typeface="Times New Roman" pitchFamily="18" charset="0"/>
              </a:rPr>
              <a:t>saved from</a:t>
            </a:r>
            <a:r>
              <a:rPr lang="en-US" sz="2400" dirty="0" smtClean="0">
                <a:latin typeface="Times New Roman" pitchFamily="18" charset="0"/>
                <a:cs typeface="Times New Roman" pitchFamily="18" charset="0"/>
              </a:rPr>
              <a:t> [</a:t>
            </a:r>
            <a:r>
              <a:rPr lang="en-US" sz="2400" i="1" u="sng" dirty="0" smtClean="0">
                <a:latin typeface="Times New Roman" pitchFamily="18" charset="0"/>
                <a:cs typeface="Times New Roman" pitchFamily="18" charset="0"/>
              </a:rPr>
              <a:t>victory in time of war</a:t>
            </a:r>
            <a:r>
              <a:rPr lang="en-US" sz="2400" dirty="0" smtClean="0">
                <a:latin typeface="Times New Roman" pitchFamily="18" charset="0"/>
                <a:cs typeface="Times New Roman" pitchFamily="18" charset="0"/>
              </a:rPr>
              <a:t>] it. </a:t>
            </a:r>
          </a:p>
          <a:p>
            <a:pPr marL="225425" indent="-225425">
              <a:buNone/>
            </a:pPr>
            <a:r>
              <a:rPr lang="en-US" sz="2400" b="1" dirty="0" smtClean="0">
                <a:solidFill>
                  <a:srgbClr val="0033CC"/>
                </a:solidFill>
                <a:latin typeface="Times New Roman" pitchFamily="18" charset="0"/>
                <a:cs typeface="Times New Roman" pitchFamily="18" charset="0"/>
              </a:rPr>
              <a:t> Dan 12:1 </a:t>
            </a:r>
            <a:r>
              <a:rPr lang="en-US" sz="2400" dirty="0" smtClean="0">
                <a:latin typeface="Times New Roman" pitchFamily="18" charset="0"/>
                <a:cs typeface="Times New Roman" pitchFamily="18" charset="0"/>
              </a:rPr>
              <a:t>"Now at that time Michael, the great prince who stands </a:t>
            </a:r>
            <a:r>
              <a:rPr lang="en-US" sz="2400" i="1" dirty="0" smtClean="0">
                <a:latin typeface="Times New Roman" pitchFamily="18" charset="0"/>
                <a:cs typeface="Times New Roman" pitchFamily="18" charset="0"/>
              </a:rPr>
              <a:t>guard</a:t>
            </a:r>
            <a:r>
              <a:rPr lang="en-US" sz="2400" dirty="0" smtClean="0">
                <a:latin typeface="Times New Roman" pitchFamily="18" charset="0"/>
                <a:cs typeface="Times New Roman" pitchFamily="18" charset="0"/>
              </a:rPr>
              <a:t> over the sons of </a:t>
            </a:r>
            <a:r>
              <a:rPr lang="en-US" sz="2400" b="1" u="sng" dirty="0" smtClean="0">
                <a:latin typeface="Times New Roman" pitchFamily="18" charset="0"/>
                <a:cs typeface="Times New Roman" pitchFamily="18" charset="0"/>
              </a:rPr>
              <a:t>your people</a:t>
            </a:r>
            <a:r>
              <a:rPr lang="en-US" sz="2400" dirty="0" smtClean="0">
                <a:latin typeface="Times New Roman" pitchFamily="18" charset="0"/>
                <a:cs typeface="Times New Roman" pitchFamily="18" charset="0"/>
              </a:rPr>
              <a:t>, will arise. And there will be a </a:t>
            </a:r>
            <a:r>
              <a:rPr lang="en-US" sz="2400" b="1" u="sng" dirty="0" smtClean="0">
                <a:latin typeface="Times New Roman" pitchFamily="18" charset="0"/>
                <a:cs typeface="Times New Roman" pitchFamily="18" charset="0"/>
              </a:rPr>
              <a:t>time of distress</a:t>
            </a:r>
            <a:r>
              <a:rPr lang="en-US" sz="2400" dirty="0" smtClean="0">
                <a:latin typeface="Times New Roman" pitchFamily="18" charset="0"/>
                <a:cs typeface="Times New Roman" pitchFamily="18" charset="0"/>
              </a:rPr>
              <a:t> </a:t>
            </a:r>
            <a:r>
              <a:rPr lang="en-US" sz="2400" u="sng" dirty="0" smtClean="0">
                <a:latin typeface="Times New Roman" pitchFamily="18" charset="0"/>
                <a:cs typeface="Times New Roman" pitchFamily="18" charset="0"/>
              </a:rPr>
              <a:t>such as </a:t>
            </a:r>
            <a:r>
              <a:rPr lang="en-US" sz="2400" b="1" u="sng" dirty="0" smtClean="0">
                <a:latin typeface="Times New Roman" pitchFamily="18" charset="0"/>
                <a:cs typeface="Times New Roman" pitchFamily="18" charset="0"/>
              </a:rPr>
              <a:t>never occurred </a:t>
            </a:r>
            <a:r>
              <a:rPr lang="en-US" sz="2400" u="sng" dirty="0" smtClean="0">
                <a:latin typeface="Times New Roman" pitchFamily="18" charset="0"/>
                <a:cs typeface="Times New Roman" pitchFamily="18" charset="0"/>
              </a:rPr>
              <a:t>since there was a nation until that time</a:t>
            </a:r>
            <a:r>
              <a:rPr lang="en-US" sz="2400" dirty="0" smtClean="0">
                <a:latin typeface="Times New Roman" pitchFamily="18" charset="0"/>
                <a:cs typeface="Times New Roman" pitchFamily="18" charset="0"/>
              </a:rPr>
              <a:t>; and at that time </a:t>
            </a:r>
            <a:r>
              <a:rPr lang="en-US" sz="2400" b="1" u="sng" dirty="0" smtClean="0">
                <a:latin typeface="Times New Roman" pitchFamily="18" charset="0"/>
                <a:cs typeface="Times New Roman" pitchFamily="18" charset="0"/>
              </a:rPr>
              <a:t>your people</a:t>
            </a:r>
            <a:r>
              <a:rPr lang="en-US" sz="2400" dirty="0" smtClean="0">
                <a:latin typeface="Times New Roman" pitchFamily="18" charset="0"/>
                <a:cs typeface="Times New Roman" pitchFamily="18" charset="0"/>
              </a:rPr>
              <a:t>, everyone who is found written in the book, will be </a:t>
            </a:r>
            <a:r>
              <a:rPr lang="en-US" sz="2400" b="1" u="sng" dirty="0" smtClean="0">
                <a:latin typeface="Times New Roman" pitchFamily="18" charset="0"/>
                <a:cs typeface="Times New Roman" pitchFamily="18" charset="0"/>
              </a:rPr>
              <a:t>rescued</a:t>
            </a:r>
            <a:r>
              <a:rPr lang="en-US" sz="2400" dirty="0" smtClean="0">
                <a:latin typeface="Times New Roman" pitchFamily="18" charset="0"/>
                <a:cs typeface="Times New Roman" pitchFamily="18" charset="0"/>
              </a:rPr>
              <a:t> [</a:t>
            </a:r>
            <a:r>
              <a:rPr lang="en-US" sz="2400" i="1" u="sng" dirty="0" smtClean="0">
                <a:latin typeface="Times New Roman" pitchFamily="18" charset="0"/>
                <a:cs typeface="Times New Roman" pitchFamily="18" charset="0"/>
              </a:rPr>
              <a:t>allowed to flee to safety</a:t>
            </a:r>
            <a:r>
              <a:rPr lang="en-US" sz="2400" dirty="0" smtClean="0">
                <a:latin typeface="Times New Roman" pitchFamily="18" charset="0"/>
                <a:cs typeface="Times New Roman" pitchFamily="18" charset="0"/>
              </a:rPr>
              <a:t>]. </a:t>
            </a:r>
          </a:p>
          <a:p>
            <a:pPr marL="225425" indent="-225425">
              <a:buNone/>
            </a:pPr>
            <a:r>
              <a:rPr lang="en-US" sz="2400" b="1" dirty="0" smtClean="0">
                <a:solidFill>
                  <a:srgbClr val="0033CC"/>
                </a:solidFill>
                <a:latin typeface="Times New Roman" pitchFamily="18" charset="0"/>
                <a:cs typeface="Times New Roman" pitchFamily="18" charset="0"/>
              </a:rPr>
              <a:t> Joel 2:1-2 </a:t>
            </a:r>
            <a:r>
              <a:rPr lang="en-US" sz="2400" dirty="0" smtClean="0">
                <a:latin typeface="Times New Roman" pitchFamily="18" charset="0"/>
                <a:cs typeface="Times New Roman" pitchFamily="18" charset="0"/>
              </a:rPr>
              <a:t>Blow a trumpet in Zion, And sound an alarm on My holy mountain! Let all the inhabitants of the land tremble, For </a:t>
            </a:r>
            <a:r>
              <a:rPr lang="en-US" sz="2400" b="1" u="sng" dirty="0" smtClean="0">
                <a:latin typeface="Times New Roman" pitchFamily="18" charset="0"/>
                <a:cs typeface="Times New Roman" pitchFamily="18" charset="0"/>
              </a:rPr>
              <a:t>the day of the L</a:t>
            </a:r>
            <a:r>
              <a:rPr lang="en-US" sz="2400" b="1" u="sng" cap="small" dirty="0" smtClean="0">
                <a:latin typeface="Times New Roman" pitchFamily="18" charset="0"/>
                <a:cs typeface="Times New Roman" pitchFamily="18" charset="0"/>
              </a:rPr>
              <a:t>ord</a:t>
            </a:r>
            <a:r>
              <a:rPr lang="en-US" sz="2400" dirty="0" smtClean="0">
                <a:latin typeface="Times New Roman" pitchFamily="18" charset="0"/>
                <a:cs typeface="Times New Roman" pitchFamily="18" charset="0"/>
              </a:rPr>
              <a:t> is coming; Surely it is near, </a:t>
            </a:r>
            <a:r>
              <a:rPr lang="en-US" sz="2400" baseline="30000" dirty="0" smtClean="0">
                <a:solidFill>
                  <a:srgbClr val="0033CC"/>
                </a:solidFill>
                <a:latin typeface="Times New Roman" pitchFamily="18" charset="0"/>
                <a:cs typeface="Times New Roman" pitchFamily="18" charset="0"/>
              </a:rPr>
              <a:t>2</a:t>
            </a:r>
            <a:r>
              <a:rPr lang="en-US" sz="2400" dirty="0" smtClean="0">
                <a:latin typeface="Times New Roman" pitchFamily="18" charset="0"/>
                <a:cs typeface="Times New Roman" pitchFamily="18" charset="0"/>
              </a:rPr>
              <a:t>A day of darkness and gloom, A day of clouds and thick darkness. As the dawn is spread over the mountains, </a:t>
            </a:r>
            <a:r>
              <a:rPr lang="en-US" sz="2400" i="1" dirty="0" smtClean="0">
                <a:latin typeface="Times New Roman" pitchFamily="18" charset="0"/>
                <a:cs typeface="Times New Roman" pitchFamily="18" charset="0"/>
              </a:rPr>
              <a:t>So</a:t>
            </a:r>
            <a:r>
              <a:rPr lang="en-US" sz="2400" dirty="0" smtClean="0">
                <a:latin typeface="Times New Roman" pitchFamily="18" charset="0"/>
                <a:cs typeface="Times New Roman" pitchFamily="18" charset="0"/>
              </a:rPr>
              <a:t> there is a great and mighty people; </a:t>
            </a:r>
            <a:r>
              <a:rPr lang="en-US" sz="2400" b="1" u="sng" dirty="0" smtClean="0">
                <a:latin typeface="Times New Roman" pitchFamily="18" charset="0"/>
                <a:cs typeface="Times New Roman" pitchFamily="18" charset="0"/>
              </a:rPr>
              <a:t>There has never been </a:t>
            </a:r>
            <a:r>
              <a:rPr lang="en-US" sz="2400" b="1" i="1" u="sng" dirty="0" smtClean="0">
                <a:latin typeface="Times New Roman" pitchFamily="18" charset="0"/>
                <a:cs typeface="Times New Roman" pitchFamily="18" charset="0"/>
              </a:rPr>
              <a:t>anything</a:t>
            </a:r>
            <a:r>
              <a:rPr lang="en-US" sz="2400" b="1" u="sng" dirty="0" smtClean="0">
                <a:latin typeface="Times New Roman" pitchFamily="18" charset="0"/>
                <a:cs typeface="Times New Roman" pitchFamily="18" charset="0"/>
              </a:rPr>
              <a:t> like it</a:t>
            </a:r>
            <a:r>
              <a:rPr lang="en-US" sz="2400" b="1" dirty="0" smtClean="0">
                <a:latin typeface="Times New Roman" pitchFamily="18" charset="0"/>
                <a:cs typeface="Times New Roman" pitchFamily="18" charset="0"/>
              </a:rPr>
              <a:t>, </a:t>
            </a:r>
            <a:r>
              <a:rPr lang="en-US" sz="2400" b="1" u="sng" dirty="0" smtClean="0">
                <a:latin typeface="Times New Roman" pitchFamily="18" charset="0"/>
                <a:cs typeface="Times New Roman" pitchFamily="18" charset="0"/>
              </a:rPr>
              <a:t>Nor will there be again after it</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To the years of many generations. </a:t>
            </a:r>
          </a:p>
          <a:p>
            <a:pPr marL="225425" indent="-225425">
              <a:buNone/>
            </a:pPr>
            <a:endParaRPr lang="en-US" sz="24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15</a:t>
            </a:fld>
            <a:endParaRPr lang="en-US"/>
          </a:p>
        </p:txBody>
      </p:sp>
      <p:sp>
        <p:nvSpPr>
          <p:cNvPr id="7" name="TextBox 6"/>
          <p:cNvSpPr txBox="1"/>
          <p:nvPr/>
        </p:nvSpPr>
        <p:spPr>
          <a:xfrm>
            <a:off x="533400" y="1828800"/>
            <a:ext cx="8303512" cy="2677656"/>
          </a:xfrm>
          <a:prstGeom prst="rect">
            <a:avLst/>
          </a:prstGeom>
          <a:solidFill>
            <a:schemeClr val="accent3">
              <a:lumMod val="60000"/>
              <a:lumOff val="40000"/>
            </a:schemeClr>
          </a:solidFill>
          <a:ln>
            <a:solidFill>
              <a:schemeClr val="tx1"/>
            </a:solidFill>
          </a:ln>
        </p:spPr>
        <p:txBody>
          <a:bodyPr wrap="square" rtlCol="0">
            <a:spAutoFit/>
          </a:bodyPr>
          <a:lstStyle/>
          <a:p>
            <a:r>
              <a:rPr lang="en-US" sz="2800" dirty="0" smtClean="0"/>
              <a:t>“Day of the Lord” includes the great tribulation, the following judgment on the nations, and the time of worldwide blessing under the rule of the Messiah.</a:t>
            </a:r>
          </a:p>
          <a:p>
            <a:endParaRPr lang="en-US" sz="2800" dirty="0" smtClean="0"/>
          </a:p>
          <a:p>
            <a:pPr marL="344488" indent="-344488"/>
            <a:r>
              <a:rPr lang="en-US" sz="2800" b="1" dirty="0" smtClean="0">
                <a:solidFill>
                  <a:srgbClr val="0000FF"/>
                </a:solidFill>
              </a:rPr>
              <a:t>Joel 2:18 </a:t>
            </a:r>
            <a:r>
              <a:rPr lang="en-US" sz="2800" dirty="0" smtClean="0"/>
              <a:t> Then the </a:t>
            </a:r>
            <a:r>
              <a:rPr lang="en-US" sz="2800" cap="small" dirty="0" smtClean="0"/>
              <a:t>LORD</a:t>
            </a:r>
            <a:r>
              <a:rPr lang="en-US" sz="2800" dirty="0" smtClean="0"/>
              <a:t> will be zealous for His land And will have pity on His people.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grpId="1" nodeType="clickEffect">
                                  <p:stCondLst>
                                    <p:cond delay="0"/>
                                  </p:stCondLst>
                                  <p:childTnLst>
                                    <p:anim calcmode="lin" valueType="num">
                                      <p:cBhvr additive="base">
                                        <p:cTn id="11" dur="500"/>
                                        <p:tgtEl>
                                          <p:spTgt spid="7"/>
                                        </p:tgtEl>
                                        <p:attrNameLst>
                                          <p:attrName>ppt_x</p:attrName>
                                        </p:attrNameLst>
                                      </p:cBhvr>
                                      <p:tavLst>
                                        <p:tav tm="0">
                                          <p:val>
                                            <p:strVal val="ppt_x"/>
                                          </p:val>
                                        </p:tav>
                                        <p:tav tm="100000">
                                          <p:val>
                                            <p:strVal val="ppt_x"/>
                                          </p:val>
                                        </p:tav>
                                      </p:tavLst>
                                    </p:anim>
                                    <p:anim calcmode="lin" valueType="num">
                                      <p:cBhvr additive="base">
                                        <p:cTn id="12" dur="500"/>
                                        <p:tgtEl>
                                          <p:spTgt spid="7"/>
                                        </p:tgtEl>
                                        <p:attrNameLst>
                                          <p:attrName>ppt_y</p:attrName>
                                        </p:attrNameLst>
                                      </p:cBhvr>
                                      <p:tavLst>
                                        <p:tav tm="0">
                                          <p:val>
                                            <p:strVal val="ppt_y"/>
                                          </p:val>
                                        </p:tav>
                                        <p:tav tm="100000">
                                          <p:val>
                                            <p:strVal val="1+ppt_h/2"/>
                                          </p:val>
                                        </p:tav>
                                      </p:tavLst>
                                    </p:anim>
                                    <p:set>
                                      <p:cBhvr>
                                        <p:cTn id="13"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162"/>
            <a:ext cx="8229600" cy="792162"/>
          </a:xfrm>
        </p:spPr>
        <p:txBody>
          <a:bodyPr>
            <a:noAutofit/>
          </a:bodyPr>
          <a:lstStyle/>
          <a:p>
            <a:r>
              <a:rPr lang="en-US" sz="2800" dirty="0" smtClean="0"/>
              <a:t>2) </a:t>
            </a:r>
            <a:r>
              <a:rPr lang="en-US" sz="2800" i="1" dirty="0" smtClean="0"/>
              <a:t>Great tribulation implies a lesser tribulation</a:t>
            </a:r>
            <a:endParaRPr lang="en-US" sz="2800" i="1" dirty="0"/>
          </a:p>
        </p:txBody>
      </p:sp>
      <p:sp>
        <p:nvSpPr>
          <p:cNvPr id="3" name="Content Placeholder 2"/>
          <p:cNvSpPr>
            <a:spLocks noGrp="1"/>
          </p:cNvSpPr>
          <p:nvPr>
            <p:ph idx="1"/>
          </p:nvPr>
        </p:nvSpPr>
        <p:spPr>
          <a:xfrm>
            <a:off x="0" y="914400"/>
            <a:ext cx="9144000" cy="4191000"/>
          </a:xfrm>
        </p:spPr>
        <p:txBody>
          <a:bodyPr>
            <a:noAutofit/>
          </a:bodyPr>
          <a:lstStyle/>
          <a:p>
            <a:pPr marL="225425" indent="-225425">
              <a:buNone/>
            </a:pPr>
            <a:r>
              <a:rPr lang="en-US" sz="2400" b="1" dirty="0" smtClean="0">
                <a:solidFill>
                  <a:schemeClr val="tx2"/>
                </a:solidFill>
                <a:latin typeface="Times New Roman" pitchFamily="18" charset="0"/>
                <a:cs typeface="Times New Roman" pitchFamily="18" charset="0"/>
              </a:rPr>
              <a:t>Daniel 12:11 </a:t>
            </a:r>
            <a:r>
              <a:rPr lang="en-US" sz="2400" dirty="0" smtClean="0">
                <a:latin typeface="Times New Roman" pitchFamily="18" charset="0"/>
                <a:cs typeface="Times New Roman" pitchFamily="18" charset="0"/>
              </a:rPr>
              <a:t>"And from the time that the regular sacrifice is abolished, and the </a:t>
            </a:r>
            <a:r>
              <a:rPr lang="en-US" sz="2400" b="1" u="sng" dirty="0" smtClean="0">
                <a:solidFill>
                  <a:srgbClr val="C00000"/>
                </a:solidFill>
                <a:latin typeface="Times New Roman" pitchFamily="18" charset="0"/>
                <a:cs typeface="Times New Roman" pitchFamily="18" charset="0"/>
              </a:rPr>
              <a:t>abomination of desolation</a:t>
            </a:r>
            <a:r>
              <a:rPr lang="en-US" sz="2400" dirty="0" smtClean="0">
                <a:latin typeface="Times New Roman" pitchFamily="18" charset="0"/>
                <a:cs typeface="Times New Roman" pitchFamily="18" charset="0"/>
              </a:rPr>
              <a:t> is set up, </a:t>
            </a:r>
            <a:r>
              <a:rPr lang="en-US" sz="2400" i="1" dirty="0" smtClean="0">
                <a:latin typeface="Times New Roman" pitchFamily="18" charset="0"/>
                <a:cs typeface="Times New Roman" pitchFamily="18" charset="0"/>
              </a:rPr>
              <a:t>there will be 1,290 days. </a:t>
            </a:r>
            <a:r>
              <a:rPr lang="en-US" sz="2400" dirty="0" smtClean="0">
                <a:latin typeface="Times New Roman" pitchFamily="18" charset="0"/>
                <a:cs typeface="Times New Roman" pitchFamily="18" charset="0"/>
              </a:rPr>
              <a:t>[Note: 1260 = 3 ½ years]</a:t>
            </a:r>
            <a:endParaRPr lang="en-US" sz="2400" i="1" dirty="0" smtClean="0">
              <a:latin typeface="Times New Roman" pitchFamily="18" charset="0"/>
              <a:cs typeface="Times New Roman" pitchFamily="18" charset="0"/>
            </a:endParaRPr>
          </a:p>
          <a:p>
            <a:pPr marL="225425" indent="-225425">
              <a:buNone/>
            </a:pPr>
            <a:r>
              <a:rPr lang="en-US" sz="2400" b="1" dirty="0" smtClean="0">
                <a:solidFill>
                  <a:schemeClr val="tx2"/>
                </a:solidFill>
                <a:latin typeface="Times New Roman" pitchFamily="18" charset="0"/>
                <a:cs typeface="Times New Roman" pitchFamily="18" charset="0"/>
              </a:rPr>
              <a:t>Matthew 24:15-21 </a:t>
            </a:r>
            <a:r>
              <a:rPr lang="en-US" sz="2400" dirty="0" smtClean="0">
                <a:solidFill>
                  <a:srgbClr val="FF0000"/>
                </a:solidFill>
                <a:latin typeface="Times New Roman" pitchFamily="18" charset="0"/>
                <a:cs typeface="Times New Roman" pitchFamily="18" charset="0"/>
              </a:rPr>
              <a:t>"Therefore when you see the </a:t>
            </a:r>
            <a:r>
              <a:rPr lang="en-US" sz="2400" b="1" u="sng" dirty="0" smtClean="0">
                <a:solidFill>
                  <a:srgbClr val="C00000"/>
                </a:solidFill>
                <a:latin typeface="Times New Roman" pitchFamily="18" charset="0"/>
                <a:cs typeface="Times New Roman" pitchFamily="18" charset="0"/>
              </a:rPr>
              <a:t>abomination of desolation </a:t>
            </a:r>
            <a:r>
              <a:rPr lang="en-US" sz="2400" dirty="0" smtClean="0">
                <a:solidFill>
                  <a:srgbClr val="FF0000"/>
                </a:solidFill>
                <a:latin typeface="Times New Roman" pitchFamily="18" charset="0"/>
                <a:cs typeface="Times New Roman" pitchFamily="18" charset="0"/>
              </a:rPr>
              <a:t>which was spoken of through Daniel the prophet, standing in the holy place (let the reader understand), </a:t>
            </a:r>
            <a:r>
              <a:rPr lang="en-US" sz="2400" baseline="30000" dirty="0" smtClean="0">
                <a:solidFill>
                  <a:schemeClr val="tx2"/>
                </a:solidFill>
                <a:latin typeface="Times New Roman" pitchFamily="18" charset="0"/>
                <a:cs typeface="Times New Roman" pitchFamily="18" charset="0"/>
              </a:rPr>
              <a:t>16</a:t>
            </a:r>
            <a:r>
              <a:rPr lang="en-US" sz="2400" dirty="0" smtClean="0">
                <a:solidFill>
                  <a:srgbClr val="FF0000"/>
                </a:solidFill>
                <a:latin typeface="Times New Roman" pitchFamily="18" charset="0"/>
                <a:cs typeface="Times New Roman" pitchFamily="18" charset="0"/>
              </a:rPr>
              <a:t>then let those who are in Judea flee to the mountains; </a:t>
            </a:r>
            <a:r>
              <a:rPr lang="en-US" sz="2400" baseline="30000" dirty="0" smtClean="0">
                <a:solidFill>
                  <a:schemeClr val="tx2"/>
                </a:solidFill>
                <a:latin typeface="Times New Roman" pitchFamily="18" charset="0"/>
                <a:cs typeface="Times New Roman" pitchFamily="18" charset="0"/>
              </a:rPr>
              <a:t>17</a:t>
            </a:r>
            <a:r>
              <a:rPr lang="en-US" sz="2400" dirty="0" smtClean="0">
                <a:solidFill>
                  <a:srgbClr val="FF0000"/>
                </a:solidFill>
                <a:latin typeface="Times New Roman" pitchFamily="18" charset="0"/>
                <a:cs typeface="Times New Roman" pitchFamily="18" charset="0"/>
              </a:rPr>
              <a:t>let him who is on the housetop not go down to get the things out that are in his house; </a:t>
            </a:r>
            <a:r>
              <a:rPr lang="en-US" sz="2400" baseline="30000" dirty="0" smtClean="0">
                <a:solidFill>
                  <a:schemeClr val="tx2"/>
                </a:solidFill>
                <a:latin typeface="Times New Roman" pitchFamily="18" charset="0"/>
                <a:cs typeface="Times New Roman" pitchFamily="18" charset="0"/>
              </a:rPr>
              <a:t>18</a:t>
            </a:r>
            <a:r>
              <a:rPr lang="en-US" sz="2400" dirty="0" smtClean="0">
                <a:solidFill>
                  <a:srgbClr val="FF0000"/>
                </a:solidFill>
                <a:latin typeface="Times New Roman" pitchFamily="18" charset="0"/>
                <a:cs typeface="Times New Roman" pitchFamily="18" charset="0"/>
              </a:rPr>
              <a:t>and let him who is in the field not turn back to get his cloak. </a:t>
            </a:r>
            <a:r>
              <a:rPr lang="en-US" sz="2400" baseline="30000" dirty="0" smtClean="0">
                <a:solidFill>
                  <a:schemeClr val="tx2"/>
                </a:solidFill>
                <a:latin typeface="Times New Roman" pitchFamily="18" charset="0"/>
                <a:cs typeface="Times New Roman" pitchFamily="18" charset="0"/>
              </a:rPr>
              <a:t>19</a:t>
            </a:r>
            <a:r>
              <a:rPr lang="en-US" sz="2400" dirty="0" smtClean="0">
                <a:solidFill>
                  <a:srgbClr val="FF0000"/>
                </a:solidFill>
                <a:latin typeface="Times New Roman" pitchFamily="18" charset="0"/>
                <a:cs typeface="Times New Roman" pitchFamily="18" charset="0"/>
              </a:rPr>
              <a:t>"But woe to those who are with child and to those who nurse babes in those days! </a:t>
            </a:r>
            <a:r>
              <a:rPr lang="en-US" sz="2400" baseline="30000" dirty="0" smtClean="0">
                <a:solidFill>
                  <a:schemeClr val="tx2"/>
                </a:solidFill>
                <a:latin typeface="Times New Roman" pitchFamily="18" charset="0"/>
                <a:cs typeface="Times New Roman" pitchFamily="18" charset="0"/>
              </a:rPr>
              <a:t>20</a:t>
            </a:r>
            <a:r>
              <a:rPr lang="en-US" sz="2400" dirty="0" smtClean="0">
                <a:solidFill>
                  <a:srgbClr val="FF0000"/>
                </a:solidFill>
                <a:latin typeface="Times New Roman" pitchFamily="18" charset="0"/>
                <a:cs typeface="Times New Roman" pitchFamily="18" charset="0"/>
              </a:rPr>
              <a:t>"But pray that your flight may not be in the winter, or on a Sabbath; </a:t>
            </a:r>
            <a:r>
              <a:rPr lang="en-US" sz="2400" baseline="30000" dirty="0" smtClean="0">
                <a:solidFill>
                  <a:schemeClr val="tx2"/>
                </a:solidFill>
                <a:latin typeface="Times New Roman" pitchFamily="18" charset="0"/>
                <a:cs typeface="Times New Roman" pitchFamily="18" charset="0"/>
              </a:rPr>
              <a:t>21</a:t>
            </a:r>
            <a:r>
              <a:rPr lang="en-US" sz="2400" dirty="0" smtClean="0">
                <a:solidFill>
                  <a:srgbClr val="FF0000"/>
                </a:solidFill>
                <a:latin typeface="Times New Roman" pitchFamily="18" charset="0"/>
                <a:cs typeface="Times New Roman" pitchFamily="18" charset="0"/>
              </a:rPr>
              <a:t>for then there will be a </a:t>
            </a:r>
            <a:r>
              <a:rPr lang="en-US" sz="2400" b="1" u="sng" dirty="0" smtClean="0">
                <a:solidFill>
                  <a:srgbClr val="C00000"/>
                </a:solidFill>
                <a:latin typeface="Times New Roman" pitchFamily="18" charset="0"/>
                <a:cs typeface="Times New Roman" pitchFamily="18" charset="0"/>
              </a:rPr>
              <a:t>great tribulation, such as has not occurred since the beginning of the world until now, nor ever shall.</a:t>
            </a:r>
            <a:r>
              <a:rPr lang="en-US" sz="2400" u="sng" dirty="0" smtClean="0">
                <a:solidFill>
                  <a:srgbClr val="FF0000"/>
                </a:solidFill>
                <a:latin typeface="Times New Roman" pitchFamily="18" charset="0"/>
                <a:cs typeface="Times New Roman" pitchFamily="18" charset="0"/>
              </a:rPr>
              <a:t> </a:t>
            </a:r>
          </a:p>
        </p:txBody>
      </p:sp>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noAutofit/>
          </a:bodyPr>
          <a:lstStyle/>
          <a:p>
            <a:r>
              <a:rPr lang="en-US" sz="2800" dirty="0" smtClean="0"/>
              <a:t>2) </a:t>
            </a:r>
            <a:r>
              <a:rPr lang="en-US" sz="2800" i="1" dirty="0" smtClean="0"/>
              <a:t>Great tribulation implies a lesser tribulation (cont’d)</a:t>
            </a:r>
            <a:endParaRPr lang="en-US" sz="2800" i="1" dirty="0"/>
          </a:p>
        </p:txBody>
      </p:sp>
      <p:sp>
        <p:nvSpPr>
          <p:cNvPr id="3" name="Content Placeholder 2"/>
          <p:cNvSpPr>
            <a:spLocks noGrp="1"/>
          </p:cNvSpPr>
          <p:nvPr>
            <p:ph idx="1"/>
          </p:nvPr>
        </p:nvSpPr>
        <p:spPr>
          <a:xfrm>
            <a:off x="0" y="914400"/>
            <a:ext cx="9144000" cy="4191000"/>
          </a:xfrm>
        </p:spPr>
        <p:txBody>
          <a:bodyPr>
            <a:noAutofit/>
          </a:bodyPr>
          <a:lstStyle/>
          <a:p>
            <a:pPr marL="225425" indent="-225425">
              <a:buNone/>
            </a:pPr>
            <a:r>
              <a:rPr lang="en-US" sz="2000" b="1" dirty="0" smtClean="0">
                <a:solidFill>
                  <a:schemeClr val="tx2"/>
                </a:solidFill>
                <a:latin typeface="Times New Roman" pitchFamily="18" charset="0"/>
                <a:cs typeface="Times New Roman" pitchFamily="18" charset="0"/>
              </a:rPr>
              <a:t>Jeremiah 30:7 </a:t>
            </a:r>
            <a:r>
              <a:rPr lang="en-US" sz="2000" dirty="0" smtClean="0">
                <a:latin typeface="Times New Roman" pitchFamily="18" charset="0"/>
                <a:cs typeface="Times New Roman" pitchFamily="18" charset="0"/>
              </a:rPr>
              <a:t>'Alas! for that day is great, There is </a:t>
            </a:r>
            <a:r>
              <a:rPr lang="en-US" sz="2000" b="1" u="sng" dirty="0" smtClean="0">
                <a:solidFill>
                  <a:srgbClr val="C00000"/>
                </a:solidFill>
                <a:latin typeface="Times New Roman" pitchFamily="18" charset="0"/>
                <a:cs typeface="Times New Roman" pitchFamily="18" charset="0"/>
              </a:rPr>
              <a:t>none like it</a:t>
            </a:r>
            <a:r>
              <a:rPr lang="en-US" sz="2000" u="sng"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And it is the </a:t>
            </a:r>
            <a:r>
              <a:rPr lang="en-US" sz="2000" b="1" u="sng" dirty="0" smtClean="0">
                <a:solidFill>
                  <a:srgbClr val="C00000"/>
                </a:solidFill>
                <a:latin typeface="Times New Roman" pitchFamily="18" charset="0"/>
                <a:cs typeface="Times New Roman" pitchFamily="18" charset="0"/>
              </a:rPr>
              <a:t>time of Jacob's distress</a:t>
            </a:r>
            <a:r>
              <a:rPr lang="en-US" sz="2000" dirty="0" smtClean="0">
                <a:latin typeface="Times New Roman" pitchFamily="18" charset="0"/>
                <a:cs typeface="Times New Roman" pitchFamily="18" charset="0"/>
              </a:rPr>
              <a:t>, But he will be saved from it. </a:t>
            </a:r>
          </a:p>
          <a:p>
            <a:pPr marL="630238" indent="-225425">
              <a:buNone/>
            </a:pPr>
            <a:r>
              <a:rPr lang="en-US" sz="2000" b="1" i="1" dirty="0" smtClean="0">
                <a:solidFill>
                  <a:srgbClr val="0033CC"/>
                </a:solidFill>
                <a:latin typeface="Times New Roman" pitchFamily="18" charset="0"/>
                <a:cs typeface="Times New Roman" pitchFamily="18" charset="0"/>
              </a:rPr>
              <a:t>Dan 7:25</a:t>
            </a:r>
            <a:r>
              <a:rPr lang="en-US" sz="2000" i="1" dirty="0" smtClean="0">
                <a:solidFill>
                  <a:srgbClr val="0033CC"/>
                </a:solidFill>
                <a:latin typeface="Times New Roman" pitchFamily="18" charset="0"/>
                <a:cs typeface="Times New Roman" pitchFamily="18" charset="0"/>
              </a:rPr>
              <a:t> </a:t>
            </a:r>
            <a:r>
              <a:rPr lang="en-US" sz="2000" i="1" dirty="0" smtClean="0">
                <a:latin typeface="Times New Roman" pitchFamily="18" charset="0"/>
                <a:cs typeface="Times New Roman" pitchFamily="18" charset="0"/>
              </a:rPr>
              <a:t>'And he will speak out against the Most High and wear down the saints of the Highest One, and he will intend to make alterations in times and in law; and they will be given into his hand for a time, times, and half a time. </a:t>
            </a:r>
          </a:p>
          <a:p>
            <a:pPr marL="225425" indent="-225425">
              <a:buNone/>
            </a:pPr>
            <a:r>
              <a:rPr lang="en-US" sz="2000" b="1" dirty="0" smtClean="0">
                <a:solidFill>
                  <a:schemeClr val="tx2"/>
                </a:solidFill>
                <a:latin typeface="Times New Roman" pitchFamily="18" charset="0"/>
                <a:cs typeface="Times New Roman" pitchFamily="18" charset="0"/>
              </a:rPr>
              <a:t>Daniel 12:1 </a:t>
            </a:r>
            <a:r>
              <a:rPr lang="en-US" sz="2000" dirty="0" smtClean="0">
                <a:latin typeface="Times New Roman" pitchFamily="18" charset="0"/>
                <a:cs typeface="Times New Roman" pitchFamily="18" charset="0"/>
              </a:rPr>
              <a:t>"Now at that time Michael, the great prince who stands guard over the sons of your people, will arise. And there will be a </a:t>
            </a:r>
            <a:r>
              <a:rPr lang="en-US" sz="2000" b="1" u="sng" dirty="0" smtClean="0">
                <a:solidFill>
                  <a:srgbClr val="C00000"/>
                </a:solidFill>
                <a:latin typeface="Times New Roman" pitchFamily="18" charset="0"/>
                <a:cs typeface="Times New Roman" pitchFamily="18" charset="0"/>
              </a:rPr>
              <a:t>time of distress </a:t>
            </a:r>
            <a:r>
              <a:rPr lang="en-US" sz="2000" dirty="0" smtClean="0">
                <a:latin typeface="Times New Roman" pitchFamily="18" charset="0"/>
                <a:cs typeface="Times New Roman" pitchFamily="18" charset="0"/>
              </a:rPr>
              <a:t>such as </a:t>
            </a:r>
            <a:r>
              <a:rPr lang="en-US" sz="2000" b="1" u="sng" dirty="0" smtClean="0">
                <a:solidFill>
                  <a:srgbClr val="C00000"/>
                </a:solidFill>
                <a:latin typeface="Times New Roman" pitchFamily="18" charset="0"/>
                <a:cs typeface="Times New Roman" pitchFamily="18" charset="0"/>
              </a:rPr>
              <a:t>never occurred since there was a nation until that time; and at that time </a:t>
            </a:r>
            <a:r>
              <a:rPr lang="en-US" sz="2000" dirty="0" smtClean="0">
                <a:latin typeface="Times New Roman" pitchFamily="18" charset="0"/>
                <a:cs typeface="Times New Roman" pitchFamily="18" charset="0"/>
              </a:rPr>
              <a:t>your people, everyone who is found written in the book, will be rescued. </a:t>
            </a:r>
          </a:p>
          <a:p>
            <a:pPr marL="225425" indent="-225425">
              <a:buNone/>
            </a:pPr>
            <a:r>
              <a:rPr lang="en-US" sz="2000" b="1" dirty="0" smtClean="0">
                <a:solidFill>
                  <a:schemeClr val="tx2"/>
                </a:solidFill>
                <a:latin typeface="Times New Roman" pitchFamily="18" charset="0"/>
                <a:cs typeface="Times New Roman" pitchFamily="18" charset="0"/>
              </a:rPr>
              <a:t>Joel 2:1-2 </a:t>
            </a:r>
            <a:r>
              <a:rPr lang="en-US" sz="2000" dirty="0" smtClean="0">
                <a:latin typeface="Times New Roman" pitchFamily="18" charset="0"/>
                <a:cs typeface="Times New Roman" pitchFamily="18" charset="0"/>
              </a:rPr>
              <a:t>Blow a trumpet in Zion, And sound an alarm on My holy mountain! Let all the inhabitants of the land tremble, For </a:t>
            </a:r>
            <a:r>
              <a:rPr lang="en-US" sz="2000" b="1" u="sng" dirty="0" smtClean="0">
                <a:solidFill>
                  <a:srgbClr val="C00000"/>
                </a:solidFill>
                <a:latin typeface="Times New Roman" pitchFamily="18" charset="0"/>
                <a:cs typeface="Times New Roman" pitchFamily="18" charset="0"/>
              </a:rPr>
              <a:t>the day of the Lord </a:t>
            </a:r>
            <a:r>
              <a:rPr lang="en-US" sz="2000" dirty="0" smtClean="0">
                <a:latin typeface="Times New Roman" pitchFamily="18" charset="0"/>
                <a:cs typeface="Times New Roman" pitchFamily="18" charset="0"/>
              </a:rPr>
              <a:t>is coming; Surely it is near, </a:t>
            </a:r>
            <a:r>
              <a:rPr lang="en-US" sz="2000" baseline="30000" dirty="0" smtClean="0">
                <a:solidFill>
                  <a:schemeClr val="tx2"/>
                </a:solidFill>
                <a:latin typeface="Times New Roman" pitchFamily="18" charset="0"/>
                <a:cs typeface="Times New Roman" pitchFamily="18" charset="0"/>
              </a:rPr>
              <a:t>2</a:t>
            </a:r>
            <a:r>
              <a:rPr lang="en-US" sz="2000" dirty="0" smtClean="0">
                <a:latin typeface="Times New Roman" pitchFamily="18" charset="0"/>
                <a:cs typeface="Times New Roman" pitchFamily="18" charset="0"/>
              </a:rPr>
              <a:t>A day of darkness and gloom, A day of clouds and thick darkness. As the dawn is spread over the mountains, So there is a great and mighty people; </a:t>
            </a:r>
            <a:r>
              <a:rPr lang="en-US" sz="2000" b="1" u="sng" dirty="0" smtClean="0">
                <a:solidFill>
                  <a:srgbClr val="C00000"/>
                </a:solidFill>
                <a:latin typeface="Times New Roman" pitchFamily="18" charset="0"/>
                <a:cs typeface="Times New Roman" pitchFamily="18" charset="0"/>
              </a:rPr>
              <a:t>There has never been </a:t>
            </a:r>
            <a:r>
              <a:rPr lang="en-US" sz="2000" b="1" i="1" u="sng" dirty="0" smtClean="0">
                <a:solidFill>
                  <a:srgbClr val="C00000"/>
                </a:solidFill>
                <a:latin typeface="Times New Roman" pitchFamily="18" charset="0"/>
                <a:cs typeface="Times New Roman" pitchFamily="18" charset="0"/>
              </a:rPr>
              <a:t>anything</a:t>
            </a:r>
            <a:r>
              <a:rPr lang="en-US" sz="2000" b="1" u="sng" dirty="0" smtClean="0">
                <a:solidFill>
                  <a:srgbClr val="C00000"/>
                </a:solidFill>
                <a:latin typeface="Times New Roman" pitchFamily="18" charset="0"/>
                <a:cs typeface="Times New Roman" pitchFamily="18" charset="0"/>
              </a:rPr>
              <a:t> like it, Nor will there be again after it </a:t>
            </a:r>
            <a:r>
              <a:rPr lang="en-US" sz="2000" dirty="0" smtClean="0">
                <a:latin typeface="Times New Roman" pitchFamily="18" charset="0"/>
                <a:cs typeface="Times New Roman" pitchFamily="18" charset="0"/>
              </a:rPr>
              <a:t>To the years of many generations. </a:t>
            </a:r>
          </a:p>
          <a:p>
            <a:pPr>
              <a:buNone/>
            </a:pPr>
            <a:endParaRPr lang="en-US" sz="2000" dirty="0" smtClean="0">
              <a:solidFill>
                <a:srgbClr val="FF0000"/>
              </a:solidFill>
              <a:latin typeface="Times New Roman" pitchFamily="18" charset="0"/>
              <a:cs typeface="Times New Roman" pitchFamily="18" charset="0"/>
            </a:endParaRPr>
          </a:p>
          <a:p>
            <a:pPr marL="225425" indent="-225425">
              <a:buNone/>
            </a:pPr>
            <a:endParaRPr lang="en-US" sz="1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endParaRPr lang="en-US" sz="4800" b="1" i="1" dirty="0" smtClean="0"/>
          </a:p>
        </p:txBody>
      </p:sp>
      <p:sp>
        <p:nvSpPr>
          <p:cNvPr id="3" name="Content Placeholder 2"/>
          <p:cNvSpPr>
            <a:spLocks noGrp="1"/>
          </p:cNvSpPr>
          <p:nvPr>
            <p:ph idx="1"/>
          </p:nvPr>
        </p:nvSpPr>
        <p:spPr>
          <a:xfrm>
            <a:off x="457200" y="3200400"/>
            <a:ext cx="8229600" cy="3048000"/>
          </a:xfrm>
        </p:spPr>
        <p:txBody>
          <a:bodyPr>
            <a:noAutofit/>
          </a:bodyPr>
          <a:lstStyle/>
          <a:p>
            <a:pPr>
              <a:buNone/>
            </a:pPr>
            <a:r>
              <a:rPr lang="en-US" sz="2800" i="1" dirty="0" smtClean="0"/>
              <a:t> </a:t>
            </a:r>
          </a:p>
          <a:p>
            <a:endParaRPr lang="en-US" sz="4800" dirty="0"/>
          </a:p>
        </p:txBody>
      </p:sp>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18</a:t>
            </a:fld>
            <a:endParaRPr lang="en-US"/>
          </a:p>
        </p:txBody>
      </p:sp>
      <p:pic>
        <p:nvPicPr>
          <p:cNvPr id="7" name="Picture 2"/>
          <p:cNvPicPr>
            <a:picLocks noChangeAspect="1" noChangeArrowheads="1"/>
          </p:cNvPicPr>
          <p:nvPr/>
        </p:nvPicPr>
        <p:blipFill>
          <a:blip r:embed="rId2" cstate="print"/>
          <a:srcRect/>
          <a:stretch>
            <a:fillRect/>
          </a:stretch>
        </p:blipFill>
        <p:spPr bwMode="auto">
          <a:xfrm>
            <a:off x="25866" y="1371600"/>
            <a:ext cx="9041934" cy="2819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Revelation of Jesus Christ</a:t>
            </a:r>
            <a:br>
              <a:rPr lang="en-US" dirty="0" smtClean="0"/>
            </a:br>
            <a:r>
              <a:rPr lang="en-US" dirty="0" smtClean="0"/>
              <a:t>Chap 4 of 22</a:t>
            </a:r>
            <a:endParaRPr lang="en-US" dirty="0"/>
          </a:p>
        </p:txBody>
      </p:sp>
      <p:sp>
        <p:nvSpPr>
          <p:cNvPr id="3" name="Subtitle 2"/>
          <p:cNvSpPr>
            <a:spLocks noGrp="1"/>
          </p:cNvSpPr>
          <p:nvPr>
            <p:ph type="subTitle" idx="1"/>
          </p:nvPr>
        </p:nvSpPr>
        <p:spPr/>
        <p:txBody>
          <a:bodyPr>
            <a:normAutofit/>
          </a:bodyPr>
          <a:lstStyle/>
          <a:p>
            <a:r>
              <a:rPr lang="en-US" sz="3600" dirty="0" smtClean="0">
                <a:solidFill>
                  <a:srgbClr val="C00000"/>
                </a:solidFill>
              </a:rPr>
              <a:t>The Throne in Heaven</a:t>
            </a:r>
            <a:endParaRPr lang="en-US" sz="3600" dirty="0">
              <a:solidFill>
                <a:srgbClr val="C00000"/>
              </a:solidFill>
            </a:endParaRPr>
          </a:p>
        </p:txBody>
      </p:sp>
      <p:pic>
        <p:nvPicPr>
          <p:cNvPr id="1026" name="Picture 2" descr="E:\BIBLE STUDY\MBC Community Teaching\DTW\Revelation\Graphics\jesus_second_coming.jpg"/>
          <p:cNvPicPr>
            <a:picLocks noChangeAspect="1" noChangeArrowheads="1"/>
          </p:cNvPicPr>
          <p:nvPr/>
        </p:nvPicPr>
        <p:blipFill>
          <a:blip r:embed="rId2" cstate="print"/>
          <a:srcRect/>
          <a:stretch>
            <a:fillRect/>
          </a:stretch>
        </p:blipFill>
        <p:spPr bwMode="auto">
          <a:xfrm>
            <a:off x="152400" y="152400"/>
            <a:ext cx="1395095" cy="1981200"/>
          </a:xfrm>
          <a:prstGeom prst="rect">
            <a:avLst/>
          </a:prstGeom>
          <a:noFill/>
        </p:spPr>
      </p:pic>
      <p:sp>
        <p:nvSpPr>
          <p:cNvPr id="5" name="TextBox 4"/>
          <p:cNvSpPr txBox="1"/>
          <p:nvPr/>
        </p:nvSpPr>
        <p:spPr>
          <a:xfrm>
            <a:off x="838200" y="5188803"/>
            <a:ext cx="7772400" cy="830997"/>
          </a:xfrm>
          <a:prstGeom prst="rect">
            <a:avLst/>
          </a:prstGeom>
          <a:noFill/>
        </p:spPr>
        <p:txBody>
          <a:bodyPr wrap="square" rtlCol="0">
            <a:spAutoFit/>
          </a:bodyPr>
          <a:lstStyle/>
          <a:p>
            <a:r>
              <a:rPr lang="en-US" sz="2000" b="1" i="1" dirty="0" smtClean="0">
                <a:solidFill>
                  <a:schemeClr val="tx2"/>
                </a:solidFill>
              </a:rPr>
              <a:t>Rev. 1:3</a:t>
            </a:r>
            <a:r>
              <a:rPr lang="en-US" sz="2000" i="1" dirty="0" smtClean="0">
                <a:solidFill>
                  <a:schemeClr val="tx2"/>
                </a:solidFill>
              </a:rPr>
              <a:t> </a:t>
            </a:r>
            <a:r>
              <a:rPr lang="en-US" sz="2000" i="1" dirty="0" smtClean="0">
                <a:solidFill>
                  <a:srgbClr val="FF0000"/>
                </a:solidFill>
              </a:rPr>
              <a:t>Blessed is he who </a:t>
            </a:r>
            <a:r>
              <a:rPr lang="en-US" sz="2800" b="1" i="1" u="sng" dirty="0" smtClean="0">
                <a:solidFill>
                  <a:schemeClr val="tx2">
                    <a:lumMod val="75000"/>
                  </a:schemeClr>
                </a:solidFill>
              </a:rPr>
              <a:t>reads</a:t>
            </a:r>
            <a:r>
              <a:rPr lang="en-US" sz="2800" i="1" dirty="0" smtClean="0">
                <a:solidFill>
                  <a:srgbClr val="FF0000"/>
                </a:solidFill>
              </a:rPr>
              <a:t> </a:t>
            </a:r>
            <a:r>
              <a:rPr lang="en-US" sz="2000" i="1" dirty="0" smtClean="0">
                <a:solidFill>
                  <a:srgbClr val="FF0000"/>
                </a:solidFill>
              </a:rPr>
              <a:t>and those who </a:t>
            </a:r>
            <a:r>
              <a:rPr lang="en-US" sz="2000" b="1" i="1" u="sng" dirty="0" smtClean="0">
                <a:solidFill>
                  <a:srgbClr val="FF0000"/>
                </a:solidFill>
              </a:rPr>
              <a:t>hear</a:t>
            </a:r>
            <a:r>
              <a:rPr lang="en-US" sz="2000" i="1" dirty="0" smtClean="0">
                <a:solidFill>
                  <a:srgbClr val="FF0000"/>
                </a:solidFill>
              </a:rPr>
              <a:t> the words of the prophecy, and </a:t>
            </a:r>
            <a:r>
              <a:rPr lang="en-US" sz="2000" b="1" i="1" u="sng" dirty="0" smtClean="0">
                <a:solidFill>
                  <a:srgbClr val="FF0000"/>
                </a:solidFill>
              </a:rPr>
              <a:t>heed</a:t>
            </a:r>
            <a:r>
              <a:rPr lang="en-US" sz="2000" i="1" dirty="0" smtClean="0">
                <a:solidFill>
                  <a:srgbClr val="FF0000"/>
                </a:solidFill>
              </a:rPr>
              <a:t> the things which are written in it; for the time is near</a:t>
            </a:r>
            <a:r>
              <a:rPr lang="en-US" sz="2000" i="1" dirty="0" smtClean="0"/>
              <a:t>.</a:t>
            </a:r>
            <a:r>
              <a:rPr lang="en-US" sz="2000" dirty="0" smtClean="0"/>
              <a:t> </a:t>
            </a:r>
          </a:p>
        </p:txBody>
      </p:sp>
      <p:sp>
        <p:nvSpPr>
          <p:cNvPr id="13313" name="Text Box 1"/>
          <p:cNvSpPr txBox="1">
            <a:spLocks noChangeArrowheads="1"/>
          </p:cNvSpPr>
          <p:nvPr/>
        </p:nvSpPr>
        <p:spPr bwMode="auto">
          <a:xfrm>
            <a:off x="1752600" y="457200"/>
            <a:ext cx="4876800" cy="1015663"/>
          </a:xfrm>
          <a:prstGeom prst="rect">
            <a:avLst/>
          </a:prstGeom>
          <a:solidFill>
            <a:srgbClr val="FFFFFF"/>
          </a:solidFill>
          <a:ln w="9525">
            <a:solidFill>
              <a:srgbClr val="000000"/>
            </a:solidFill>
            <a:miter lim="800000"/>
            <a:headEnd/>
            <a:tailEnd/>
          </a:ln>
          <a:effectLst>
            <a:outerShdw dist="107763" dir="2700000" algn="ctr" rotWithShape="0">
              <a:srgbClr val="808080">
                <a:alpha val="50000"/>
              </a:srgbClr>
            </a:outerShdw>
          </a:effec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rgbClr val="0000FF"/>
                </a:solidFill>
                <a:effectLst/>
                <a:latin typeface="Times New Roman" pitchFamily="18" charset="0"/>
              </a:rPr>
              <a:t>Rev. 22:10</a:t>
            </a:r>
            <a:r>
              <a:rPr kumimoji="0" lang="en-US" sz="2000" b="0" i="0" u="none" strike="noStrike" cap="none" normalizeH="0" baseline="0" dirty="0" smtClean="0">
                <a:ln>
                  <a:noFill/>
                </a:ln>
                <a:solidFill>
                  <a:schemeClr val="tx1"/>
                </a:solidFill>
                <a:effectLst/>
                <a:latin typeface="Times New Roman" pitchFamily="18" charset="0"/>
              </a:rPr>
              <a:t> And he said to me, "</a:t>
            </a:r>
            <a:r>
              <a:rPr kumimoji="0" lang="en-US" sz="2000" b="1" i="0" u="sng" strike="noStrike" cap="none" normalizeH="0" baseline="0" dirty="0" smtClean="0">
                <a:ln>
                  <a:noFill/>
                </a:ln>
                <a:solidFill>
                  <a:schemeClr val="tx1"/>
                </a:solidFill>
                <a:effectLst/>
                <a:latin typeface="Times New Roman" pitchFamily="18" charset="0"/>
              </a:rPr>
              <a:t>Do not seal up the words of the prophecy of th</a:t>
            </a:r>
            <a:r>
              <a:rPr kumimoji="0" lang="en-US" sz="2000" b="1" i="0" u="sng" strike="noStrike" cap="none" normalizeH="0" baseline="0" dirty="0" smtClean="0">
                <a:ln>
                  <a:noFill/>
                </a:ln>
                <a:solidFill>
                  <a:schemeClr val="tx1"/>
                </a:solidFill>
                <a:effectLst/>
                <a:latin typeface="Calibri" pitchFamily="34" charset="0"/>
              </a:rPr>
              <a:t>is book</a:t>
            </a:r>
            <a:r>
              <a:rPr kumimoji="0" lang="en-US" sz="2000" b="0" i="0" u="none" strike="noStrike" cap="none" normalizeH="0" baseline="0" dirty="0" smtClean="0">
                <a:ln>
                  <a:noFill/>
                </a:ln>
                <a:solidFill>
                  <a:schemeClr val="tx1"/>
                </a:solidFill>
                <a:effectLst/>
                <a:latin typeface="Calibri" pitchFamily="34" charset="0"/>
              </a:rPr>
              <a:t>, for the time is near. </a:t>
            </a:r>
            <a:endParaRPr kumimoji="0" lang="en-US" sz="2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Narrator</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solidFill>
                  <a:srgbClr val="0000FF"/>
                </a:solidFill>
                <a:latin typeface="Times New Roman" pitchFamily="18" charset="0"/>
                <a:cs typeface="Times New Roman" pitchFamily="18" charset="0"/>
              </a:rPr>
              <a:t>Rev 19:10 </a:t>
            </a:r>
            <a:r>
              <a:rPr lang="en-US" dirty="0" smtClean="0">
                <a:latin typeface="Times New Roman" pitchFamily="18" charset="0"/>
                <a:cs typeface="Times New Roman" pitchFamily="18" charset="0"/>
              </a:rPr>
              <a:t> Then </a:t>
            </a:r>
            <a:r>
              <a:rPr lang="en-US" b="1" u="sng" dirty="0" smtClean="0">
                <a:latin typeface="Times New Roman" pitchFamily="18" charset="0"/>
                <a:cs typeface="Times New Roman" pitchFamily="18" charset="0"/>
              </a:rPr>
              <a:t>I fell at his feet to worship him</a:t>
            </a:r>
            <a:r>
              <a:rPr lang="en-US" dirty="0" smtClean="0">
                <a:latin typeface="Times New Roman" pitchFamily="18" charset="0"/>
                <a:cs typeface="Times New Roman" pitchFamily="18" charset="0"/>
              </a:rPr>
              <a:t>. But he *said to me, "</a:t>
            </a:r>
            <a:r>
              <a:rPr lang="en-US" b="1" u="sng" dirty="0" smtClean="0">
                <a:latin typeface="Times New Roman" pitchFamily="18" charset="0"/>
                <a:cs typeface="Times New Roman" pitchFamily="18" charset="0"/>
              </a:rPr>
              <a:t>Do not do that</a:t>
            </a:r>
            <a:r>
              <a:rPr lang="en-US" dirty="0" smtClean="0">
                <a:latin typeface="Times New Roman" pitchFamily="18" charset="0"/>
                <a:cs typeface="Times New Roman" pitchFamily="18" charset="0"/>
              </a:rPr>
              <a:t>; I am a fellow servant of yours and your brethren who hold the testimony of Jesus; worship God. For the testimony of Jesus is the spirit of prophecy." </a:t>
            </a:r>
            <a:br>
              <a:rPr lang="en-US" dirty="0" smtClean="0">
                <a:latin typeface="Times New Roman" pitchFamily="18" charset="0"/>
                <a:cs typeface="Times New Roman" pitchFamily="18" charset="0"/>
              </a:rPr>
            </a:br>
            <a:endParaRPr lang="en-US" dirty="0" smtClean="0">
              <a:latin typeface="Times New Roman" pitchFamily="18" charset="0"/>
              <a:cs typeface="Times New Roman" pitchFamily="18" charset="0"/>
            </a:endParaRPr>
          </a:p>
          <a:p>
            <a:pPr>
              <a:buNone/>
            </a:pPr>
            <a:r>
              <a:rPr lang="en-US" b="1" dirty="0" smtClean="0">
                <a:solidFill>
                  <a:srgbClr val="0000FF"/>
                </a:solidFill>
                <a:latin typeface="Times New Roman" pitchFamily="18" charset="0"/>
                <a:cs typeface="Times New Roman" pitchFamily="18" charset="0"/>
              </a:rPr>
              <a:t>Rev 22:8-9 </a:t>
            </a:r>
            <a:r>
              <a:rPr lang="en-US" dirty="0" smtClean="0">
                <a:latin typeface="Times New Roman" pitchFamily="18" charset="0"/>
                <a:cs typeface="Times New Roman" pitchFamily="18" charset="0"/>
              </a:rPr>
              <a:t>I, John, am the one who heard and saw these things. And when I heard and saw, I </a:t>
            </a:r>
            <a:r>
              <a:rPr lang="en-US" b="1" u="sng" dirty="0" smtClean="0">
                <a:latin typeface="Times New Roman" pitchFamily="18" charset="0"/>
                <a:cs typeface="Times New Roman" pitchFamily="18" charset="0"/>
              </a:rPr>
              <a:t>fell down to worship at the feet of the angel </a:t>
            </a:r>
            <a:r>
              <a:rPr lang="en-US" dirty="0" smtClean="0">
                <a:latin typeface="Times New Roman" pitchFamily="18" charset="0"/>
                <a:cs typeface="Times New Roman" pitchFamily="18" charset="0"/>
              </a:rPr>
              <a:t>who showed me these things. </a:t>
            </a:r>
            <a:r>
              <a:rPr lang="en-US" b="1" baseline="30000" dirty="0" smtClean="0">
                <a:solidFill>
                  <a:srgbClr val="0000FF"/>
                </a:solidFill>
                <a:latin typeface="Times New Roman" pitchFamily="18" charset="0"/>
                <a:cs typeface="Times New Roman" pitchFamily="18" charset="0"/>
              </a:rPr>
              <a:t>9</a:t>
            </a:r>
            <a:r>
              <a:rPr lang="en-US" dirty="0" smtClean="0">
                <a:latin typeface="Times New Roman" pitchFamily="18" charset="0"/>
                <a:cs typeface="Times New Roman" pitchFamily="18" charset="0"/>
              </a:rPr>
              <a:t> But he *said to me, "</a:t>
            </a:r>
            <a:r>
              <a:rPr lang="en-US" b="1" u="sng" dirty="0" smtClean="0">
                <a:latin typeface="Times New Roman" pitchFamily="18" charset="0"/>
                <a:cs typeface="Times New Roman" pitchFamily="18" charset="0"/>
              </a:rPr>
              <a:t>Do not do that</a:t>
            </a:r>
            <a:r>
              <a:rPr lang="en-US" dirty="0" smtClean="0">
                <a:latin typeface="Times New Roman" pitchFamily="18" charset="0"/>
                <a:cs typeface="Times New Roman" pitchFamily="18" charset="0"/>
              </a:rPr>
              <a:t>. I am a fellow servant of yours and of your brethren the prophets and of those who heed the words of this book. Worship God.“</a:t>
            </a:r>
          </a:p>
          <a:p>
            <a:pPr>
              <a:buNone/>
            </a:pPr>
            <a:endParaRPr lang="en-US" dirty="0" smtClean="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686800" cy="1143000"/>
          </a:xfrm>
        </p:spPr>
        <p:txBody>
          <a:bodyPr>
            <a:normAutofit fontScale="90000"/>
          </a:bodyPr>
          <a:lstStyle/>
          <a:p>
            <a:pPr lvl="0"/>
            <a:r>
              <a:rPr lang="en-US" sz="4000" b="1" dirty="0" smtClean="0">
                <a:effectLst>
                  <a:innerShdw blurRad="63500" dist="50800">
                    <a:prstClr val="black">
                      <a:alpha val="50000"/>
                    </a:prstClr>
                  </a:innerShdw>
                </a:effectLst>
              </a:rPr>
              <a:t>Third Major Section of Revelation: Ch 4-22 </a:t>
            </a:r>
            <a:r>
              <a:rPr lang="en-US" b="1" dirty="0" smtClean="0"/>
              <a:t/>
            </a:r>
            <a:br>
              <a:rPr lang="en-US" b="1" dirty="0" smtClean="0"/>
            </a:br>
            <a:r>
              <a:rPr lang="en-US" sz="2200" dirty="0" smtClean="0"/>
              <a:t>(Benware</a:t>
            </a:r>
            <a:r>
              <a:rPr lang="en-US" sz="2200" i="1" dirty="0" smtClean="0"/>
              <a:t>, “Understanding End Times Prophecy”)</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21</a:t>
            </a:fld>
            <a:endParaRPr lang="en-US"/>
          </a:p>
        </p:txBody>
      </p:sp>
      <p:sp>
        <p:nvSpPr>
          <p:cNvPr id="27649" name="Rectangle 1"/>
          <p:cNvSpPr>
            <a:spLocks noChangeArrowheads="1"/>
          </p:cNvSpPr>
          <p:nvPr/>
        </p:nvSpPr>
        <p:spPr bwMode="auto">
          <a:xfrm>
            <a:off x="1143000" y="1371600"/>
            <a:ext cx="71628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FF"/>
                </a:solidFill>
                <a:effectLst/>
                <a:latin typeface="Arial" pitchFamily="34" charset="0"/>
                <a:ea typeface="Times New Roman" pitchFamily="18" charset="0"/>
              </a:rPr>
              <a:t>Rev. 1:19</a:t>
            </a:r>
            <a:r>
              <a:rPr kumimoji="0" lang="en-US" sz="16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1600" b="0" i="0" u="none" strike="noStrike" cap="none" normalizeH="0" baseline="0" dirty="0" smtClean="0">
                <a:ln>
                  <a:noFill/>
                </a:ln>
                <a:solidFill>
                  <a:srgbClr val="FF0000"/>
                </a:solidFill>
                <a:effectLst/>
                <a:latin typeface="Arial" pitchFamily="34" charset="0"/>
                <a:ea typeface="Times New Roman" pitchFamily="18" charset="0"/>
              </a:rPr>
              <a:t>"Write therefore the things which you have seen, and the things which are, and </a:t>
            </a:r>
            <a:r>
              <a:rPr kumimoji="0" lang="en-US" sz="1600" b="1" i="0" u="sng" strike="noStrike" cap="none" normalizeH="0" baseline="0" dirty="0" smtClean="0">
                <a:ln>
                  <a:noFill/>
                </a:ln>
                <a:solidFill>
                  <a:srgbClr val="FF0000"/>
                </a:solidFill>
                <a:effectLst/>
                <a:latin typeface="Arial" pitchFamily="34" charset="0"/>
                <a:ea typeface="Times New Roman" pitchFamily="18" charset="0"/>
              </a:rPr>
              <a:t>the things which shall take place after these things</a:t>
            </a:r>
            <a:r>
              <a:rPr kumimoji="0" lang="en-US" sz="1600" b="0" i="0" u="none" strike="noStrike" cap="none" normalizeH="0" baseline="0" dirty="0" smtClean="0">
                <a:ln>
                  <a:noFill/>
                </a:ln>
                <a:solidFill>
                  <a:srgbClr val="FF0000"/>
                </a:solidFill>
                <a:effectLst/>
                <a:latin typeface="Arial" pitchFamily="34" charset="0"/>
                <a:ea typeface="Times New Roman" pitchFamily="18" charset="0"/>
              </a:rPr>
              <a:t>. </a:t>
            </a:r>
            <a:endParaRPr kumimoji="0" lang="en-US" sz="2400" b="0" i="0" u="none" strike="noStrike" cap="none" normalizeH="0" baseline="0" dirty="0" smtClean="0">
              <a:ln>
                <a:noFill/>
              </a:ln>
              <a:solidFill>
                <a:schemeClr val="tx1"/>
              </a:solidFill>
              <a:effectLst/>
              <a:latin typeface="Arial" pitchFamily="34" charset="0"/>
            </a:endParaRPr>
          </a:p>
        </p:txBody>
      </p:sp>
      <p:pic>
        <p:nvPicPr>
          <p:cNvPr id="9" name="Picture 38"/>
          <p:cNvPicPr>
            <a:picLocks noChangeAspect="1" noChangeArrowheads="1"/>
          </p:cNvPicPr>
          <p:nvPr/>
        </p:nvPicPr>
        <p:blipFill>
          <a:blip r:embed="rId2" cstate="print"/>
          <a:srcRect/>
          <a:stretch>
            <a:fillRect/>
          </a:stretch>
        </p:blipFill>
        <p:spPr bwMode="auto">
          <a:xfrm>
            <a:off x="990600" y="1981200"/>
            <a:ext cx="7194183" cy="4419600"/>
          </a:xfrm>
          <a:prstGeom prst="rect">
            <a:avLst/>
          </a:prstGeom>
          <a:noFill/>
          <a:ln w="6350">
            <a:solidFill>
              <a:schemeClr val="tx1"/>
            </a:solid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t>8. Outline of Revelation</a:t>
            </a:r>
            <a:endParaRPr lang="en-US" b="1" dirty="0"/>
          </a:p>
        </p:txBody>
      </p:sp>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22</a:t>
            </a:fld>
            <a:endParaRPr lang="en-US"/>
          </a:p>
        </p:txBody>
      </p:sp>
      <p:graphicFrame>
        <p:nvGraphicFramePr>
          <p:cNvPr id="7" name="Table 6"/>
          <p:cNvGraphicFramePr>
            <a:graphicFrameLocks noGrp="1"/>
          </p:cNvGraphicFramePr>
          <p:nvPr/>
        </p:nvGraphicFramePr>
        <p:xfrm>
          <a:off x="304800" y="1100802"/>
          <a:ext cx="8534400" cy="5260624"/>
        </p:xfrm>
        <a:graphic>
          <a:graphicData uri="http://schemas.openxmlformats.org/drawingml/2006/table">
            <a:tbl>
              <a:tblPr/>
              <a:tblGrid>
                <a:gridCol w="1805680"/>
                <a:gridCol w="6728720"/>
              </a:tblGrid>
              <a:tr h="342892">
                <a:tc>
                  <a:txBody>
                    <a:bodyPr/>
                    <a:lstStyle/>
                    <a:p>
                      <a:pPr marL="0" marR="0" algn="ctr">
                        <a:lnSpc>
                          <a:spcPct val="115000"/>
                        </a:lnSpc>
                        <a:spcBef>
                          <a:spcPts val="0"/>
                        </a:spcBef>
                        <a:spcAft>
                          <a:spcPts val="0"/>
                        </a:spcAft>
                      </a:pPr>
                      <a:r>
                        <a:rPr lang="en-US" sz="2000" b="1" dirty="0">
                          <a:latin typeface="Calibri"/>
                          <a:ea typeface="MS Mincho"/>
                          <a:cs typeface="Times New Roman"/>
                        </a:rPr>
                        <a:t>Chapters</a:t>
                      </a:r>
                      <a:endParaRPr lang="en-US" sz="1400" dirty="0">
                        <a:latin typeface="Calibri"/>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Calibri"/>
                          <a:ea typeface="MS Mincho"/>
                          <a:cs typeface="Times New Roman"/>
                        </a:rPr>
                        <a:t>Topic</a:t>
                      </a:r>
                      <a:endParaRPr lang="en-US" sz="1400" dirty="0">
                        <a:latin typeface="Calibri"/>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1</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marL="0" marR="0">
                        <a:lnSpc>
                          <a:spcPct val="115000"/>
                        </a:lnSpc>
                        <a:spcBef>
                          <a:spcPts val="0"/>
                        </a:spcBef>
                        <a:spcAft>
                          <a:spcPts val="0"/>
                        </a:spcAft>
                      </a:pPr>
                      <a:r>
                        <a:rPr lang="en-US" sz="1400" b="1" i="1" kern="1200" dirty="0">
                          <a:solidFill>
                            <a:srgbClr val="FF0000"/>
                          </a:solidFill>
                          <a:latin typeface="+mn-lt"/>
                          <a:ea typeface="MS Mincho"/>
                          <a:cs typeface="Times New Roman"/>
                        </a:rPr>
                        <a:t>Things</a:t>
                      </a:r>
                      <a:r>
                        <a:rPr lang="en-US" sz="1400" dirty="0">
                          <a:latin typeface="+mn-lt"/>
                          <a:ea typeface="MS Mincho"/>
                          <a:cs typeface="Times New Roman"/>
                        </a:rPr>
                        <a:t> </a:t>
                      </a:r>
                      <a:r>
                        <a:rPr lang="en-US" sz="1400" b="1" i="1" dirty="0">
                          <a:solidFill>
                            <a:srgbClr val="FF0000"/>
                          </a:solidFill>
                          <a:latin typeface="+mn-lt"/>
                          <a:ea typeface="MS Mincho"/>
                          <a:cs typeface="Times New Roman"/>
                        </a:rPr>
                        <a:t>which you have seen  </a:t>
                      </a:r>
                      <a:r>
                        <a:rPr lang="en-US" sz="1400" dirty="0">
                          <a:latin typeface="+mn-lt"/>
                          <a:ea typeface="Calibri"/>
                          <a:cs typeface="Times New Roman"/>
                        </a:rPr>
                        <a:t>─ </a:t>
                      </a:r>
                      <a:r>
                        <a:rPr lang="en-US" sz="1400" dirty="0" smtClean="0">
                          <a:latin typeface="+mn-lt"/>
                          <a:ea typeface="Calibri"/>
                          <a:cs typeface="Times New Roman"/>
                        </a:rPr>
                        <a:t>Glorified </a:t>
                      </a:r>
                      <a:r>
                        <a:rPr lang="en-US" sz="1400" dirty="0" smtClean="0">
                          <a:latin typeface="+mn-lt"/>
                          <a:ea typeface="MS Mincho"/>
                          <a:cs typeface="Times New Roman"/>
                        </a:rPr>
                        <a:t>Christ </a:t>
                      </a:r>
                      <a:r>
                        <a:rPr lang="en-US" sz="1400" dirty="0">
                          <a:latin typeface="+mn-lt"/>
                          <a:ea typeface="MS Mincho"/>
                          <a:cs typeface="Times New Roman"/>
                        </a:rPr>
                        <a:t>in heaven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2-3</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b="1" i="1" kern="1200" dirty="0">
                          <a:solidFill>
                            <a:srgbClr val="FF0000"/>
                          </a:solidFill>
                          <a:latin typeface="+mn-lt"/>
                          <a:ea typeface="MS Mincho"/>
                          <a:cs typeface="Times New Roman"/>
                        </a:rPr>
                        <a:t>Things which are </a:t>
                      </a:r>
                      <a:r>
                        <a:rPr lang="en-US" sz="1400" dirty="0">
                          <a:latin typeface="+mn-lt"/>
                          <a:ea typeface="Calibri"/>
                          <a:cs typeface="Times New Roman"/>
                        </a:rPr>
                        <a:t>─ 7 </a:t>
                      </a:r>
                      <a:r>
                        <a:rPr lang="en-US" sz="1400" dirty="0">
                          <a:latin typeface="+mn-lt"/>
                          <a:ea typeface="MS Mincho"/>
                          <a:cs typeface="Times New Roman"/>
                        </a:rPr>
                        <a:t>letters to the 7 churches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4-5</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b="1" i="1" kern="1200" dirty="0" smtClean="0">
                          <a:solidFill>
                            <a:srgbClr val="FF0000"/>
                          </a:solidFill>
                          <a:latin typeface="+mn-lt"/>
                          <a:ea typeface="MS Mincho"/>
                          <a:cs typeface="Times New Roman"/>
                        </a:rPr>
                        <a:t>Things which shall take place </a:t>
                      </a:r>
                      <a:r>
                        <a:rPr lang="en-US" sz="1400" dirty="0" smtClean="0">
                          <a:latin typeface="+mn-lt"/>
                          <a:ea typeface="Calibri"/>
                          <a:cs typeface="Times New Roman"/>
                        </a:rPr>
                        <a:t>─ </a:t>
                      </a:r>
                      <a:r>
                        <a:rPr lang="en-US" sz="1400" b="1" i="1" kern="1200" dirty="0" smtClean="0">
                          <a:solidFill>
                            <a:srgbClr val="FF0000"/>
                          </a:solidFill>
                          <a:latin typeface="+mn-lt"/>
                          <a:ea typeface="MS Mincho"/>
                          <a:cs typeface="Times New Roman"/>
                        </a:rPr>
                        <a:t> </a:t>
                      </a:r>
                      <a:r>
                        <a:rPr lang="en-US" sz="1400" dirty="0" smtClean="0">
                          <a:latin typeface="+mn-lt"/>
                          <a:ea typeface="MS Mincho"/>
                          <a:cs typeface="Times New Roman"/>
                        </a:rPr>
                        <a:t>Introduction / background </a:t>
                      </a:r>
                      <a:r>
                        <a:rPr lang="en-US" sz="1400" dirty="0">
                          <a:latin typeface="+mn-lt"/>
                          <a:ea typeface="MS Mincho"/>
                          <a:cs typeface="Times New Roman"/>
                        </a:rPr>
                        <a:t>to the future — 7 sealed scroll</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6</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6 seals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21060">
                <a:tc>
                  <a:txBody>
                    <a:bodyPr/>
                    <a:lstStyle/>
                    <a:p>
                      <a:pPr marL="0" marR="0" algn="ctr">
                        <a:lnSpc>
                          <a:spcPct val="115000"/>
                        </a:lnSpc>
                        <a:spcBef>
                          <a:spcPts val="0"/>
                        </a:spcBef>
                        <a:spcAft>
                          <a:spcPts val="0"/>
                        </a:spcAft>
                      </a:pPr>
                      <a:r>
                        <a:rPr lang="en-US" sz="1400" dirty="0">
                          <a:latin typeface="+mn-lt"/>
                          <a:ea typeface="MS Mincho"/>
                          <a:cs typeface="Times New Roman"/>
                        </a:rPr>
                        <a:t>7</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dirty="0">
                          <a:solidFill>
                            <a:srgbClr val="FF0000"/>
                          </a:solidFill>
                          <a:latin typeface="+mn-lt"/>
                          <a:ea typeface="MS Mincho"/>
                          <a:cs typeface="Times New Roman"/>
                        </a:rPr>
                        <a:t>1</a:t>
                      </a:r>
                      <a:r>
                        <a:rPr lang="en-US" sz="1400" b="1" baseline="30000" dirty="0">
                          <a:solidFill>
                            <a:srgbClr val="FF0000"/>
                          </a:solidFill>
                          <a:latin typeface="+mn-lt"/>
                          <a:ea typeface="MS Mincho"/>
                          <a:cs typeface="Times New Roman"/>
                        </a:rPr>
                        <a:t>st</a:t>
                      </a:r>
                      <a:r>
                        <a:rPr lang="en-US" sz="1400" b="1" dirty="0">
                          <a:solidFill>
                            <a:srgbClr val="FF0000"/>
                          </a:solidFill>
                          <a:latin typeface="+mn-lt"/>
                          <a:ea typeface="MS Mincho"/>
                          <a:cs typeface="Times New Roman"/>
                        </a:rPr>
                        <a:t> parenthetic  </a:t>
                      </a:r>
                      <a:r>
                        <a:rPr lang="en-US" sz="1400" dirty="0">
                          <a:latin typeface="+mn-lt"/>
                          <a:ea typeface="Calibri"/>
                          <a:cs typeface="Times New Roman"/>
                        </a:rPr>
                        <a:t>─ </a:t>
                      </a:r>
                      <a:r>
                        <a:rPr lang="en-US" sz="1400" dirty="0">
                          <a:latin typeface="+mn-lt"/>
                          <a:ea typeface="MS Mincho"/>
                          <a:cs typeface="Times New Roman"/>
                        </a:rPr>
                        <a:t>2 groups (</a:t>
                      </a:r>
                      <a:r>
                        <a:rPr lang="en-US" sz="1400" dirty="0" smtClean="0">
                          <a:latin typeface="+mn-lt"/>
                          <a:ea typeface="MS Mincho"/>
                          <a:cs typeface="Times New Roman"/>
                        </a:rPr>
                        <a:t>144,000,</a:t>
                      </a:r>
                      <a:r>
                        <a:rPr lang="en-US" sz="1400" baseline="0" dirty="0" smtClean="0">
                          <a:latin typeface="+mn-lt"/>
                          <a:ea typeface="MS Mincho"/>
                          <a:cs typeface="Times New Roman"/>
                        </a:rPr>
                        <a:t> </a:t>
                      </a:r>
                      <a:r>
                        <a:rPr lang="en-US" sz="1400" dirty="0" smtClean="0">
                          <a:latin typeface="+mn-lt"/>
                          <a:ea typeface="MS Mincho"/>
                          <a:cs typeface="Times New Roman"/>
                        </a:rPr>
                        <a:t>multitude </a:t>
                      </a:r>
                      <a:r>
                        <a:rPr lang="en-US" sz="1400" dirty="0">
                          <a:latin typeface="+mn-lt"/>
                          <a:ea typeface="MS Mincho"/>
                          <a:cs typeface="Times New Roman"/>
                        </a:rPr>
                        <a:t>of gentiles in white </a:t>
                      </a:r>
                      <a:r>
                        <a:rPr lang="en-US" sz="1400" dirty="0" smtClean="0">
                          <a:latin typeface="+mn-lt"/>
                          <a:ea typeface="MS Mincho"/>
                          <a:cs typeface="Times New Roman"/>
                        </a:rPr>
                        <a:t>robes)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8</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a:t>
                      </a:r>
                      <a:r>
                        <a:rPr lang="en-US" sz="1400" baseline="30000" dirty="0">
                          <a:latin typeface="+mn-lt"/>
                          <a:ea typeface="MS Mincho"/>
                          <a:cs typeface="Times New Roman"/>
                        </a:rPr>
                        <a:t>th</a:t>
                      </a:r>
                      <a:r>
                        <a:rPr lang="en-US" sz="1400" dirty="0">
                          <a:latin typeface="+mn-lt"/>
                          <a:ea typeface="MS Mincho"/>
                          <a:cs typeface="Times New Roman"/>
                        </a:rPr>
                        <a:t> seal and first 4 trumpets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5</a:t>
                      </a:r>
                      <a:r>
                        <a:rPr lang="en-US" sz="1400" baseline="30000" dirty="0">
                          <a:latin typeface="+mn-lt"/>
                          <a:ea typeface="MS Mincho"/>
                          <a:cs typeface="Times New Roman"/>
                        </a:rPr>
                        <a:t>th</a:t>
                      </a:r>
                      <a:r>
                        <a:rPr lang="en-US" sz="1400" dirty="0">
                          <a:latin typeface="+mn-lt"/>
                          <a:ea typeface="MS Mincho"/>
                          <a:cs typeface="Times New Roman"/>
                        </a:rPr>
                        <a:t> &amp; 6</a:t>
                      </a:r>
                      <a:r>
                        <a:rPr lang="en-US" sz="1400" baseline="30000" dirty="0">
                          <a:latin typeface="+mn-lt"/>
                          <a:ea typeface="MS Mincho"/>
                          <a:cs typeface="Times New Roman"/>
                        </a:rPr>
                        <a:t>th</a:t>
                      </a:r>
                      <a:r>
                        <a:rPr lang="en-US" sz="1400" dirty="0">
                          <a:latin typeface="+mn-lt"/>
                          <a:ea typeface="MS Mincho"/>
                          <a:cs typeface="Times New Roman"/>
                        </a:rPr>
                        <a:t> trumpets, 1</a:t>
                      </a:r>
                      <a:r>
                        <a:rPr lang="en-US" sz="1400" baseline="30000" dirty="0">
                          <a:latin typeface="+mn-lt"/>
                          <a:ea typeface="MS Mincho"/>
                          <a:cs typeface="Times New Roman"/>
                        </a:rPr>
                        <a:t>st</a:t>
                      </a:r>
                      <a:r>
                        <a:rPr lang="en-US" sz="1400" dirty="0">
                          <a:latin typeface="+mn-lt"/>
                          <a:ea typeface="MS Mincho"/>
                          <a:cs typeface="Times New Roman"/>
                        </a:rPr>
                        <a:t> </a:t>
                      </a:r>
                      <a:r>
                        <a:rPr lang="en-US" sz="1400" dirty="0" smtClean="0">
                          <a:latin typeface="+mn-lt"/>
                          <a:ea typeface="MS Mincho"/>
                          <a:cs typeface="Times New Roman"/>
                        </a:rPr>
                        <a:t>&amp; 2</a:t>
                      </a:r>
                      <a:r>
                        <a:rPr lang="en-US" sz="1400" baseline="30000" dirty="0" smtClean="0">
                          <a:latin typeface="+mn-lt"/>
                          <a:ea typeface="MS Mincho"/>
                          <a:cs typeface="Times New Roman"/>
                        </a:rPr>
                        <a:t>nd</a:t>
                      </a:r>
                      <a:r>
                        <a:rPr lang="en-US" sz="1400" baseline="0" dirty="0" smtClean="0">
                          <a:latin typeface="+mn-lt"/>
                          <a:ea typeface="MS Mincho"/>
                          <a:cs typeface="Times New Roman"/>
                        </a:rPr>
                        <a:t> </a:t>
                      </a:r>
                      <a:r>
                        <a:rPr lang="en-US" sz="1400" dirty="0" smtClean="0">
                          <a:latin typeface="+mn-lt"/>
                          <a:ea typeface="MS Mincho"/>
                          <a:cs typeface="Times New Roman"/>
                        </a:rPr>
                        <a:t>Woes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10-11:14</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2</a:t>
                      </a:r>
                      <a:r>
                        <a:rPr lang="en-US" sz="1400" b="1" kern="1200" baseline="30000" dirty="0" smtClean="0">
                          <a:solidFill>
                            <a:srgbClr val="FF0000"/>
                          </a:solidFill>
                          <a:latin typeface="+mn-lt"/>
                          <a:ea typeface="MS Mincho"/>
                          <a:cs typeface="Times New Roman"/>
                        </a:rPr>
                        <a:t>nd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a:t>
                      </a:r>
                      <a:r>
                        <a:rPr lang="en-US" sz="1400" dirty="0">
                          <a:latin typeface="+mn-lt"/>
                          <a:ea typeface="MS Mincho"/>
                          <a:cs typeface="Times New Roman"/>
                        </a:rPr>
                        <a:t>  </a:t>
                      </a:r>
                      <a:r>
                        <a:rPr lang="en-US" sz="1400" dirty="0">
                          <a:latin typeface="+mn-lt"/>
                          <a:ea typeface="Calibri"/>
                          <a:cs typeface="Times New Roman"/>
                        </a:rPr>
                        <a:t>─ the little book, the two </a:t>
                      </a:r>
                      <a:r>
                        <a:rPr lang="en-US" sz="1400" dirty="0" smtClean="0">
                          <a:latin typeface="+mn-lt"/>
                          <a:ea typeface="Calibri"/>
                          <a:cs typeface="Times New Roman"/>
                        </a:rPr>
                        <a:t>witnesses, end of 2</a:t>
                      </a:r>
                      <a:r>
                        <a:rPr lang="en-US" sz="1400" baseline="30000" dirty="0" smtClean="0">
                          <a:latin typeface="+mn-lt"/>
                          <a:ea typeface="Calibri"/>
                          <a:cs typeface="Times New Roman"/>
                        </a:rPr>
                        <a:t>nd</a:t>
                      </a:r>
                      <a:r>
                        <a:rPr lang="en-US" sz="1400" dirty="0" smtClean="0">
                          <a:latin typeface="+mn-lt"/>
                          <a:ea typeface="Calibri"/>
                          <a:cs typeface="Times New Roman"/>
                        </a:rPr>
                        <a:t> Woe</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11:15-19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a:t>
                      </a:r>
                      <a:r>
                        <a:rPr lang="en-US" sz="1400" baseline="30000" dirty="0">
                          <a:latin typeface="+mn-lt"/>
                          <a:ea typeface="MS Mincho"/>
                          <a:cs typeface="Times New Roman"/>
                        </a:rPr>
                        <a:t>th</a:t>
                      </a:r>
                      <a:r>
                        <a:rPr lang="en-US" sz="1400" dirty="0">
                          <a:latin typeface="+mn-lt"/>
                          <a:ea typeface="MS Mincho"/>
                          <a:cs typeface="Times New Roman"/>
                        </a:rPr>
                        <a:t> trumpet, 3</a:t>
                      </a:r>
                      <a:r>
                        <a:rPr lang="en-US" sz="1400" baseline="30000" dirty="0">
                          <a:latin typeface="+mn-lt"/>
                          <a:ea typeface="MS Mincho"/>
                          <a:cs typeface="Times New Roman"/>
                        </a:rPr>
                        <a:t>rd</a:t>
                      </a:r>
                      <a:r>
                        <a:rPr lang="en-US" sz="1400" dirty="0">
                          <a:latin typeface="+mn-lt"/>
                          <a:ea typeface="MS Mincho"/>
                          <a:cs typeface="Times New Roman"/>
                        </a:rPr>
                        <a:t> Woe</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12</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important characters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13</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a:t>
                      </a:r>
                      <a:r>
                        <a:rPr lang="en-US" sz="1400" dirty="0">
                          <a:latin typeface="+mn-lt"/>
                          <a:ea typeface="MS Mincho"/>
                          <a:cs typeface="Times New Roman"/>
                        </a:rPr>
                        <a:t> </a:t>
                      </a:r>
                      <a:r>
                        <a:rPr lang="en-US" sz="1400" dirty="0">
                          <a:latin typeface="+mn-lt"/>
                          <a:ea typeface="Calibri"/>
                          <a:cs typeface="Times New Roman"/>
                        </a:rPr>
                        <a:t>─ wicked </a:t>
                      </a:r>
                      <a:r>
                        <a:rPr lang="en-US" sz="1400" dirty="0" smtClean="0">
                          <a:latin typeface="+mn-lt"/>
                          <a:ea typeface="Calibri"/>
                          <a:cs typeface="Times New Roman"/>
                        </a:rPr>
                        <a:t>rulers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14</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visions of Christ triumphant</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15-16</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 bowls leading to the 2</a:t>
                      </a:r>
                      <a:r>
                        <a:rPr lang="en-US" sz="1400" baseline="30000" dirty="0">
                          <a:latin typeface="+mn-lt"/>
                          <a:ea typeface="MS Mincho"/>
                          <a:cs typeface="Times New Roman"/>
                        </a:rPr>
                        <a:t>nd</a:t>
                      </a:r>
                      <a:r>
                        <a:rPr lang="en-US" sz="1400" dirty="0">
                          <a:latin typeface="+mn-lt"/>
                          <a:ea typeface="MS Mincho"/>
                          <a:cs typeface="Times New Roman"/>
                        </a:rPr>
                        <a:t> coming of Christ</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17</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4</a:t>
                      </a:r>
                      <a:r>
                        <a:rPr lang="en-US" sz="1400" b="1" kern="1200" baseline="30000" dirty="0" smtClean="0">
                          <a:solidFill>
                            <a:srgbClr val="FF0000"/>
                          </a:solidFill>
                          <a:latin typeface="+mn-lt"/>
                          <a:ea typeface="MS Mincho"/>
                          <a:cs typeface="Times New Roman"/>
                        </a:rPr>
                        <a:t>th</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a:t>
                      </a:r>
                      <a:r>
                        <a:rPr lang="en-US" sz="1400" dirty="0">
                          <a:latin typeface="+mn-lt"/>
                          <a:ea typeface="MS Mincho"/>
                          <a:cs typeface="Times New Roman"/>
                        </a:rPr>
                        <a:t>Destruction of ecclesiastic Babylon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18</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4</a:t>
                      </a:r>
                      <a:r>
                        <a:rPr lang="en-US" sz="1400" b="1" kern="1200" baseline="30000" dirty="0" smtClean="0">
                          <a:solidFill>
                            <a:srgbClr val="FF0000"/>
                          </a:solidFill>
                          <a:latin typeface="+mn-lt"/>
                          <a:ea typeface="MS Mincho"/>
                          <a:cs typeface="Times New Roman"/>
                        </a:rPr>
                        <a:t>th</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MS Mincho"/>
                          <a:cs typeface="Times New Roman"/>
                        </a:rPr>
                        <a:t> </a:t>
                      </a:r>
                      <a:r>
                        <a:rPr lang="en-US" sz="1400" dirty="0">
                          <a:latin typeface="+mn-lt"/>
                          <a:ea typeface="Calibri"/>
                          <a:cs typeface="Times New Roman"/>
                        </a:rPr>
                        <a:t>─ </a:t>
                      </a:r>
                      <a:r>
                        <a:rPr lang="en-US" sz="1400" dirty="0">
                          <a:latin typeface="+mn-lt"/>
                          <a:ea typeface="MS Mincho"/>
                          <a:cs typeface="Times New Roman"/>
                        </a:rPr>
                        <a:t>Destruction of political Babylon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2</a:t>
                      </a:r>
                      <a:r>
                        <a:rPr lang="en-US" sz="1400" baseline="30000" dirty="0">
                          <a:latin typeface="+mn-lt"/>
                          <a:ea typeface="MS Mincho"/>
                          <a:cs typeface="Times New Roman"/>
                        </a:rPr>
                        <a:t>nd</a:t>
                      </a:r>
                      <a:r>
                        <a:rPr lang="en-US" sz="1400" dirty="0">
                          <a:latin typeface="+mn-lt"/>
                          <a:ea typeface="MS Mincho"/>
                          <a:cs typeface="Times New Roman"/>
                        </a:rPr>
                        <a:t> Coming of Christ, the great supper of God</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493552">
                <a:tc>
                  <a:txBody>
                    <a:bodyPr/>
                    <a:lstStyle/>
                    <a:p>
                      <a:pPr marL="0" marR="0" algn="ctr">
                        <a:lnSpc>
                          <a:spcPct val="115000"/>
                        </a:lnSpc>
                        <a:spcBef>
                          <a:spcPts val="0"/>
                        </a:spcBef>
                        <a:spcAft>
                          <a:spcPts val="0"/>
                        </a:spcAft>
                      </a:pPr>
                      <a:r>
                        <a:rPr lang="en-US" sz="1400">
                          <a:latin typeface="+mn-lt"/>
                          <a:ea typeface="MS Mincho"/>
                          <a:cs typeface="Times New Roman"/>
                        </a:rPr>
                        <a:t>20</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Millennial reign of Christ </a:t>
                      </a:r>
                      <a:r>
                        <a:rPr lang="en-US" sz="1400" dirty="0" smtClean="0">
                          <a:latin typeface="+mn-lt"/>
                          <a:ea typeface="Calibri"/>
                          <a:cs typeface="Times New Roman"/>
                        </a:rPr>
                        <a:t>─ </a:t>
                      </a:r>
                      <a:r>
                        <a:rPr lang="en-US" sz="1400" dirty="0">
                          <a:latin typeface="+mn-lt"/>
                          <a:ea typeface="Calibri"/>
                          <a:cs typeface="Times New Roman"/>
                        </a:rPr>
                        <a:t>Satan bound, 1000 year reign, Satan released, great white throne judgment</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21</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New Jerusalem, new heaven and new earth</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22</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Concluding revelations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23</a:t>
            </a:fld>
            <a:endParaRPr lang="en-US"/>
          </a:p>
        </p:txBody>
      </p:sp>
      <p:graphicFrame>
        <p:nvGraphicFramePr>
          <p:cNvPr id="7" name="Table 6"/>
          <p:cNvGraphicFramePr>
            <a:graphicFrameLocks noGrp="1"/>
          </p:cNvGraphicFramePr>
          <p:nvPr/>
        </p:nvGraphicFramePr>
        <p:xfrm>
          <a:off x="304800" y="152400"/>
          <a:ext cx="8534400" cy="6019800"/>
        </p:xfrm>
        <a:graphic>
          <a:graphicData uri="http://schemas.openxmlformats.org/drawingml/2006/table">
            <a:tbl>
              <a:tblPr/>
              <a:tblGrid>
                <a:gridCol w="2819400"/>
                <a:gridCol w="3581400"/>
                <a:gridCol w="2133600"/>
              </a:tblGrid>
              <a:tr h="6019800">
                <a:tc>
                  <a:txBody>
                    <a:bodyPr/>
                    <a:lstStyle/>
                    <a:p>
                      <a:r>
                        <a:rPr lang="en-US" sz="2000" b="1" baseline="30000" dirty="0" smtClean="0">
                          <a:solidFill>
                            <a:srgbClr val="0000FF"/>
                          </a:solidFill>
                          <a:latin typeface="Times New Roman" pitchFamily="18" charset="0"/>
                          <a:cs typeface="Times New Roman" pitchFamily="18" charset="0"/>
                        </a:rPr>
                        <a:t>1</a:t>
                      </a:r>
                      <a:r>
                        <a:rPr lang="en-US" sz="2000" b="1" u="sng" dirty="0" smtClean="0">
                          <a:solidFill>
                            <a:srgbClr val="C00000"/>
                          </a:solidFill>
                          <a:latin typeface="Times New Roman" pitchFamily="18" charset="0"/>
                          <a:cs typeface="Times New Roman" pitchFamily="18" charset="0"/>
                        </a:rPr>
                        <a:t>After </a:t>
                      </a:r>
                      <a:r>
                        <a:rPr lang="en-US" sz="2000" b="1" u="sng" dirty="0">
                          <a:solidFill>
                            <a:srgbClr val="C00000"/>
                          </a:solidFill>
                          <a:latin typeface="Times New Roman" pitchFamily="18" charset="0"/>
                          <a:cs typeface="Times New Roman" pitchFamily="18" charset="0"/>
                        </a:rPr>
                        <a:t>these things</a:t>
                      </a:r>
                      <a:r>
                        <a:rPr lang="en-US" sz="2000" b="1" u="none" dirty="0">
                          <a:solidFill>
                            <a:srgbClr val="C00000"/>
                          </a:solidFill>
                          <a:latin typeface="Times New Roman" pitchFamily="18" charset="0"/>
                          <a:cs typeface="Times New Roman" pitchFamily="18" charset="0"/>
                        </a:rPr>
                        <a:t> </a:t>
                      </a:r>
                      <a:r>
                        <a:rPr lang="en-US" sz="2000" dirty="0">
                          <a:latin typeface="Times New Roman" pitchFamily="18" charset="0"/>
                          <a:cs typeface="Times New Roman" pitchFamily="18" charset="0"/>
                        </a:rPr>
                        <a:t>I looked, and behold, a </a:t>
                      </a:r>
                      <a:r>
                        <a:rPr lang="en-US" sz="2000" u="sng" dirty="0">
                          <a:latin typeface="Times New Roman" pitchFamily="18" charset="0"/>
                          <a:cs typeface="Times New Roman" pitchFamily="18" charset="0"/>
                        </a:rPr>
                        <a:t>door standing open</a:t>
                      </a:r>
                      <a:r>
                        <a:rPr lang="en-US" sz="2000" dirty="0">
                          <a:latin typeface="Times New Roman" pitchFamily="18" charset="0"/>
                          <a:cs typeface="Times New Roman" pitchFamily="18" charset="0"/>
                        </a:rPr>
                        <a:t> in heaven, and the </a:t>
                      </a:r>
                      <a:r>
                        <a:rPr lang="en-US" sz="2000" u="sng" dirty="0">
                          <a:latin typeface="Times New Roman" pitchFamily="18" charset="0"/>
                          <a:cs typeface="Times New Roman" pitchFamily="18" charset="0"/>
                        </a:rPr>
                        <a:t>first voice</a:t>
                      </a:r>
                      <a:r>
                        <a:rPr lang="en-US" sz="2000" dirty="0">
                          <a:latin typeface="Times New Roman" pitchFamily="18" charset="0"/>
                          <a:cs typeface="Times New Roman" pitchFamily="18" charset="0"/>
                        </a:rPr>
                        <a:t> which I had heard, like the sound of a trumpet speaking with me, said, "Come up here, and I will show you what </a:t>
                      </a:r>
                      <a:r>
                        <a:rPr lang="en-US" sz="2000" b="1" u="sng" dirty="0">
                          <a:solidFill>
                            <a:srgbClr val="C00000"/>
                          </a:solidFill>
                          <a:latin typeface="Times New Roman" pitchFamily="18" charset="0"/>
                          <a:cs typeface="Times New Roman" pitchFamily="18" charset="0"/>
                        </a:rPr>
                        <a:t>must</a:t>
                      </a:r>
                      <a:r>
                        <a:rPr lang="en-US" sz="2000" dirty="0">
                          <a:latin typeface="Times New Roman" pitchFamily="18" charset="0"/>
                          <a:cs typeface="Times New Roman" pitchFamily="18" charset="0"/>
                        </a:rPr>
                        <a:t> take place </a:t>
                      </a:r>
                      <a:r>
                        <a:rPr lang="en-US" sz="2000" b="1" u="sng" dirty="0">
                          <a:solidFill>
                            <a:srgbClr val="C00000"/>
                          </a:solidFill>
                          <a:latin typeface="Times New Roman" pitchFamily="18" charset="0"/>
                          <a:cs typeface="Times New Roman" pitchFamily="18" charset="0"/>
                        </a:rPr>
                        <a:t>after these things</a:t>
                      </a:r>
                      <a:r>
                        <a:rPr lang="en-US" sz="2000" dirty="0" smtClean="0">
                          <a:latin typeface="Times New Roman" pitchFamily="18" charset="0"/>
                          <a:cs typeface="Times New Roman" pitchFamily="18" charset="0"/>
                        </a:rPr>
                        <a:t>.”</a:t>
                      </a:r>
                    </a:p>
                    <a:p>
                      <a:endParaRPr lang="en-US" sz="2000" dirty="0" smtClean="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r>
                        <a:rPr lang="en-US" sz="1800" i="1" kern="1200" dirty="0" smtClean="0">
                          <a:solidFill>
                            <a:schemeClr val="tx1"/>
                          </a:solidFill>
                          <a:latin typeface="+mn-lt"/>
                          <a:ea typeface="+mn-ea"/>
                          <a:cs typeface="+mn-cs"/>
                        </a:rPr>
                        <a:t>“</a:t>
                      </a:r>
                      <a:r>
                        <a:rPr lang="en-US" sz="1800" b="1" i="1" u="sng" kern="1200" dirty="0" smtClean="0">
                          <a:solidFill>
                            <a:srgbClr val="C00000"/>
                          </a:solidFill>
                          <a:latin typeface="+mn-lt"/>
                          <a:ea typeface="+mn-ea"/>
                          <a:cs typeface="+mn-cs"/>
                        </a:rPr>
                        <a:t>must</a:t>
                      </a:r>
                      <a:r>
                        <a:rPr lang="en-US" sz="1800" i="1" kern="1200" dirty="0" smtClean="0">
                          <a:solidFill>
                            <a:schemeClr val="tx1"/>
                          </a:solidFill>
                          <a:latin typeface="+mn-lt"/>
                          <a:ea typeface="+mn-ea"/>
                          <a:cs typeface="+mn-cs"/>
                        </a:rPr>
                        <a:t>” – reflects the sovereign purpose of God, it is </a:t>
                      </a:r>
                      <a:r>
                        <a:rPr lang="en-US" sz="1800" i="1" u="sng" kern="1200" dirty="0" smtClean="0">
                          <a:solidFill>
                            <a:schemeClr val="tx1"/>
                          </a:solidFill>
                          <a:latin typeface="+mn-lt"/>
                          <a:ea typeface="+mn-ea"/>
                          <a:cs typeface="+mn-cs"/>
                        </a:rPr>
                        <a:t>immutable</a:t>
                      </a:r>
                      <a:r>
                        <a:rPr lang="en-US" sz="1800" i="1" kern="1200" dirty="0" smtClean="0">
                          <a:solidFill>
                            <a:schemeClr val="tx1"/>
                          </a:solidFill>
                          <a:latin typeface="+mn-lt"/>
                          <a:ea typeface="+mn-ea"/>
                          <a:cs typeface="+mn-cs"/>
                        </a:rPr>
                        <a:t>, “unable to change”</a:t>
                      </a:r>
                      <a:endParaRPr lang="en-US" sz="1800" dirty="0">
                        <a:latin typeface="Times New Roman" pitchFamily="18" charset="0"/>
                        <a:cs typeface="Times New Roman" pitchFamily="18" charset="0"/>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17170" marR="0" indent="-217170" algn="l" defTabSz="914400" rtl="0" eaLnBrk="1" fontAlgn="auto" latinLnBrk="0" hangingPunct="1">
                        <a:lnSpc>
                          <a:spcPct val="100000"/>
                        </a:lnSpc>
                        <a:spcBef>
                          <a:spcPts val="0"/>
                        </a:spcBef>
                        <a:spcAft>
                          <a:spcPts val="0"/>
                        </a:spcAft>
                        <a:buClrTx/>
                        <a:buSzTx/>
                        <a:buFontTx/>
                        <a:buNone/>
                        <a:tabLst/>
                        <a:defRPr/>
                      </a:pPr>
                      <a:r>
                        <a:rPr lang="en-US" sz="2000" b="1" kern="1200" dirty="0" smtClean="0">
                          <a:solidFill>
                            <a:srgbClr val="0000FF"/>
                          </a:solidFill>
                          <a:latin typeface="Times New Roman" pitchFamily="18" charset="0"/>
                          <a:ea typeface="+mn-ea"/>
                          <a:cs typeface="Times New Roman" pitchFamily="18" charset="0"/>
                        </a:rPr>
                        <a:t>Revelation 1:1  </a:t>
                      </a:r>
                      <a:r>
                        <a:rPr lang="en-US" sz="2000" kern="1200" dirty="0" smtClean="0">
                          <a:solidFill>
                            <a:schemeClr val="tx1"/>
                          </a:solidFill>
                          <a:latin typeface="Times New Roman" pitchFamily="18" charset="0"/>
                          <a:ea typeface="+mn-ea"/>
                          <a:cs typeface="Times New Roman" pitchFamily="18" charset="0"/>
                        </a:rPr>
                        <a:t>The Revelation of Jesus Christ, which God gave Him to show to His bond-servants, the things which </a:t>
                      </a:r>
                      <a:r>
                        <a:rPr lang="en-US" sz="2000" b="1" u="sng" kern="1200" dirty="0" smtClean="0">
                          <a:solidFill>
                            <a:srgbClr val="C00000"/>
                          </a:solidFill>
                          <a:latin typeface="Times New Roman" pitchFamily="18" charset="0"/>
                          <a:ea typeface="+mn-ea"/>
                          <a:cs typeface="Times New Roman" pitchFamily="18" charset="0"/>
                        </a:rPr>
                        <a:t>must</a:t>
                      </a:r>
                      <a:r>
                        <a:rPr lang="en-US" sz="2000" kern="1200" dirty="0" smtClean="0">
                          <a:solidFill>
                            <a:schemeClr val="tx1"/>
                          </a:solidFill>
                          <a:latin typeface="Times New Roman" pitchFamily="18" charset="0"/>
                          <a:ea typeface="+mn-ea"/>
                          <a:cs typeface="Times New Roman" pitchFamily="18" charset="0"/>
                        </a:rPr>
                        <a:t> </a:t>
                      </a:r>
                      <a:r>
                        <a:rPr lang="en-US" sz="2000" b="1" u="sng" kern="1200" dirty="0" smtClean="0">
                          <a:solidFill>
                            <a:schemeClr val="tx1"/>
                          </a:solidFill>
                          <a:latin typeface="Times New Roman" pitchFamily="18" charset="0"/>
                          <a:ea typeface="+mn-ea"/>
                          <a:cs typeface="Times New Roman" pitchFamily="18" charset="0"/>
                        </a:rPr>
                        <a:t>soon take place</a:t>
                      </a:r>
                      <a:r>
                        <a:rPr lang="en-US" sz="2000" kern="1200" dirty="0" smtClean="0">
                          <a:solidFill>
                            <a:schemeClr val="tx1"/>
                          </a:solidFill>
                          <a:latin typeface="Times New Roman" pitchFamily="18" charset="0"/>
                          <a:ea typeface="+mn-ea"/>
                          <a:cs typeface="Times New Roman" pitchFamily="18" charset="0"/>
                        </a:rPr>
                        <a:t>; and He sent and communicated </a:t>
                      </a:r>
                      <a:r>
                        <a:rPr lang="en-US" sz="2000" i="1" kern="1200" dirty="0" smtClean="0">
                          <a:solidFill>
                            <a:schemeClr val="tx1"/>
                          </a:solidFill>
                          <a:latin typeface="Times New Roman" pitchFamily="18" charset="0"/>
                          <a:ea typeface="+mn-ea"/>
                          <a:cs typeface="Times New Roman" pitchFamily="18" charset="0"/>
                        </a:rPr>
                        <a:t>it</a:t>
                      </a:r>
                      <a:r>
                        <a:rPr lang="en-US" sz="2000" kern="1200" dirty="0" smtClean="0">
                          <a:solidFill>
                            <a:schemeClr val="tx1"/>
                          </a:solidFill>
                          <a:latin typeface="Times New Roman" pitchFamily="18" charset="0"/>
                          <a:ea typeface="+mn-ea"/>
                          <a:cs typeface="Times New Roman" pitchFamily="18" charset="0"/>
                        </a:rPr>
                        <a:t> by His angel to His bond-servant John, </a:t>
                      </a:r>
                    </a:p>
                    <a:p>
                      <a:pPr marL="217170" marR="0" indent="-217170">
                        <a:spcBef>
                          <a:spcPts val="0"/>
                        </a:spcBef>
                        <a:spcAft>
                          <a:spcPts val="0"/>
                        </a:spcAft>
                      </a:pPr>
                      <a:endParaRPr lang="en-US" sz="2000" b="1" kern="1200" dirty="0" smtClean="0">
                        <a:solidFill>
                          <a:srgbClr val="0000FF"/>
                        </a:solidFill>
                        <a:latin typeface="Times New Roman" pitchFamily="18" charset="0"/>
                        <a:ea typeface="+mn-ea"/>
                        <a:cs typeface="Times New Roman" pitchFamily="18" charset="0"/>
                      </a:endParaRPr>
                    </a:p>
                    <a:p>
                      <a:pPr marL="217170" marR="0" indent="-217170">
                        <a:spcBef>
                          <a:spcPts val="0"/>
                        </a:spcBef>
                        <a:spcAft>
                          <a:spcPts val="0"/>
                        </a:spcAft>
                      </a:pPr>
                      <a:r>
                        <a:rPr lang="en-US" sz="2000" b="1" kern="1200" dirty="0" smtClean="0">
                          <a:solidFill>
                            <a:srgbClr val="0000FF"/>
                          </a:solidFill>
                          <a:latin typeface="Times New Roman" pitchFamily="18" charset="0"/>
                          <a:ea typeface="+mn-ea"/>
                          <a:cs typeface="Times New Roman" pitchFamily="18" charset="0"/>
                        </a:rPr>
                        <a:t>Revelation 1:19</a:t>
                      </a:r>
                      <a:r>
                        <a:rPr lang="en-US" sz="2000" b="1" kern="1200" dirty="0" smtClean="0">
                          <a:solidFill>
                            <a:schemeClr val="tx1"/>
                          </a:solidFill>
                          <a:latin typeface="Times New Roman" pitchFamily="18" charset="0"/>
                          <a:ea typeface="+mn-ea"/>
                          <a:cs typeface="Times New Roman" pitchFamily="18" charset="0"/>
                        </a:rPr>
                        <a:t> </a:t>
                      </a:r>
                      <a:r>
                        <a:rPr lang="en-US" sz="2000" kern="1200" dirty="0" smtClean="0">
                          <a:solidFill>
                            <a:schemeClr val="tx1"/>
                          </a:solidFill>
                          <a:latin typeface="Times New Roman" pitchFamily="18" charset="0"/>
                          <a:ea typeface="+mn-ea"/>
                          <a:cs typeface="Times New Roman" pitchFamily="18" charset="0"/>
                        </a:rPr>
                        <a:t> "Therefore write the </a:t>
                      </a:r>
                      <a:r>
                        <a:rPr lang="en-US" sz="2000" b="1" u="sng" kern="1200" dirty="0" smtClean="0">
                          <a:solidFill>
                            <a:schemeClr val="tx1"/>
                          </a:solidFill>
                          <a:latin typeface="Times New Roman" pitchFamily="18" charset="0"/>
                          <a:ea typeface="+mn-ea"/>
                          <a:cs typeface="Times New Roman" pitchFamily="18" charset="0"/>
                        </a:rPr>
                        <a:t>things which you have seen</a:t>
                      </a:r>
                      <a:r>
                        <a:rPr lang="en-US" sz="2000" kern="1200" dirty="0" smtClean="0">
                          <a:solidFill>
                            <a:schemeClr val="tx1"/>
                          </a:solidFill>
                          <a:latin typeface="Times New Roman" pitchFamily="18" charset="0"/>
                          <a:ea typeface="+mn-ea"/>
                          <a:cs typeface="Times New Roman" pitchFamily="18" charset="0"/>
                        </a:rPr>
                        <a:t>, and the </a:t>
                      </a:r>
                      <a:r>
                        <a:rPr lang="en-US" sz="2000" b="1" u="sng" kern="1200" dirty="0" smtClean="0">
                          <a:solidFill>
                            <a:schemeClr val="tx1"/>
                          </a:solidFill>
                          <a:latin typeface="Times New Roman" pitchFamily="18" charset="0"/>
                          <a:ea typeface="+mn-ea"/>
                          <a:cs typeface="Times New Roman" pitchFamily="18" charset="0"/>
                        </a:rPr>
                        <a:t>things which are</a:t>
                      </a:r>
                      <a:r>
                        <a:rPr lang="en-US" sz="2000" kern="1200" dirty="0" smtClean="0">
                          <a:solidFill>
                            <a:schemeClr val="tx1"/>
                          </a:solidFill>
                          <a:latin typeface="Times New Roman" pitchFamily="18" charset="0"/>
                          <a:ea typeface="+mn-ea"/>
                          <a:cs typeface="Times New Roman" pitchFamily="18" charset="0"/>
                        </a:rPr>
                        <a:t>, and the </a:t>
                      </a:r>
                      <a:r>
                        <a:rPr lang="en-US" sz="2000" b="1" u="sng" kern="1200" dirty="0" smtClean="0">
                          <a:solidFill>
                            <a:srgbClr val="C00000"/>
                          </a:solidFill>
                          <a:latin typeface="Times New Roman" pitchFamily="18" charset="0"/>
                          <a:ea typeface="+mn-ea"/>
                          <a:cs typeface="Times New Roman" pitchFamily="18" charset="0"/>
                        </a:rPr>
                        <a:t>things which will take place after these things</a:t>
                      </a:r>
                      <a:r>
                        <a:rPr lang="en-US" sz="2000" kern="1200" dirty="0" smtClean="0">
                          <a:solidFill>
                            <a:schemeClr val="tx1"/>
                          </a:solidFill>
                          <a:latin typeface="Times New Roman" pitchFamily="18" charset="0"/>
                          <a:ea typeface="+mn-ea"/>
                          <a:cs typeface="Times New Roman" pitchFamily="18" charset="0"/>
                        </a:rPr>
                        <a:t>.</a:t>
                      </a:r>
                    </a:p>
                    <a:p>
                      <a:pPr marL="217170" marR="0" indent="-217170">
                        <a:spcBef>
                          <a:spcPts val="0"/>
                        </a:spcBef>
                        <a:spcAft>
                          <a:spcPts val="0"/>
                        </a:spcAft>
                      </a:pPr>
                      <a:endParaRPr lang="en-US" sz="2000" kern="1200" dirty="0" smtClean="0">
                        <a:solidFill>
                          <a:schemeClr val="tx1"/>
                        </a:solidFill>
                        <a:latin typeface="Times New Roman" pitchFamily="18" charset="0"/>
                        <a:ea typeface="+mn-ea"/>
                        <a:cs typeface="Times New Roman" pitchFamily="18" charset="0"/>
                      </a:endParaRPr>
                    </a:p>
                    <a:p>
                      <a:pPr marL="217170" marR="0" indent="-217170">
                        <a:spcBef>
                          <a:spcPts val="0"/>
                        </a:spcBef>
                        <a:spcAft>
                          <a:spcPts val="0"/>
                        </a:spcAft>
                      </a:pPr>
                      <a:r>
                        <a:rPr lang="en-US" sz="2000" b="1" kern="1200" dirty="0" smtClean="0">
                          <a:solidFill>
                            <a:srgbClr val="0000FF"/>
                          </a:solidFill>
                          <a:latin typeface="Times New Roman" pitchFamily="18" charset="0"/>
                          <a:ea typeface="+mn-ea"/>
                          <a:cs typeface="Times New Roman" pitchFamily="18" charset="0"/>
                        </a:rPr>
                        <a:t>Revelation 22:16 </a:t>
                      </a:r>
                      <a:r>
                        <a:rPr lang="en-US" sz="2000" kern="1200" dirty="0" smtClean="0">
                          <a:solidFill>
                            <a:schemeClr val="tx1"/>
                          </a:solidFill>
                          <a:latin typeface="Times New Roman" pitchFamily="18" charset="0"/>
                          <a:ea typeface="+mn-ea"/>
                          <a:cs typeface="Times New Roman" pitchFamily="18" charset="0"/>
                        </a:rPr>
                        <a:t>"</a:t>
                      </a:r>
                      <a:r>
                        <a:rPr lang="en-US" sz="2000" kern="1200" dirty="0" smtClean="0">
                          <a:solidFill>
                            <a:srgbClr val="FF0000"/>
                          </a:solidFill>
                          <a:latin typeface="Times New Roman" pitchFamily="18" charset="0"/>
                          <a:ea typeface="+mn-ea"/>
                          <a:cs typeface="Times New Roman" pitchFamily="18" charset="0"/>
                        </a:rPr>
                        <a:t>I, Jesus, have sent My angel to testify to you these things for the </a:t>
                      </a:r>
                      <a:r>
                        <a:rPr lang="en-US" sz="2000" b="1" u="sng" kern="1200" dirty="0" smtClean="0">
                          <a:solidFill>
                            <a:srgbClr val="FF0000"/>
                          </a:solidFill>
                          <a:latin typeface="Times New Roman" pitchFamily="18" charset="0"/>
                          <a:ea typeface="+mn-ea"/>
                          <a:cs typeface="Times New Roman" pitchFamily="18" charset="0"/>
                        </a:rPr>
                        <a:t>churches</a:t>
                      </a:r>
                      <a:r>
                        <a:rPr lang="en-US" sz="2000" kern="1200" dirty="0" smtClean="0">
                          <a:solidFill>
                            <a:schemeClr val="tx1"/>
                          </a:solidFill>
                          <a:latin typeface="Times New Roman" pitchFamily="18" charset="0"/>
                          <a:ea typeface="+mn-ea"/>
                          <a:cs typeface="Times New Roman" pitchFamily="18" charset="0"/>
                        </a:rPr>
                        <a:t>…</a:t>
                      </a:r>
                      <a:endParaRPr lang="en-US" sz="2000" kern="1200" dirty="0">
                        <a:solidFill>
                          <a:schemeClr val="tx1"/>
                        </a:solidFill>
                        <a:latin typeface="Times New Roman" pitchFamily="18" charset="0"/>
                        <a:ea typeface="+mn-ea"/>
                        <a:cs typeface="Times New Roman" pitchFamily="18" charset="0"/>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spcBef>
                          <a:spcPts val="0"/>
                        </a:spcBef>
                        <a:spcAft>
                          <a:spcPts val="0"/>
                        </a:spcAft>
                        <a:buFont typeface="Symbol"/>
                        <a:buChar char=""/>
                      </a:pPr>
                      <a:r>
                        <a:rPr lang="en-US" sz="1800" b="1" dirty="0">
                          <a:latin typeface="Times New Roman" pitchFamily="18" charset="0"/>
                          <a:ea typeface="Times New Roman"/>
                          <a:cs typeface="Times New Roman" pitchFamily="18" charset="0"/>
                        </a:rPr>
                        <a:t>After these things</a:t>
                      </a:r>
                      <a:r>
                        <a:rPr lang="en-US" sz="1800" dirty="0">
                          <a:latin typeface="Times New Roman" pitchFamily="18" charset="0"/>
                          <a:ea typeface="Times New Roman"/>
                          <a:cs typeface="Times New Roman" pitchFamily="18" charset="0"/>
                        </a:rPr>
                        <a:t> – after church age [</a:t>
                      </a:r>
                      <a:r>
                        <a:rPr lang="en-US" sz="1800" dirty="0" err="1">
                          <a:latin typeface="Times New Roman" pitchFamily="18" charset="0"/>
                          <a:ea typeface="Times New Roman"/>
                          <a:cs typeface="Times New Roman" pitchFamily="18" charset="0"/>
                        </a:rPr>
                        <a:t>amillennialists</a:t>
                      </a:r>
                      <a:r>
                        <a:rPr lang="en-US" sz="1800" dirty="0">
                          <a:latin typeface="Times New Roman" pitchFamily="18" charset="0"/>
                          <a:ea typeface="Times New Roman"/>
                          <a:cs typeface="Times New Roman" pitchFamily="18" charset="0"/>
                        </a:rPr>
                        <a:t> miss the phrase</a:t>
                      </a:r>
                      <a:r>
                        <a:rPr lang="en-US" sz="1800" dirty="0" smtClean="0">
                          <a:latin typeface="Times New Roman" pitchFamily="18" charset="0"/>
                          <a:ea typeface="Times New Roman"/>
                          <a:cs typeface="Times New Roman" pitchFamily="18" charset="0"/>
                        </a:rPr>
                        <a:t>]</a:t>
                      </a:r>
                    </a:p>
                    <a:p>
                      <a:pPr marL="342900" marR="0" lvl="0" indent="-342900">
                        <a:spcBef>
                          <a:spcPts val="0"/>
                        </a:spcBef>
                        <a:spcAft>
                          <a:spcPts val="0"/>
                        </a:spcAft>
                        <a:buFont typeface="Symbol"/>
                        <a:buChar char=""/>
                      </a:pPr>
                      <a:endParaRPr lang="en-US" sz="1800" dirty="0" smtClean="0">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endParaRPr lang="en-US" sz="1600" dirty="0" smtClean="0">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endParaRPr lang="en-US" sz="1600" dirty="0" smtClean="0">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endParaRPr lang="en-US" sz="1600" dirty="0" smtClean="0">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endParaRPr lang="en-US" sz="1600" dirty="0" smtClean="0">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endParaRPr lang="en-US" sz="1600" dirty="0" smtClean="0">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endParaRPr lang="en-US" sz="1600" dirty="0" smtClean="0">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endParaRPr lang="en-US" sz="1600" dirty="0" smtClean="0">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endParaRPr lang="en-US" sz="1600" dirty="0" smtClean="0">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endParaRPr lang="en-US" sz="1600" dirty="0" smtClean="0">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endParaRPr lang="en-US" sz="1600" dirty="0" smtClean="0">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endParaRPr lang="en-US" sz="1600" dirty="0" smtClean="0">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endParaRPr lang="en-US" sz="1600" dirty="0">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r>
                        <a:rPr lang="en-US" sz="1800" b="1" dirty="0">
                          <a:latin typeface="Times New Roman" pitchFamily="18" charset="0"/>
                          <a:ea typeface="Times New Roman"/>
                          <a:cs typeface="Times New Roman" pitchFamily="18" charset="0"/>
                        </a:rPr>
                        <a:t>“</a:t>
                      </a:r>
                      <a:r>
                        <a:rPr lang="en-US" sz="1800" b="1" dirty="0">
                          <a:solidFill>
                            <a:srgbClr val="C00000"/>
                          </a:solidFill>
                          <a:latin typeface="Times New Roman" pitchFamily="18" charset="0"/>
                          <a:ea typeface="Times New Roman"/>
                          <a:cs typeface="Times New Roman" pitchFamily="18" charset="0"/>
                        </a:rPr>
                        <a:t>Church</a:t>
                      </a:r>
                      <a:r>
                        <a:rPr lang="en-US" sz="1800" b="1" dirty="0">
                          <a:latin typeface="Times New Roman" pitchFamily="18" charset="0"/>
                          <a:ea typeface="Times New Roman"/>
                          <a:cs typeface="Times New Roman" pitchFamily="18" charset="0"/>
                        </a:rPr>
                        <a:t>” not mentioned again </a:t>
                      </a:r>
                      <a:r>
                        <a:rPr lang="en-US" sz="1800" b="1" dirty="0" smtClean="0">
                          <a:latin typeface="Times New Roman" pitchFamily="18" charset="0"/>
                          <a:ea typeface="Times New Roman"/>
                          <a:cs typeface="Times New Roman" pitchFamily="18" charset="0"/>
                        </a:rPr>
                        <a:t>until </a:t>
                      </a:r>
                      <a:r>
                        <a:rPr lang="en-US" sz="1800" b="1" dirty="0" smtClean="0">
                          <a:solidFill>
                            <a:srgbClr val="0000FF"/>
                          </a:solidFill>
                          <a:latin typeface="Times New Roman" pitchFamily="18" charset="0"/>
                          <a:ea typeface="Times New Roman"/>
                          <a:cs typeface="Times New Roman" pitchFamily="18" charset="0"/>
                        </a:rPr>
                        <a:t>Rev 22</a:t>
                      </a:r>
                      <a:endParaRPr lang="en-US" sz="1600" dirty="0">
                        <a:solidFill>
                          <a:srgbClr val="0000FF"/>
                        </a:solidFill>
                        <a:latin typeface="Times New Roman" pitchFamily="18" charset="0"/>
                        <a:ea typeface="Times New Roman"/>
                        <a:cs typeface="Times New Roman" pitchFamily="18" charset="0"/>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10. Rev 4 – The Throne in Heaven </a:t>
            </a:r>
            <a:endParaRPr lang="en-US" b="1" dirty="0"/>
          </a:p>
        </p:txBody>
      </p:sp>
      <p:sp>
        <p:nvSpPr>
          <p:cNvPr id="2" name="Date Placeholder 1"/>
          <p:cNvSpPr>
            <a:spLocks noGrp="1"/>
          </p:cNvSpPr>
          <p:nvPr>
            <p:ph type="dt" sz="half" idx="10"/>
          </p:nvPr>
        </p:nvSpPr>
        <p:spPr/>
        <p:txBody>
          <a:bodyPr/>
          <a:lstStyle/>
          <a:p>
            <a:fld id="{2E303F6C-CA7F-421B-8EF8-CEB95EA7549B}" type="datetime1">
              <a:rPr lang="en-US" smtClean="0"/>
              <a:pPr/>
              <a:t>12/7/2016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24</a:t>
            </a:fld>
            <a:endParaRPr lang="en-US"/>
          </a:p>
        </p:txBody>
      </p:sp>
      <p:pic>
        <p:nvPicPr>
          <p:cNvPr id="1026" name="Picture 2" descr="D:\BIBLE STUDY\MBC Community Teaching\PrimeTime\Revelation 2011, 2012\PatSmith-jpgs\05.jpg"/>
          <p:cNvPicPr>
            <a:picLocks noChangeAspect="1" noChangeArrowheads="1"/>
          </p:cNvPicPr>
          <p:nvPr/>
        </p:nvPicPr>
        <p:blipFill>
          <a:blip r:embed="rId2" cstate="print"/>
          <a:srcRect/>
          <a:stretch>
            <a:fillRect/>
          </a:stretch>
        </p:blipFill>
        <p:spPr bwMode="auto">
          <a:xfrm>
            <a:off x="-228600" y="0"/>
            <a:ext cx="9978559" cy="70104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25</a:t>
            </a:fld>
            <a:endParaRPr lang="en-US"/>
          </a:p>
        </p:txBody>
      </p:sp>
      <p:graphicFrame>
        <p:nvGraphicFramePr>
          <p:cNvPr id="7" name="Table 6"/>
          <p:cNvGraphicFramePr>
            <a:graphicFrameLocks noGrp="1"/>
          </p:cNvGraphicFramePr>
          <p:nvPr/>
        </p:nvGraphicFramePr>
        <p:xfrm>
          <a:off x="76200" y="152400"/>
          <a:ext cx="9067800" cy="6644640"/>
        </p:xfrm>
        <a:graphic>
          <a:graphicData uri="http://schemas.openxmlformats.org/drawingml/2006/table">
            <a:tbl>
              <a:tblPr/>
              <a:tblGrid>
                <a:gridCol w="2209800"/>
                <a:gridCol w="4800600"/>
                <a:gridCol w="2057400"/>
              </a:tblGrid>
              <a:tr h="6248400">
                <a:tc>
                  <a:txBody>
                    <a:bodyPr/>
                    <a:lstStyle/>
                    <a:p>
                      <a:r>
                        <a:rPr lang="en-US" sz="2000" b="1" baseline="30000" dirty="0" smtClean="0">
                          <a:solidFill>
                            <a:srgbClr val="0000FF"/>
                          </a:solidFill>
                          <a:latin typeface="Times New Roman" pitchFamily="18" charset="0"/>
                          <a:cs typeface="Times New Roman" pitchFamily="18" charset="0"/>
                        </a:rPr>
                        <a:t>2</a:t>
                      </a:r>
                      <a:r>
                        <a:rPr lang="en-US" sz="2000" u="sng" dirty="0" smtClean="0">
                          <a:latin typeface="Times New Roman" pitchFamily="18" charset="0"/>
                          <a:cs typeface="Times New Roman" pitchFamily="18" charset="0"/>
                        </a:rPr>
                        <a:t>Immediately</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 was in the Spirit; and behold, a </a:t>
                      </a:r>
                      <a:r>
                        <a:rPr lang="en-US" sz="2000" u="sng" dirty="0">
                          <a:latin typeface="Times New Roman" pitchFamily="18" charset="0"/>
                          <a:cs typeface="Times New Roman" pitchFamily="18" charset="0"/>
                        </a:rPr>
                        <a:t>throne</a:t>
                      </a:r>
                      <a:r>
                        <a:rPr lang="en-US" sz="2000" dirty="0">
                          <a:latin typeface="Times New Roman" pitchFamily="18" charset="0"/>
                          <a:cs typeface="Times New Roman" pitchFamily="18" charset="0"/>
                        </a:rPr>
                        <a:t> was standing in heaven, and One sitting on the throne. </a:t>
                      </a:r>
                      <a:r>
                        <a:rPr lang="en-US" sz="2000" b="1" baseline="30000" dirty="0">
                          <a:solidFill>
                            <a:srgbClr val="0000FF"/>
                          </a:solidFill>
                          <a:latin typeface="Times New Roman" pitchFamily="18" charset="0"/>
                          <a:cs typeface="Times New Roman" pitchFamily="18" charset="0"/>
                        </a:rPr>
                        <a:t>3</a:t>
                      </a:r>
                      <a:r>
                        <a:rPr lang="en-US" sz="2000" dirty="0">
                          <a:latin typeface="Times New Roman" pitchFamily="18" charset="0"/>
                          <a:cs typeface="Times New Roman" pitchFamily="18" charset="0"/>
                        </a:rPr>
                        <a:t>And He who was sitting was like a </a:t>
                      </a:r>
                      <a:r>
                        <a:rPr lang="en-US" sz="2000" b="1" u="sng" dirty="0">
                          <a:solidFill>
                            <a:srgbClr val="C00000"/>
                          </a:solidFill>
                          <a:latin typeface="Times New Roman" pitchFamily="18" charset="0"/>
                          <a:cs typeface="Times New Roman" pitchFamily="18" charset="0"/>
                        </a:rPr>
                        <a:t>jasper</a:t>
                      </a:r>
                      <a:r>
                        <a:rPr lang="en-US" sz="2000" dirty="0">
                          <a:latin typeface="Times New Roman" pitchFamily="18" charset="0"/>
                          <a:cs typeface="Times New Roman" pitchFamily="18" charset="0"/>
                        </a:rPr>
                        <a:t> stone and a </a:t>
                      </a:r>
                      <a:r>
                        <a:rPr lang="en-US" sz="2000" b="1" u="sng" kern="1200" dirty="0" err="1">
                          <a:solidFill>
                            <a:srgbClr val="C00000"/>
                          </a:solidFill>
                          <a:latin typeface="Times New Roman" pitchFamily="18" charset="0"/>
                          <a:ea typeface="+mn-ea"/>
                          <a:cs typeface="Times New Roman" pitchFamily="18" charset="0"/>
                        </a:rPr>
                        <a:t>sardius</a:t>
                      </a:r>
                      <a:r>
                        <a:rPr lang="en-US" sz="2000" dirty="0">
                          <a:latin typeface="Times New Roman" pitchFamily="18" charset="0"/>
                          <a:cs typeface="Times New Roman" pitchFamily="18" charset="0"/>
                        </a:rPr>
                        <a:t> in appearance; and there was a </a:t>
                      </a:r>
                      <a:r>
                        <a:rPr lang="en-US" sz="2000" b="1" u="sng" dirty="0">
                          <a:solidFill>
                            <a:srgbClr val="C00000"/>
                          </a:solidFill>
                          <a:latin typeface="Times New Roman" pitchFamily="18" charset="0"/>
                          <a:cs typeface="Times New Roman" pitchFamily="18" charset="0"/>
                        </a:rPr>
                        <a:t>rainbow</a:t>
                      </a:r>
                      <a:r>
                        <a:rPr lang="en-US" sz="2000" dirty="0">
                          <a:latin typeface="Times New Roman" pitchFamily="18" charset="0"/>
                          <a:cs typeface="Times New Roman" pitchFamily="18" charset="0"/>
                        </a:rPr>
                        <a:t> around the throne, like an </a:t>
                      </a:r>
                      <a:r>
                        <a:rPr lang="en-US" sz="2000" b="1" u="sng" kern="1200" dirty="0">
                          <a:solidFill>
                            <a:srgbClr val="C00000"/>
                          </a:solidFill>
                          <a:latin typeface="Times New Roman" pitchFamily="18" charset="0"/>
                          <a:ea typeface="+mn-ea"/>
                          <a:cs typeface="Times New Roman" pitchFamily="18" charset="0"/>
                        </a:rPr>
                        <a:t>emerald</a:t>
                      </a:r>
                      <a:r>
                        <a:rPr lang="en-US" sz="2000" dirty="0">
                          <a:latin typeface="Times New Roman" pitchFamily="18" charset="0"/>
                          <a:cs typeface="Times New Roman" pitchFamily="18" charset="0"/>
                        </a:rPr>
                        <a:t> in appearance</a:t>
                      </a:r>
                      <a:r>
                        <a:rPr lang="en-US" sz="1800" dirty="0">
                          <a:latin typeface="Times New Roman" pitchFamily="18" charset="0"/>
                          <a:cs typeface="Times New Roman" pitchFamily="18" charset="0"/>
                        </a:rPr>
                        <a:t>. </a:t>
                      </a:r>
                      <a:endParaRPr lang="en-US" sz="1600" dirty="0">
                        <a:latin typeface="Times New Roman" pitchFamily="18" charset="0"/>
                        <a:cs typeface="Times New Roman" pitchFamily="18" charset="0"/>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indent="-225425"/>
                      <a:r>
                        <a:rPr lang="en-US" sz="1800" b="1" kern="1200" dirty="0" smtClean="0">
                          <a:solidFill>
                            <a:srgbClr val="0000FF"/>
                          </a:solidFill>
                          <a:effectLst/>
                          <a:latin typeface="Times New Roman" pitchFamily="18" charset="0"/>
                          <a:ea typeface="Times New Roman"/>
                          <a:cs typeface="Times New Roman" pitchFamily="18" charset="0"/>
                        </a:rPr>
                        <a:t>Ezekiel 1:22-28 </a:t>
                      </a:r>
                      <a:r>
                        <a:rPr lang="en-US" sz="1800" kern="1200" dirty="0" smtClean="0">
                          <a:solidFill>
                            <a:schemeClr val="tx1"/>
                          </a:solidFill>
                          <a:effectLst/>
                          <a:latin typeface="Times New Roman" pitchFamily="18" charset="0"/>
                          <a:ea typeface="+mn-ea"/>
                          <a:cs typeface="Times New Roman" pitchFamily="18" charset="0"/>
                        </a:rPr>
                        <a:t>Now over the heads of the </a:t>
                      </a:r>
                      <a:r>
                        <a:rPr lang="en-US" sz="1800" b="1" u="sng" kern="1200" dirty="0" smtClean="0">
                          <a:solidFill>
                            <a:schemeClr val="tx1"/>
                          </a:solidFill>
                          <a:effectLst/>
                          <a:latin typeface="Times New Roman" pitchFamily="18" charset="0"/>
                          <a:ea typeface="+mn-ea"/>
                          <a:cs typeface="Times New Roman" pitchFamily="18" charset="0"/>
                        </a:rPr>
                        <a:t>living beings</a:t>
                      </a:r>
                      <a:r>
                        <a:rPr lang="en-US" sz="1800" kern="1200" dirty="0" smtClean="0">
                          <a:solidFill>
                            <a:schemeClr val="tx1"/>
                          </a:solidFill>
                          <a:effectLst/>
                          <a:latin typeface="Times New Roman" pitchFamily="18" charset="0"/>
                          <a:ea typeface="+mn-ea"/>
                          <a:cs typeface="Times New Roman" pitchFamily="18" charset="0"/>
                        </a:rPr>
                        <a:t> </a:t>
                      </a:r>
                      <a:r>
                        <a:rPr lang="en-US" sz="1800" i="1" kern="1200" dirty="0" smtClean="0">
                          <a:solidFill>
                            <a:schemeClr val="tx1"/>
                          </a:solidFill>
                          <a:effectLst/>
                          <a:latin typeface="Times New Roman" pitchFamily="18" charset="0"/>
                          <a:ea typeface="+mn-ea"/>
                          <a:cs typeface="Times New Roman" pitchFamily="18" charset="0"/>
                        </a:rPr>
                        <a:t>there was</a:t>
                      </a:r>
                      <a:r>
                        <a:rPr lang="en-US" sz="1800" kern="1200" dirty="0" smtClean="0">
                          <a:solidFill>
                            <a:schemeClr val="tx1"/>
                          </a:solidFill>
                          <a:effectLst/>
                          <a:latin typeface="Times New Roman" pitchFamily="18" charset="0"/>
                          <a:ea typeface="+mn-ea"/>
                          <a:cs typeface="Times New Roman" pitchFamily="18" charset="0"/>
                        </a:rPr>
                        <a:t> something like an expanse, like the awesome gleam of crystal, extended over their heads. </a:t>
                      </a:r>
                      <a:r>
                        <a:rPr lang="en-US" sz="1800" kern="1200" baseline="30000" dirty="0" smtClean="0">
                          <a:solidFill>
                            <a:schemeClr val="tx1"/>
                          </a:solidFill>
                          <a:effectLst/>
                          <a:latin typeface="Times New Roman" pitchFamily="18" charset="0"/>
                          <a:ea typeface="+mn-ea"/>
                          <a:cs typeface="Times New Roman" pitchFamily="18" charset="0"/>
                        </a:rPr>
                        <a:t>…</a:t>
                      </a:r>
                      <a:r>
                        <a:rPr lang="en-US" sz="1800" kern="1200" dirty="0" smtClean="0">
                          <a:solidFill>
                            <a:schemeClr val="tx1"/>
                          </a:solidFill>
                          <a:effectLst/>
                          <a:latin typeface="Times New Roman" pitchFamily="18" charset="0"/>
                          <a:ea typeface="+mn-ea"/>
                          <a:cs typeface="Times New Roman" pitchFamily="18" charset="0"/>
                        </a:rPr>
                        <a:t> </a:t>
                      </a:r>
                      <a:r>
                        <a:rPr lang="en-US" sz="1800" b="1" kern="1200" baseline="30000" dirty="0" smtClean="0">
                          <a:solidFill>
                            <a:srgbClr val="0000FF"/>
                          </a:solidFill>
                          <a:effectLst/>
                          <a:latin typeface="Times New Roman" pitchFamily="18" charset="0"/>
                          <a:ea typeface="+mn-ea"/>
                          <a:cs typeface="Times New Roman" pitchFamily="18" charset="0"/>
                        </a:rPr>
                        <a:t>26</a:t>
                      </a:r>
                      <a:r>
                        <a:rPr lang="en-US" sz="1800" kern="1200" dirty="0" smtClean="0">
                          <a:solidFill>
                            <a:schemeClr val="tx1"/>
                          </a:solidFill>
                          <a:effectLst/>
                          <a:latin typeface="Times New Roman" pitchFamily="18" charset="0"/>
                          <a:ea typeface="+mn-ea"/>
                          <a:cs typeface="Times New Roman" pitchFamily="18" charset="0"/>
                        </a:rPr>
                        <a:t>… something resembling a </a:t>
                      </a:r>
                      <a:r>
                        <a:rPr lang="en-US" sz="1800" b="1" u="sng" kern="1200" dirty="0" smtClean="0">
                          <a:solidFill>
                            <a:schemeClr val="tx1"/>
                          </a:solidFill>
                          <a:effectLst/>
                          <a:latin typeface="Times New Roman" pitchFamily="18" charset="0"/>
                          <a:ea typeface="+mn-ea"/>
                          <a:cs typeface="Times New Roman" pitchFamily="18" charset="0"/>
                        </a:rPr>
                        <a:t>throne</a:t>
                      </a:r>
                      <a:r>
                        <a:rPr lang="en-US" sz="1800" kern="1200" dirty="0" smtClean="0">
                          <a:solidFill>
                            <a:schemeClr val="tx1"/>
                          </a:solidFill>
                          <a:effectLst/>
                          <a:latin typeface="Times New Roman" pitchFamily="18" charset="0"/>
                          <a:ea typeface="+mn-ea"/>
                          <a:cs typeface="Times New Roman" pitchFamily="18" charset="0"/>
                        </a:rPr>
                        <a:t>…a figure with the appearance of a man. </a:t>
                      </a:r>
                      <a:r>
                        <a:rPr lang="en-US" sz="1800" kern="1200" baseline="30000" dirty="0" smtClean="0">
                          <a:solidFill>
                            <a:schemeClr val="tx1"/>
                          </a:solidFill>
                          <a:effectLst/>
                          <a:latin typeface="Times New Roman" pitchFamily="18" charset="0"/>
                          <a:ea typeface="+mn-ea"/>
                          <a:cs typeface="Times New Roman" pitchFamily="18" charset="0"/>
                        </a:rPr>
                        <a:t>…</a:t>
                      </a:r>
                      <a:r>
                        <a:rPr lang="en-US" sz="1800" b="1" kern="1200" baseline="30000" dirty="0" smtClean="0">
                          <a:solidFill>
                            <a:srgbClr val="0000FF"/>
                          </a:solidFill>
                          <a:effectLst/>
                          <a:latin typeface="Times New Roman" pitchFamily="18" charset="0"/>
                          <a:ea typeface="+mn-ea"/>
                          <a:cs typeface="Times New Roman" pitchFamily="18" charset="0"/>
                        </a:rPr>
                        <a:t>28</a:t>
                      </a:r>
                      <a:r>
                        <a:rPr lang="en-US" sz="1800" b="1" u="sng" kern="1200" dirty="0" smtClean="0">
                          <a:solidFill>
                            <a:srgbClr val="0000FF"/>
                          </a:solidFill>
                          <a:effectLst/>
                          <a:latin typeface="Times New Roman" pitchFamily="18" charset="0"/>
                          <a:ea typeface="+mn-ea"/>
                          <a:cs typeface="Times New Roman" pitchFamily="18" charset="0"/>
                        </a:rPr>
                        <a:t>As</a:t>
                      </a:r>
                      <a:r>
                        <a:rPr lang="en-US" sz="1800" b="1" u="sng" kern="1200" dirty="0" smtClean="0">
                          <a:solidFill>
                            <a:schemeClr val="tx1"/>
                          </a:solidFill>
                          <a:effectLst/>
                          <a:latin typeface="Times New Roman" pitchFamily="18" charset="0"/>
                          <a:ea typeface="+mn-ea"/>
                          <a:cs typeface="Times New Roman" pitchFamily="18" charset="0"/>
                        </a:rPr>
                        <a:t> the appearance of the </a:t>
                      </a:r>
                      <a:r>
                        <a:rPr lang="en-US" sz="1800" b="1" u="sng" kern="1200" dirty="0" smtClean="0">
                          <a:solidFill>
                            <a:srgbClr val="C00000"/>
                          </a:solidFill>
                          <a:effectLst/>
                          <a:latin typeface="Times New Roman" pitchFamily="18" charset="0"/>
                          <a:ea typeface="+mn-ea"/>
                          <a:cs typeface="Times New Roman" pitchFamily="18" charset="0"/>
                        </a:rPr>
                        <a:t>rainbow</a:t>
                      </a:r>
                      <a:r>
                        <a:rPr lang="en-US" sz="1800" b="1" u="sng" kern="1200" dirty="0" smtClean="0">
                          <a:solidFill>
                            <a:schemeClr val="tx1"/>
                          </a:solidFill>
                          <a:effectLst/>
                          <a:latin typeface="Times New Roman" pitchFamily="18" charset="0"/>
                          <a:ea typeface="+mn-ea"/>
                          <a:cs typeface="Times New Roman" pitchFamily="18" charset="0"/>
                        </a:rPr>
                        <a:t> in the clouds</a:t>
                      </a:r>
                      <a:r>
                        <a:rPr lang="en-US" sz="1800" kern="1200" dirty="0" smtClean="0">
                          <a:solidFill>
                            <a:schemeClr val="tx1"/>
                          </a:solidFill>
                          <a:effectLst/>
                          <a:latin typeface="Times New Roman" pitchFamily="18" charset="0"/>
                          <a:ea typeface="+mn-ea"/>
                          <a:cs typeface="Times New Roman" pitchFamily="18" charset="0"/>
                        </a:rPr>
                        <a:t> on a rainy day, so </a:t>
                      </a:r>
                      <a:r>
                        <a:rPr lang="en-US" sz="1800" i="1" kern="1200" dirty="0" smtClean="0">
                          <a:solidFill>
                            <a:schemeClr val="tx1"/>
                          </a:solidFill>
                          <a:effectLst/>
                          <a:latin typeface="Times New Roman" pitchFamily="18" charset="0"/>
                          <a:ea typeface="+mn-ea"/>
                          <a:cs typeface="Times New Roman" pitchFamily="18" charset="0"/>
                        </a:rPr>
                        <a:t>was</a:t>
                      </a:r>
                      <a:r>
                        <a:rPr lang="en-US" sz="1800" kern="1200" dirty="0" smtClean="0">
                          <a:solidFill>
                            <a:schemeClr val="tx1"/>
                          </a:solidFill>
                          <a:effectLst/>
                          <a:latin typeface="Times New Roman" pitchFamily="18" charset="0"/>
                          <a:ea typeface="+mn-ea"/>
                          <a:cs typeface="Times New Roman" pitchFamily="18" charset="0"/>
                        </a:rPr>
                        <a:t> the appearance of the </a:t>
                      </a:r>
                      <a:r>
                        <a:rPr lang="en-US" sz="1800" b="1" u="sng" kern="1200" dirty="0" smtClean="0">
                          <a:solidFill>
                            <a:schemeClr val="tx1"/>
                          </a:solidFill>
                          <a:effectLst/>
                          <a:latin typeface="Times New Roman" pitchFamily="18" charset="0"/>
                          <a:ea typeface="+mn-ea"/>
                          <a:cs typeface="Times New Roman" pitchFamily="18" charset="0"/>
                        </a:rPr>
                        <a:t>surrounding radiance</a:t>
                      </a:r>
                      <a:r>
                        <a:rPr lang="en-US" sz="1800" kern="1200" dirty="0" smtClean="0">
                          <a:solidFill>
                            <a:schemeClr val="tx1"/>
                          </a:solidFill>
                          <a:effectLst/>
                          <a:latin typeface="Times New Roman" pitchFamily="18" charset="0"/>
                          <a:ea typeface="+mn-ea"/>
                          <a:cs typeface="Times New Roman" pitchFamily="18" charset="0"/>
                        </a:rPr>
                        <a:t>. Such was the appearance of the </a:t>
                      </a:r>
                      <a:r>
                        <a:rPr lang="en-US" sz="1800" b="1" u="sng" kern="1200" dirty="0" smtClean="0">
                          <a:solidFill>
                            <a:srgbClr val="C00000"/>
                          </a:solidFill>
                          <a:effectLst/>
                          <a:latin typeface="Times New Roman" pitchFamily="18" charset="0"/>
                          <a:ea typeface="+mn-ea"/>
                          <a:cs typeface="Times New Roman" pitchFamily="18" charset="0"/>
                        </a:rPr>
                        <a:t>likeness of the glory of the LORD</a:t>
                      </a:r>
                      <a:r>
                        <a:rPr lang="en-US" sz="1800" kern="1200" dirty="0" smtClean="0">
                          <a:solidFill>
                            <a:schemeClr val="tx1"/>
                          </a:solidFill>
                          <a:effectLst/>
                          <a:latin typeface="Times New Roman" pitchFamily="18" charset="0"/>
                          <a:ea typeface="+mn-ea"/>
                          <a:cs typeface="Times New Roman" pitchFamily="18" charset="0"/>
                        </a:rPr>
                        <a:t>. And when I saw it, I fell on my face…</a:t>
                      </a:r>
                    </a:p>
                    <a:p>
                      <a:pPr marL="217170" marR="0" indent="-217170">
                        <a:spcBef>
                          <a:spcPts val="0"/>
                        </a:spcBef>
                        <a:spcAft>
                          <a:spcPts val="0"/>
                        </a:spcAft>
                      </a:pPr>
                      <a:r>
                        <a:rPr lang="en-US" sz="1800" b="1" dirty="0" smtClean="0">
                          <a:solidFill>
                            <a:srgbClr val="0000FF"/>
                          </a:solidFill>
                          <a:effectLst/>
                          <a:latin typeface="Times New Roman" pitchFamily="18" charset="0"/>
                          <a:ea typeface="Times New Roman"/>
                          <a:cs typeface="Times New Roman" pitchFamily="18" charset="0"/>
                        </a:rPr>
                        <a:t>Luke </a:t>
                      </a:r>
                      <a:r>
                        <a:rPr lang="en-US" sz="1800" b="1" dirty="0">
                          <a:solidFill>
                            <a:srgbClr val="0000FF"/>
                          </a:solidFill>
                          <a:effectLst/>
                          <a:latin typeface="Times New Roman" pitchFamily="18" charset="0"/>
                          <a:ea typeface="Times New Roman"/>
                          <a:cs typeface="Times New Roman" pitchFamily="18" charset="0"/>
                        </a:rPr>
                        <a:t>1:32-33</a:t>
                      </a:r>
                      <a:r>
                        <a:rPr lang="en-US" sz="1800" dirty="0">
                          <a:effectLst/>
                          <a:latin typeface="Times New Roman" pitchFamily="18" charset="0"/>
                          <a:ea typeface="Times New Roman"/>
                          <a:cs typeface="Times New Roman" pitchFamily="18" charset="0"/>
                        </a:rPr>
                        <a:t> "He will be great, and will be called the Son of the Most High; and the </a:t>
                      </a:r>
                      <a:r>
                        <a:rPr lang="en-US" sz="1800" b="1" u="sng" kern="1200" dirty="0">
                          <a:solidFill>
                            <a:schemeClr val="tx1"/>
                          </a:solidFill>
                          <a:effectLst/>
                          <a:latin typeface="Times New Roman" pitchFamily="18" charset="0"/>
                          <a:ea typeface="Times New Roman"/>
                          <a:cs typeface="Times New Roman" pitchFamily="18" charset="0"/>
                        </a:rPr>
                        <a:t>Lord Go</a:t>
                      </a:r>
                      <a:r>
                        <a:rPr lang="en-US" sz="1800" b="1" u="sng" dirty="0">
                          <a:effectLst/>
                          <a:latin typeface="Times New Roman" pitchFamily="18" charset="0"/>
                          <a:ea typeface="Times New Roman"/>
                          <a:cs typeface="Times New Roman" pitchFamily="18" charset="0"/>
                        </a:rPr>
                        <a:t>d will give Him the throne of His father David</a:t>
                      </a:r>
                      <a:r>
                        <a:rPr lang="en-US" sz="1800" dirty="0">
                          <a:effectLst/>
                          <a:latin typeface="Times New Roman" pitchFamily="18" charset="0"/>
                          <a:ea typeface="Times New Roman"/>
                          <a:cs typeface="Times New Roman" pitchFamily="18" charset="0"/>
                        </a:rPr>
                        <a:t>; </a:t>
                      </a:r>
                      <a:r>
                        <a:rPr lang="en-US" sz="1800" b="1" kern="1200" baseline="30000" dirty="0" smtClean="0">
                          <a:solidFill>
                            <a:srgbClr val="0000FF"/>
                          </a:solidFill>
                          <a:effectLst/>
                          <a:latin typeface="Times New Roman" pitchFamily="18" charset="0"/>
                          <a:ea typeface="+mn-ea"/>
                          <a:cs typeface="Times New Roman" pitchFamily="18" charset="0"/>
                        </a:rPr>
                        <a:t>33</a:t>
                      </a:r>
                      <a:r>
                        <a:rPr lang="en-US" sz="1800" dirty="0" smtClean="0">
                          <a:effectLst/>
                          <a:latin typeface="Times New Roman" pitchFamily="18" charset="0"/>
                          <a:ea typeface="Times New Roman"/>
                          <a:cs typeface="Times New Roman" pitchFamily="18" charset="0"/>
                        </a:rPr>
                        <a:t>and he will reign </a:t>
                      </a:r>
                      <a:r>
                        <a:rPr lang="en-US" sz="1800" dirty="0">
                          <a:effectLst/>
                          <a:latin typeface="Times New Roman" pitchFamily="18" charset="0"/>
                          <a:ea typeface="Times New Roman"/>
                          <a:cs typeface="Times New Roman" pitchFamily="18" charset="0"/>
                        </a:rPr>
                        <a:t>over the house of Jacob </a:t>
                      </a:r>
                      <a:r>
                        <a:rPr lang="en-US" sz="1800" dirty="0" smtClean="0">
                          <a:effectLst/>
                          <a:latin typeface="Times New Roman" pitchFamily="18" charset="0"/>
                          <a:ea typeface="Times New Roman"/>
                          <a:cs typeface="Times New Roman" pitchFamily="18" charset="0"/>
                        </a:rPr>
                        <a:t>forever;</a:t>
                      </a:r>
                      <a:r>
                        <a:rPr lang="en-US" sz="1800" baseline="0" dirty="0" smtClean="0">
                          <a:effectLst/>
                          <a:latin typeface="Times New Roman" pitchFamily="18" charset="0"/>
                          <a:ea typeface="Times New Roman"/>
                          <a:cs typeface="Times New Roman" pitchFamily="18" charset="0"/>
                        </a:rPr>
                        <a:t> </a:t>
                      </a:r>
                      <a:r>
                        <a:rPr lang="en-US" sz="1800" kern="1200" dirty="0" smtClean="0">
                          <a:solidFill>
                            <a:schemeClr val="tx1"/>
                          </a:solidFill>
                          <a:effectLst/>
                          <a:latin typeface="Times New Roman" pitchFamily="18" charset="0"/>
                          <a:ea typeface="Times New Roman"/>
                          <a:cs typeface="Times New Roman" pitchFamily="18" charset="0"/>
                        </a:rPr>
                        <a:t>and </a:t>
                      </a:r>
                      <a:r>
                        <a:rPr lang="en-US" sz="1800" dirty="0" smtClean="0">
                          <a:effectLst/>
                          <a:latin typeface="Times New Roman" pitchFamily="18" charset="0"/>
                          <a:ea typeface="Times New Roman"/>
                          <a:cs typeface="Times New Roman" pitchFamily="18" charset="0"/>
                        </a:rPr>
                        <a:t>His </a:t>
                      </a:r>
                      <a:r>
                        <a:rPr lang="en-US" sz="1800" dirty="0">
                          <a:effectLst/>
                          <a:latin typeface="Times New Roman" pitchFamily="18" charset="0"/>
                          <a:ea typeface="Times New Roman"/>
                          <a:cs typeface="Times New Roman" pitchFamily="18" charset="0"/>
                        </a:rPr>
                        <a:t>kingdom will have no end." </a:t>
                      </a:r>
                    </a:p>
                    <a:p>
                      <a:pPr marL="217170" marR="0" indent="-217170">
                        <a:spcBef>
                          <a:spcPts val="0"/>
                        </a:spcBef>
                        <a:spcAft>
                          <a:spcPts val="0"/>
                        </a:spcAft>
                      </a:pPr>
                      <a:r>
                        <a:rPr lang="en-US" sz="1800" b="1" dirty="0">
                          <a:solidFill>
                            <a:srgbClr val="0000FF"/>
                          </a:solidFill>
                          <a:effectLst/>
                          <a:latin typeface="Times New Roman" pitchFamily="18" charset="0"/>
                          <a:ea typeface="Times New Roman"/>
                          <a:cs typeface="Times New Roman" pitchFamily="18" charset="0"/>
                        </a:rPr>
                        <a:t>Isaiah </a:t>
                      </a:r>
                      <a:r>
                        <a:rPr lang="en-US" sz="1800" b="1" dirty="0" smtClean="0">
                          <a:solidFill>
                            <a:srgbClr val="0000FF"/>
                          </a:solidFill>
                          <a:effectLst/>
                          <a:latin typeface="Times New Roman" pitchFamily="18" charset="0"/>
                          <a:ea typeface="Times New Roman"/>
                          <a:cs typeface="Times New Roman" pitchFamily="18" charset="0"/>
                        </a:rPr>
                        <a:t>54:9</a:t>
                      </a:r>
                      <a:r>
                        <a:rPr lang="en-US" sz="1800" dirty="0" smtClean="0">
                          <a:effectLst/>
                          <a:latin typeface="Times New Roman" pitchFamily="18" charset="0"/>
                          <a:ea typeface="Times New Roman"/>
                          <a:cs typeface="Times New Roman" pitchFamily="18" charset="0"/>
                        </a:rPr>
                        <a:t> </a:t>
                      </a:r>
                      <a:r>
                        <a:rPr lang="en-US" sz="1800" dirty="0">
                          <a:effectLst/>
                          <a:latin typeface="Times New Roman" pitchFamily="18" charset="0"/>
                          <a:ea typeface="Times New Roman"/>
                          <a:cs typeface="Times New Roman" pitchFamily="18" charset="0"/>
                        </a:rPr>
                        <a:t>"For this is </a:t>
                      </a:r>
                      <a:r>
                        <a:rPr lang="en-US" sz="1800" b="1" u="sng" dirty="0">
                          <a:effectLst/>
                          <a:latin typeface="Times New Roman" pitchFamily="18" charset="0"/>
                          <a:ea typeface="Times New Roman"/>
                          <a:cs typeface="Times New Roman" pitchFamily="18" charset="0"/>
                        </a:rPr>
                        <a:t>like the days of Noah to Me</a:t>
                      </a:r>
                      <a:r>
                        <a:rPr lang="en-US" sz="1800" dirty="0">
                          <a:effectLst/>
                          <a:latin typeface="Times New Roman" pitchFamily="18" charset="0"/>
                          <a:ea typeface="Times New Roman"/>
                          <a:cs typeface="Times New Roman" pitchFamily="18" charset="0"/>
                        </a:rPr>
                        <a:t>; When I swore that the waters of Noah Should not flood the earth again, So I have sworn that I will </a:t>
                      </a:r>
                      <a:r>
                        <a:rPr lang="en-US" sz="1800" kern="1200" dirty="0">
                          <a:solidFill>
                            <a:schemeClr val="tx1"/>
                          </a:solidFill>
                          <a:effectLst/>
                          <a:latin typeface="Times New Roman" pitchFamily="18" charset="0"/>
                          <a:ea typeface="Times New Roman"/>
                          <a:cs typeface="Times New Roman" pitchFamily="18" charset="0"/>
                        </a:rPr>
                        <a:t>not be angry with you, Nor will I rebuke </a:t>
                      </a:r>
                      <a:r>
                        <a:rPr lang="en-US" sz="1800" kern="1200" dirty="0" smtClean="0">
                          <a:solidFill>
                            <a:schemeClr val="tx1"/>
                          </a:solidFill>
                          <a:effectLst/>
                          <a:latin typeface="Times New Roman" pitchFamily="18" charset="0"/>
                          <a:ea typeface="Times New Roman"/>
                          <a:cs typeface="Times New Roman" pitchFamily="18" charset="0"/>
                        </a:rPr>
                        <a:t>you. </a:t>
                      </a:r>
                      <a:r>
                        <a:rPr lang="en-US" sz="1800" b="1" kern="1200" baseline="30000" dirty="0" smtClean="0">
                          <a:solidFill>
                            <a:srgbClr val="0000FF"/>
                          </a:solidFill>
                          <a:effectLst/>
                          <a:latin typeface="Times New Roman" pitchFamily="18" charset="0"/>
                          <a:ea typeface="+mn-ea"/>
                          <a:cs typeface="Times New Roman" pitchFamily="18" charset="0"/>
                        </a:rPr>
                        <a:t>10</a:t>
                      </a:r>
                      <a:r>
                        <a:rPr lang="en-US" sz="1800" kern="1200" dirty="0" smtClean="0">
                          <a:solidFill>
                            <a:schemeClr val="tx1"/>
                          </a:solidFill>
                          <a:effectLst/>
                          <a:latin typeface="Times New Roman" pitchFamily="18" charset="0"/>
                          <a:ea typeface="Times New Roman"/>
                          <a:cs typeface="Times New Roman" pitchFamily="18" charset="0"/>
                        </a:rPr>
                        <a:t>"For the mountains may be removed and the hills may shake, But </a:t>
                      </a:r>
                      <a:r>
                        <a:rPr lang="en-US" sz="1800" b="1" u="sng" kern="1200" dirty="0" smtClean="0">
                          <a:solidFill>
                            <a:schemeClr val="tx1"/>
                          </a:solidFill>
                          <a:effectLst/>
                          <a:latin typeface="Times New Roman" pitchFamily="18" charset="0"/>
                          <a:ea typeface="Times New Roman"/>
                          <a:cs typeface="Times New Roman" pitchFamily="18" charset="0"/>
                        </a:rPr>
                        <a:t>My </a:t>
                      </a:r>
                      <a:r>
                        <a:rPr lang="en-US" sz="1800" b="1" u="sng" kern="1200" dirty="0" err="1" smtClean="0">
                          <a:solidFill>
                            <a:schemeClr val="tx1"/>
                          </a:solidFill>
                          <a:effectLst/>
                          <a:latin typeface="Times New Roman" pitchFamily="18" charset="0"/>
                          <a:ea typeface="Times New Roman"/>
                          <a:cs typeface="Times New Roman" pitchFamily="18" charset="0"/>
                        </a:rPr>
                        <a:t>lovingkindness</a:t>
                      </a:r>
                      <a:r>
                        <a:rPr lang="en-US" sz="1800" b="1" u="sng" kern="1200" dirty="0" smtClean="0">
                          <a:solidFill>
                            <a:schemeClr val="tx1"/>
                          </a:solidFill>
                          <a:effectLst/>
                          <a:latin typeface="Times New Roman" pitchFamily="18" charset="0"/>
                          <a:ea typeface="Times New Roman"/>
                          <a:cs typeface="Times New Roman" pitchFamily="18" charset="0"/>
                        </a:rPr>
                        <a:t> will not be removed from you</a:t>
                      </a:r>
                      <a:r>
                        <a:rPr lang="en-US" sz="1800" kern="1200" dirty="0" smtClean="0">
                          <a:solidFill>
                            <a:schemeClr val="tx1"/>
                          </a:solidFill>
                          <a:effectLst/>
                          <a:latin typeface="Times New Roman" pitchFamily="18" charset="0"/>
                          <a:ea typeface="Times New Roman"/>
                          <a:cs typeface="Times New Roman" pitchFamily="18" charset="0"/>
                        </a:rPr>
                        <a:t>, And My covenant of peace will not be shaken," Says the Lord who has compassion on you.</a:t>
                      </a:r>
                      <a:endParaRPr lang="en-US" sz="1800" kern="1200" dirty="0">
                        <a:solidFill>
                          <a:schemeClr val="tx1"/>
                        </a:solidFill>
                        <a:effectLst/>
                        <a:latin typeface="Times New Roman" pitchFamily="18" charset="0"/>
                        <a:ea typeface="Times New Roman"/>
                        <a:cs typeface="Times New Roman" pitchFamily="18" charset="0"/>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388" marR="0" lvl="0" indent="-179388">
                        <a:spcBef>
                          <a:spcPts val="0"/>
                        </a:spcBef>
                        <a:spcAft>
                          <a:spcPts val="0"/>
                        </a:spcAft>
                        <a:buFont typeface="Symbol"/>
                        <a:buChar char=""/>
                      </a:pPr>
                      <a:r>
                        <a:rPr lang="en-US" sz="1800" b="1" dirty="0" smtClean="0">
                          <a:latin typeface="Times New Roman" pitchFamily="18" charset="0"/>
                          <a:ea typeface="Times New Roman"/>
                          <a:cs typeface="Times New Roman" pitchFamily="18" charset="0"/>
                        </a:rPr>
                        <a:t>Standing </a:t>
                      </a:r>
                      <a:r>
                        <a:rPr lang="en-US" sz="1800" b="1" dirty="0">
                          <a:latin typeface="Times New Roman" pitchFamily="18" charset="0"/>
                          <a:ea typeface="Times New Roman"/>
                          <a:cs typeface="Times New Roman" pitchFamily="18" charset="0"/>
                        </a:rPr>
                        <a:t>open</a:t>
                      </a:r>
                      <a:r>
                        <a:rPr lang="en-US" sz="1800" dirty="0">
                          <a:latin typeface="Times New Roman" pitchFamily="18" charset="0"/>
                          <a:ea typeface="Times New Roman"/>
                          <a:cs typeface="Times New Roman" pitchFamily="18" charset="0"/>
                        </a:rPr>
                        <a:t> – always </a:t>
                      </a:r>
                      <a:r>
                        <a:rPr lang="en-US" sz="1800" dirty="0" smtClean="0">
                          <a:latin typeface="Times New Roman" pitchFamily="18" charset="0"/>
                          <a:ea typeface="Times New Roman"/>
                          <a:cs typeface="Times New Roman" pitchFamily="18" charset="0"/>
                        </a:rPr>
                        <a:t>opened</a:t>
                      </a:r>
                    </a:p>
                    <a:p>
                      <a:pPr marL="179388" marR="0" lvl="0" indent="-179388">
                        <a:spcBef>
                          <a:spcPts val="0"/>
                        </a:spcBef>
                        <a:spcAft>
                          <a:spcPts val="0"/>
                        </a:spcAft>
                        <a:buFont typeface="Symbol"/>
                        <a:buChar char=""/>
                      </a:pPr>
                      <a:r>
                        <a:rPr lang="en-US" sz="1800" b="1" dirty="0" smtClean="0">
                          <a:latin typeface="Times New Roman" pitchFamily="18" charset="0"/>
                          <a:ea typeface="Times New Roman"/>
                          <a:cs typeface="Times New Roman" pitchFamily="18" charset="0"/>
                        </a:rPr>
                        <a:t>Throne </a:t>
                      </a:r>
                      <a:r>
                        <a:rPr lang="en-US" sz="1800" dirty="0">
                          <a:latin typeface="Times New Roman" pitchFamily="18" charset="0"/>
                          <a:ea typeface="Times New Roman"/>
                          <a:cs typeface="Times New Roman" pitchFamily="18" charset="0"/>
                        </a:rPr>
                        <a:t>– not of grace but judgment (adjudication</a:t>
                      </a:r>
                      <a:r>
                        <a:rPr lang="en-US" sz="1800" dirty="0" smtClean="0">
                          <a:latin typeface="Times New Roman" pitchFamily="18" charset="0"/>
                          <a:ea typeface="Times New Roman"/>
                          <a:cs typeface="Times New Roman" pitchFamily="18" charset="0"/>
                        </a:rPr>
                        <a:t>)</a:t>
                      </a:r>
                    </a:p>
                    <a:p>
                      <a:pPr marL="179388" marR="0" lvl="0" indent="-179388">
                        <a:spcBef>
                          <a:spcPts val="0"/>
                        </a:spcBef>
                        <a:spcAft>
                          <a:spcPts val="0"/>
                        </a:spcAft>
                        <a:buFont typeface="Symbol"/>
                        <a:buChar char=""/>
                      </a:pPr>
                      <a:endParaRPr lang="en-US" sz="1600" dirty="0">
                        <a:latin typeface="Times New Roman" pitchFamily="18" charset="0"/>
                        <a:ea typeface="Times New Roman"/>
                        <a:cs typeface="Times New Roman" pitchFamily="18" charset="0"/>
                      </a:endParaRPr>
                    </a:p>
                    <a:p>
                      <a:pPr marL="179388" marR="0" indent="-179388">
                        <a:spcBef>
                          <a:spcPts val="0"/>
                        </a:spcBef>
                        <a:spcAft>
                          <a:spcPts val="0"/>
                        </a:spcAft>
                      </a:pPr>
                      <a:r>
                        <a:rPr lang="en-US" sz="1600" b="1" dirty="0">
                          <a:solidFill>
                            <a:srgbClr val="0000FF"/>
                          </a:solidFill>
                          <a:latin typeface="Times New Roman" pitchFamily="18" charset="0"/>
                          <a:ea typeface="Times New Roman"/>
                          <a:cs typeface="Times New Roman" pitchFamily="18" charset="0"/>
                        </a:rPr>
                        <a:t>Hebrews 4:16</a:t>
                      </a:r>
                      <a:r>
                        <a:rPr lang="en-US" sz="1600" dirty="0">
                          <a:latin typeface="Times New Roman" pitchFamily="18" charset="0"/>
                          <a:ea typeface="Times New Roman"/>
                          <a:cs typeface="Times New Roman" pitchFamily="18" charset="0"/>
                        </a:rPr>
                        <a:t> Let us therefore draw near with confidence to </a:t>
                      </a:r>
                      <a:r>
                        <a:rPr lang="en-US" sz="1600" b="1" u="sng" dirty="0">
                          <a:latin typeface="Times New Roman" pitchFamily="18" charset="0"/>
                          <a:ea typeface="Times New Roman"/>
                          <a:cs typeface="Times New Roman" pitchFamily="18" charset="0"/>
                        </a:rPr>
                        <a:t>the throne of grace</a:t>
                      </a:r>
                      <a:r>
                        <a:rPr lang="en-US" sz="1600" dirty="0" smtClean="0">
                          <a:latin typeface="Times New Roman" pitchFamily="18" charset="0"/>
                          <a:ea typeface="Times New Roman"/>
                          <a:cs typeface="Times New Roman" pitchFamily="18" charset="0"/>
                        </a:rPr>
                        <a:t>,…</a:t>
                      </a:r>
                    </a:p>
                    <a:p>
                      <a:pPr marL="179388" marR="0" indent="-179388">
                        <a:spcBef>
                          <a:spcPts val="0"/>
                        </a:spcBef>
                        <a:spcAft>
                          <a:spcPts val="0"/>
                        </a:spcAft>
                      </a:pPr>
                      <a:endParaRPr lang="en-US" sz="1600" dirty="0">
                        <a:latin typeface="Times New Roman" pitchFamily="18" charset="0"/>
                        <a:ea typeface="Times New Roman"/>
                        <a:cs typeface="Times New Roman" pitchFamily="18" charset="0"/>
                      </a:endParaRPr>
                    </a:p>
                    <a:p>
                      <a:pPr marL="179388" marR="0" lvl="0" indent="-179388">
                        <a:spcBef>
                          <a:spcPts val="0"/>
                        </a:spcBef>
                        <a:spcAft>
                          <a:spcPts val="0"/>
                        </a:spcAft>
                        <a:buFont typeface="Symbol"/>
                        <a:buChar char=""/>
                      </a:pPr>
                      <a:r>
                        <a:rPr lang="en-US" sz="1800" b="1" dirty="0">
                          <a:latin typeface="Times New Roman" pitchFamily="18" charset="0"/>
                          <a:ea typeface="Times New Roman"/>
                          <a:cs typeface="Times New Roman" pitchFamily="18" charset="0"/>
                        </a:rPr>
                        <a:t>Rainbow </a:t>
                      </a:r>
                      <a:r>
                        <a:rPr lang="en-US" sz="1800" dirty="0">
                          <a:latin typeface="Times New Roman" pitchFamily="18" charset="0"/>
                          <a:ea typeface="Times New Roman"/>
                          <a:cs typeface="Times New Roman" pitchFamily="18" charset="0"/>
                        </a:rPr>
                        <a:t>– </a:t>
                      </a:r>
                      <a:r>
                        <a:rPr lang="en-US" sz="1800" b="1" dirty="0">
                          <a:solidFill>
                            <a:srgbClr val="0000FF"/>
                          </a:solidFill>
                          <a:latin typeface="Times New Roman" pitchFamily="18" charset="0"/>
                          <a:ea typeface="Times New Roman"/>
                          <a:cs typeface="Times New Roman" pitchFamily="18" charset="0"/>
                        </a:rPr>
                        <a:t>iris</a:t>
                      </a:r>
                      <a:r>
                        <a:rPr lang="en-US" sz="1800" dirty="0">
                          <a:solidFill>
                            <a:srgbClr val="000000"/>
                          </a:solidFill>
                          <a:latin typeface="Times New Roman" pitchFamily="18" charset="0"/>
                          <a:ea typeface="Times New Roman"/>
                          <a:cs typeface="Times New Roman" pitchFamily="18" charset="0"/>
                        </a:rPr>
                        <a:t> (halo), covenant token, </a:t>
                      </a:r>
                      <a:r>
                        <a:rPr lang="en-US" sz="1800" dirty="0">
                          <a:latin typeface="Times New Roman" pitchFamily="18" charset="0"/>
                          <a:ea typeface="Times New Roman"/>
                          <a:cs typeface="Times New Roman" pitchFamily="18" charset="0"/>
                        </a:rPr>
                        <a:t>God keeps His promises…</a:t>
                      </a:r>
                      <a:endParaRPr lang="en-US" sz="1600" dirty="0">
                        <a:latin typeface="Times New Roman" pitchFamily="18" charset="0"/>
                        <a:ea typeface="Times New Roman"/>
                        <a:cs typeface="Times New Roman" pitchFamily="18" charset="0"/>
                      </a:endParaRPr>
                    </a:p>
                    <a:p>
                      <a:pPr marL="179388" marR="0" lvl="1" indent="-179388">
                        <a:spcBef>
                          <a:spcPts val="0"/>
                        </a:spcBef>
                        <a:spcAft>
                          <a:spcPts val="0"/>
                        </a:spcAft>
                        <a:buFont typeface="Courier New"/>
                        <a:buChar char="o"/>
                      </a:pPr>
                      <a:r>
                        <a:rPr lang="en-US" sz="1800" b="1" dirty="0">
                          <a:latin typeface="Times New Roman" pitchFamily="18" charset="0"/>
                          <a:ea typeface="Times New Roman"/>
                          <a:cs typeface="Times New Roman" pitchFamily="18" charset="0"/>
                        </a:rPr>
                        <a:t>Church trials are over</a:t>
                      </a:r>
                      <a:endParaRPr lang="en-US" sz="1600" dirty="0">
                        <a:latin typeface="Times New Roman" pitchFamily="18" charset="0"/>
                        <a:ea typeface="Times New Roman"/>
                        <a:cs typeface="Times New Roman" pitchFamily="18" charset="0"/>
                      </a:endParaRPr>
                    </a:p>
                    <a:p>
                      <a:pPr marL="179388" marR="0" lvl="1" indent="-179388">
                        <a:spcBef>
                          <a:spcPts val="0"/>
                        </a:spcBef>
                        <a:spcAft>
                          <a:spcPts val="0"/>
                        </a:spcAft>
                        <a:buFont typeface="Courier New"/>
                        <a:buChar char="o"/>
                      </a:pPr>
                      <a:r>
                        <a:rPr lang="en-US" sz="1800" b="1" dirty="0">
                          <a:latin typeface="Times New Roman" pitchFamily="18" charset="0"/>
                          <a:ea typeface="Times New Roman"/>
                          <a:cs typeface="Times New Roman" pitchFamily="18" charset="0"/>
                        </a:rPr>
                        <a:t>Earth’s redemption near</a:t>
                      </a:r>
                      <a:endParaRPr lang="en-US" sz="1600" dirty="0">
                        <a:latin typeface="Times New Roman" pitchFamily="18" charset="0"/>
                        <a:ea typeface="Times New Roman"/>
                        <a:cs typeface="Times New Roman" pitchFamily="18" charset="0"/>
                      </a:endParaRPr>
                    </a:p>
                    <a:p>
                      <a:pPr marL="179388" marR="0" lvl="1" indent="-179388">
                        <a:spcBef>
                          <a:spcPts val="0"/>
                        </a:spcBef>
                        <a:spcAft>
                          <a:spcPts val="0"/>
                        </a:spcAft>
                        <a:buFont typeface="Courier New"/>
                        <a:buChar char="o"/>
                      </a:pPr>
                      <a:r>
                        <a:rPr lang="en-US" sz="1800" b="1" dirty="0">
                          <a:latin typeface="Times New Roman" pitchFamily="18" charset="0"/>
                          <a:ea typeface="Times New Roman"/>
                          <a:cs typeface="Times New Roman" pitchFamily="18" charset="0"/>
                        </a:rPr>
                        <a:t>Israel’s redemption </a:t>
                      </a:r>
                      <a:r>
                        <a:rPr lang="en-US" sz="1800" b="1" dirty="0" smtClean="0">
                          <a:latin typeface="Times New Roman" pitchFamily="18" charset="0"/>
                          <a:ea typeface="Times New Roman"/>
                          <a:cs typeface="Times New Roman" pitchFamily="18" charset="0"/>
                        </a:rPr>
                        <a:t>near</a:t>
                      </a:r>
                    </a:p>
                    <a:p>
                      <a:pPr marL="179388" marR="0" lvl="1" indent="-179388">
                        <a:spcBef>
                          <a:spcPts val="0"/>
                        </a:spcBef>
                        <a:spcAft>
                          <a:spcPts val="0"/>
                        </a:spcAft>
                        <a:buFont typeface="Courier New"/>
                        <a:buChar char="o"/>
                      </a:pPr>
                      <a:r>
                        <a:rPr lang="en-US" sz="1800" b="1" kern="1200" dirty="0" smtClean="0">
                          <a:solidFill>
                            <a:schemeClr val="tx1"/>
                          </a:solidFill>
                          <a:latin typeface="+mn-lt"/>
                          <a:ea typeface="+mn-ea"/>
                          <a:cs typeface="+mn-cs"/>
                        </a:rPr>
                        <a:t>God will never rebuke Israel again.</a:t>
                      </a:r>
                      <a:endParaRPr lang="en-US" sz="1600" dirty="0">
                        <a:latin typeface="Times New Roman" pitchFamily="18" charset="0"/>
                        <a:ea typeface="Times New Roman"/>
                        <a:cs typeface="Times New Roman" pitchFamily="18" charset="0"/>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051" name="Text Box 3"/>
          <p:cNvSpPr txBox="1">
            <a:spLocks noChangeArrowheads="1"/>
          </p:cNvSpPr>
          <p:nvPr/>
        </p:nvSpPr>
        <p:spPr bwMode="auto">
          <a:xfrm>
            <a:off x="2286000" y="1295400"/>
            <a:ext cx="5105400" cy="3939540"/>
          </a:xfrm>
          <a:prstGeom prst="rect">
            <a:avLst/>
          </a:prstGeom>
          <a:solidFill>
            <a:srgbClr val="FFFFFF"/>
          </a:solidFill>
          <a:ln w="9525">
            <a:solidFill>
              <a:srgbClr val="000000"/>
            </a:solidFill>
            <a:miter lim="800000"/>
            <a:headEnd/>
            <a:tailEnd/>
          </a:ln>
          <a:effectLst>
            <a:outerShdw dist="107763" dir="18900000" algn="ctr" rotWithShape="0">
              <a:srgbClr val="808080">
                <a:alpha val="50000"/>
              </a:srgbClr>
            </a:outerShdw>
          </a:effec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cs typeface="Arial" pitchFamily="34" charset="0"/>
              </a:rPr>
              <a:t>Stones in the High Priest’s ephod:</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1</a:t>
            </a:r>
            <a:r>
              <a:rPr kumimoji="0" lang="en-US" sz="2000" b="0" i="0" u="none" strike="noStrike" cap="none" normalizeH="0" baseline="30000" dirty="0" smtClean="0">
                <a:ln>
                  <a:noFill/>
                </a:ln>
                <a:solidFill>
                  <a:schemeClr val="tx1"/>
                </a:solidFill>
                <a:effectLst/>
                <a:latin typeface="Calibri" pitchFamily="34" charset="0"/>
                <a:cs typeface="Arial" pitchFamily="34" charset="0"/>
              </a:rPr>
              <a:t>st</a:t>
            </a:r>
            <a:r>
              <a:rPr kumimoji="0" lang="en-US" sz="2000" b="0" i="0" u="none" strike="noStrike" cap="none" normalizeH="0" baseline="0" dirty="0" smtClean="0">
                <a:ln>
                  <a:noFill/>
                </a:ln>
                <a:solidFill>
                  <a:schemeClr val="tx1"/>
                </a:solidFill>
                <a:effectLst/>
                <a:latin typeface="Calibri" pitchFamily="34" charset="0"/>
                <a:cs typeface="Arial" pitchFamily="34" charset="0"/>
              </a:rPr>
              <a:t>, </a:t>
            </a:r>
            <a:r>
              <a:rPr lang="en-US" sz="2000" b="1" dirty="0" err="1" smtClean="0">
                <a:solidFill>
                  <a:srgbClr val="C00000"/>
                </a:solidFill>
                <a:latin typeface="Calibri" pitchFamily="34" charset="0"/>
                <a:cs typeface="Arial" pitchFamily="34" charset="0"/>
              </a:rPr>
              <a:t>sardius</a:t>
            </a:r>
            <a:r>
              <a:rPr lang="en-US" sz="2000" dirty="0" smtClean="0">
                <a:latin typeface="Calibri" pitchFamily="34" charset="0"/>
                <a:cs typeface="Arial" pitchFamily="34" charset="0"/>
              </a:rPr>
              <a:t> </a:t>
            </a:r>
            <a:r>
              <a:rPr kumimoji="0" lang="en-US" sz="2000" b="0" i="0" u="none" strike="noStrike" cap="none" normalizeH="0" baseline="0" dirty="0" smtClean="0">
                <a:ln>
                  <a:noFill/>
                </a:ln>
                <a:solidFill>
                  <a:schemeClr val="tx1"/>
                </a:solidFill>
                <a:effectLst/>
                <a:latin typeface="Calibri" pitchFamily="34" charset="0"/>
                <a:cs typeface="Arial" pitchFamily="34" charset="0"/>
              </a:rPr>
              <a:t>– tribe of Reuben</a:t>
            </a:r>
            <a:r>
              <a:rPr kumimoji="0" lang="en-US" sz="2000" b="0" i="0" u="none" strike="noStrike" cap="none" normalizeH="0" baseline="0" dirty="0" smtClean="0">
                <a:ln>
                  <a:noFill/>
                </a:ln>
                <a:solidFill>
                  <a:schemeClr val="tx1"/>
                </a:solidFill>
                <a:effectLst/>
                <a:latin typeface="Times New Roman" pitchFamily="18" charset="0"/>
                <a:cs typeface="Arial" pitchFamily="34" charset="0"/>
              </a:rPr>
              <a:t>,</a:t>
            </a:r>
            <a:r>
              <a:rPr kumimoji="0" lang="en-US" sz="2000" b="0" i="0" u="none" strike="noStrike" cap="none" normalizeH="0" baseline="0" dirty="0" smtClean="0">
                <a:ln>
                  <a:noFill/>
                </a:ln>
                <a:solidFill>
                  <a:schemeClr val="tx1"/>
                </a:solidFill>
                <a:effectLst/>
                <a:latin typeface="Calibri" pitchFamily="34" charset="0"/>
                <a:cs typeface="Arial" pitchFamily="34" charset="0"/>
              </a:rPr>
              <a:t> “see, a son”, blood red, 1</a:t>
            </a:r>
            <a:r>
              <a:rPr kumimoji="0" lang="en-US" sz="2000" b="0" i="0" u="none" strike="noStrike" cap="none" normalizeH="0" baseline="30000" dirty="0" smtClean="0">
                <a:ln>
                  <a:noFill/>
                </a:ln>
                <a:solidFill>
                  <a:schemeClr val="tx1"/>
                </a:solidFill>
                <a:effectLst/>
                <a:latin typeface="Calibri" pitchFamily="34" charset="0"/>
                <a:cs typeface="Arial" pitchFamily="34" charset="0"/>
              </a:rPr>
              <a:t>st</a:t>
            </a:r>
            <a:r>
              <a:rPr kumimoji="0" lang="en-US" sz="2000" b="0" i="0" u="none" strike="noStrike" cap="none" normalizeH="0" baseline="0" dirty="0" smtClean="0">
                <a:ln>
                  <a:noFill/>
                </a:ln>
                <a:solidFill>
                  <a:schemeClr val="tx1"/>
                </a:solidFill>
                <a:effectLst/>
                <a:latin typeface="Calibri" pitchFamily="34" charset="0"/>
                <a:cs typeface="Arial" pitchFamily="34" charset="0"/>
              </a:rPr>
              <a:t> Advent of suffering</a:t>
            </a:r>
          </a:p>
          <a:p>
            <a:pPr marL="0" marR="0" lvl="0" indent="0" algn="l" defTabSz="914400" rtl="0" eaLnBrk="1" fontAlgn="base" latinLnBrk="0" hangingPunct="1">
              <a:lnSpc>
                <a:spcPct val="100000"/>
              </a:lnSpc>
              <a:spcBef>
                <a:spcPct val="0"/>
              </a:spcBef>
              <a:spcAft>
                <a:spcPts val="100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4</a:t>
            </a:r>
            <a:r>
              <a:rPr kumimoji="0" lang="en-US" sz="2000" b="0" i="0" u="none" strike="noStrike" cap="none" normalizeH="0" baseline="30000" dirty="0" smtClean="0">
                <a:ln>
                  <a:noFill/>
                </a:ln>
                <a:solidFill>
                  <a:schemeClr val="tx1"/>
                </a:solidFill>
                <a:effectLst/>
                <a:latin typeface="Calibri" pitchFamily="34" charset="0"/>
                <a:cs typeface="Arial" pitchFamily="34" charset="0"/>
              </a:rPr>
              <a:t>th</a:t>
            </a:r>
            <a:r>
              <a:rPr kumimoji="0" lang="en-US" sz="2000" b="0" i="0" u="none" strike="noStrike" cap="none" normalizeH="0" baseline="0" dirty="0" smtClean="0">
                <a:ln>
                  <a:noFill/>
                </a:ln>
                <a:solidFill>
                  <a:schemeClr val="tx1"/>
                </a:solidFill>
                <a:effectLst/>
                <a:latin typeface="Calibri" pitchFamily="34" charset="0"/>
                <a:cs typeface="Arial" pitchFamily="34" charset="0"/>
              </a:rPr>
              <a:t>, </a:t>
            </a:r>
            <a:r>
              <a:rPr kumimoji="0" lang="en-US" sz="2000" b="1" i="0" u="none" strike="noStrike" cap="none" normalizeH="0" baseline="0" dirty="0" smtClean="0">
                <a:ln>
                  <a:noFill/>
                </a:ln>
                <a:solidFill>
                  <a:srgbClr val="C00000"/>
                </a:solidFill>
                <a:effectLst/>
                <a:latin typeface="Calibri" pitchFamily="34" charset="0"/>
                <a:cs typeface="Arial" pitchFamily="34" charset="0"/>
              </a:rPr>
              <a:t>emerald</a:t>
            </a:r>
            <a:r>
              <a:rPr kumimoji="0" lang="en-US" sz="2000" b="0" i="0" u="none" strike="noStrike" cap="none" normalizeH="0" baseline="0" dirty="0" smtClean="0">
                <a:ln>
                  <a:noFill/>
                </a:ln>
                <a:solidFill>
                  <a:schemeClr val="tx1"/>
                </a:solidFill>
                <a:effectLst/>
                <a:latin typeface="Calibri" pitchFamily="34" charset="0"/>
                <a:cs typeface="Arial" pitchFamily="34" charset="0"/>
              </a:rPr>
              <a:t> – tribe of Judah</a:t>
            </a:r>
            <a:r>
              <a:rPr kumimoji="0" lang="en-US" sz="2000" b="0" i="0" u="none" strike="noStrike" cap="none" normalizeH="0" baseline="0" dirty="0" smtClean="0">
                <a:ln>
                  <a:noFill/>
                </a:ln>
                <a:solidFill>
                  <a:schemeClr val="tx1"/>
                </a:solidFill>
                <a:effectLst/>
                <a:latin typeface="Times New Roman" pitchFamily="18" charset="0"/>
                <a:cs typeface="Arial" pitchFamily="34" charset="0"/>
              </a:rPr>
              <a:t>,</a:t>
            </a:r>
            <a:r>
              <a:rPr kumimoji="0" lang="en-US" sz="2000" b="0" i="0" u="none" strike="noStrike" cap="none" normalizeH="0" baseline="0" dirty="0" smtClean="0">
                <a:ln>
                  <a:noFill/>
                </a:ln>
                <a:solidFill>
                  <a:schemeClr val="tx1"/>
                </a:solidFill>
                <a:effectLst/>
                <a:latin typeface="Calibri" pitchFamily="34" charset="0"/>
                <a:cs typeface="Arial" pitchFamily="34" charset="0"/>
              </a:rPr>
              <a:t> “praises”, tribe of the King</a:t>
            </a:r>
          </a:p>
          <a:p>
            <a:pPr marL="0" marR="0" lvl="0" indent="0" algn="l" defTabSz="914400" rtl="0" eaLnBrk="1" fontAlgn="base" latinLnBrk="0" hangingPunct="1">
              <a:lnSpc>
                <a:spcPct val="100000"/>
              </a:lnSpc>
              <a:spcBef>
                <a:spcPct val="0"/>
              </a:spcBef>
              <a:spcAft>
                <a:spcPts val="100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12</a:t>
            </a:r>
            <a:r>
              <a:rPr kumimoji="0" lang="en-US" sz="2000" b="0" i="0" u="none" strike="noStrike" cap="none" normalizeH="0" baseline="30000" dirty="0" smtClean="0">
                <a:ln>
                  <a:noFill/>
                </a:ln>
                <a:solidFill>
                  <a:schemeClr val="tx1"/>
                </a:solidFill>
                <a:effectLst/>
                <a:latin typeface="Calibri" pitchFamily="34" charset="0"/>
                <a:cs typeface="Arial" pitchFamily="34" charset="0"/>
              </a:rPr>
              <a:t>th</a:t>
            </a:r>
            <a:r>
              <a:rPr kumimoji="0" lang="en-US" sz="2000" b="0" i="0" u="none" strike="noStrike" cap="none" normalizeH="0" baseline="0" dirty="0" smtClean="0">
                <a:ln>
                  <a:noFill/>
                </a:ln>
                <a:solidFill>
                  <a:schemeClr val="tx1"/>
                </a:solidFill>
                <a:effectLst/>
                <a:latin typeface="Calibri" pitchFamily="34" charset="0"/>
                <a:cs typeface="Arial" pitchFamily="34" charset="0"/>
              </a:rPr>
              <a:t>, </a:t>
            </a:r>
            <a:r>
              <a:rPr kumimoji="0" lang="en-US" sz="2000" b="1" i="0" u="none" strike="noStrike" cap="none" normalizeH="0" baseline="0" dirty="0" smtClean="0">
                <a:ln>
                  <a:noFill/>
                </a:ln>
                <a:solidFill>
                  <a:srgbClr val="C00000"/>
                </a:solidFill>
                <a:effectLst/>
                <a:latin typeface="Calibri" pitchFamily="34" charset="0"/>
                <a:cs typeface="Arial" pitchFamily="34" charset="0"/>
              </a:rPr>
              <a:t>jasper</a:t>
            </a:r>
            <a:r>
              <a:rPr kumimoji="0" lang="en-US" sz="2000" b="0" i="0" u="none" strike="noStrike" cap="none" normalizeH="0" baseline="0" dirty="0" smtClean="0">
                <a:ln>
                  <a:noFill/>
                </a:ln>
                <a:solidFill>
                  <a:schemeClr val="tx1"/>
                </a:solidFill>
                <a:effectLst/>
                <a:latin typeface="Calibri" pitchFamily="34" charset="0"/>
                <a:cs typeface="Arial" pitchFamily="34" charset="0"/>
              </a:rPr>
              <a:t>– tribe of Benjamin</a:t>
            </a:r>
            <a:r>
              <a:rPr kumimoji="0" lang="en-US" sz="2000" b="0" i="0" u="none" strike="noStrike" cap="none" normalizeH="0" baseline="0" dirty="0" smtClean="0">
                <a:ln>
                  <a:noFill/>
                </a:ln>
                <a:solidFill>
                  <a:schemeClr val="tx1"/>
                </a:solidFill>
                <a:effectLst/>
                <a:latin typeface="Times New Roman" pitchFamily="18" charset="0"/>
                <a:cs typeface="Arial" pitchFamily="34" charset="0"/>
              </a:rPr>
              <a:t>,</a:t>
            </a:r>
            <a:r>
              <a:rPr kumimoji="0" lang="en-US" sz="2000" b="0" i="0" u="none" strike="noStrike" cap="none" normalizeH="0" baseline="0" dirty="0" smtClean="0">
                <a:ln>
                  <a:noFill/>
                </a:ln>
                <a:solidFill>
                  <a:schemeClr val="tx1"/>
                </a:solidFill>
                <a:effectLst/>
                <a:latin typeface="Calibri" pitchFamily="34" charset="0"/>
                <a:cs typeface="Arial" pitchFamily="34" charset="0"/>
              </a:rPr>
              <a:t> “son of my right hand”, clear, 2</a:t>
            </a:r>
            <a:r>
              <a:rPr kumimoji="0" lang="en-US" sz="2000" b="0" i="0" u="none" strike="noStrike" cap="none" normalizeH="0" baseline="30000" dirty="0" smtClean="0">
                <a:ln>
                  <a:noFill/>
                </a:ln>
                <a:solidFill>
                  <a:schemeClr val="tx1"/>
                </a:solidFill>
                <a:effectLst/>
                <a:latin typeface="Calibri" pitchFamily="34" charset="0"/>
                <a:cs typeface="Arial" pitchFamily="34" charset="0"/>
              </a:rPr>
              <a:t>nd</a:t>
            </a:r>
            <a:r>
              <a:rPr kumimoji="0" lang="en-US" sz="2000" b="0" i="0" u="none" strike="noStrike" cap="none" normalizeH="0" baseline="0" dirty="0" smtClean="0">
                <a:ln>
                  <a:noFill/>
                </a:ln>
                <a:solidFill>
                  <a:schemeClr val="tx1"/>
                </a:solidFill>
                <a:effectLst/>
                <a:latin typeface="Calibri" pitchFamily="34" charset="0"/>
                <a:cs typeface="Arial" pitchFamily="34" charset="0"/>
              </a:rPr>
              <a:t> Advent of righteousness</a:t>
            </a:r>
          </a:p>
          <a:p>
            <a:pPr marL="0" marR="0" lvl="0" indent="0" algn="l" defTabSz="914400" rtl="0" eaLnBrk="1" fontAlgn="base" latinLnBrk="0" hangingPunct="1">
              <a:lnSpc>
                <a:spcPct val="100000"/>
              </a:lnSpc>
              <a:spcBef>
                <a:spcPct val="0"/>
              </a:spcBef>
              <a:spcAft>
                <a:spcPts val="1000"/>
              </a:spcAft>
              <a:buClrTx/>
              <a:buSzTx/>
              <a:buFontTx/>
              <a:buNone/>
              <a:tabLst/>
            </a:pPr>
            <a:endParaRPr kumimoji="0" lang="en-US" sz="2000" b="0" i="0" u="none" strike="noStrike" cap="none" normalizeH="0" baseline="0" dirty="0" smtClean="0">
              <a:ln>
                <a:noFill/>
              </a:ln>
              <a:solidFill>
                <a:schemeClr val="tx1"/>
              </a:solidFill>
              <a:effectLst/>
              <a:latin typeface="Calibri"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blinds(horizontal)">
                                      <p:cBhvr>
                                        <p:cTn id="7" dur="5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grpId="1" nodeType="clickEffect">
                                  <p:stCondLst>
                                    <p:cond delay="0"/>
                                  </p:stCondLst>
                                  <p:childTnLst>
                                    <p:anim calcmode="lin" valueType="num">
                                      <p:cBhvr additive="base">
                                        <p:cTn id="11" dur="500"/>
                                        <p:tgtEl>
                                          <p:spTgt spid="2051"/>
                                        </p:tgtEl>
                                        <p:attrNameLst>
                                          <p:attrName>ppt_x</p:attrName>
                                        </p:attrNameLst>
                                      </p:cBhvr>
                                      <p:tavLst>
                                        <p:tav tm="0">
                                          <p:val>
                                            <p:strVal val="ppt_x"/>
                                          </p:val>
                                        </p:tav>
                                        <p:tav tm="100000">
                                          <p:val>
                                            <p:strVal val="ppt_x"/>
                                          </p:val>
                                        </p:tav>
                                      </p:tavLst>
                                    </p:anim>
                                    <p:anim calcmode="lin" valueType="num">
                                      <p:cBhvr additive="base">
                                        <p:cTn id="12" dur="500"/>
                                        <p:tgtEl>
                                          <p:spTgt spid="2051"/>
                                        </p:tgtEl>
                                        <p:attrNameLst>
                                          <p:attrName>ppt_y</p:attrName>
                                        </p:attrNameLst>
                                      </p:cBhvr>
                                      <p:tavLst>
                                        <p:tav tm="0">
                                          <p:val>
                                            <p:strVal val="ppt_y"/>
                                          </p:val>
                                        </p:tav>
                                        <p:tav tm="100000">
                                          <p:val>
                                            <p:strVal val="1+ppt_h/2"/>
                                          </p:val>
                                        </p:tav>
                                      </p:tavLst>
                                    </p:anim>
                                    <p:set>
                                      <p:cBhvr>
                                        <p:cTn id="13" dur="1" fill="hold">
                                          <p:stCondLst>
                                            <p:cond delay="499"/>
                                          </p:stCondLst>
                                        </p:cTn>
                                        <p:tgtEl>
                                          <p:spTgt spid="20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animBg="1"/>
      <p:bldP spid="2051"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Rev 4 colors</a:t>
            </a:r>
            <a:endParaRPr lang="en-US" dirty="0"/>
          </a:p>
        </p:txBody>
      </p:sp>
      <p:sp>
        <p:nvSpPr>
          <p:cNvPr id="4" name="Date Placeholder 3"/>
          <p:cNvSpPr>
            <a:spLocks noGrp="1"/>
          </p:cNvSpPr>
          <p:nvPr>
            <p:ph type="dt" sz="half" idx="10"/>
          </p:nvPr>
        </p:nvSpPr>
        <p:spPr>
          <a:xfrm>
            <a:off x="457200" y="6492875"/>
            <a:ext cx="2133600" cy="365125"/>
          </a:xfrm>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a:xfrm>
            <a:off x="3124200" y="6492875"/>
            <a:ext cx="2895600" cy="365125"/>
          </a:xfrm>
        </p:spPr>
        <p:txBody>
          <a:bodyPr/>
          <a:lstStyle/>
          <a:p>
            <a:r>
              <a:rPr lang="en-US" smtClean="0"/>
              <a:t>David Tye</a:t>
            </a:r>
            <a:endParaRPr lang="en-US"/>
          </a:p>
        </p:txBody>
      </p:sp>
      <p:sp>
        <p:nvSpPr>
          <p:cNvPr id="6" name="Slide Number Placeholder 5"/>
          <p:cNvSpPr>
            <a:spLocks noGrp="1"/>
          </p:cNvSpPr>
          <p:nvPr>
            <p:ph type="sldNum" sz="quarter" idx="12"/>
          </p:nvPr>
        </p:nvSpPr>
        <p:spPr>
          <a:xfrm>
            <a:off x="6553200" y="6492875"/>
            <a:ext cx="2133600" cy="365125"/>
          </a:xfrm>
        </p:spPr>
        <p:txBody>
          <a:bodyPr/>
          <a:lstStyle/>
          <a:p>
            <a:fld id="{3B0E11CA-64D2-4375-B622-C832B1B19270}" type="slidenum">
              <a:rPr lang="en-US" smtClean="0"/>
              <a:pPr/>
              <a:t>26</a:t>
            </a:fld>
            <a:endParaRPr lang="en-US"/>
          </a:p>
        </p:txBody>
      </p:sp>
      <p:pic>
        <p:nvPicPr>
          <p:cNvPr id="1028" name="Picture 4" descr="http://moonchalice.com/emerald.jpg"/>
          <p:cNvPicPr>
            <a:picLocks noChangeAspect="1" noChangeArrowheads="1"/>
          </p:cNvPicPr>
          <p:nvPr/>
        </p:nvPicPr>
        <p:blipFill>
          <a:blip r:embed="rId2" cstate="print"/>
          <a:srcRect/>
          <a:stretch>
            <a:fillRect/>
          </a:stretch>
        </p:blipFill>
        <p:spPr bwMode="auto">
          <a:xfrm>
            <a:off x="3352800" y="1858962"/>
            <a:ext cx="1619250" cy="2038350"/>
          </a:xfrm>
          <a:prstGeom prst="rect">
            <a:avLst/>
          </a:prstGeom>
          <a:noFill/>
        </p:spPr>
      </p:pic>
      <p:pic>
        <p:nvPicPr>
          <p:cNvPr id="1030" name="Picture 6" descr="Carnelian"/>
          <p:cNvPicPr>
            <a:picLocks noChangeAspect="1" noChangeArrowheads="1"/>
          </p:cNvPicPr>
          <p:nvPr/>
        </p:nvPicPr>
        <p:blipFill>
          <a:blip r:embed="rId3" cstate="print"/>
          <a:srcRect/>
          <a:stretch>
            <a:fillRect/>
          </a:stretch>
        </p:blipFill>
        <p:spPr bwMode="auto">
          <a:xfrm>
            <a:off x="704850" y="1858962"/>
            <a:ext cx="1428750" cy="1905000"/>
          </a:xfrm>
          <a:prstGeom prst="rect">
            <a:avLst/>
          </a:prstGeom>
          <a:noFill/>
        </p:spPr>
      </p:pic>
      <p:sp>
        <p:nvSpPr>
          <p:cNvPr id="10" name="TextBox 9"/>
          <p:cNvSpPr txBox="1"/>
          <p:nvPr/>
        </p:nvSpPr>
        <p:spPr>
          <a:xfrm>
            <a:off x="5809288" y="4449762"/>
            <a:ext cx="2881558" cy="1477328"/>
          </a:xfrm>
          <a:prstGeom prst="rect">
            <a:avLst/>
          </a:prstGeom>
          <a:noFill/>
        </p:spPr>
        <p:txBody>
          <a:bodyPr wrap="none" rtlCol="0">
            <a:spAutoFit/>
          </a:bodyPr>
          <a:lstStyle/>
          <a:p>
            <a:pPr algn="ctr"/>
            <a:r>
              <a:rPr lang="en-US" dirty="0" smtClean="0"/>
              <a:t>jasper stone</a:t>
            </a:r>
          </a:p>
          <a:p>
            <a:pPr algn="ctr"/>
            <a:r>
              <a:rPr lang="en-US" dirty="0" smtClean="0"/>
              <a:t>Benjamin</a:t>
            </a:r>
          </a:p>
          <a:p>
            <a:pPr algn="ctr"/>
            <a:r>
              <a:rPr lang="en-US" dirty="0" smtClean="0"/>
              <a:t>“son of my right hand”</a:t>
            </a:r>
          </a:p>
          <a:p>
            <a:pPr algn="ctr"/>
            <a:r>
              <a:rPr lang="en-US" dirty="0" smtClean="0"/>
              <a:t>2</a:t>
            </a:r>
            <a:r>
              <a:rPr lang="en-US" baseline="30000" dirty="0" smtClean="0"/>
              <a:t>nd</a:t>
            </a:r>
            <a:r>
              <a:rPr lang="en-US" dirty="0" smtClean="0"/>
              <a:t> Advent of  Righteousness</a:t>
            </a:r>
          </a:p>
          <a:p>
            <a:pPr algn="ctr"/>
            <a:r>
              <a:rPr lang="en-US" dirty="0" smtClean="0"/>
              <a:t>&amp; Power</a:t>
            </a:r>
            <a:endParaRPr lang="en-US" dirty="0"/>
          </a:p>
        </p:txBody>
      </p:sp>
      <p:sp>
        <p:nvSpPr>
          <p:cNvPr id="11" name="TextBox 10"/>
          <p:cNvSpPr txBox="1"/>
          <p:nvPr/>
        </p:nvSpPr>
        <p:spPr>
          <a:xfrm>
            <a:off x="279928" y="4385230"/>
            <a:ext cx="2272097" cy="1200329"/>
          </a:xfrm>
          <a:prstGeom prst="rect">
            <a:avLst/>
          </a:prstGeom>
          <a:noFill/>
        </p:spPr>
        <p:txBody>
          <a:bodyPr wrap="none" rtlCol="0">
            <a:spAutoFit/>
          </a:bodyPr>
          <a:lstStyle/>
          <a:p>
            <a:pPr algn="ctr"/>
            <a:r>
              <a:rPr lang="en-US" dirty="0" err="1" smtClean="0"/>
              <a:t>sardius</a:t>
            </a:r>
            <a:r>
              <a:rPr lang="en-US" dirty="0" smtClean="0"/>
              <a:t> stone</a:t>
            </a:r>
          </a:p>
          <a:p>
            <a:pPr algn="ctr"/>
            <a:r>
              <a:rPr lang="en-US" dirty="0" smtClean="0"/>
              <a:t>Reuben</a:t>
            </a:r>
          </a:p>
          <a:p>
            <a:pPr algn="ctr"/>
            <a:r>
              <a:rPr lang="en-US" dirty="0" smtClean="0"/>
              <a:t>“see, a son”</a:t>
            </a:r>
          </a:p>
          <a:p>
            <a:pPr algn="ctr"/>
            <a:r>
              <a:rPr lang="en-US" dirty="0" smtClean="0"/>
              <a:t>1</a:t>
            </a:r>
            <a:r>
              <a:rPr lang="en-US" baseline="30000" dirty="0" smtClean="0"/>
              <a:t>st</a:t>
            </a:r>
            <a:r>
              <a:rPr lang="en-US" dirty="0" smtClean="0"/>
              <a:t> Advent of Suffering</a:t>
            </a:r>
            <a:endParaRPr lang="en-US" dirty="0"/>
          </a:p>
        </p:txBody>
      </p:sp>
      <p:sp>
        <p:nvSpPr>
          <p:cNvPr id="12" name="TextBox 11"/>
          <p:cNvSpPr txBox="1"/>
          <p:nvPr/>
        </p:nvSpPr>
        <p:spPr>
          <a:xfrm>
            <a:off x="3370362" y="4430712"/>
            <a:ext cx="1722074" cy="1200329"/>
          </a:xfrm>
          <a:prstGeom prst="rect">
            <a:avLst/>
          </a:prstGeom>
          <a:noFill/>
        </p:spPr>
        <p:txBody>
          <a:bodyPr wrap="none" rtlCol="0">
            <a:spAutoFit/>
          </a:bodyPr>
          <a:lstStyle/>
          <a:p>
            <a:pPr algn="ctr"/>
            <a:r>
              <a:rPr lang="en-US" dirty="0" smtClean="0"/>
              <a:t>emerald stone</a:t>
            </a:r>
          </a:p>
          <a:p>
            <a:pPr algn="ctr"/>
            <a:r>
              <a:rPr lang="en-US" dirty="0" smtClean="0"/>
              <a:t>Judah</a:t>
            </a:r>
          </a:p>
          <a:p>
            <a:pPr algn="ctr"/>
            <a:r>
              <a:rPr lang="en-US" dirty="0" smtClean="0"/>
              <a:t>“praises”</a:t>
            </a:r>
          </a:p>
          <a:p>
            <a:pPr algn="ctr"/>
            <a:r>
              <a:rPr lang="en-US" dirty="0" smtClean="0"/>
              <a:t>Tribe of the King</a:t>
            </a:r>
            <a:endParaRPr lang="en-US" dirty="0"/>
          </a:p>
        </p:txBody>
      </p:sp>
      <p:pic>
        <p:nvPicPr>
          <p:cNvPr id="25602" name="Picture 2" descr="Go to fullsize image">
            <a:hlinkClick r:id="rId4"/>
          </p:cNvPr>
          <p:cNvPicPr>
            <a:picLocks noChangeAspect="1" noChangeArrowheads="1"/>
          </p:cNvPicPr>
          <p:nvPr/>
        </p:nvPicPr>
        <p:blipFill>
          <a:blip r:embed="rId5" cstate="print"/>
          <a:srcRect/>
          <a:stretch>
            <a:fillRect/>
          </a:stretch>
        </p:blipFill>
        <p:spPr bwMode="auto">
          <a:xfrm>
            <a:off x="5715000" y="1782762"/>
            <a:ext cx="3128207" cy="22860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27</a:t>
            </a:fld>
            <a:endParaRPr lang="en-US"/>
          </a:p>
        </p:txBody>
      </p:sp>
      <p:graphicFrame>
        <p:nvGraphicFramePr>
          <p:cNvPr id="7" name="Table 6"/>
          <p:cNvGraphicFramePr>
            <a:graphicFrameLocks noGrp="1"/>
          </p:cNvGraphicFramePr>
          <p:nvPr/>
        </p:nvGraphicFramePr>
        <p:xfrm>
          <a:off x="228599" y="304800"/>
          <a:ext cx="8839201" cy="6675120"/>
        </p:xfrm>
        <a:graphic>
          <a:graphicData uri="http://schemas.openxmlformats.org/drawingml/2006/table">
            <a:tbl>
              <a:tblPr/>
              <a:tblGrid>
                <a:gridCol w="2971801"/>
                <a:gridCol w="3733800"/>
                <a:gridCol w="2133600"/>
              </a:tblGrid>
              <a:tr h="4876800">
                <a:tc>
                  <a:txBody>
                    <a:bodyPr/>
                    <a:lstStyle/>
                    <a:p>
                      <a:pPr marL="0" marR="0">
                        <a:spcBef>
                          <a:spcPts val="0"/>
                        </a:spcBef>
                        <a:spcAft>
                          <a:spcPts val="0"/>
                        </a:spcAft>
                      </a:pPr>
                      <a:r>
                        <a:rPr lang="en-US" sz="2000" b="1" baseline="30000" dirty="0">
                          <a:solidFill>
                            <a:srgbClr val="0000FF"/>
                          </a:solidFill>
                          <a:latin typeface="Times New Roman" pitchFamily="18" charset="0"/>
                          <a:ea typeface="Times New Roman"/>
                          <a:cs typeface="Times New Roman" pitchFamily="18" charset="0"/>
                        </a:rPr>
                        <a:t>4</a:t>
                      </a:r>
                      <a:r>
                        <a:rPr lang="en-US" sz="2000" dirty="0">
                          <a:latin typeface="Times New Roman" pitchFamily="18" charset="0"/>
                          <a:ea typeface="Times New Roman"/>
                          <a:cs typeface="Times New Roman" pitchFamily="18" charset="0"/>
                        </a:rPr>
                        <a:t>And around the throne were </a:t>
                      </a:r>
                      <a:r>
                        <a:rPr lang="en-US" sz="2000" b="1" u="sng" dirty="0">
                          <a:latin typeface="Times New Roman" pitchFamily="18" charset="0"/>
                          <a:ea typeface="Times New Roman"/>
                          <a:cs typeface="Times New Roman" pitchFamily="18" charset="0"/>
                        </a:rPr>
                        <a:t>twenty-four thrones</a:t>
                      </a:r>
                      <a:r>
                        <a:rPr lang="en-US" sz="2000" dirty="0">
                          <a:latin typeface="Times New Roman" pitchFamily="18" charset="0"/>
                          <a:ea typeface="Times New Roman"/>
                          <a:cs typeface="Times New Roman" pitchFamily="18" charset="0"/>
                        </a:rPr>
                        <a:t>; and upon the thrones I saw </a:t>
                      </a:r>
                      <a:r>
                        <a:rPr lang="en-US" sz="2000" b="1" u="sng" dirty="0">
                          <a:latin typeface="Times New Roman" pitchFamily="18" charset="0"/>
                          <a:ea typeface="Times New Roman"/>
                          <a:cs typeface="Times New Roman" pitchFamily="18" charset="0"/>
                        </a:rPr>
                        <a:t>twenty-four elders</a:t>
                      </a:r>
                      <a:r>
                        <a:rPr lang="en-US" sz="2000" dirty="0">
                          <a:latin typeface="Times New Roman" pitchFamily="18" charset="0"/>
                          <a:ea typeface="Times New Roman"/>
                          <a:cs typeface="Times New Roman" pitchFamily="18" charset="0"/>
                        </a:rPr>
                        <a:t> sitting, clothed in </a:t>
                      </a:r>
                      <a:r>
                        <a:rPr lang="en-US" sz="2000" b="1" u="sng" dirty="0">
                          <a:solidFill>
                            <a:srgbClr val="C00000"/>
                          </a:solidFill>
                          <a:latin typeface="Times New Roman" pitchFamily="18" charset="0"/>
                          <a:ea typeface="Times New Roman"/>
                          <a:cs typeface="Times New Roman" pitchFamily="18" charset="0"/>
                        </a:rPr>
                        <a:t>white garments</a:t>
                      </a:r>
                      <a:r>
                        <a:rPr lang="en-US" sz="2000" dirty="0">
                          <a:latin typeface="Times New Roman" pitchFamily="18" charset="0"/>
                          <a:ea typeface="Times New Roman"/>
                          <a:cs typeface="Times New Roman" pitchFamily="18" charset="0"/>
                        </a:rPr>
                        <a:t>, and </a:t>
                      </a:r>
                      <a:r>
                        <a:rPr lang="en-US" sz="2000" b="1" u="sng" kern="1200" dirty="0">
                          <a:solidFill>
                            <a:srgbClr val="C00000"/>
                          </a:solidFill>
                          <a:latin typeface="Times New Roman" pitchFamily="18" charset="0"/>
                          <a:ea typeface="Times New Roman"/>
                          <a:cs typeface="Times New Roman" pitchFamily="18" charset="0"/>
                        </a:rPr>
                        <a:t>golden </a:t>
                      </a:r>
                      <a:r>
                        <a:rPr lang="en-US" sz="2000" b="1" u="sng" kern="1200" dirty="0" smtClean="0">
                          <a:solidFill>
                            <a:srgbClr val="C00000"/>
                          </a:solidFill>
                          <a:latin typeface="Times New Roman" pitchFamily="18" charset="0"/>
                          <a:ea typeface="Times New Roman"/>
                          <a:cs typeface="Times New Roman" pitchFamily="18" charset="0"/>
                        </a:rPr>
                        <a:t>crowns </a:t>
                      </a:r>
                      <a:r>
                        <a:rPr lang="en-US" sz="2000" dirty="0">
                          <a:latin typeface="Times New Roman" pitchFamily="18" charset="0"/>
                          <a:ea typeface="Times New Roman"/>
                          <a:cs typeface="Times New Roman" pitchFamily="18" charset="0"/>
                        </a:rPr>
                        <a:t>on their heads</a:t>
                      </a:r>
                      <a:r>
                        <a:rPr lang="en-US" sz="2000" dirty="0" smtClean="0">
                          <a:latin typeface="Times New Roman" pitchFamily="18" charset="0"/>
                          <a:ea typeface="Times New Roman"/>
                          <a:cs typeface="Times New Roman" pitchFamily="18" charset="0"/>
                        </a:rPr>
                        <a:t>.</a:t>
                      </a:r>
                    </a:p>
                    <a:p>
                      <a:pPr marL="0" marR="0">
                        <a:spcBef>
                          <a:spcPts val="0"/>
                        </a:spcBef>
                        <a:spcAft>
                          <a:spcPts val="0"/>
                        </a:spcAft>
                      </a:pPr>
                      <a:endParaRPr lang="en-US" sz="2000" dirty="0" smtClean="0">
                        <a:latin typeface="Times New Roman" pitchFamily="18" charset="0"/>
                        <a:ea typeface="Times New Roman"/>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800" b="1" i="1" kern="1200" dirty="0" smtClean="0">
                          <a:solidFill>
                            <a:schemeClr val="tx1"/>
                          </a:solidFill>
                          <a:latin typeface="+mn-lt"/>
                          <a:ea typeface="+mn-ea"/>
                          <a:cs typeface="+mn-cs"/>
                        </a:rPr>
                        <a:t>Note:</a:t>
                      </a:r>
                      <a:r>
                        <a:rPr lang="en-US" sz="1800" i="1" kern="1200" dirty="0" smtClean="0">
                          <a:solidFill>
                            <a:schemeClr val="tx1"/>
                          </a:solidFill>
                          <a:latin typeface="+mn-lt"/>
                          <a:ea typeface="+mn-ea"/>
                          <a:cs typeface="+mn-cs"/>
                        </a:rPr>
                        <a:t> the Old Testament saints have not been resurrected yet, only the Church saints.</a:t>
                      </a:r>
                      <a:endParaRPr lang="en-US" sz="1800" kern="1200" dirty="0" smtClean="0">
                        <a:solidFill>
                          <a:schemeClr val="tx1"/>
                        </a:solidFill>
                        <a:latin typeface="+mn-lt"/>
                        <a:ea typeface="+mn-ea"/>
                        <a:cs typeface="+mn-cs"/>
                      </a:endParaRPr>
                    </a:p>
                    <a:p>
                      <a:pPr marL="0" marR="0">
                        <a:spcBef>
                          <a:spcPts val="0"/>
                        </a:spcBef>
                        <a:spcAft>
                          <a:spcPts val="0"/>
                        </a:spcAft>
                      </a:pPr>
                      <a:endParaRPr lang="en-US" sz="2000" dirty="0" smtClean="0">
                        <a:latin typeface="Times New Roman" pitchFamily="18" charset="0"/>
                        <a:ea typeface="Times New Roman"/>
                        <a:cs typeface="Times New Roman" pitchFamily="18" charset="0"/>
                      </a:endParaRPr>
                    </a:p>
                    <a:p>
                      <a:pPr marL="165100" marR="0" indent="-165100" algn="l" defTabSz="914400" rtl="0" eaLnBrk="1" fontAlgn="auto" latinLnBrk="0" hangingPunct="1">
                        <a:lnSpc>
                          <a:spcPct val="100000"/>
                        </a:lnSpc>
                        <a:spcBef>
                          <a:spcPts val="0"/>
                        </a:spcBef>
                        <a:spcAft>
                          <a:spcPts val="0"/>
                        </a:spcAft>
                        <a:buClrTx/>
                        <a:buSzTx/>
                        <a:buFontTx/>
                        <a:buNone/>
                        <a:tabLst/>
                        <a:defRPr/>
                      </a:pPr>
                      <a:r>
                        <a:rPr lang="en-US" sz="1600" b="1" i="1" kern="1200" dirty="0" smtClean="0">
                          <a:solidFill>
                            <a:srgbClr val="0000FF"/>
                          </a:solidFill>
                          <a:latin typeface="+mn-lt"/>
                          <a:ea typeface="+mn-ea"/>
                          <a:cs typeface="+mn-cs"/>
                        </a:rPr>
                        <a:t>Rev 5:9-10</a:t>
                      </a:r>
                      <a:r>
                        <a:rPr lang="en-US" sz="1600" b="1" i="1" kern="1200" dirty="0" smtClean="0">
                          <a:solidFill>
                            <a:schemeClr val="tx1"/>
                          </a:solidFill>
                          <a:latin typeface="+mn-lt"/>
                          <a:ea typeface="+mn-ea"/>
                          <a:cs typeface="+mn-cs"/>
                        </a:rPr>
                        <a:t> </a:t>
                      </a:r>
                      <a:r>
                        <a:rPr lang="en-US" sz="1600" i="1" kern="1200" dirty="0" smtClean="0">
                          <a:solidFill>
                            <a:schemeClr val="tx1"/>
                          </a:solidFill>
                          <a:latin typeface="+mn-lt"/>
                          <a:ea typeface="+mn-ea"/>
                          <a:cs typeface="+mn-cs"/>
                        </a:rPr>
                        <a:t>And they *sang a new song, saying, "Worthy are You to take the book and to break its seals; for You were slain, and purchased for God with Your blood men from every tribe and tongue and people and nation. </a:t>
                      </a:r>
                      <a:r>
                        <a:rPr lang="en-US" sz="1600" b="1" i="1" kern="1200" baseline="30000" dirty="0" smtClean="0">
                          <a:solidFill>
                            <a:srgbClr val="0000FF"/>
                          </a:solidFill>
                          <a:latin typeface="+mn-lt"/>
                          <a:ea typeface="+mn-ea"/>
                          <a:cs typeface="+mn-cs"/>
                        </a:rPr>
                        <a:t>10</a:t>
                      </a:r>
                      <a:r>
                        <a:rPr lang="en-US" sz="1600" i="1" kern="1200" baseline="30000" dirty="0" smtClean="0">
                          <a:solidFill>
                            <a:schemeClr val="tx1"/>
                          </a:solidFill>
                          <a:latin typeface="+mn-lt"/>
                          <a:ea typeface="+mn-ea"/>
                          <a:cs typeface="+mn-cs"/>
                        </a:rPr>
                        <a:t> </a:t>
                      </a:r>
                      <a:r>
                        <a:rPr lang="en-US" sz="1600" i="1" kern="1200" dirty="0" smtClean="0">
                          <a:solidFill>
                            <a:schemeClr val="tx1"/>
                          </a:solidFill>
                          <a:latin typeface="+mn-lt"/>
                          <a:ea typeface="+mn-ea"/>
                          <a:cs typeface="+mn-cs"/>
                        </a:rPr>
                        <a:t> "</a:t>
                      </a:r>
                      <a:r>
                        <a:rPr lang="en-US" sz="1600" b="1" i="1" u="sng" kern="1200" dirty="0" smtClean="0">
                          <a:solidFill>
                            <a:schemeClr val="tx1"/>
                          </a:solidFill>
                          <a:latin typeface="+mn-lt"/>
                          <a:ea typeface="+mn-ea"/>
                          <a:cs typeface="+mn-cs"/>
                        </a:rPr>
                        <a:t>You have made them to be a kingdom and</a:t>
                      </a:r>
                      <a:r>
                        <a:rPr lang="en-US" sz="1600" b="1" i="1" kern="1200" dirty="0" smtClean="0">
                          <a:solidFill>
                            <a:schemeClr val="tx1"/>
                          </a:solidFill>
                          <a:latin typeface="+mn-lt"/>
                          <a:ea typeface="+mn-ea"/>
                          <a:cs typeface="+mn-cs"/>
                        </a:rPr>
                        <a:t> </a:t>
                      </a:r>
                      <a:r>
                        <a:rPr lang="en-US" sz="1600" b="1" i="1" u="sng" kern="1200" dirty="0" smtClean="0">
                          <a:solidFill>
                            <a:srgbClr val="C00000"/>
                          </a:solidFill>
                          <a:latin typeface="+mn-lt"/>
                          <a:ea typeface="+mn-ea"/>
                          <a:cs typeface="+mn-cs"/>
                        </a:rPr>
                        <a:t>priests</a:t>
                      </a:r>
                      <a:r>
                        <a:rPr lang="en-US" sz="1600" b="1" i="1" kern="1200" dirty="0" smtClean="0">
                          <a:solidFill>
                            <a:schemeClr val="tx1"/>
                          </a:solidFill>
                          <a:latin typeface="+mn-lt"/>
                          <a:ea typeface="+mn-ea"/>
                          <a:cs typeface="+mn-cs"/>
                        </a:rPr>
                        <a:t> </a:t>
                      </a:r>
                      <a:r>
                        <a:rPr lang="en-US" sz="1600" b="1" i="1" u="sng" kern="1200" dirty="0" smtClean="0">
                          <a:solidFill>
                            <a:schemeClr val="tx1"/>
                          </a:solidFill>
                          <a:latin typeface="+mn-lt"/>
                          <a:ea typeface="+mn-ea"/>
                          <a:cs typeface="+mn-cs"/>
                        </a:rPr>
                        <a:t>to our God</a:t>
                      </a:r>
                      <a:r>
                        <a:rPr lang="en-US" sz="1600" i="1" kern="1200" dirty="0" smtClean="0">
                          <a:solidFill>
                            <a:schemeClr val="tx1"/>
                          </a:solidFill>
                          <a:latin typeface="+mn-lt"/>
                          <a:ea typeface="+mn-ea"/>
                          <a:cs typeface="+mn-cs"/>
                        </a:rPr>
                        <a:t>; and they will reign upon the earth." </a:t>
                      </a:r>
                    </a:p>
                    <a:p>
                      <a:pPr marL="0" marR="0">
                        <a:spcBef>
                          <a:spcPts val="0"/>
                        </a:spcBef>
                        <a:spcAft>
                          <a:spcPts val="0"/>
                        </a:spcAft>
                      </a:pPr>
                      <a:endParaRPr lang="en-US" sz="1800" dirty="0">
                        <a:latin typeface="Times New Roman" pitchFamily="18" charset="0"/>
                        <a:ea typeface="Times New Roman"/>
                        <a:cs typeface="Times New Roman" pitchFamily="18" charset="0"/>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000" b="1" dirty="0" smtClean="0">
                        <a:solidFill>
                          <a:srgbClr val="0000FF"/>
                        </a:solidFill>
                        <a:latin typeface="Times New Roman" pitchFamily="18" charset="0"/>
                        <a:ea typeface="Times New Roman"/>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b="1" dirty="0" smtClean="0">
                        <a:solidFill>
                          <a:srgbClr val="0000FF"/>
                        </a:solidFill>
                        <a:latin typeface="Times New Roman" pitchFamily="18" charset="0"/>
                        <a:ea typeface="Times New Roman"/>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smtClean="0">
                          <a:solidFill>
                            <a:srgbClr val="0000FF"/>
                          </a:solidFill>
                          <a:latin typeface="Times New Roman" pitchFamily="18" charset="0"/>
                          <a:ea typeface="Times New Roman"/>
                          <a:cs typeface="Times New Roman" pitchFamily="18" charset="0"/>
                        </a:rPr>
                        <a:t>Rev. 19:8</a:t>
                      </a:r>
                      <a:r>
                        <a:rPr lang="en-US" sz="2000" dirty="0" smtClean="0">
                          <a:latin typeface="Times New Roman" pitchFamily="18" charset="0"/>
                          <a:ea typeface="Times New Roman"/>
                          <a:cs typeface="Times New Roman" pitchFamily="18" charset="0"/>
                        </a:rPr>
                        <a:t> And it was given to her to clothe herself in </a:t>
                      </a:r>
                      <a:r>
                        <a:rPr lang="en-US" sz="2000" b="1" u="sng" dirty="0" smtClean="0">
                          <a:solidFill>
                            <a:srgbClr val="C00000"/>
                          </a:solidFill>
                          <a:latin typeface="Times New Roman" pitchFamily="18" charset="0"/>
                          <a:ea typeface="Times New Roman"/>
                          <a:cs typeface="Times New Roman" pitchFamily="18" charset="0"/>
                        </a:rPr>
                        <a:t>fine linen</a:t>
                      </a:r>
                      <a:r>
                        <a:rPr lang="en-US" sz="2000" dirty="0" smtClean="0">
                          <a:latin typeface="Times New Roman" pitchFamily="18" charset="0"/>
                          <a:ea typeface="Times New Roman"/>
                          <a:cs typeface="Times New Roman" pitchFamily="18" charset="0"/>
                        </a:rPr>
                        <a:t>, bright </a:t>
                      </a:r>
                      <a:r>
                        <a:rPr lang="en-US" sz="2000" i="1" dirty="0" smtClean="0">
                          <a:latin typeface="Times New Roman" pitchFamily="18" charset="0"/>
                          <a:ea typeface="Times New Roman"/>
                          <a:cs typeface="Times New Roman" pitchFamily="18" charset="0"/>
                        </a:rPr>
                        <a:t>and</a:t>
                      </a:r>
                      <a:r>
                        <a:rPr lang="en-US" sz="2000" dirty="0" smtClean="0">
                          <a:latin typeface="Times New Roman" pitchFamily="18" charset="0"/>
                          <a:ea typeface="Times New Roman"/>
                          <a:cs typeface="Times New Roman" pitchFamily="18" charset="0"/>
                        </a:rPr>
                        <a:t> clean; for the </a:t>
                      </a:r>
                      <a:r>
                        <a:rPr lang="en-US" sz="2000" b="1" u="sng" kern="1200" dirty="0" smtClean="0">
                          <a:solidFill>
                            <a:srgbClr val="C00000"/>
                          </a:solidFill>
                          <a:latin typeface="Times New Roman" pitchFamily="18" charset="0"/>
                          <a:ea typeface="Times New Roman"/>
                          <a:cs typeface="Times New Roman" pitchFamily="18" charset="0"/>
                        </a:rPr>
                        <a:t>fine linen </a:t>
                      </a:r>
                      <a:r>
                        <a:rPr lang="en-US" sz="2000" b="1" u="sng" dirty="0" smtClean="0">
                          <a:latin typeface="Times New Roman" pitchFamily="18" charset="0"/>
                          <a:ea typeface="Times New Roman"/>
                          <a:cs typeface="Times New Roman" pitchFamily="18" charset="0"/>
                        </a:rPr>
                        <a:t>is the righteous acts of the saints</a:t>
                      </a:r>
                      <a:r>
                        <a:rPr lang="en-US" sz="2000" dirty="0" smtClean="0">
                          <a:latin typeface="Times New Roman" pitchFamily="18" charset="0"/>
                          <a:ea typeface="Times New Roman"/>
                          <a:cs typeface="Times New Roman" pitchFamily="18" charset="0"/>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b="1" kern="1200" dirty="0" smtClean="0">
                        <a:solidFill>
                          <a:srgbClr val="0000FF"/>
                        </a:solidFill>
                        <a:latin typeface="Times New Roman" pitchFamily="18" charset="0"/>
                        <a:ea typeface="Times New Roman"/>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b="1" kern="1200" dirty="0" smtClean="0">
                        <a:solidFill>
                          <a:srgbClr val="0000FF"/>
                        </a:solidFill>
                        <a:latin typeface="Times New Roman" pitchFamily="18" charset="0"/>
                        <a:ea typeface="Times New Roman"/>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b="1" kern="1200" dirty="0" smtClean="0">
                        <a:solidFill>
                          <a:srgbClr val="0000FF"/>
                        </a:solidFill>
                        <a:latin typeface="Times New Roman" pitchFamily="18" charset="0"/>
                        <a:ea typeface="Times New Roman"/>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2000" b="1" kern="1200" dirty="0" smtClean="0">
                          <a:solidFill>
                            <a:srgbClr val="0000FF"/>
                          </a:solidFill>
                          <a:latin typeface="Times New Roman" pitchFamily="18" charset="0"/>
                          <a:ea typeface="Times New Roman"/>
                          <a:cs typeface="Times New Roman" pitchFamily="18" charset="0"/>
                        </a:rPr>
                        <a:t>1 </a:t>
                      </a:r>
                      <a:r>
                        <a:rPr lang="en-US" sz="2000" b="1" kern="1200" dirty="0" err="1" smtClean="0">
                          <a:solidFill>
                            <a:srgbClr val="0000FF"/>
                          </a:solidFill>
                          <a:latin typeface="Times New Roman" pitchFamily="18" charset="0"/>
                          <a:ea typeface="Times New Roman"/>
                          <a:cs typeface="Times New Roman" pitchFamily="18" charset="0"/>
                        </a:rPr>
                        <a:t>Cor</a:t>
                      </a:r>
                      <a:r>
                        <a:rPr lang="en-US" sz="2000" b="1" kern="1200" dirty="0" smtClean="0">
                          <a:solidFill>
                            <a:srgbClr val="0000FF"/>
                          </a:solidFill>
                          <a:latin typeface="Times New Roman" pitchFamily="18" charset="0"/>
                          <a:ea typeface="Times New Roman"/>
                          <a:cs typeface="Times New Roman" pitchFamily="18" charset="0"/>
                        </a:rPr>
                        <a:t> 9:25 </a:t>
                      </a:r>
                      <a:r>
                        <a:rPr lang="en-US" sz="2000" dirty="0" smtClean="0">
                          <a:latin typeface="Times New Roman" pitchFamily="18" charset="0"/>
                          <a:ea typeface="Times New Roman"/>
                          <a:cs typeface="Times New Roman" pitchFamily="18" charset="0"/>
                        </a:rPr>
                        <a:t>incorruptible </a:t>
                      </a:r>
                      <a:r>
                        <a:rPr lang="en-US" sz="2000" b="1" u="sng" kern="1200" dirty="0" smtClean="0">
                          <a:solidFill>
                            <a:schemeClr val="tx1"/>
                          </a:solidFill>
                          <a:latin typeface="Times New Roman" pitchFamily="18" charset="0"/>
                          <a:ea typeface="Times New Roman"/>
                          <a:cs typeface="Times New Roman" pitchFamily="18" charset="0"/>
                        </a:rPr>
                        <a:t>crown </a:t>
                      </a:r>
                      <a:r>
                        <a:rPr lang="en-US" sz="2000" b="0" u="none" kern="1200" dirty="0" smtClean="0">
                          <a:solidFill>
                            <a:schemeClr val="tx1"/>
                          </a:solidFill>
                          <a:latin typeface="Times New Roman" pitchFamily="18" charset="0"/>
                          <a:ea typeface="Times New Roman"/>
                          <a:cs typeface="Times New Roman" pitchFamily="18" charset="0"/>
                        </a:rPr>
                        <a:t>- </a:t>
                      </a:r>
                      <a:r>
                        <a:rPr lang="en-US" sz="2000" b="1" u="none" kern="1200" dirty="0" smtClean="0">
                          <a:solidFill>
                            <a:srgbClr val="C00000"/>
                          </a:solidFill>
                          <a:latin typeface="Times New Roman" pitchFamily="18" charset="0"/>
                          <a:ea typeface="Times New Roman"/>
                          <a:cs typeface="Times New Roman" pitchFamily="18" charset="0"/>
                        </a:rPr>
                        <a:t>Victor</a:t>
                      </a:r>
                    </a:p>
                    <a:p>
                      <a:pPr marL="0" marR="0" indent="0" algn="l" defTabSz="914400" rtl="0" eaLnBrk="1" fontAlgn="auto" latinLnBrk="0" hangingPunct="1">
                        <a:lnSpc>
                          <a:spcPct val="100000"/>
                        </a:lnSpc>
                        <a:spcBef>
                          <a:spcPts val="0"/>
                        </a:spcBef>
                        <a:spcAft>
                          <a:spcPts val="0"/>
                        </a:spcAft>
                        <a:buClrTx/>
                        <a:buSzTx/>
                        <a:buFontTx/>
                        <a:buNone/>
                        <a:tabLst/>
                        <a:defRPr/>
                      </a:pPr>
                      <a:r>
                        <a:rPr lang="en-US" sz="2000" b="1" kern="1200" dirty="0" smtClean="0">
                          <a:solidFill>
                            <a:srgbClr val="0000FF"/>
                          </a:solidFill>
                          <a:latin typeface="Times New Roman" pitchFamily="18" charset="0"/>
                          <a:ea typeface="Times New Roman"/>
                          <a:cs typeface="Times New Roman" pitchFamily="18" charset="0"/>
                        </a:rPr>
                        <a:t>1 </a:t>
                      </a:r>
                      <a:r>
                        <a:rPr lang="en-US" sz="2000" b="1" kern="1200" dirty="0" err="1" smtClean="0">
                          <a:solidFill>
                            <a:srgbClr val="0000FF"/>
                          </a:solidFill>
                          <a:latin typeface="Times New Roman" pitchFamily="18" charset="0"/>
                          <a:ea typeface="Times New Roman"/>
                          <a:cs typeface="Times New Roman" pitchFamily="18" charset="0"/>
                        </a:rPr>
                        <a:t>Thes</a:t>
                      </a:r>
                      <a:r>
                        <a:rPr lang="en-US" sz="2000" b="1" kern="1200" dirty="0" smtClean="0">
                          <a:solidFill>
                            <a:srgbClr val="0000FF"/>
                          </a:solidFill>
                          <a:latin typeface="Times New Roman" pitchFamily="18" charset="0"/>
                          <a:ea typeface="Times New Roman"/>
                          <a:cs typeface="Times New Roman" pitchFamily="18" charset="0"/>
                        </a:rPr>
                        <a:t> 2:19 </a:t>
                      </a:r>
                      <a:r>
                        <a:rPr lang="en-US" sz="2000" b="1" u="sng" kern="1200" dirty="0" smtClean="0">
                          <a:solidFill>
                            <a:schemeClr val="tx1"/>
                          </a:solidFill>
                          <a:latin typeface="Times New Roman" pitchFamily="18" charset="0"/>
                          <a:ea typeface="Times New Roman"/>
                          <a:cs typeface="Times New Roman" pitchFamily="18" charset="0"/>
                        </a:rPr>
                        <a:t>crown</a:t>
                      </a:r>
                      <a:r>
                        <a:rPr lang="en-US" sz="1800" dirty="0" smtClean="0">
                          <a:latin typeface="Times New Roman" pitchFamily="18" charset="0"/>
                          <a:cs typeface="Times New Roman" pitchFamily="18" charset="0"/>
                        </a:rPr>
                        <a:t> </a:t>
                      </a:r>
                      <a:r>
                        <a:rPr lang="en-US" sz="2000" kern="1200" dirty="0" smtClean="0">
                          <a:solidFill>
                            <a:schemeClr val="tx1"/>
                          </a:solidFill>
                          <a:latin typeface="Times New Roman" pitchFamily="18" charset="0"/>
                          <a:ea typeface="Times New Roman"/>
                          <a:cs typeface="Times New Roman" pitchFamily="18" charset="0"/>
                        </a:rPr>
                        <a:t>of rejoicing </a:t>
                      </a:r>
                      <a:r>
                        <a:rPr lang="en-US" sz="1800" dirty="0" smtClean="0">
                          <a:latin typeface="Times New Roman" pitchFamily="18" charset="0"/>
                          <a:cs typeface="Times New Roman" pitchFamily="18" charset="0"/>
                        </a:rPr>
                        <a:t>– </a:t>
                      </a:r>
                      <a:r>
                        <a:rPr lang="en-US" sz="2000" b="1" kern="1200" dirty="0" smtClean="0">
                          <a:solidFill>
                            <a:srgbClr val="C00000"/>
                          </a:solidFill>
                          <a:latin typeface="Times New Roman" pitchFamily="18" charset="0"/>
                          <a:ea typeface="Times New Roman"/>
                          <a:cs typeface="Times New Roman" pitchFamily="18" charset="0"/>
                        </a:rPr>
                        <a:t>Soul winner</a:t>
                      </a:r>
                    </a:p>
                    <a:p>
                      <a:pPr marL="0" marR="0">
                        <a:spcBef>
                          <a:spcPts val="0"/>
                        </a:spcBef>
                        <a:spcAft>
                          <a:spcPts val="0"/>
                        </a:spcAft>
                      </a:pPr>
                      <a:r>
                        <a:rPr lang="en-US" sz="2000" b="1" dirty="0" smtClean="0">
                          <a:solidFill>
                            <a:srgbClr val="0000FF"/>
                          </a:solidFill>
                          <a:latin typeface="Times New Roman" pitchFamily="18" charset="0"/>
                          <a:ea typeface="Times New Roman"/>
                          <a:cs typeface="Times New Roman" pitchFamily="18" charset="0"/>
                        </a:rPr>
                        <a:t>2 Tim. 4:8 </a:t>
                      </a:r>
                      <a:r>
                        <a:rPr lang="en-US" sz="2000" b="1" u="sng" dirty="0" smtClean="0">
                          <a:latin typeface="Times New Roman" pitchFamily="18" charset="0"/>
                          <a:ea typeface="Times New Roman"/>
                          <a:cs typeface="Times New Roman" pitchFamily="18" charset="0"/>
                        </a:rPr>
                        <a:t>crown</a:t>
                      </a:r>
                      <a:r>
                        <a:rPr lang="en-US" sz="2000" dirty="0" smtClean="0">
                          <a:latin typeface="Times New Roman" pitchFamily="18" charset="0"/>
                          <a:ea typeface="Times New Roman"/>
                          <a:cs typeface="Times New Roman" pitchFamily="18" charset="0"/>
                        </a:rPr>
                        <a:t> of righteousness – </a:t>
                      </a:r>
                      <a:r>
                        <a:rPr lang="en-US" sz="2000" b="1" dirty="0" smtClean="0">
                          <a:solidFill>
                            <a:srgbClr val="C00000"/>
                          </a:solidFill>
                          <a:latin typeface="Times New Roman" pitchFamily="18" charset="0"/>
                          <a:ea typeface="Times New Roman"/>
                          <a:cs typeface="Times New Roman" pitchFamily="18" charset="0"/>
                        </a:rPr>
                        <a:t>loved His appearing</a:t>
                      </a:r>
                      <a:endParaRPr lang="en-US" sz="1800" b="1" dirty="0" smtClean="0">
                        <a:solidFill>
                          <a:srgbClr val="C00000"/>
                        </a:solidFill>
                        <a:latin typeface="Times New Roman" pitchFamily="18" charset="0"/>
                        <a:ea typeface="Times New Roman"/>
                        <a:cs typeface="Times New Roman" pitchFamily="18" charset="0"/>
                      </a:endParaRPr>
                    </a:p>
                    <a:p>
                      <a:pPr marL="0" marR="0">
                        <a:spcBef>
                          <a:spcPts val="0"/>
                        </a:spcBef>
                        <a:spcAft>
                          <a:spcPts val="0"/>
                        </a:spcAft>
                      </a:pPr>
                      <a:r>
                        <a:rPr lang="en-US" sz="2000" b="1" dirty="0" smtClean="0">
                          <a:solidFill>
                            <a:srgbClr val="0000FF"/>
                          </a:solidFill>
                          <a:latin typeface="Times New Roman" pitchFamily="18" charset="0"/>
                          <a:ea typeface="Times New Roman"/>
                          <a:cs typeface="Times New Roman" pitchFamily="18" charset="0"/>
                        </a:rPr>
                        <a:t>James 1:12 </a:t>
                      </a:r>
                      <a:r>
                        <a:rPr lang="en-US" sz="2000" b="1" u="sng" dirty="0" smtClean="0">
                          <a:latin typeface="Times New Roman" pitchFamily="18" charset="0"/>
                          <a:ea typeface="Times New Roman"/>
                          <a:cs typeface="Times New Roman" pitchFamily="18" charset="0"/>
                        </a:rPr>
                        <a:t>crown</a:t>
                      </a:r>
                      <a:r>
                        <a:rPr lang="en-US" sz="2000" dirty="0" smtClean="0">
                          <a:latin typeface="Times New Roman" pitchFamily="18" charset="0"/>
                          <a:ea typeface="Times New Roman"/>
                          <a:cs typeface="Times New Roman" pitchFamily="18" charset="0"/>
                        </a:rPr>
                        <a:t> of life - </a:t>
                      </a:r>
                      <a:r>
                        <a:rPr lang="en-US" sz="2000" b="1" kern="1200" dirty="0" smtClean="0">
                          <a:solidFill>
                            <a:srgbClr val="C00000"/>
                          </a:solidFill>
                          <a:latin typeface="Times New Roman" pitchFamily="18" charset="0"/>
                          <a:ea typeface="Times New Roman"/>
                          <a:cs typeface="Times New Roman" pitchFamily="18" charset="0"/>
                        </a:rPr>
                        <a:t>Martyr</a:t>
                      </a:r>
                    </a:p>
                    <a:p>
                      <a:pPr marL="0" marR="0">
                        <a:spcBef>
                          <a:spcPts val="0"/>
                        </a:spcBef>
                        <a:spcAft>
                          <a:spcPts val="0"/>
                        </a:spcAft>
                      </a:pPr>
                      <a:r>
                        <a:rPr lang="en-US" sz="2000" b="1" dirty="0" smtClean="0">
                          <a:solidFill>
                            <a:srgbClr val="0000FF"/>
                          </a:solidFill>
                          <a:latin typeface="Times New Roman" pitchFamily="18" charset="0"/>
                          <a:ea typeface="Times New Roman"/>
                          <a:cs typeface="Times New Roman" pitchFamily="18" charset="0"/>
                        </a:rPr>
                        <a:t>1 Peter 5:4 </a:t>
                      </a:r>
                      <a:r>
                        <a:rPr lang="en-US" sz="2000" b="1" u="sng" dirty="0" smtClean="0">
                          <a:latin typeface="Times New Roman" pitchFamily="18" charset="0"/>
                          <a:ea typeface="Times New Roman"/>
                          <a:cs typeface="Times New Roman" pitchFamily="18" charset="0"/>
                        </a:rPr>
                        <a:t>crown</a:t>
                      </a:r>
                      <a:r>
                        <a:rPr lang="en-US" sz="2000" dirty="0" smtClean="0">
                          <a:latin typeface="Times New Roman" pitchFamily="18" charset="0"/>
                          <a:ea typeface="Times New Roman"/>
                          <a:cs typeface="Times New Roman" pitchFamily="18" charset="0"/>
                        </a:rPr>
                        <a:t> of glory</a:t>
                      </a:r>
                      <a:r>
                        <a:rPr lang="en-US" sz="2000" baseline="0" dirty="0" smtClean="0">
                          <a:latin typeface="Times New Roman" pitchFamily="18" charset="0"/>
                          <a:ea typeface="Times New Roman"/>
                          <a:cs typeface="Times New Roman" pitchFamily="18" charset="0"/>
                        </a:rPr>
                        <a:t> – </a:t>
                      </a:r>
                      <a:r>
                        <a:rPr lang="en-US" sz="2000" b="1" kern="1200" dirty="0" smtClean="0">
                          <a:solidFill>
                            <a:srgbClr val="C00000"/>
                          </a:solidFill>
                          <a:latin typeface="Times New Roman" pitchFamily="18" charset="0"/>
                          <a:ea typeface="Times New Roman"/>
                          <a:cs typeface="Times New Roman" pitchFamily="18" charset="0"/>
                        </a:rPr>
                        <a:t>Elder</a:t>
                      </a:r>
                    </a:p>
                    <a:p>
                      <a:pPr marL="0" marR="0">
                        <a:spcBef>
                          <a:spcPts val="0"/>
                        </a:spcBef>
                        <a:spcAft>
                          <a:spcPts val="0"/>
                        </a:spcAft>
                      </a:pPr>
                      <a:endParaRPr lang="en-US" sz="2000" b="1" dirty="0" smtClean="0">
                        <a:solidFill>
                          <a:srgbClr val="0000FF"/>
                        </a:solidFill>
                        <a:latin typeface="Times New Roman" pitchFamily="18" charset="0"/>
                        <a:ea typeface="Times New Roman"/>
                        <a:cs typeface="Times New Roman" pitchFamily="18" charset="0"/>
                      </a:endParaRPr>
                    </a:p>
                    <a:p>
                      <a:pPr marL="0" marR="0">
                        <a:spcBef>
                          <a:spcPts val="0"/>
                        </a:spcBef>
                        <a:spcAft>
                          <a:spcPts val="0"/>
                        </a:spcAft>
                      </a:pPr>
                      <a:endParaRPr lang="en-US" sz="2000" b="1" dirty="0" smtClean="0">
                        <a:solidFill>
                          <a:srgbClr val="0000FF"/>
                        </a:solidFill>
                        <a:latin typeface="Times New Roman" pitchFamily="18" charset="0"/>
                        <a:ea typeface="Times New Roman"/>
                        <a:cs typeface="Times New Roman" pitchFamily="18" charset="0"/>
                      </a:endParaRPr>
                    </a:p>
                    <a:p>
                      <a:pPr marL="0" marR="0">
                        <a:spcBef>
                          <a:spcPts val="0"/>
                        </a:spcBef>
                        <a:spcAft>
                          <a:spcPts val="0"/>
                        </a:spcAft>
                      </a:pPr>
                      <a:endParaRPr lang="en-US" sz="2000" b="1" dirty="0" smtClean="0">
                        <a:solidFill>
                          <a:srgbClr val="0000FF"/>
                        </a:solidFill>
                        <a:latin typeface="Times New Roman" pitchFamily="18" charset="0"/>
                        <a:ea typeface="Times New Roman"/>
                        <a:cs typeface="Times New Roman" pitchFamily="18" charset="0"/>
                      </a:endParaRPr>
                    </a:p>
                    <a:p>
                      <a:pPr marL="0" marR="0">
                        <a:spcBef>
                          <a:spcPts val="0"/>
                        </a:spcBef>
                        <a:spcAft>
                          <a:spcPts val="0"/>
                        </a:spcAft>
                      </a:pPr>
                      <a:endParaRPr lang="en-US" sz="1800" dirty="0" smtClean="0">
                        <a:latin typeface="Times New Roman" pitchFamily="18" charset="0"/>
                        <a:ea typeface="Times New Roman"/>
                        <a:cs typeface="Times New Roman" pitchFamily="18" charset="0"/>
                      </a:endParaRPr>
                    </a:p>
                    <a:p>
                      <a:pPr marL="0" marR="0">
                        <a:spcBef>
                          <a:spcPts val="0"/>
                        </a:spcBef>
                        <a:spcAft>
                          <a:spcPts val="0"/>
                        </a:spcAft>
                      </a:pPr>
                      <a:endParaRPr lang="en-US" sz="2000" dirty="0" smtClean="0">
                        <a:latin typeface="Times New Roman" pitchFamily="18" charset="0"/>
                        <a:ea typeface="Times New Roman"/>
                        <a:cs typeface="Times New Roman" pitchFamily="18" charset="0"/>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spcBef>
                          <a:spcPts val="0"/>
                        </a:spcBef>
                        <a:spcAft>
                          <a:spcPts val="0"/>
                        </a:spcAft>
                        <a:buFont typeface="Symbol"/>
                        <a:buChar char=""/>
                      </a:pPr>
                      <a:r>
                        <a:rPr lang="en-US" sz="2000" dirty="0">
                          <a:latin typeface="Times New Roman" pitchFamily="18" charset="0"/>
                          <a:ea typeface="Times New Roman"/>
                          <a:cs typeface="Times New Roman" pitchFamily="18" charset="0"/>
                        </a:rPr>
                        <a:t>There were 24 “courses” of </a:t>
                      </a:r>
                      <a:r>
                        <a:rPr lang="en-US" sz="2000" b="1" u="sng" dirty="0">
                          <a:solidFill>
                            <a:srgbClr val="C00000"/>
                          </a:solidFill>
                          <a:latin typeface="Times New Roman" pitchFamily="18" charset="0"/>
                          <a:ea typeface="Times New Roman"/>
                          <a:cs typeface="Times New Roman" pitchFamily="18" charset="0"/>
                        </a:rPr>
                        <a:t>priests</a:t>
                      </a:r>
                      <a:r>
                        <a:rPr lang="en-US" sz="2000" dirty="0">
                          <a:latin typeface="Times New Roman" pitchFamily="18" charset="0"/>
                          <a:ea typeface="Times New Roman"/>
                          <a:cs typeface="Times New Roman" pitchFamily="18" charset="0"/>
                        </a:rPr>
                        <a:t> serving the Lord </a:t>
                      </a:r>
                      <a:r>
                        <a:rPr lang="en-US" sz="2000" dirty="0" smtClean="0">
                          <a:latin typeface="Times New Roman" pitchFamily="18" charset="0"/>
                          <a:ea typeface="Times New Roman"/>
                          <a:cs typeface="Times New Roman" pitchFamily="18" charset="0"/>
                        </a:rPr>
                        <a:t>   [</a:t>
                      </a:r>
                      <a:r>
                        <a:rPr lang="en-US" sz="2000" b="1" dirty="0">
                          <a:solidFill>
                            <a:srgbClr val="0000FF"/>
                          </a:solidFill>
                          <a:latin typeface="Times New Roman" pitchFamily="18" charset="0"/>
                          <a:ea typeface="Times New Roman"/>
                          <a:cs typeface="Times New Roman" pitchFamily="18" charset="0"/>
                        </a:rPr>
                        <a:t>1 Chron. 24:1-19</a:t>
                      </a:r>
                      <a:r>
                        <a:rPr lang="en-US" sz="2000" dirty="0" smtClean="0">
                          <a:latin typeface="Times New Roman" pitchFamily="18" charset="0"/>
                          <a:ea typeface="Times New Roman"/>
                          <a:cs typeface="Times New Roman" pitchFamily="18" charset="0"/>
                        </a:rPr>
                        <a:t>]</a:t>
                      </a:r>
                    </a:p>
                    <a:p>
                      <a:pPr marL="342900" marR="0" lvl="0" indent="-342900">
                        <a:spcBef>
                          <a:spcPts val="0"/>
                        </a:spcBef>
                        <a:spcAft>
                          <a:spcPts val="0"/>
                        </a:spcAft>
                        <a:buFont typeface="Symbol"/>
                        <a:buChar char=""/>
                      </a:pPr>
                      <a:endParaRPr lang="en-US" sz="1800" dirty="0">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r>
                        <a:rPr lang="en-US" sz="2000" b="1" dirty="0">
                          <a:latin typeface="Times New Roman" pitchFamily="18" charset="0"/>
                          <a:ea typeface="Times New Roman"/>
                          <a:cs typeface="Times New Roman" pitchFamily="18" charset="0"/>
                        </a:rPr>
                        <a:t>Elders</a:t>
                      </a:r>
                      <a:r>
                        <a:rPr lang="en-US" sz="2000" dirty="0">
                          <a:latin typeface="Times New Roman" pitchFamily="18" charset="0"/>
                          <a:ea typeface="Times New Roman"/>
                          <a:cs typeface="Times New Roman" pitchFamily="18" charset="0"/>
                        </a:rPr>
                        <a:t> </a:t>
                      </a:r>
                      <a:r>
                        <a:rPr lang="en-US" sz="2000" dirty="0" smtClean="0">
                          <a:latin typeface="Times New Roman" pitchFamily="18" charset="0"/>
                          <a:ea typeface="Times New Roman"/>
                          <a:cs typeface="Times New Roman" pitchFamily="18" charset="0"/>
                        </a:rPr>
                        <a:t>– </a:t>
                      </a:r>
                      <a:r>
                        <a:rPr lang="en-US" sz="2000" b="1" dirty="0" err="1" smtClean="0">
                          <a:solidFill>
                            <a:srgbClr val="0000FF"/>
                          </a:solidFill>
                          <a:latin typeface="Times New Roman" pitchFamily="18" charset="0"/>
                          <a:ea typeface="Times New Roman"/>
                          <a:cs typeface="Times New Roman" pitchFamily="18" charset="0"/>
                        </a:rPr>
                        <a:t>presbuteros</a:t>
                      </a:r>
                      <a:endParaRPr lang="en-US" sz="2000" b="1" dirty="0" smtClean="0">
                        <a:solidFill>
                          <a:srgbClr val="0000FF"/>
                        </a:solidFill>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endParaRPr lang="en-US" sz="1800" dirty="0">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r>
                        <a:rPr lang="en-US" sz="2000" b="1" dirty="0">
                          <a:latin typeface="Times New Roman" pitchFamily="18" charset="0"/>
                          <a:ea typeface="Times New Roman"/>
                          <a:cs typeface="Times New Roman" pitchFamily="18" charset="0"/>
                        </a:rPr>
                        <a:t>Crowns</a:t>
                      </a:r>
                      <a:r>
                        <a:rPr lang="en-US" sz="2000" dirty="0">
                          <a:latin typeface="Times New Roman" pitchFamily="18" charset="0"/>
                          <a:ea typeface="Times New Roman"/>
                          <a:cs typeface="Times New Roman" pitchFamily="18" charset="0"/>
                        </a:rPr>
                        <a:t> – </a:t>
                      </a:r>
                      <a:r>
                        <a:rPr lang="en-US" sz="2000" b="1" dirty="0" err="1">
                          <a:solidFill>
                            <a:srgbClr val="0000FF"/>
                          </a:solidFill>
                          <a:latin typeface="Times New Roman" pitchFamily="18" charset="0"/>
                          <a:ea typeface="Times New Roman"/>
                          <a:cs typeface="Times New Roman" pitchFamily="18" charset="0"/>
                        </a:rPr>
                        <a:t>stephanos</a:t>
                      </a:r>
                      <a:r>
                        <a:rPr lang="en-US" sz="2000" b="1" dirty="0">
                          <a:solidFill>
                            <a:srgbClr val="0000FF"/>
                          </a:solidFill>
                          <a:latin typeface="Times New Roman" pitchFamily="18" charset="0"/>
                          <a:ea typeface="Times New Roman"/>
                          <a:cs typeface="Times New Roman" pitchFamily="18" charset="0"/>
                        </a:rPr>
                        <a:t>, </a:t>
                      </a:r>
                      <a:r>
                        <a:rPr lang="en-US" sz="2000" dirty="0">
                          <a:latin typeface="Times New Roman" pitchFamily="18" charset="0"/>
                          <a:ea typeface="Times New Roman"/>
                          <a:cs typeface="Times New Roman" pitchFamily="18" charset="0"/>
                        </a:rPr>
                        <a:t>crown of victory; not authority [</a:t>
                      </a:r>
                      <a:r>
                        <a:rPr lang="en-US" sz="2000" b="1" dirty="0" err="1">
                          <a:solidFill>
                            <a:srgbClr val="0000FF"/>
                          </a:solidFill>
                          <a:latin typeface="Times New Roman" pitchFamily="18" charset="0"/>
                          <a:ea typeface="Times New Roman"/>
                          <a:cs typeface="Times New Roman" pitchFamily="18" charset="0"/>
                        </a:rPr>
                        <a:t>diadema</a:t>
                      </a:r>
                      <a:r>
                        <a:rPr lang="en-US" sz="2000" b="1" dirty="0">
                          <a:solidFill>
                            <a:srgbClr val="0000FF"/>
                          </a:solidFill>
                          <a:latin typeface="Times New Roman" pitchFamily="18" charset="0"/>
                          <a:ea typeface="Times New Roman"/>
                          <a:cs typeface="Times New Roman" pitchFamily="18" charset="0"/>
                        </a:rPr>
                        <a:t>]</a:t>
                      </a:r>
                      <a:endParaRPr lang="en-US" sz="1800" dirty="0">
                        <a:latin typeface="Times New Roman" pitchFamily="18" charset="0"/>
                        <a:ea typeface="Times New Roman"/>
                        <a:cs typeface="Times New Roman" pitchFamily="18" charset="0"/>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28</a:t>
            </a:fld>
            <a:endParaRPr lang="en-US"/>
          </a:p>
        </p:txBody>
      </p:sp>
      <p:graphicFrame>
        <p:nvGraphicFramePr>
          <p:cNvPr id="7" name="Table 6"/>
          <p:cNvGraphicFramePr>
            <a:graphicFrameLocks noGrp="1"/>
          </p:cNvGraphicFramePr>
          <p:nvPr/>
        </p:nvGraphicFramePr>
        <p:xfrm>
          <a:off x="381000" y="533400"/>
          <a:ext cx="8458200" cy="5638800"/>
        </p:xfrm>
        <a:graphic>
          <a:graphicData uri="http://schemas.openxmlformats.org/drawingml/2006/table">
            <a:tbl>
              <a:tblPr/>
              <a:tblGrid>
                <a:gridCol w="3962400"/>
                <a:gridCol w="2826418"/>
                <a:gridCol w="1669382"/>
              </a:tblGrid>
              <a:tr h="5638800">
                <a:tc>
                  <a:txBody>
                    <a:bodyPr/>
                    <a:lstStyle/>
                    <a:p>
                      <a:pPr marL="0" marR="0">
                        <a:spcBef>
                          <a:spcPts val="0"/>
                        </a:spcBef>
                        <a:spcAft>
                          <a:spcPts val="0"/>
                        </a:spcAft>
                      </a:pPr>
                      <a:r>
                        <a:rPr lang="en-US" sz="2800" b="1" kern="1200" baseline="30000" dirty="0">
                          <a:solidFill>
                            <a:srgbClr val="0000FF"/>
                          </a:solidFill>
                          <a:latin typeface="Times New Roman" pitchFamily="18" charset="0"/>
                          <a:ea typeface="Times New Roman"/>
                          <a:cs typeface="Times New Roman" pitchFamily="18" charset="0"/>
                        </a:rPr>
                        <a:t>5</a:t>
                      </a:r>
                      <a:r>
                        <a:rPr lang="en-US" sz="2800" dirty="0">
                          <a:latin typeface="Times New Roman" pitchFamily="18" charset="0"/>
                          <a:ea typeface="Times New Roman"/>
                          <a:cs typeface="Times New Roman" pitchFamily="18" charset="0"/>
                        </a:rPr>
                        <a:t>And from the throne proceed flashes of lightning and sounds and peals of thunder. And there were </a:t>
                      </a:r>
                      <a:r>
                        <a:rPr lang="en-US" sz="2800" b="1" u="sng" dirty="0">
                          <a:latin typeface="Times New Roman" pitchFamily="18" charset="0"/>
                          <a:ea typeface="Times New Roman"/>
                          <a:cs typeface="Times New Roman" pitchFamily="18" charset="0"/>
                        </a:rPr>
                        <a:t>seven lamps</a:t>
                      </a:r>
                      <a:r>
                        <a:rPr lang="en-US" sz="2800" dirty="0">
                          <a:latin typeface="Times New Roman" pitchFamily="18" charset="0"/>
                          <a:ea typeface="Times New Roman"/>
                          <a:cs typeface="Times New Roman" pitchFamily="18" charset="0"/>
                        </a:rPr>
                        <a:t> of fire burning before the throne, which are the </a:t>
                      </a:r>
                      <a:r>
                        <a:rPr lang="en-US" sz="2800" b="1" u="sng" dirty="0">
                          <a:latin typeface="Times New Roman" pitchFamily="18" charset="0"/>
                          <a:ea typeface="Times New Roman"/>
                          <a:cs typeface="Times New Roman" pitchFamily="18" charset="0"/>
                        </a:rPr>
                        <a:t>seven Spirits of God</a:t>
                      </a:r>
                      <a:r>
                        <a:rPr lang="en-US" sz="2800" dirty="0">
                          <a:latin typeface="Times New Roman" pitchFamily="18" charset="0"/>
                          <a:ea typeface="Times New Roman"/>
                          <a:cs typeface="Times New Roman" pitchFamily="18" charset="0"/>
                        </a:rPr>
                        <a:t>; </a:t>
                      </a:r>
                      <a:endParaRPr lang="en-US" sz="2400" dirty="0">
                        <a:latin typeface="Times New Roman" pitchFamily="18" charset="0"/>
                        <a:ea typeface="Times New Roman"/>
                        <a:cs typeface="Times New Roman" pitchFamily="18" charset="0"/>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800" b="1" dirty="0">
                          <a:solidFill>
                            <a:srgbClr val="0000FF"/>
                          </a:solidFill>
                          <a:latin typeface="Times New Roman" pitchFamily="18" charset="0"/>
                          <a:ea typeface="Times New Roman"/>
                          <a:cs typeface="Times New Roman" pitchFamily="18" charset="0"/>
                        </a:rPr>
                        <a:t>Exodus 25:37</a:t>
                      </a:r>
                      <a:r>
                        <a:rPr lang="en-US" sz="2800" dirty="0">
                          <a:latin typeface="Times New Roman" pitchFamily="18" charset="0"/>
                          <a:ea typeface="Times New Roman"/>
                          <a:cs typeface="Times New Roman" pitchFamily="18" charset="0"/>
                        </a:rPr>
                        <a:t> "Then you shall make its </a:t>
                      </a:r>
                      <a:r>
                        <a:rPr lang="en-US" sz="2800" b="1" u="sng" dirty="0">
                          <a:latin typeface="Times New Roman" pitchFamily="18" charset="0"/>
                          <a:ea typeface="Times New Roman"/>
                          <a:cs typeface="Times New Roman" pitchFamily="18" charset="0"/>
                        </a:rPr>
                        <a:t>lamps seven</a:t>
                      </a:r>
                      <a:r>
                        <a:rPr lang="en-US" sz="2800" dirty="0">
                          <a:latin typeface="Times New Roman" pitchFamily="18" charset="0"/>
                          <a:ea typeface="Times New Roman"/>
                          <a:cs typeface="Times New Roman" pitchFamily="18" charset="0"/>
                        </a:rPr>
                        <a:t> </a:t>
                      </a:r>
                      <a:r>
                        <a:rPr lang="en-US" sz="2800" i="1" dirty="0">
                          <a:latin typeface="Times New Roman" pitchFamily="18" charset="0"/>
                          <a:ea typeface="Times New Roman"/>
                          <a:cs typeface="Times New Roman" pitchFamily="18" charset="0"/>
                        </a:rPr>
                        <a:t>in number;</a:t>
                      </a:r>
                      <a:r>
                        <a:rPr lang="en-US" sz="2800" dirty="0">
                          <a:latin typeface="Times New Roman" pitchFamily="18" charset="0"/>
                          <a:ea typeface="Times New Roman"/>
                          <a:cs typeface="Times New Roman" pitchFamily="18" charset="0"/>
                        </a:rPr>
                        <a:t> and they shall mount its lamps so as to shed light on the space in front of it. </a:t>
                      </a:r>
                      <a:endParaRPr lang="en-US" sz="2800" dirty="0" smtClean="0">
                        <a:latin typeface="Times New Roman" pitchFamily="18" charset="0"/>
                        <a:ea typeface="Times New Roman"/>
                        <a:cs typeface="Times New Roman" pitchFamily="18" charset="0"/>
                      </a:endParaRPr>
                    </a:p>
                    <a:p>
                      <a:pPr marL="0" marR="0">
                        <a:spcBef>
                          <a:spcPts val="0"/>
                        </a:spcBef>
                        <a:spcAft>
                          <a:spcPts val="0"/>
                        </a:spcAft>
                      </a:pPr>
                      <a:endParaRPr lang="en-US" sz="2800" dirty="0" smtClean="0">
                        <a:latin typeface="Times New Roman" pitchFamily="18" charset="0"/>
                        <a:ea typeface="Times New Roman"/>
                        <a:cs typeface="Times New Roman" pitchFamily="18" charset="0"/>
                      </a:endParaRPr>
                    </a:p>
                    <a:p>
                      <a:pPr marL="0" marR="0">
                        <a:spcBef>
                          <a:spcPts val="0"/>
                        </a:spcBef>
                        <a:spcAft>
                          <a:spcPts val="0"/>
                        </a:spcAft>
                      </a:pPr>
                      <a:endParaRPr lang="en-US" sz="2400" dirty="0">
                        <a:latin typeface="Times New Roman" pitchFamily="18" charset="0"/>
                        <a:ea typeface="Times New Roman"/>
                        <a:cs typeface="Times New Roman" pitchFamily="18" charset="0"/>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spcBef>
                          <a:spcPts val="0"/>
                        </a:spcBef>
                        <a:spcAft>
                          <a:spcPts val="0"/>
                        </a:spcAft>
                        <a:buFont typeface="Symbol"/>
                        <a:buNone/>
                      </a:pPr>
                      <a:endParaRPr lang="en-US" sz="1600" dirty="0">
                        <a:latin typeface="Times New Roman" pitchFamily="18" charset="0"/>
                        <a:ea typeface="Times New Roman"/>
                        <a:cs typeface="Times New Roman" pitchFamily="18" charset="0"/>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29</a:t>
            </a:fld>
            <a:endParaRPr lang="en-US"/>
          </a:p>
        </p:txBody>
      </p:sp>
      <p:graphicFrame>
        <p:nvGraphicFramePr>
          <p:cNvPr id="7" name="Table 6"/>
          <p:cNvGraphicFramePr>
            <a:graphicFrameLocks noGrp="1"/>
          </p:cNvGraphicFramePr>
          <p:nvPr/>
        </p:nvGraphicFramePr>
        <p:xfrm>
          <a:off x="76200" y="76200"/>
          <a:ext cx="8991600" cy="6583680"/>
        </p:xfrm>
        <a:graphic>
          <a:graphicData uri="http://schemas.openxmlformats.org/drawingml/2006/table">
            <a:tbl>
              <a:tblPr/>
              <a:tblGrid>
                <a:gridCol w="3505200"/>
                <a:gridCol w="3048000"/>
                <a:gridCol w="2438400"/>
              </a:tblGrid>
              <a:tr h="5638800">
                <a:tc>
                  <a:txBody>
                    <a:bodyPr/>
                    <a:lstStyle/>
                    <a:p>
                      <a:pPr marL="0" marR="0">
                        <a:spcBef>
                          <a:spcPts val="0"/>
                        </a:spcBef>
                        <a:spcAft>
                          <a:spcPts val="0"/>
                        </a:spcAft>
                      </a:pPr>
                      <a:r>
                        <a:rPr lang="en-US" sz="1800" b="0" baseline="30000" dirty="0" smtClean="0">
                          <a:solidFill>
                            <a:srgbClr val="0000FF"/>
                          </a:solidFill>
                          <a:latin typeface="Times New Roman" pitchFamily="18" charset="0"/>
                          <a:ea typeface="Times New Roman"/>
                          <a:cs typeface="Times New Roman" pitchFamily="18" charset="0"/>
                        </a:rPr>
                        <a:t>6</a:t>
                      </a:r>
                      <a:r>
                        <a:rPr lang="en-US" sz="1800" dirty="0" smtClean="0">
                          <a:latin typeface="Times New Roman" pitchFamily="18" charset="0"/>
                          <a:ea typeface="Times New Roman"/>
                          <a:cs typeface="Times New Roman" pitchFamily="18" charset="0"/>
                        </a:rPr>
                        <a:t>and </a:t>
                      </a:r>
                      <a:r>
                        <a:rPr lang="en-US" sz="1800" dirty="0">
                          <a:latin typeface="Times New Roman" pitchFamily="18" charset="0"/>
                          <a:ea typeface="Times New Roman"/>
                          <a:cs typeface="Times New Roman" pitchFamily="18" charset="0"/>
                        </a:rPr>
                        <a:t>before the throne there was, as it were, a sea of glass like crystal; and in the center and around the throne, </a:t>
                      </a:r>
                      <a:r>
                        <a:rPr lang="en-US" sz="1800" b="1" u="sng" dirty="0">
                          <a:latin typeface="Times New Roman" pitchFamily="18" charset="0"/>
                          <a:ea typeface="Times New Roman"/>
                          <a:cs typeface="Times New Roman" pitchFamily="18" charset="0"/>
                        </a:rPr>
                        <a:t>four living creatures</a:t>
                      </a:r>
                      <a:r>
                        <a:rPr lang="en-US" sz="1800" dirty="0">
                          <a:latin typeface="Times New Roman" pitchFamily="18" charset="0"/>
                          <a:ea typeface="Times New Roman"/>
                          <a:cs typeface="Times New Roman" pitchFamily="18" charset="0"/>
                        </a:rPr>
                        <a:t> full of eyes in front and behind. </a:t>
                      </a:r>
                      <a:r>
                        <a:rPr lang="en-US" sz="1800" b="0" baseline="30000" dirty="0">
                          <a:solidFill>
                            <a:srgbClr val="0000FF"/>
                          </a:solidFill>
                          <a:latin typeface="Times New Roman" pitchFamily="18" charset="0"/>
                          <a:ea typeface="Times New Roman"/>
                          <a:cs typeface="Times New Roman" pitchFamily="18" charset="0"/>
                        </a:rPr>
                        <a:t>7</a:t>
                      </a:r>
                      <a:r>
                        <a:rPr lang="en-US" sz="1800" dirty="0">
                          <a:latin typeface="Times New Roman" pitchFamily="18" charset="0"/>
                          <a:ea typeface="Times New Roman"/>
                          <a:cs typeface="Times New Roman" pitchFamily="18" charset="0"/>
                        </a:rPr>
                        <a:t>And the first creature was like a </a:t>
                      </a:r>
                      <a:r>
                        <a:rPr lang="en-US" sz="1800" b="1" u="sng" dirty="0">
                          <a:latin typeface="Times New Roman" pitchFamily="18" charset="0"/>
                          <a:ea typeface="Times New Roman"/>
                          <a:cs typeface="Times New Roman" pitchFamily="18" charset="0"/>
                        </a:rPr>
                        <a:t>lion</a:t>
                      </a:r>
                      <a:r>
                        <a:rPr lang="en-US" sz="1800" dirty="0">
                          <a:latin typeface="Times New Roman" pitchFamily="18" charset="0"/>
                          <a:ea typeface="Times New Roman"/>
                          <a:cs typeface="Times New Roman" pitchFamily="18" charset="0"/>
                        </a:rPr>
                        <a:t>, and the second creature like a </a:t>
                      </a:r>
                      <a:r>
                        <a:rPr lang="en-US" sz="1800" b="1" u="sng" dirty="0">
                          <a:latin typeface="Times New Roman" pitchFamily="18" charset="0"/>
                          <a:ea typeface="Times New Roman"/>
                          <a:cs typeface="Times New Roman" pitchFamily="18" charset="0"/>
                        </a:rPr>
                        <a:t>calf</a:t>
                      </a:r>
                      <a:r>
                        <a:rPr lang="en-US" sz="1800" dirty="0">
                          <a:latin typeface="Times New Roman" pitchFamily="18" charset="0"/>
                          <a:ea typeface="Times New Roman"/>
                          <a:cs typeface="Times New Roman" pitchFamily="18" charset="0"/>
                        </a:rPr>
                        <a:t>, and the third creature had a </a:t>
                      </a:r>
                      <a:r>
                        <a:rPr lang="en-US" sz="1800" b="1" u="sng" dirty="0">
                          <a:latin typeface="Times New Roman" pitchFamily="18" charset="0"/>
                          <a:ea typeface="Times New Roman"/>
                          <a:cs typeface="Times New Roman" pitchFamily="18" charset="0"/>
                        </a:rPr>
                        <a:t>face like that of a man</a:t>
                      </a:r>
                      <a:r>
                        <a:rPr lang="en-US" sz="1800" dirty="0">
                          <a:latin typeface="Times New Roman" pitchFamily="18" charset="0"/>
                          <a:ea typeface="Times New Roman"/>
                          <a:cs typeface="Times New Roman" pitchFamily="18" charset="0"/>
                        </a:rPr>
                        <a:t>, and the fourth creature was like a </a:t>
                      </a:r>
                      <a:r>
                        <a:rPr lang="en-US" sz="1800" b="1" u="sng" dirty="0">
                          <a:latin typeface="Times New Roman" pitchFamily="18" charset="0"/>
                          <a:ea typeface="Times New Roman"/>
                          <a:cs typeface="Times New Roman" pitchFamily="18" charset="0"/>
                        </a:rPr>
                        <a:t>flying eagle</a:t>
                      </a:r>
                      <a:r>
                        <a:rPr lang="en-US" sz="1800" dirty="0">
                          <a:latin typeface="Times New Roman" pitchFamily="18" charset="0"/>
                          <a:ea typeface="Times New Roman"/>
                          <a:cs typeface="Times New Roman" pitchFamily="18" charset="0"/>
                        </a:rPr>
                        <a:t>. </a:t>
                      </a:r>
                      <a:r>
                        <a:rPr lang="en-US" sz="1800" b="0" kern="1200" baseline="30000" dirty="0">
                          <a:solidFill>
                            <a:srgbClr val="0000FF"/>
                          </a:solidFill>
                          <a:latin typeface="Times New Roman" pitchFamily="18" charset="0"/>
                          <a:ea typeface="Times New Roman"/>
                          <a:cs typeface="Times New Roman" pitchFamily="18" charset="0"/>
                        </a:rPr>
                        <a:t>8</a:t>
                      </a:r>
                      <a:r>
                        <a:rPr lang="en-US" sz="1800" dirty="0">
                          <a:latin typeface="Times New Roman" pitchFamily="18" charset="0"/>
                          <a:ea typeface="Times New Roman"/>
                          <a:cs typeface="Times New Roman" pitchFamily="18" charset="0"/>
                        </a:rPr>
                        <a:t>And the four living creatures, each one of them having six wings, are full of eyes around and within; and day and night they do not cease to say, </a:t>
                      </a:r>
                      <a:endParaRPr lang="en-US" sz="1800" dirty="0" smtClean="0">
                        <a:latin typeface="Times New Roman" pitchFamily="18" charset="0"/>
                        <a:ea typeface="Times New Roman"/>
                        <a:cs typeface="Times New Roman" pitchFamily="18" charset="0"/>
                      </a:endParaRPr>
                    </a:p>
                    <a:p>
                      <a:pPr marL="0" marR="0">
                        <a:spcBef>
                          <a:spcPts val="0"/>
                        </a:spcBef>
                        <a:spcAft>
                          <a:spcPts val="0"/>
                        </a:spcAft>
                      </a:pPr>
                      <a:endParaRPr lang="en-US" sz="1800" dirty="0" smtClean="0">
                        <a:latin typeface="Times New Roman" pitchFamily="18" charset="0"/>
                        <a:ea typeface="Times New Roman"/>
                        <a:cs typeface="Times New Roman" pitchFamily="18" charset="0"/>
                      </a:endParaRPr>
                    </a:p>
                    <a:p>
                      <a:pPr marL="0" marR="0">
                        <a:spcBef>
                          <a:spcPts val="0"/>
                        </a:spcBef>
                        <a:spcAft>
                          <a:spcPts val="0"/>
                        </a:spcAft>
                      </a:pPr>
                      <a:endParaRPr lang="en-US" sz="1800" dirty="0" smtClean="0">
                        <a:latin typeface="Times New Roman" pitchFamily="18" charset="0"/>
                        <a:ea typeface="Times New Roman"/>
                        <a:cs typeface="Times New Roman" pitchFamily="18" charset="0"/>
                      </a:endParaRPr>
                    </a:p>
                    <a:p>
                      <a:pPr marL="0" marR="0">
                        <a:spcBef>
                          <a:spcPts val="0"/>
                        </a:spcBef>
                        <a:spcAft>
                          <a:spcPts val="0"/>
                        </a:spcAft>
                      </a:pPr>
                      <a:endParaRPr lang="en-US" sz="1800" dirty="0" smtClean="0">
                        <a:latin typeface="Times New Roman" pitchFamily="18" charset="0"/>
                        <a:ea typeface="Times New Roman"/>
                        <a:cs typeface="Times New Roman" pitchFamily="18" charset="0"/>
                      </a:endParaRPr>
                    </a:p>
                    <a:p>
                      <a:pPr marL="0" marR="0">
                        <a:spcBef>
                          <a:spcPts val="0"/>
                        </a:spcBef>
                        <a:spcAft>
                          <a:spcPts val="0"/>
                        </a:spcAft>
                      </a:pPr>
                      <a:endParaRPr lang="en-US" sz="1800" dirty="0" smtClean="0">
                        <a:latin typeface="Times New Roman" pitchFamily="18" charset="0"/>
                        <a:ea typeface="Times New Roman"/>
                        <a:cs typeface="Times New Roman" pitchFamily="18" charset="0"/>
                      </a:endParaRPr>
                    </a:p>
                    <a:p>
                      <a:pPr marL="0" marR="0">
                        <a:spcBef>
                          <a:spcPts val="0"/>
                        </a:spcBef>
                        <a:spcAft>
                          <a:spcPts val="0"/>
                        </a:spcAft>
                      </a:pPr>
                      <a:endParaRPr lang="en-US" sz="1800" dirty="0" smtClean="0">
                        <a:latin typeface="Times New Roman" pitchFamily="18" charset="0"/>
                        <a:ea typeface="Times New Roman"/>
                        <a:cs typeface="Times New Roman" pitchFamily="18" charset="0"/>
                      </a:endParaRPr>
                    </a:p>
                    <a:p>
                      <a:pPr marL="0" marR="0">
                        <a:spcBef>
                          <a:spcPts val="0"/>
                        </a:spcBef>
                        <a:spcAft>
                          <a:spcPts val="0"/>
                        </a:spcAft>
                      </a:pPr>
                      <a:endParaRPr lang="en-US" sz="1800" dirty="0" smtClean="0">
                        <a:latin typeface="Times New Roman" pitchFamily="18" charset="0"/>
                        <a:ea typeface="Times New Roman"/>
                        <a:cs typeface="Times New Roman" pitchFamily="18" charset="0"/>
                      </a:endParaRPr>
                    </a:p>
                    <a:p>
                      <a:pPr marL="0" marR="0">
                        <a:spcBef>
                          <a:spcPts val="0"/>
                        </a:spcBef>
                        <a:spcAft>
                          <a:spcPts val="0"/>
                        </a:spcAft>
                      </a:pPr>
                      <a:endParaRPr lang="en-US" sz="1800" dirty="0" smtClean="0">
                        <a:latin typeface="Times New Roman" pitchFamily="18" charset="0"/>
                        <a:ea typeface="Times New Roman"/>
                        <a:cs typeface="Times New Roman" pitchFamily="18" charset="0"/>
                      </a:endParaRPr>
                    </a:p>
                    <a:p>
                      <a:pPr marL="0" marR="0">
                        <a:spcBef>
                          <a:spcPts val="0"/>
                        </a:spcBef>
                        <a:spcAft>
                          <a:spcPts val="0"/>
                        </a:spcAft>
                      </a:pPr>
                      <a:r>
                        <a:rPr lang="en-US" sz="1800" dirty="0" smtClean="0">
                          <a:latin typeface="Times New Roman" pitchFamily="18" charset="0"/>
                          <a:ea typeface="Times New Roman"/>
                          <a:cs typeface="Times New Roman" pitchFamily="18" charset="0"/>
                        </a:rPr>
                        <a:t>"</a:t>
                      </a:r>
                      <a:r>
                        <a:rPr lang="en-US" sz="1800" b="1" dirty="0">
                          <a:solidFill>
                            <a:srgbClr val="C00000"/>
                          </a:solidFill>
                          <a:latin typeface="Times New Roman" pitchFamily="18" charset="0"/>
                          <a:ea typeface="Times New Roman"/>
                          <a:cs typeface="Times New Roman" pitchFamily="18" charset="0"/>
                        </a:rPr>
                        <a:t>Holy, holy, holy, is the Lord God, the Almighty, who was and who is and who is to come."</a:t>
                      </a:r>
                      <a:endParaRPr lang="en-US" sz="1600" dirty="0">
                        <a:latin typeface="Times New Roman" pitchFamily="18" charset="0"/>
                        <a:ea typeface="Times New Roman"/>
                        <a:cs typeface="Times New Roman" pitchFamily="18" charset="0"/>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b="1" dirty="0" smtClean="0">
                          <a:solidFill>
                            <a:srgbClr val="0000FF"/>
                          </a:solidFill>
                          <a:latin typeface="Times New Roman" pitchFamily="18" charset="0"/>
                          <a:ea typeface="Times New Roman"/>
                          <a:cs typeface="Times New Roman" pitchFamily="18" charset="0"/>
                        </a:rPr>
                        <a:t>Ezekiel </a:t>
                      </a:r>
                      <a:r>
                        <a:rPr lang="en-US" sz="1800" b="1" dirty="0">
                          <a:solidFill>
                            <a:srgbClr val="0000FF"/>
                          </a:solidFill>
                          <a:latin typeface="Times New Roman" pitchFamily="18" charset="0"/>
                          <a:ea typeface="Times New Roman"/>
                          <a:cs typeface="Times New Roman" pitchFamily="18" charset="0"/>
                        </a:rPr>
                        <a:t>1:10</a:t>
                      </a:r>
                      <a:r>
                        <a:rPr lang="en-US" sz="1800" dirty="0">
                          <a:latin typeface="Times New Roman" pitchFamily="18" charset="0"/>
                          <a:ea typeface="Times New Roman"/>
                          <a:cs typeface="Times New Roman" pitchFamily="18" charset="0"/>
                        </a:rPr>
                        <a:t> As for the form of their faces, </a:t>
                      </a:r>
                      <a:r>
                        <a:rPr lang="en-US" sz="1800" i="1" dirty="0">
                          <a:latin typeface="Times New Roman" pitchFamily="18" charset="0"/>
                          <a:ea typeface="Times New Roman"/>
                          <a:cs typeface="Times New Roman" pitchFamily="18" charset="0"/>
                        </a:rPr>
                        <a:t>each</a:t>
                      </a:r>
                      <a:r>
                        <a:rPr lang="en-US" sz="1800" dirty="0">
                          <a:latin typeface="Times New Roman" pitchFamily="18" charset="0"/>
                          <a:ea typeface="Times New Roman"/>
                          <a:cs typeface="Times New Roman" pitchFamily="18" charset="0"/>
                        </a:rPr>
                        <a:t> had the face of a </a:t>
                      </a:r>
                      <a:r>
                        <a:rPr lang="en-US" sz="1800" b="1" u="sng" dirty="0">
                          <a:latin typeface="Times New Roman" pitchFamily="18" charset="0"/>
                          <a:ea typeface="Times New Roman"/>
                          <a:cs typeface="Times New Roman" pitchFamily="18" charset="0"/>
                        </a:rPr>
                        <a:t>man</a:t>
                      </a:r>
                      <a:r>
                        <a:rPr lang="en-US" sz="1800" dirty="0">
                          <a:latin typeface="Times New Roman" pitchFamily="18" charset="0"/>
                          <a:ea typeface="Times New Roman"/>
                          <a:cs typeface="Times New Roman" pitchFamily="18" charset="0"/>
                        </a:rPr>
                        <a:t>, all four had the face of a </a:t>
                      </a:r>
                      <a:r>
                        <a:rPr lang="en-US" sz="1800" b="1" u="sng" dirty="0">
                          <a:latin typeface="Times New Roman" pitchFamily="18" charset="0"/>
                          <a:ea typeface="Times New Roman"/>
                          <a:cs typeface="Times New Roman" pitchFamily="18" charset="0"/>
                        </a:rPr>
                        <a:t>lion</a:t>
                      </a:r>
                      <a:r>
                        <a:rPr lang="en-US" sz="1800" dirty="0">
                          <a:latin typeface="Times New Roman" pitchFamily="18" charset="0"/>
                          <a:ea typeface="Times New Roman"/>
                          <a:cs typeface="Times New Roman" pitchFamily="18" charset="0"/>
                        </a:rPr>
                        <a:t> on the right and the face of a </a:t>
                      </a:r>
                      <a:r>
                        <a:rPr lang="en-US" sz="1800" b="1" u="sng" dirty="0">
                          <a:latin typeface="Times New Roman" pitchFamily="18" charset="0"/>
                          <a:ea typeface="Times New Roman"/>
                          <a:cs typeface="Times New Roman" pitchFamily="18" charset="0"/>
                        </a:rPr>
                        <a:t>bull</a:t>
                      </a:r>
                      <a:r>
                        <a:rPr lang="en-US" sz="1800" dirty="0">
                          <a:latin typeface="Times New Roman" pitchFamily="18" charset="0"/>
                          <a:ea typeface="Times New Roman"/>
                          <a:cs typeface="Times New Roman" pitchFamily="18" charset="0"/>
                        </a:rPr>
                        <a:t> on the left, and all four had the face of an </a:t>
                      </a:r>
                      <a:r>
                        <a:rPr lang="en-US" sz="1800" b="1" u="sng" dirty="0">
                          <a:latin typeface="Times New Roman" pitchFamily="18" charset="0"/>
                          <a:ea typeface="Times New Roman"/>
                          <a:cs typeface="Times New Roman" pitchFamily="18" charset="0"/>
                        </a:rPr>
                        <a:t>eagle</a:t>
                      </a:r>
                      <a:r>
                        <a:rPr lang="en-US" sz="1800" dirty="0">
                          <a:latin typeface="Times New Roman" pitchFamily="18" charset="0"/>
                          <a:ea typeface="Times New Roman"/>
                          <a:cs typeface="Times New Roman" pitchFamily="18" charset="0"/>
                        </a:rPr>
                        <a:t>. </a:t>
                      </a:r>
                      <a:endParaRPr lang="en-US" sz="1800" dirty="0" smtClean="0">
                        <a:latin typeface="Times New Roman" pitchFamily="18" charset="0"/>
                        <a:ea typeface="Times New Roman"/>
                        <a:cs typeface="Times New Roman" pitchFamily="18" charset="0"/>
                      </a:endParaRPr>
                    </a:p>
                    <a:p>
                      <a:pPr marL="0" marR="0">
                        <a:spcBef>
                          <a:spcPts val="0"/>
                        </a:spcBef>
                        <a:spcAft>
                          <a:spcPts val="0"/>
                        </a:spcAft>
                      </a:pPr>
                      <a:endParaRPr lang="en-US" sz="1600" dirty="0" smtClean="0">
                        <a:latin typeface="Times New Roman" pitchFamily="18" charset="0"/>
                        <a:ea typeface="Times New Roman"/>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rgbClr val="0000FF"/>
                          </a:solidFill>
                          <a:latin typeface="Times New Roman" pitchFamily="18" charset="0"/>
                          <a:ea typeface="+mn-ea"/>
                          <a:cs typeface="Times New Roman" pitchFamily="18" charset="0"/>
                        </a:rPr>
                        <a:t>Isaiah 6:1-3 </a:t>
                      </a:r>
                      <a:r>
                        <a:rPr lang="en-US" sz="1800" kern="1200" dirty="0" smtClean="0">
                          <a:solidFill>
                            <a:schemeClr val="tx1"/>
                          </a:solidFill>
                          <a:latin typeface="Times New Roman" pitchFamily="18" charset="0"/>
                          <a:ea typeface="+mn-ea"/>
                          <a:cs typeface="Times New Roman" pitchFamily="18" charset="0"/>
                        </a:rPr>
                        <a:t>In the year of King </a:t>
                      </a:r>
                      <a:r>
                        <a:rPr lang="en-US" sz="1800" kern="1200" dirty="0" err="1" smtClean="0">
                          <a:solidFill>
                            <a:schemeClr val="tx1"/>
                          </a:solidFill>
                          <a:latin typeface="Times New Roman" pitchFamily="18" charset="0"/>
                          <a:ea typeface="+mn-ea"/>
                          <a:cs typeface="Times New Roman" pitchFamily="18" charset="0"/>
                        </a:rPr>
                        <a:t>Uzziah's</a:t>
                      </a:r>
                      <a:r>
                        <a:rPr lang="en-US" sz="1800" kern="1200" dirty="0" smtClean="0">
                          <a:solidFill>
                            <a:schemeClr val="tx1"/>
                          </a:solidFill>
                          <a:latin typeface="Times New Roman" pitchFamily="18" charset="0"/>
                          <a:ea typeface="+mn-ea"/>
                          <a:cs typeface="Times New Roman" pitchFamily="18" charset="0"/>
                        </a:rPr>
                        <a:t> death I saw </a:t>
                      </a:r>
                      <a:r>
                        <a:rPr lang="en-US" sz="1800" b="1" u="sng" kern="1200" dirty="0" smtClean="0">
                          <a:solidFill>
                            <a:schemeClr val="tx1"/>
                          </a:solidFill>
                          <a:latin typeface="Times New Roman" pitchFamily="18" charset="0"/>
                          <a:ea typeface="+mn-ea"/>
                          <a:cs typeface="Times New Roman" pitchFamily="18" charset="0"/>
                        </a:rPr>
                        <a:t>the Lord sitting on a throne</a:t>
                      </a:r>
                      <a:r>
                        <a:rPr lang="en-US" sz="1800" kern="1200" dirty="0" smtClean="0">
                          <a:solidFill>
                            <a:schemeClr val="tx1"/>
                          </a:solidFill>
                          <a:latin typeface="Times New Roman" pitchFamily="18" charset="0"/>
                          <a:ea typeface="+mn-ea"/>
                          <a:cs typeface="Times New Roman" pitchFamily="18" charset="0"/>
                        </a:rPr>
                        <a:t>, lofty and exalted, … </a:t>
                      </a:r>
                      <a:r>
                        <a:rPr lang="en-US" sz="1800" b="1" kern="1200" baseline="30000" dirty="0" smtClean="0">
                          <a:solidFill>
                            <a:schemeClr val="tx1"/>
                          </a:solidFill>
                          <a:latin typeface="Times New Roman" pitchFamily="18" charset="0"/>
                          <a:ea typeface="+mn-ea"/>
                          <a:cs typeface="Times New Roman" pitchFamily="18" charset="0"/>
                        </a:rPr>
                        <a:t>2</a:t>
                      </a:r>
                      <a:r>
                        <a:rPr lang="en-US" sz="1800" kern="1200" baseline="30000" dirty="0" smtClean="0">
                          <a:solidFill>
                            <a:schemeClr val="tx1"/>
                          </a:solidFill>
                          <a:latin typeface="Times New Roman" pitchFamily="18" charset="0"/>
                          <a:ea typeface="+mn-ea"/>
                          <a:cs typeface="Times New Roman" pitchFamily="18" charset="0"/>
                        </a:rPr>
                        <a:t> </a:t>
                      </a:r>
                      <a:r>
                        <a:rPr lang="en-US" sz="1800" b="1" u="sng" kern="1200" dirty="0" smtClean="0">
                          <a:solidFill>
                            <a:schemeClr val="tx1"/>
                          </a:solidFill>
                          <a:latin typeface="Times New Roman" pitchFamily="18" charset="0"/>
                          <a:ea typeface="+mn-ea"/>
                          <a:cs typeface="Times New Roman" pitchFamily="18" charset="0"/>
                        </a:rPr>
                        <a:t>Seraphim</a:t>
                      </a:r>
                      <a:r>
                        <a:rPr lang="en-US" sz="1800" kern="1200" dirty="0" smtClean="0">
                          <a:solidFill>
                            <a:schemeClr val="tx1"/>
                          </a:solidFill>
                          <a:latin typeface="Times New Roman" pitchFamily="18" charset="0"/>
                          <a:ea typeface="+mn-ea"/>
                          <a:cs typeface="Times New Roman" pitchFamily="18" charset="0"/>
                        </a:rPr>
                        <a:t> stood above Him, each having six wings: with two he covered his face, and with two he covered his feet, and with two he flew. </a:t>
                      </a:r>
                      <a:r>
                        <a:rPr lang="en-US" sz="1800" b="1" kern="1200" baseline="30000" dirty="0" smtClean="0">
                          <a:solidFill>
                            <a:schemeClr val="tx1"/>
                          </a:solidFill>
                          <a:latin typeface="Times New Roman" pitchFamily="18" charset="0"/>
                          <a:ea typeface="+mn-ea"/>
                          <a:cs typeface="Times New Roman" pitchFamily="18" charset="0"/>
                        </a:rPr>
                        <a:t>3</a:t>
                      </a:r>
                      <a:r>
                        <a:rPr lang="en-US" sz="1800" kern="1200" baseline="30000" dirty="0" smtClean="0">
                          <a:solidFill>
                            <a:schemeClr val="tx1"/>
                          </a:solidFill>
                          <a:latin typeface="Times New Roman" pitchFamily="18" charset="0"/>
                          <a:ea typeface="+mn-ea"/>
                          <a:cs typeface="Times New Roman" pitchFamily="18" charset="0"/>
                        </a:rPr>
                        <a:t> </a:t>
                      </a:r>
                      <a:r>
                        <a:rPr lang="en-US" sz="1800" kern="1200" dirty="0" smtClean="0">
                          <a:solidFill>
                            <a:schemeClr val="tx1"/>
                          </a:solidFill>
                          <a:latin typeface="Times New Roman" pitchFamily="18" charset="0"/>
                          <a:ea typeface="+mn-ea"/>
                          <a:cs typeface="Times New Roman" pitchFamily="18" charset="0"/>
                        </a:rPr>
                        <a:t>And one called out to another and said, "</a:t>
                      </a:r>
                      <a:r>
                        <a:rPr lang="en-US" sz="1800" b="1" kern="1200" dirty="0" smtClean="0">
                          <a:solidFill>
                            <a:srgbClr val="C00000"/>
                          </a:solidFill>
                          <a:latin typeface="Times New Roman" pitchFamily="18" charset="0"/>
                          <a:ea typeface="+mn-ea"/>
                          <a:cs typeface="Times New Roman" pitchFamily="18" charset="0"/>
                        </a:rPr>
                        <a:t>Holy, Holy, Holy, is the LORD of hosts, The whole earth is full of His glory</a:t>
                      </a:r>
                      <a:r>
                        <a:rPr lang="en-US" sz="1800" kern="1200" dirty="0" smtClean="0">
                          <a:solidFill>
                            <a:schemeClr val="tx1"/>
                          </a:solidFill>
                          <a:latin typeface="Times New Roman" pitchFamily="18" charset="0"/>
                          <a:ea typeface="+mn-ea"/>
                          <a:cs typeface="Times New Roman" pitchFamily="18" charset="0"/>
                        </a:rPr>
                        <a:t>." </a:t>
                      </a:r>
                    </a:p>
                    <a:p>
                      <a:pPr marL="0" marR="0">
                        <a:spcBef>
                          <a:spcPts val="0"/>
                        </a:spcBef>
                        <a:spcAft>
                          <a:spcPts val="0"/>
                        </a:spcAft>
                      </a:pPr>
                      <a:endParaRPr lang="en-US" sz="1600" dirty="0" smtClean="0">
                        <a:latin typeface="Times New Roman" pitchFamily="18" charset="0"/>
                        <a:ea typeface="Times New Roman"/>
                        <a:cs typeface="Times New Roman" pitchFamily="18" charset="0"/>
                      </a:endParaRPr>
                    </a:p>
                    <a:p>
                      <a:pPr marL="0" marR="0">
                        <a:spcBef>
                          <a:spcPts val="0"/>
                        </a:spcBef>
                        <a:spcAft>
                          <a:spcPts val="0"/>
                        </a:spcAft>
                      </a:pPr>
                      <a:endParaRPr lang="en-US" sz="1600" dirty="0" smtClean="0">
                        <a:latin typeface="Times New Roman" pitchFamily="18" charset="0"/>
                        <a:ea typeface="Times New Roman"/>
                        <a:cs typeface="Times New Roman" pitchFamily="18" charset="0"/>
                      </a:endParaRPr>
                    </a:p>
                    <a:p>
                      <a:pPr marL="0" marR="0">
                        <a:spcBef>
                          <a:spcPts val="0"/>
                        </a:spcBef>
                        <a:spcAft>
                          <a:spcPts val="0"/>
                        </a:spcAft>
                      </a:pPr>
                      <a:endParaRPr lang="en-US" sz="1800" b="1" dirty="0" smtClean="0">
                        <a:solidFill>
                          <a:srgbClr val="C00000"/>
                        </a:solidFill>
                        <a:latin typeface="Times New Roman" pitchFamily="18" charset="0"/>
                        <a:ea typeface="Times New Roman"/>
                        <a:cs typeface="Times New Roman" pitchFamily="18" charset="0"/>
                      </a:endParaRPr>
                    </a:p>
                    <a:p>
                      <a:pPr marL="0" marR="0">
                        <a:spcBef>
                          <a:spcPts val="0"/>
                        </a:spcBef>
                        <a:spcAft>
                          <a:spcPts val="0"/>
                        </a:spcAft>
                      </a:pPr>
                      <a:r>
                        <a:rPr lang="en-US" sz="1800" b="1" dirty="0" smtClean="0">
                          <a:solidFill>
                            <a:srgbClr val="C00000"/>
                          </a:solidFill>
                          <a:latin typeface="Times New Roman" pitchFamily="18" charset="0"/>
                          <a:ea typeface="Times New Roman"/>
                          <a:cs typeface="Times New Roman" pitchFamily="18" charset="0"/>
                        </a:rPr>
                        <a:t>Doxology</a:t>
                      </a:r>
                      <a:endParaRPr lang="en-US" sz="1600" dirty="0">
                        <a:latin typeface="Times New Roman" pitchFamily="18" charset="0"/>
                        <a:ea typeface="Times New Roman"/>
                        <a:cs typeface="Times New Roman" pitchFamily="18" charset="0"/>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spcBef>
                          <a:spcPts val="0"/>
                        </a:spcBef>
                        <a:spcAft>
                          <a:spcPts val="0"/>
                        </a:spcAft>
                        <a:buFont typeface="Symbol"/>
                        <a:buChar char=""/>
                      </a:pPr>
                      <a:r>
                        <a:rPr lang="en-US" sz="1800" b="1" dirty="0">
                          <a:latin typeface="Times New Roman" pitchFamily="18" charset="0"/>
                          <a:ea typeface="Times New Roman"/>
                          <a:cs typeface="Times New Roman" pitchFamily="18" charset="0"/>
                        </a:rPr>
                        <a:t>Four living creatures </a:t>
                      </a:r>
                      <a:r>
                        <a:rPr lang="en-US" sz="1800" dirty="0">
                          <a:latin typeface="Times New Roman" pitchFamily="18" charset="0"/>
                          <a:ea typeface="Times New Roman"/>
                          <a:cs typeface="Times New Roman" pitchFamily="18" charset="0"/>
                        </a:rPr>
                        <a:t>– [</a:t>
                      </a:r>
                      <a:r>
                        <a:rPr lang="en-US" sz="1800" b="1" dirty="0">
                          <a:solidFill>
                            <a:srgbClr val="0000FF"/>
                          </a:solidFill>
                          <a:latin typeface="Times New Roman" pitchFamily="18" charset="0"/>
                          <a:ea typeface="Times New Roman"/>
                          <a:cs typeface="Times New Roman" pitchFamily="18" charset="0"/>
                        </a:rPr>
                        <a:t>zoon</a:t>
                      </a:r>
                      <a:r>
                        <a:rPr lang="en-US" sz="1800" dirty="0">
                          <a:latin typeface="Times New Roman" pitchFamily="18" charset="0"/>
                          <a:ea typeface="Times New Roman"/>
                          <a:cs typeface="Times New Roman" pitchFamily="18" charset="0"/>
                        </a:rPr>
                        <a:t>] </a:t>
                      </a:r>
                      <a:r>
                        <a:rPr lang="en-US" sz="1800" dirty="0" smtClean="0">
                          <a:latin typeface="Times New Roman" pitchFamily="18" charset="0"/>
                          <a:ea typeface="Times New Roman"/>
                          <a:cs typeface="Times New Roman" pitchFamily="18" charset="0"/>
                        </a:rPr>
                        <a:t>created, </a:t>
                      </a:r>
                      <a:r>
                        <a:rPr lang="en-US" sz="1800" u="sng" dirty="0" smtClean="0">
                          <a:latin typeface="Times New Roman" pitchFamily="18" charset="0"/>
                          <a:ea typeface="Times New Roman"/>
                          <a:cs typeface="Times New Roman" pitchFamily="18" charset="0"/>
                        </a:rPr>
                        <a:t>cherubim?</a:t>
                      </a:r>
                      <a:endParaRPr lang="en-US" sz="1600" dirty="0">
                        <a:latin typeface="Times New Roman" pitchFamily="18" charset="0"/>
                        <a:ea typeface="Times New Roman"/>
                        <a:cs typeface="Times New Roman" pitchFamily="18" charset="0"/>
                      </a:endParaRPr>
                    </a:p>
                    <a:p>
                      <a:pPr marL="458788" marR="0" lvl="1" indent="-285750">
                        <a:spcBef>
                          <a:spcPts val="0"/>
                        </a:spcBef>
                        <a:spcAft>
                          <a:spcPts val="0"/>
                        </a:spcAft>
                        <a:buFont typeface="Courier New"/>
                        <a:buChar char="o"/>
                      </a:pPr>
                      <a:r>
                        <a:rPr lang="en-US" sz="1800" b="1" dirty="0">
                          <a:latin typeface="Times New Roman" pitchFamily="18" charset="0"/>
                          <a:ea typeface="Times New Roman"/>
                          <a:cs typeface="Times New Roman" pitchFamily="18" charset="0"/>
                        </a:rPr>
                        <a:t>Lion </a:t>
                      </a:r>
                      <a:r>
                        <a:rPr lang="en-US" sz="1800" dirty="0">
                          <a:latin typeface="Times New Roman" pitchFamily="18" charset="0"/>
                          <a:ea typeface="Times New Roman"/>
                          <a:cs typeface="Times New Roman" pitchFamily="18" charset="0"/>
                        </a:rPr>
                        <a:t>– Matthew</a:t>
                      </a:r>
                      <a:endParaRPr lang="en-US" sz="1600" dirty="0">
                        <a:latin typeface="Times New Roman" pitchFamily="18" charset="0"/>
                        <a:ea typeface="Times New Roman"/>
                        <a:cs typeface="Times New Roman" pitchFamily="18" charset="0"/>
                      </a:endParaRPr>
                    </a:p>
                    <a:p>
                      <a:pPr marL="458788" marR="0" lvl="1" indent="-285750">
                        <a:spcBef>
                          <a:spcPts val="0"/>
                        </a:spcBef>
                        <a:spcAft>
                          <a:spcPts val="0"/>
                        </a:spcAft>
                        <a:buFont typeface="Courier New"/>
                        <a:buChar char="o"/>
                      </a:pPr>
                      <a:r>
                        <a:rPr lang="en-US" sz="1800" b="1" dirty="0">
                          <a:latin typeface="Times New Roman" pitchFamily="18" charset="0"/>
                          <a:ea typeface="Times New Roman"/>
                          <a:cs typeface="Times New Roman" pitchFamily="18" charset="0"/>
                        </a:rPr>
                        <a:t>Calf </a:t>
                      </a:r>
                      <a:r>
                        <a:rPr lang="en-US" sz="1800" dirty="0">
                          <a:latin typeface="Times New Roman" pitchFamily="18" charset="0"/>
                          <a:ea typeface="Times New Roman"/>
                          <a:cs typeface="Times New Roman" pitchFamily="18" charset="0"/>
                        </a:rPr>
                        <a:t>– Mark</a:t>
                      </a:r>
                      <a:endParaRPr lang="en-US" sz="1600" dirty="0">
                        <a:latin typeface="Times New Roman" pitchFamily="18" charset="0"/>
                        <a:ea typeface="Times New Roman"/>
                        <a:cs typeface="Times New Roman" pitchFamily="18" charset="0"/>
                      </a:endParaRPr>
                    </a:p>
                    <a:p>
                      <a:pPr marL="458788" marR="0" lvl="1" indent="-285750">
                        <a:spcBef>
                          <a:spcPts val="0"/>
                        </a:spcBef>
                        <a:spcAft>
                          <a:spcPts val="0"/>
                        </a:spcAft>
                        <a:buFont typeface="Courier New"/>
                        <a:buChar char="o"/>
                      </a:pPr>
                      <a:r>
                        <a:rPr lang="en-US" sz="1800" b="1" dirty="0">
                          <a:latin typeface="Times New Roman" pitchFamily="18" charset="0"/>
                          <a:ea typeface="Times New Roman"/>
                          <a:cs typeface="Times New Roman" pitchFamily="18" charset="0"/>
                        </a:rPr>
                        <a:t>Man </a:t>
                      </a:r>
                      <a:r>
                        <a:rPr lang="en-US" sz="1800" dirty="0">
                          <a:latin typeface="Times New Roman" pitchFamily="18" charset="0"/>
                          <a:ea typeface="Times New Roman"/>
                          <a:cs typeface="Times New Roman" pitchFamily="18" charset="0"/>
                        </a:rPr>
                        <a:t>– Luke</a:t>
                      </a:r>
                      <a:endParaRPr lang="en-US" sz="1600" dirty="0">
                        <a:latin typeface="Times New Roman" pitchFamily="18" charset="0"/>
                        <a:ea typeface="Times New Roman"/>
                        <a:cs typeface="Times New Roman" pitchFamily="18" charset="0"/>
                      </a:endParaRPr>
                    </a:p>
                    <a:p>
                      <a:pPr marL="458788" marR="0" lvl="1" indent="-285750">
                        <a:spcBef>
                          <a:spcPts val="0"/>
                        </a:spcBef>
                        <a:spcAft>
                          <a:spcPts val="0"/>
                        </a:spcAft>
                        <a:buFont typeface="Courier New"/>
                        <a:buChar char="o"/>
                      </a:pPr>
                      <a:r>
                        <a:rPr lang="en-US" sz="1800" b="1" dirty="0">
                          <a:latin typeface="Times New Roman" pitchFamily="18" charset="0"/>
                          <a:ea typeface="Times New Roman"/>
                          <a:cs typeface="Times New Roman" pitchFamily="18" charset="0"/>
                        </a:rPr>
                        <a:t>Eagle </a:t>
                      </a:r>
                      <a:r>
                        <a:rPr lang="en-US" sz="1800" dirty="0">
                          <a:latin typeface="Times New Roman" pitchFamily="18" charset="0"/>
                          <a:ea typeface="Times New Roman"/>
                          <a:cs typeface="Times New Roman" pitchFamily="18" charset="0"/>
                        </a:rPr>
                        <a:t>– </a:t>
                      </a:r>
                      <a:r>
                        <a:rPr lang="en-US" sz="1800" dirty="0" smtClean="0">
                          <a:latin typeface="Times New Roman" pitchFamily="18" charset="0"/>
                          <a:ea typeface="Times New Roman"/>
                          <a:cs typeface="Times New Roman" pitchFamily="18" charset="0"/>
                        </a:rPr>
                        <a:t>John</a:t>
                      </a:r>
                      <a:endParaRPr lang="en-US" sz="1600" dirty="0">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r>
                        <a:rPr lang="en-US" sz="1800" b="1" dirty="0">
                          <a:latin typeface="Times New Roman" pitchFamily="18" charset="0"/>
                          <a:ea typeface="Times New Roman"/>
                          <a:cs typeface="Times New Roman" pitchFamily="18" charset="0"/>
                        </a:rPr>
                        <a:t>Four living creatures </a:t>
                      </a:r>
                      <a:r>
                        <a:rPr lang="en-US" sz="1800" dirty="0">
                          <a:latin typeface="Times New Roman" pitchFamily="18" charset="0"/>
                          <a:ea typeface="Times New Roman"/>
                          <a:cs typeface="Times New Roman" pitchFamily="18" charset="0"/>
                        </a:rPr>
                        <a:t>– </a:t>
                      </a:r>
                      <a:r>
                        <a:rPr lang="en-US" sz="1800" dirty="0">
                          <a:solidFill>
                            <a:srgbClr val="C00000"/>
                          </a:solidFill>
                          <a:latin typeface="Times New Roman" pitchFamily="18" charset="0"/>
                          <a:ea typeface="Times New Roman"/>
                          <a:cs typeface="Times New Roman" pitchFamily="18" charset="0"/>
                        </a:rPr>
                        <a:t>worship who God is</a:t>
                      </a:r>
                      <a:r>
                        <a:rPr lang="en-US" sz="1800" dirty="0" smtClean="0">
                          <a:latin typeface="Times New Roman" pitchFamily="18" charset="0"/>
                          <a:ea typeface="Times New Roman"/>
                          <a:cs typeface="Times New Roman" pitchFamily="18" charset="0"/>
                        </a:rPr>
                        <a:t>.</a:t>
                      </a:r>
                    </a:p>
                    <a:p>
                      <a:pPr marL="342900" marR="0" lvl="0" indent="-342900">
                        <a:spcBef>
                          <a:spcPts val="0"/>
                        </a:spcBef>
                        <a:spcAft>
                          <a:spcPts val="0"/>
                        </a:spcAft>
                        <a:buFont typeface="Symbol"/>
                        <a:buChar char=""/>
                      </a:pPr>
                      <a:endParaRPr lang="en-US" sz="1800" dirty="0" smtClean="0">
                        <a:latin typeface="Times New Roman" pitchFamily="18" charset="0"/>
                        <a:ea typeface="Times New Roman"/>
                        <a:cs typeface="Times New Roman" pitchFamily="18" charset="0"/>
                      </a:endParaRPr>
                    </a:p>
                    <a:p>
                      <a:pPr lvl="0"/>
                      <a:r>
                        <a:rPr lang="en-US" sz="1800" b="1" kern="1200" smtClean="0">
                          <a:solidFill>
                            <a:schemeClr val="tx1"/>
                          </a:solidFill>
                          <a:latin typeface="+mn-lt"/>
                          <a:ea typeface="+mn-ea"/>
                          <a:cs typeface="+mn-cs"/>
                        </a:rPr>
                        <a:t>Cherubim</a:t>
                      </a:r>
                      <a:r>
                        <a:rPr lang="en-US" sz="1800" kern="1200" smtClean="0">
                          <a:solidFill>
                            <a:schemeClr val="tx1"/>
                          </a:solidFill>
                          <a:latin typeface="+mn-lt"/>
                          <a:ea typeface="+mn-ea"/>
                          <a:cs typeface="+mn-cs"/>
                        </a:rPr>
                        <a:t> are found </a:t>
                      </a:r>
                      <a:r>
                        <a:rPr lang="en-US" sz="1800" b="1" kern="1200" dirty="0" smtClean="0">
                          <a:solidFill>
                            <a:schemeClr val="tx1"/>
                          </a:solidFill>
                          <a:latin typeface="+mn-lt"/>
                          <a:ea typeface="+mn-ea"/>
                          <a:cs typeface="+mn-cs"/>
                        </a:rPr>
                        <a:t>– </a:t>
                      </a:r>
                      <a:endParaRPr lang="en-US" sz="1400" kern="1200" dirty="0" smtClean="0">
                        <a:solidFill>
                          <a:schemeClr val="tx1"/>
                        </a:solidFill>
                        <a:latin typeface="+mn-lt"/>
                        <a:ea typeface="+mn-ea"/>
                        <a:cs typeface="+mn-cs"/>
                      </a:endParaRPr>
                    </a:p>
                    <a:p>
                      <a:pPr marL="465138" lvl="1" indent="-293688">
                        <a:buFont typeface="Courier New" pitchFamily="49" charset="0"/>
                        <a:buChar char="o"/>
                        <a:tabLst/>
                      </a:pPr>
                      <a:r>
                        <a:rPr lang="en-US" sz="1800" kern="1200" dirty="0" smtClean="0">
                          <a:solidFill>
                            <a:schemeClr val="tx1"/>
                          </a:solidFill>
                          <a:latin typeface="+mn-lt"/>
                          <a:ea typeface="+mn-ea"/>
                          <a:cs typeface="+mn-cs"/>
                        </a:rPr>
                        <a:t>In </a:t>
                      </a:r>
                      <a:r>
                        <a:rPr lang="en-US" sz="1800" kern="1200" dirty="0" err="1" smtClean="0">
                          <a:solidFill>
                            <a:schemeClr val="tx1"/>
                          </a:solidFill>
                          <a:latin typeface="+mn-lt"/>
                          <a:ea typeface="+mn-ea"/>
                          <a:cs typeface="+mn-cs"/>
                        </a:rPr>
                        <a:t>Gardin</a:t>
                      </a:r>
                      <a:r>
                        <a:rPr lang="en-US" sz="1800" kern="1200" dirty="0" smtClean="0">
                          <a:solidFill>
                            <a:schemeClr val="tx1"/>
                          </a:solidFill>
                          <a:latin typeface="+mn-lt"/>
                          <a:ea typeface="+mn-ea"/>
                          <a:cs typeface="+mn-cs"/>
                        </a:rPr>
                        <a:t> of </a:t>
                      </a:r>
                      <a:r>
                        <a:rPr lang="en-US" sz="1800" kern="1200" dirty="0" smtClean="0">
                          <a:solidFill>
                            <a:schemeClr val="tx1"/>
                          </a:solidFill>
                          <a:latin typeface="Times New Roman" pitchFamily="18" charset="0"/>
                          <a:ea typeface="Times New Roman"/>
                          <a:cs typeface="Times New Roman" pitchFamily="18" charset="0"/>
                        </a:rPr>
                        <a:t>Eden</a:t>
                      </a:r>
                    </a:p>
                    <a:p>
                      <a:pPr marL="465138" lvl="1" indent="-293688">
                        <a:buFont typeface="Courier New" pitchFamily="49" charset="0"/>
                        <a:buChar char="o"/>
                        <a:tabLst/>
                      </a:pPr>
                      <a:r>
                        <a:rPr lang="en-US" sz="1800" kern="1200" dirty="0" smtClean="0">
                          <a:solidFill>
                            <a:schemeClr val="tx1"/>
                          </a:solidFill>
                          <a:latin typeface="+mn-lt"/>
                          <a:ea typeface="+mn-ea"/>
                          <a:cs typeface="+mn-cs"/>
                        </a:rPr>
                        <a:t>On </a:t>
                      </a:r>
                      <a:r>
                        <a:rPr lang="en-US" sz="1800" kern="1200" dirty="0" smtClean="0">
                          <a:solidFill>
                            <a:schemeClr val="tx1"/>
                          </a:solidFill>
                          <a:latin typeface="Times New Roman" pitchFamily="18" charset="0"/>
                          <a:ea typeface="Times New Roman"/>
                          <a:cs typeface="Times New Roman" pitchFamily="18" charset="0"/>
                        </a:rPr>
                        <a:t>Mercy</a:t>
                      </a:r>
                      <a:r>
                        <a:rPr lang="en-US" sz="1800" kern="1200" dirty="0" smtClean="0">
                          <a:solidFill>
                            <a:schemeClr val="tx1"/>
                          </a:solidFill>
                          <a:latin typeface="+mn-lt"/>
                          <a:ea typeface="+mn-ea"/>
                          <a:cs typeface="+mn-cs"/>
                        </a:rPr>
                        <a:t> Seat</a:t>
                      </a:r>
                      <a:endParaRPr lang="en-US" sz="1400" kern="1200" dirty="0" smtClean="0">
                        <a:solidFill>
                          <a:schemeClr val="tx1"/>
                        </a:solidFill>
                        <a:latin typeface="+mn-lt"/>
                        <a:ea typeface="+mn-ea"/>
                        <a:cs typeface="+mn-cs"/>
                      </a:endParaRPr>
                    </a:p>
                    <a:p>
                      <a:pPr marL="465138" lvl="1" indent="-293688">
                        <a:buFont typeface="Courier New" pitchFamily="49" charset="0"/>
                        <a:buChar char="o"/>
                        <a:tabLst/>
                      </a:pPr>
                      <a:r>
                        <a:rPr lang="en-US" sz="1800" kern="1200" dirty="0" smtClean="0">
                          <a:solidFill>
                            <a:schemeClr val="tx1"/>
                          </a:solidFill>
                          <a:latin typeface="+mn-lt"/>
                          <a:ea typeface="+mn-ea"/>
                          <a:cs typeface="+mn-cs"/>
                        </a:rPr>
                        <a:t>Tabernacle curtains</a:t>
                      </a:r>
                      <a:endParaRPr lang="en-US" sz="1400" kern="1200" dirty="0" smtClean="0">
                        <a:solidFill>
                          <a:schemeClr val="tx1"/>
                        </a:solidFill>
                        <a:latin typeface="+mn-lt"/>
                        <a:ea typeface="+mn-ea"/>
                        <a:cs typeface="+mn-cs"/>
                      </a:endParaRPr>
                    </a:p>
                    <a:p>
                      <a:pPr marL="465138" lvl="1" indent="-293688">
                        <a:buFont typeface="Courier New" pitchFamily="49" charset="0"/>
                        <a:buChar char="o"/>
                        <a:tabLst/>
                      </a:pPr>
                      <a:r>
                        <a:rPr lang="en-US" sz="1800" kern="1200" dirty="0" smtClean="0">
                          <a:solidFill>
                            <a:schemeClr val="tx1"/>
                          </a:solidFill>
                          <a:latin typeface="+mn-lt"/>
                          <a:ea typeface="+mn-ea"/>
                          <a:cs typeface="+mn-cs"/>
                        </a:rPr>
                        <a:t>Tabernacle veil</a:t>
                      </a:r>
                      <a:endParaRPr lang="en-US" sz="1400" kern="1200" dirty="0" smtClean="0">
                        <a:solidFill>
                          <a:schemeClr val="tx1"/>
                        </a:solidFill>
                        <a:latin typeface="+mn-lt"/>
                        <a:ea typeface="+mn-ea"/>
                        <a:cs typeface="+mn-cs"/>
                      </a:endParaRPr>
                    </a:p>
                    <a:p>
                      <a:endParaRPr lang="en-US" sz="1800" b="1" kern="1200" dirty="0" smtClean="0">
                        <a:solidFill>
                          <a:srgbClr val="0000FF"/>
                        </a:solidFill>
                        <a:latin typeface="+mn-lt"/>
                        <a:ea typeface="+mn-ea"/>
                        <a:cs typeface="+mn-cs"/>
                      </a:endParaRPr>
                    </a:p>
                    <a:p>
                      <a:r>
                        <a:rPr lang="en-US" sz="1800" b="1" kern="1200" dirty="0" smtClean="0">
                          <a:solidFill>
                            <a:srgbClr val="0000FF"/>
                          </a:solidFill>
                          <a:latin typeface="Times New Roman" pitchFamily="18" charset="0"/>
                          <a:ea typeface="+mn-ea"/>
                          <a:cs typeface="Times New Roman" pitchFamily="18" charset="0"/>
                        </a:rPr>
                        <a:t>Heb 9:5 </a:t>
                      </a:r>
                      <a:r>
                        <a:rPr lang="en-US" sz="1800" kern="1200" dirty="0" smtClean="0">
                          <a:solidFill>
                            <a:schemeClr val="tx1"/>
                          </a:solidFill>
                          <a:latin typeface="Times New Roman" pitchFamily="18" charset="0"/>
                          <a:ea typeface="+mn-ea"/>
                          <a:cs typeface="Times New Roman" pitchFamily="18" charset="0"/>
                        </a:rPr>
                        <a:t>and above it </a:t>
                      </a:r>
                      <a:r>
                        <a:rPr lang="en-US" sz="1800" i="1" kern="1200" dirty="0" smtClean="0">
                          <a:solidFill>
                            <a:schemeClr val="tx1"/>
                          </a:solidFill>
                          <a:latin typeface="Times New Roman" pitchFamily="18" charset="0"/>
                          <a:ea typeface="+mn-ea"/>
                          <a:cs typeface="Times New Roman" pitchFamily="18" charset="0"/>
                        </a:rPr>
                        <a:t>were</a:t>
                      </a:r>
                      <a:r>
                        <a:rPr lang="en-US" sz="1800" kern="1200" dirty="0" smtClean="0">
                          <a:solidFill>
                            <a:schemeClr val="tx1"/>
                          </a:solidFill>
                          <a:latin typeface="Times New Roman" pitchFamily="18" charset="0"/>
                          <a:ea typeface="+mn-ea"/>
                          <a:cs typeface="Times New Roman" pitchFamily="18" charset="0"/>
                        </a:rPr>
                        <a:t> the </a:t>
                      </a:r>
                      <a:r>
                        <a:rPr lang="en-US" sz="1800" b="1" u="sng" kern="1200" dirty="0" smtClean="0">
                          <a:solidFill>
                            <a:schemeClr val="tx1"/>
                          </a:solidFill>
                          <a:latin typeface="Times New Roman" pitchFamily="18" charset="0"/>
                          <a:ea typeface="+mn-ea"/>
                          <a:cs typeface="Times New Roman" pitchFamily="18" charset="0"/>
                        </a:rPr>
                        <a:t>cherubim of glory</a:t>
                      </a:r>
                      <a:r>
                        <a:rPr lang="en-US" sz="1800" kern="1200" dirty="0" smtClean="0">
                          <a:solidFill>
                            <a:schemeClr val="tx1"/>
                          </a:solidFill>
                          <a:latin typeface="Times New Roman" pitchFamily="18" charset="0"/>
                          <a:ea typeface="+mn-ea"/>
                          <a:cs typeface="Times New Roman" pitchFamily="18" charset="0"/>
                        </a:rPr>
                        <a:t> overshadowing the mercy seat; but of these things we cannot now speak in detail. </a:t>
                      </a:r>
                      <a:endParaRPr lang="en-US" sz="2800" dirty="0">
                        <a:latin typeface="Times New Roman" pitchFamily="18" charset="0"/>
                        <a:ea typeface="Times New Roman"/>
                        <a:cs typeface="Times New Roman" pitchFamily="18" charset="0"/>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12/7/2016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30</a:t>
            </a:fld>
            <a:endParaRPr lang="en-US"/>
          </a:p>
        </p:txBody>
      </p:sp>
      <p:graphicFrame>
        <p:nvGraphicFramePr>
          <p:cNvPr id="5" name="Table 4"/>
          <p:cNvGraphicFramePr>
            <a:graphicFrameLocks noGrp="1"/>
          </p:cNvGraphicFramePr>
          <p:nvPr/>
        </p:nvGraphicFramePr>
        <p:xfrm>
          <a:off x="685800" y="914398"/>
          <a:ext cx="7772400" cy="5410202"/>
        </p:xfrm>
        <a:graphic>
          <a:graphicData uri="http://schemas.openxmlformats.org/drawingml/2006/table">
            <a:tbl>
              <a:tblPr/>
              <a:tblGrid>
                <a:gridCol w="1380563"/>
                <a:gridCol w="3420037"/>
                <a:gridCol w="2971800"/>
              </a:tblGrid>
              <a:tr h="322803">
                <a:tc gridSpan="3">
                  <a:txBody>
                    <a:bodyPr/>
                    <a:lstStyle/>
                    <a:p>
                      <a:pPr marL="0" marR="0" algn="ctr">
                        <a:spcBef>
                          <a:spcPts val="600"/>
                        </a:spcBef>
                        <a:spcAft>
                          <a:spcPts val="600"/>
                        </a:spcAft>
                      </a:pPr>
                      <a:r>
                        <a:rPr lang="en-US" sz="1800" b="1" dirty="0">
                          <a:solidFill>
                            <a:srgbClr val="FFFFFF"/>
                          </a:solidFill>
                          <a:latin typeface="Arial"/>
                          <a:ea typeface="Times New Roman"/>
                        </a:rPr>
                        <a:t>14 Doxologies in the Book of Revelation</a:t>
                      </a:r>
                      <a:endParaRPr lang="en-US" sz="1800" dirty="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000080"/>
                    </a:solidFill>
                  </a:tcPr>
                </a:tc>
                <a:tc hMerge="1">
                  <a:txBody>
                    <a:bodyPr/>
                    <a:lstStyle/>
                    <a:p>
                      <a:endParaRPr lang="en-US"/>
                    </a:p>
                  </a:txBody>
                  <a:tcPr/>
                </a:tc>
                <a:tc hMerge="1">
                  <a:txBody>
                    <a:bodyPr/>
                    <a:lstStyle/>
                    <a:p>
                      <a:endParaRPr lang="en-US"/>
                    </a:p>
                  </a:txBody>
                  <a:tcPr/>
                </a:tc>
              </a:tr>
              <a:tr h="581048">
                <a:tc>
                  <a:txBody>
                    <a:bodyPr/>
                    <a:lstStyle/>
                    <a:p>
                      <a:pPr marL="0" marR="0" algn="ctr">
                        <a:spcBef>
                          <a:spcPts val="600"/>
                        </a:spcBef>
                        <a:spcAft>
                          <a:spcPts val="600"/>
                        </a:spcAft>
                      </a:pPr>
                      <a:r>
                        <a:rPr lang="en-US" sz="1600" b="1" dirty="0">
                          <a:solidFill>
                            <a:srgbClr val="000000"/>
                          </a:solidFill>
                          <a:latin typeface="Arial"/>
                          <a:ea typeface="Times New Roman"/>
                        </a:rPr>
                        <a:t>References</a:t>
                      </a:r>
                      <a:endParaRPr lang="en-US" sz="1800" dirty="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a:txBody>
                    <a:bodyPr/>
                    <a:lstStyle/>
                    <a:p>
                      <a:pPr marL="0" marR="0" algn="ctr">
                        <a:spcBef>
                          <a:spcPts val="600"/>
                        </a:spcBef>
                        <a:spcAft>
                          <a:spcPts val="600"/>
                        </a:spcAft>
                      </a:pPr>
                      <a:r>
                        <a:rPr lang="en-US" sz="1600" b="1">
                          <a:solidFill>
                            <a:srgbClr val="000000"/>
                          </a:solidFill>
                          <a:latin typeface="Arial"/>
                          <a:ea typeface="Times New Roman"/>
                        </a:rPr>
                        <a:t>The One(s) Giving the Praise</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a:txBody>
                    <a:bodyPr/>
                    <a:lstStyle/>
                    <a:p>
                      <a:pPr marL="0" marR="0" algn="ctr">
                        <a:spcBef>
                          <a:spcPts val="600"/>
                        </a:spcBef>
                        <a:spcAft>
                          <a:spcPts val="600"/>
                        </a:spcAft>
                      </a:pPr>
                      <a:r>
                        <a:rPr lang="en-US" sz="1600" b="1">
                          <a:solidFill>
                            <a:srgbClr val="000000"/>
                          </a:solidFill>
                          <a:latin typeface="Arial"/>
                          <a:ea typeface="Times New Roman"/>
                        </a:rPr>
                        <a:t>The One(s) Receiving the Praise</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r>
              <a:tr h="290524">
                <a:tc>
                  <a:txBody>
                    <a:bodyPr/>
                    <a:lstStyle/>
                    <a:p>
                      <a:pPr marL="91440" marR="0" indent="-91440">
                        <a:spcBef>
                          <a:spcPts val="300"/>
                        </a:spcBef>
                        <a:spcAft>
                          <a:spcPts val="300"/>
                        </a:spcAft>
                      </a:pPr>
                      <a:r>
                        <a:rPr lang="en-US" sz="1600" dirty="0">
                          <a:latin typeface="Arial"/>
                          <a:ea typeface="Times New Roman"/>
                        </a:rPr>
                        <a:t>4:8</a:t>
                      </a:r>
                      <a:endParaRPr lang="en-US" sz="1800" dirty="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marL="91440" marR="0" indent="-91440">
                        <a:spcBef>
                          <a:spcPts val="300"/>
                        </a:spcBef>
                        <a:spcAft>
                          <a:spcPts val="300"/>
                        </a:spcAft>
                      </a:pPr>
                      <a:r>
                        <a:rPr lang="en-US" sz="1600">
                          <a:latin typeface="Arial"/>
                          <a:ea typeface="Times New Roman"/>
                        </a:rPr>
                        <a:t>4 living creatures</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marL="91440" marR="0" indent="-91440">
                        <a:spcBef>
                          <a:spcPts val="300"/>
                        </a:spcBef>
                        <a:spcAft>
                          <a:spcPts val="300"/>
                        </a:spcAft>
                      </a:pPr>
                      <a:r>
                        <a:rPr lang="en-US" sz="1600">
                          <a:latin typeface="Arial"/>
                          <a:ea typeface="Times New Roman"/>
                        </a:rPr>
                        <a:t>God the Father</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r>
              <a:tr h="290524">
                <a:tc>
                  <a:txBody>
                    <a:bodyPr/>
                    <a:lstStyle/>
                    <a:p>
                      <a:pPr marL="91440" marR="0" indent="-91440">
                        <a:spcBef>
                          <a:spcPts val="300"/>
                        </a:spcBef>
                        <a:spcAft>
                          <a:spcPts val="300"/>
                        </a:spcAft>
                      </a:pPr>
                      <a:r>
                        <a:rPr lang="en-US" sz="1600" dirty="0">
                          <a:latin typeface="Arial"/>
                          <a:ea typeface="Times New Roman"/>
                        </a:rPr>
                        <a:t>4:11</a:t>
                      </a:r>
                      <a:endParaRPr lang="en-US" sz="1800" dirty="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24 elders</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God the Father</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277613">
                <a:tc>
                  <a:txBody>
                    <a:bodyPr/>
                    <a:lstStyle/>
                    <a:p>
                      <a:pPr marL="91440" marR="0" indent="-91440">
                        <a:spcBef>
                          <a:spcPts val="300"/>
                        </a:spcBef>
                        <a:spcAft>
                          <a:spcPts val="300"/>
                        </a:spcAft>
                      </a:pPr>
                      <a:r>
                        <a:rPr lang="en-US" sz="1600" dirty="0">
                          <a:latin typeface="Arial"/>
                          <a:ea typeface="Times New Roman"/>
                        </a:rPr>
                        <a:t>5:9-10</a:t>
                      </a:r>
                      <a:endParaRPr lang="en-US" sz="1800" dirty="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24 elders and 4 living creatures</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The Lamb (Christ)</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290524">
                <a:tc>
                  <a:txBody>
                    <a:bodyPr/>
                    <a:lstStyle/>
                    <a:p>
                      <a:pPr marL="91440" marR="0" indent="-91440">
                        <a:spcBef>
                          <a:spcPts val="300"/>
                        </a:spcBef>
                        <a:spcAft>
                          <a:spcPts val="300"/>
                        </a:spcAft>
                      </a:pPr>
                      <a:r>
                        <a:rPr lang="en-US" sz="1600" dirty="0">
                          <a:latin typeface="Arial"/>
                          <a:ea typeface="Times New Roman"/>
                        </a:rPr>
                        <a:t>5:12</a:t>
                      </a:r>
                      <a:endParaRPr lang="en-US" sz="1800" dirty="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Many angels</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The Lamb</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329264">
                <a:tc>
                  <a:txBody>
                    <a:bodyPr/>
                    <a:lstStyle/>
                    <a:p>
                      <a:pPr marL="91440" marR="0" indent="-91440">
                        <a:spcBef>
                          <a:spcPts val="300"/>
                        </a:spcBef>
                        <a:spcAft>
                          <a:spcPts val="300"/>
                        </a:spcAft>
                      </a:pPr>
                      <a:r>
                        <a:rPr lang="en-US" sz="1600" dirty="0">
                          <a:latin typeface="Arial"/>
                          <a:ea typeface="Times New Roman"/>
                        </a:rPr>
                        <a:t>5:13</a:t>
                      </a:r>
                      <a:endParaRPr lang="en-US" sz="1800" dirty="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Every creature</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God the Father and the Lamb</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303432">
                <a:tc>
                  <a:txBody>
                    <a:bodyPr/>
                    <a:lstStyle/>
                    <a:p>
                      <a:pPr marL="91440" marR="0" indent="-91440">
                        <a:spcBef>
                          <a:spcPts val="300"/>
                        </a:spcBef>
                        <a:spcAft>
                          <a:spcPts val="300"/>
                        </a:spcAft>
                      </a:pPr>
                      <a:r>
                        <a:rPr lang="en-US" sz="1600" dirty="0">
                          <a:latin typeface="Arial"/>
                          <a:ea typeface="Times New Roman"/>
                        </a:rPr>
                        <a:t>7:10</a:t>
                      </a:r>
                      <a:endParaRPr lang="en-US" sz="1800" dirty="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Tribulation martyrs</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God the Father and the Lamb</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581048">
                <a:tc>
                  <a:txBody>
                    <a:bodyPr/>
                    <a:lstStyle/>
                    <a:p>
                      <a:pPr marL="91440" marR="0" indent="-91440">
                        <a:spcBef>
                          <a:spcPts val="300"/>
                        </a:spcBef>
                        <a:spcAft>
                          <a:spcPts val="300"/>
                        </a:spcAft>
                      </a:pPr>
                      <a:r>
                        <a:rPr lang="en-US" sz="1600" dirty="0">
                          <a:latin typeface="Arial"/>
                          <a:ea typeface="Times New Roman"/>
                        </a:rPr>
                        <a:t>7:12</a:t>
                      </a:r>
                      <a:endParaRPr lang="en-US" sz="1800" dirty="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Angels, 24 elders, and 4 living creatures</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God the Father</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290524">
                <a:tc>
                  <a:txBody>
                    <a:bodyPr/>
                    <a:lstStyle/>
                    <a:p>
                      <a:pPr marL="91440" marR="0" indent="-91440">
                        <a:spcBef>
                          <a:spcPts val="300"/>
                        </a:spcBef>
                        <a:spcAft>
                          <a:spcPts val="300"/>
                        </a:spcAft>
                      </a:pPr>
                      <a:r>
                        <a:rPr lang="en-US" sz="1600" dirty="0">
                          <a:latin typeface="Arial"/>
                          <a:ea typeface="Times New Roman"/>
                        </a:rPr>
                        <a:t>11:16-18</a:t>
                      </a:r>
                      <a:endParaRPr lang="en-US" sz="1800" dirty="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dirty="0">
                          <a:latin typeface="Arial"/>
                          <a:ea typeface="Times New Roman"/>
                        </a:rPr>
                        <a:t>24 elders</a:t>
                      </a:r>
                      <a:endParaRPr lang="en-US" sz="1800" dirty="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God the Father</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387362">
                <a:tc>
                  <a:txBody>
                    <a:bodyPr/>
                    <a:lstStyle/>
                    <a:p>
                      <a:pPr marL="91440" marR="0" indent="-91440">
                        <a:spcBef>
                          <a:spcPts val="300"/>
                        </a:spcBef>
                        <a:spcAft>
                          <a:spcPts val="300"/>
                        </a:spcAft>
                      </a:pPr>
                      <a:r>
                        <a:rPr lang="en-US" sz="1600" dirty="0">
                          <a:latin typeface="Arial"/>
                          <a:ea typeface="Times New Roman"/>
                        </a:rPr>
                        <a:t>15:3-4</a:t>
                      </a:r>
                      <a:endParaRPr lang="en-US" sz="1800" dirty="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Tribulation saints</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God the Father and the Lamb</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290524">
                <a:tc>
                  <a:txBody>
                    <a:bodyPr/>
                    <a:lstStyle/>
                    <a:p>
                      <a:pPr marL="91440" marR="0" indent="-91440">
                        <a:spcBef>
                          <a:spcPts val="300"/>
                        </a:spcBef>
                        <a:spcAft>
                          <a:spcPts val="300"/>
                        </a:spcAft>
                      </a:pPr>
                      <a:r>
                        <a:rPr lang="en-US" sz="1600" dirty="0">
                          <a:latin typeface="Arial"/>
                          <a:ea typeface="Times New Roman"/>
                        </a:rPr>
                        <a:t>16:5-6</a:t>
                      </a:r>
                      <a:endParaRPr lang="en-US" sz="1800" dirty="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Angel</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God the Father</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290524">
                <a:tc>
                  <a:txBody>
                    <a:bodyPr/>
                    <a:lstStyle/>
                    <a:p>
                      <a:pPr marL="91440" marR="0" indent="-91440">
                        <a:spcBef>
                          <a:spcPts val="300"/>
                        </a:spcBef>
                        <a:spcAft>
                          <a:spcPts val="300"/>
                        </a:spcAft>
                      </a:pPr>
                      <a:r>
                        <a:rPr lang="en-US" sz="1600" dirty="0">
                          <a:latin typeface="Arial"/>
                          <a:ea typeface="Times New Roman"/>
                        </a:rPr>
                        <a:t>16:7</a:t>
                      </a:r>
                      <a:endParaRPr lang="en-US" sz="1800" dirty="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“The altar”</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God the Father</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290524">
                <a:tc>
                  <a:txBody>
                    <a:bodyPr/>
                    <a:lstStyle/>
                    <a:p>
                      <a:pPr marL="91440" marR="0" indent="-91440">
                        <a:spcBef>
                          <a:spcPts val="300"/>
                        </a:spcBef>
                        <a:spcAft>
                          <a:spcPts val="300"/>
                        </a:spcAft>
                      </a:pPr>
                      <a:r>
                        <a:rPr lang="en-US" sz="1600" dirty="0">
                          <a:latin typeface="Arial"/>
                          <a:ea typeface="Times New Roman"/>
                        </a:rPr>
                        <a:t>19:1-3</a:t>
                      </a:r>
                      <a:endParaRPr lang="en-US" sz="1800" dirty="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A great multitude</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God the Father</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303440">
                <a:tc>
                  <a:txBody>
                    <a:bodyPr/>
                    <a:lstStyle/>
                    <a:p>
                      <a:pPr marL="91440" marR="0" indent="-91440">
                        <a:spcBef>
                          <a:spcPts val="300"/>
                        </a:spcBef>
                        <a:spcAft>
                          <a:spcPts val="300"/>
                        </a:spcAft>
                      </a:pPr>
                      <a:r>
                        <a:rPr lang="en-US" sz="1600" dirty="0">
                          <a:latin typeface="Arial"/>
                          <a:ea typeface="Times New Roman"/>
                        </a:rPr>
                        <a:t>19:4</a:t>
                      </a:r>
                      <a:endParaRPr lang="en-US" sz="1800" dirty="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24 elders and 4 living creatures</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God the Father</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290524">
                <a:tc>
                  <a:txBody>
                    <a:bodyPr/>
                    <a:lstStyle/>
                    <a:p>
                      <a:pPr marL="91440" marR="0" indent="-91440">
                        <a:spcBef>
                          <a:spcPts val="300"/>
                        </a:spcBef>
                        <a:spcAft>
                          <a:spcPts val="300"/>
                        </a:spcAft>
                      </a:pPr>
                      <a:r>
                        <a:rPr lang="en-US" sz="1600" dirty="0">
                          <a:latin typeface="Arial"/>
                          <a:ea typeface="Times New Roman"/>
                        </a:rPr>
                        <a:t>19:6-8</a:t>
                      </a:r>
                      <a:endParaRPr lang="en-US" sz="1800" dirty="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tcPr>
                </a:tc>
                <a:tc>
                  <a:txBody>
                    <a:bodyPr/>
                    <a:lstStyle/>
                    <a:p>
                      <a:pPr marL="91440" marR="0" indent="-91440">
                        <a:spcBef>
                          <a:spcPts val="300"/>
                        </a:spcBef>
                        <a:spcAft>
                          <a:spcPts val="300"/>
                        </a:spcAft>
                      </a:pPr>
                      <a:r>
                        <a:rPr lang="en-US" sz="1600">
                          <a:latin typeface="Arial"/>
                          <a:ea typeface="Times New Roman"/>
                        </a:rPr>
                        <a:t>A great multitude</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tcPr>
                </a:tc>
                <a:tc>
                  <a:txBody>
                    <a:bodyPr/>
                    <a:lstStyle/>
                    <a:p>
                      <a:pPr marL="91440" marR="0" indent="-91440">
                        <a:spcBef>
                          <a:spcPts val="300"/>
                        </a:spcBef>
                        <a:spcAft>
                          <a:spcPts val="300"/>
                        </a:spcAft>
                      </a:pPr>
                      <a:r>
                        <a:rPr lang="en-US" sz="1600" dirty="0">
                          <a:latin typeface="Arial"/>
                          <a:ea typeface="Times New Roman"/>
                        </a:rPr>
                        <a:t>God the Father</a:t>
                      </a:r>
                      <a:endParaRPr lang="en-US" sz="1800" dirty="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tcPr>
                </a:tc>
              </a:tr>
            </a:tbl>
          </a:graphicData>
        </a:graphic>
      </p:graphicFrame>
      <p:sp>
        <p:nvSpPr>
          <p:cNvPr id="6" name="TextBox 5"/>
          <p:cNvSpPr txBox="1"/>
          <p:nvPr/>
        </p:nvSpPr>
        <p:spPr>
          <a:xfrm>
            <a:off x="1066800" y="228600"/>
            <a:ext cx="6629400" cy="646331"/>
          </a:xfrm>
          <a:prstGeom prst="rect">
            <a:avLst/>
          </a:prstGeom>
          <a:noFill/>
        </p:spPr>
        <p:txBody>
          <a:bodyPr wrap="square" rtlCol="0">
            <a:spAutoFit/>
          </a:bodyPr>
          <a:lstStyle/>
          <a:p>
            <a:r>
              <a:rPr lang="en-US" dirty="0" err="1" smtClean="0"/>
              <a:t>Doxa</a:t>
            </a:r>
            <a:r>
              <a:rPr lang="en-US" dirty="0" smtClean="0"/>
              <a:t> 	–  glory	“</a:t>
            </a:r>
            <a:r>
              <a:rPr lang="en-US" b="1" dirty="0" smtClean="0">
                <a:solidFill>
                  <a:srgbClr val="C00000"/>
                </a:solidFill>
              </a:rPr>
              <a:t>Words of glory”: 1) praise, 2) eternal attributes</a:t>
            </a:r>
          </a:p>
          <a:p>
            <a:r>
              <a:rPr lang="en-US" dirty="0" smtClean="0"/>
              <a:t>Logos 	–  word</a:t>
            </a:r>
            <a:endParaRPr lang="en-US" dirty="0"/>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31</a:t>
            </a:fld>
            <a:endParaRPr lang="en-US"/>
          </a:p>
        </p:txBody>
      </p:sp>
      <p:pic>
        <p:nvPicPr>
          <p:cNvPr id="61442" name="Picture 2"/>
          <p:cNvPicPr>
            <a:picLocks noChangeAspect="1" noChangeArrowheads="1"/>
          </p:cNvPicPr>
          <p:nvPr/>
        </p:nvPicPr>
        <p:blipFill>
          <a:blip r:embed="rId2" cstate="print"/>
          <a:srcRect/>
          <a:stretch>
            <a:fillRect/>
          </a:stretch>
        </p:blipFill>
        <p:spPr bwMode="auto">
          <a:xfrm>
            <a:off x="0" y="0"/>
            <a:ext cx="9143999" cy="6313956"/>
          </a:xfrm>
          <a:prstGeom prst="rect">
            <a:avLst/>
          </a:prstGeom>
          <a:noFill/>
          <a:ln w="9525">
            <a:noFill/>
            <a:miter lim="800000"/>
            <a:headEnd/>
            <a:tailEnd/>
          </a:ln>
        </p:spPr>
      </p:pic>
      <p:sp>
        <p:nvSpPr>
          <p:cNvPr id="8" name="TextBox 7"/>
          <p:cNvSpPr txBox="1"/>
          <p:nvPr/>
        </p:nvSpPr>
        <p:spPr>
          <a:xfrm>
            <a:off x="1600200" y="6412468"/>
            <a:ext cx="6226705" cy="369332"/>
          </a:xfrm>
          <a:prstGeom prst="rect">
            <a:avLst/>
          </a:prstGeom>
          <a:solidFill>
            <a:schemeClr val="bg1"/>
          </a:solidFill>
        </p:spPr>
        <p:txBody>
          <a:bodyPr wrap="none" rtlCol="0">
            <a:spAutoFit/>
          </a:bodyPr>
          <a:lstStyle/>
          <a:p>
            <a:r>
              <a:rPr lang="en-US" dirty="0" smtClean="0"/>
              <a:t>http://mattstone.blogs.com/photos/sacred_images/throne.html</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32</a:t>
            </a:fld>
            <a:endParaRPr lang="en-US"/>
          </a:p>
        </p:txBody>
      </p:sp>
      <p:graphicFrame>
        <p:nvGraphicFramePr>
          <p:cNvPr id="7" name="Table 6"/>
          <p:cNvGraphicFramePr>
            <a:graphicFrameLocks noGrp="1"/>
          </p:cNvGraphicFramePr>
          <p:nvPr/>
        </p:nvGraphicFramePr>
        <p:xfrm>
          <a:off x="381000" y="381000"/>
          <a:ext cx="8458200" cy="5867400"/>
        </p:xfrm>
        <a:graphic>
          <a:graphicData uri="http://schemas.openxmlformats.org/drawingml/2006/table">
            <a:tbl>
              <a:tblPr/>
              <a:tblGrid>
                <a:gridCol w="3561347"/>
                <a:gridCol w="2763253"/>
                <a:gridCol w="2133600"/>
              </a:tblGrid>
              <a:tr h="5867400">
                <a:tc>
                  <a:txBody>
                    <a:bodyPr/>
                    <a:lstStyle/>
                    <a:p>
                      <a:pPr marL="0" marR="0">
                        <a:spcBef>
                          <a:spcPts val="0"/>
                        </a:spcBef>
                        <a:spcAft>
                          <a:spcPts val="0"/>
                        </a:spcAft>
                      </a:pPr>
                      <a:r>
                        <a:rPr lang="en-US" sz="2000" b="0" baseline="30000" dirty="0">
                          <a:solidFill>
                            <a:srgbClr val="0000FF"/>
                          </a:solidFill>
                          <a:latin typeface="Times New Roman" pitchFamily="18" charset="0"/>
                          <a:ea typeface="Times New Roman"/>
                          <a:cs typeface="Times New Roman" pitchFamily="18" charset="0"/>
                        </a:rPr>
                        <a:t>9</a:t>
                      </a:r>
                      <a:r>
                        <a:rPr lang="en-US" sz="2000" dirty="0">
                          <a:latin typeface="Times New Roman" pitchFamily="18" charset="0"/>
                          <a:ea typeface="Times New Roman"/>
                          <a:cs typeface="Times New Roman" pitchFamily="18" charset="0"/>
                        </a:rPr>
                        <a:t>And when the living creatures give glory and honor and thanks to Him who sits on the throne, to Him who lives forever and ever, </a:t>
                      </a:r>
                      <a:r>
                        <a:rPr lang="en-US" sz="2000" b="0" kern="1200" baseline="30000" dirty="0">
                          <a:solidFill>
                            <a:srgbClr val="0000FF"/>
                          </a:solidFill>
                          <a:latin typeface="Times New Roman" pitchFamily="18" charset="0"/>
                          <a:ea typeface="Times New Roman"/>
                          <a:cs typeface="Times New Roman" pitchFamily="18" charset="0"/>
                        </a:rPr>
                        <a:t>10</a:t>
                      </a:r>
                      <a:r>
                        <a:rPr lang="en-US" sz="2000" dirty="0">
                          <a:latin typeface="Times New Roman" pitchFamily="18" charset="0"/>
                          <a:ea typeface="Times New Roman"/>
                          <a:cs typeface="Times New Roman" pitchFamily="18" charset="0"/>
                        </a:rPr>
                        <a:t>the </a:t>
                      </a:r>
                      <a:r>
                        <a:rPr lang="en-US" sz="2000" b="1" u="sng" dirty="0">
                          <a:latin typeface="Times New Roman" pitchFamily="18" charset="0"/>
                          <a:ea typeface="Times New Roman"/>
                          <a:cs typeface="Times New Roman" pitchFamily="18" charset="0"/>
                        </a:rPr>
                        <a:t>twenty-four elders will fall down</a:t>
                      </a:r>
                      <a:r>
                        <a:rPr lang="en-US" sz="2000" dirty="0">
                          <a:latin typeface="Times New Roman" pitchFamily="18" charset="0"/>
                          <a:ea typeface="Times New Roman"/>
                          <a:cs typeface="Times New Roman" pitchFamily="18" charset="0"/>
                        </a:rPr>
                        <a:t> before Him who sits on the throne, and </a:t>
                      </a:r>
                      <a:r>
                        <a:rPr lang="en-US" sz="2000" b="1" u="sng" dirty="0">
                          <a:latin typeface="Times New Roman" pitchFamily="18" charset="0"/>
                          <a:ea typeface="Times New Roman"/>
                          <a:cs typeface="Times New Roman" pitchFamily="18" charset="0"/>
                        </a:rPr>
                        <a:t>will worship Him</a:t>
                      </a:r>
                      <a:r>
                        <a:rPr lang="en-US" sz="2000" dirty="0">
                          <a:latin typeface="Times New Roman" pitchFamily="18" charset="0"/>
                          <a:ea typeface="Times New Roman"/>
                          <a:cs typeface="Times New Roman" pitchFamily="18" charset="0"/>
                        </a:rPr>
                        <a:t> who lives forever and ever, and will</a:t>
                      </a:r>
                      <a:r>
                        <a:rPr lang="en-US" sz="2000" b="1" u="sng" dirty="0">
                          <a:latin typeface="Times New Roman" pitchFamily="18" charset="0"/>
                          <a:ea typeface="Times New Roman"/>
                          <a:cs typeface="Times New Roman" pitchFamily="18" charset="0"/>
                        </a:rPr>
                        <a:t> cast their crowns before the throne</a:t>
                      </a:r>
                      <a:r>
                        <a:rPr lang="en-US" sz="2000" dirty="0">
                          <a:latin typeface="Times New Roman" pitchFamily="18" charset="0"/>
                          <a:ea typeface="Times New Roman"/>
                          <a:cs typeface="Times New Roman" pitchFamily="18" charset="0"/>
                        </a:rPr>
                        <a:t>, saying</a:t>
                      </a:r>
                      <a:r>
                        <a:rPr lang="en-US" sz="2000" dirty="0" smtClean="0">
                          <a:latin typeface="Times New Roman" pitchFamily="18" charset="0"/>
                          <a:ea typeface="Times New Roman"/>
                          <a:cs typeface="Times New Roman" pitchFamily="18" charset="0"/>
                        </a:rPr>
                        <a:t>,</a:t>
                      </a:r>
                    </a:p>
                    <a:p>
                      <a:pPr marL="0" marR="0">
                        <a:spcBef>
                          <a:spcPts val="0"/>
                        </a:spcBef>
                        <a:spcAft>
                          <a:spcPts val="0"/>
                        </a:spcAft>
                      </a:pPr>
                      <a:endParaRPr lang="en-US" sz="1800" dirty="0">
                        <a:latin typeface="Times New Roman" pitchFamily="18" charset="0"/>
                        <a:ea typeface="Times New Roman"/>
                        <a:cs typeface="Times New Roman" pitchFamily="18" charset="0"/>
                      </a:endParaRPr>
                    </a:p>
                    <a:p>
                      <a:pPr marL="0" marR="0">
                        <a:spcBef>
                          <a:spcPts val="0"/>
                        </a:spcBef>
                        <a:spcAft>
                          <a:spcPts val="0"/>
                        </a:spcAft>
                      </a:pPr>
                      <a:r>
                        <a:rPr lang="en-US" sz="2000" dirty="0">
                          <a:latin typeface="Times New Roman" pitchFamily="18" charset="0"/>
                          <a:ea typeface="Times New Roman"/>
                          <a:cs typeface="Times New Roman" pitchFamily="18" charset="0"/>
                        </a:rPr>
                        <a:t> </a:t>
                      </a:r>
                      <a:r>
                        <a:rPr lang="en-US" sz="2000" b="0" kern="1200" baseline="30000" dirty="0">
                          <a:solidFill>
                            <a:srgbClr val="0000FF"/>
                          </a:solidFill>
                          <a:latin typeface="Times New Roman" pitchFamily="18" charset="0"/>
                          <a:ea typeface="Times New Roman"/>
                          <a:cs typeface="Times New Roman" pitchFamily="18" charset="0"/>
                        </a:rPr>
                        <a:t>11</a:t>
                      </a:r>
                      <a:r>
                        <a:rPr lang="en-US" sz="2000" dirty="0">
                          <a:latin typeface="Times New Roman" pitchFamily="18" charset="0"/>
                          <a:ea typeface="Times New Roman"/>
                          <a:cs typeface="Times New Roman" pitchFamily="18" charset="0"/>
                        </a:rPr>
                        <a:t>"</a:t>
                      </a:r>
                      <a:r>
                        <a:rPr lang="en-US" sz="2000" b="1" dirty="0">
                          <a:solidFill>
                            <a:srgbClr val="C00000"/>
                          </a:solidFill>
                          <a:latin typeface="Times New Roman" pitchFamily="18" charset="0"/>
                          <a:ea typeface="Times New Roman"/>
                          <a:cs typeface="Times New Roman" pitchFamily="18" charset="0"/>
                        </a:rPr>
                        <a:t>Worthy art Thou, our Lord and our God, to receive glory and honor and power; for </a:t>
                      </a:r>
                      <a:r>
                        <a:rPr lang="en-US" sz="2000" b="1" u="sng" dirty="0">
                          <a:solidFill>
                            <a:srgbClr val="C00000"/>
                          </a:solidFill>
                          <a:latin typeface="Times New Roman" pitchFamily="18" charset="0"/>
                          <a:ea typeface="Times New Roman"/>
                          <a:cs typeface="Times New Roman" pitchFamily="18" charset="0"/>
                        </a:rPr>
                        <a:t>Thou didst create all things</a:t>
                      </a:r>
                      <a:r>
                        <a:rPr lang="en-US" sz="2000" b="1" dirty="0">
                          <a:solidFill>
                            <a:srgbClr val="C00000"/>
                          </a:solidFill>
                          <a:latin typeface="Times New Roman" pitchFamily="18" charset="0"/>
                          <a:ea typeface="Times New Roman"/>
                          <a:cs typeface="Times New Roman" pitchFamily="18" charset="0"/>
                        </a:rPr>
                        <a:t>, and because of Thy will they existed, and were created</a:t>
                      </a:r>
                      <a:r>
                        <a:rPr lang="en-US" sz="2000" b="1" u="sng" dirty="0">
                          <a:latin typeface="Times New Roman" pitchFamily="18" charset="0"/>
                          <a:ea typeface="Times New Roman"/>
                          <a:cs typeface="Times New Roman" pitchFamily="18" charset="0"/>
                        </a:rPr>
                        <a:t>.</a:t>
                      </a:r>
                      <a:r>
                        <a:rPr lang="en-US" sz="2000" dirty="0">
                          <a:latin typeface="Times New Roman" pitchFamily="18" charset="0"/>
                          <a:ea typeface="Times New Roman"/>
                          <a:cs typeface="Times New Roman" pitchFamily="18" charset="0"/>
                        </a:rPr>
                        <a:t>"</a:t>
                      </a:r>
                      <a:endParaRPr lang="en-US" sz="1800" dirty="0">
                        <a:latin typeface="Times New Roman" pitchFamily="18" charset="0"/>
                        <a:ea typeface="Times New Roman"/>
                        <a:cs typeface="Times New Roman" pitchFamily="18" charset="0"/>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dirty="0">
                          <a:solidFill>
                            <a:srgbClr val="0000FF"/>
                          </a:solidFill>
                          <a:latin typeface="Times New Roman" pitchFamily="18" charset="0"/>
                          <a:ea typeface="Times New Roman"/>
                          <a:cs typeface="Times New Roman" pitchFamily="18" charset="0"/>
                        </a:rPr>
                        <a:t>Romans 11:25</a:t>
                      </a:r>
                      <a:r>
                        <a:rPr lang="en-US" sz="2000" dirty="0">
                          <a:latin typeface="Times New Roman" pitchFamily="18" charset="0"/>
                          <a:ea typeface="Times New Roman"/>
                          <a:cs typeface="Times New Roman" pitchFamily="18" charset="0"/>
                        </a:rPr>
                        <a:t> For I do not want you, brethren, to be uninformed of this mystery, lest you be wise in your own estimation, that a partial hardening has happened to </a:t>
                      </a:r>
                      <a:r>
                        <a:rPr lang="en-US" sz="2000" b="1" dirty="0">
                          <a:solidFill>
                            <a:srgbClr val="C00000"/>
                          </a:solidFill>
                          <a:latin typeface="Times New Roman" pitchFamily="18" charset="0"/>
                          <a:ea typeface="Times New Roman"/>
                          <a:cs typeface="Times New Roman" pitchFamily="18" charset="0"/>
                        </a:rPr>
                        <a:t>Israel</a:t>
                      </a:r>
                      <a:r>
                        <a:rPr lang="en-US" sz="2000" dirty="0">
                          <a:latin typeface="Times New Roman" pitchFamily="18" charset="0"/>
                          <a:ea typeface="Times New Roman"/>
                          <a:cs typeface="Times New Roman" pitchFamily="18" charset="0"/>
                        </a:rPr>
                        <a:t> until the </a:t>
                      </a:r>
                      <a:r>
                        <a:rPr lang="en-US" sz="2000" b="1" u="sng" dirty="0">
                          <a:latin typeface="Times New Roman" pitchFamily="18" charset="0"/>
                          <a:ea typeface="Times New Roman"/>
                          <a:cs typeface="Times New Roman" pitchFamily="18" charset="0"/>
                        </a:rPr>
                        <a:t>fullness of the Gentiles</a:t>
                      </a:r>
                      <a:r>
                        <a:rPr lang="en-US" sz="2000" dirty="0">
                          <a:latin typeface="Times New Roman" pitchFamily="18" charset="0"/>
                          <a:ea typeface="Times New Roman"/>
                          <a:cs typeface="Times New Roman" pitchFamily="18" charset="0"/>
                        </a:rPr>
                        <a:t> has come in; </a:t>
                      </a:r>
                      <a:endParaRPr lang="en-US" sz="1800" dirty="0">
                        <a:latin typeface="Times New Roman" pitchFamily="18" charset="0"/>
                        <a:ea typeface="Times New Roman"/>
                        <a:cs typeface="Times New Roman" pitchFamily="18" charset="0"/>
                      </a:endParaRPr>
                    </a:p>
                    <a:p>
                      <a:endParaRPr lang="en-US" sz="2000" b="1" dirty="0" smtClean="0">
                        <a:solidFill>
                          <a:srgbClr val="C00000"/>
                        </a:solidFill>
                        <a:latin typeface="Times New Roman" pitchFamily="18" charset="0"/>
                        <a:cs typeface="Times New Roman" pitchFamily="18" charset="0"/>
                      </a:endParaRPr>
                    </a:p>
                    <a:p>
                      <a:endParaRPr lang="en-US" sz="2000" b="1" dirty="0" smtClean="0">
                        <a:solidFill>
                          <a:srgbClr val="C00000"/>
                        </a:solidFill>
                        <a:latin typeface="Times New Roman" pitchFamily="18" charset="0"/>
                        <a:cs typeface="Times New Roman" pitchFamily="18" charset="0"/>
                      </a:endParaRPr>
                    </a:p>
                    <a:p>
                      <a:r>
                        <a:rPr lang="en-US" sz="2000" b="1" dirty="0" smtClean="0">
                          <a:solidFill>
                            <a:srgbClr val="C00000"/>
                          </a:solidFill>
                          <a:latin typeface="Times New Roman" pitchFamily="18" charset="0"/>
                          <a:cs typeface="Times New Roman" pitchFamily="18" charset="0"/>
                        </a:rPr>
                        <a:t>Doxology</a:t>
                      </a:r>
                      <a:r>
                        <a:rPr lang="en-US" sz="1800" dirty="0" smtClean="0">
                          <a:latin typeface="Times New Roman" pitchFamily="18" charset="0"/>
                          <a:cs typeface="Times New Roman" pitchFamily="18" charset="0"/>
                        </a:rPr>
                        <a:t> </a:t>
                      </a:r>
                      <a:endParaRPr lang="en-US" sz="1800" dirty="0">
                        <a:latin typeface="Times New Roman" pitchFamily="18" charset="0"/>
                        <a:cs typeface="Times New Roman" pitchFamily="18" charset="0"/>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spcBef>
                          <a:spcPts val="0"/>
                        </a:spcBef>
                        <a:spcAft>
                          <a:spcPts val="0"/>
                        </a:spcAft>
                        <a:buFont typeface="Symbol"/>
                        <a:buChar char=""/>
                      </a:pPr>
                      <a:r>
                        <a:rPr lang="en-US" sz="2000" b="1" dirty="0">
                          <a:latin typeface="Times New Roman" pitchFamily="18" charset="0"/>
                          <a:ea typeface="Times New Roman"/>
                          <a:cs typeface="Times New Roman" pitchFamily="18" charset="0"/>
                        </a:rPr>
                        <a:t>Cast crowns </a:t>
                      </a:r>
                      <a:r>
                        <a:rPr lang="en-US" sz="2000" dirty="0">
                          <a:latin typeface="Times New Roman" pitchFamily="18" charset="0"/>
                          <a:ea typeface="Times New Roman"/>
                          <a:cs typeface="Times New Roman" pitchFamily="18" charset="0"/>
                        </a:rPr>
                        <a:t>– acknowledging that  only God’s grace and salvation gave them </a:t>
                      </a:r>
                      <a:r>
                        <a:rPr lang="en-US" sz="2000" u="sng" dirty="0">
                          <a:latin typeface="Times New Roman" pitchFamily="18" charset="0"/>
                          <a:ea typeface="Times New Roman"/>
                          <a:cs typeface="Times New Roman" pitchFamily="18" charset="0"/>
                        </a:rPr>
                        <a:t>victory</a:t>
                      </a:r>
                      <a:r>
                        <a:rPr lang="en-US" sz="2000" dirty="0">
                          <a:latin typeface="Times New Roman" pitchFamily="18" charset="0"/>
                          <a:ea typeface="Times New Roman"/>
                          <a:cs typeface="Times New Roman" pitchFamily="18" charset="0"/>
                        </a:rPr>
                        <a:t> over sin and death</a:t>
                      </a:r>
                      <a:r>
                        <a:rPr lang="en-US" sz="2000" dirty="0" smtClean="0">
                          <a:latin typeface="Times New Roman" pitchFamily="18" charset="0"/>
                          <a:ea typeface="Times New Roman"/>
                          <a:cs typeface="Times New Roman" pitchFamily="18" charset="0"/>
                        </a:rPr>
                        <a:t>.</a:t>
                      </a:r>
                    </a:p>
                    <a:p>
                      <a:pPr marL="342900" marR="0" lvl="0" indent="-342900">
                        <a:spcBef>
                          <a:spcPts val="0"/>
                        </a:spcBef>
                        <a:spcAft>
                          <a:spcPts val="0"/>
                        </a:spcAft>
                        <a:buFont typeface="Symbol"/>
                        <a:buChar char=""/>
                      </a:pPr>
                      <a:endParaRPr lang="en-US" sz="2000" dirty="0" smtClean="0">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endParaRPr lang="en-US" sz="2000" dirty="0" smtClean="0">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endParaRPr lang="en-US" sz="1800" dirty="0">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r>
                        <a:rPr lang="en-US" sz="2000" b="1" dirty="0">
                          <a:latin typeface="Times New Roman" pitchFamily="18" charset="0"/>
                          <a:ea typeface="Times New Roman"/>
                          <a:cs typeface="Times New Roman" pitchFamily="18" charset="0"/>
                        </a:rPr>
                        <a:t>24 Elders </a:t>
                      </a:r>
                      <a:r>
                        <a:rPr lang="en-US" sz="2000" dirty="0">
                          <a:latin typeface="Times New Roman" pitchFamily="18" charset="0"/>
                          <a:ea typeface="Times New Roman"/>
                          <a:cs typeface="Times New Roman" pitchFamily="18" charset="0"/>
                        </a:rPr>
                        <a:t>– </a:t>
                      </a:r>
                      <a:r>
                        <a:rPr lang="en-US" sz="2000" dirty="0">
                          <a:solidFill>
                            <a:srgbClr val="C00000"/>
                          </a:solidFill>
                          <a:latin typeface="Times New Roman" pitchFamily="18" charset="0"/>
                          <a:ea typeface="Times New Roman"/>
                          <a:cs typeface="Times New Roman" pitchFamily="18" charset="0"/>
                        </a:rPr>
                        <a:t>worship what God has done</a:t>
                      </a:r>
                      <a:r>
                        <a:rPr lang="en-US" sz="2000" dirty="0">
                          <a:latin typeface="Times New Roman" pitchFamily="18" charset="0"/>
                          <a:ea typeface="Times New Roman"/>
                          <a:cs typeface="Times New Roman" pitchFamily="18" charset="0"/>
                        </a:rPr>
                        <a:t>.</a:t>
                      </a:r>
                      <a:endParaRPr lang="en-US" sz="1800" dirty="0">
                        <a:latin typeface="Times New Roman" pitchFamily="18" charset="0"/>
                        <a:ea typeface="Times New Roman"/>
                        <a:cs typeface="Times New Roman" pitchFamily="18" charset="0"/>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0900" name="Text Box 4"/>
          <p:cNvSpPr txBox="1">
            <a:spLocks noChangeArrowheads="1"/>
          </p:cNvSpPr>
          <p:nvPr/>
        </p:nvSpPr>
        <p:spPr bwMode="auto">
          <a:xfrm>
            <a:off x="4191000" y="4672122"/>
            <a:ext cx="4652962" cy="1728678"/>
          </a:xfrm>
          <a:prstGeom prst="rect">
            <a:avLst/>
          </a:prstGeom>
          <a:solidFill>
            <a:srgbClr val="FFFFFF"/>
          </a:solidFill>
          <a:ln w="9525">
            <a:solidFill>
              <a:srgbClr val="000000"/>
            </a:solidFill>
            <a:miter lim="800000"/>
            <a:headEnd/>
            <a:tailEnd/>
          </a:ln>
          <a:effectLst>
            <a:outerShdw dist="107763" dir="18900000" algn="ctr" rotWithShape="0">
              <a:srgbClr val="808080">
                <a:alpha val="50000"/>
              </a:srgbClr>
            </a:outerShdw>
          </a:effectLst>
        </p:spPr>
        <p:txBody>
          <a:bodyPr vert="horz" wrap="square" lIns="91440" tIns="45720" rIns="91440" bIns="45720" numCol="1" anchor="t" anchorCtr="0" compatLnSpc="1">
            <a:prstTxWarp prst="textNoShape">
              <a:avLst/>
            </a:prstTxWarp>
            <a:spAutoFit/>
          </a:bodyPr>
          <a:lstStyle/>
          <a:p>
            <a:pPr marL="127000" marR="0" lvl="1" algn="l"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dirty="0" smtClean="0">
                <a:ln>
                  <a:noFill/>
                </a:ln>
                <a:solidFill>
                  <a:srgbClr val="0000FF"/>
                </a:solidFill>
                <a:effectLst/>
                <a:latin typeface="Times New Roman" pitchFamily="18" charset="0"/>
                <a:cs typeface="Times New Roman" pitchFamily="18" charset="0"/>
              </a:rPr>
              <a:t>Luke 21:24</a:t>
            </a: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400" b="0" i="0" u="none" strike="noStrike" cap="none" normalizeH="0" baseline="0" dirty="0" smtClean="0">
                <a:ln>
                  <a:noFill/>
                </a:ln>
                <a:solidFill>
                  <a:srgbClr val="FF0000"/>
                </a:solidFill>
                <a:effectLst/>
                <a:latin typeface="Times New Roman" pitchFamily="18" charset="0"/>
                <a:cs typeface="Times New Roman" pitchFamily="18" charset="0"/>
              </a:rPr>
              <a:t>and </a:t>
            </a:r>
            <a:r>
              <a:rPr kumimoji="0" lang="en-US" sz="1400" b="1" i="0" u="none" strike="noStrike" cap="none" normalizeH="0" baseline="0" dirty="0" smtClean="0">
                <a:ln>
                  <a:noFill/>
                </a:ln>
                <a:solidFill>
                  <a:srgbClr val="C00000"/>
                </a:solidFill>
                <a:effectLst/>
                <a:latin typeface="Times New Roman" pitchFamily="18" charset="0"/>
                <a:cs typeface="Times New Roman" pitchFamily="18" charset="0"/>
              </a:rPr>
              <a:t>they</a:t>
            </a:r>
            <a:r>
              <a:rPr kumimoji="0" lang="en-US" sz="1400" b="0" i="0" u="none" strike="noStrike" cap="none" normalizeH="0" baseline="0" dirty="0" smtClean="0">
                <a:ln>
                  <a:noFill/>
                </a:ln>
                <a:solidFill>
                  <a:srgbClr val="FF0000"/>
                </a:solidFill>
                <a:effectLst/>
                <a:latin typeface="Times New Roman" pitchFamily="18" charset="0"/>
                <a:cs typeface="Times New Roman" pitchFamily="18" charset="0"/>
              </a:rPr>
              <a:t> will fall by the edge of the sword, and will be led captive into all the nations; and Jerusalem will be trampled under foot by the Gentiles until the </a:t>
            </a:r>
            <a:r>
              <a:rPr kumimoji="0" lang="en-US" sz="1400" b="1" i="0" u="sng" strike="noStrike" cap="none" normalizeH="0" baseline="0" dirty="0" smtClean="0">
                <a:ln>
                  <a:noFill/>
                </a:ln>
                <a:solidFill>
                  <a:srgbClr val="FF0000"/>
                </a:solidFill>
                <a:effectLst/>
                <a:latin typeface="Times New Roman" pitchFamily="18" charset="0"/>
                <a:cs typeface="Times New Roman" pitchFamily="18" charset="0"/>
              </a:rPr>
              <a:t>times of the Gentiles be fulfilled</a:t>
            </a:r>
            <a:r>
              <a:rPr kumimoji="0" lang="en-US" sz="1400" b="0" i="0" u="none" strike="noStrike" cap="none" normalizeH="0" baseline="0" dirty="0" smtClean="0">
                <a:ln>
                  <a:noFill/>
                </a:ln>
                <a:solidFill>
                  <a:srgbClr val="FF0000"/>
                </a:solidFill>
                <a:effectLst/>
                <a:latin typeface="Times New Roman" pitchFamily="18" charset="0"/>
                <a:cs typeface="Times New Roman" pitchFamily="18" charset="0"/>
              </a:rPr>
              <a:t>. </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127000" marR="0" lvl="1" algn="l"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dirty="0" smtClean="0">
                <a:ln>
                  <a:noFill/>
                </a:ln>
                <a:solidFill>
                  <a:srgbClr val="0000FF"/>
                </a:solidFill>
                <a:effectLst/>
                <a:latin typeface="Times New Roman" pitchFamily="18" charset="0"/>
                <a:cs typeface="Times New Roman" pitchFamily="18" charset="0"/>
              </a:rPr>
              <a:t>John 10:16</a:t>
            </a: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400" b="0" i="0" u="none" strike="noStrike" cap="none" normalizeH="0" baseline="0" dirty="0" smtClean="0">
                <a:ln>
                  <a:noFill/>
                </a:ln>
                <a:solidFill>
                  <a:srgbClr val="FF0000"/>
                </a:solidFill>
                <a:effectLst/>
                <a:latin typeface="Times New Roman" pitchFamily="18" charset="0"/>
                <a:cs typeface="Times New Roman" pitchFamily="18" charset="0"/>
              </a:rPr>
              <a:t>"And </a:t>
            </a:r>
            <a:r>
              <a:rPr kumimoji="0" lang="en-US" sz="1400" b="1" i="0" u="sng" strike="noStrike" cap="none" normalizeH="0" baseline="0" dirty="0" smtClean="0">
                <a:ln>
                  <a:noFill/>
                </a:ln>
                <a:solidFill>
                  <a:srgbClr val="FF0000"/>
                </a:solidFill>
                <a:effectLst/>
                <a:latin typeface="Times New Roman" pitchFamily="18" charset="0"/>
                <a:cs typeface="Times New Roman" pitchFamily="18" charset="0"/>
              </a:rPr>
              <a:t>I have other sheep</a:t>
            </a:r>
            <a:r>
              <a:rPr kumimoji="0" lang="en-US" sz="1400" b="0" i="0" u="none" strike="noStrike" cap="none" normalizeH="0" baseline="0" dirty="0" smtClean="0">
                <a:ln>
                  <a:noFill/>
                </a:ln>
                <a:solidFill>
                  <a:srgbClr val="FF0000"/>
                </a:solidFill>
                <a:effectLst/>
                <a:latin typeface="Times New Roman" pitchFamily="18" charset="0"/>
                <a:cs typeface="Times New Roman" pitchFamily="18" charset="0"/>
              </a:rPr>
              <a:t>, which are not of this fold; I must bring them also, and they shall hear My voice; and they shall become one flock </a:t>
            </a:r>
            <a:r>
              <a:rPr kumimoji="0" lang="en-US" sz="1400" b="0" i="1" u="none" strike="noStrike" cap="none" normalizeH="0" baseline="0" dirty="0" smtClean="0">
                <a:ln>
                  <a:noFill/>
                </a:ln>
                <a:solidFill>
                  <a:srgbClr val="FF0000"/>
                </a:solidFill>
                <a:effectLst/>
                <a:latin typeface="Times New Roman" pitchFamily="18" charset="0"/>
                <a:cs typeface="Times New Roman" pitchFamily="18" charset="0"/>
              </a:rPr>
              <a:t>with</a:t>
            </a:r>
            <a:r>
              <a:rPr kumimoji="0" lang="en-US" sz="1400" b="0" i="0" u="none" strike="noStrike" cap="none" normalizeH="0" baseline="0" dirty="0" smtClean="0">
                <a:ln>
                  <a:noFill/>
                </a:ln>
                <a:solidFill>
                  <a:srgbClr val="FF0000"/>
                </a:solidFill>
                <a:effectLst/>
                <a:latin typeface="Times New Roman" pitchFamily="18" charset="0"/>
                <a:cs typeface="Times New Roman" pitchFamily="18" charset="0"/>
              </a:rPr>
              <a:t> one shepherd. </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80898" name="AutoShape 2"/>
          <p:cNvSpPr>
            <a:spLocks noChangeShapeType="1"/>
          </p:cNvSpPr>
          <p:nvPr/>
        </p:nvSpPr>
        <p:spPr bwMode="auto">
          <a:xfrm>
            <a:off x="4495800" y="3124200"/>
            <a:ext cx="1219200" cy="1447800"/>
          </a:xfrm>
          <a:prstGeom prst="straightConnector1">
            <a:avLst/>
          </a:prstGeom>
          <a:noFill/>
          <a:ln w="254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12/7/2016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33</a:t>
            </a:fld>
            <a:endParaRPr lang="en-US"/>
          </a:p>
        </p:txBody>
      </p:sp>
      <p:pic>
        <p:nvPicPr>
          <p:cNvPr id="2050" name="Picture 2" descr="D:\BIBLE STUDY\MBC Community Teaching\PrimeTime\Revelation 2011, 2012\PatSmith-jpgs\06.jpg"/>
          <p:cNvPicPr>
            <a:picLocks noChangeAspect="1" noChangeArrowheads="1"/>
          </p:cNvPicPr>
          <p:nvPr/>
        </p:nvPicPr>
        <p:blipFill>
          <a:blip r:embed="rId2" cstate="print"/>
          <a:srcRect/>
          <a:stretch>
            <a:fillRect/>
          </a:stretch>
        </p:blipFill>
        <p:spPr bwMode="auto">
          <a:xfrm>
            <a:off x="-152400" y="-25400"/>
            <a:ext cx="10439400" cy="69596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048000" y="2667000"/>
            <a:ext cx="5638800" cy="2620963"/>
          </a:xfrm>
        </p:spPr>
        <p:txBody>
          <a:bodyPr>
            <a:normAutofit/>
          </a:bodyPr>
          <a:lstStyle/>
          <a:p>
            <a:pPr>
              <a:buNone/>
            </a:pPr>
            <a:r>
              <a:rPr lang="en-US" sz="8000" dirty="0" smtClean="0"/>
              <a:t>End</a:t>
            </a:r>
            <a:endParaRPr lang="en-US" sz="8000" dirty="0"/>
          </a:p>
        </p:txBody>
      </p:sp>
      <p:sp>
        <p:nvSpPr>
          <p:cNvPr id="4" name="Date Placeholder 3"/>
          <p:cNvSpPr>
            <a:spLocks noGrp="1"/>
          </p:cNvSpPr>
          <p:nvPr>
            <p:ph type="dt" sz="half" idx="10"/>
          </p:nvPr>
        </p:nvSpPr>
        <p:spPr/>
        <p:txBody>
          <a:bodyPr/>
          <a:lstStyle/>
          <a:p>
            <a:fld id="{9B555970-2B84-4BCC-8D8B-95055D2CD051}" type="datetime1">
              <a:rPr lang="en-US" smtClean="0"/>
              <a:pPr/>
              <a:t>12/7/2016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34</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2602</TotalTime>
  <Words>3764</Words>
  <Application>Microsoft Office PowerPoint</Application>
  <PresentationFormat>On-screen Show (4:3)</PresentationFormat>
  <Paragraphs>396</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“I Then Shall Live” Gloria Gaither</vt:lpstr>
      <vt:lpstr>The Revelation of Jesus Christ Finish the Transition to Rev 4</vt:lpstr>
      <vt:lpstr>C. Six Arguments for the Pre-tribulation Rapture of the Church</vt:lpstr>
      <vt:lpstr> 1) The Scriptural Distinction between the Church and the Nation of Israel</vt:lpstr>
      <vt:lpstr>2) Israel seems to be the focus of the tribulation period</vt:lpstr>
      <vt:lpstr>Slide 6</vt:lpstr>
      <vt:lpstr>Slide 7</vt:lpstr>
      <vt:lpstr>Slide 8</vt:lpstr>
      <vt:lpstr>Slide 9</vt:lpstr>
      <vt:lpstr>3) The tribulation has a distinct Jewish character; the focus is salvation to Israel </vt:lpstr>
      <vt:lpstr>4) The Concept of the Imminent Coming of Jesus Christ</vt:lpstr>
      <vt:lpstr>5) The Church is excluded from the Wrath of God</vt:lpstr>
      <vt:lpstr>6) The lack of evidence of the Church’s presence during the tribulation</vt:lpstr>
      <vt:lpstr>D. The Tribulation</vt:lpstr>
      <vt:lpstr>1) It is a unique time</vt:lpstr>
      <vt:lpstr>2) Great tribulation implies a lesser tribulation</vt:lpstr>
      <vt:lpstr>2) Great tribulation implies a lesser tribulation (cont’d)</vt:lpstr>
      <vt:lpstr>Slide 18</vt:lpstr>
      <vt:lpstr>The Revelation of Jesus Christ Chap 4 of 22</vt:lpstr>
      <vt:lpstr>The Narrator</vt:lpstr>
      <vt:lpstr>Third Major Section of Revelation: Ch 4-22  (Benware, “Understanding End Times Prophecy”)</vt:lpstr>
      <vt:lpstr>8. Outline of Revelation</vt:lpstr>
      <vt:lpstr>Slide 23</vt:lpstr>
      <vt:lpstr>10. Rev 4 – The Throne in Heaven </vt:lpstr>
      <vt:lpstr>Slide 25</vt:lpstr>
      <vt:lpstr>Rev 4 colors</vt:lpstr>
      <vt:lpstr>Slide 27</vt:lpstr>
      <vt:lpstr>Slide 28</vt:lpstr>
      <vt:lpstr>Slide 29</vt:lpstr>
      <vt:lpstr>Slide 30</vt:lpstr>
      <vt:lpstr>Slide 31</vt:lpstr>
      <vt:lpstr>Slide 32</vt:lpstr>
      <vt:lpstr>Slide 33</vt:lpstr>
      <vt:lpstr>Slide 34</vt:lpstr>
    </vt:vector>
  </TitlesOfParts>
  <Company>Personal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David Tye</dc:creator>
  <cp:lastModifiedBy>David</cp:lastModifiedBy>
  <cp:revision>404</cp:revision>
  <dcterms:created xsi:type="dcterms:W3CDTF">2009-09-07T16:27:25Z</dcterms:created>
  <dcterms:modified xsi:type="dcterms:W3CDTF">2016-12-07T22:53:48Z</dcterms:modified>
</cp:coreProperties>
</file>