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2"/>
  </p:notesMasterIdLst>
  <p:handoutMasterIdLst>
    <p:handoutMasterId r:id="rId73"/>
  </p:handoutMasterIdLst>
  <p:sldIdLst>
    <p:sldId id="288" r:id="rId2"/>
    <p:sldId id="375" r:id="rId3"/>
    <p:sldId id="376" r:id="rId4"/>
    <p:sldId id="377" r:id="rId5"/>
    <p:sldId id="315" r:id="rId6"/>
    <p:sldId id="378" r:id="rId7"/>
    <p:sldId id="344" r:id="rId8"/>
    <p:sldId id="330" r:id="rId9"/>
    <p:sldId id="259" r:id="rId10"/>
    <p:sldId id="303" r:id="rId11"/>
    <p:sldId id="367" r:id="rId12"/>
    <p:sldId id="366" r:id="rId13"/>
    <p:sldId id="372" r:id="rId14"/>
    <p:sldId id="379" r:id="rId15"/>
    <p:sldId id="374" r:id="rId16"/>
    <p:sldId id="317" r:id="rId17"/>
    <p:sldId id="318" r:id="rId18"/>
    <p:sldId id="319" r:id="rId19"/>
    <p:sldId id="371" r:id="rId20"/>
    <p:sldId id="362" r:id="rId21"/>
    <p:sldId id="345" r:id="rId22"/>
    <p:sldId id="324" r:id="rId23"/>
    <p:sldId id="325" r:id="rId24"/>
    <p:sldId id="380" r:id="rId25"/>
    <p:sldId id="326" r:id="rId26"/>
    <p:sldId id="364" r:id="rId27"/>
    <p:sldId id="381" r:id="rId28"/>
    <p:sldId id="385" r:id="rId29"/>
    <p:sldId id="383" r:id="rId30"/>
    <p:sldId id="382" r:id="rId31"/>
    <p:sldId id="350" r:id="rId32"/>
    <p:sldId id="351" r:id="rId33"/>
    <p:sldId id="352" r:id="rId34"/>
    <p:sldId id="363" r:id="rId35"/>
    <p:sldId id="388" r:id="rId36"/>
    <p:sldId id="389" r:id="rId37"/>
    <p:sldId id="297" r:id="rId38"/>
    <p:sldId id="329" r:id="rId39"/>
    <p:sldId id="282" r:id="rId40"/>
    <p:sldId id="328" r:id="rId41"/>
    <p:sldId id="342" r:id="rId42"/>
    <p:sldId id="346" r:id="rId43"/>
    <p:sldId id="313" r:id="rId44"/>
    <p:sldId id="335" r:id="rId45"/>
    <p:sldId id="336" r:id="rId46"/>
    <p:sldId id="304" r:id="rId47"/>
    <p:sldId id="320" r:id="rId48"/>
    <p:sldId id="289" r:id="rId49"/>
    <p:sldId id="292" r:id="rId50"/>
    <p:sldId id="293" r:id="rId51"/>
    <p:sldId id="286" r:id="rId52"/>
    <p:sldId id="287" r:id="rId53"/>
    <p:sldId id="279" r:id="rId54"/>
    <p:sldId id="269" r:id="rId55"/>
    <p:sldId id="265" r:id="rId56"/>
    <p:sldId id="306" r:id="rId57"/>
    <p:sldId id="307" r:id="rId58"/>
    <p:sldId id="308" r:id="rId59"/>
    <p:sldId id="309" r:id="rId60"/>
    <p:sldId id="310" r:id="rId61"/>
    <p:sldId id="312" r:id="rId62"/>
    <p:sldId id="301" r:id="rId63"/>
    <p:sldId id="311" r:id="rId64"/>
    <p:sldId id="300" r:id="rId65"/>
    <p:sldId id="302" r:id="rId66"/>
    <p:sldId id="298" r:id="rId67"/>
    <p:sldId id="327" r:id="rId68"/>
    <p:sldId id="365" r:id="rId69"/>
    <p:sldId id="343" r:id="rId70"/>
    <p:sldId id="355" r:id="rId71"/>
  </p:sldIdLst>
  <p:sldSz cx="9144000" cy="6858000" type="screen4x3"/>
  <p:notesSz cx="9288463" cy="7007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99"/>
    <a:srgbClr val="008000"/>
    <a:srgbClr val="003399"/>
    <a:srgbClr val="0033CC"/>
    <a:srgbClr val="CC3300"/>
    <a:srgbClr val="FF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34"/>
    </p:cViewPr>
  </p:sorterViewPr>
  <p:notesViewPr>
    <p:cSldViewPr>
      <p:cViewPr varScale="1">
        <p:scale>
          <a:sx n="57" d="100"/>
          <a:sy n="57" d="100"/>
        </p:scale>
        <p:origin x="-2472" y="-90"/>
      </p:cViewPr>
      <p:guideLst>
        <p:guide orient="horz" pos="2207"/>
        <p:guide pos="2926"/>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562" cy="35090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0797" y="0"/>
            <a:ext cx="4025562" cy="350901"/>
          </a:xfrm>
          <a:prstGeom prst="rect">
            <a:avLst/>
          </a:prstGeom>
        </p:spPr>
        <p:txBody>
          <a:bodyPr vert="horz" lIns="91440" tIns="45720" rIns="91440" bIns="45720" rtlCol="0"/>
          <a:lstStyle>
            <a:lvl1pPr algn="r">
              <a:defRPr sz="1200"/>
            </a:lvl1pPr>
          </a:lstStyle>
          <a:p>
            <a:fld id="{7E8AEB83-05CF-4EF2-8CA0-4DAB6E675963}" type="datetimeFigureOut">
              <a:rPr lang="en-US" smtClean="0"/>
              <a:pPr/>
              <a:t>12/14/2016</a:t>
            </a:fld>
            <a:endParaRPr lang="en-US"/>
          </a:p>
        </p:txBody>
      </p:sp>
      <p:sp>
        <p:nvSpPr>
          <p:cNvPr id="4" name="Footer Placeholder 3"/>
          <p:cNvSpPr>
            <a:spLocks noGrp="1"/>
          </p:cNvSpPr>
          <p:nvPr>
            <p:ph type="ftr" sz="quarter" idx="2"/>
          </p:nvPr>
        </p:nvSpPr>
        <p:spPr>
          <a:xfrm>
            <a:off x="0" y="6655127"/>
            <a:ext cx="4025562" cy="350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0797" y="6655127"/>
            <a:ext cx="4025562" cy="350900"/>
          </a:xfrm>
          <a:prstGeom prst="rect">
            <a:avLst/>
          </a:prstGeom>
        </p:spPr>
        <p:txBody>
          <a:bodyPr vert="horz" lIns="91440" tIns="45720" rIns="91440" bIns="45720" rtlCol="0" anchor="b"/>
          <a:lstStyle>
            <a:lvl1pPr algn="r">
              <a:defRPr sz="1200"/>
            </a:lvl1pPr>
          </a:lstStyle>
          <a:p>
            <a:fld id="{BA9D09A5-B349-4C65-9491-F7B4EB5322F4}"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000" cy="350361"/>
          </a:xfrm>
          <a:prstGeom prst="rect">
            <a:avLst/>
          </a:prstGeom>
        </p:spPr>
        <p:txBody>
          <a:bodyPr vert="horz" lIns="93113" tIns="46557" rIns="93113" bIns="46557" rtlCol="0"/>
          <a:lstStyle>
            <a:lvl1pPr algn="l">
              <a:defRPr sz="1200"/>
            </a:lvl1pPr>
          </a:lstStyle>
          <a:p>
            <a:endParaRPr lang="en-US"/>
          </a:p>
        </p:txBody>
      </p:sp>
      <p:sp>
        <p:nvSpPr>
          <p:cNvPr id="3" name="Date Placeholder 2"/>
          <p:cNvSpPr>
            <a:spLocks noGrp="1"/>
          </p:cNvSpPr>
          <p:nvPr>
            <p:ph type="dt" idx="1"/>
          </p:nvPr>
        </p:nvSpPr>
        <p:spPr>
          <a:xfrm>
            <a:off x="5261313" y="0"/>
            <a:ext cx="4025000" cy="350361"/>
          </a:xfrm>
          <a:prstGeom prst="rect">
            <a:avLst/>
          </a:prstGeom>
        </p:spPr>
        <p:txBody>
          <a:bodyPr vert="horz" lIns="93113" tIns="46557" rIns="93113" bIns="46557" rtlCol="0"/>
          <a:lstStyle>
            <a:lvl1pPr algn="r">
              <a:defRPr sz="1200"/>
            </a:lvl1pPr>
          </a:lstStyle>
          <a:p>
            <a:fld id="{17623C50-3AFE-4157-A178-30EC7CF2402E}" type="datetimeFigureOut">
              <a:rPr lang="en-US" smtClean="0"/>
              <a:pPr/>
              <a:t>12/14/2016</a:t>
            </a:fld>
            <a:endParaRPr lang="en-US"/>
          </a:p>
        </p:txBody>
      </p:sp>
      <p:sp>
        <p:nvSpPr>
          <p:cNvPr id="4" name="Slide Image Placeholder 3"/>
          <p:cNvSpPr>
            <a:spLocks noGrp="1" noRot="1" noChangeAspect="1"/>
          </p:cNvSpPr>
          <p:nvPr>
            <p:ph type="sldImg" idx="2"/>
          </p:nvPr>
        </p:nvSpPr>
        <p:spPr>
          <a:xfrm>
            <a:off x="2892425" y="525463"/>
            <a:ext cx="3503613" cy="2627312"/>
          </a:xfrm>
          <a:prstGeom prst="rect">
            <a:avLst/>
          </a:prstGeom>
          <a:noFill/>
          <a:ln w="12700">
            <a:solidFill>
              <a:prstClr val="black"/>
            </a:solidFill>
          </a:ln>
        </p:spPr>
        <p:txBody>
          <a:bodyPr vert="horz" lIns="93113" tIns="46557" rIns="93113" bIns="46557" rtlCol="0" anchor="ctr"/>
          <a:lstStyle/>
          <a:p>
            <a:endParaRPr lang="en-US"/>
          </a:p>
        </p:txBody>
      </p:sp>
      <p:sp>
        <p:nvSpPr>
          <p:cNvPr id="5" name="Notes Placeholder 4"/>
          <p:cNvSpPr>
            <a:spLocks noGrp="1"/>
          </p:cNvSpPr>
          <p:nvPr>
            <p:ph type="body" sz="quarter" idx="3"/>
          </p:nvPr>
        </p:nvSpPr>
        <p:spPr>
          <a:xfrm>
            <a:off x="928847" y="3328432"/>
            <a:ext cx="7430770" cy="3153251"/>
          </a:xfrm>
          <a:prstGeom prst="rect">
            <a:avLst/>
          </a:prstGeom>
        </p:spPr>
        <p:txBody>
          <a:bodyPr vert="horz" lIns="93113" tIns="46557" rIns="93113" bIns="4655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5648"/>
            <a:ext cx="4025000" cy="350361"/>
          </a:xfrm>
          <a:prstGeom prst="rect">
            <a:avLst/>
          </a:prstGeom>
        </p:spPr>
        <p:txBody>
          <a:bodyPr vert="horz" lIns="93113" tIns="46557" rIns="93113" bIns="46557" rtlCol="0" anchor="b"/>
          <a:lstStyle>
            <a:lvl1pPr algn="l">
              <a:defRPr sz="1200"/>
            </a:lvl1pPr>
          </a:lstStyle>
          <a:p>
            <a:endParaRPr lang="en-US"/>
          </a:p>
        </p:txBody>
      </p:sp>
      <p:sp>
        <p:nvSpPr>
          <p:cNvPr id="7" name="Slide Number Placeholder 6"/>
          <p:cNvSpPr>
            <a:spLocks noGrp="1"/>
          </p:cNvSpPr>
          <p:nvPr>
            <p:ph type="sldNum" sz="quarter" idx="5"/>
          </p:nvPr>
        </p:nvSpPr>
        <p:spPr>
          <a:xfrm>
            <a:off x="5261313" y="6655648"/>
            <a:ext cx="4025000" cy="350361"/>
          </a:xfrm>
          <a:prstGeom prst="rect">
            <a:avLst/>
          </a:prstGeom>
        </p:spPr>
        <p:txBody>
          <a:bodyPr vert="horz" lIns="93113" tIns="46557" rIns="93113" bIns="46557" rtlCol="0" anchor="b"/>
          <a:lstStyle>
            <a:lvl1pPr algn="r">
              <a:defRPr sz="1200"/>
            </a:lvl1pPr>
          </a:lstStyle>
          <a:p>
            <a:fld id="{754625B4-92B9-4926-885E-3F48778366A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349F32-E770-4F2C-85DD-2CC4B34EF849}"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A217B6-A5D1-47D3-9185-551C88359725}"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4A9186-7158-45FE-B87F-B0ECFCB9AB24}" type="datetime1">
              <a:rPr lang="en-US" smtClean="0"/>
              <a:pPr/>
              <a:t>12/14/2016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551F45-849D-453D-B7A1-8375C45C6368}" type="datetime1">
              <a:rPr lang="en-US" smtClean="0"/>
              <a:pPr/>
              <a:t>12/14/2016</a:t>
            </a:fld>
            <a:endParaRPr lang="en-US"/>
          </a:p>
        </p:txBody>
      </p:sp>
      <p:sp>
        <p:nvSpPr>
          <p:cNvPr id="8" name="Footer Placeholder 7"/>
          <p:cNvSpPr>
            <a:spLocks noGrp="1"/>
          </p:cNvSpPr>
          <p:nvPr>
            <p:ph type="ftr" sz="quarter" idx="11"/>
          </p:nvPr>
        </p:nvSpPr>
        <p:spPr/>
        <p:txBody>
          <a:bodyPr/>
          <a:lstStyle/>
          <a:p>
            <a:r>
              <a:rPr lang="en-US" smtClean="0"/>
              <a:t>David Tye</a:t>
            </a:r>
            <a:endParaRPr lang="en-US"/>
          </a:p>
        </p:txBody>
      </p:sp>
      <p:sp>
        <p:nvSpPr>
          <p:cNvPr id="9" name="Slide Number Placeholder 8"/>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93FE8-888C-4434-AD7C-BF830D379F5E}" type="datetime1">
              <a:rPr lang="en-US" smtClean="0"/>
              <a:pPr/>
              <a:t>12/14/2016</a:t>
            </a:fld>
            <a:endParaRPr lang="en-US"/>
          </a:p>
        </p:txBody>
      </p:sp>
      <p:sp>
        <p:nvSpPr>
          <p:cNvPr id="4" name="Footer Placeholder 3"/>
          <p:cNvSpPr>
            <a:spLocks noGrp="1"/>
          </p:cNvSpPr>
          <p:nvPr>
            <p:ph type="ftr" sz="quarter" idx="11"/>
          </p:nvPr>
        </p:nvSpPr>
        <p:spPr/>
        <p:txBody>
          <a:bodyPr/>
          <a:lstStyle/>
          <a:p>
            <a:r>
              <a:rPr lang="en-US" smtClean="0"/>
              <a:t>David Tye</a:t>
            </a:r>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12/14/2016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84EC8A-043A-481C-8127-6D23DD0F98DE}" type="datetime1">
              <a:rPr lang="en-US" smtClean="0"/>
              <a:pPr/>
              <a:t>12/14/2016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565DA1-1254-46FE-8045-D8BD58E0831C}" type="datetime1">
              <a:rPr lang="en-US" smtClean="0"/>
              <a:pPr/>
              <a:t>12/14/2016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883BE-F66E-4C6E-865A-632FA67D52E8}"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7EAB04-4619-41CF-AF5A-F97987350AAA}"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F10DA-13EF-4C81-9B6D-5B15BE4C7B3A}" type="datetime1">
              <a:rPr lang="en-US" smtClean="0"/>
              <a:pPr/>
              <a:t>12/14/2016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David Tye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E11CA-64D2-4375-B622-C832B1B192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hyperlink" Target="http://av.rds.yahoo.com/_ylt=A0geunh6nBlLBTEBIhFvCqMX;_ylu=X3oDMTBvMmFkM29rBHBndANhdl9pbWdfcmVzdWx0BHNlYwNzcg--/SIG=129134s9s/EXP=1260056058/**http:/www.defordroad.freeserve.co.uk/karma/worry.htm"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upload.wikimedia.org/wikipedia/commons/8/89/Millennial_views.svg"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Revelation of Jesus Christ</a:t>
            </a:r>
            <a:br>
              <a:rPr lang="en-US" dirty="0" smtClean="0"/>
            </a:br>
            <a:r>
              <a:rPr lang="en-US" dirty="0" smtClean="0"/>
              <a:t>Chapter 5 of 22</a:t>
            </a:r>
            <a:endParaRPr lang="en-US" dirty="0"/>
          </a:p>
        </p:txBody>
      </p:sp>
      <p:sp>
        <p:nvSpPr>
          <p:cNvPr id="3" name="Subtitle 2"/>
          <p:cNvSpPr>
            <a:spLocks noGrp="1"/>
          </p:cNvSpPr>
          <p:nvPr>
            <p:ph type="subTitle" idx="1"/>
          </p:nvPr>
        </p:nvSpPr>
        <p:spPr/>
        <p:txBody>
          <a:bodyPr/>
          <a:lstStyle/>
          <a:p>
            <a:endParaRPr lang="en-US" dirty="0"/>
          </a:p>
        </p:txBody>
      </p:sp>
      <p:sp>
        <p:nvSpPr>
          <p:cNvPr id="5" name="TextBox 4"/>
          <p:cNvSpPr txBox="1"/>
          <p:nvPr/>
        </p:nvSpPr>
        <p:spPr>
          <a:xfrm>
            <a:off x="762000" y="5105400"/>
            <a:ext cx="7772400" cy="830997"/>
          </a:xfrm>
          <a:prstGeom prst="rect">
            <a:avLst/>
          </a:prstGeom>
          <a:noFill/>
        </p:spPr>
        <p:txBody>
          <a:bodyPr wrap="square" rtlCol="0">
            <a:spAutoFit/>
          </a:bodyPr>
          <a:lstStyle/>
          <a:p>
            <a:r>
              <a:rPr lang="en-US" sz="2000" b="1" i="1" dirty="0" smtClean="0">
                <a:solidFill>
                  <a:schemeClr val="tx2"/>
                </a:solidFill>
              </a:rPr>
              <a:t>Rev. 1:3</a:t>
            </a:r>
            <a:r>
              <a:rPr lang="en-US" sz="2000" i="1" dirty="0" smtClean="0">
                <a:solidFill>
                  <a:schemeClr val="tx2"/>
                </a:solidFill>
              </a:rPr>
              <a:t> </a:t>
            </a:r>
            <a:r>
              <a:rPr lang="en-US" sz="2000" i="1" dirty="0" smtClean="0">
                <a:solidFill>
                  <a:srgbClr val="FF0000"/>
                </a:solidFill>
              </a:rPr>
              <a:t>Blessed is he who </a:t>
            </a:r>
            <a:r>
              <a:rPr lang="en-US" sz="2800" b="1" i="1" u="sng" dirty="0" smtClean="0">
                <a:solidFill>
                  <a:schemeClr val="tx2">
                    <a:lumMod val="75000"/>
                  </a:schemeClr>
                </a:solidFill>
              </a:rPr>
              <a:t>reads</a:t>
            </a:r>
            <a:r>
              <a:rPr lang="en-US" sz="2800" i="1" dirty="0" smtClean="0">
                <a:solidFill>
                  <a:srgbClr val="FF0000"/>
                </a:solidFill>
              </a:rPr>
              <a:t> </a:t>
            </a:r>
            <a:r>
              <a:rPr lang="en-US" sz="2000" i="1" dirty="0" smtClean="0">
                <a:solidFill>
                  <a:srgbClr val="FF0000"/>
                </a:solidFill>
              </a:rPr>
              <a:t>and those who </a:t>
            </a:r>
            <a:r>
              <a:rPr lang="en-US" sz="2000" b="1" i="1" u="sng" dirty="0" smtClean="0">
                <a:solidFill>
                  <a:srgbClr val="FF0000"/>
                </a:solidFill>
              </a:rPr>
              <a:t>hear</a:t>
            </a:r>
            <a:r>
              <a:rPr lang="en-US" sz="2000" i="1" dirty="0" smtClean="0">
                <a:solidFill>
                  <a:srgbClr val="FF0000"/>
                </a:solidFill>
              </a:rPr>
              <a:t> the words of the prophecy, and </a:t>
            </a:r>
            <a:r>
              <a:rPr lang="en-US" sz="2000" b="1" i="1" u="sng" dirty="0" smtClean="0">
                <a:solidFill>
                  <a:srgbClr val="FF0000"/>
                </a:solidFill>
              </a:rPr>
              <a:t>heed</a:t>
            </a:r>
            <a:r>
              <a:rPr lang="en-US" sz="2000" i="1" dirty="0" smtClean="0">
                <a:solidFill>
                  <a:srgbClr val="FF0000"/>
                </a:solidFill>
              </a:rPr>
              <a:t> the things which are written in it; for the time is near</a:t>
            </a:r>
            <a:r>
              <a:rPr lang="en-US" sz="2000" i="1" dirty="0" smtClean="0"/>
              <a:t>.</a:t>
            </a:r>
            <a:r>
              <a:rPr lang="en-US" sz="2000" dirty="0" smtClean="0"/>
              <a:t> </a:t>
            </a:r>
          </a:p>
        </p:txBody>
      </p:sp>
      <p:sp>
        <p:nvSpPr>
          <p:cNvPr id="13313" name="Text Box 1"/>
          <p:cNvSpPr txBox="1">
            <a:spLocks noChangeArrowheads="1"/>
          </p:cNvSpPr>
          <p:nvPr/>
        </p:nvSpPr>
        <p:spPr bwMode="auto">
          <a:xfrm>
            <a:off x="3429000" y="457200"/>
            <a:ext cx="4876800" cy="1015663"/>
          </a:xfrm>
          <a:prstGeom prst="rect">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rgbClr val="0000FF"/>
                </a:solidFill>
                <a:effectLst/>
                <a:latin typeface="Times New Roman" pitchFamily="18" charset="0"/>
              </a:rPr>
              <a:t>Rev. 22:10</a:t>
            </a:r>
            <a:r>
              <a:rPr kumimoji="0" lang="en-US" sz="2000" b="0" i="0" u="none" strike="noStrike" cap="none" normalizeH="0" baseline="0" dirty="0" smtClean="0">
                <a:ln>
                  <a:noFill/>
                </a:ln>
                <a:solidFill>
                  <a:schemeClr val="tx1"/>
                </a:solidFill>
                <a:effectLst/>
                <a:latin typeface="Times New Roman" pitchFamily="18" charset="0"/>
              </a:rPr>
              <a:t> And he said to me, "Do not seal up the words of the prophecy of th</a:t>
            </a:r>
            <a:r>
              <a:rPr kumimoji="0" lang="en-US" sz="2000" b="0" i="0" u="none" strike="noStrike" cap="none" normalizeH="0" baseline="0" dirty="0" smtClean="0">
                <a:ln>
                  <a:noFill/>
                </a:ln>
                <a:solidFill>
                  <a:schemeClr val="tx1"/>
                </a:solidFill>
                <a:effectLst/>
                <a:latin typeface="Calibri" pitchFamily="34" charset="0"/>
              </a:rPr>
              <a:t>is book, for the time is near. </a:t>
            </a:r>
            <a:endParaRPr kumimoji="0" lang="en-US" sz="2800" b="0" i="0" u="none" strike="noStrike" cap="none" normalizeH="0" baseline="0" dirty="0" smtClean="0">
              <a:ln>
                <a:noFill/>
              </a:ln>
              <a:solidFill>
                <a:schemeClr val="tx1"/>
              </a:solidFill>
              <a:effectLst/>
              <a:latin typeface="Arial" pitchFamily="34" charset="0"/>
            </a:endParaRPr>
          </a:p>
        </p:txBody>
      </p:sp>
      <p:pic>
        <p:nvPicPr>
          <p:cNvPr id="7" name="Picture 6" descr="http://dedication.www3.50megs.com/jpg/scroll.jpg"/>
          <p:cNvPicPr/>
          <p:nvPr/>
        </p:nvPicPr>
        <p:blipFill>
          <a:blip r:embed="rId2" cstate="print"/>
          <a:srcRect/>
          <a:stretch>
            <a:fillRect/>
          </a:stretch>
        </p:blipFill>
        <p:spPr bwMode="auto">
          <a:xfrm>
            <a:off x="6858000" y="2895600"/>
            <a:ext cx="1676400" cy="2286000"/>
          </a:xfrm>
          <a:prstGeom prst="rect">
            <a:avLst/>
          </a:prstGeom>
          <a:noFill/>
          <a:ln w="9525">
            <a:noFill/>
            <a:miter lim="800000"/>
            <a:headEnd/>
            <a:tailEnd/>
          </a:ln>
        </p:spPr>
      </p:pic>
      <p:pic>
        <p:nvPicPr>
          <p:cNvPr id="4" name="Picture 2" descr="D:\BIBLE STUDY\TBC Teaching\Revelation - TBC\Rev TBC 2016\Rev TBC 0\PatSmith-jpgs\07.jpg"/>
          <p:cNvPicPr>
            <a:picLocks noChangeAspect="1" noChangeArrowheads="1"/>
          </p:cNvPicPr>
          <p:nvPr/>
        </p:nvPicPr>
        <p:blipFill>
          <a:blip r:embed="rId3" cstate="print"/>
          <a:srcRect/>
          <a:stretch>
            <a:fillRect/>
          </a:stretch>
        </p:blipFill>
        <p:spPr bwMode="auto">
          <a:xfrm>
            <a:off x="12290" y="0"/>
            <a:ext cx="2654710" cy="1905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686800" cy="1143000"/>
          </a:xfrm>
        </p:spPr>
        <p:txBody>
          <a:bodyPr>
            <a:normAutofit fontScale="90000"/>
          </a:bodyPr>
          <a:lstStyle/>
          <a:p>
            <a:pPr lvl="0"/>
            <a:r>
              <a:rPr lang="en-US" sz="4000" b="1" dirty="0" smtClean="0">
                <a:effectLst>
                  <a:innerShdw blurRad="63500" dist="50800">
                    <a:prstClr val="black">
                      <a:alpha val="50000"/>
                    </a:prstClr>
                  </a:innerShdw>
                </a:effectLst>
              </a:rPr>
              <a:t>Third Major Section of Revelation: Ch 4-22 </a:t>
            </a:r>
            <a:r>
              <a:rPr lang="en-US" b="1" dirty="0" smtClean="0"/>
              <a:t/>
            </a:r>
            <a:br>
              <a:rPr lang="en-US" b="1" dirty="0" smtClean="0"/>
            </a:br>
            <a:r>
              <a:rPr lang="en-US" sz="2200" dirty="0" smtClean="0"/>
              <a:t>(Benware</a:t>
            </a:r>
            <a:r>
              <a:rPr lang="en-US" sz="2200" i="1" dirty="0" smtClean="0"/>
              <a:t>, “Understanding End Times Prophecy”)</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a:t>
            </a:fld>
            <a:endParaRPr lang="en-US"/>
          </a:p>
        </p:txBody>
      </p:sp>
      <p:sp>
        <p:nvSpPr>
          <p:cNvPr id="27649" name="Rectangle 1"/>
          <p:cNvSpPr>
            <a:spLocks noChangeArrowheads="1"/>
          </p:cNvSpPr>
          <p:nvPr/>
        </p:nvSpPr>
        <p:spPr bwMode="auto">
          <a:xfrm>
            <a:off x="1143000" y="1371600"/>
            <a:ext cx="7162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FF"/>
                </a:solidFill>
                <a:effectLst/>
                <a:latin typeface="Arial" pitchFamily="34" charset="0"/>
                <a:ea typeface="Times New Roman" pitchFamily="18" charset="0"/>
              </a:rPr>
              <a:t>Rev. 1:19</a:t>
            </a:r>
            <a:r>
              <a:rPr kumimoji="0" lang="en-US" sz="16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"Write therefore the things which you have seen, and the things which are, and </a:t>
            </a:r>
            <a:r>
              <a:rPr kumimoji="0" lang="en-US" sz="1600" b="1" i="0" u="sng" strike="noStrike" cap="none" normalizeH="0" baseline="0" dirty="0" smtClean="0">
                <a:ln>
                  <a:noFill/>
                </a:ln>
                <a:solidFill>
                  <a:srgbClr val="FF0000"/>
                </a:solidFill>
                <a:effectLst/>
                <a:latin typeface="Arial" pitchFamily="34" charset="0"/>
                <a:ea typeface="Times New Roman" pitchFamily="18" charset="0"/>
              </a:rPr>
              <a:t>the things which shall take place after these things</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 </a:t>
            </a:r>
            <a:endParaRPr kumimoji="0" lang="en-US" sz="2400" b="0" i="0" u="none" strike="noStrike" cap="none" normalizeH="0" baseline="0" dirty="0" smtClean="0">
              <a:ln>
                <a:noFill/>
              </a:ln>
              <a:solidFill>
                <a:schemeClr val="tx1"/>
              </a:solidFill>
              <a:effectLst/>
              <a:latin typeface="Arial" pitchFamily="34" charset="0"/>
            </a:endParaRPr>
          </a:p>
        </p:txBody>
      </p:sp>
      <p:pic>
        <p:nvPicPr>
          <p:cNvPr id="9" name="Picture 38"/>
          <p:cNvPicPr>
            <a:picLocks noChangeAspect="1" noChangeArrowheads="1"/>
          </p:cNvPicPr>
          <p:nvPr/>
        </p:nvPicPr>
        <p:blipFill>
          <a:blip r:embed="rId2" cstate="print"/>
          <a:srcRect/>
          <a:stretch>
            <a:fillRect/>
          </a:stretch>
        </p:blipFill>
        <p:spPr bwMode="auto">
          <a:xfrm>
            <a:off x="990600" y="1981200"/>
            <a:ext cx="7194183" cy="4419600"/>
          </a:xfrm>
          <a:prstGeom prst="rect">
            <a:avLst/>
          </a:prstGeom>
          <a:noFill/>
          <a:ln w="6350">
            <a:solidFill>
              <a:schemeClr val="tx1"/>
            </a:solid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t>8. Outline of Revelation</a:t>
            </a:r>
            <a:endParaRPr lang="en-US" b="1"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a:t>
            </a:fld>
            <a:endParaRPr lang="en-US"/>
          </a:p>
        </p:txBody>
      </p:sp>
      <p:graphicFrame>
        <p:nvGraphicFramePr>
          <p:cNvPr id="7" name="Table 6"/>
          <p:cNvGraphicFramePr>
            <a:graphicFrameLocks noGrp="1"/>
          </p:cNvGraphicFramePr>
          <p:nvPr/>
        </p:nvGraphicFramePr>
        <p:xfrm>
          <a:off x="304800" y="1100802"/>
          <a:ext cx="8534400" cy="5260624"/>
        </p:xfrm>
        <a:graphic>
          <a:graphicData uri="http://schemas.openxmlformats.org/drawingml/2006/table">
            <a:tbl>
              <a:tblPr/>
              <a:tblGrid>
                <a:gridCol w="1805680"/>
                <a:gridCol w="6728720"/>
              </a:tblGrid>
              <a:tr h="342892">
                <a:tc>
                  <a:txBody>
                    <a:bodyPr/>
                    <a:lstStyle/>
                    <a:p>
                      <a:pPr marL="0" marR="0" algn="ctr">
                        <a:lnSpc>
                          <a:spcPct val="115000"/>
                        </a:lnSpc>
                        <a:spcBef>
                          <a:spcPts val="0"/>
                        </a:spcBef>
                        <a:spcAft>
                          <a:spcPts val="0"/>
                        </a:spcAft>
                      </a:pPr>
                      <a:r>
                        <a:rPr lang="en-US" sz="2000" b="1" dirty="0">
                          <a:latin typeface="Calibri"/>
                          <a:ea typeface="MS Mincho"/>
                          <a:cs typeface="Times New Roman"/>
                        </a:rPr>
                        <a:t>Chapters</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Calibri"/>
                          <a:ea typeface="MS Mincho"/>
                          <a:cs typeface="Times New Roman"/>
                        </a:rPr>
                        <a:t>Topic</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a:t>
                      </a:r>
                      <a:r>
                        <a:rPr lang="en-US" sz="1400" dirty="0">
                          <a:latin typeface="+mn-lt"/>
                          <a:ea typeface="MS Mincho"/>
                          <a:cs typeface="Times New Roman"/>
                        </a:rPr>
                        <a:t> </a:t>
                      </a:r>
                      <a:r>
                        <a:rPr lang="en-US" sz="1400" b="1" i="1" dirty="0">
                          <a:solidFill>
                            <a:srgbClr val="FF0000"/>
                          </a:solidFill>
                          <a:latin typeface="+mn-lt"/>
                          <a:ea typeface="MS Mincho"/>
                          <a:cs typeface="Times New Roman"/>
                        </a:rPr>
                        <a:t>which you have seen  </a:t>
                      </a:r>
                      <a:r>
                        <a:rPr lang="en-US" sz="1400" dirty="0">
                          <a:latin typeface="+mn-lt"/>
                          <a:ea typeface="Calibri"/>
                          <a:cs typeface="Times New Roman"/>
                        </a:rPr>
                        <a:t>─ </a:t>
                      </a:r>
                      <a:r>
                        <a:rPr lang="en-US" sz="1400" dirty="0" smtClean="0">
                          <a:latin typeface="+mn-lt"/>
                          <a:ea typeface="Calibri"/>
                          <a:cs typeface="Times New Roman"/>
                        </a:rPr>
                        <a:t>Glorified </a:t>
                      </a:r>
                      <a:r>
                        <a:rPr lang="en-US" sz="1400" dirty="0" smtClean="0">
                          <a:latin typeface="+mn-lt"/>
                          <a:ea typeface="MS Mincho"/>
                          <a:cs typeface="Times New Roman"/>
                        </a:rPr>
                        <a:t>Christ </a:t>
                      </a:r>
                      <a:r>
                        <a:rPr lang="en-US" sz="1400" dirty="0">
                          <a:latin typeface="+mn-lt"/>
                          <a:ea typeface="MS Mincho"/>
                          <a:cs typeface="Times New Roman"/>
                        </a:rPr>
                        <a:t>in heaven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2-3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 which are </a:t>
                      </a:r>
                      <a:r>
                        <a:rPr lang="en-US" sz="1400" dirty="0">
                          <a:latin typeface="+mn-lt"/>
                          <a:ea typeface="Calibri"/>
                          <a:cs typeface="Times New Roman"/>
                        </a:rPr>
                        <a:t>─ 7 </a:t>
                      </a:r>
                      <a:r>
                        <a:rPr lang="en-US" sz="1400" dirty="0">
                          <a:latin typeface="+mn-lt"/>
                          <a:ea typeface="MS Mincho"/>
                          <a:cs typeface="Times New Roman"/>
                        </a:rPr>
                        <a:t>letters to the 7 churches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4-5</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b="1" i="1" kern="1200" dirty="0" smtClean="0">
                          <a:solidFill>
                            <a:srgbClr val="FF0000"/>
                          </a:solidFill>
                          <a:latin typeface="+mn-lt"/>
                          <a:ea typeface="MS Mincho"/>
                          <a:cs typeface="Times New Roman"/>
                        </a:rPr>
                        <a:t>Things which shall take place </a:t>
                      </a:r>
                      <a:r>
                        <a:rPr lang="en-US" sz="1400" dirty="0" smtClean="0">
                          <a:latin typeface="+mn-lt"/>
                          <a:ea typeface="Calibri"/>
                          <a:cs typeface="Times New Roman"/>
                        </a:rPr>
                        <a:t>─ </a:t>
                      </a:r>
                      <a:r>
                        <a:rPr lang="en-US" sz="1400" b="1" i="1" kern="1200" dirty="0" smtClean="0">
                          <a:solidFill>
                            <a:srgbClr val="FF0000"/>
                          </a:solidFill>
                          <a:latin typeface="+mn-lt"/>
                          <a:ea typeface="MS Mincho"/>
                          <a:cs typeface="Times New Roman"/>
                        </a:rPr>
                        <a:t> </a:t>
                      </a:r>
                      <a:r>
                        <a:rPr lang="en-US" sz="1400" dirty="0" smtClean="0">
                          <a:latin typeface="+mn-lt"/>
                          <a:ea typeface="MS Mincho"/>
                          <a:cs typeface="Times New Roman"/>
                        </a:rPr>
                        <a:t>Introduction / background </a:t>
                      </a:r>
                      <a:r>
                        <a:rPr lang="en-US" sz="1400" dirty="0">
                          <a:latin typeface="+mn-lt"/>
                          <a:ea typeface="MS Mincho"/>
                          <a:cs typeface="Times New Roman"/>
                        </a:rPr>
                        <a:t>to the future — 7 sealed scroll</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6 seals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21060">
                <a:tc>
                  <a:txBody>
                    <a:bodyPr/>
                    <a:lstStyle/>
                    <a:p>
                      <a:pPr marL="0" marR="0" algn="ctr">
                        <a:lnSpc>
                          <a:spcPct val="115000"/>
                        </a:lnSpc>
                        <a:spcBef>
                          <a:spcPts val="0"/>
                        </a:spcBef>
                        <a:spcAft>
                          <a:spcPts val="0"/>
                        </a:spcAft>
                      </a:pPr>
                      <a:r>
                        <a:rPr lang="en-US" sz="1400" dirty="0">
                          <a:latin typeface="+mn-lt"/>
                          <a:ea typeface="MS Mincho"/>
                          <a:cs typeface="Times New Roman"/>
                        </a:rPr>
                        <a:t>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dirty="0">
                          <a:solidFill>
                            <a:srgbClr val="FF0000"/>
                          </a:solidFill>
                          <a:latin typeface="+mn-lt"/>
                          <a:ea typeface="MS Mincho"/>
                          <a:cs typeface="Times New Roman"/>
                        </a:rPr>
                        <a:t>1</a:t>
                      </a:r>
                      <a:r>
                        <a:rPr lang="en-US" sz="1400" b="1" baseline="30000" dirty="0">
                          <a:solidFill>
                            <a:srgbClr val="FF0000"/>
                          </a:solidFill>
                          <a:latin typeface="+mn-lt"/>
                          <a:ea typeface="MS Mincho"/>
                          <a:cs typeface="Times New Roman"/>
                        </a:rPr>
                        <a:t>st</a:t>
                      </a:r>
                      <a:r>
                        <a:rPr lang="en-US" sz="1400" b="1" dirty="0">
                          <a:solidFill>
                            <a:srgbClr val="FF0000"/>
                          </a:solidFill>
                          <a:latin typeface="+mn-lt"/>
                          <a:ea typeface="MS Mincho"/>
                          <a:cs typeface="Times New Roman"/>
                        </a:rPr>
                        <a:t> parenthetic  </a:t>
                      </a:r>
                      <a:r>
                        <a:rPr lang="en-US" sz="1400" dirty="0">
                          <a:latin typeface="+mn-lt"/>
                          <a:ea typeface="Calibri"/>
                          <a:cs typeface="Times New Roman"/>
                        </a:rPr>
                        <a:t>─ </a:t>
                      </a:r>
                      <a:r>
                        <a:rPr lang="en-US" sz="1400" dirty="0">
                          <a:latin typeface="+mn-lt"/>
                          <a:ea typeface="MS Mincho"/>
                          <a:cs typeface="Times New Roman"/>
                        </a:rPr>
                        <a:t>2 groups (</a:t>
                      </a:r>
                      <a:r>
                        <a:rPr lang="en-US" sz="1400" dirty="0" smtClean="0">
                          <a:latin typeface="+mn-lt"/>
                          <a:ea typeface="MS Mincho"/>
                          <a:cs typeface="Times New Roman"/>
                        </a:rPr>
                        <a:t>144,000,</a:t>
                      </a:r>
                      <a:r>
                        <a:rPr lang="en-US" sz="1400" baseline="0" dirty="0" smtClean="0">
                          <a:latin typeface="+mn-lt"/>
                          <a:ea typeface="MS Mincho"/>
                          <a:cs typeface="Times New Roman"/>
                        </a:rPr>
                        <a:t> </a:t>
                      </a:r>
                      <a:r>
                        <a:rPr lang="en-US" sz="1400" dirty="0" smtClean="0">
                          <a:latin typeface="+mn-lt"/>
                          <a:ea typeface="MS Mincho"/>
                          <a:cs typeface="Times New Roman"/>
                        </a:rPr>
                        <a:t>multitude </a:t>
                      </a:r>
                      <a:r>
                        <a:rPr lang="en-US" sz="1400" dirty="0">
                          <a:latin typeface="+mn-lt"/>
                          <a:ea typeface="MS Mincho"/>
                          <a:cs typeface="Times New Roman"/>
                        </a:rPr>
                        <a:t>of gentiles in white </a:t>
                      </a:r>
                      <a:r>
                        <a:rPr lang="en-US" sz="1400" dirty="0" smtClean="0">
                          <a:latin typeface="+mn-lt"/>
                          <a:ea typeface="MS Mincho"/>
                          <a:cs typeface="Times New Roman"/>
                        </a:rPr>
                        <a:t>robes)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seal and first 4 trumpets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5</a:t>
                      </a:r>
                      <a:r>
                        <a:rPr lang="en-US" sz="1400" baseline="30000" dirty="0">
                          <a:latin typeface="+mn-lt"/>
                          <a:ea typeface="MS Mincho"/>
                          <a:cs typeface="Times New Roman"/>
                        </a:rPr>
                        <a:t>th</a:t>
                      </a:r>
                      <a:r>
                        <a:rPr lang="en-US" sz="1400" dirty="0">
                          <a:latin typeface="+mn-lt"/>
                          <a:ea typeface="MS Mincho"/>
                          <a:cs typeface="Times New Roman"/>
                        </a:rPr>
                        <a:t> &amp; 6</a:t>
                      </a:r>
                      <a:r>
                        <a:rPr lang="en-US" sz="1400" baseline="30000" dirty="0">
                          <a:latin typeface="+mn-lt"/>
                          <a:ea typeface="MS Mincho"/>
                          <a:cs typeface="Times New Roman"/>
                        </a:rPr>
                        <a:t>th</a:t>
                      </a:r>
                      <a:r>
                        <a:rPr lang="en-US" sz="1400" dirty="0">
                          <a:latin typeface="+mn-lt"/>
                          <a:ea typeface="MS Mincho"/>
                          <a:cs typeface="Times New Roman"/>
                        </a:rPr>
                        <a:t> trumpets, 1</a:t>
                      </a:r>
                      <a:r>
                        <a:rPr lang="en-US" sz="1400" baseline="30000" dirty="0">
                          <a:latin typeface="+mn-lt"/>
                          <a:ea typeface="MS Mincho"/>
                          <a:cs typeface="Times New Roman"/>
                        </a:rPr>
                        <a:t>st</a:t>
                      </a:r>
                      <a:r>
                        <a:rPr lang="en-US" sz="1400" dirty="0">
                          <a:latin typeface="+mn-lt"/>
                          <a:ea typeface="MS Mincho"/>
                          <a:cs typeface="Times New Roman"/>
                        </a:rPr>
                        <a:t> </a:t>
                      </a:r>
                      <a:r>
                        <a:rPr lang="en-US" sz="1400" dirty="0" smtClean="0">
                          <a:latin typeface="+mn-lt"/>
                          <a:ea typeface="MS Mincho"/>
                          <a:cs typeface="Times New Roman"/>
                        </a:rPr>
                        <a:t>&amp; 2</a:t>
                      </a:r>
                      <a:r>
                        <a:rPr lang="en-US" sz="1400" baseline="30000" dirty="0" smtClean="0">
                          <a:latin typeface="+mn-lt"/>
                          <a:ea typeface="MS Mincho"/>
                          <a:cs typeface="Times New Roman"/>
                        </a:rPr>
                        <a:t>nd</a:t>
                      </a:r>
                      <a:r>
                        <a:rPr lang="en-US" sz="1400" baseline="0" dirty="0" smtClean="0">
                          <a:latin typeface="+mn-lt"/>
                          <a:ea typeface="MS Mincho"/>
                          <a:cs typeface="Times New Roman"/>
                        </a:rPr>
                        <a:t> </a:t>
                      </a:r>
                      <a:r>
                        <a:rPr lang="en-US" sz="1400" dirty="0" smtClean="0">
                          <a:latin typeface="+mn-lt"/>
                          <a:ea typeface="MS Mincho"/>
                          <a:cs typeface="Times New Roman"/>
                        </a:rPr>
                        <a:t>Woes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10-11:14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2</a:t>
                      </a:r>
                      <a:r>
                        <a:rPr lang="en-US" sz="1400" b="1" kern="1200" baseline="30000" dirty="0" smtClean="0">
                          <a:solidFill>
                            <a:srgbClr val="FF0000"/>
                          </a:solidFill>
                          <a:latin typeface="+mn-lt"/>
                          <a:ea typeface="MS Mincho"/>
                          <a:cs typeface="Times New Roman"/>
                        </a:rPr>
                        <a:t>nd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the little book, the two </a:t>
                      </a:r>
                      <a:r>
                        <a:rPr lang="en-US" sz="1400" dirty="0" smtClean="0">
                          <a:latin typeface="+mn-lt"/>
                          <a:ea typeface="Calibri"/>
                          <a:cs typeface="Times New Roman"/>
                        </a:rPr>
                        <a:t>witnesses, end of 2</a:t>
                      </a:r>
                      <a:r>
                        <a:rPr lang="en-US" sz="1400" baseline="30000" dirty="0" smtClean="0">
                          <a:latin typeface="+mn-lt"/>
                          <a:ea typeface="Calibri"/>
                          <a:cs typeface="Times New Roman"/>
                        </a:rPr>
                        <a:t>nd</a:t>
                      </a:r>
                      <a:r>
                        <a:rPr lang="en-US" sz="1400" dirty="0" smtClean="0">
                          <a:latin typeface="+mn-lt"/>
                          <a:ea typeface="Calibri"/>
                          <a:cs typeface="Times New Roman"/>
                        </a:rPr>
                        <a:t> Woe</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11:15-19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trumpet, 3</a:t>
                      </a:r>
                      <a:r>
                        <a:rPr lang="en-US" sz="1400" baseline="30000" dirty="0">
                          <a:latin typeface="+mn-lt"/>
                          <a:ea typeface="MS Mincho"/>
                          <a:cs typeface="Times New Roman"/>
                        </a:rPr>
                        <a:t>rd</a:t>
                      </a:r>
                      <a:r>
                        <a:rPr lang="en-US" sz="1400" dirty="0">
                          <a:latin typeface="+mn-lt"/>
                          <a:ea typeface="MS Mincho"/>
                          <a:cs typeface="Times New Roman"/>
                        </a:rPr>
                        <a:t> Woe</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important characters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wicked </a:t>
                      </a:r>
                      <a:r>
                        <a:rPr lang="en-US" sz="1400" dirty="0" smtClean="0">
                          <a:latin typeface="+mn-lt"/>
                          <a:ea typeface="Calibri"/>
                          <a:cs typeface="Times New Roman"/>
                        </a:rPr>
                        <a:t>rulers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visions of Christ triumphant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15-16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 bowls leading to the 2</a:t>
                      </a:r>
                      <a:r>
                        <a:rPr lang="en-US" sz="1400" baseline="30000" dirty="0">
                          <a:latin typeface="+mn-lt"/>
                          <a:ea typeface="MS Mincho"/>
                          <a:cs typeface="Times New Roman"/>
                        </a:rPr>
                        <a:t>nd</a:t>
                      </a:r>
                      <a:r>
                        <a:rPr lang="en-US" sz="1400" dirty="0">
                          <a:latin typeface="+mn-lt"/>
                          <a:ea typeface="MS Mincho"/>
                          <a:cs typeface="Times New Roman"/>
                        </a:rPr>
                        <a:t> coming of Christ</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a:t>
                      </a:r>
                      <a:r>
                        <a:rPr lang="en-US" sz="1400" dirty="0">
                          <a:latin typeface="+mn-lt"/>
                          <a:ea typeface="MS Mincho"/>
                          <a:cs typeface="Times New Roman"/>
                        </a:rPr>
                        <a:t>Destruction of ecclesiastic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MS Mincho"/>
                          <a:cs typeface="Times New Roman"/>
                        </a:rPr>
                        <a:t> </a:t>
                      </a:r>
                      <a:r>
                        <a:rPr lang="en-US" sz="1400" dirty="0">
                          <a:latin typeface="+mn-lt"/>
                          <a:ea typeface="Calibri"/>
                          <a:cs typeface="Times New Roman"/>
                        </a:rPr>
                        <a:t>─ </a:t>
                      </a:r>
                      <a:r>
                        <a:rPr lang="en-US" sz="1400" dirty="0">
                          <a:latin typeface="+mn-lt"/>
                          <a:ea typeface="MS Mincho"/>
                          <a:cs typeface="Times New Roman"/>
                        </a:rPr>
                        <a:t>Destruction of political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2</a:t>
                      </a:r>
                      <a:r>
                        <a:rPr lang="en-US" sz="1400" baseline="30000" dirty="0">
                          <a:latin typeface="+mn-lt"/>
                          <a:ea typeface="MS Mincho"/>
                          <a:cs typeface="Times New Roman"/>
                        </a:rPr>
                        <a:t>nd</a:t>
                      </a:r>
                      <a:r>
                        <a:rPr lang="en-US" sz="1400" dirty="0">
                          <a:latin typeface="+mn-lt"/>
                          <a:ea typeface="MS Mincho"/>
                          <a:cs typeface="Times New Roman"/>
                        </a:rPr>
                        <a:t> Coming of Christ, the great supper of God</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493552">
                <a:tc>
                  <a:txBody>
                    <a:bodyPr/>
                    <a:lstStyle/>
                    <a:p>
                      <a:pPr marL="0" marR="0" algn="ctr">
                        <a:lnSpc>
                          <a:spcPct val="115000"/>
                        </a:lnSpc>
                        <a:spcBef>
                          <a:spcPts val="0"/>
                        </a:spcBef>
                        <a:spcAft>
                          <a:spcPts val="0"/>
                        </a:spcAft>
                      </a:pPr>
                      <a:r>
                        <a:rPr lang="en-US" sz="1400">
                          <a:latin typeface="+mn-lt"/>
                          <a:ea typeface="MS Mincho"/>
                          <a:cs typeface="Times New Roman"/>
                        </a:rPr>
                        <a:t>20</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Millennial reign of Christ </a:t>
                      </a:r>
                      <a:r>
                        <a:rPr lang="en-US" sz="1400" dirty="0" smtClean="0">
                          <a:latin typeface="+mn-lt"/>
                          <a:ea typeface="Calibri"/>
                          <a:cs typeface="Times New Roman"/>
                        </a:rPr>
                        <a:t>─ </a:t>
                      </a:r>
                      <a:r>
                        <a:rPr lang="en-US" sz="1400" dirty="0">
                          <a:latin typeface="+mn-lt"/>
                          <a:ea typeface="Calibri"/>
                          <a:cs typeface="Times New Roman"/>
                        </a:rPr>
                        <a:t>Satan bound, 1000 year reign, Satan released, great white throne judgment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New Jerusalem, new heaven and new earth</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Concluding revelations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10. Rev 4 – The Throne in Heaven </a:t>
            </a:r>
            <a:endParaRPr lang="en-US" b="1" dirty="0"/>
          </a:p>
        </p:txBody>
      </p:sp>
      <p:sp>
        <p:nvSpPr>
          <p:cNvPr id="2" name="Date Placeholder 1"/>
          <p:cNvSpPr>
            <a:spLocks noGrp="1"/>
          </p:cNvSpPr>
          <p:nvPr>
            <p:ph type="dt" sz="half" idx="10"/>
          </p:nvPr>
        </p:nvSpPr>
        <p:spPr/>
        <p:txBody>
          <a:bodyPr/>
          <a:lstStyle/>
          <a:p>
            <a:fld id="{2E303F6C-CA7F-421B-8EF8-CEB95EA7549B}" type="datetime1">
              <a:rPr lang="en-US" smtClean="0"/>
              <a:pPr/>
              <a:t>12/14/2016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4</a:t>
            </a:fld>
            <a:endParaRPr lang="en-US"/>
          </a:p>
        </p:txBody>
      </p:sp>
      <p:pic>
        <p:nvPicPr>
          <p:cNvPr id="1026" name="Picture 2" descr="D:\BIBLE STUDY\MBC Community Teaching\PrimeTime\Revelation 2011, 2012\PatSmith-jpgs\05.jpg"/>
          <p:cNvPicPr>
            <a:picLocks noChangeAspect="1" noChangeArrowheads="1"/>
          </p:cNvPicPr>
          <p:nvPr/>
        </p:nvPicPr>
        <p:blipFill>
          <a:blip r:embed="rId2" cstate="print"/>
          <a:srcRect/>
          <a:stretch>
            <a:fillRect/>
          </a:stretch>
        </p:blipFill>
        <p:spPr bwMode="auto">
          <a:xfrm>
            <a:off x="-228600" y="0"/>
            <a:ext cx="9978559" cy="70104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792162"/>
          </a:xfrm>
        </p:spPr>
        <p:txBody>
          <a:bodyPr>
            <a:noAutofit/>
          </a:bodyPr>
          <a:lstStyle/>
          <a:p>
            <a:r>
              <a:rPr lang="en-US" sz="4000" b="1" dirty="0" smtClean="0"/>
              <a:t>1. Remember the</a:t>
            </a:r>
            <a:br>
              <a:rPr lang="en-US" sz="4000" b="1" dirty="0" smtClean="0"/>
            </a:br>
            <a:r>
              <a:rPr lang="en-US" sz="4000" b="1" dirty="0" smtClean="0"/>
              <a:t>Primary Focus of Tribulation</a:t>
            </a:r>
            <a:endParaRPr lang="en-US" sz="4000" dirty="0"/>
          </a:p>
        </p:txBody>
      </p:sp>
      <p:sp>
        <p:nvSpPr>
          <p:cNvPr id="3" name="Content Placeholder 2"/>
          <p:cNvSpPr>
            <a:spLocks noGrp="1"/>
          </p:cNvSpPr>
          <p:nvPr>
            <p:ph idx="1"/>
          </p:nvPr>
        </p:nvSpPr>
        <p:spPr>
          <a:xfrm>
            <a:off x="457200" y="3962400"/>
            <a:ext cx="8229600" cy="2667000"/>
          </a:xfrm>
        </p:spPr>
        <p:txBody>
          <a:bodyPr>
            <a:normAutofit fontScale="85000" lnSpcReduction="20000"/>
          </a:bodyPr>
          <a:lstStyle/>
          <a:p>
            <a:pPr>
              <a:buNone/>
            </a:pPr>
            <a:r>
              <a:rPr lang="en-US" sz="2800" b="1" dirty="0" smtClean="0">
                <a:solidFill>
                  <a:srgbClr val="0000FF"/>
                </a:solidFill>
                <a:latin typeface="Times New Roman" pitchFamily="18" charset="0"/>
                <a:cs typeface="Times New Roman" pitchFamily="18" charset="0"/>
              </a:rPr>
              <a:t>Daniel 9:2, 24</a:t>
            </a:r>
            <a:r>
              <a:rPr lang="en-US" sz="2800" dirty="0" smtClean="0">
                <a:solidFill>
                  <a:srgbClr val="0000FF"/>
                </a:solidFill>
                <a:latin typeface="Times New Roman" pitchFamily="18" charset="0"/>
                <a:cs typeface="Times New Roman" pitchFamily="18" charset="0"/>
              </a:rPr>
              <a:t> </a:t>
            </a:r>
            <a:r>
              <a:rPr lang="en-US" sz="2800" dirty="0" smtClean="0">
                <a:latin typeface="Times New Roman" pitchFamily="18" charset="0"/>
                <a:cs typeface="Times New Roman" pitchFamily="18" charset="0"/>
              </a:rPr>
              <a:t>in the first year of his reign I, Daniel, observed in the books </a:t>
            </a:r>
            <a:r>
              <a:rPr lang="en-US" sz="2800" b="1" u="sng" dirty="0" smtClean="0">
                <a:latin typeface="Times New Roman" pitchFamily="18" charset="0"/>
                <a:cs typeface="Times New Roman" pitchFamily="18" charset="0"/>
              </a:rPr>
              <a:t>the number of</a:t>
            </a:r>
            <a:r>
              <a:rPr lang="en-US" sz="2800" dirty="0" smtClean="0">
                <a:latin typeface="Times New Roman" pitchFamily="18" charset="0"/>
                <a:cs typeface="Times New Roman" pitchFamily="18" charset="0"/>
              </a:rPr>
              <a:t> </a:t>
            </a:r>
            <a:r>
              <a:rPr lang="en-US" sz="2800" b="1" u="sng" dirty="0" smtClean="0">
                <a:solidFill>
                  <a:srgbClr val="C00000"/>
                </a:solidFill>
                <a:latin typeface="Times New Roman" pitchFamily="18" charset="0"/>
                <a:cs typeface="Times New Roman" pitchFamily="18" charset="0"/>
              </a:rPr>
              <a:t>the years</a:t>
            </a:r>
            <a:r>
              <a:rPr lang="en-US" sz="2800" dirty="0" smtClean="0">
                <a:solidFill>
                  <a:srgbClr val="C00000"/>
                </a:solidFill>
                <a:latin typeface="Times New Roman" pitchFamily="18" charset="0"/>
                <a:cs typeface="Times New Roman" pitchFamily="18" charset="0"/>
              </a:rPr>
              <a:t> </a:t>
            </a:r>
            <a:r>
              <a:rPr lang="en-US" sz="2800" dirty="0" smtClean="0">
                <a:latin typeface="Times New Roman" pitchFamily="18" charset="0"/>
                <a:cs typeface="Times New Roman" pitchFamily="18" charset="0"/>
              </a:rPr>
              <a:t>which was </a:t>
            </a:r>
            <a:r>
              <a:rPr lang="en-US" sz="2800" b="1" i="1" u="sng" dirty="0" smtClean="0">
                <a:latin typeface="Times New Roman" pitchFamily="18" charset="0"/>
                <a:cs typeface="Times New Roman" pitchFamily="18" charset="0"/>
              </a:rPr>
              <a:t>revealed</a:t>
            </a:r>
            <a:r>
              <a:rPr lang="en-US" sz="2800" i="1" dirty="0" smtClean="0">
                <a:latin typeface="Times New Roman" pitchFamily="18" charset="0"/>
                <a:cs typeface="Times New Roman" pitchFamily="18" charset="0"/>
              </a:rPr>
              <a:t> as</a:t>
            </a:r>
            <a:r>
              <a:rPr lang="en-US" sz="2800" dirty="0" smtClean="0">
                <a:latin typeface="Times New Roman" pitchFamily="18" charset="0"/>
                <a:cs typeface="Times New Roman" pitchFamily="18" charset="0"/>
              </a:rPr>
              <a:t> the word of the L</a:t>
            </a:r>
            <a:r>
              <a:rPr lang="en-US" sz="2800" cap="small" dirty="0" smtClean="0">
                <a:latin typeface="Times New Roman" pitchFamily="18" charset="0"/>
                <a:cs typeface="Times New Roman" pitchFamily="18" charset="0"/>
              </a:rPr>
              <a:t>ord</a:t>
            </a:r>
            <a:r>
              <a:rPr lang="en-US" sz="2800" dirty="0" smtClean="0">
                <a:latin typeface="Times New Roman" pitchFamily="18" charset="0"/>
                <a:cs typeface="Times New Roman" pitchFamily="18" charset="0"/>
              </a:rPr>
              <a:t> </a:t>
            </a:r>
            <a:r>
              <a:rPr lang="en-US" sz="2800" b="1" u="sng" dirty="0" smtClean="0">
                <a:latin typeface="Times New Roman" pitchFamily="18" charset="0"/>
                <a:cs typeface="Times New Roman" pitchFamily="18" charset="0"/>
              </a:rPr>
              <a:t>to Jeremiah</a:t>
            </a:r>
            <a:r>
              <a:rPr lang="en-US" sz="2800" dirty="0" smtClean="0">
                <a:latin typeface="Times New Roman" pitchFamily="18" charset="0"/>
                <a:cs typeface="Times New Roman" pitchFamily="18" charset="0"/>
              </a:rPr>
              <a:t> the prophet for the completion of the desolations of Jerusalem, …</a:t>
            </a:r>
            <a:r>
              <a:rPr lang="en-US" sz="2800" b="1" baseline="30000" dirty="0" smtClean="0">
                <a:latin typeface="Times New Roman" pitchFamily="18" charset="0"/>
                <a:cs typeface="Times New Roman" pitchFamily="18" charset="0"/>
              </a:rPr>
              <a:t>24</a:t>
            </a:r>
            <a:r>
              <a:rPr lang="en-US" sz="2800" dirty="0" smtClean="0">
                <a:latin typeface="Times New Roman" pitchFamily="18" charset="0"/>
                <a:cs typeface="Times New Roman" pitchFamily="18" charset="0"/>
              </a:rPr>
              <a:t> "</a:t>
            </a:r>
            <a:r>
              <a:rPr lang="en-US" sz="2800" b="1" u="sng" dirty="0" smtClean="0">
                <a:latin typeface="Times New Roman" pitchFamily="18" charset="0"/>
                <a:cs typeface="Times New Roman" pitchFamily="18" charset="0"/>
              </a:rPr>
              <a:t>Seventy</a:t>
            </a:r>
            <a:r>
              <a:rPr lang="en-US" sz="2800" dirty="0" smtClean="0">
                <a:latin typeface="Times New Roman" pitchFamily="18" charset="0"/>
                <a:cs typeface="Times New Roman" pitchFamily="18" charset="0"/>
              </a:rPr>
              <a:t> </a:t>
            </a:r>
            <a:r>
              <a:rPr lang="en-US" sz="2800" b="1" u="sng" dirty="0" smtClean="0">
                <a:solidFill>
                  <a:srgbClr val="C00000"/>
                </a:solidFill>
                <a:latin typeface="Times New Roman" pitchFamily="18" charset="0"/>
                <a:cs typeface="Times New Roman" pitchFamily="18" charset="0"/>
              </a:rPr>
              <a:t>weeks</a:t>
            </a:r>
            <a:r>
              <a:rPr lang="en-US" sz="2800" dirty="0" smtClean="0">
                <a:latin typeface="Times New Roman" pitchFamily="18" charset="0"/>
                <a:cs typeface="Times New Roman" pitchFamily="18" charset="0"/>
              </a:rPr>
              <a:t> [</a:t>
            </a:r>
            <a:r>
              <a:rPr lang="en-US" sz="2800" i="1" dirty="0" smtClean="0">
                <a:latin typeface="Times New Roman" pitchFamily="18" charset="0"/>
                <a:cs typeface="Times New Roman" pitchFamily="18" charset="0"/>
              </a:rPr>
              <a:t>periods of 7</a:t>
            </a:r>
            <a:r>
              <a:rPr lang="en-US" sz="2800" dirty="0" smtClean="0">
                <a:latin typeface="Times New Roman" pitchFamily="18" charset="0"/>
                <a:cs typeface="Times New Roman" pitchFamily="18" charset="0"/>
              </a:rPr>
              <a:t>] </a:t>
            </a:r>
            <a:r>
              <a:rPr lang="en-US" sz="2800" b="1" u="sng" dirty="0" smtClean="0">
                <a:solidFill>
                  <a:srgbClr val="C00000"/>
                </a:solidFill>
                <a:latin typeface="Times New Roman" pitchFamily="18" charset="0"/>
                <a:cs typeface="Times New Roman" pitchFamily="18" charset="0"/>
              </a:rPr>
              <a:t>have been decreed for your people </a:t>
            </a:r>
            <a:r>
              <a:rPr lang="en-US" sz="2800" dirty="0" smtClean="0">
                <a:latin typeface="Times New Roman" pitchFamily="18" charset="0"/>
                <a:cs typeface="Times New Roman" pitchFamily="18" charset="0"/>
              </a:rPr>
              <a:t>and your holy city, to finish the transgression, to make an end of sin, to make atonement for iniquity, to bring in everlasting righteousness, to seal up vision and prophecy, and to anoint the most holy </a:t>
            </a:r>
            <a:r>
              <a:rPr lang="en-US" sz="2800" i="1" dirty="0" smtClean="0">
                <a:latin typeface="Times New Roman" pitchFamily="18" charset="0"/>
                <a:cs typeface="Times New Roman" pitchFamily="18" charset="0"/>
              </a:rPr>
              <a:t>place. </a:t>
            </a:r>
            <a:endParaRPr lang="en-US" sz="28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a:t>
            </a:fld>
            <a:endParaRPr lang="en-US"/>
          </a:p>
        </p:txBody>
      </p:sp>
      <p:pic>
        <p:nvPicPr>
          <p:cNvPr id="7" name="Picture 2"/>
          <p:cNvPicPr>
            <a:picLocks noChangeAspect="1" noChangeArrowheads="1"/>
          </p:cNvPicPr>
          <p:nvPr/>
        </p:nvPicPr>
        <p:blipFill>
          <a:blip r:embed="rId2" cstate="print"/>
          <a:srcRect/>
          <a:stretch>
            <a:fillRect/>
          </a:stretch>
        </p:blipFill>
        <p:spPr bwMode="auto">
          <a:xfrm>
            <a:off x="838200" y="1229139"/>
            <a:ext cx="7543800" cy="235226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4525963"/>
          </a:xfrm>
        </p:spPr>
        <p:txBody>
          <a:bodyPr>
            <a:noAutofit/>
          </a:bodyPr>
          <a:lstStyle/>
          <a:p>
            <a:pPr marL="514350" lvl="0" indent="-514350">
              <a:buFont typeface="+mj-lt"/>
              <a:buAutoNum type="alphaUcPeriod"/>
            </a:pPr>
            <a:r>
              <a:rPr lang="en-US" sz="2400" b="1" dirty="0" smtClean="0">
                <a:latin typeface="Times New Roman" pitchFamily="18" charset="0"/>
                <a:cs typeface="Times New Roman" pitchFamily="18" charset="0"/>
              </a:rPr>
              <a:t> </a:t>
            </a:r>
            <a:r>
              <a:rPr lang="en-US" sz="2400" b="1" dirty="0" smtClean="0">
                <a:solidFill>
                  <a:srgbClr val="0000FF"/>
                </a:solidFill>
                <a:latin typeface="Times New Roman" pitchFamily="18" charset="0"/>
                <a:cs typeface="Times New Roman" pitchFamily="18" charset="0"/>
              </a:rPr>
              <a:t>Daniel 9:24</a:t>
            </a:r>
            <a:r>
              <a:rPr lang="en-US" sz="2400" dirty="0" smtClean="0">
                <a:solidFill>
                  <a:srgbClr val="0000FF"/>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"Seventy weeks have been </a:t>
            </a:r>
            <a:r>
              <a:rPr lang="en-US" sz="2400" b="1" u="sng" dirty="0" smtClean="0">
                <a:latin typeface="Times New Roman" pitchFamily="18" charset="0"/>
                <a:cs typeface="Times New Roman" pitchFamily="18" charset="0"/>
              </a:rPr>
              <a:t>decreed for your people</a:t>
            </a:r>
            <a:r>
              <a:rPr lang="en-US" sz="2400" dirty="0" smtClean="0">
                <a:latin typeface="Times New Roman" pitchFamily="18" charset="0"/>
                <a:cs typeface="Times New Roman" pitchFamily="18" charset="0"/>
              </a:rPr>
              <a:t> and </a:t>
            </a:r>
            <a:r>
              <a:rPr lang="en-US" sz="2400" b="1" u="sng" dirty="0" smtClean="0">
                <a:latin typeface="Times New Roman" pitchFamily="18" charset="0"/>
                <a:cs typeface="Times New Roman" pitchFamily="18" charset="0"/>
              </a:rPr>
              <a:t>your holy city</a:t>
            </a:r>
            <a:r>
              <a:rPr lang="en-US" sz="2400" dirty="0" smtClean="0">
                <a:latin typeface="Times New Roman" pitchFamily="18" charset="0"/>
                <a:cs typeface="Times New Roman" pitchFamily="18" charset="0"/>
              </a:rPr>
              <a:t>, to </a:t>
            </a:r>
            <a:r>
              <a:rPr lang="en-US" sz="2400" b="1" u="sng" dirty="0" smtClean="0">
                <a:latin typeface="Times New Roman" pitchFamily="18" charset="0"/>
                <a:cs typeface="Times New Roman" pitchFamily="18" charset="0"/>
              </a:rPr>
              <a:t>finish the transgression</a:t>
            </a:r>
            <a:r>
              <a:rPr lang="en-US" sz="2400" dirty="0" smtClean="0">
                <a:latin typeface="Times New Roman" pitchFamily="18" charset="0"/>
                <a:cs typeface="Times New Roman" pitchFamily="18" charset="0"/>
              </a:rPr>
              <a:t>, to </a:t>
            </a:r>
            <a:r>
              <a:rPr lang="en-US" sz="2400" b="1" u="sng" dirty="0" smtClean="0">
                <a:latin typeface="Times New Roman" pitchFamily="18" charset="0"/>
                <a:cs typeface="Times New Roman" pitchFamily="18" charset="0"/>
              </a:rPr>
              <a:t>make an end of sin</a:t>
            </a:r>
            <a:r>
              <a:rPr lang="en-US" sz="2400" dirty="0" smtClean="0">
                <a:latin typeface="Times New Roman" pitchFamily="18" charset="0"/>
                <a:cs typeface="Times New Roman" pitchFamily="18" charset="0"/>
              </a:rPr>
              <a:t>, to </a:t>
            </a:r>
            <a:r>
              <a:rPr lang="en-US" sz="2400" b="1" u="sng" dirty="0" smtClean="0">
                <a:latin typeface="Times New Roman" pitchFamily="18" charset="0"/>
                <a:cs typeface="Times New Roman" pitchFamily="18" charset="0"/>
              </a:rPr>
              <a:t>make atonement for iniquity</a:t>
            </a:r>
            <a:r>
              <a:rPr lang="en-US" sz="2400" dirty="0" smtClean="0">
                <a:latin typeface="Times New Roman" pitchFamily="18" charset="0"/>
                <a:cs typeface="Times New Roman" pitchFamily="18" charset="0"/>
              </a:rPr>
              <a:t>, to </a:t>
            </a:r>
            <a:r>
              <a:rPr lang="en-US" sz="2400" b="1" u="sng" dirty="0" smtClean="0">
                <a:latin typeface="Times New Roman" pitchFamily="18" charset="0"/>
                <a:cs typeface="Times New Roman" pitchFamily="18" charset="0"/>
              </a:rPr>
              <a:t>bring in everlasting righteousness</a:t>
            </a:r>
            <a:r>
              <a:rPr lang="en-US" sz="2400" dirty="0" smtClean="0">
                <a:latin typeface="Times New Roman" pitchFamily="18" charset="0"/>
                <a:cs typeface="Times New Roman" pitchFamily="18" charset="0"/>
              </a:rPr>
              <a:t>, to </a:t>
            </a:r>
            <a:r>
              <a:rPr lang="en-US" sz="2400" b="1" u="sng" dirty="0" smtClean="0">
                <a:latin typeface="Times New Roman" pitchFamily="18" charset="0"/>
                <a:cs typeface="Times New Roman" pitchFamily="18" charset="0"/>
              </a:rPr>
              <a:t>seal up vision</a:t>
            </a:r>
            <a:r>
              <a:rPr lang="en-US" sz="2400" dirty="0" smtClean="0">
                <a:latin typeface="Times New Roman" pitchFamily="18" charset="0"/>
                <a:cs typeface="Times New Roman" pitchFamily="18" charset="0"/>
              </a:rPr>
              <a:t> and </a:t>
            </a:r>
            <a:r>
              <a:rPr lang="en-US" sz="2400" b="1" u="sng" dirty="0" smtClean="0">
                <a:latin typeface="Times New Roman" pitchFamily="18" charset="0"/>
                <a:cs typeface="Times New Roman" pitchFamily="18" charset="0"/>
              </a:rPr>
              <a:t>prophecy</a:t>
            </a:r>
            <a:r>
              <a:rPr lang="en-US" sz="2400" dirty="0" smtClean="0">
                <a:latin typeface="Times New Roman" pitchFamily="18" charset="0"/>
                <a:cs typeface="Times New Roman" pitchFamily="18" charset="0"/>
              </a:rPr>
              <a:t>, and to </a:t>
            </a:r>
            <a:r>
              <a:rPr lang="en-US" sz="2400" b="1" u="sng" dirty="0" smtClean="0">
                <a:latin typeface="Times New Roman" pitchFamily="18" charset="0"/>
                <a:cs typeface="Times New Roman" pitchFamily="18" charset="0"/>
              </a:rPr>
              <a:t>anoint the most holy </a:t>
            </a:r>
            <a:r>
              <a:rPr lang="en-US" sz="2400" b="1" i="1" u="sng" dirty="0" smtClean="0">
                <a:latin typeface="Times New Roman" pitchFamily="18" charset="0"/>
                <a:cs typeface="Times New Roman" pitchFamily="18" charset="0"/>
              </a:rPr>
              <a:t>place</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[note 7 purposes]</a:t>
            </a:r>
          </a:p>
          <a:p>
            <a:pPr marL="514350" indent="-514350">
              <a:buFont typeface="+mj-lt"/>
              <a:buAutoNum type="alphaUcPeriod"/>
            </a:pPr>
            <a:r>
              <a:rPr lang="en-US" sz="2400" b="1" dirty="0" smtClean="0">
                <a:latin typeface="Times New Roman" pitchFamily="18" charset="0"/>
                <a:cs typeface="Times New Roman" pitchFamily="18" charset="0"/>
              </a:rPr>
              <a:t> </a:t>
            </a:r>
            <a:r>
              <a:rPr lang="en-US" sz="2400" b="1" dirty="0" smtClean="0">
                <a:solidFill>
                  <a:srgbClr val="0000FF"/>
                </a:solidFill>
                <a:latin typeface="Times New Roman" pitchFamily="18" charset="0"/>
                <a:cs typeface="Times New Roman" pitchFamily="18" charset="0"/>
              </a:rPr>
              <a:t>Matthew 24:14</a:t>
            </a:r>
            <a:r>
              <a:rPr lang="en-US" sz="2400" dirty="0" smtClean="0">
                <a:latin typeface="Times New Roman" pitchFamily="18" charset="0"/>
                <a:cs typeface="Times New Roman" pitchFamily="18" charset="0"/>
              </a:rPr>
              <a:t> "</a:t>
            </a:r>
            <a:r>
              <a:rPr lang="en-US" sz="2400" dirty="0" smtClean="0">
                <a:solidFill>
                  <a:srgbClr val="FF0000"/>
                </a:solidFill>
                <a:latin typeface="Times New Roman" pitchFamily="18" charset="0"/>
                <a:cs typeface="Times New Roman" pitchFamily="18" charset="0"/>
              </a:rPr>
              <a:t>And </a:t>
            </a:r>
            <a:r>
              <a:rPr lang="en-US" sz="2400" b="1" u="sng" dirty="0" smtClean="0">
                <a:solidFill>
                  <a:srgbClr val="FF0000"/>
                </a:solidFill>
                <a:latin typeface="Times New Roman" pitchFamily="18" charset="0"/>
                <a:cs typeface="Times New Roman" pitchFamily="18" charset="0"/>
              </a:rPr>
              <a:t>this gospel of the kingdom shall be preached in the whole world for a witness to all the nations, and then the end shall come</a:t>
            </a:r>
            <a:r>
              <a:rPr lang="en-US" sz="2400" dirty="0" smtClean="0">
                <a:latin typeface="Times New Roman" pitchFamily="18" charset="0"/>
                <a:cs typeface="Times New Roman" pitchFamily="18" charset="0"/>
              </a:rPr>
              <a:t>. </a:t>
            </a:r>
          </a:p>
          <a:p>
            <a:pPr marL="514350" lvl="0" indent="-514350">
              <a:buFont typeface="+mj-lt"/>
              <a:buAutoNum type="alphaUcPeriod"/>
            </a:pPr>
            <a:r>
              <a:rPr lang="en-US" sz="2400" b="1" dirty="0" smtClean="0">
                <a:latin typeface="Times New Roman" pitchFamily="18" charset="0"/>
                <a:cs typeface="Times New Roman" pitchFamily="18" charset="0"/>
              </a:rPr>
              <a:t> </a:t>
            </a:r>
            <a:r>
              <a:rPr lang="en-US" sz="2400" b="1" dirty="0" smtClean="0">
                <a:solidFill>
                  <a:srgbClr val="0000FF"/>
                </a:solidFill>
                <a:latin typeface="Times New Roman" pitchFamily="18" charset="0"/>
                <a:cs typeface="Times New Roman" pitchFamily="18" charset="0"/>
              </a:rPr>
              <a:t>Isaiah 24:21</a:t>
            </a:r>
            <a:r>
              <a:rPr lang="en-US" sz="2400" dirty="0" smtClean="0">
                <a:latin typeface="Times New Roman" pitchFamily="18" charset="0"/>
                <a:cs typeface="Times New Roman" pitchFamily="18" charset="0"/>
              </a:rPr>
              <a:t> So it will happen </a:t>
            </a:r>
            <a:r>
              <a:rPr lang="en-US" sz="2400" b="1" u="sng" dirty="0" smtClean="0">
                <a:latin typeface="Times New Roman" pitchFamily="18" charset="0"/>
                <a:cs typeface="Times New Roman" pitchFamily="18" charset="0"/>
              </a:rPr>
              <a:t>in that day</a:t>
            </a:r>
            <a:r>
              <a:rPr lang="en-US" sz="2400" dirty="0" smtClean="0">
                <a:latin typeface="Times New Roman" pitchFamily="18" charset="0"/>
                <a:cs typeface="Times New Roman" pitchFamily="18" charset="0"/>
              </a:rPr>
              <a:t>, That the </a:t>
            </a:r>
            <a:r>
              <a:rPr lang="en-US" sz="2400" b="1" u="sng" dirty="0" smtClean="0">
                <a:latin typeface="Times New Roman" pitchFamily="18" charset="0"/>
                <a:cs typeface="Times New Roman" pitchFamily="18" charset="0"/>
              </a:rPr>
              <a:t>Lord will punish the host of heaven</a:t>
            </a:r>
            <a:r>
              <a:rPr lang="en-US" sz="2400" dirty="0" smtClean="0">
                <a:latin typeface="Times New Roman" pitchFamily="18" charset="0"/>
                <a:cs typeface="Times New Roman" pitchFamily="18" charset="0"/>
              </a:rPr>
              <a:t>, on high, </a:t>
            </a:r>
            <a:r>
              <a:rPr lang="en-US" sz="2400" b="1" u="sng" dirty="0" smtClean="0">
                <a:latin typeface="Times New Roman" pitchFamily="18" charset="0"/>
                <a:cs typeface="Times New Roman" pitchFamily="18" charset="0"/>
              </a:rPr>
              <a:t>And the kings of the earth</a:t>
            </a:r>
            <a:r>
              <a:rPr lang="en-US" sz="2400" dirty="0" smtClean="0">
                <a:latin typeface="Times New Roman" pitchFamily="18" charset="0"/>
                <a:cs typeface="Times New Roman" pitchFamily="18" charset="0"/>
              </a:rPr>
              <a:t>, on earth. </a:t>
            </a:r>
            <a:r>
              <a:rPr lang="en-US" sz="2400" b="1"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792162"/>
          </a:xfrm>
        </p:spPr>
        <p:txBody>
          <a:bodyPr>
            <a:normAutofit/>
          </a:bodyPr>
          <a:lstStyle/>
          <a:p>
            <a:r>
              <a:rPr lang="en-US" sz="4000" i="1" dirty="0" smtClean="0"/>
              <a:t>Three Purposes of the Tribulation</a:t>
            </a:r>
            <a:endParaRPr lang="en-US" sz="4000" i="1"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a:t>
            </a:fld>
            <a:endParaRPr lang="en-US"/>
          </a:p>
        </p:txBody>
      </p:sp>
      <p:sp>
        <p:nvSpPr>
          <p:cNvPr id="9" name="Rectangle 8"/>
          <p:cNvSpPr/>
          <p:nvPr/>
        </p:nvSpPr>
        <p:spPr>
          <a:xfrm>
            <a:off x="304800" y="990600"/>
            <a:ext cx="8610600" cy="762000"/>
          </a:xfrm>
          <a:prstGeom prst="rect">
            <a:avLst/>
          </a:prstGeom>
          <a:solidFill>
            <a:schemeClr val="bg1"/>
          </a:solidFill>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smtClean="0">
                <a:solidFill>
                  <a:srgbClr val="FF0000"/>
                </a:solidFill>
              </a:rPr>
              <a:t>Note: Scripture recognizes three classes of people: </a:t>
            </a:r>
          </a:p>
          <a:p>
            <a:r>
              <a:rPr lang="en-US" sz="2000" b="1" dirty="0" smtClean="0">
                <a:solidFill>
                  <a:srgbClr val="0000FF"/>
                </a:solidFill>
              </a:rPr>
              <a:t>1 Cor. 10:32</a:t>
            </a:r>
            <a:r>
              <a:rPr lang="en-US" sz="2000" dirty="0" smtClean="0">
                <a:solidFill>
                  <a:srgbClr val="0000FF"/>
                </a:solidFill>
              </a:rPr>
              <a:t> </a:t>
            </a:r>
            <a:r>
              <a:rPr lang="en-US" sz="2000" b="1" u="sng" dirty="0" smtClean="0">
                <a:solidFill>
                  <a:schemeClr val="tx1"/>
                </a:solidFill>
              </a:rPr>
              <a:t>Give no offense either to Jews or to Greeks or to the church of God</a:t>
            </a:r>
            <a:r>
              <a:rPr lang="en-US" sz="2000" dirty="0" smtClean="0">
                <a:solidFill>
                  <a:schemeClr val="tx1"/>
                </a:solidFill>
              </a:rPr>
              <a:t>; </a:t>
            </a:r>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Keys to </a:t>
            </a:r>
            <a:r>
              <a:rPr lang="en-US" b="1" dirty="0" smtClean="0">
                <a:solidFill>
                  <a:srgbClr val="0000FF"/>
                </a:solidFill>
              </a:rPr>
              <a:t>Rev 4 - 22</a:t>
            </a:r>
            <a:endParaRPr lang="en-US" b="1" dirty="0">
              <a:solidFill>
                <a:srgbClr val="0000FF"/>
              </a:solidFill>
            </a:endParaRPr>
          </a:p>
        </p:txBody>
      </p:sp>
      <p:sp>
        <p:nvSpPr>
          <p:cNvPr id="3" name="Content Placeholder 2"/>
          <p:cNvSpPr>
            <a:spLocks noGrp="1"/>
          </p:cNvSpPr>
          <p:nvPr>
            <p:ph idx="1"/>
          </p:nvPr>
        </p:nvSpPr>
        <p:spPr>
          <a:xfrm>
            <a:off x="228600" y="1447800"/>
            <a:ext cx="8686800" cy="4525963"/>
          </a:xfrm>
        </p:spPr>
        <p:txBody>
          <a:bodyPr>
            <a:normAutofit/>
          </a:bodyPr>
          <a:lstStyle/>
          <a:p>
            <a:pPr marL="0" indent="0" algn="ctr">
              <a:buNone/>
            </a:pPr>
            <a:r>
              <a:rPr lang="en-US" dirty="0" smtClean="0"/>
              <a:t>Understanding God’s dealing with Israel is impossible without understanding two things…</a:t>
            </a:r>
          </a:p>
          <a:p>
            <a:pPr marL="514350" indent="-514350" algn="ctr">
              <a:buNone/>
            </a:pPr>
            <a:endParaRPr lang="en-US" dirty="0" smtClean="0"/>
          </a:p>
          <a:p>
            <a:pPr marL="514350" indent="-514350" algn="ctr">
              <a:buNone/>
            </a:pPr>
            <a:r>
              <a:rPr lang="en-US" b="1" dirty="0" smtClean="0"/>
              <a:t>4 of the 8 Biblical Covenants </a:t>
            </a:r>
          </a:p>
          <a:p>
            <a:pPr marL="514350" indent="-514350" algn="ctr">
              <a:buNone/>
            </a:pPr>
            <a:r>
              <a:rPr lang="en-US" sz="2400" dirty="0" smtClean="0"/>
              <a:t>[</a:t>
            </a:r>
            <a:r>
              <a:rPr lang="en-US" sz="2400" b="1" dirty="0" smtClean="0">
                <a:solidFill>
                  <a:srgbClr val="C00000"/>
                </a:solidFill>
              </a:rPr>
              <a:t>What needs to be fulfilled</a:t>
            </a:r>
            <a:r>
              <a:rPr lang="en-US" sz="2400" dirty="0" smtClean="0"/>
              <a:t>]</a:t>
            </a:r>
          </a:p>
          <a:p>
            <a:pPr marL="514350" indent="-514350" algn="ctr">
              <a:buNone/>
            </a:pPr>
            <a:r>
              <a:rPr lang="en-US" dirty="0" smtClean="0"/>
              <a:t>and </a:t>
            </a:r>
          </a:p>
          <a:p>
            <a:pPr marL="514350" indent="-514350" algn="ctr">
              <a:buNone/>
            </a:pPr>
            <a:r>
              <a:rPr lang="en-US" b="1" dirty="0" smtClean="0"/>
              <a:t>Redemption </a:t>
            </a:r>
          </a:p>
          <a:p>
            <a:pPr marL="514350" indent="-514350" algn="ctr">
              <a:buNone/>
            </a:pPr>
            <a:r>
              <a:rPr lang="en-US" sz="2400" dirty="0" smtClean="0"/>
              <a:t>[</a:t>
            </a:r>
            <a:r>
              <a:rPr lang="en-US" sz="2400" b="1" dirty="0" smtClean="0">
                <a:solidFill>
                  <a:srgbClr val="C00000"/>
                </a:solidFill>
              </a:rPr>
              <a:t>How it will be fulfilled</a:t>
            </a:r>
            <a:r>
              <a:rPr lang="en-US" sz="2400" dirty="0" smtClean="0"/>
              <a:t>]</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7</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2. First Key – Understand The Biblical Covenants</a:t>
            </a:r>
            <a:endParaRPr lang="en-US" b="1" dirty="0"/>
          </a:p>
        </p:txBody>
      </p:sp>
      <p:sp>
        <p:nvSpPr>
          <p:cNvPr id="3" name="Content Placeholder 2"/>
          <p:cNvSpPr>
            <a:spLocks noGrp="1"/>
          </p:cNvSpPr>
          <p:nvPr>
            <p:ph idx="1"/>
          </p:nvPr>
        </p:nvSpPr>
        <p:spPr>
          <a:xfrm>
            <a:off x="457200" y="1493837"/>
            <a:ext cx="8229600" cy="4830763"/>
          </a:xfrm>
        </p:spPr>
        <p:txBody>
          <a:bodyPr>
            <a:normAutofit fontScale="77500" lnSpcReduction="20000"/>
          </a:bodyPr>
          <a:lstStyle/>
          <a:p>
            <a:pPr lvl="0">
              <a:buNone/>
            </a:pPr>
            <a:r>
              <a:rPr lang="en-US" sz="4100" b="1" dirty="0" smtClean="0"/>
              <a:t>A. The Biblical Covenants are:</a:t>
            </a:r>
          </a:p>
          <a:p>
            <a:pPr lvl="0">
              <a:buNone/>
            </a:pPr>
            <a:endParaRPr lang="en-US" sz="1000" dirty="0" smtClean="0"/>
          </a:p>
          <a:p>
            <a:pPr lvl="0"/>
            <a:r>
              <a:rPr lang="en-US" sz="4100" dirty="0" err="1" smtClean="0"/>
              <a:t>Edenic</a:t>
            </a:r>
            <a:endParaRPr lang="en-US" sz="4100" dirty="0" smtClean="0"/>
          </a:p>
          <a:p>
            <a:pPr lvl="0"/>
            <a:r>
              <a:rPr lang="en-US" sz="4100" dirty="0" err="1" smtClean="0"/>
              <a:t>Adamic</a:t>
            </a:r>
            <a:endParaRPr lang="en-US" sz="4100" dirty="0" smtClean="0"/>
          </a:p>
          <a:p>
            <a:pPr lvl="0"/>
            <a:r>
              <a:rPr lang="en-US" sz="4100" dirty="0" err="1" smtClean="0"/>
              <a:t>Noahic</a:t>
            </a:r>
            <a:endParaRPr lang="en-US" sz="4100" dirty="0" smtClean="0"/>
          </a:p>
          <a:p>
            <a:pPr lvl="0"/>
            <a:r>
              <a:rPr lang="en-US" sz="4100" b="1" dirty="0" smtClean="0">
                <a:solidFill>
                  <a:srgbClr val="C00000"/>
                </a:solidFill>
              </a:rPr>
              <a:t>Abrahamic</a:t>
            </a:r>
            <a:endParaRPr lang="en-US" sz="4100" dirty="0" smtClean="0">
              <a:solidFill>
                <a:srgbClr val="C00000"/>
              </a:solidFill>
            </a:endParaRPr>
          </a:p>
          <a:p>
            <a:pPr lvl="0"/>
            <a:r>
              <a:rPr lang="en-US" sz="4100" dirty="0" smtClean="0"/>
              <a:t>Mosaic</a:t>
            </a:r>
          </a:p>
          <a:p>
            <a:pPr lvl="0"/>
            <a:r>
              <a:rPr lang="en-US" sz="4100" b="1" dirty="0" smtClean="0">
                <a:solidFill>
                  <a:srgbClr val="C00000"/>
                </a:solidFill>
              </a:rPr>
              <a:t>Palestinian</a:t>
            </a:r>
          </a:p>
          <a:p>
            <a:pPr lvl="0"/>
            <a:r>
              <a:rPr lang="en-US" sz="4100" b="1" dirty="0" smtClean="0">
                <a:solidFill>
                  <a:srgbClr val="C00000"/>
                </a:solidFill>
              </a:rPr>
              <a:t>Davidic</a:t>
            </a:r>
          </a:p>
          <a:p>
            <a:pPr lvl="0"/>
            <a:r>
              <a:rPr lang="en-US" sz="4100" b="1" dirty="0" smtClean="0">
                <a:solidFill>
                  <a:srgbClr val="C00000"/>
                </a:solidFill>
              </a:rPr>
              <a:t>New</a:t>
            </a:r>
          </a:p>
          <a:p>
            <a:pPr>
              <a:buNone/>
            </a:pP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8</a:t>
            </a:fld>
            <a:endParaRPr lang="en-US"/>
          </a:p>
        </p:txBody>
      </p:sp>
      <p:sp>
        <p:nvSpPr>
          <p:cNvPr id="7" name="TextBox 6"/>
          <p:cNvSpPr txBox="1"/>
          <p:nvPr/>
        </p:nvSpPr>
        <p:spPr>
          <a:xfrm>
            <a:off x="4114800" y="2133600"/>
            <a:ext cx="4114800" cy="3785652"/>
          </a:xfrm>
          <a:prstGeom prst="rect">
            <a:avLst/>
          </a:prstGeom>
          <a:noFill/>
          <a:ln w="28575">
            <a:solidFill>
              <a:schemeClr val="tx1"/>
            </a:solidFill>
          </a:ln>
        </p:spPr>
        <p:txBody>
          <a:bodyPr wrap="square" rtlCol="0">
            <a:spAutoFit/>
          </a:bodyPr>
          <a:lstStyle/>
          <a:p>
            <a:r>
              <a:rPr lang="en-US" sz="2000" b="1" dirty="0" smtClean="0">
                <a:solidFill>
                  <a:srgbClr val="0000FF"/>
                </a:solidFill>
              </a:rPr>
              <a:t>Galatians 3:15</a:t>
            </a:r>
            <a:r>
              <a:rPr lang="en-US" sz="2000" dirty="0" smtClean="0">
                <a:solidFill>
                  <a:srgbClr val="0000FF"/>
                </a:solidFill>
              </a:rPr>
              <a:t> </a:t>
            </a:r>
            <a:r>
              <a:rPr lang="en-US" sz="2000" dirty="0" smtClean="0"/>
              <a:t>Brethren, I speak in terms of human relations: even though it is </a:t>
            </a:r>
            <a:r>
              <a:rPr lang="en-US" sz="2000" i="1" dirty="0" smtClean="0"/>
              <a:t>only</a:t>
            </a:r>
            <a:r>
              <a:rPr lang="en-US" sz="2000" dirty="0" smtClean="0"/>
              <a:t> a man's covenant, yet </a:t>
            </a:r>
            <a:r>
              <a:rPr lang="en-US" sz="2000" b="1" u="sng" dirty="0" smtClean="0"/>
              <a:t>when it has been ratified, no one sets it aside or adds conditions to it</a:t>
            </a:r>
            <a:r>
              <a:rPr lang="en-US" sz="2000" dirty="0" smtClean="0"/>
              <a:t>.</a:t>
            </a:r>
          </a:p>
          <a:p>
            <a:r>
              <a:rPr lang="en-US" sz="2000" dirty="0" smtClean="0"/>
              <a:t>[Also </a:t>
            </a:r>
            <a:r>
              <a:rPr lang="en-US" sz="2000" b="1" dirty="0" smtClean="0">
                <a:solidFill>
                  <a:srgbClr val="0000FF"/>
                </a:solidFill>
              </a:rPr>
              <a:t>Gal 3:17</a:t>
            </a:r>
            <a:r>
              <a:rPr lang="en-US" sz="2000" dirty="0" smtClean="0"/>
              <a:t>]</a:t>
            </a:r>
          </a:p>
          <a:p>
            <a:r>
              <a:rPr lang="en-US" sz="2000" b="1" dirty="0" smtClean="0">
                <a:solidFill>
                  <a:srgbClr val="0000FF"/>
                </a:solidFill>
              </a:rPr>
              <a:t>Ephes. 2:12 </a:t>
            </a:r>
            <a:r>
              <a:rPr lang="en-US" sz="2000" i="1" dirty="0" smtClean="0"/>
              <a:t>remember</a:t>
            </a:r>
            <a:r>
              <a:rPr lang="en-US" sz="2000" dirty="0" smtClean="0"/>
              <a:t> that you were at that time separate from Christ, </a:t>
            </a:r>
            <a:r>
              <a:rPr lang="en-US" sz="2000" b="1" u="sng" dirty="0" smtClean="0"/>
              <a:t>excluded from the commonwealth of Israel, and strangers to the covenants of promise</a:t>
            </a:r>
            <a:r>
              <a:rPr lang="en-US" sz="2000" dirty="0" smtClean="0"/>
              <a:t>, having no hope and without God in the world.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Line 52"/>
          <p:cNvSpPr>
            <a:spLocks noChangeShapeType="1"/>
          </p:cNvSpPr>
          <p:nvPr/>
        </p:nvSpPr>
        <p:spPr bwMode="auto">
          <a:xfrm>
            <a:off x="7467600" y="3895724"/>
            <a:ext cx="762000" cy="381001"/>
          </a:xfrm>
          <a:prstGeom prst="line">
            <a:avLst/>
          </a:prstGeom>
          <a:noFill/>
          <a:ln w="38100">
            <a:solidFill>
              <a:schemeClr val="tx1"/>
            </a:solidFill>
            <a:round/>
            <a:headEnd/>
            <a:tailEnd type="triangle" w="med" len="med"/>
          </a:ln>
          <a:effectLst/>
        </p:spPr>
        <p:txBody>
          <a:bodyPr wrap="none" anchor="ctr"/>
          <a:lstStyle/>
          <a:p>
            <a:endParaRPr lang="en-US"/>
          </a:p>
        </p:txBody>
      </p:sp>
      <p:sp>
        <p:nvSpPr>
          <p:cNvPr id="2059" name="Line 11"/>
          <p:cNvSpPr>
            <a:spLocks noChangeShapeType="1"/>
          </p:cNvSpPr>
          <p:nvPr/>
        </p:nvSpPr>
        <p:spPr bwMode="auto">
          <a:xfrm>
            <a:off x="152400" y="5013325"/>
            <a:ext cx="8686800" cy="0"/>
          </a:xfrm>
          <a:prstGeom prst="line">
            <a:avLst/>
          </a:prstGeom>
          <a:noFill/>
          <a:ln w="57150">
            <a:solidFill>
              <a:schemeClr val="tx1"/>
            </a:solidFill>
            <a:round/>
            <a:headEnd/>
            <a:tailEnd type="triangle" w="med" len="med"/>
          </a:ln>
          <a:effectLst/>
        </p:spPr>
        <p:txBody>
          <a:bodyPr wrap="none" anchor="ctr"/>
          <a:lstStyle/>
          <a:p>
            <a:endParaRPr lang="en-US"/>
          </a:p>
        </p:txBody>
      </p:sp>
      <p:sp>
        <p:nvSpPr>
          <p:cNvPr id="2108" name="Text Box 60"/>
          <p:cNvSpPr txBox="1">
            <a:spLocks noChangeArrowheads="1"/>
          </p:cNvSpPr>
          <p:nvPr/>
        </p:nvSpPr>
        <p:spPr bwMode="auto">
          <a:xfrm>
            <a:off x="6096000" y="4556125"/>
            <a:ext cx="292100" cy="854075"/>
          </a:xfrm>
          <a:prstGeom prst="rect">
            <a:avLst/>
          </a:prstGeom>
          <a:solidFill>
            <a:schemeClr val="bg1"/>
          </a:solidFill>
          <a:ln w="9525">
            <a:noFill/>
            <a:miter lim="800000"/>
            <a:headEnd/>
            <a:tailEnd/>
          </a:ln>
          <a:effectLst/>
        </p:spPr>
        <p:txBody>
          <a:bodyPr>
            <a:spAutoFit/>
          </a:bodyPr>
          <a:lstStyle/>
          <a:p>
            <a:pPr algn="ctr"/>
            <a:r>
              <a:rPr lang="en-US" sz="1000"/>
              <a:t>e</a:t>
            </a:r>
          </a:p>
          <a:p>
            <a:pPr algn="ctr"/>
            <a:r>
              <a:rPr lang="en-US" sz="1000"/>
              <a:t>x</a:t>
            </a:r>
          </a:p>
          <a:p>
            <a:pPr algn="ctr"/>
            <a:r>
              <a:rPr lang="en-US" sz="1000"/>
              <a:t>i</a:t>
            </a:r>
          </a:p>
          <a:p>
            <a:pPr algn="ctr"/>
            <a:r>
              <a:rPr lang="en-US" sz="1000"/>
              <a:t>l</a:t>
            </a:r>
          </a:p>
          <a:p>
            <a:pPr algn="ctr"/>
            <a:r>
              <a:rPr lang="en-US" sz="1000"/>
              <a:t>e</a:t>
            </a:r>
          </a:p>
        </p:txBody>
      </p:sp>
      <p:sp>
        <p:nvSpPr>
          <p:cNvPr id="2050" name="Rectangle 2"/>
          <p:cNvSpPr>
            <a:spLocks noGrp="1" noChangeArrowheads="1"/>
          </p:cNvSpPr>
          <p:nvPr>
            <p:ph type="title"/>
          </p:nvPr>
        </p:nvSpPr>
        <p:spPr>
          <a:xfrm>
            <a:off x="685800" y="381000"/>
            <a:ext cx="7772400" cy="609600"/>
          </a:xfrm>
        </p:spPr>
        <p:txBody>
          <a:bodyPr>
            <a:noAutofit/>
          </a:bodyPr>
          <a:lstStyle/>
          <a:p>
            <a:r>
              <a:rPr lang="en-US" b="1" dirty="0" smtClean="0"/>
              <a:t>2. Biblical </a:t>
            </a:r>
            <a:r>
              <a:rPr lang="en-US" b="1" dirty="0"/>
              <a:t>Covenants</a:t>
            </a:r>
          </a:p>
        </p:txBody>
      </p:sp>
      <p:sp>
        <p:nvSpPr>
          <p:cNvPr id="2051" name="Text Box 3"/>
          <p:cNvSpPr txBox="1">
            <a:spLocks noChangeArrowheads="1"/>
          </p:cNvSpPr>
          <p:nvPr/>
        </p:nvSpPr>
        <p:spPr bwMode="auto">
          <a:xfrm>
            <a:off x="2743200" y="2355850"/>
            <a:ext cx="914400" cy="1044575"/>
          </a:xfrm>
          <a:prstGeom prst="rect">
            <a:avLst/>
          </a:prstGeom>
          <a:noFill/>
          <a:ln w="38100">
            <a:solidFill>
              <a:schemeClr val="tx1"/>
            </a:solidFill>
            <a:miter lim="800000"/>
            <a:headEnd/>
            <a:tailEnd/>
          </a:ln>
          <a:effectLst/>
        </p:spPr>
        <p:txBody>
          <a:bodyPr>
            <a:spAutoFit/>
          </a:bodyPr>
          <a:lstStyle/>
          <a:p>
            <a:pPr algn="ctr"/>
            <a:endParaRPr lang="en-US" sz="1000"/>
          </a:p>
          <a:p>
            <a:pPr algn="ctr"/>
            <a:endParaRPr lang="en-US" sz="1000"/>
          </a:p>
          <a:p>
            <a:pPr algn="ctr"/>
            <a:r>
              <a:rPr lang="en-US" sz="1000"/>
              <a:t>Abrahamic</a:t>
            </a:r>
          </a:p>
          <a:p>
            <a:pPr algn="ctr"/>
            <a:r>
              <a:rPr lang="en-US" sz="1000"/>
              <a:t>Gen. 12</a:t>
            </a:r>
          </a:p>
          <a:p>
            <a:pPr algn="ctr"/>
            <a:endParaRPr lang="en-US" sz="1000"/>
          </a:p>
          <a:p>
            <a:pPr algn="ctr"/>
            <a:endParaRPr lang="en-US" sz="1000"/>
          </a:p>
        </p:txBody>
      </p:sp>
      <p:sp>
        <p:nvSpPr>
          <p:cNvPr id="2052" name="Text Box 4"/>
          <p:cNvSpPr txBox="1">
            <a:spLocks noChangeArrowheads="1"/>
          </p:cNvSpPr>
          <p:nvPr/>
        </p:nvSpPr>
        <p:spPr bwMode="auto">
          <a:xfrm>
            <a:off x="5181600" y="2660650"/>
            <a:ext cx="638175" cy="434975"/>
          </a:xfrm>
          <a:prstGeom prst="rect">
            <a:avLst/>
          </a:prstGeom>
          <a:noFill/>
          <a:ln w="38100">
            <a:solidFill>
              <a:schemeClr val="tx1"/>
            </a:solidFill>
            <a:miter lim="800000"/>
            <a:headEnd/>
            <a:tailEnd/>
          </a:ln>
          <a:effectLst/>
        </p:spPr>
        <p:txBody>
          <a:bodyPr wrap="none">
            <a:spAutoFit/>
          </a:bodyPr>
          <a:lstStyle/>
          <a:p>
            <a:pPr algn="ctr"/>
            <a:r>
              <a:rPr lang="en-US" sz="1000"/>
              <a:t>Davidic</a:t>
            </a:r>
          </a:p>
          <a:p>
            <a:pPr algn="ctr"/>
            <a:r>
              <a:rPr lang="en-US" sz="1000"/>
              <a:t>2 Sam 7</a:t>
            </a:r>
          </a:p>
        </p:txBody>
      </p:sp>
      <p:sp>
        <p:nvSpPr>
          <p:cNvPr id="2054" name="Text Box 6"/>
          <p:cNvSpPr txBox="1">
            <a:spLocks noChangeArrowheads="1"/>
          </p:cNvSpPr>
          <p:nvPr/>
        </p:nvSpPr>
        <p:spPr bwMode="auto">
          <a:xfrm>
            <a:off x="990600" y="2660650"/>
            <a:ext cx="703263" cy="587375"/>
          </a:xfrm>
          <a:prstGeom prst="rect">
            <a:avLst/>
          </a:prstGeom>
          <a:noFill/>
          <a:ln w="38100">
            <a:solidFill>
              <a:schemeClr val="tx1"/>
            </a:solidFill>
            <a:prstDash val="sysDot"/>
            <a:miter lim="800000"/>
            <a:headEnd/>
            <a:tailEnd/>
          </a:ln>
          <a:effectLst/>
        </p:spPr>
        <p:txBody>
          <a:bodyPr wrap="none">
            <a:spAutoFit/>
          </a:bodyPr>
          <a:lstStyle/>
          <a:p>
            <a:pPr algn="ctr"/>
            <a:r>
              <a:rPr lang="en-US" sz="1000" dirty="0" err="1"/>
              <a:t>Adamic</a:t>
            </a:r>
            <a:endParaRPr lang="en-US" sz="1000" dirty="0"/>
          </a:p>
          <a:p>
            <a:pPr algn="ctr"/>
            <a:r>
              <a:rPr lang="en-US" sz="1000" dirty="0"/>
              <a:t>Gen. 3:7-</a:t>
            </a:r>
          </a:p>
          <a:p>
            <a:pPr algn="ctr"/>
            <a:r>
              <a:rPr lang="en-US" sz="1000" dirty="0"/>
              <a:t>8:19</a:t>
            </a:r>
          </a:p>
        </p:txBody>
      </p:sp>
      <p:sp>
        <p:nvSpPr>
          <p:cNvPr id="2055" name="Text Box 7"/>
          <p:cNvSpPr txBox="1">
            <a:spLocks noChangeArrowheads="1"/>
          </p:cNvSpPr>
          <p:nvPr/>
        </p:nvSpPr>
        <p:spPr bwMode="auto">
          <a:xfrm>
            <a:off x="5602288" y="3727450"/>
            <a:ext cx="561975" cy="434975"/>
          </a:xfrm>
          <a:prstGeom prst="rect">
            <a:avLst/>
          </a:prstGeom>
          <a:noFill/>
          <a:ln w="38100">
            <a:solidFill>
              <a:schemeClr val="tx1"/>
            </a:solidFill>
            <a:miter lim="800000"/>
            <a:headEnd/>
            <a:tailEnd/>
          </a:ln>
          <a:effectLst/>
        </p:spPr>
        <p:txBody>
          <a:bodyPr wrap="none">
            <a:spAutoFit/>
          </a:bodyPr>
          <a:lstStyle/>
          <a:p>
            <a:pPr algn="ctr"/>
            <a:r>
              <a:rPr lang="en-US" sz="1000" dirty="0"/>
              <a:t>New</a:t>
            </a:r>
          </a:p>
          <a:p>
            <a:pPr algn="ctr"/>
            <a:r>
              <a:rPr lang="en-US" sz="1000" dirty="0"/>
              <a:t>Jer. 31</a:t>
            </a:r>
          </a:p>
        </p:txBody>
      </p:sp>
      <p:sp>
        <p:nvSpPr>
          <p:cNvPr id="2056" name="Text Box 8"/>
          <p:cNvSpPr txBox="1">
            <a:spLocks noChangeArrowheads="1"/>
          </p:cNvSpPr>
          <p:nvPr/>
        </p:nvSpPr>
        <p:spPr bwMode="auto">
          <a:xfrm>
            <a:off x="4114800" y="3041650"/>
            <a:ext cx="596900" cy="587375"/>
          </a:xfrm>
          <a:prstGeom prst="rect">
            <a:avLst/>
          </a:prstGeom>
          <a:noFill/>
          <a:ln w="38100">
            <a:solidFill>
              <a:schemeClr val="tx1"/>
            </a:solidFill>
            <a:miter lim="800000"/>
            <a:headEnd/>
            <a:tailEnd/>
          </a:ln>
          <a:effectLst/>
        </p:spPr>
        <p:txBody>
          <a:bodyPr wrap="none">
            <a:spAutoFit/>
          </a:bodyPr>
          <a:lstStyle/>
          <a:p>
            <a:pPr algn="ctr"/>
            <a:r>
              <a:rPr lang="en-US" sz="1000"/>
              <a:t>Mosaic</a:t>
            </a:r>
          </a:p>
          <a:p>
            <a:pPr algn="ctr"/>
            <a:r>
              <a:rPr lang="en-US" sz="1000"/>
              <a:t>Ex 20,</a:t>
            </a:r>
          </a:p>
          <a:p>
            <a:pPr algn="ctr"/>
            <a:r>
              <a:rPr lang="en-US" sz="1000"/>
              <a:t>Gal 3</a:t>
            </a:r>
          </a:p>
        </p:txBody>
      </p:sp>
      <p:sp>
        <p:nvSpPr>
          <p:cNvPr id="2057" name="Text Box 9"/>
          <p:cNvSpPr txBox="1">
            <a:spLocks noChangeArrowheads="1"/>
          </p:cNvSpPr>
          <p:nvPr/>
        </p:nvSpPr>
        <p:spPr bwMode="auto">
          <a:xfrm>
            <a:off x="76200" y="2660650"/>
            <a:ext cx="766763" cy="587375"/>
          </a:xfrm>
          <a:prstGeom prst="rect">
            <a:avLst/>
          </a:prstGeom>
          <a:noFill/>
          <a:ln w="38100">
            <a:solidFill>
              <a:schemeClr val="tx1"/>
            </a:solidFill>
            <a:prstDash val="sysDot"/>
            <a:miter lim="800000"/>
            <a:headEnd/>
            <a:tailEnd/>
          </a:ln>
          <a:effectLst/>
        </p:spPr>
        <p:txBody>
          <a:bodyPr wrap="none">
            <a:spAutoFit/>
          </a:bodyPr>
          <a:lstStyle/>
          <a:p>
            <a:pPr algn="ctr"/>
            <a:r>
              <a:rPr lang="en-US" sz="1000"/>
              <a:t>Edenic</a:t>
            </a:r>
          </a:p>
          <a:p>
            <a:pPr algn="ctr"/>
            <a:r>
              <a:rPr lang="en-US" sz="1000"/>
              <a:t>Gen. 1:26-</a:t>
            </a:r>
          </a:p>
          <a:p>
            <a:pPr algn="ctr"/>
            <a:r>
              <a:rPr lang="en-US" sz="1000"/>
              <a:t>3:6</a:t>
            </a:r>
          </a:p>
        </p:txBody>
      </p:sp>
      <p:sp>
        <p:nvSpPr>
          <p:cNvPr id="2060" name="Text Box 12"/>
          <p:cNvSpPr txBox="1">
            <a:spLocks noChangeArrowheads="1"/>
          </p:cNvSpPr>
          <p:nvPr/>
        </p:nvSpPr>
        <p:spPr bwMode="auto">
          <a:xfrm>
            <a:off x="3090366" y="4505325"/>
            <a:ext cx="726481" cy="400110"/>
          </a:xfrm>
          <a:prstGeom prst="rect">
            <a:avLst/>
          </a:prstGeom>
          <a:noFill/>
          <a:ln w="9525">
            <a:noFill/>
            <a:miter lim="800000"/>
            <a:headEnd/>
            <a:tailEnd/>
          </a:ln>
          <a:effectLst/>
        </p:spPr>
        <p:txBody>
          <a:bodyPr wrap="none">
            <a:spAutoFit/>
          </a:bodyPr>
          <a:lstStyle/>
          <a:p>
            <a:pPr algn="ctr"/>
            <a:r>
              <a:rPr lang="en-US" sz="1000" dirty="0"/>
              <a:t>Formation</a:t>
            </a:r>
          </a:p>
          <a:p>
            <a:pPr algn="ctr"/>
            <a:r>
              <a:rPr lang="en-US" sz="1000" dirty="0"/>
              <a:t>of Israel</a:t>
            </a:r>
          </a:p>
        </p:txBody>
      </p:sp>
      <p:sp>
        <p:nvSpPr>
          <p:cNvPr id="2061" name="Text Box 13"/>
          <p:cNvSpPr txBox="1">
            <a:spLocks noChangeArrowheads="1"/>
          </p:cNvSpPr>
          <p:nvPr/>
        </p:nvSpPr>
        <p:spPr bwMode="auto">
          <a:xfrm>
            <a:off x="0" y="4556125"/>
            <a:ext cx="855663" cy="244475"/>
          </a:xfrm>
          <a:prstGeom prst="rect">
            <a:avLst/>
          </a:prstGeom>
          <a:noFill/>
          <a:ln w="9525">
            <a:noFill/>
            <a:miter lim="800000"/>
            <a:headEnd/>
            <a:tailEnd/>
          </a:ln>
          <a:effectLst/>
        </p:spPr>
        <p:txBody>
          <a:bodyPr wrap="none">
            <a:spAutoFit/>
          </a:bodyPr>
          <a:lstStyle/>
          <a:p>
            <a:r>
              <a:rPr lang="en-US" sz="1000" dirty="0"/>
              <a:t>Adam &amp; Eve</a:t>
            </a:r>
          </a:p>
        </p:txBody>
      </p:sp>
      <p:sp>
        <p:nvSpPr>
          <p:cNvPr id="2062" name="Text Box 14"/>
          <p:cNvSpPr txBox="1">
            <a:spLocks noChangeArrowheads="1"/>
          </p:cNvSpPr>
          <p:nvPr/>
        </p:nvSpPr>
        <p:spPr bwMode="auto">
          <a:xfrm>
            <a:off x="4191000" y="4556125"/>
            <a:ext cx="990600" cy="307777"/>
          </a:xfrm>
          <a:prstGeom prst="rect">
            <a:avLst/>
          </a:prstGeom>
          <a:noFill/>
          <a:ln w="9525">
            <a:noFill/>
            <a:miter lim="800000"/>
            <a:headEnd/>
            <a:tailEnd/>
          </a:ln>
          <a:effectLst/>
        </p:spPr>
        <p:txBody>
          <a:bodyPr wrap="square">
            <a:spAutoFit/>
          </a:bodyPr>
          <a:lstStyle/>
          <a:p>
            <a:r>
              <a:rPr lang="en-US" sz="1400" b="1" dirty="0"/>
              <a:t>Theocracy</a:t>
            </a:r>
          </a:p>
        </p:txBody>
      </p:sp>
      <p:sp>
        <p:nvSpPr>
          <p:cNvPr id="2064" name="Text Box 16"/>
          <p:cNvSpPr txBox="1">
            <a:spLocks noChangeArrowheads="1"/>
          </p:cNvSpPr>
          <p:nvPr/>
        </p:nvSpPr>
        <p:spPr bwMode="auto">
          <a:xfrm>
            <a:off x="6400800" y="4556125"/>
            <a:ext cx="769938" cy="244475"/>
          </a:xfrm>
          <a:prstGeom prst="rect">
            <a:avLst/>
          </a:prstGeom>
          <a:noFill/>
          <a:ln w="9525">
            <a:noFill/>
            <a:miter lim="800000"/>
            <a:headEnd/>
            <a:tailEnd/>
          </a:ln>
          <a:effectLst/>
        </p:spPr>
        <p:txBody>
          <a:bodyPr wrap="none">
            <a:spAutoFit/>
          </a:bodyPr>
          <a:lstStyle/>
          <a:p>
            <a:r>
              <a:rPr lang="en-US" sz="1000"/>
              <a:t>Restoration</a:t>
            </a:r>
          </a:p>
        </p:txBody>
      </p:sp>
      <p:sp>
        <p:nvSpPr>
          <p:cNvPr id="2066" name="Text Box 18"/>
          <p:cNvSpPr txBox="1">
            <a:spLocks noChangeArrowheads="1"/>
          </p:cNvSpPr>
          <p:nvPr/>
        </p:nvSpPr>
        <p:spPr bwMode="auto">
          <a:xfrm>
            <a:off x="2130425" y="4556125"/>
            <a:ext cx="460375" cy="244475"/>
          </a:xfrm>
          <a:prstGeom prst="rect">
            <a:avLst/>
          </a:prstGeom>
          <a:noFill/>
          <a:ln w="9525">
            <a:noFill/>
            <a:miter lim="800000"/>
            <a:headEnd/>
            <a:tailEnd/>
          </a:ln>
          <a:effectLst/>
        </p:spPr>
        <p:txBody>
          <a:bodyPr wrap="none">
            <a:spAutoFit/>
          </a:bodyPr>
          <a:lstStyle/>
          <a:p>
            <a:r>
              <a:rPr lang="en-US" sz="1000" dirty="0"/>
              <a:t>Noah</a:t>
            </a:r>
          </a:p>
        </p:txBody>
      </p:sp>
      <p:sp>
        <p:nvSpPr>
          <p:cNvPr id="2067" name="Text Box 19"/>
          <p:cNvSpPr txBox="1">
            <a:spLocks noChangeArrowheads="1"/>
          </p:cNvSpPr>
          <p:nvPr/>
        </p:nvSpPr>
        <p:spPr bwMode="auto">
          <a:xfrm>
            <a:off x="1033462" y="4556125"/>
            <a:ext cx="642938" cy="244475"/>
          </a:xfrm>
          <a:prstGeom prst="rect">
            <a:avLst/>
          </a:prstGeom>
          <a:noFill/>
          <a:ln w="9525">
            <a:noFill/>
            <a:miter lim="800000"/>
            <a:headEnd/>
            <a:tailEnd/>
          </a:ln>
          <a:effectLst/>
        </p:spPr>
        <p:txBody>
          <a:bodyPr wrap="none">
            <a:spAutoFit/>
          </a:bodyPr>
          <a:lstStyle/>
          <a:p>
            <a:r>
              <a:rPr lang="en-US" sz="1000" dirty="0"/>
              <a:t>Mankind</a:t>
            </a:r>
          </a:p>
        </p:txBody>
      </p:sp>
      <p:sp>
        <p:nvSpPr>
          <p:cNvPr id="2068" name="Text Box 20"/>
          <p:cNvSpPr txBox="1">
            <a:spLocks noChangeArrowheads="1"/>
          </p:cNvSpPr>
          <p:nvPr/>
        </p:nvSpPr>
        <p:spPr bwMode="auto">
          <a:xfrm>
            <a:off x="7467600" y="4556125"/>
            <a:ext cx="558800" cy="244475"/>
          </a:xfrm>
          <a:prstGeom prst="rect">
            <a:avLst/>
          </a:prstGeom>
          <a:noFill/>
          <a:ln w="9525">
            <a:noFill/>
            <a:miter lim="800000"/>
            <a:headEnd/>
            <a:tailEnd/>
          </a:ln>
          <a:effectLst/>
        </p:spPr>
        <p:txBody>
          <a:bodyPr wrap="none">
            <a:spAutoFit/>
          </a:bodyPr>
          <a:lstStyle/>
          <a:p>
            <a:r>
              <a:rPr lang="en-US" sz="1000"/>
              <a:t>Church</a:t>
            </a:r>
          </a:p>
        </p:txBody>
      </p:sp>
      <p:sp>
        <p:nvSpPr>
          <p:cNvPr id="2069" name="Text Box 21"/>
          <p:cNvSpPr txBox="1">
            <a:spLocks noChangeArrowheads="1"/>
          </p:cNvSpPr>
          <p:nvPr/>
        </p:nvSpPr>
        <p:spPr bwMode="auto">
          <a:xfrm>
            <a:off x="8229600" y="3743325"/>
            <a:ext cx="296863" cy="1158875"/>
          </a:xfrm>
          <a:prstGeom prst="rect">
            <a:avLst/>
          </a:prstGeom>
          <a:noFill/>
          <a:ln w="9525">
            <a:noFill/>
            <a:miter lim="800000"/>
            <a:headEnd/>
            <a:tailEnd/>
          </a:ln>
          <a:effectLst/>
        </p:spPr>
        <p:txBody>
          <a:bodyPr wrap="none">
            <a:spAutoFit/>
          </a:bodyPr>
          <a:lstStyle/>
          <a:p>
            <a:pPr algn="ctr"/>
            <a:r>
              <a:rPr lang="en-US" sz="1000" dirty="0"/>
              <a:t>K</a:t>
            </a:r>
          </a:p>
          <a:p>
            <a:pPr algn="ctr"/>
            <a:r>
              <a:rPr lang="en-US" sz="1000" dirty="0"/>
              <a:t>I</a:t>
            </a:r>
          </a:p>
          <a:p>
            <a:pPr algn="ctr"/>
            <a:r>
              <a:rPr lang="en-US" sz="1000" dirty="0"/>
              <a:t>N</a:t>
            </a:r>
          </a:p>
          <a:p>
            <a:pPr algn="ctr"/>
            <a:r>
              <a:rPr lang="en-US" sz="1000" dirty="0"/>
              <a:t>G</a:t>
            </a:r>
          </a:p>
          <a:p>
            <a:pPr algn="ctr"/>
            <a:r>
              <a:rPr lang="en-US" sz="1000" dirty="0"/>
              <a:t>D</a:t>
            </a:r>
          </a:p>
          <a:p>
            <a:pPr algn="ctr"/>
            <a:r>
              <a:rPr lang="en-US" sz="1000" dirty="0"/>
              <a:t>O</a:t>
            </a:r>
          </a:p>
          <a:p>
            <a:pPr algn="ctr"/>
            <a:r>
              <a:rPr lang="en-US" sz="1000" dirty="0"/>
              <a:t>M</a:t>
            </a:r>
          </a:p>
        </p:txBody>
      </p:sp>
      <p:sp>
        <p:nvSpPr>
          <p:cNvPr id="2071" name="Text Box 23"/>
          <p:cNvSpPr txBox="1">
            <a:spLocks noChangeArrowheads="1"/>
          </p:cNvSpPr>
          <p:nvPr/>
        </p:nvSpPr>
        <p:spPr bwMode="auto">
          <a:xfrm>
            <a:off x="4419600" y="5013325"/>
            <a:ext cx="530225" cy="396875"/>
          </a:xfrm>
          <a:prstGeom prst="rect">
            <a:avLst/>
          </a:prstGeom>
          <a:noFill/>
          <a:ln w="9525">
            <a:noFill/>
            <a:miter lim="800000"/>
            <a:headEnd/>
            <a:tailEnd/>
          </a:ln>
          <a:effectLst/>
        </p:spPr>
        <p:txBody>
          <a:bodyPr wrap="none">
            <a:spAutoFit/>
          </a:bodyPr>
          <a:lstStyle/>
          <a:p>
            <a:r>
              <a:rPr lang="en-US" sz="1000" dirty="0" smtClean="0"/>
              <a:t>Priests</a:t>
            </a:r>
          </a:p>
          <a:p>
            <a:r>
              <a:rPr lang="en-US" sz="1000" dirty="0" smtClean="0"/>
              <a:t>Judges</a:t>
            </a:r>
            <a:endParaRPr lang="en-US" sz="1000" dirty="0"/>
          </a:p>
        </p:txBody>
      </p:sp>
      <p:sp>
        <p:nvSpPr>
          <p:cNvPr id="2072" name="Text Box 24"/>
          <p:cNvSpPr txBox="1">
            <a:spLocks noChangeArrowheads="1"/>
          </p:cNvSpPr>
          <p:nvPr/>
        </p:nvSpPr>
        <p:spPr bwMode="auto">
          <a:xfrm>
            <a:off x="5257800" y="5089525"/>
            <a:ext cx="487363" cy="244475"/>
          </a:xfrm>
          <a:prstGeom prst="rect">
            <a:avLst/>
          </a:prstGeom>
          <a:noFill/>
          <a:ln w="9525">
            <a:noFill/>
            <a:miter lim="800000"/>
            <a:headEnd/>
            <a:tailEnd/>
          </a:ln>
          <a:effectLst/>
        </p:spPr>
        <p:txBody>
          <a:bodyPr wrap="none">
            <a:spAutoFit/>
          </a:bodyPr>
          <a:lstStyle/>
          <a:p>
            <a:r>
              <a:rPr lang="en-US" sz="1000"/>
              <a:t>Kings</a:t>
            </a:r>
          </a:p>
        </p:txBody>
      </p:sp>
      <p:sp>
        <p:nvSpPr>
          <p:cNvPr id="2073" name="Text Box 25"/>
          <p:cNvSpPr txBox="1">
            <a:spLocks noChangeArrowheads="1"/>
          </p:cNvSpPr>
          <p:nvPr/>
        </p:nvSpPr>
        <p:spPr bwMode="auto">
          <a:xfrm>
            <a:off x="6400800" y="5089525"/>
            <a:ext cx="708025" cy="396875"/>
          </a:xfrm>
          <a:prstGeom prst="rect">
            <a:avLst/>
          </a:prstGeom>
          <a:noFill/>
          <a:ln w="9525">
            <a:noFill/>
            <a:miter lim="800000"/>
            <a:headEnd/>
            <a:tailEnd/>
          </a:ln>
          <a:effectLst/>
        </p:spPr>
        <p:txBody>
          <a:bodyPr wrap="none">
            <a:spAutoFit/>
          </a:bodyPr>
          <a:lstStyle/>
          <a:p>
            <a:r>
              <a:rPr lang="en-US" sz="1000"/>
              <a:t>Ezra</a:t>
            </a:r>
          </a:p>
          <a:p>
            <a:r>
              <a:rPr lang="en-US" sz="1000"/>
              <a:t>Nehemiah</a:t>
            </a:r>
          </a:p>
        </p:txBody>
      </p:sp>
      <p:sp>
        <p:nvSpPr>
          <p:cNvPr id="2074" name="Text Box 26"/>
          <p:cNvSpPr txBox="1">
            <a:spLocks noChangeArrowheads="1"/>
          </p:cNvSpPr>
          <p:nvPr/>
        </p:nvSpPr>
        <p:spPr bwMode="auto">
          <a:xfrm>
            <a:off x="8197850" y="5165725"/>
            <a:ext cx="793750" cy="244475"/>
          </a:xfrm>
          <a:prstGeom prst="rect">
            <a:avLst/>
          </a:prstGeom>
          <a:noFill/>
          <a:ln w="9525">
            <a:noFill/>
            <a:miter lim="800000"/>
            <a:headEnd/>
            <a:tailEnd/>
          </a:ln>
          <a:effectLst/>
        </p:spPr>
        <p:txBody>
          <a:bodyPr wrap="none">
            <a:spAutoFit/>
          </a:bodyPr>
          <a:lstStyle/>
          <a:p>
            <a:r>
              <a:rPr lang="en-US" sz="1000"/>
              <a:t>Jesus Christ</a:t>
            </a:r>
          </a:p>
        </p:txBody>
      </p:sp>
      <p:sp>
        <p:nvSpPr>
          <p:cNvPr id="2075" name="Text Box 27"/>
          <p:cNvSpPr txBox="1">
            <a:spLocks noChangeArrowheads="1"/>
          </p:cNvSpPr>
          <p:nvPr/>
        </p:nvSpPr>
        <p:spPr bwMode="auto">
          <a:xfrm>
            <a:off x="7467600" y="5165725"/>
            <a:ext cx="628650" cy="244475"/>
          </a:xfrm>
          <a:prstGeom prst="rect">
            <a:avLst/>
          </a:prstGeom>
          <a:noFill/>
          <a:ln w="9525">
            <a:noFill/>
            <a:miter lim="800000"/>
            <a:headEnd/>
            <a:tailEnd/>
          </a:ln>
          <a:effectLst/>
        </p:spPr>
        <p:txBody>
          <a:bodyPr wrap="none">
            <a:spAutoFit/>
          </a:bodyPr>
          <a:lstStyle/>
          <a:p>
            <a:r>
              <a:rPr lang="en-US" sz="1000"/>
              <a:t>Apostles</a:t>
            </a:r>
          </a:p>
        </p:txBody>
      </p:sp>
      <p:sp>
        <p:nvSpPr>
          <p:cNvPr id="2076" name="Line 28"/>
          <p:cNvSpPr>
            <a:spLocks noChangeShapeType="1"/>
          </p:cNvSpPr>
          <p:nvPr/>
        </p:nvSpPr>
        <p:spPr bwMode="auto">
          <a:xfrm>
            <a:off x="8382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77" name="Line 29"/>
          <p:cNvSpPr>
            <a:spLocks noChangeShapeType="1"/>
          </p:cNvSpPr>
          <p:nvPr/>
        </p:nvSpPr>
        <p:spPr bwMode="auto">
          <a:xfrm>
            <a:off x="18288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78" name="Line 30"/>
          <p:cNvSpPr>
            <a:spLocks noChangeShapeType="1"/>
          </p:cNvSpPr>
          <p:nvPr/>
        </p:nvSpPr>
        <p:spPr bwMode="auto">
          <a:xfrm>
            <a:off x="2832100" y="4810125"/>
            <a:ext cx="0" cy="457200"/>
          </a:xfrm>
          <a:prstGeom prst="line">
            <a:avLst/>
          </a:prstGeom>
          <a:noFill/>
          <a:ln w="28575">
            <a:solidFill>
              <a:schemeClr val="tx1"/>
            </a:solidFill>
            <a:round/>
            <a:headEnd/>
            <a:tailEnd/>
          </a:ln>
          <a:effectLst/>
        </p:spPr>
        <p:txBody>
          <a:bodyPr wrap="none" anchor="ctr"/>
          <a:lstStyle/>
          <a:p>
            <a:endParaRPr lang="en-US"/>
          </a:p>
        </p:txBody>
      </p:sp>
      <p:sp>
        <p:nvSpPr>
          <p:cNvPr id="2079" name="Line 31"/>
          <p:cNvSpPr>
            <a:spLocks noChangeShapeType="1"/>
          </p:cNvSpPr>
          <p:nvPr/>
        </p:nvSpPr>
        <p:spPr bwMode="auto">
          <a:xfrm>
            <a:off x="41910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80" name="Line 32"/>
          <p:cNvSpPr>
            <a:spLocks noChangeShapeType="1"/>
          </p:cNvSpPr>
          <p:nvPr/>
        </p:nvSpPr>
        <p:spPr bwMode="auto">
          <a:xfrm>
            <a:off x="5105400" y="4860925"/>
            <a:ext cx="0" cy="304800"/>
          </a:xfrm>
          <a:prstGeom prst="line">
            <a:avLst/>
          </a:prstGeom>
          <a:noFill/>
          <a:ln w="28575">
            <a:solidFill>
              <a:schemeClr val="tx1"/>
            </a:solidFill>
            <a:round/>
            <a:headEnd/>
            <a:tailEnd/>
          </a:ln>
          <a:effectLst/>
        </p:spPr>
        <p:txBody>
          <a:bodyPr wrap="none" anchor="ctr"/>
          <a:lstStyle/>
          <a:p>
            <a:endParaRPr lang="en-US"/>
          </a:p>
        </p:txBody>
      </p:sp>
      <p:sp>
        <p:nvSpPr>
          <p:cNvPr id="2081" name="Line 33"/>
          <p:cNvSpPr>
            <a:spLocks noChangeShapeType="1"/>
          </p:cNvSpPr>
          <p:nvPr/>
        </p:nvSpPr>
        <p:spPr bwMode="auto">
          <a:xfrm>
            <a:off x="60960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82" name="Line 34"/>
          <p:cNvSpPr>
            <a:spLocks noChangeShapeType="1"/>
          </p:cNvSpPr>
          <p:nvPr/>
        </p:nvSpPr>
        <p:spPr bwMode="auto">
          <a:xfrm>
            <a:off x="73152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83" name="Line 35"/>
          <p:cNvSpPr>
            <a:spLocks noChangeShapeType="1"/>
          </p:cNvSpPr>
          <p:nvPr/>
        </p:nvSpPr>
        <p:spPr bwMode="auto">
          <a:xfrm>
            <a:off x="80772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84" name="Line 36"/>
          <p:cNvSpPr>
            <a:spLocks noChangeShapeType="1"/>
          </p:cNvSpPr>
          <p:nvPr/>
        </p:nvSpPr>
        <p:spPr bwMode="auto">
          <a:xfrm flipV="1">
            <a:off x="3200400" y="2165350"/>
            <a:ext cx="0" cy="190500"/>
          </a:xfrm>
          <a:prstGeom prst="line">
            <a:avLst/>
          </a:prstGeom>
          <a:noFill/>
          <a:ln w="76200">
            <a:solidFill>
              <a:schemeClr val="tx1"/>
            </a:solidFill>
            <a:round/>
            <a:headEnd/>
            <a:tailEnd/>
          </a:ln>
          <a:effectLst/>
        </p:spPr>
        <p:txBody>
          <a:bodyPr wrap="none" anchor="ctr"/>
          <a:lstStyle/>
          <a:p>
            <a:endParaRPr lang="en-US"/>
          </a:p>
        </p:txBody>
      </p:sp>
      <p:sp>
        <p:nvSpPr>
          <p:cNvPr id="2085" name="Line 37"/>
          <p:cNvSpPr>
            <a:spLocks noChangeShapeType="1"/>
          </p:cNvSpPr>
          <p:nvPr/>
        </p:nvSpPr>
        <p:spPr bwMode="auto">
          <a:xfrm>
            <a:off x="3200400" y="2194810"/>
            <a:ext cx="704850" cy="0"/>
          </a:xfrm>
          <a:prstGeom prst="line">
            <a:avLst/>
          </a:prstGeom>
          <a:noFill/>
          <a:ln w="76200">
            <a:solidFill>
              <a:schemeClr val="tx1"/>
            </a:solidFill>
            <a:round/>
            <a:headEnd/>
            <a:tailEnd/>
          </a:ln>
          <a:effectLst/>
        </p:spPr>
        <p:txBody>
          <a:bodyPr wrap="none" anchor="ctr"/>
          <a:lstStyle/>
          <a:p>
            <a:endParaRPr lang="en-US"/>
          </a:p>
        </p:txBody>
      </p:sp>
      <p:sp>
        <p:nvSpPr>
          <p:cNvPr id="2086" name="Line 38"/>
          <p:cNvSpPr>
            <a:spLocks noChangeShapeType="1"/>
          </p:cNvSpPr>
          <p:nvPr/>
        </p:nvSpPr>
        <p:spPr bwMode="auto">
          <a:xfrm>
            <a:off x="3657600" y="2889250"/>
            <a:ext cx="1524000" cy="0"/>
          </a:xfrm>
          <a:prstGeom prst="line">
            <a:avLst/>
          </a:prstGeom>
          <a:noFill/>
          <a:ln w="76200">
            <a:solidFill>
              <a:schemeClr val="tx1"/>
            </a:solidFill>
            <a:round/>
            <a:headEnd/>
            <a:tailEnd/>
          </a:ln>
          <a:effectLst/>
        </p:spPr>
        <p:txBody>
          <a:bodyPr wrap="none" anchor="ctr"/>
          <a:lstStyle/>
          <a:p>
            <a:endParaRPr lang="en-US"/>
          </a:p>
        </p:txBody>
      </p:sp>
      <p:sp>
        <p:nvSpPr>
          <p:cNvPr id="2087" name="Line 39"/>
          <p:cNvSpPr>
            <a:spLocks noChangeShapeType="1"/>
          </p:cNvSpPr>
          <p:nvPr/>
        </p:nvSpPr>
        <p:spPr bwMode="auto">
          <a:xfrm>
            <a:off x="3200400" y="3422650"/>
            <a:ext cx="0" cy="571500"/>
          </a:xfrm>
          <a:prstGeom prst="line">
            <a:avLst/>
          </a:prstGeom>
          <a:noFill/>
          <a:ln w="76200">
            <a:solidFill>
              <a:schemeClr val="tx1"/>
            </a:solidFill>
            <a:round/>
            <a:headEnd/>
            <a:tailEnd/>
          </a:ln>
          <a:effectLst/>
        </p:spPr>
        <p:txBody>
          <a:bodyPr wrap="none" anchor="ctr"/>
          <a:lstStyle/>
          <a:p>
            <a:endParaRPr lang="en-US"/>
          </a:p>
        </p:txBody>
      </p:sp>
      <p:sp>
        <p:nvSpPr>
          <p:cNvPr id="2088" name="Line 40"/>
          <p:cNvSpPr>
            <a:spLocks noChangeShapeType="1"/>
          </p:cNvSpPr>
          <p:nvPr/>
        </p:nvSpPr>
        <p:spPr bwMode="auto">
          <a:xfrm>
            <a:off x="3200400" y="3956050"/>
            <a:ext cx="2413000" cy="0"/>
          </a:xfrm>
          <a:prstGeom prst="line">
            <a:avLst/>
          </a:prstGeom>
          <a:noFill/>
          <a:ln w="76200">
            <a:solidFill>
              <a:schemeClr val="tx1"/>
            </a:solidFill>
            <a:round/>
            <a:headEnd/>
            <a:tailEnd/>
          </a:ln>
          <a:effectLst/>
        </p:spPr>
        <p:txBody>
          <a:bodyPr wrap="none" anchor="ctr"/>
          <a:lstStyle/>
          <a:p>
            <a:endParaRPr lang="en-US"/>
          </a:p>
        </p:txBody>
      </p:sp>
      <p:sp>
        <p:nvSpPr>
          <p:cNvPr id="2089" name="Line 41"/>
          <p:cNvSpPr>
            <a:spLocks noChangeShapeType="1"/>
          </p:cNvSpPr>
          <p:nvPr/>
        </p:nvSpPr>
        <p:spPr bwMode="auto">
          <a:xfrm>
            <a:off x="4648200" y="2188460"/>
            <a:ext cx="2743200" cy="0"/>
          </a:xfrm>
          <a:prstGeom prst="line">
            <a:avLst/>
          </a:prstGeom>
          <a:noFill/>
          <a:ln w="76200">
            <a:solidFill>
              <a:schemeClr val="tx1"/>
            </a:solidFill>
            <a:round/>
            <a:headEnd/>
            <a:tailEnd/>
          </a:ln>
          <a:effectLst/>
        </p:spPr>
        <p:txBody>
          <a:bodyPr wrap="none" anchor="ctr"/>
          <a:lstStyle/>
          <a:p>
            <a:endParaRPr lang="en-US"/>
          </a:p>
        </p:txBody>
      </p:sp>
      <p:sp>
        <p:nvSpPr>
          <p:cNvPr id="2090" name="Line 42"/>
          <p:cNvSpPr>
            <a:spLocks noChangeShapeType="1"/>
          </p:cNvSpPr>
          <p:nvPr/>
        </p:nvSpPr>
        <p:spPr bwMode="auto">
          <a:xfrm>
            <a:off x="5822950" y="2889250"/>
            <a:ext cx="1644650" cy="0"/>
          </a:xfrm>
          <a:prstGeom prst="line">
            <a:avLst/>
          </a:prstGeom>
          <a:noFill/>
          <a:ln w="76200">
            <a:solidFill>
              <a:schemeClr val="tx1"/>
            </a:solidFill>
            <a:round/>
            <a:headEnd/>
            <a:tailEnd/>
          </a:ln>
          <a:effectLst/>
        </p:spPr>
        <p:txBody>
          <a:bodyPr wrap="none" anchor="ctr"/>
          <a:lstStyle/>
          <a:p>
            <a:endParaRPr lang="en-US"/>
          </a:p>
        </p:txBody>
      </p:sp>
      <p:sp>
        <p:nvSpPr>
          <p:cNvPr id="2091" name="Line 43"/>
          <p:cNvSpPr>
            <a:spLocks noChangeShapeType="1"/>
          </p:cNvSpPr>
          <p:nvPr/>
        </p:nvSpPr>
        <p:spPr bwMode="auto">
          <a:xfrm>
            <a:off x="6172200" y="3956050"/>
            <a:ext cx="1295400" cy="0"/>
          </a:xfrm>
          <a:prstGeom prst="line">
            <a:avLst/>
          </a:prstGeom>
          <a:noFill/>
          <a:ln w="76200">
            <a:solidFill>
              <a:schemeClr val="tx1"/>
            </a:solidFill>
            <a:round/>
            <a:headEnd/>
            <a:tailEnd/>
          </a:ln>
          <a:effectLst/>
        </p:spPr>
        <p:txBody>
          <a:bodyPr wrap="none" anchor="ctr"/>
          <a:lstStyle/>
          <a:p>
            <a:endParaRPr lang="en-US"/>
          </a:p>
        </p:txBody>
      </p:sp>
      <p:sp>
        <p:nvSpPr>
          <p:cNvPr id="2092" name="Line 44"/>
          <p:cNvSpPr>
            <a:spLocks noChangeShapeType="1"/>
          </p:cNvSpPr>
          <p:nvPr/>
        </p:nvSpPr>
        <p:spPr bwMode="auto">
          <a:xfrm>
            <a:off x="4737100" y="3346450"/>
            <a:ext cx="2806700" cy="0"/>
          </a:xfrm>
          <a:prstGeom prst="line">
            <a:avLst/>
          </a:prstGeom>
          <a:noFill/>
          <a:ln w="76200">
            <a:solidFill>
              <a:schemeClr val="tx1"/>
            </a:solidFill>
            <a:round/>
            <a:headEnd/>
            <a:tailEnd/>
          </a:ln>
          <a:effectLst/>
        </p:spPr>
        <p:txBody>
          <a:bodyPr wrap="none" anchor="ctr"/>
          <a:lstStyle/>
          <a:p>
            <a:endParaRPr lang="en-US"/>
          </a:p>
        </p:txBody>
      </p:sp>
      <p:sp>
        <p:nvSpPr>
          <p:cNvPr id="2100" name="Line 52"/>
          <p:cNvSpPr>
            <a:spLocks noChangeShapeType="1"/>
          </p:cNvSpPr>
          <p:nvPr/>
        </p:nvSpPr>
        <p:spPr bwMode="auto">
          <a:xfrm>
            <a:off x="7448550" y="3968750"/>
            <a:ext cx="247650" cy="688975"/>
          </a:xfrm>
          <a:prstGeom prst="line">
            <a:avLst/>
          </a:prstGeom>
          <a:noFill/>
          <a:ln w="38100">
            <a:solidFill>
              <a:schemeClr val="tx1"/>
            </a:solidFill>
            <a:round/>
            <a:headEnd/>
            <a:tailEnd type="triangle" w="med" len="med"/>
          </a:ln>
          <a:effectLst/>
        </p:spPr>
        <p:txBody>
          <a:bodyPr wrap="none" anchor="ctr"/>
          <a:lstStyle/>
          <a:p>
            <a:endParaRPr lang="en-US"/>
          </a:p>
        </p:txBody>
      </p:sp>
      <p:sp>
        <p:nvSpPr>
          <p:cNvPr id="2102" name="Line 54"/>
          <p:cNvSpPr>
            <a:spLocks noChangeShapeType="1"/>
          </p:cNvSpPr>
          <p:nvPr/>
        </p:nvSpPr>
        <p:spPr bwMode="auto">
          <a:xfrm>
            <a:off x="7391400" y="2889249"/>
            <a:ext cx="838200" cy="1387475"/>
          </a:xfrm>
          <a:prstGeom prst="line">
            <a:avLst/>
          </a:prstGeom>
          <a:noFill/>
          <a:ln w="38100">
            <a:solidFill>
              <a:schemeClr val="tx1"/>
            </a:solidFill>
            <a:round/>
            <a:headEnd/>
            <a:tailEnd type="triangle" w="med" len="med"/>
          </a:ln>
          <a:effectLst/>
        </p:spPr>
        <p:txBody>
          <a:bodyPr wrap="none" anchor="ctr"/>
          <a:lstStyle/>
          <a:p>
            <a:endParaRPr lang="en-US"/>
          </a:p>
        </p:txBody>
      </p:sp>
      <p:sp>
        <p:nvSpPr>
          <p:cNvPr id="2103" name="Line 55"/>
          <p:cNvSpPr>
            <a:spLocks noChangeShapeType="1"/>
          </p:cNvSpPr>
          <p:nvPr/>
        </p:nvSpPr>
        <p:spPr bwMode="auto">
          <a:xfrm>
            <a:off x="7391400" y="2203449"/>
            <a:ext cx="838200" cy="2073275"/>
          </a:xfrm>
          <a:prstGeom prst="line">
            <a:avLst/>
          </a:prstGeom>
          <a:noFill/>
          <a:ln w="38100">
            <a:solidFill>
              <a:schemeClr val="tx1"/>
            </a:solidFill>
            <a:round/>
            <a:headEnd/>
            <a:tailEnd type="triangle" w="med" len="med"/>
          </a:ln>
          <a:effectLst/>
        </p:spPr>
        <p:txBody>
          <a:bodyPr wrap="none" anchor="ctr"/>
          <a:lstStyle/>
          <a:p>
            <a:endParaRPr lang="en-US"/>
          </a:p>
        </p:txBody>
      </p:sp>
      <p:sp>
        <p:nvSpPr>
          <p:cNvPr id="2104" name="Line 56"/>
          <p:cNvSpPr>
            <a:spLocks noChangeShapeType="1"/>
          </p:cNvSpPr>
          <p:nvPr/>
        </p:nvSpPr>
        <p:spPr bwMode="auto">
          <a:xfrm>
            <a:off x="838200" y="2889250"/>
            <a:ext cx="152400" cy="0"/>
          </a:xfrm>
          <a:prstGeom prst="line">
            <a:avLst/>
          </a:prstGeom>
          <a:noFill/>
          <a:ln w="76200">
            <a:solidFill>
              <a:schemeClr val="tx1"/>
            </a:solidFill>
            <a:round/>
            <a:headEnd/>
            <a:tailEnd/>
          </a:ln>
          <a:effectLst/>
        </p:spPr>
        <p:txBody>
          <a:bodyPr wrap="none" anchor="ctr"/>
          <a:lstStyle/>
          <a:p>
            <a:endParaRPr lang="en-US"/>
          </a:p>
        </p:txBody>
      </p:sp>
      <p:sp>
        <p:nvSpPr>
          <p:cNvPr id="2105" name="Line 57"/>
          <p:cNvSpPr>
            <a:spLocks noChangeShapeType="1"/>
          </p:cNvSpPr>
          <p:nvPr/>
        </p:nvSpPr>
        <p:spPr bwMode="auto">
          <a:xfrm>
            <a:off x="1676400" y="2889250"/>
            <a:ext cx="152400" cy="0"/>
          </a:xfrm>
          <a:prstGeom prst="line">
            <a:avLst/>
          </a:prstGeom>
          <a:noFill/>
          <a:ln w="76200">
            <a:solidFill>
              <a:schemeClr val="tx1"/>
            </a:solidFill>
            <a:round/>
            <a:headEnd/>
            <a:tailEnd/>
          </a:ln>
          <a:effectLst/>
        </p:spPr>
        <p:txBody>
          <a:bodyPr wrap="none" anchor="ctr"/>
          <a:lstStyle/>
          <a:p>
            <a:endParaRPr lang="en-US"/>
          </a:p>
        </p:txBody>
      </p:sp>
      <p:sp>
        <p:nvSpPr>
          <p:cNvPr id="2106" name="Line 58"/>
          <p:cNvSpPr>
            <a:spLocks noChangeShapeType="1"/>
          </p:cNvSpPr>
          <p:nvPr/>
        </p:nvSpPr>
        <p:spPr bwMode="auto">
          <a:xfrm>
            <a:off x="2514600" y="2889250"/>
            <a:ext cx="228600" cy="0"/>
          </a:xfrm>
          <a:prstGeom prst="line">
            <a:avLst/>
          </a:prstGeom>
          <a:noFill/>
          <a:ln w="76200">
            <a:solidFill>
              <a:schemeClr val="tx1"/>
            </a:solidFill>
            <a:round/>
            <a:headEnd/>
            <a:tailEnd/>
          </a:ln>
          <a:effectLst/>
        </p:spPr>
        <p:txBody>
          <a:bodyPr wrap="none" anchor="ctr"/>
          <a:lstStyle/>
          <a:p>
            <a:endParaRPr lang="en-US"/>
          </a:p>
        </p:txBody>
      </p:sp>
      <p:sp>
        <p:nvSpPr>
          <p:cNvPr id="2058" name="Text Box 10"/>
          <p:cNvSpPr txBox="1">
            <a:spLocks noChangeArrowheads="1"/>
          </p:cNvSpPr>
          <p:nvPr/>
        </p:nvSpPr>
        <p:spPr bwMode="auto">
          <a:xfrm>
            <a:off x="1828800" y="2660650"/>
            <a:ext cx="723900" cy="587375"/>
          </a:xfrm>
          <a:prstGeom prst="rect">
            <a:avLst/>
          </a:prstGeom>
          <a:solidFill>
            <a:schemeClr val="bg1"/>
          </a:solidFill>
          <a:ln w="38100">
            <a:solidFill>
              <a:schemeClr val="tx1"/>
            </a:solidFill>
            <a:miter lim="800000"/>
            <a:headEnd/>
            <a:tailEnd/>
          </a:ln>
          <a:effectLst/>
        </p:spPr>
        <p:txBody>
          <a:bodyPr wrap="none">
            <a:spAutoFit/>
          </a:bodyPr>
          <a:lstStyle/>
          <a:p>
            <a:pPr algn="ctr"/>
            <a:r>
              <a:rPr lang="en-US" sz="1000"/>
              <a:t>Noahic</a:t>
            </a:r>
          </a:p>
          <a:p>
            <a:pPr algn="ctr"/>
            <a:r>
              <a:rPr lang="en-US" sz="1000"/>
              <a:t>Gen. 8:20</a:t>
            </a:r>
          </a:p>
          <a:p>
            <a:pPr algn="ctr"/>
            <a:r>
              <a:rPr lang="en-US" sz="1000"/>
              <a:t>-11:9</a:t>
            </a:r>
          </a:p>
        </p:txBody>
      </p:sp>
      <p:sp>
        <p:nvSpPr>
          <p:cNvPr id="2053" name="Text Box 5"/>
          <p:cNvSpPr txBox="1">
            <a:spLocks noChangeArrowheads="1"/>
          </p:cNvSpPr>
          <p:nvPr/>
        </p:nvSpPr>
        <p:spPr bwMode="auto">
          <a:xfrm>
            <a:off x="3886200" y="1898650"/>
            <a:ext cx="779463" cy="587375"/>
          </a:xfrm>
          <a:prstGeom prst="rect">
            <a:avLst/>
          </a:prstGeom>
          <a:solidFill>
            <a:schemeClr val="bg1"/>
          </a:solidFill>
          <a:ln w="38100">
            <a:solidFill>
              <a:schemeClr val="tx1"/>
            </a:solidFill>
            <a:miter lim="800000"/>
            <a:headEnd/>
            <a:tailEnd/>
          </a:ln>
          <a:effectLst/>
        </p:spPr>
        <p:txBody>
          <a:bodyPr wrap="none">
            <a:spAutoFit/>
          </a:bodyPr>
          <a:lstStyle/>
          <a:p>
            <a:pPr algn="ctr"/>
            <a:r>
              <a:rPr lang="en-US" sz="1000"/>
              <a:t>Palestinian</a:t>
            </a:r>
          </a:p>
          <a:p>
            <a:pPr algn="ctr"/>
            <a:r>
              <a:rPr lang="en-US" sz="1000"/>
              <a:t>Deut. 27</a:t>
            </a:r>
          </a:p>
          <a:p>
            <a:pPr algn="ctr"/>
            <a:r>
              <a:rPr lang="en-US" sz="1000"/>
              <a:t>-30</a:t>
            </a:r>
          </a:p>
        </p:txBody>
      </p:sp>
      <p:grpSp>
        <p:nvGrpSpPr>
          <p:cNvPr id="2" name="Group 70"/>
          <p:cNvGrpSpPr>
            <a:grpSpLocks/>
          </p:cNvGrpSpPr>
          <p:nvPr/>
        </p:nvGrpSpPr>
        <p:grpSpPr bwMode="auto">
          <a:xfrm>
            <a:off x="8001000" y="2447925"/>
            <a:ext cx="838200" cy="1219200"/>
            <a:chOff x="1410" y="2017"/>
            <a:chExt cx="566" cy="671"/>
          </a:xfrm>
        </p:grpSpPr>
        <p:sp>
          <p:nvSpPr>
            <p:cNvPr id="2111" name="Freeform 63"/>
            <p:cNvSpPr>
              <a:spLocks/>
            </p:cNvSpPr>
            <p:nvPr/>
          </p:nvSpPr>
          <p:spPr bwMode="auto">
            <a:xfrm>
              <a:off x="1410" y="2017"/>
              <a:ext cx="198" cy="467"/>
            </a:xfrm>
            <a:custGeom>
              <a:avLst/>
              <a:gdLst/>
              <a:ahLst/>
              <a:cxnLst>
                <a:cxn ang="0">
                  <a:pos x="371" y="547"/>
                </a:cxn>
                <a:cxn ang="0">
                  <a:pos x="252" y="420"/>
                </a:cxn>
                <a:cxn ang="0">
                  <a:pos x="265" y="411"/>
                </a:cxn>
                <a:cxn ang="0">
                  <a:pos x="272" y="399"/>
                </a:cxn>
                <a:cxn ang="0">
                  <a:pos x="274" y="373"/>
                </a:cxn>
                <a:cxn ang="0">
                  <a:pos x="274" y="356"/>
                </a:cxn>
                <a:cxn ang="0">
                  <a:pos x="270" y="300"/>
                </a:cxn>
                <a:cxn ang="0">
                  <a:pos x="265" y="284"/>
                </a:cxn>
                <a:cxn ang="0">
                  <a:pos x="242" y="272"/>
                </a:cxn>
                <a:cxn ang="0">
                  <a:pos x="220" y="267"/>
                </a:cxn>
                <a:cxn ang="0">
                  <a:pos x="186" y="269"/>
                </a:cxn>
                <a:cxn ang="0">
                  <a:pos x="163" y="279"/>
                </a:cxn>
                <a:cxn ang="0">
                  <a:pos x="148" y="288"/>
                </a:cxn>
                <a:cxn ang="0">
                  <a:pos x="140" y="305"/>
                </a:cxn>
                <a:cxn ang="0">
                  <a:pos x="135" y="322"/>
                </a:cxn>
                <a:cxn ang="0">
                  <a:pos x="137" y="339"/>
                </a:cxn>
                <a:cxn ang="0">
                  <a:pos x="120" y="343"/>
                </a:cxn>
                <a:cxn ang="0">
                  <a:pos x="140" y="409"/>
                </a:cxn>
                <a:cxn ang="0">
                  <a:pos x="67" y="483"/>
                </a:cxn>
                <a:cxn ang="0">
                  <a:pos x="838" y="1910"/>
                </a:cxn>
                <a:cxn ang="0">
                  <a:pos x="0" y="1974"/>
                </a:cxn>
                <a:cxn ang="0">
                  <a:pos x="143" y="202"/>
                </a:cxn>
                <a:cxn ang="0">
                  <a:pos x="143" y="112"/>
                </a:cxn>
                <a:cxn ang="0">
                  <a:pos x="148" y="99"/>
                </a:cxn>
                <a:cxn ang="0">
                  <a:pos x="140" y="63"/>
                </a:cxn>
                <a:cxn ang="0">
                  <a:pos x="153" y="36"/>
                </a:cxn>
                <a:cxn ang="0">
                  <a:pos x="176" y="15"/>
                </a:cxn>
                <a:cxn ang="0">
                  <a:pos x="201" y="5"/>
                </a:cxn>
                <a:cxn ang="0">
                  <a:pos x="229" y="0"/>
                </a:cxn>
                <a:cxn ang="0">
                  <a:pos x="270" y="8"/>
                </a:cxn>
                <a:cxn ang="0">
                  <a:pos x="285" y="25"/>
                </a:cxn>
                <a:cxn ang="0">
                  <a:pos x="287" y="44"/>
                </a:cxn>
                <a:cxn ang="0">
                  <a:pos x="298" y="102"/>
                </a:cxn>
                <a:cxn ang="0">
                  <a:pos x="295" y="155"/>
                </a:cxn>
                <a:cxn ang="0">
                  <a:pos x="295" y="207"/>
                </a:cxn>
                <a:cxn ang="0">
                  <a:pos x="366" y="245"/>
                </a:cxn>
                <a:cxn ang="0">
                  <a:pos x="387" y="696"/>
                </a:cxn>
              </a:cxnLst>
              <a:rect l="0" t="0" r="r" b="b"/>
              <a:pathLst>
                <a:path w="838" h="1977">
                  <a:moveTo>
                    <a:pt x="387" y="696"/>
                  </a:moveTo>
                  <a:lnTo>
                    <a:pt x="371" y="547"/>
                  </a:lnTo>
                  <a:lnTo>
                    <a:pt x="242" y="463"/>
                  </a:lnTo>
                  <a:lnTo>
                    <a:pt x="252" y="420"/>
                  </a:lnTo>
                  <a:lnTo>
                    <a:pt x="257" y="416"/>
                  </a:lnTo>
                  <a:lnTo>
                    <a:pt x="265" y="411"/>
                  </a:lnTo>
                  <a:lnTo>
                    <a:pt x="265" y="409"/>
                  </a:lnTo>
                  <a:lnTo>
                    <a:pt x="272" y="399"/>
                  </a:lnTo>
                  <a:lnTo>
                    <a:pt x="274" y="387"/>
                  </a:lnTo>
                  <a:lnTo>
                    <a:pt x="274" y="373"/>
                  </a:lnTo>
                  <a:lnTo>
                    <a:pt x="280" y="361"/>
                  </a:lnTo>
                  <a:lnTo>
                    <a:pt x="274" y="356"/>
                  </a:lnTo>
                  <a:lnTo>
                    <a:pt x="270" y="348"/>
                  </a:lnTo>
                  <a:lnTo>
                    <a:pt x="270" y="300"/>
                  </a:lnTo>
                  <a:lnTo>
                    <a:pt x="265" y="288"/>
                  </a:lnTo>
                  <a:lnTo>
                    <a:pt x="265" y="284"/>
                  </a:lnTo>
                  <a:lnTo>
                    <a:pt x="252" y="279"/>
                  </a:lnTo>
                  <a:lnTo>
                    <a:pt x="242" y="272"/>
                  </a:lnTo>
                  <a:lnTo>
                    <a:pt x="229" y="269"/>
                  </a:lnTo>
                  <a:lnTo>
                    <a:pt x="220" y="267"/>
                  </a:lnTo>
                  <a:lnTo>
                    <a:pt x="199" y="267"/>
                  </a:lnTo>
                  <a:lnTo>
                    <a:pt x="186" y="269"/>
                  </a:lnTo>
                  <a:lnTo>
                    <a:pt x="174" y="274"/>
                  </a:lnTo>
                  <a:lnTo>
                    <a:pt x="163" y="279"/>
                  </a:lnTo>
                  <a:lnTo>
                    <a:pt x="156" y="284"/>
                  </a:lnTo>
                  <a:lnTo>
                    <a:pt x="148" y="288"/>
                  </a:lnTo>
                  <a:lnTo>
                    <a:pt x="143" y="295"/>
                  </a:lnTo>
                  <a:lnTo>
                    <a:pt x="140" y="305"/>
                  </a:lnTo>
                  <a:lnTo>
                    <a:pt x="137" y="313"/>
                  </a:lnTo>
                  <a:lnTo>
                    <a:pt x="135" y="322"/>
                  </a:lnTo>
                  <a:lnTo>
                    <a:pt x="135" y="331"/>
                  </a:lnTo>
                  <a:lnTo>
                    <a:pt x="137" y="339"/>
                  </a:lnTo>
                  <a:lnTo>
                    <a:pt x="137" y="343"/>
                  </a:lnTo>
                  <a:lnTo>
                    <a:pt x="120" y="343"/>
                  </a:lnTo>
                  <a:lnTo>
                    <a:pt x="120" y="387"/>
                  </a:lnTo>
                  <a:lnTo>
                    <a:pt x="140" y="409"/>
                  </a:lnTo>
                  <a:lnTo>
                    <a:pt x="145" y="447"/>
                  </a:lnTo>
                  <a:lnTo>
                    <a:pt x="67" y="483"/>
                  </a:lnTo>
                  <a:lnTo>
                    <a:pt x="67" y="1910"/>
                  </a:lnTo>
                  <a:lnTo>
                    <a:pt x="838" y="1910"/>
                  </a:lnTo>
                  <a:lnTo>
                    <a:pt x="825" y="1977"/>
                  </a:lnTo>
                  <a:lnTo>
                    <a:pt x="0" y="1974"/>
                  </a:lnTo>
                  <a:lnTo>
                    <a:pt x="0" y="252"/>
                  </a:lnTo>
                  <a:lnTo>
                    <a:pt x="143" y="202"/>
                  </a:lnTo>
                  <a:lnTo>
                    <a:pt x="174" y="173"/>
                  </a:lnTo>
                  <a:lnTo>
                    <a:pt x="143" y="112"/>
                  </a:lnTo>
                  <a:lnTo>
                    <a:pt x="150" y="107"/>
                  </a:lnTo>
                  <a:lnTo>
                    <a:pt x="148" y="99"/>
                  </a:lnTo>
                  <a:lnTo>
                    <a:pt x="140" y="84"/>
                  </a:lnTo>
                  <a:lnTo>
                    <a:pt x="140" y="63"/>
                  </a:lnTo>
                  <a:lnTo>
                    <a:pt x="143" y="46"/>
                  </a:lnTo>
                  <a:lnTo>
                    <a:pt x="153" y="36"/>
                  </a:lnTo>
                  <a:lnTo>
                    <a:pt x="163" y="25"/>
                  </a:lnTo>
                  <a:lnTo>
                    <a:pt x="176" y="15"/>
                  </a:lnTo>
                  <a:lnTo>
                    <a:pt x="188" y="8"/>
                  </a:lnTo>
                  <a:lnTo>
                    <a:pt x="201" y="5"/>
                  </a:lnTo>
                  <a:lnTo>
                    <a:pt x="220" y="3"/>
                  </a:lnTo>
                  <a:lnTo>
                    <a:pt x="229" y="0"/>
                  </a:lnTo>
                  <a:lnTo>
                    <a:pt x="252" y="3"/>
                  </a:lnTo>
                  <a:lnTo>
                    <a:pt x="270" y="8"/>
                  </a:lnTo>
                  <a:lnTo>
                    <a:pt x="274" y="15"/>
                  </a:lnTo>
                  <a:lnTo>
                    <a:pt x="285" y="25"/>
                  </a:lnTo>
                  <a:lnTo>
                    <a:pt x="287" y="34"/>
                  </a:lnTo>
                  <a:lnTo>
                    <a:pt x="287" y="44"/>
                  </a:lnTo>
                  <a:lnTo>
                    <a:pt x="300" y="51"/>
                  </a:lnTo>
                  <a:lnTo>
                    <a:pt x="298" y="102"/>
                  </a:lnTo>
                  <a:lnTo>
                    <a:pt x="306" y="112"/>
                  </a:lnTo>
                  <a:lnTo>
                    <a:pt x="295" y="155"/>
                  </a:lnTo>
                  <a:lnTo>
                    <a:pt x="270" y="163"/>
                  </a:lnTo>
                  <a:lnTo>
                    <a:pt x="295" y="207"/>
                  </a:lnTo>
                  <a:lnTo>
                    <a:pt x="341" y="234"/>
                  </a:lnTo>
                  <a:lnTo>
                    <a:pt x="366" y="245"/>
                  </a:lnTo>
                  <a:lnTo>
                    <a:pt x="387" y="255"/>
                  </a:lnTo>
                  <a:lnTo>
                    <a:pt x="387" y="696"/>
                  </a:lnTo>
                  <a:close/>
                </a:path>
              </a:pathLst>
            </a:custGeom>
            <a:solidFill>
              <a:srgbClr val="8080FF"/>
            </a:solidFill>
            <a:ln w="9525">
              <a:noFill/>
              <a:round/>
              <a:headEnd/>
              <a:tailEnd/>
            </a:ln>
          </p:spPr>
          <p:txBody>
            <a:bodyPr/>
            <a:lstStyle/>
            <a:p>
              <a:endParaRPr lang="en-US"/>
            </a:p>
          </p:txBody>
        </p:sp>
        <p:sp>
          <p:nvSpPr>
            <p:cNvPr id="2112" name="Freeform 64"/>
            <p:cNvSpPr>
              <a:spLocks/>
            </p:cNvSpPr>
            <p:nvPr/>
          </p:nvSpPr>
          <p:spPr bwMode="auto">
            <a:xfrm>
              <a:off x="1507" y="2024"/>
              <a:ext cx="95" cy="167"/>
            </a:xfrm>
            <a:custGeom>
              <a:avLst/>
              <a:gdLst/>
              <a:ahLst/>
              <a:cxnLst>
                <a:cxn ang="0">
                  <a:pos x="340" y="591"/>
                </a:cxn>
                <a:cxn ang="0">
                  <a:pos x="230" y="507"/>
                </a:cxn>
                <a:cxn ang="0">
                  <a:pos x="241" y="483"/>
                </a:cxn>
                <a:cxn ang="0">
                  <a:pos x="263" y="452"/>
                </a:cxn>
                <a:cxn ang="0">
                  <a:pos x="268" y="442"/>
                </a:cxn>
                <a:cxn ang="0">
                  <a:pos x="266" y="432"/>
                </a:cxn>
                <a:cxn ang="0">
                  <a:pos x="276" y="385"/>
                </a:cxn>
                <a:cxn ang="0">
                  <a:pos x="260" y="368"/>
                </a:cxn>
                <a:cxn ang="0">
                  <a:pos x="244" y="351"/>
                </a:cxn>
                <a:cxn ang="0">
                  <a:pos x="223" y="340"/>
                </a:cxn>
                <a:cxn ang="0">
                  <a:pos x="203" y="332"/>
                </a:cxn>
                <a:cxn ang="0">
                  <a:pos x="177" y="335"/>
                </a:cxn>
                <a:cxn ang="0">
                  <a:pos x="157" y="351"/>
                </a:cxn>
                <a:cxn ang="0">
                  <a:pos x="144" y="351"/>
                </a:cxn>
                <a:cxn ang="0">
                  <a:pos x="129" y="361"/>
                </a:cxn>
                <a:cxn ang="0">
                  <a:pos x="121" y="385"/>
                </a:cxn>
                <a:cxn ang="0">
                  <a:pos x="116" y="406"/>
                </a:cxn>
                <a:cxn ang="0">
                  <a:pos x="109" y="411"/>
                </a:cxn>
                <a:cxn ang="0">
                  <a:pos x="107" y="423"/>
                </a:cxn>
                <a:cxn ang="0">
                  <a:pos x="112" y="440"/>
                </a:cxn>
                <a:cxn ang="0">
                  <a:pos x="123" y="464"/>
                </a:cxn>
                <a:cxn ang="0">
                  <a:pos x="134" y="512"/>
                </a:cxn>
                <a:cxn ang="0">
                  <a:pos x="131" y="543"/>
                </a:cxn>
                <a:cxn ang="0">
                  <a:pos x="20" y="601"/>
                </a:cxn>
                <a:cxn ang="0">
                  <a:pos x="0" y="224"/>
                </a:cxn>
                <a:cxn ang="0">
                  <a:pos x="18" y="236"/>
                </a:cxn>
                <a:cxn ang="0">
                  <a:pos x="24" y="256"/>
                </a:cxn>
                <a:cxn ang="0">
                  <a:pos x="43" y="259"/>
                </a:cxn>
                <a:cxn ang="0">
                  <a:pos x="80" y="253"/>
                </a:cxn>
                <a:cxn ang="0">
                  <a:pos x="116" y="233"/>
                </a:cxn>
                <a:cxn ang="0">
                  <a:pos x="129" y="155"/>
                </a:cxn>
                <a:cxn ang="0">
                  <a:pos x="116" y="124"/>
                </a:cxn>
                <a:cxn ang="0">
                  <a:pos x="113" y="87"/>
                </a:cxn>
                <a:cxn ang="0">
                  <a:pos x="118" y="56"/>
                </a:cxn>
                <a:cxn ang="0">
                  <a:pos x="137" y="25"/>
                </a:cxn>
                <a:cxn ang="0">
                  <a:pos x="203" y="0"/>
                </a:cxn>
                <a:cxn ang="0">
                  <a:pos x="230" y="8"/>
                </a:cxn>
                <a:cxn ang="0">
                  <a:pos x="258" y="27"/>
                </a:cxn>
                <a:cxn ang="0">
                  <a:pos x="268" y="51"/>
                </a:cxn>
                <a:cxn ang="0">
                  <a:pos x="276" y="97"/>
                </a:cxn>
                <a:cxn ang="0">
                  <a:pos x="274" y="142"/>
                </a:cxn>
                <a:cxn ang="0">
                  <a:pos x="241" y="200"/>
                </a:cxn>
                <a:cxn ang="0">
                  <a:pos x="287" y="243"/>
                </a:cxn>
                <a:cxn ang="0">
                  <a:pos x="327" y="259"/>
                </a:cxn>
                <a:cxn ang="0">
                  <a:pos x="370" y="267"/>
                </a:cxn>
                <a:cxn ang="0">
                  <a:pos x="367" y="708"/>
                </a:cxn>
              </a:cxnLst>
              <a:rect l="0" t="0" r="r" b="b"/>
              <a:pathLst>
                <a:path w="405" h="708">
                  <a:moveTo>
                    <a:pt x="367" y="708"/>
                  </a:moveTo>
                  <a:lnTo>
                    <a:pt x="340" y="591"/>
                  </a:lnTo>
                  <a:lnTo>
                    <a:pt x="238" y="555"/>
                  </a:lnTo>
                  <a:lnTo>
                    <a:pt x="230" y="507"/>
                  </a:lnTo>
                  <a:lnTo>
                    <a:pt x="230" y="500"/>
                  </a:lnTo>
                  <a:lnTo>
                    <a:pt x="241" y="483"/>
                  </a:lnTo>
                  <a:lnTo>
                    <a:pt x="250" y="469"/>
                  </a:lnTo>
                  <a:lnTo>
                    <a:pt x="263" y="452"/>
                  </a:lnTo>
                  <a:lnTo>
                    <a:pt x="266" y="449"/>
                  </a:lnTo>
                  <a:lnTo>
                    <a:pt x="268" y="442"/>
                  </a:lnTo>
                  <a:lnTo>
                    <a:pt x="268" y="437"/>
                  </a:lnTo>
                  <a:lnTo>
                    <a:pt x="266" y="432"/>
                  </a:lnTo>
                  <a:lnTo>
                    <a:pt x="263" y="426"/>
                  </a:lnTo>
                  <a:lnTo>
                    <a:pt x="276" y="385"/>
                  </a:lnTo>
                  <a:lnTo>
                    <a:pt x="268" y="373"/>
                  </a:lnTo>
                  <a:lnTo>
                    <a:pt x="260" y="368"/>
                  </a:lnTo>
                  <a:lnTo>
                    <a:pt x="253" y="356"/>
                  </a:lnTo>
                  <a:lnTo>
                    <a:pt x="244" y="351"/>
                  </a:lnTo>
                  <a:lnTo>
                    <a:pt x="230" y="342"/>
                  </a:lnTo>
                  <a:lnTo>
                    <a:pt x="223" y="340"/>
                  </a:lnTo>
                  <a:lnTo>
                    <a:pt x="215" y="335"/>
                  </a:lnTo>
                  <a:lnTo>
                    <a:pt x="203" y="332"/>
                  </a:lnTo>
                  <a:lnTo>
                    <a:pt x="185" y="332"/>
                  </a:lnTo>
                  <a:lnTo>
                    <a:pt x="177" y="335"/>
                  </a:lnTo>
                  <a:lnTo>
                    <a:pt x="169" y="340"/>
                  </a:lnTo>
                  <a:lnTo>
                    <a:pt x="157" y="351"/>
                  </a:lnTo>
                  <a:lnTo>
                    <a:pt x="150" y="348"/>
                  </a:lnTo>
                  <a:lnTo>
                    <a:pt x="144" y="351"/>
                  </a:lnTo>
                  <a:lnTo>
                    <a:pt x="139" y="351"/>
                  </a:lnTo>
                  <a:lnTo>
                    <a:pt x="129" y="361"/>
                  </a:lnTo>
                  <a:lnTo>
                    <a:pt x="123" y="373"/>
                  </a:lnTo>
                  <a:lnTo>
                    <a:pt x="121" y="385"/>
                  </a:lnTo>
                  <a:lnTo>
                    <a:pt x="121" y="406"/>
                  </a:lnTo>
                  <a:lnTo>
                    <a:pt x="116" y="406"/>
                  </a:lnTo>
                  <a:lnTo>
                    <a:pt x="112" y="409"/>
                  </a:lnTo>
                  <a:lnTo>
                    <a:pt x="109" y="411"/>
                  </a:lnTo>
                  <a:lnTo>
                    <a:pt x="109" y="414"/>
                  </a:lnTo>
                  <a:lnTo>
                    <a:pt x="107" y="423"/>
                  </a:lnTo>
                  <a:lnTo>
                    <a:pt x="109" y="430"/>
                  </a:lnTo>
                  <a:lnTo>
                    <a:pt x="112" y="440"/>
                  </a:lnTo>
                  <a:lnTo>
                    <a:pt x="116" y="444"/>
                  </a:lnTo>
                  <a:lnTo>
                    <a:pt x="123" y="464"/>
                  </a:lnTo>
                  <a:lnTo>
                    <a:pt x="131" y="498"/>
                  </a:lnTo>
                  <a:lnTo>
                    <a:pt x="134" y="512"/>
                  </a:lnTo>
                  <a:lnTo>
                    <a:pt x="134" y="526"/>
                  </a:lnTo>
                  <a:lnTo>
                    <a:pt x="131" y="543"/>
                  </a:lnTo>
                  <a:lnTo>
                    <a:pt x="126" y="559"/>
                  </a:lnTo>
                  <a:lnTo>
                    <a:pt x="20" y="601"/>
                  </a:lnTo>
                  <a:lnTo>
                    <a:pt x="0" y="665"/>
                  </a:lnTo>
                  <a:lnTo>
                    <a:pt x="0" y="224"/>
                  </a:lnTo>
                  <a:lnTo>
                    <a:pt x="7" y="231"/>
                  </a:lnTo>
                  <a:lnTo>
                    <a:pt x="18" y="236"/>
                  </a:lnTo>
                  <a:lnTo>
                    <a:pt x="24" y="248"/>
                  </a:lnTo>
                  <a:lnTo>
                    <a:pt x="24" y="256"/>
                  </a:lnTo>
                  <a:lnTo>
                    <a:pt x="27" y="259"/>
                  </a:lnTo>
                  <a:lnTo>
                    <a:pt x="43" y="259"/>
                  </a:lnTo>
                  <a:lnTo>
                    <a:pt x="66" y="257"/>
                  </a:lnTo>
                  <a:lnTo>
                    <a:pt x="80" y="253"/>
                  </a:lnTo>
                  <a:lnTo>
                    <a:pt x="99" y="243"/>
                  </a:lnTo>
                  <a:lnTo>
                    <a:pt x="116" y="233"/>
                  </a:lnTo>
                  <a:lnTo>
                    <a:pt x="137" y="214"/>
                  </a:lnTo>
                  <a:lnTo>
                    <a:pt x="129" y="155"/>
                  </a:lnTo>
                  <a:lnTo>
                    <a:pt x="123" y="137"/>
                  </a:lnTo>
                  <a:lnTo>
                    <a:pt x="116" y="124"/>
                  </a:lnTo>
                  <a:lnTo>
                    <a:pt x="113" y="106"/>
                  </a:lnTo>
                  <a:lnTo>
                    <a:pt x="113" y="87"/>
                  </a:lnTo>
                  <a:lnTo>
                    <a:pt x="116" y="71"/>
                  </a:lnTo>
                  <a:lnTo>
                    <a:pt x="118" y="56"/>
                  </a:lnTo>
                  <a:lnTo>
                    <a:pt x="126" y="40"/>
                  </a:lnTo>
                  <a:lnTo>
                    <a:pt x="137" y="25"/>
                  </a:lnTo>
                  <a:lnTo>
                    <a:pt x="182" y="0"/>
                  </a:lnTo>
                  <a:lnTo>
                    <a:pt x="203" y="0"/>
                  </a:lnTo>
                  <a:lnTo>
                    <a:pt x="217" y="5"/>
                  </a:lnTo>
                  <a:lnTo>
                    <a:pt x="230" y="8"/>
                  </a:lnTo>
                  <a:lnTo>
                    <a:pt x="246" y="18"/>
                  </a:lnTo>
                  <a:lnTo>
                    <a:pt x="258" y="27"/>
                  </a:lnTo>
                  <a:lnTo>
                    <a:pt x="263" y="40"/>
                  </a:lnTo>
                  <a:lnTo>
                    <a:pt x="268" y="51"/>
                  </a:lnTo>
                  <a:lnTo>
                    <a:pt x="274" y="73"/>
                  </a:lnTo>
                  <a:lnTo>
                    <a:pt x="276" y="97"/>
                  </a:lnTo>
                  <a:lnTo>
                    <a:pt x="276" y="121"/>
                  </a:lnTo>
                  <a:lnTo>
                    <a:pt x="274" y="142"/>
                  </a:lnTo>
                  <a:lnTo>
                    <a:pt x="250" y="157"/>
                  </a:lnTo>
                  <a:lnTo>
                    <a:pt x="241" y="200"/>
                  </a:lnTo>
                  <a:lnTo>
                    <a:pt x="263" y="233"/>
                  </a:lnTo>
                  <a:lnTo>
                    <a:pt x="287" y="243"/>
                  </a:lnTo>
                  <a:lnTo>
                    <a:pt x="304" y="256"/>
                  </a:lnTo>
                  <a:lnTo>
                    <a:pt x="327" y="259"/>
                  </a:lnTo>
                  <a:lnTo>
                    <a:pt x="349" y="264"/>
                  </a:lnTo>
                  <a:lnTo>
                    <a:pt x="370" y="267"/>
                  </a:lnTo>
                  <a:lnTo>
                    <a:pt x="405" y="409"/>
                  </a:lnTo>
                  <a:lnTo>
                    <a:pt x="367" y="708"/>
                  </a:lnTo>
                  <a:close/>
                </a:path>
              </a:pathLst>
            </a:custGeom>
            <a:solidFill>
              <a:srgbClr val="8080FF"/>
            </a:solidFill>
            <a:ln w="9525">
              <a:noFill/>
              <a:round/>
              <a:headEnd/>
              <a:tailEnd/>
            </a:ln>
          </p:spPr>
          <p:txBody>
            <a:bodyPr/>
            <a:lstStyle/>
            <a:p>
              <a:endParaRPr lang="en-US"/>
            </a:p>
          </p:txBody>
        </p:sp>
        <p:sp>
          <p:nvSpPr>
            <p:cNvPr id="2113" name="Freeform 65"/>
            <p:cNvSpPr>
              <a:spLocks/>
            </p:cNvSpPr>
            <p:nvPr/>
          </p:nvSpPr>
          <p:spPr bwMode="auto">
            <a:xfrm>
              <a:off x="1599" y="2041"/>
              <a:ext cx="98" cy="151"/>
            </a:xfrm>
            <a:custGeom>
              <a:avLst/>
              <a:gdLst/>
              <a:ahLst/>
              <a:cxnLst>
                <a:cxn ang="0">
                  <a:pos x="411" y="620"/>
                </a:cxn>
                <a:cxn ang="0">
                  <a:pos x="406" y="595"/>
                </a:cxn>
                <a:cxn ang="0">
                  <a:pos x="388" y="574"/>
                </a:cxn>
                <a:cxn ang="0">
                  <a:pos x="368" y="554"/>
                </a:cxn>
                <a:cxn ang="0">
                  <a:pos x="304" y="534"/>
                </a:cxn>
                <a:cxn ang="0">
                  <a:pos x="285" y="506"/>
                </a:cxn>
                <a:cxn ang="0">
                  <a:pos x="302" y="501"/>
                </a:cxn>
                <a:cxn ang="0">
                  <a:pos x="318" y="491"/>
                </a:cxn>
                <a:cxn ang="0">
                  <a:pos x="331" y="478"/>
                </a:cxn>
                <a:cxn ang="0">
                  <a:pos x="336" y="460"/>
                </a:cxn>
                <a:cxn ang="0">
                  <a:pos x="331" y="427"/>
                </a:cxn>
                <a:cxn ang="0">
                  <a:pos x="272" y="321"/>
                </a:cxn>
                <a:cxn ang="0">
                  <a:pos x="256" y="315"/>
                </a:cxn>
                <a:cxn ang="0">
                  <a:pos x="237" y="310"/>
                </a:cxn>
                <a:cxn ang="0">
                  <a:pos x="196" y="312"/>
                </a:cxn>
                <a:cxn ang="0">
                  <a:pos x="173" y="321"/>
                </a:cxn>
                <a:cxn ang="0">
                  <a:pos x="157" y="336"/>
                </a:cxn>
                <a:cxn ang="0">
                  <a:pos x="148" y="351"/>
                </a:cxn>
                <a:cxn ang="0">
                  <a:pos x="145" y="362"/>
                </a:cxn>
                <a:cxn ang="0">
                  <a:pos x="148" y="374"/>
                </a:cxn>
                <a:cxn ang="0">
                  <a:pos x="111" y="432"/>
                </a:cxn>
                <a:cxn ang="0">
                  <a:pos x="107" y="447"/>
                </a:cxn>
                <a:cxn ang="0">
                  <a:pos x="110" y="475"/>
                </a:cxn>
                <a:cxn ang="0">
                  <a:pos x="122" y="490"/>
                </a:cxn>
                <a:cxn ang="0">
                  <a:pos x="140" y="504"/>
                </a:cxn>
                <a:cxn ang="0">
                  <a:pos x="160" y="508"/>
                </a:cxn>
                <a:cxn ang="0">
                  <a:pos x="170" y="516"/>
                </a:cxn>
                <a:cxn ang="0">
                  <a:pos x="0" y="640"/>
                </a:cxn>
                <a:cxn ang="0">
                  <a:pos x="64" y="249"/>
                </a:cxn>
                <a:cxn ang="0">
                  <a:pos x="102" y="254"/>
                </a:cxn>
                <a:cxn ang="0">
                  <a:pos x="135" y="244"/>
                </a:cxn>
                <a:cxn ang="0">
                  <a:pos x="165" y="228"/>
                </a:cxn>
                <a:cxn ang="0">
                  <a:pos x="181" y="211"/>
                </a:cxn>
                <a:cxn ang="0">
                  <a:pos x="157" y="146"/>
                </a:cxn>
                <a:cxn ang="0">
                  <a:pos x="145" y="120"/>
                </a:cxn>
                <a:cxn ang="0">
                  <a:pos x="140" y="79"/>
                </a:cxn>
                <a:cxn ang="0">
                  <a:pos x="153" y="48"/>
                </a:cxn>
                <a:cxn ang="0">
                  <a:pos x="170" y="24"/>
                </a:cxn>
                <a:cxn ang="0">
                  <a:pos x="194" y="10"/>
                </a:cxn>
                <a:cxn ang="0">
                  <a:pos x="226" y="0"/>
                </a:cxn>
                <a:cxn ang="0">
                  <a:pos x="256" y="5"/>
                </a:cxn>
                <a:cxn ang="0">
                  <a:pos x="280" y="13"/>
                </a:cxn>
                <a:cxn ang="0">
                  <a:pos x="294" y="16"/>
                </a:cxn>
                <a:cxn ang="0">
                  <a:pos x="307" y="26"/>
                </a:cxn>
                <a:cxn ang="0">
                  <a:pos x="318" y="41"/>
                </a:cxn>
                <a:cxn ang="0">
                  <a:pos x="328" y="56"/>
                </a:cxn>
                <a:cxn ang="0">
                  <a:pos x="336" y="74"/>
                </a:cxn>
                <a:cxn ang="0">
                  <a:pos x="331" y="105"/>
                </a:cxn>
                <a:cxn ang="0">
                  <a:pos x="297" y="180"/>
                </a:cxn>
                <a:cxn ang="0">
                  <a:pos x="269" y="214"/>
                </a:cxn>
                <a:cxn ang="0">
                  <a:pos x="272" y="232"/>
                </a:cxn>
                <a:cxn ang="0">
                  <a:pos x="282" y="247"/>
                </a:cxn>
                <a:cxn ang="0">
                  <a:pos x="312" y="259"/>
                </a:cxn>
                <a:cxn ang="0">
                  <a:pos x="358" y="269"/>
                </a:cxn>
                <a:cxn ang="0">
                  <a:pos x="381" y="358"/>
                </a:cxn>
              </a:cxnLst>
              <a:rect l="0" t="0" r="r" b="b"/>
              <a:pathLst>
                <a:path w="417" h="640">
                  <a:moveTo>
                    <a:pt x="417" y="633"/>
                  </a:moveTo>
                  <a:lnTo>
                    <a:pt x="411" y="620"/>
                  </a:lnTo>
                  <a:lnTo>
                    <a:pt x="409" y="605"/>
                  </a:lnTo>
                  <a:lnTo>
                    <a:pt x="406" y="595"/>
                  </a:lnTo>
                  <a:lnTo>
                    <a:pt x="396" y="580"/>
                  </a:lnTo>
                  <a:lnTo>
                    <a:pt x="388" y="574"/>
                  </a:lnTo>
                  <a:lnTo>
                    <a:pt x="376" y="564"/>
                  </a:lnTo>
                  <a:lnTo>
                    <a:pt x="368" y="554"/>
                  </a:lnTo>
                  <a:lnTo>
                    <a:pt x="358" y="549"/>
                  </a:lnTo>
                  <a:lnTo>
                    <a:pt x="304" y="534"/>
                  </a:lnTo>
                  <a:lnTo>
                    <a:pt x="274" y="506"/>
                  </a:lnTo>
                  <a:lnTo>
                    <a:pt x="285" y="506"/>
                  </a:lnTo>
                  <a:lnTo>
                    <a:pt x="293" y="504"/>
                  </a:lnTo>
                  <a:lnTo>
                    <a:pt x="302" y="501"/>
                  </a:lnTo>
                  <a:lnTo>
                    <a:pt x="310" y="496"/>
                  </a:lnTo>
                  <a:lnTo>
                    <a:pt x="318" y="491"/>
                  </a:lnTo>
                  <a:lnTo>
                    <a:pt x="325" y="485"/>
                  </a:lnTo>
                  <a:lnTo>
                    <a:pt x="331" y="478"/>
                  </a:lnTo>
                  <a:lnTo>
                    <a:pt x="333" y="470"/>
                  </a:lnTo>
                  <a:lnTo>
                    <a:pt x="336" y="460"/>
                  </a:lnTo>
                  <a:lnTo>
                    <a:pt x="336" y="439"/>
                  </a:lnTo>
                  <a:lnTo>
                    <a:pt x="331" y="427"/>
                  </a:lnTo>
                  <a:lnTo>
                    <a:pt x="277" y="328"/>
                  </a:lnTo>
                  <a:lnTo>
                    <a:pt x="272" y="321"/>
                  </a:lnTo>
                  <a:lnTo>
                    <a:pt x="267" y="318"/>
                  </a:lnTo>
                  <a:lnTo>
                    <a:pt x="256" y="315"/>
                  </a:lnTo>
                  <a:lnTo>
                    <a:pt x="251" y="312"/>
                  </a:lnTo>
                  <a:lnTo>
                    <a:pt x="237" y="310"/>
                  </a:lnTo>
                  <a:lnTo>
                    <a:pt x="213" y="310"/>
                  </a:lnTo>
                  <a:lnTo>
                    <a:pt x="196" y="312"/>
                  </a:lnTo>
                  <a:lnTo>
                    <a:pt x="183" y="317"/>
                  </a:lnTo>
                  <a:lnTo>
                    <a:pt x="173" y="321"/>
                  </a:lnTo>
                  <a:lnTo>
                    <a:pt x="162" y="328"/>
                  </a:lnTo>
                  <a:lnTo>
                    <a:pt x="157" y="336"/>
                  </a:lnTo>
                  <a:lnTo>
                    <a:pt x="151" y="346"/>
                  </a:lnTo>
                  <a:lnTo>
                    <a:pt x="148" y="351"/>
                  </a:lnTo>
                  <a:lnTo>
                    <a:pt x="145" y="358"/>
                  </a:lnTo>
                  <a:lnTo>
                    <a:pt x="145" y="362"/>
                  </a:lnTo>
                  <a:lnTo>
                    <a:pt x="148" y="372"/>
                  </a:lnTo>
                  <a:lnTo>
                    <a:pt x="148" y="374"/>
                  </a:lnTo>
                  <a:lnTo>
                    <a:pt x="124" y="422"/>
                  </a:lnTo>
                  <a:lnTo>
                    <a:pt x="111" y="432"/>
                  </a:lnTo>
                  <a:lnTo>
                    <a:pt x="110" y="439"/>
                  </a:lnTo>
                  <a:lnTo>
                    <a:pt x="107" y="447"/>
                  </a:lnTo>
                  <a:lnTo>
                    <a:pt x="107" y="468"/>
                  </a:lnTo>
                  <a:lnTo>
                    <a:pt x="110" y="475"/>
                  </a:lnTo>
                  <a:lnTo>
                    <a:pt x="114" y="483"/>
                  </a:lnTo>
                  <a:lnTo>
                    <a:pt x="122" y="490"/>
                  </a:lnTo>
                  <a:lnTo>
                    <a:pt x="132" y="496"/>
                  </a:lnTo>
                  <a:lnTo>
                    <a:pt x="140" y="504"/>
                  </a:lnTo>
                  <a:lnTo>
                    <a:pt x="151" y="506"/>
                  </a:lnTo>
                  <a:lnTo>
                    <a:pt x="160" y="508"/>
                  </a:lnTo>
                  <a:lnTo>
                    <a:pt x="175" y="513"/>
                  </a:lnTo>
                  <a:lnTo>
                    <a:pt x="170" y="516"/>
                  </a:lnTo>
                  <a:lnTo>
                    <a:pt x="71" y="559"/>
                  </a:lnTo>
                  <a:lnTo>
                    <a:pt x="0" y="640"/>
                  </a:lnTo>
                  <a:lnTo>
                    <a:pt x="38" y="341"/>
                  </a:lnTo>
                  <a:lnTo>
                    <a:pt x="64" y="249"/>
                  </a:lnTo>
                  <a:lnTo>
                    <a:pt x="84" y="254"/>
                  </a:lnTo>
                  <a:lnTo>
                    <a:pt x="102" y="254"/>
                  </a:lnTo>
                  <a:lnTo>
                    <a:pt x="117" y="249"/>
                  </a:lnTo>
                  <a:lnTo>
                    <a:pt x="135" y="244"/>
                  </a:lnTo>
                  <a:lnTo>
                    <a:pt x="153" y="237"/>
                  </a:lnTo>
                  <a:lnTo>
                    <a:pt x="165" y="228"/>
                  </a:lnTo>
                  <a:lnTo>
                    <a:pt x="181" y="216"/>
                  </a:lnTo>
                  <a:lnTo>
                    <a:pt x="181" y="211"/>
                  </a:lnTo>
                  <a:lnTo>
                    <a:pt x="162" y="153"/>
                  </a:lnTo>
                  <a:lnTo>
                    <a:pt x="157" y="146"/>
                  </a:lnTo>
                  <a:lnTo>
                    <a:pt x="151" y="135"/>
                  </a:lnTo>
                  <a:lnTo>
                    <a:pt x="145" y="120"/>
                  </a:lnTo>
                  <a:lnTo>
                    <a:pt x="140" y="108"/>
                  </a:lnTo>
                  <a:lnTo>
                    <a:pt x="140" y="79"/>
                  </a:lnTo>
                  <a:lnTo>
                    <a:pt x="148" y="62"/>
                  </a:lnTo>
                  <a:lnTo>
                    <a:pt x="153" y="48"/>
                  </a:lnTo>
                  <a:lnTo>
                    <a:pt x="157" y="36"/>
                  </a:lnTo>
                  <a:lnTo>
                    <a:pt x="170" y="24"/>
                  </a:lnTo>
                  <a:lnTo>
                    <a:pt x="181" y="16"/>
                  </a:lnTo>
                  <a:lnTo>
                    <a:pt x="194" y="10"/>
                  </a:lnTo>
                  <a:lnTo>
                    <a:pt x="208" y="3"/>
                  </a:lnTo>
                  <a:lnTo>
                    <a:pt x="226" y="0"/>
                  </a:lnTo>
                  <a:lnTo>
                    <a:pt x="239" y="3"/>
                  </a:lnTo>
                  <a:lnTo>
                    <a:pt x="256" y="5"/>
                  </a:lnTo>
                  <a:lnTo>
                    <a:pt x="269" y="10"/>
                  </a:lnTo>
                  <a:lnTo>
                    <a:pt x="280" y="13"/>
                  </a:lnTo>
                  <a:lnTo>
                    <a:pt x="290" y="15"/>
                  </a:lnTo>
                  <a:lnTo>
                    <a:pt x="294" y="16"/>
                  </a:lnTo>
                  <a:lnTo>
                    <a:pt x="302" y="19"/>
                  </a:lnTo>
                  <a:lnTo>
                    <a:pt x="307" y="26"/>
                  </a:lnTo>
                  <a:lnTo>
                    <a:pt x="312" y="33"/>
                  </a:lnTo>
                  <a:lnTo>
                    <a:pt x="318" y="41"/>
                  </a:lnTo>
                  <a:lnTo>
                    <a:pt x="325" y="48"/>
                  </a:lnTo>
                  <a:lnTo>
                    <a:pt x="328" y="56"/>
                  </a:lnTo>
                  <a:lnTo>
                    <a:pt x="331" y="59"/>
                  </a:lnTo>
                  <a:lnTo>
                    <a:pt x="336" y="74"/>
                  </a:lnTo>
                  <a:lnTo>
                    <a:pt x="333" y="89"/>
                  </a:lnTo>
                  <a:lnTo>
                    <a:pt x="331" y="105"/>
                  </a:lnTo>
                  <a:lnTo>
                    <a:pt x="320" y="135"/>
                  </a:lnTo>
                  <a:lnTo>
                    <a:pt x="297" y="180"/>
                  </a:lnTo>
                  <a:lnTo>
                    <a:pt x="280" y="180"/>
                  </a:lnTo>
                  <a:lnTo>
                    <a:pt x="269" y="214"/>
                  </a:lnTo>
                  <a:lnTo>
                    <a:pt x="269" y="223"/>
                  </a:lnTo>
                  <a:lnTo>
                    <a:pt x="272" y="232"/>
                  </a:lnTo>
                  <a:lnTo>
                    <a:pt x="277" y="240"/>
                  </a:lnTo>
                  <a:lnTo>
                    <a:pt x="282" y="247"/>
                  </a:lnTo>
                  <a:lnTo>
                    <a:pt x="293" y="252"/>
                  </a:lnTo>
                  <a:lnTo>
                    <a:pt x="312" y="259"/>
                  </a:lnTo>
                  <a:lnTo>
                    <a:pt x="336" y="267"/>
                  </a:lnTo>
                  <a:lnTo>
                    <a:pt x="358" y="269"/>
                  </a:lnTo>
                  <a:lnTo>
                    <a:pt x="368" y="272"/>
                  </a:lnTo>
                  <a:lnTo>
                    <a:pt x="381" y="358"/>
                  </a:lnTo>
                  <a:lnTo>
                    <a:pt x="417" y="633"/>
                  </a:lnTo>
                  <a:close/>
                </a:path>
              </a:pathLst>
            </a:custGeom>
            <a:solidFill>
              <a:srgbClr val="8080FF"/>
            </a:solidFill>
            <a:ln w="9525">
              <a:noFill/>
              <a:round/>
              <a:headEnd/>
              <a:tailEnd/>
            </a:ln>
          </p:spPr>
          <p:txBody>
            <a:bodyPr/>
            <a:lstStyle/>
            <a:p>
              <a:endParaRPr lang="en-US"/>
            </a:p>
          </p:txBody>
        </p:sp>
        <p:sp>
          <p:nvSpPr>
            <p:cNvPr id="2114" name="Freeform 66"/>
            <p:cNvSpPr>
              <a:spLocks/>
            </p:cNvSpPr>
            <p:nvPr/>
          </p:nvSpPr>
          <p:spPr bwMode="auto">
            <a:xfrm>
              <a:off x="1694" y="2023"/>
              <a:ext cx="105" cy="167"/>
            </a:xfrm>
            <a:custGeom>
              <a:avLst/>
              <a:gdLst/>
              <a:ahLst/>
              <a:cxnLst>
                <a:cxn ang="0">
                  <a:pos x="444" y="645"/>
                </a:cxn>
                <a:cxn ang="0">
                  <a:pos x="431" y="607"/>
                </a:cxn>
                <a:cxn ang="0">
                  <a:pos x="421" y="585"/>
                </a:cxn>
                <a:cxn ang="0">
                  <a:pos x="404" y="559"/>
                </a:cxn>
                <a:cxn ang="0">
                  <a:pos x="385" y="542"/>
                </a:cxn>
                <a:cxn ang="0">
                  <a:pos x="278" y="486"/>
                </a:cxn>
                <a:cxn ang="0">
                  <a:pos x="307" y="391"/>
                </a:cxn>
                <a:cxn ang="0">
                  <a:pos x="302" y="369"/>
                </a:cxn>
                <a:cxn ang="0">
                  <a:pos x="289" y="343"/>
                </a:cxn>
                <a:cxn ang="0">
                  <a:pos x="277" y="328"/>
                </a:cxn>
                <a:cxn ang="0">
                  <a:pos x="261" y="316"/>
                </a:cxn>
                <a:cxn ang="0">
                  <a:pos x="243" y="309"/>
                </a:cxn>
                <a:cxn ang="0">
                  <a:pos x="200" y="311"/>
                </a:cxn>
                <a:cxn ang="0">
                  <a:pos x="181" y="323"/>
                </a:cxn>
                <a:cxn ang="0">
                  <a:pos x="173" y="338"/>
                </a:cxn>
                <a:cxn ang="0">
                  <a:pos x="157" y="354"/>
                </a:cxn>
                <a:cxn ang="0">
                  <a:pos x="152" y="376"/>
                </a:cxn>
                <a:cxn ang="0">
                  <a:pos x="154" y="407"/>
                </a:cxn>
                <a:cxn ang="0">
                  <a:pos x="192" y="484"/>
                </a:cxn>
                <a:cxn ang="0">
                  <a:pos x="132" y="542"/>
                </a:cxn>
                <a:cxn ang="0">
                  <a:pos x="114" y="557"/>
                </a:cxn>
                <a:cxn ang="0">
                  <a:pos x="96" y="570"/>
                </a:cxn>
                <a:cxn ang="0">
                  <a:pos x="36" y="707"/>
                </a:cxn>
                <a:cxn ang="0">
                  <a:pos x="28" y="270"/>
                </a:cxn>
                <a:cxn ang="0">
                  <a:pos x="190" y="182"/>
                </a:cxn>
                <a:cxn ang="0">
                  <a:pos x="175" y="165"/>
                </a:cxn>
                <a:cxn ang="0">
                  <a:pos x="144" y="138"/>
                </a:cxn>
                <a:cxn ang="0">
                  <a:pos x="124" y="49"/>
                </a:cxn>
                <a:cxn ang="0">
                  <a:pos x="137" y="33"/>
                </a:cxn>
                <a:cxn ang="0">
                  <a:pos x="173" y="11"/>
                </a:cxn>
                <a:cxn ang="0">
                  <a:pos x="211" y="3"/>
                </a:cxn>
                <a:cxn ang="0">
                  <a:pos x="256" y="0"/>
                </a:cxn>
                <a:cxn ang="0">
                  <a:pos x="269" y="6"/>
                </a:cxn>
                <a:cxn ang="0">
                  <a:pos x="291" y="33"/>
                </a:cxn>
                <a:cxn ang="0">
                  <a:pos x="304" y="64"/>
                </a:cxn>
                <a:cxn ang="0">
                  <a:pos x="307" y="98"/>
                </a:cxn>
                <a:cxn ang="0">
                  <a:pos x="272" y="156"/>
                </a:cxn>
                <a:cxn ang="0">
                  <a:pos x="289" y="209"/>
                </a:cxn>
                <a:cxn ang="0">
                  <a:pos x="428" y="386"/>
                </a:cxn>
              </a:cxnLst>
              <a:rect l="0" t="0" r="r" b="b"/>
              <a:pathLst>
                <a:path w="449" h="707">
                  <a:moveTo>
                    <a:pt x="449" y="666"/>
                  </a:moveTo>
                  <a:lnTo>
                    <a:pt x="444" y="645"/>
                  </a:lnTo>
                  <a:lnTo>
                    <a:pt x="439" y="628"/>
                  </a:lnTo>
                  <a:lnTo>
                    <a:pt x="431" y="607"/>
                  </a:lnTo>
                  <a:lnTo>
                    <a:pt x="431" y="600"/>
                  </a:lnTo>
                  <a:lnTo>
                    <a:pt x="421" y="585"/>
                  </a:lnTo>
                  <a:lnTo>
                    <a:pt x="414" y="570"/>
                  </a:lnTo>
                  <a:lnTo>
                    <a:pt x="404" y="559"/>
                  </a:lnTo>
                  <a:lnTo>
                    <a:pt x="391" y="544"/>
                  </a:lnTo>
                  <a:lnTo>
                    <a:pt x="385" y="542"/>
                  </a:lnTo>
                  <a:lnTo>
                    <a:pt x="286" y="504"/>
                  </a:lnTo>
                  <a:lnTo>
                    <a:pt x="278" y="486"/>
                  </a:lnTo>
                  <a:lnTo>
                    <a:pt x="307" y="412"/>
                  </a:lnTo>
                  <a:lnTo>
                    <a:pt x="307" y="391"/>
                  </a:lnTo>
                  <a:lnTo>
                    <a:pt x="304" y="381"/>
                  </a:lnTo>
                  <a:lnTo>
                    <a:pt x="302" y="369"/>
                  </a:lnTo>
                  <a:lnTo>
                    <a:pt x="299" y="359"/>
                  </a:lnTo>
                  <a:lnTo>
                    <a:pt x="289" y="343"/>
                  </a:lnTo>
                  <a:lnTo>
                    <a:pt x="284" y="338"/>
                  </a:lnTo>
                  <a:lnTo>
                    <a:pt x="277" y="328"/>
                  </a:lnTo>
                  <a:lnTo>
                    <a:pt x="269" y="323"/>
                  </a:lnTo>
                  <a:lnTo>
                    <a:pt x="261" y="316"/>
                  </a:lnTo>
                  <a:lnTo>
                    <a:pt x="251" y="311"/>
                  </a:lnTo>
                  <a:lnTo>
                    <a:pt x="243" y="309"/>
                  </a:lnTo>
                  <a:lnTo>
                    <a:pt x="205" y="309"/>
                  </a:lnTo>
                  <a:lnTo>
                    <a:pt x="200" y="311"/>
                  </a:lnTo>
                  <a:lnTo>
                    <a:pt x="190" y="318"/>
                  </a:lnTo>
                  <a:lnTo>
                    <a:pt x="181" y="323"/>
                  </a:lnTo>
                  <a:lnTo>
                    <a:pt x="175" y="331"/>
                  </a:lnTo>
                  <a:lnTo>
                    <a:pt x="173" y="338"/>
                  </a:lnTo>
                  <a:lnTo>
                    <a:pt x="165" y="346"/>
                  </a:lnTo>
                  <a:lnTo>
                    <a:pt x="157" y="354"/>
                  </a:lnTo>
                  <a:lnTo>
                    <a:pt x="154" y="364"/>
                  </a:lnTo>
                  <a:lnTo>
                    <a:pt x="152" y="376"/>
                  </a:lnTo>
                  <a:lnTo>
                    <a:pt x="152" y="395"/>
                  </a:lnTo>
                  <a:lnTo>
                    <a:pt x="154" y="407"/>
                  </a:lnTo>
                  <a:lnTo>
                    <a:pt x="173" y="463"/>
                  </a:lnTo>
                  <a:lnTo>
                    <a:pt x="192" y="484"/>
                  </a:lnTo>
                  <a:lnTo>
                    <a:pt x="192" y="506"/>
                  </a:lnTo>
                  <a:lnTo>
                    <a:pt x="132" y="542"/>
                  </a:lnTo>
                  <a:lnTo>
                    <a:pt x="122" y="547"/>
                  </a:lnTo>
                  <a:lnTo>
                    <a:pt x="114" y="557"/>
                  </a:lnTo>
                  <a:lnTo>
                    <a:pt x="104" y="564"/>
                  </a:lnTo>
                  <a:lnTo>
                    <a:pt x="96" y="570"/>
                  </a:lnTo>
                  <a:lnTo>
                    <a:pt x="94" y="582"/>
                  </a:lnTo>
                  <a:lnTo>
                    <a:pt x="36" y="707"/>
                  </a:lnTo>
                  <a:lnTo>
                    <a:pt x="0" y="432"/>
                  </a:lnTo>
                  <a:lnTo>
                    <a:pt x="28" y="270"/>
                  </a:lnTo>
                  <a:lnTo>
                    <a:pt x="167" y="206"/>
                  </a:lnTo>
                  <a:lnTo>
                    <a:pt x="190" y="182"/>
                  </a:lnTo>
                  <a:lnTo>
                    <a:pt x="183" y="177"/>
                  </a:lnTo>
                  <a:lnTo>
                    <a:pt x="175" y="165"/>
                  </a:lnTo>
                  <a:lnTo>
                    <a:pt x="167" y="153"/>
                  </a:lnTo>
                  <a:lnTo>
                    <a:pt x="144" y="138"/>
                  </a:lnTo>
                  <a:lnTo>
                    <a:pt x="124" y="67"/>
                  </a:lnTo>
                  <a:lnTo>
                    <a:pt x="124" y="49"/>
                  </a:lnTo>
                  <a:lnTo>
                    <a:pt x="132" y="38"/>
                  </a:lnTo>
                  <a:lnTo>
                    <a:pt x="137" y="33"/>
                  </a:lnTo>
                  <a:lnTo>
                    <a:pt x="152" y="21"/>
                  </a:lnTo>
                  <a:lnTo>
                    <a:pt x="173" y="11"/>
                  </a:lnTo>
                  <a:lnTo>
                    <a:pt x="190" y="6"/>
                  </a:lnTo>
                  <a:lnTo>
                    <a:pt x="211" y="3"/>
                  </a:lnTo>
                  <a:lnTo>
                    <a:pt x="229" y="0"/>
                  </a:lnTo>
                  <a:lnTo>
                    <a:pt x="256" y="0"/>
                  </a:lnTo>
                  <a:lnTo>
                    <a:pt x="264" y="3"/>
                  </a:lnTo>
                  <a:lnTo>
                    <a:pt x="269" y="6"/>
                  </a:lnTo>
                  <a:lnTo>
                    <a:pt x="278" y="19"/>
                  </a:lnTo>
                  <a:lnTo>
                    <a:pt x="291" y="33"/>
                  </a:lnTo>
                  <a:lnTo>
                    <a:pt x="299" y="47"/>
                  </a:lnTo>
                  <a:lnTo>
                    <a:pt x="304" y="64"/>
                  </a:lnTo>
                  <a:lnTo>
                    <a:pt x="307" y="82"/>
                  </a:lnTo>
                  <a:lnTo>
                    <a:pt x="307" y="98"/>
                  </a:lnTo>
                  <a:lnTo>
                    <a:pt x="286" y="146"/>
                  </a:lnTo>
                  <a:lnTo>
                    <a:pt x="272" y="156"/>
                  </a:lnTo>
                  <a:lnTo>
                    <a:pt x="264" y="182"/>
                  </a:lnTo>
                  <a:lnTo>
                    <a:pt x="289" y="209"/>
                  </a:lnTo>
                  <a:lnTo>
                    <a:pt x="396" y="262"/>
                  </a:lnTo>
                  <a:lnTo>
                    <a:pt x="428" y="386"/>
                  </a:lnTo>
                  <a:lnTo>
                    <a:pt x="449" y="666"/>
                  </a:lnTo>
                  <a:close/>
                </a:path>
              </a:pathLst>
            </a:custGeom>
            <a:solidFill>
              <a:srgbClr val="8080FF"/>
            </a:solidFill>
            <a:ln w="9525">
              <a:noFill/>
              <a:round/>
              <a:headEnd/>
              <a:tailEnd/>
            </a:ln>
          </p:spPr>
          <p:txBody>
            <a:bodyPr/>
            <a:lstStyle/>
            <a:p>
              <a:endParaRPr lang="en-US"/>
            </a:p>
          </p:txBody>
        </p:sp>
        <p:sp>
          <p:nvSpPr>
            <p:cNvPr id="2115" name="Freeform 67"/>
            <p:cNvSpPr>
              <a:spLocks/>
            </p:cNvSpPr>
            <p:nvPr/>
          </p:nvSpPr>
          <p:spPr bwMode="auto">
            <a:xfrm>
              <a:off x="1801" y="2034"/>
              <a:ext cx="83" cy="146"/>
            </a:xfrm>
            <a:custGeom>
              <a:avLst/>
              <a:gdLst/>
              <a:ahLst/>
              <a:cxnLst>
                <a:cxn ang="0">
                  <a:pos x="267" y="511"/>
                </a:cxn>
                <a:cxn ang="0">
                  <a:pos x="267" y="443"/>
                </a:cxn>
                <a:cxn ang="0">
                  <a:pos x="274" y="438"/>
                </a:cxn>
                <a:cxn ang="0">
                  <a:pos x="290" y="388"/>
                </a:cxn>
                <a:cxn ang="0">
                  <a:pos x="285" y="374"/>
                </a:cxn>
                <a:cxn ang="0">
                  <a:pos x="282" y="321"/>
                </a:cxn>
                <a:cxn ang="0">
                  <a:pos x="272" y="306"/>
                </a:cxn>
                <a:cxn ang="0">
                  <a:pos x="257" y="295"/>
                </a:cxn>
                <a:cxn ang="0">
                  <a:pos x="239" y="287"/>
                </a:cxn>
                <a:cxn ang="0">
                  <a:pos x="188" y="285"/>
                </a:cxn>
                <a:cxn ang="0">
                  <a:pos x="170" y="292"/>
                </a:cxn>
                <a:cxn ang="0">
                  <a:pos x="156" y="306"/>
                </a:cxn>
                <a:cxn ang="0">
                  <a:pos x="148" y="316"/>
                </a:cxn>
                <a:cxn ang="0">
                  <a:pos x="140" y="343"/>
                </a:cxn>
                <a:cxn ang="0">
                  <a:pos x="137" y="371"/>
                </a:cxn>
                <a:cxn ang="0">
                  <a:pos x="127" y="386"/>
                </a:cxn>
                <a:cxn ang="0">
                  <a:pos x="145" y="438"/>
                </a:cxn>
                <a:cxn ang="0">
                  <a:pos x="158" y="443"/>
                </a:cxn>
                <a:cxn ang="0">
                  <a:pos x="51" y="534"/>
                </a:cxn>
                <a:cxn ang="0">
                  <a:pos x="0" y="340"/>
                </a:cxn>
                <a:cxn ang="0">
                  <a:pos x="124" y="229"/>
                </a:cxn>
                <a:cxn ang="0">
                  <a:pos x="140" y="181"/>
                </a:cxn>
                <a:cxn ang="0">
                  <a:pos x="107" y="150"/>
                </a:cxn>
                <a:cxn ang="0">
                  <a:pos x="77" y="127"/>
                </a:cxn>
                <a:cxn ang="0">
                  <a:pos x="72" y="107"/>
                </a:cxn>
                <a:cxn ang="0">
                  <a:pos x="79" y="90"/>
                </a:cxn>
                <a:cxn ang="0">
                  <a:pos x="81" y="64"/>
                </a:cxn>
                <a:cxn ang="0">
                  <a:pos x="132" y="31"/>
                </a:cxn>
                <a:cxn ang="0">
                  <a:pos x="158" y="6"/>
                </a:cxn>
                <a:cxn ang="0">
                  <a:pos x="173" y="0"/>
                </a:cxn>
                <a:cxn ang="0">
                  <a:pos x="191" y="6"/>
                </a:cxn>
                <a:cxn ang="0">
                  <a:pos x="207" y="6"/>
                </a:cxn>
                <a:cxn ang="0">
                  <a:pos x="231" y="11"/>
                </a:cxn>
                <a:cxn ang="0">
                  <a:pos x="287" y="74"/>
                </a:cxn>
                <a:cxn ang="0">
                  <a:pos x="298" y="102"/>
                </a:cxn>
                <a:cxn ang="0">
                  <a:pos x="303" y="119"/>
                </a:cxn>
                <a:cxn ang="0">
                  <a:pos x="295" y="140"/>
                </a:cxn>
                <a:cxn ang="0">
                  <a:pos x="285" y="155"/>
                </a:cxn>
                <a:cxn ang="0">
                  <a:pos x="261" y="163"/>
                </a:cxn>
                <a:cxn ang="0">
                  <a:pos x="229" y="201"/>
                </a:cxn>
                <a:cxn ang="0">
                  <a:pos x="257" y="219"/>
                </a:cxn>
                <a:cxn ang="0">
                  <a:pos x="261" y="244"/>
                </a:cxn>
                <a:cxn ang="0">
                  <a:pos x="351" y="549"/>
                </a:cxn>
              </a:cxnLst>
              <a:rect l="0" t="0" r="r" b="b"/>
              <a:pathLst>
                <a:path w="351" h="620">
                  <a:moveTo>
                    <a:pt x="351" y="549"/>
                  </a:moveTo>
                  <a:lnTo>
                    <a:pt x="267" y="511"/>
                  </a:lnTo>
                  <a:lnTo>
                    <a:pt x="261" y="448"/>
                  </a:lnTo>
                  <a:lnTo>
                    <a:pt x="267" y="443"/>
                  </a:lnTo>
                  <a:lnTo>
                    <a:pt x="272" y="443"/>
                  </a:lnTo>
                  <a:lnTo>
                    <a:pt x="274" y="438"/>
                  </a:lnTo>
                  <a:lnTo>
                    <a:pt x="280" y="433"/>
                  </a:lnTo>
                  <a:lnTo>
                    <a:pt x="290" y="388"/>
                  </a:lnTo>
                  <a:lnTo>
                    <a:pt x="280" y="386"/>
                  </a:lnTo>
                  <a:lnTo>
                    <a:pt x="285" y="374"/>
                  </a:lnTo>
                  <a:lnTo>
                    <a:pt x="285" y="333"/>
                  </a:lnTo>
                  <a:lnTo>
                    <a:pt x="282" y="321"/>
                  </a:lnTo>
                  <a:lnTo>
                    <a:pt x="274" y="313"/>
                  </a:lnTo>
                  <a:lnTo>
                    <a:pt x="272" y="306"/>
                  </a:lnTo>
                  <a:lnTo>
                    <a:pt x="264" y="300"/>
                  </a:lnTo>
                  <a:lnTo>
                    <a:pt x="257" y="295"/>
                  </a:lnTo>
                  <a:lnTo>
                    <a:pt x="250" y="290"/>
                  </a:lnTo>
                  <a:lnTo>
                    <a:pt x="239" y="287"/>
                  </a:lnTo>
                  <a:lnTo>
                    <a:pt x="218" y="285"/>
                  </a:lnTo>
                  <a:lnTo>
                    <a:pt x="188" y="285"/>
                  </a:lnTo>
                  <a:lnTo>
                    <a:pt x="180" y="287"/>
                  </a:lnTo>
                  <a:lnTo>
                    <a:pt x="170" y="292"/>
                  </a:lnTo>
                  <a:lnTo>
                    <a:pt x="161" y="300"/>
                  </a:lnTo>
                  <a:lnTo>
                    <a:pt x="156" y="306"/>
                  </a:lnTo>
                  <a:lnTo>
                    <a:pt x="150" y="311"/>
                  </a:lnTo>
                  <a:lnTo>
                    <a:pt x="148" y="316"/>
                  </a:lnTo>
                  <a:lnTo>
                    <a:pt x="143" y="330"/>
                  </a:lnTo>
                  <a:lnTo>
                    <a:pt x="140" y="343"/>
                  </a:lnTo>
                  <a:lnTo>
                    <a:pt x="137" y="356"/>
                  </a:lnTo>
                  <a:lnTo>
                    <a:pt x="137" y="371"/>
                  </a:lnTo>
                  <a:lnTo>
                    <a:pt x="140" y="381"/>
                  </a:lnTo>
                  <a:lnTo>
                    <a:pt x="127" y="386"/>
                  </a:lnTo>
                  <a:lnTo>
                    <a:pt x="140" y="433"/>
                  </a:lnTo>
                  <a:lnTo>
                    <a:pt x="145" y="438"/>
                  </a:lnTo>
                  <a:lnTo>
                    <a:pt x="150" y="440"/>
                  </a:lnTo>
                  <a:lnTo>
                    <a:pt x="158" y="443"/>
                  </a:lnTo>
                  <a:lnTo>
                    <a:pt x="156" y="488"/>
                  </a:lnTo>
                  <a:lnTo>
                    <a:pt x="51" y="534"/>
                  </a:lnTo>
                  <a:lnTo>
                    <a:pt x="21" y="620"/>
                  </a:lnTo>
                  <a:lnTo>
                    <a:pt x="0" y="340"/>
                  </a:lnTo>
                  <a:lnTo>
                    <a:pt x="16" y="270"/>
                  </a:lnTo>
                  <a:lnTo>
                    <a:pt x="124" y="229"/>
                  </a:lnTo>
                  <a:lnTo>
                    <a:pt x="150" y="198"/>
                  </a:lnTo>
                  <a:lnTo>
                    <a:pt x="140" y="181"/>
                  </a:lnTo>
                  <a:lnTo>
                    <a:pt x="124" y="165"/>
                  </a:lnTo>
                  <a:lnTo>
                    <a:pt x="107" y="150"/>
                  </a:lnTo>
                  <a:lnTo>
                    <a:pt x="92" y="140"/>
                  </a:lnTo>
                  <a:lnTo>
                    <a:pt x="77" y="127"/>
                  </a:lnTo>
                  <a:lnTo>
                    <a:pt x="72" y="117"/>
                  </a:lnTo>
                  <a:lnTo>
                    <a:pt x="72" y="107"/>
                  </a:lnTo>
                  <a:lnTo>
                    <a:pt x="75" y="97"/>
                  </a:lnTo>
                  <a:lnTo>
                    <a:pt x="79" y="90"/>
                  </a:lnTo>
                  <a:lnTo>
                    <a:pt x="87" y="84"/>
                  </a:lnTo>
                  <a:lnTo>
                    <a:pt x="81" y="64"/>
                  </a:lnTo>
                  <a:lnTo>
                    <a:pt x="123" y="44"/>
                  </a:lnTo>
                  <a:lnTo>
                    <a:pt x="132" y="31"/>
                  </a:lnTo>
                  <a:lnTo>
                    <a:pt x="143" y="18"/>
                  </a:lnTo>
                  <a:lnTo>
                    <a:pt x="158" y="6"/>
                  </a:lnTo>
                  <a:lnTo>
                    <a:pt x="164" y="3"/>
                  </a:lnTo>
                  <a:lnTo>
                    <a:pt x="173" y="0"/>
                  </a:lnTo>
                  <a:lnTo>
                    <a:pt x="183" y="1"/>
                  </a:lnTo>
                  <a:lnTo>
                    <a:pt x="191" y="6"/>
                  </a:lnTo>
                  <a:lnTo>
                    <a:pt x="199" y="11"/>
                  </a:lnTo>
                  <a:lnTo>
                    <a:pt x="207" y="6"/>
                  </a:lnTo>
                  <a:lnTo>
                    <a:pt x="224" y="6"/>
                  </a:lnTo>
                  <a:lnTo>
                    <a:pt x="231" y="11"/>
                  </a:lnTo>
                  <a:lnTo>
                    <a:pt x="237" y="13"/>
                  </a:lnTo>
                  <a:lnTo>
                    <a:pt x="287" y="74"/>
                  </a:lnTo>
                  <a:lnTo>
                    <a:pt x="295" y="97"/>
                  </a:lnTo>
                  <a:lnTo>
                    <a:pt x="298" y="102"/>
                  </a:lnTo>
                  <a:lnTo>
                    <a:pt x="303" y="110"/>
                  </a:lnTo>
                  <a:lnTo>
                    <a:pt x="303" y="119"/>
                  </a:lnTo>
                  <a:lnTo>
                    <a:pt x="301" y="131"/>
                  </a:lnTo>
                  <a:lnTo>
                    <a:pt x="295" y="140"/>
                  </a:lnTo>
                  <a:lnTo>
                    <a:pt x="290" y="148"/>
                  </a:lnTo>
                  <a:lnTo>
                    <a:pt x="285" y="155"/>
                  </a:lnTo>
                  <a:lnTo>
                    <a:pt x="269" y="160"/>
                  </a:lnTo>
                  <a:lnTo>
                    <a:pt x="261" y="163"/>
                  </a:lnTo>
                  <a:lnTo>
                    <a:pt x="250" y="163"/>
                  </a:lnTo>
                  <a:lnTo>
                    <a:pt x="229" y="201"/>
                  </a:lnTo>
                  <a:lnTo>
                    <a:pt x="239" y="206"/>
                  </a:lnTo>
                  <a:lnTo>
                    <a:pt x="257" y="219"/>
                  </a:lnTo>
                  <a:lnTo>
                    <a:pt x="261" y="232"/>
                  </a:lnTo>
                  <a:lnTo>
                    <a:pt x="261" y="244"/>
                  </a:lnTo>
                  <a:lnTo>
                    <a:pt x="336" y="263"/>
                  </a:lnTo>
                  <a:lnTo>
                    <a:pt x="351" y="549"/>
                  </a:lnTo>
                  <a:close/>
                </a:path>
              </a:pathLst>
            </a:custGeom>
            <a:solidFill>
              <a:srgbClr val="8080FF"/>
            </a:solidFill>
            <a:ln w="9525">
              <a:noFill/>
              <a:round/>
              <a:headEnd/>
              <a:tailEnd/>
            </a:ln>
          </p:spPr>
          <p:txBody>
            <a:bodyPr/>
            <a:lstStyle/>
            <a:p>
              <a:endParaRPr lang="en-US"/>
            </a:p>
          </p:txBody>
        </p:sp>
        <p:sp>
          <p:nvSpPr>
            <p:cNvPr id="2116" name="Freeform 68"/>
            <p:cNvSpPr>
              <a:spLocks/>
            </p:cNvSpPr>
            <p:nvPr/>
          </p:nvSpPr>
          <p:spPr bwMode="auto">
            <a:xfrm>
              <a:off x="1768" y="2020"/>
              <a:ext cx="208" cy="464"/>
            </a:xfrm>
            <a:custGeom>
              <a:avLst/>
              <a:gdLst/>
              <a:ahLst/>
              <a:cxnLst>
                <a:cxn ang="0">
                  <a:pos x="819" y="1895"/>
                </a:cxn>
                <a:cxn ang="0">
                  <a:pos x="743" y="506"/>
                </a:cxn>
                <a:cxn ang="0">
                  <a:pos x="754" y="389"/>
                </a:cxn>
                <a:cxn ang="0">
                  <a:pos x="725" y="343"/>
                </a:cxn>
                <a:cxn ang="0">
                  <a:pos x="728" y="328"/>
                </a:cxn>
                <a:cxn ang="0">
                  <a:pos x="722" y="316"/>
                </a:cxn>
                <a:cxn ang="0">
                  <a:pos x="711" y="310"/>
                </a:cxn>
                <a:cxn ang="0">
                  <a:pos x="698" y="303"/>
                </a:cxn>
                <a:cxn ang="0">
                  <a:pos x="652" y="307"/>
                </a:cxn>
                <a:cxn ang="0">
                  <a:pos x="626" y="315"/>
                </a:cxn>
                <a:cxn ang="0">
                  <a:pos x="599" y="333"/>
                </a:cxn>
                <a:cxn ang="0">
                  <a:pos x="591" y="351"/>
                </a:cxn>
                <a:cxn ang="0">
                  <a:pos x="593" y="374"/>
                </a:cxn>
                <a:cxn ang="0">
                  <a:pos x="593" y="386"/>
                </a:cxn>
                <a:cxn ang="0">
                  <a:pos x="583" y="389"/>
                </a:cxn>
                <a:cxn ang="0">
                  <a:pos x="588" y="415"/>
                </a:cxn>
                <a:cxn ang="0">
                  <a:pos x="596" y="435"/>
                </a:cxn>
                <a:cxn ang="0">
                  <a:pos x="619" y="453"/>
                </a:cxn>
                <a:cxn ang="0">
                  <a:pos x="492" y="552"/>
                </a:cxn>
                <a:cxn ang="0">
                  <a:pos x="482" y="567"/>
                </a:cxn>
                <a:cxn ang="0">
                  <a:pos x="469" y="290"/>
                </a:cxn>
                <a:cxn ang="0">
                  <a:pos x="482" y="273"/>
                </a:cxn>
                <a:cxn ang="0">
                  <a:pos x="593" y="140"/>
                </a:cxn>
                <a:cxn ang="0">
                  <a:pos x="580" y="105"/>
                </a:cxn>
                <a:cxn ang="0">
                  <a:pos x="575" y="67"/>
                </a:cxn>
                <a:cxn ang="0">
                  <a:pos x="588" y="48"/>
                </a:cxn>
                <a:cxn ang="0">
                  <a:pos x="657" y="0"/>
                </a:cxn>
                <a:cxn ang="0">
                  <a:pos x="720" y="46"/>
                </a:cxn>
                <a:cxn ang="0">
                  <a:pos x="743" y="87"/>
                </a:cxn>
                <a:cxn ang="0">
                  <a:pos x="712" y="163"/>
                </a:cxn>
                <a:cxn ang="0">
                  <a:pos x="725" y="219"/>
                </a:cxn>
                <a:cxn ang="0">
                  <a:pos x="883" y="1959"/>
                </a:cxn>
                <a:cxn ang="0">
                  <a:pos x="0" y="1895"/>
                </a:cxn>
              </a:cxnLst>
              <a:rect l="0" t="0" r="r" b="b"/>
              <a:pathLst>
                <a:path w="883" h="1962">
                  <a:moveTo>
                    <a:pt x="0" y="1895"/>
                  </a:moveTo>
                  <a:lnTo>
                    <a:pt x="819" y="1895"/>
                  </a:lnTo>
                  <a:lnTo>
                    <a:pt x="819" y="532"/>
                  </a:lnTo>
                  <a:lnTo>
                    <a:pt x="743" y="506"/>
                  </a:lnTo>
                  <a:lnTo>
                    <a:pt x="722" y="488"/>
                  </a:lnTo>
                  <a:lnTo>
                    <a:pt x="754" y="389"/>
                  </a:lnTo>
                  <a:lnTo>
                    <a:pt x="749" y="348"/>
                  </a:lnTo>
                  <a:lnTo>
                    <a:pt x="725" y="343"/>
                  </a:lnTo>
                  <a:lnTo>
                    <a:pt x="728" y="338"/>
                  </a:lnTo>
                  <a:lnTo>
                    <a:pt x="728" y="328"/>
                  </a:lnTo>
                  <a:lnTo>
                    <a:pt x="725" y="321"/>
                  </a:lnTo>
                  <a:lnTo>
                    <a:pt x="722" y="316"/>
                  </a:lnTo>
                  <a:lnTo>
                    <a:pt x="720" y="312"/>
                  </a:lnTo>
                  <a:lnTo>
                    <a:pt x="711" y="310"/>
                  </a:lnTo>
                  <a:lnTo>
                    <a:pt x="708" y="307"/>
                  </a:lnTo>
                  <a:lnTo>
                    <a:pt x="698" y="303"/>
                  </a:lnTo>
                  <a:lnTo>
                    <a:pt x="662" y="303"/>
                  </a:lnTo>
                  <a:lnTo>
                    <a:pt x="652" y="307"/>
                  </a:lnTo>
                  <a:lnTo>
                    <a:pt x="636" y="312"/>
                  </a:lnTo>
                  <a:lnTo>
                    <a:pt x="626" y="315"/>
                  </a:lnTo>
                  <a:lnTo>
                    <a:pt x="614" y="319"/>
                  </a:lnTo>
                  <a:lnTo>
                    <a:pt x="599" y="333"/>
                  </a:lnTo>
                  <a:lnTo>
                    <a:pt x="593" y="341"/>
                  </a:lnTo>
                  <a:lnTo>
                    <a:pt x="591" y="351"/>
                  </a:lnTo>
                  <a:lnTo>
                    <a:pt x="591" y="367"/>
                  </a:lnTo>
                  <a:lnTo>
                    <a:pt x="593" y="374"/>
                  </a:lnTo>
                  <a:lnTo>
                    <a:pt x="599" y="386"/>
                  </a:lnTo>
                  <a:lnTo>
                    <a:pt x="593" y="386"/>
                  </a:lnTo>
                  <a:lnTo>
                    <a:pt x="588" y="389"/>
                  </a:lnTo>
                  <a:lnTo>
                    <a:pt x="583" y="389"/>
                  </a:lnTo>
                  <a:lnTo>
                    <a:pt x="583" y="401"/>
                  </a:lnTo>
                  <a:lnTo>
                    <a:pt x="588" y="415"/>
                  </a:lnTo>
                  <a:lnTo>
                    <a:pt x="591" y="425"/>
                  </a:lnTo>
                  <a:lnTo>
                    <a:pt x="596" y="435"/>
                  </a:lnTo>
                  <a:lnTo>
                    <a:pt x="612" y="446"/>
                  </a:lnTo>
                  <a:lnTo>
                    <a:pt x="619" y="453"/>
                  </a:lnTo>
                  <a:lnTo>
                    <a:pt x="617" y="491"/>
                  </a:lnTo>
                  <a:lnTo>
                    <a:pt x="492" y="552"/>
                  </a:lnTo>
                  <a:lnTo>
                    <a:pt x="482" y="562"/>
                  </a:lnTo>
                  <a:lnTo>
                    <a:pt x="482" y="567"/>
                  </a:lnTo>
                  <a:lnTo>
                    <a:pt x="469" y="319"/>
                  </a:lnTo>
                  <a:lnTo>
                    <a:pt x="469" y="290"/>
                  </a:lnTo>
                  <a:lnTo>
                    <a:pt x="477" y="283"/>
                  </a:lnTo>
                  <a:lnTo>
                    <a:pt x="482" y="273"/>
                  </a:lnTo>
                  <a:lnTo>
                    <a:pt x="601" y="209"/>
                  </a:lnTo>
                  <a:lnTo>
                    <a:pt x="593" y="140"/>
                  </a:lnTo>
                  <a:lnTo>
                    <a:pt x="583" y="122"/>
                  </a:lnTo>
                  <a:lnTo>
                    <a:pt x="580" y="105"/>
                  </a:lnTo>
                  <a:lnTo>
                    <a:pt x="575" y="87"/>
                  </a:lnTo>
                  <a:lnTo>
                    <a:pt x="575" y="67"/>
                  </a:lnTo>
                  <a:lnTo>
                    <a:pt x="580" y="59"/>
                  </a:lnTo>
                  <a:lnTo>
                    <a:pt x="588" y="48"/>
                  </a:lnTo>
                  <a:lnTo>
                    <a:pt x="621" y="10"/>
                  </a:lnTo>
                  <a:lnTo>
                    <a:pt x="657" y="0"/>
                  </a:lnTo>
                  <a:lnTo>
                    <a:pt x="711" y="24"/>
                  </a:lnTo>
                  <a:lnTo>
                    <a:pt x="720" y="46"/>
                  </a:lnTo>
                  <a:lnTo>
                    <a:pt x="738" y="56"/>
                  </a:lnTo>
                  <a:lnTo>
                    <a:pt x="743" y="87"/>
                  </a:lnTo>
                  <a:lnTo>
                    <a:pt x="730" y="151"/>
                  </a:lnTo>
                  <a:lnTo>
                    <a:pt x="712" y="163"/>
                  </a:lnTo>
                  <a:lnTo>
                    <a:pt x="711" y="196"/>
                  </a:lnTo>
                  <a:lnTo>
                    <a:pt x="725" y="219"/>
                  </a:lnTo>
                  <a:lnTo>
                    <a:pt x="883" y="288"/>
                  </a:lnTo>
                  <a:lnTo>
                    <a:pt x="883" y="1959"/>
                  </a:lnTo>
                  <a:lnTo>
                    <a:pt x="2" y="1962"/>
                  </a:lnTo>
                  <a:lnTo>
                    <a:pt x="0" y="1895"/>
                  </a:lnTo>
                  <a:close/>
                </a:path>
              </a:pathLst>
            </a:custGeom>
            <a:solidFill>
              <a:srgbClr val="8080FF"/>
            </a:solidFill>
            <a:ln w="9525">
              <a:noFill/>
              <a:round/>
              <a:headEnd/>
              <a:tailEnd/>
            </a:ln>
          </p:spPr>
          <p:txBody>
            <a:bodyPr/>
            <a:lstStyle/>
            <a:p>
              <a:endParaRPr lang="en-US"/>
            </a:p>
          </p:txBody>
        </p:sp>
        <p:sp>
          <p:nvSpPr>
            <p:cNvPr id="2117" name="Freeform 69"/>
            <p:cNvSpPr>
              <a:spLocks/>
            </p:cNvSpPr>
            <p:nvPr/>
          </p:nvSpPr>
          <p:spPr bwMode="auto">
            <a:xfrm>
              <a:off x="1434" y="2224"/>
              <a:ext cx="486" cy="464"/>
            </a:xfrm>
            <a:custGeom>
              <a:avLst/>
              <a:gdLst/>
              <a:ahLst/>
              <a:cxnLst>
                <a:cxn ang="0">
                  <a:pos x="1087" y="0"/>
                </a:cxn>
                <a:cxn ang="0">
                  <a:pos x="1147" y="21"/>
                </a:cxn>
                <a:cxn ang="0">
                  <a:pos x="1181" y="74"/>
                </a:cxn>
                <a:cxn ang="0">
                  <a:pos x="1188" y="115"/>
                </a:cxn>
                <a:cxn ang="0">
                  <a:pos x="1168" y="224"/>
                </a:cxn>
                <a:cxn ang="0">
                  <a:pos x="1130" y="295"/>
                </a:cxn>
                <a:cxn ang="0">
                  <a:pos x="1203" y="341"/>
                </a:cxn>
                <a:cxn ang="0">
                  <a:pos x="1365" y="410"/>
                </a:cxn>
                <a:cxn ang="0">
                  <a:pos x="1794" y="444"/>
                </a:cxn>
                <a:cxn ang="0">
                  <a:pos x="1840" y="456"/>
                </a:cxn>
                <a:cxn ang="0">
                  <a:pos x="1896" y="399"/>
                </a:cxn>
                <a:cxn ang="0">
                  <a:pos x="1907" y="449"/>
                </a:cxn>
                <a:cxn ang="0">
                  <a:pos x="2060" y="456"/>
                </a:cxn>
                <a:cxn ang="0">
                  <a:pos x="2041" y="504"/>
                </a:cxn>
                <a:cxn ang="0">
                  <a:pos x="1990" y="549"/>
                </a:cxn>
                <a:cxn ang="0">
                  <a:pos x="1858" y="549"/>
                </a:cxn>
                <a:cxn ang="0">
                  <a:pos x="1733" y="890"/>
                </a:cxn>
                <a:cxn ang="0">
                  <a:pos x="1426" y="676"/>
                </a:cxn>
                <a:cxn ang="0">
                  <a:pos x="1330" y="665"/>
                </a:cxn>
                <a:cxn ang="0">
                  <a:pos x="1310" y="727"/>
                </a:cxn>
                <a:cxn ang="0">
                  <a:pos x="1359" y="1308"/>
                </a:cxn>
                <a:cxn ang="0">
                  <a:pos x="612" y="1964"/>
                </a:cxn>
                <a:cxn ang="0">
                  <a:pos x="790" y="775"/>
                </a:cxn>
                <a:cxn ang="0">
                  <a:pos x="752" y="710"/>
                </a:cxn>
                <a:cxn ang="0">
                  <a:pos x="518" y="813"/>
                </a:cxn>
                <a:cxn ang="0">
                  <a:pos x="242" y="665"/>
                </a:cxn>
                <a:cxn ang="0">
                  <a:pos x="126" y="361"/>
                </a:cxn>
                <a:cxn ang="0">
                  <a:pos x="80" y="321"/>
                </a:cxn>
                <a:cxn ang="0">
                  <a:pos x="41" y="278"/>
                </a:cxn>
                <a:cxn ang="0">
                  <a:pos x="11" y="229"/>
                </a:cxn>
                <a:cxn ang="0">
                  <a:pos x="5" y="201"/>
                </a:cxn>
                <a:cxn ang="0">
                  <a:pos x="54" y="229"/>
                </a:cxn>
                <a:cxn ang="0">
                  <a:pos x="150" y="254"/>
                </a:cxn>
                <a:cxn ang="0">
                  <a:pos x="193" y="226"/>
                </a:cxn>
                <a:cxn ang="0">
                  <a:pos x="201" y="185"/>
                </a:cxn>
                <a:cxn ang="0">
                  <a:pos x="249" y="252"/>
                </a:cxn>
                <a:cxn ang="0">
                  <a:pos x="298" y="240"/>
                </a:cxn>
                <a:cxn ang="0">
                  <a:pos x="685" y="384"/>
                </a:cxn>
                <a:cxn ang="0">
                  <a:pos x="894" y="341"/>
                </a:cxn>
                <a:cxn ang="0">
                  <a:pos x="964" y="295"/>
                </a:cxn>
                <a:cxn ang="0">
                  <a:pos x="927" y="224"/>
                </a:cxn>
                <a:cxn ang="0">
                  <a:pos x="911" y="118"/>
                </a:cxn>
                <a:cxn ang="0">
                  <a:pos x="914" y="79"/>
                </a:cxn>
                <a:cxn ang="0">
                  <a:pos x="953" y="21"/>
                </a:cxn>
                <a:cxn ang="0">
                  <a:pos x="1023" y="0"/>
                </a:cxn>
              </a:cxnLst>
              <a:rect l="0" t="0" r="r" b="b"/>
              <a:pathLst>
                <a:path w="2063" h="1967">
                  <a:moveTo>
                    <a:pt x="1023" y="0"/>
                  </a:moveTo>
                  <a:lnTo>
                    <a:pt x="1087" y="0"/>
                  </a:lnTo>
                  <a:lnTo>
                    <a:pt x="1117" y="10"/>
                  </a:lnTo>
                  <a:lnTo>
                    <a:pt x="1147" y="21"/>
                  </a:lnTo>
                  <a:lnTo>
                    <a:pt x="1168" y="43"/>
                  </a:lnTo>
                  <a:lnTo>
                    <a:pt x="1181" y="74"/>
                  </a:lnTo>
                  <a:lnTo>
                    <a:pt x="1188" y="108"/>
                  </a:lnTo>
                  <a:lnTo>
                    <a:pt x="1188" y="115"/>
                  </a:lnTo>
                  <a:lnTo>
                    <a:pt x="1181" y="168"/>
                  </a:lnTo>
                  <a:lnTo>
                    <a:pt x="1168" y="224"/>
                  </a:lnTo>
                  <a:lnTo>
                    <a:pt x="1147" y="272"/>
                  </a:lnTo>
                  <a:lnTo>
                    <a:pt x="1130" y="295"/>
                  </a:lnTo>
                  <a:lnTo>
                    <a:pt x="1173" y="295"/>
                  </a:lnTo>
                  <a:lnTo>
                    <a:pt x="1203" y="341"/>
                  </a:lnTo>
                  <a:lnTo>
                    <a:pt x="1315" y="341"/>
                  </a:lnTo>
                  <a:lnTo>
                    <a:pt x="1365" y="410"/>
                  </a:lnTo>
                  <a:lnTo>
                    <a:pt x="1733" y="444"/>
                  </a:lnTo>
                  <a:lnTo>
                    <a:pt x="1794" y="444"/>
                  </a:lnTo>
                  <a:lnTo>
                    <a:pt x="1807" y="456"/>
                  </a:lnTo>
                  <a:lnTo>
                    <a:pt x="1840" y="456"/>
                  </a:lnTo>
                  <a:lnTo>
                    <a:pt x="1878" y="399"/>
                  </a:lnTo>
                  <a:lnTo>
                    <a:pt x="1896" y="399"/>
                  </a:lnTo>
                  <a:lnTo>
                    <a:pt x="1896" y="430"/>
                  </a:lnTo>
                  <a:lnTo>
                    <a:pt x="1907" y="449"/>
                  </a:lnTo>
                  <a:lnTo>
                    <a:pt x="1993" y="449"/>
                  </a:lnTo>
                  <a:lnTo>
                    <a:pt x="2060" y="456"/>
                  </a:lnTo>
                  <a:lnTo>
                    <a:pt x="2063" y="468"/>
                  </a:lnTo>
                  <a:lnTo>
                    <a:pt x="2041" y="504"/>
                  </a:lnTo>
                  <a:lnTo>
                    <a:pt x="2012" y="523"/>
                  </a:lnTo>
                  <a:lnTo>
                    <a:pt x="1990" y="549"/>
                  </a:lnTo>
                  <a:lnTo>
                    <a:pt x="1937" y="557"/>
                  </a:lnTo>
                  <a:lnTo>
                    <a:pt x="1858" y="549"/>
                  </a:lnTo>
                  <a:lnTo>
                    <a:pt x="1866" y="924"/>
                  </a:lnTo>
                  <a:lnTo>
                    <a:pt x="1733" y="890"/>
                  </a:lnTo>
                  <a:lnTo>
                    <a:pt x="1663" y="854"/>
                  </a:lnTo>
                  <a:lnTo>
                    <a:pt x="1426" y="676"/>
                  </a:lnTo>
                  <a:lnTo>
                    <a:pt x="1375" y="653"/>
                  </a:lnTo>
                  <a:lnTo>
                    <a:pt x="1330" y="665"/>
                  </a:lnTo>
                  <a:lnTo>
                    <a:pt x="1315" y="681"/>
                  </a:lnTo>
                  <a:lnTo>
                    <a:pt x="1310" y="727"/>
                  </a:lnTo>
                  <a:lnTo>
                    <a:pt x="1310" y="795"/>
                  </a:lnTo>
                  <a:lnTo>
                    <a:pt x="1359" y="1308"/>
                  </a:lnTo>
                  <a:lnTo>
                    <a:pt x="1469" y="1967"/>
                  </a:lnTo>
                  <a:lnTo>
                    <a:pt x="612" y="1964"/>
                  </a:lnTo>
                  <a:lnTo>
                    <a:pt x="787" y="795"/>
                  </a:lnTo>
                  <a:lnTo>
                    <a:pt x="790" y="775"/>
                  </a:lnTo>
                  <a:lnTo>
                    <a:pt x="790" y="727"/>
                  </a:lnTo>
                  <a:lnTo>
                    <a:pt x="752" y="710"/>
                  </a:lnTo>
                  <a:lnTo>
                    <a:pt x="711" y="717"/>
                  </a:lnTo>
                  <a:lnTo>
                    <a:pt x="518" y="813"/>
                  </a:lnTo>
                  <a:lnTo>
                    <a:pt x="298" y="864"/>
                  </a:lnTo>
                  <a:lnTo>
                    <a:pt x="242" y="665"/>
                  </a:lnTo>
                  <a:lnTo>
                    <a:pt x="229" y="348"/>
                  </a:lnTo>
                  <a:lnTo>
                    <a:pt x="126" y="361"/>
                  </a:lnTo>
                  <a:lnTo>
                    <a:pt x="102" y="346"/>
                  </a:lnTo>
                  <a:lnTo>
                    <a:pt x="80" y="321"/>
                  </a:lnTo>
                  <a:lnTo>
                    <a:pt x="62" y="293"/>
                  </a:lnTo>
                  <a:lnTo>
                    <a:pt x="41" y="278"/>
                  </a:lnTo>
                  <a:lnTo>
                    <a:pt x="26" y="252"/>
                  </a:lnTo>
                  <a:lnTo>
                    <a:pt x="11" y="229"/>
                  </a:lnTo>
                  <a:lnTo>
                    <a:pt x="0" y="214"/>
                  </a:lnTo>
                  <a:lnTo>
                    <a:pt x="5" y="201"/>
                  </a:lnTo>
                  <a:lnTo>
                    <a:pt x="21" y="206"/>
                  </a:lnTo>
                  <a:lnTo>
                    <a:pt x="54" y="229"/>
                  </a:lnTo>
                  <a:lnTo>
                    <a:pt x="99" y="245"/>
                  </a:lnTo>
                  <a:lnTo>
                    <a:pt x="150" y="254"/>
                  </a:lnTo>
                  <a:lnTo>
                    <a:pt x="186" y="245"/>
                  </a:lnTo>
                  <a:lnTo>
                    <a:pt x="193" y="226"/>
                  </a:lnTo>
                  <a:lnTo>
                    <a:pt x="193" y="194"/>
                  </a:lnTo>
                  <a:lnTo>
                    <a:pt x="201" y="185"/>
                  </a:lnTo>
                  <a:lnTo>
                    <a:pt x="214" y="194"/>
                  </a:lnTo>
                  <a:lnTo>
                    <a:pt x="249" y="252"/>
                  </a:lnTo>
                  <a:lnTo>
                    <a:pt x="282" y="252"/>
                  </a:lnTo>
                  <a:lnTo>
                    <a:pt x="298" y="240"/>
                  </a:lnTo>
                  <a:lnTo>
                    <a:pt x="356" y="240"/>
                  </a:lnTo>
                  <a:lnTo>
                    <a:pt x="685" y="384"/>
                  </a:lnTo>
                  <a:lnTo>
                    <a:pt x="779" y="341"/>
                  </a:lnTo>
                  <a:lnTo>
                    <a:pt x="894" y="341"/>
                  </a:lnTo>
                  <a:lnTo>
                    <a:pt x="924" y="295"/>
                  </a:lnTo>
                  <a:lnTo>
                    <a:pt x="964" y="295"/>
                  </a:lnTo>
                  <a:lnTo>
                    <a:pt x="953" y="272"/>
                  </a:lnTo>
                  <a:lnTo>
                    <a:pt x="927" y="224"/>
                  </a:lnTo>
                  <a:lnTo>
                    <a:pt x="914" y="168"/>
                  </a:lnTo>
                  <a:lnTo>
                    <a:pt x="911" y="118"/>
                  </a:lnTo>
                  <a:lnTo>
                    <a:pt x="911" y="108"/>
                  </a:lnTo>
                  <a:lnTo>
                    <a:pt x="914" y="79"/>
                  </a:lnTo>
                  <a:lnTo>
                    <a:pt x="927" y="48"/>
                  </a:lnTo>
                  <a:lnTo>
                    <a:pt x="953" y="21"/>
                  </a:lnTo>
                  <a:lnTo>
                    <a:pt x="980" y="10"/>
                  </a:lnTo>
                  <a:lnTo>
                    <a:pt x="1023" y="0"/>
                  </a:lnTo>
                  <a:close/>
                </a:path>
              </a:pathLst>
            </a:custGeom>
            <a:solidFill>
              <a:srgbClr val="010180"/>
            </a:solidFill>
            <a:ln w="9525">
              <a:noFill/>
              <a:round/>
              <a:headEnd/>
              <a:tailEnd/>
            </a:ln>
          </p:spPr>
          <p:txBody>
            <a:bodyPr/>
            <a:lstStyle/>
            <a:p>
              <a:endParaRPr lang="en-US"/>
            </a:p>
          </p:txBody>
        </p:sp>
      </p:grpSp>
      <p:sp>
        <p:nvSpPr>
          <p:cNvPr id="2124" name="Freeform 76"/>
          <p:cNvSpPr>
            <a:spLocks/>
          </p:cNvSpPr>
          <p:nvPr/>
        </p:nvSpPr>
        <p:spPr bwMode="auto">
          <a:xfrm>
            <a:off x="6845300" y="2112963"/>
            <a:ext cx="1090613" cy="1916112"/>
          </a:xfrm>
          <a:custGeom>
            <a:avLst/>
            <a:gdLst/>
            <a:ahLst/>
            <a:cxnLst>
              <a:cxn ang="0">
                <a:pos x="905" y="860"/>
              </a:cxn>
              <a:cxn ang="0">
                <a:pos x="905" y="2412"/>
              </a:cxn>
              <a:cxn ang="0">
                <a:pos x="471" y="2412"/>
              </a:cxn>
              <a:cxn ang="0">
                <a:pos x="471" y="860"/>
              </a:cxn>
              <a:cxn ang="0">
                <a:pos x="471" y="862"/>
              </a:cxn>
              <a:cxn ang="0">
                <a:pos x="0" y="862"/>
              </a:cxn>
              <a:cxn ang="0">
                <a:pos x="0" y="471"/>
              </a:cxn>
              <a:cxn ang="0">
                <a:pos x="471" y="471"/>
              </a:cxn>
              <a:cxn ang="0">
                <a:pos x="471" y="0"/>
              </a:cxn>
              <a:cxn ang="0">
                <a:pos x="905" y="0"/>
              </a:cxn>
              <a:cxn ang="0">
                <a:pos x="905" y="471"/>
              </a:cxn>
              <a:cxn ang="0">
                <a:pos x="1374" y="471"/>
              </a:cxn>
              <a:cxn ang="0">
                <a:pos x="1374" y="862"/>
              </a:cxn>
              <a:cxn ang="0">
                <a:pos x="905" y="862"/>
              </a:cxn>
              <a:cxn ang="0">
                <a:pos x="905" y="860"/>
              </a:cxn>
            </a:cxnLst>
            <a:rect l="0" t="0" r="r" b="b"/>
            <a:pathLst>
              <a:path w="1374" h="2412">
                <a:moveTo>
                  <a:pt x="905" y="860"/>
                </a:moveTo>
                <a:lnTo>
                  <a:pt x="905" y="2412"/>
                </a:lnTo>
                <a:lnTo>
                  <a:pt x="471" y="2412"/>
                </a:lnTo>
                <a:lnTo>
                  <a:pt x="471" y="860"/>
                </a:lnTo>
                <a:lnTo>
                  <a:pt x="471" y="862"/>
                </a:lnTo>
                <a:lnTo>
                  <a:pt x="0" y="862"/>
                </a:lnTo>
                <a:lnTo>
                  <a:pt x="0" y="471"/>
                </a:lnTo>
                <a:lnTo>
                  <a:pt x="471" y="471"/>
                </a:lnTo>
                <a:lnTo>
                  <a:pt x="471" y="0"/>
                </a:lnTo>
                <a:lnTo>
                  <a:pt x="905" y="0"/>
                </a:lnTo>
                <a:lnTo>
                  <a:pt x="905" y="471"/>
                </a:lnTo>
                <a:lnTo>
                  <a:pt x="1374" y="471"/>
                </a:lnTo>
                <a:lnTo>
                  <a:pt x="1374" y="862"/>
                </a:lnTo>
                <a:lnTo>
                  <a:pt x="905" y="862"/>
                </a:lnTo>
                <a:lnTo>
                  <a:pt x="905" y="860"/>
                </a:lnTo>
                <a:close/>
              </a:path>
            </a:pathLst>
          </a:custGeom>
          <a:solidFill>
            <a:srgbClr val="808000"/>
          </a:solidFill>
          <a:ln w="0">
            <a:solidFill>
              <a:srgbClr val="808000"/>
            </a:solidFill>
            <a:prstDash val="solid"/>
            <a:round/>
            <a:headEnd/>
            <a:tailEnd/>
          </a:ln>
        </p:spPr>
        <p:txBody>
          <a:bodyPr/>
          <a:lstStyle/>
          <a:p>
            <a:endParaRPr lang="en-US"/>
          </a:p>
        </p:txBody>
      </p:sp>
      <p:sp>
        <p:nvSpPr>
          <p:cNvPr id="2125" name="Freeform 77"/>
          <p:cNvSpPr>
            <a:spLocks/>
          </p:cNvSpPr>
          <p:nvPr/>
        </p:nvSpPr>
        <p:spPr bwMode="auto">
          <a:xfrm>
            <a:off x="6781800" y="2051050"/>
            <a:ext cx="1089025" cy="1916113"/>
          </a:xfrm>
          <a:custGeom>
            <a:avLst/>
            <a:gdLst/>
            <a:ahLst/>
            <a:cxnLst>
              <a:cxn ang="0">
                <a:pos x="904" y="860"/>
              </a:cxn>
              <a:cxn ang="0">
                <a:pos x="904" y="2415"/>
              </a:cxn>
              <a:cxn ang="0">
                <a:pos x="471" y="2415"/>
              </a:cxn>
              <a:cxn ang="0">
                <a:pos x="471" y="860"/>
              </a:cxn>
              <a:cxn ang="0">
                <a:pos x="471" y="863"/>
              </a:cxn>
              <a:cxn ang="0">
                <a:pos x="0" y="863"/>
              </a:cxn>
              <a:cxn ang="0">
                <a:pos x="0" y="473"/>
              </a:cxn>
              <a:cxn ang="0">
                <a:pos x="471" y="473"/>
              </a:cxn>
              <a:cxn ang="0">
                <a:pos x="471" y="0"/>
              </a:cxn>
              <a:cxn ang="0">
                <a:pos x="904" y="0"/>
              </a:cxn>
              <a:cxn ang="0">
                <a:pos x="904" y="473"/>
              </a:cxn>
              <a:cxn ang="0">
                <a:pos x="1373" y="473"/>
              </a:cxn>
              <a:cxn ang="0">
                <a:pos x="1373" y="863"/>
              </a:cxn>
              <a:cxn ang="0">
                <a:pos x="904" y="863"/>
              </a:cxn>
              <a:cxn ang="0">
                <a:pos x="904" y="860"/>
              </a:cxn>
            </a:cxnLst>
            <a:rect l="0" t="0" r="r" b="b"/>
            <a:pathLst>
              <a:path w="1373" h="2415">
                <a:moveTo>
                  <a:pt x="904" y="860"/>
                </a:moveTo>
                <a:lnTo>
                  <a:pt x="904" y="2415"/>
                </a:lnTo>
                <a:lnTo>
                  <a:pt x="471" y="2415"/>
                </a:lnTo>
                <a:lnTo>
                  <a:pt x="471" y="860"/>
                </a:lnTo>
                <a:lnTo>
                  <a:pt x="471" y="863"/>
                </a:lnTo>
                <a:lnTo>
                  <a:pt x="0" y="863"/>
                </a:lnTo>
                <a:lnTo>
                  <a:pt x="0" y="473"/>
                </a:lnTo>
                <a:lnTo>
                  <a:pt x="471" y="473"/>
                </a:lnTo>
                <a:lnTo>
                  <a:pt x="471" y="0"/>
                </a:lnTo>
                <a:lnTo>
                  <a:pt x="904" y="0"/>
                </a:lnTo>
                <a:lnTo>
                  <a:pt x="904" y="473"/>
                </a:lnTo>
                <a:lnTo>
                  <a:pt x="1373" y="473"/>
                </a:lnTo>
                <a:lnTo>
                  <a:pt x="1373" y="863"/>
                </a:lnTo>
                <a:lnTo>
                  <a:pt x="904" y="863"/>
                </a:lnTo>
                <a:lnTo>
                  <a:pt x="904" y="860"/>
                </a:lnTo>
                <a:close/>
              </a:path>
            </a:pathLst>
          </a:custGeom>
          <a:solidFill>
            <a:schemeClr val="bg1"/>
          </a:solidFill>
          <a:ln w="0">
            <a:solidFill>
              <a:schemeClr val="tx1"/>
            </a:solidFill>
            <a:prstDash val="solid"/>
            <a:round/>
            <a:headEnd/>
            <a:tailEnd/>
          </a:ln>
        </p:spPr>
        <p:txBody>
          <a:bodyPr/>
          <a:lstStyle/>
          <a:p>
            <a:endParaRPr lang="en-US"/>
          </a:p>
        </p:txBody>
      </p:sp>
      <p:sp>
        <p:nvSpPr>
          <p:cNvPr id="2126" name="Text Box 78"/>
          <p:cNvSpPr txBox="1">
            <a:spLocks noChangeArrowheads="1"/>
          </p:cNvSpPr>
          <p:nvPr/>
        </p:nvSpPr>
        <p:spPr bwMode="auto">
          <a:xfrm>
            <a:off x="304800" y="1092369"/>
            <a:ext cx="2667000" cy="507831"/>
          </a:xfrm>
          <a:prstGeom prst="rect">
            <a:avLst/>
          </a:prstGeom>
          <a:noFill/>
          <a:ln w="9525">
            <a:noFill/>
            <a:miter lim="800000"/>
            <a:headEnd/>
            <a:tailEnd/>
          </a:ln>
          <a:effectLst/>
        </p:spPr>
        <p:txBody>
          <a:bodyPr wrap="square">
            <a:spAutoFit/>
          </a:bodyPr>
          <a:lstStyle/>
          <a:p>
            <a:pPr algn="ctr"/>
            <a:r>
              <a:rPr lang="en-US" sz="900" dirty="0"/>
              <a:t>Adapted from “Understanding End Times Prophecy”</a:t>
            </a:r>
          </a:p>
          <a:p>
            <a:pPr algn="ctr"/>
            <a:r>
              <a:rPr lang="en-US" sz="900" dirty="0"/>
              <a:t>by Paul Benware</a:t>
            </a:r>
          </a:p>
          <a:p>
            <a:pPr algn="ctr"/>
            <a:r>
              <a:rPr lang="en-US" sz="900" dirty="0"/>
              <a:t>Moody Press</a:t>
            </a:r>
          </a:p>
        </p:txBody>
      </p:sp>
      <p:sp>
        <p:nvSpPr>
          <p:cNvPr id="65" name="Slide Number Placeholder 64"/>
          <p:cNvSpPr>
            <a:spLocks noGrp="1"/>
          </p:cNvSpPr>
          <p:nvPr>
            <p:ph type="sldNum" sz="quarter" idx="12"/>
          </p:nvPr>
        </p:nvSpPr>
        <p:spPr>
          <a:xfrm>
            <a:off x="6553200" y="5883275"/>
            <a:ext cx="2133600" cy="365125"/>
          </a:xfrm>
        </p:spPr>
        <p:txBody>
          <a:bodyPr/>
          <a:lstStyle/>
          <a:p>
            <a:fld id="{3B0E11CA-64D2-4375-B622-C832B1B19270}" type="slidenum">
              <a:rPr lang="en-US" smtClean="0"/>
              <a:pPr/>
              <a:t>9</a:t>
            </a:fld>
            <a:endParaRPr lang="en-US" dirty="0"/>
          </a:p>
        </p:txBody>
      </p:sp>
      <p:sp>
        <p:nvSpPr>
          <p:cNvPr id="66" name="Footer Placeholder 65"/>
          <p:cNvSpPr>
            <a:spLocks noGrp="1"/>
          </p:cNvSpPr>
          <p:nvPr>
            <p:ph type="ftr" sz="quarter" idx="11"/>
          </p:nvPr>
        </p:nvSpPr>
        <p:spPr>
          <a:xfrm>
            <a:off x="3124200" y="5883275"/>
            <a:ext cx="2895600" cy="365125"/>
          </a:xfrm>
        </p:spPr>
        <p:txBody>
          <a:bodyPr/>
          <a:lstStyle/>
          <a:p>
            <a:r>
              <a:rPr lang="en-US" dirty="0" smtClean="0"/>
              <a:t>David Tye</a:t>
            </a:r>
            <a:endParaRPr lang="en-US" dirty="0"/>
          </a:p>
        </p:txBody>
      </p:sp>
      <p:sp>
        <p:nvSpPr>
          <p:cNvPr id="78" name="Text Box 23"/>
          <p:cNvSpPr txBox="1">
            <a:spLocks noChangeArrowheads="1"/>
          </p:cNvSpPr>
          <p:nvPr/>
        </p:nvSpPr>
        <p:spPr bwMode="auto">
          <a:xfrm>
            <a:off x="3022719" y="5038725"/>
            <a:ext cx="939681" cy="400110"/>
          </a:xfrm>
          <a:prstGeom prst="rect">
            <a:avLst/>
          </a:prstGeom>
          <a:noFill/>
          <a:ln w="9525">
            <a:noFill/>
            <a:miter lim="800000"/>
            <a:headEnd/>
            <a:tailEnd/>
          </a:ln>
          <a:effectLst/>
        </p:spPr>
        <p:txBody>
          <a:bodyPr wrap="none">
            <a:spAutoFit/>
          </a:bodyPr>
          <a:lstStyle/>
          <a:p>
            <a:r>
              <a:rPr lang="en-US" sz="1000" dirty="0" smtClean="0"/>
              <a:t>Patriarchs</a:t>
            </a:r>
          </a:p>
          <a:p>
            <a:r>
              <a:rPr lang="en-US" sz="1000" dirty="0" smtClean="0"/>
              <a:t>Moses, Joshua</a:t>
            </a:r>
            <a:endParaRPr lang="en-US" sz="1000" dirty="0"/>
          </a:p>
        </p:txBody>
      </p:sp>
      <p:sp>
        <p:nvSpPr>
          <p:cNvPr id="79" name="Text Box 14"/>
          <p:cNvSpPr txBox="1">
            <a:spLocks noChangeArrowheads="1"/>
          </p:cNvSpPr>
          <p:nvPr/>
        </p:nvSpPr>
        <p:spPr bwMode="auto">
          <a:xfrm>
            <a:off x="5105400" y="4581525"/>
            <a:ext cx="990600" cy="307777"/>
          </a:xfrm>
          <a:prstGeom prst="rect">
            <a:avLst/>
          </a:prstGeom>
          <a:noFill/>
          <a:ln w="9525">
            <a:noFill/>
            <a:miter lim="800000"/>
            <a:headEnd/>
            <a:tailEnd/>
          </a:ln>
          <a:effectLst/>
        </p:spPr>
        <p:txBody>
          <a:bodyPr wrap="square">
            <a:spAutoFit/>
          </a:bodyPr>
          <a:lstStyle/>
          <a:p>
            <a:r>
              <a:rPr lang="en-US" sz="1400" b="1" dirty="0" smtClean="0"/>
              <a:t>Monarchy</a:t>
            </a:r>
            <a:endParaRPr lang="en-US" sz="1400" b="1" dirty="0"/>
          </a:p>
        </p:txBody>
      </p:sp>
      <p:sp>
        <p:nvSpPr>
          <p:cNvPr id="81" name="Line 33"/>
          <p:cNvSpPr>
            <a:spLocks noChangeShapeType="1"/>
          </p:cNvSpPr>
          <p:nvPr/>
        </p:nvSpPr>
        <p:spPr bwMode="auto">
          <a:xfrm>
            <a:off x="6400800" y="4802165"/>
            <a:ext cx="0" cy="457200"/>
          </a:xfrm>
          <a:prstGeom prst="line">
            <a:avLst/>
          </a:prstGeom>
          <a:noFill/>
          <a:ln w="28575">
            <a:solidFill>
              <a:schemeClr val="tx1"/>
            </a:solidFill>
            <a:round/>
            <a:headEnd/>
            <a:tailEnd/>
          </a:ln>
          <a:effectLst/>
        </p:spPr>
        <p:txBody>
          <a:bodyPr wrap="none" anchor="ctr"/>
          <a:lstStyle/>
          <a:p>
            <a:endParaRPr lang="en-US"/>
          </a:p>
        </p:txBody>
      </p:sp>
      <p:sp>
        <p:nvSpPr>
          <p:cNvPr id="84" name="Date Placeholder 3"/>
          <p:cNvSpPr>
            <a:spLocks noGrp="1"/>
          </p:cNvSpPr>
          <p:nvPr>
            <p:ph type="dt" sz="half" idx="10"/>
          </p:nvPr>
        </p:nvSpPr>
        <p:spPr>
          <a:xfrm>
            <a:off x="457200" y="6356350"/>
            <a:ext cx="2133600" cy="365125"/>
          </a:xfrm>
        </p:spPr>
        <p:txBody>
          <a:bodyPr/>
          <a:lstStyle/>
          <a:p>
            <a:fld id="{9B555970-2B84-4BCC-8D8B-95055D2CD051}" type="datetime1">
              <a:rPr lang="en-US" smtClean="0"/>
              <a:pPr/>
              <a:t>12/14/2016</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686800" cy="868362"/>
          </a:xfrm>
        </p:spPr>
        <p:txBody>
          <a:bodyPr>
            <a:noAutofit/>
          </a:bodyPr>
          <a:lstStyle/>
          <a:p>
            <a:r>
              <a:rPr lang="en-US" sz="4000" b="1" dirty="0" smtClean="0">
                <a:effectLst>
                  <a:innerShdw blurRad="63500" dist="50800">
                    <a:prstClr val="black">
                      <a:alpha val="50000"/>
                    </a:prstClr>
                  </a:innerShdw>
                </a:effectLst>
              </a:rPr>
              <a:t>B. Abrahamic — </a:t>
            </a:r>
            <a:r>
              <a:rPr lang="en-US" sz="4000" b="1" dirty="0" smtClean="0">
                <a:solidFill>
                  <a:srgbClr val="C00000"/>
                </a:solidFill>
              </a:rPr>
              <a:t>EUU</a:t>
            </a:r>
            <a:endParaRPr lang="en-US" sz="4000" b="1" dirty="0">
              <a:solidFill>
                <a:srgbClr val="C00000"/>
              </a:solidFill>
              <a:effectLst>
                <a:innerShdw blurRad="63500" dist="50800">
                  <a:prstClr val="black">
                    <a:alpha val="50000"/>
                  </a:prstClr>
                </a:innerShdw>
              </a:effectLst>
            </a:endParaRPr>
          </a:p>
        </p:txBody>
      </p:sp>
      <p:sp>
        <p:nvSpPr>
          <p:cNvPr id="3" name="Content Placeholder 2"/>
          <p:cNvSpPr>
            <a:spLocks noGrp="1"/>
          </p:cNvSpPr>
          <p:nvPr>
            <p:ph idx="1"/>
          </p:nvPr>
        </p:nvSpPr>
        <p:spPr/>
        <p:txBody>
          <a:bodyPr>
            <a:noAutofit/>
          </a:bodyPr>
          <a:lstStyle/>
          <a:p>
            <a:pPr>
              <a:buNone/>
            </a:pPr>
            <a:endParaRPr lang="en-US" sz="2000" dirty="0" smtClean="0"/>
          </a:p>
          <a:p>
            <a:pPr>
              <a:buNone/>
            </a:pPr>
            <a:endParaRPr lang="en-US" sz="20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sz="1800" b="1" dirty="0">
              <a:solidFill>
                <a:srgbClr val="0000FF"/>
              </a:solidFill>
            </a:endParaRPr>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10</a:t>
            </a:fld>
            <a:endParaRPr lang="en-US"/>
          </a:p>
        </p:txBody>
      </p:sp>
      <p:sp>
        <p:nvSpPr>
          <p:cNvPr id="7" name="Content Placeholder 6"/>
          <p:cNvSpPr>
            <a:spLocks noGrp="1"/>
          </p:cNvSpPr>
          <p:nvPr>
            <p:ph sz="half" idx="4294967295"/>
          </p:nvPr>
        </p:nvSpPr>
        <p:spPr>
          <a:xfrm>
            <a:off x="762000" y="914400"/>
            <a:ext cx="7467600" cy="5334000"/>
          </a:xfrm>
        </p:spPr>
        <p:txBody>
          <a:bodyPr>
            <a:noAutofit/>
          </a:bodyPr>
          <a:lstStyle/>
          <a:p>
            <a:pPr>
              <a:buNone/>
            </a:pPr>
            <a:r>
              <a:rPr lang="en-US" sz="2400" b="1" dirty="0" smtClean="0">
                <a:solidFill>
                  <a:srgbClr val="0000FF"/>
                </a:solidFill>
                <a:latin typeface="Times New Roman" pitchFamily="18" charset="0"/>
                <a:cs typeface="Times New Roman" pitchFamily="18" charset="0"/>
              </a:rPr>
              <a:t>Genesis 12:1-7; 15:5,18-21; 12:14-17; 17:7-8; 22:15-18 </a:t>
            </a:r>
            <a:r>
              <a:rPr lang="en-US" sz="2400" dirty="0" smtClean="0">
                <a:sym typeface="Symbol"/>
              </a:rPr>
              <a:t></a:t>
            </a:r>
            <a:r>
              <a:rPr lang="en-US" sz="2400" dirty="0" smtClean="0"/>
              <a:t> unconditional – “I will”:</a:t>
            </a:r>
          </a:p>
          <a:p>
            <a:pPr lvl="0"/>
            <a:r>
              <a:rPr lang="en-US" sz="2400" dirty="0" smtClean="0"/>
              <a:t>personal </a:t>
            </a:r>
          </a:p>
          <a:p>
            <a:pPr lvl="1"/>
            <a:r>
              <a:rPr lang="en-US" sz="2000" dirty="0" smtClean="0"/>
              <a:t>Father of great nation</a:t>
            </a:r>
          </a:p>
          <a:p>
            <a:pPr lvl="1"/>
            <a:r>
              <a:rPr lang="en-US" sz="2000" dirty="0" smtClean="0"/>
              <a:t>Abram’s name would be great</a:t>
            </a:r>
          </a:p>
          <a:p>
            <a:pPr lvl="1"/>
            <a:r>
              <a:rPr lang="en-US" sz="2000" dirty="0" smtClean="0"/>
              <a:t>Abram would be the father of many nations </a:t>
            </a:r>
          </a:p>
          <a:p>
            <a:pPr lvl="0"/>
            <a:r>
              <a:rPr lang="en-US" sz="2400" dirty="0" smtClean="0"/>
              <a:t>national</a:t>
            </a:r>
          </a:p>
          <a:p>
            <a:pPr lvl="1"/>
            <a:r>
              <a:rPr lang="en-US" sz="2000" b="1" u="sng" dirty="0" smtClean="0">
                <a:solidFill>
                  <a:srgbClr val="C00000"/>
                </a:solidFill>
              </a:rPr>
              <a:t>Land of Palestine</a:t>
            </a:r>
            <a:r>
              <a:rPr lang="en-US" sz="2000" dirty="0" smtClean="0"/>
              <a:t>/Canaan/</a:t>
            </a:r>
            <a:r>
              <a:rPr lang="en-US" sz="2000" dirty="0" err="1" smtClean="0"/>
              <a:t>Moriah</a:t>
            </a:r>
            <a:r>
              <a:rPr lang="en-US" sz="2000" dirty="0" smtClean="0"/>
              <a:t> promised to Abraham’s seed [descendents]</a:t>
            </a:r>
          </a:p>
          <a:p>
            <a:pPr lvl="1"/>
            <a:r>
              <a:rPr lang="en-US" sz="2000" b="1" u="sng" dirty="0" smtClean="0">
                <a:solidFill>
                  <a:srgbClr val="C00000"/>
                </a:solidFill>
              </a:rPr>
              <a:t>Everlasting covenant </a:t>
            </a:r>
            <a:r>
              <a:rPr lang="en-US" sz="2000" dirty="0" smtClean="0"/>
              <a:t>with Isaac and descendents </a:t>
            </a:r>
          </a:p>
          <a:p>
            <a:pPr lvl="0"/>
            <a:r>
              <a:rPr lang="en-US" sz="2400" dirty="0" smtClean="0"/>
              <a:t>universal </a:t>
            </a:r>
          </a:p>
          <a:p>
            <a:pPr lvl="1"/>
            <a:r>
              <a:rPr lang="en-US" sz="2000" b="1" u="sng" dirty="0" smtClean="0">
                <a:solidFill>
                  <a:srgbClr val="C00000"/>
                </a:solidFill>
              </a:rPr>
              <a:t>blessing</a:t>
            </a:r>
            <a:r>
              <a:rPr lang="en-US" sz="2000" dirty="0" smtClean="0"/>
              <a:t> to those who bless </a:t>
            </a:r>
            <a:r>
              <a:rPr lang="en-US" sz="2000" u="sng" dirty="0" smtClean="0"/>
              <a:t>Abraham</a:t>
            </a:r>
            <a:r>
              <a:rPr lang="en-US" sz="2000" dirty="0" smtClean="0"/>
              <a:t> [</a:t>
            </a:r>
            <a:r>
              <a:rPr lang="en-US" sz="2000" b="1" dirty="0" smtClean="0">
                <a:solidFill>
                  <a:srgbClr val="0000FF"/>
                </a:solidFill>
              </a:rPr>
              <a:t>Gen 17:5</a:t>
            </a:r>
            <a:r>
              <a:rPr lang="en-US" sz="2000" dirty="0" smtClean="0"/>
              <a:t>]</a:t>
            </a:r>
          </a:p>
          <a:p>
            <a:pPr lvl="1"/>
            <a:r>
              <a:rPr lang="en-US" sz="2000" b="1" u="sng" dirty="0" smtClean="0">
                <a:solidFill>
                  <a:srgbClr val="C00000"/>
                </a:solidFill>
              </a:rPr>
              <a:t>cursing</a:t>
            </a:r>
            <a:r>
              <a:rPr lang="en-US" sz="2000" dirty="0" smtClean="0"/>
              <a:t> to those who curse Abraham</a:t>
            </a:r>
          </a:p>
          <a:p>
            <a:pPr lvl="1"/>
            <a:r>
              <a:rPr lang="en-US" sz="2000" b="1" u="sng" dirty="0" smtClean="0">
                <a:solidFill>
                  <a:srgbClr val="C00000"/>
                </a:solidFill>
              </a:rPr>
              <a:t>blessing to all families of the earth </a:t>
            </a:r>
            <a:r>
              <a:rPr lang="en-US" sz="2000" dirty="0" smtClean="0"/>
              <a:t>thru the Messiah</a:t>
            </a:r>
          </a:p>
          <a:p>
            <a:pPr>
              <a:buNone/>
            </a:pPr>
            <a:endParaRPr lang="en-US" sz="2400" dirty="0"/>
          </a:p>
        </p:txBody>
      </p:sp>
      <p:sp>
        <p:nvSpPr>
          <p:cNvPr id="1026" name="Text Box 2"/>
          <p:cNvSpPr txBox="1">
            <a:spLocks noChangeArrowheads="1"/>
          </p:cNvSpPr>
          <p:nvPr/>
        </p:nvSpPr>
        <p:spPr bwMode="auto">
          <a:xfrm>
            <a:off x="5334000" y="1762780"/>
            <a:ext cx="3429000" cy="584775"/>
          </a:xfrm>
          <a:prstGeom prst="rect">
            <a:avLst/>
          </a:prstGeom>
          <a:solidFill>
            <a:schemeClr val="accent2">
              <a:lumMod val="40000"/>
              <a:lumOff val="60000"/>
            </a:schemeClr>
          </a:solidFill>
          <a:ln w="9525">
            <a:solidFill>
              <a:srgbClr val="000000"/>
            </a:solidFill>
            <a:miter lim="800000"/>
            <a:headEnd/>
            <a:tailEnd/>
          </a:ln>
          <a:effectLst>
            <a:outerShdw dist="107763" dir="189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buClrTx/>
              <a:buSzTx/>
              <a:buFontTx/>
              <a:buNone/>
              <a:tabLst/>
            </a:pPr>
            <a:r>
              <a:rPr kumimoji="0" lang="en-US" sz="1600" b="1" i="0" u="none" strike="noStrike" cap="none" normalizeH="0" baseline="0" dirty="0" smtClean="0">
                <a:ln>
                  <a:noFill/>
                </a:ln>
                <a:solidFill>
                  <a:srgbClr val="0000FF"/>
                </a:solidFill>
                <a:effectLst/>
              </a:rPr>
              <a:t>Gen 21:12 </a:t>
            </a:r>
            <a:r>
              <a:rPr kumimoji="0" lang="en-US" sz="1600" b="1" i="0" u="none" strike="noStrike" cap="none" normalizeH="0" baseline="0" dirty="0" smtClean="0">
                <a:ln>
                  <a:noFill/>
                </a:ln>
                <a:solidFill>
                  <a:srgbClr val="000000"/>
                </a:solidFill>
                <a:effectLst/>
              </a:rPr>
              <a:t>– promises passed to Isaac</a:t>
            </a:r>
            <a:endParaRPr kumimoji="0" lang="en-US" sz="1600" b="1" i="0" u="none" strike="noStrike" cap="none" normalizeH="0" baseline="0" dirty="0" smtClean="0">
              <a:ln>
                <a:noFill/>
              </a:ln>
              <a:solidFill>
                <a:srgbClr val="0000FF"/>
              </a:solidFill>
              <a:effectLst/>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600" b="1" i="0" u="none" strike="noStrike" cap="none" normalizeH="0" baseline="0" dirty="0" smtClean="0">
                <a:ln>
                  <a:noFill/>
                </a:ln>
                <a:solidFill>
                  <a:srgbClr val="0000FF"/>
                </a:solidFill>
                <a:effectLst/>
              </a:rPr>
              <a:t>Gen 28:4 </a:t>
            </a:r>
            <a:r>
              <a:rPr kumimoji="0" lang="en-US" sz="1600" b="1" i="0" u="none" strike="noStrike" cap="none" normalizeH="0" baseline="0" dirty="0" smtClean="0">
                <a:ln>
                  <a:noFill/>
                </a:ln>
                <a:solidFill>
                  <a:srgbClr val="000000"/>
                </a:solidFill>
                <a:effectLst/>
              </a:rPr>
              <a:t>– promises passed to Jacob</a:t>
            </a:r>
            <a:r>
              <a:rPr kumimoji="0" lang="en-US" sz="1600" b="1" i="0" u="none" strike="noStrike" cap="none" normalizeH="0" baseline="0" dirty="0" smtClean="0">
                <a:ln>
                  <a:noFill/>
                </a:ln>
                <a:solidFill>
                  <a:schemeClr val="tx1"/>
                </a:solidFill>
                <a:effectLst/>
              </a:rPr>
              <a:t> </a:t>
            </a:r>
          </a:p>
        </p:txBody>
      </p:sp>
      <p:sp>
        <p:nvSpPr>
          <p:cNvPr id="9" name="Oval 8"/>
          <p:cNvSpPr/>
          <p:nvPr/>
        </p:nvSpPr>
        <p:spPr>
          <a:xfrm>
            <a:off x="6858000" y="304800"/>
            <a:ext cx="457200" cy="45720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1</a:t>
            </a:r>
            <a:endParaRPr lang="en-US" dirty="0">
              <a:solidFill>
                <a:schemeClr val="tx1"/>
              </a:solidFill>
            </a:endParaRPr>
          </a:p>
        </p:txBody>
      </p:sp>
      <p:sp>
        <p:nvSpPr>
          <p:cNvPr id="10" name="Oval 9"/>
          <p:cNvSpPr/>
          <p:nvPr/>
        </p:nvSpPr>
        <p:spPr>
          <a:xfrm>
            <a:off x="4800600" y="1752600"/>
            <a:ext cx="457200" cy="45720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2</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Everlasting</a:t>
            </a:r>
            <a:endParaRPr lang="en-US" b="1" dirty="0"/>
          </a:p>
        </p:txBody>
      </p:sp>
      <p:sp>
        <p:nvSpPr>
          <p:cNvPr id="3" name="Content Placeholder 2"/>
          <p:cNvSpPr>
            <a:spLocks noGrp="1"/>
          </p:cNvSpPr>
          <p:nvPr>
            <p:ph idx="1"/>
          </p:nvPr>
        </p:nvSpPr>
        <p:spPr/>
        <p:txBody>
          <a:bodyPr>
            <a:noAutofit/>
          </a:bodyPr>
          <a:lstStyle/>
          <a:p>
            <a:pPr>
              <a:buNone/>
            </a:pPr>
            <a:r>
              <a:rPr lang="en-US" sz="2800" b="1" dirty="0" smtClean="0">
                <a:solidFill>
                  <a:srgbClr val="0000FF"/>
                </a:solidFill>
                <a:latin typeface="Times New Roman" pitchFamily="18" charset="0"/>
                <a:cs typeface="Times New Roman" pitchFamily="18" charset="0"/>
              </a:rPr>
              <a:t>Genesis 13:15 </a:t>
            </a:r>
            <a:r>
              <a:rPr lang="en-US" sz="2800" dirty="0" smtClean="0">
                <a:latin typeface="Times New Roman" pitchFamily="18" charset="0"/>
                <a:cs typeface="Times New Roman" pitchFamily="18" charset="0"/>
              </a:rPr>
              <a:t>for all the land which you see, I will give it to you and to your descendants </a:t>
            </a:r>
            <a:r>
              <a:rPr lang="en-US" sz="2800" b="1" u="sng" dirty="0" smtClean="0">
                <a:solidFill>
                  <a:srgbClr val="C00000"/>
                </a:solidFill>
                <a:latin typeface="Times New Roman" pitchFamily="18" charset="0"/>
                <a:cs typeface="Times New Roman" pitchFamily="18" charset="0"/>
              </a:rPr>
              <a:t>forever</a:t>
            </a:r>
            <a:r>
              <a:rPr lang="en-US" sz="2800" dirty="0" smtClean="0">
                <a:latin typeface="Times New Roman" pitchFamily="18" charset="0"/>
                <a:cs typeface="Times New Roman" pitchFamily="18" charset="0"/>
              </a:rPr>
              <a:t>. </a:t>
            </a:r>
          </a:p>
          <a:p>
            <a:pPr>
              <a:buNone/>
            </a:pPr>
            <a:endParaRPr lang="en-US" sz="2800" dirty="0" smtClean="0">
              <a:latin typeface="Times New Roman" pitchFamily="18" charset="0"/>
              <a:cs typeface="Times New Roman" pitchFamily="18" charset="0"/>
            </a:endParaRPr>
          </a:p>
          <a:p>
            <a:pPr>
              <a:buNone/>
            </a:pPr>
            <a:endParaRPr lang="en-US" sz="2800" dirty="0" smtClean="0">
              <a:latin typeface="Times New Roman" pitchFamily="18" charset="0"/>
              <a:cs typeface="Times New Roman" pitchFamily="18" charset="0"/>
            </a:endParaRPr>
          </a:p>
          <a:p>
            <a:pPr>
              <a:buNone/>
            </a:pPr>
            <a:r>
              <a:rPr lang="en-US" sz="2800" b="1" dirty="0" smtClean="0">
                <a:solidFill>
                  <a:srgbClr val="0000FF"/>
                </a:solidFill>
                <a:latin typeface="Times New Roman" pitchFamily="18" charset="0"/>
                <a:cs typeface="Times New Roman" pitchFamily="18" charset="0"/>
              </a:rPr>
              <a:t>1 Chronicles 16:16-17 </a:t>
            </a:r>
            <a:r>
              <a:rPr lang="en-US" sz="2800" i="1" dirty="0" smtClean="0">
                <a:latin typeface="Times New Roman" pitchFamily="18" charset="0"/>
                <a:cs typeface="Times New Roman" pitchFamily="18" charset="0"/>
              </a:rPr>
              <a:t>The covenant</a:t>
            </a:r>
            <a:r>
              <a:rPr lang="en-US" sz="2800" dirty="0" smtClean="0">
                <a:latin typeface="Times New Roman" pitchFamily="18" charset="0"/>
                <a:cs typeface="Times New Roman" pitchFamily="18" charset="0"/>
              </a:rPr>
              <a:t> which He made with Abraham, And His oath to Isaac. </a:t>
            </a:r>
            <a:r>
              <a:rPr lang="en-US" sz="2800" baseline="30000" dirty="0" smtClean="0">
                <a:solidFill>
                  <a:srgbClr val="0000FF"/>
                </a:solidFill>
                <a:latin typeface="Times New Roman" pitchFamily="18" charset="0"/>
                <a:cs typeface="Times New Roman" pitchFamily="18" charset="0"/>
              </a:rPr>
              <a:t>17</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He also confirmed it to Jacob for a statute, To Israel as an </a:t>
            </a:r>
            <a:r>
              <a:rPr lang="en-US" sz="2800" b="1" u="sng" dirty="0" smtClean="0">
                <a:solidFill>
                  <a:srgbClr val="C00000"/>
                </a:solidFill>
                <a:latin typeface="Times New Roman" pitchFamily="18" charset="0"/>
                <a:cs typeface="Times New Roman" pitchFamily="18" charset="0"/>
              </a:rPr>
              <a:t>everlasting</a:t>
            </a:r>
            <a:r>
              <a:rPr lang="en-US" sz="2800" dirty="0" smtClean="0">
                <a:latin typeface="Times New Roman" pitchFamily="18" charset="0"/>
                <a:cs typeface="Times New Roman" pitchFamily="18" charset="0"/>
              </a:rPr>
              <a:t> covenant,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smtClean="0">
              <a:latin typeface="Times New Roman" pitchFamily="18" charset="0"/>
              <a:cs typeface="Times New Roman" pitchFamily="18" charset="0"/>
            </a:endParaRPr>
          </a:p>
          <a:p>
            <a:pPr>
              <a:buNone/>
            </a:pPr>
            <a:endParaRPr lang="en-US" sz="28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11</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63562"/>
          </a:xfrm>
        </p:spPr>
        <p:txBody>
          <a:bodyPr>
            <a:normAutofit fontScale="90000"/>
          </a:bodyPr>
          <a:lstStyle/>
          <a:p>
            <a:r>
              <a:rPr lang="en-US" b="1" dirty="0" smtClean="0"/>
              <a:t>Unconditional</a:t>
            </a:r>
            <a:endParaRPr lang="en-US" b="1" dirty="0"/>
          </a:p>
        </p:txBody>
      </p:sp>
      <p:sp>
        <p:nvSpPr>
          <p:cNvPr id="3" name="Content Placeholder 2"/>
          <p:cNvSpPr>
            <a:spLocks noGrp="1"/>
          </p:cNvSpPr>
          <p:nvPr>
            <p:ph idx="1"/>
          </p:nvPr>
        </p:nvSpPr>
        <p:spPr>
          <a:xfrm>
            <a:off x="152400" y="884237"/>
            <a:ext cx="8839200" cy="4525963"/>
          </a:xfrm>
        </p:spPr>
        <p:txBody>
          <a:bodyPr>
            <a:noAutofit/>
          </a:bodyPr>
          <a:lstStyle/>
          <a:p>
            <a:pPr>
              <a:spcBef>
                <a:spcPts val="0"/>
              </a:spcBef>
              <a:buNone/>
            </a:pPr>
            <a:r>
              <a:rPr lang="en-US" sz="2800" b="1" dirty="0" smtClean="0">
                <a:solidFill>
                  <a:srgbClr val="0000FF"/>
                </a:solidFill>
                <a:latin typeface="Times New Roman" pitchFamily="18" charset="0"/>
                <a:cs typeface="Times New Roman" pitchFamily="18" charset="0"/>
              </a:rPr>
              <a:t>Deuteronomy 9:5 </a:t>
            </a:r>
            <a:r>
              <a:rPr lang="en-US" sz="2800" dirty="0" smtClean="0">
                <a:latin typeface="Times New Roman" pitchFamily="18" charset="0"/>
                <a:cs typeface="Times New Roman" pitchFamily="18" charset="0"/>
              </a:rPr>
              <a:t>"It is </a:t>
            </a:r>
            <a:r>
              <a:rPr lang="en-US" sz="2800" b="1" u="sng" dirty="0" smtClean="0">
                <a:solidFill>
                  <a:srgbClr val="C00000"/>
                </a:solidFill>
                <a:latin typeface="Times New Roman" pitchFamily="18" charset="0"/>
                <a:cs typeface="Times New Roman" pitchFamily="18" charset="0"/>
              </a:rPr>
              <a:t>not for your righteousness </a:t>
            </a:r>
            <a:r>
              <a:rPr lang="en-US" sz="2800" dirty="0" smtClean="0">
                <a:latin typeface="Times New Roman" pitchFamily="18" charset="0"/>
                <a:cs typeface="Times New Roman" pitchFamily="18" charset="0"/>
              </a:rPr>
              <a:t>or for the uprightness of your heart that you are going to possess their land, but </a:t>
            </a:r>
            <a:r>
              <a:rPr lang="en-US" sz="2800" i="1" dirty="0" smtClean="0">
                <a:latin typeface="Times New Roman" pitchFamily="18" charset="0"/>
                <a:cs typeface="Times New Roman" pitchFamily="18" charset="0"/>
              </a:rPr>
              <a:t>it is</a:t>
            </a:r>
            <a:r>
              <a:rPr lang="en-US" sz="2800" dirty="0" smtClean="0">
                <a:latin typeface="Times New Roman" pitchFamily="18" charset="0"/>
                <a:cs typeface="Times New Roman" pitchFamily="18" charset="0"/>
              </a:rPr>
              <a:t> because of the wickedness of these nations </a:t>
            </a:r>
            <a:r>
              <a:rPr lang="en-US" sz="2800" i="1" dirty="0" smtClean="0">
                <a:latin typeface="Times New Roman" pitchFamily="18" charset="0"/>
                <a:cs typeface="Times New Roman" pitchFamily="18" charset="0"/>
              </a:rPr>
              <a:t>that</a:t>
            </a:r>
            <a:r>
              <a:rPr lang="en-US" sz="2800" dirty="0" smtClean="0">
                <a:latin typeface="Times New Roman" pitchFamily="18" charset="0"/>
                <a:cs typeface="Times New Roman" pitchFamily="18" charset="0"/>
              </a:rPr>
              <a:t> the LORD your God is driving them out before you, </a:t>
            </a:r>
            <a:r>
              <a:rPr lang="en-US" sz="2800" b="1" u="sng" dirty="0" smtClean="0">
                <a:solidFill>
                  <a:srgbClr val="C00000"/>
                </a:solidFill>
                <a:latin typeface="Times New Roman" pitchFamily="18" charset="0"/>
                <a:cs typeface="Times New Roman" pitchFamily="18" charset="0"/>
              </a:rPr>
              <a:t>in order to confirm the oath </a:t>
            </a:r>
            <a:r>
              <a:rPr lang="en-US" sz="2800" dirty="0" smtClean="0">
                <a:latin typeface="Times New Roman" pitchFamily="18" charset="0"/>
                <a:cs typeface="Times New Roman" pitchFamily="18" charset="0"/>
              </a:rPr>
              <a:t>which the LORD swore to your fathers, to Abraham, Isaac and Jacob. </a:t>
            </a:r>
          </a:p>
          <a:p>
            <a:pPr>
              <a:spcBef>
                <a:spcPts val="0"/>
              </a:spcBef>
              <a:buNone/>
            </a:pPr>
            <a:endParaRPr lang="en-US" sz="2800" dirty="0" smtClean="0">
              <a:latin typeface="Times New Roman" pitchFamily="18" charset="0"/>
              <a:cs typeface="Times New Roman" pitchFamily="18" charset="0"/>
            </a:endParaRPr>
          </a:p>
          <a:p>
            <a:pPr>
              <a:spcBef>
                <a:spcPts val="0"/>
              </a:spcBef>
              <a:buNone/>
            </a:pPr>
            <a:r>
              <a:rPr lang="en-US" sz="2800" b="1" dirty="0" smtClean="0">
                <a:solidFill>
                  <a:srgbClr val="0000FF"/>
                </a:solidFill>
                <a:latin typeface="Times New Roman" pitchFamily="18" charset="0"/>
                <a:cs typeface="Times New Roman" pitchFamily="18" charset="0"/>
              </a:rPr>
              <a:t>2 Kings 13:23 </a:t>
            </a:r>
            <a:r>
              <a:rPr lang="en-US" sz="2800" dirty="0" smtClean="0">
                <a:latin typeface="Times New Roman" pitchFamily="18" charset="0"/>
                <a:cs typeface="Times New Roman" pitchFamily="18" charset="0"/>
              </a:rPr>
              <a:t>But the LORD was gracious to them and had compassion on them and turned to them </a:t>
            </a:r>
            <a:r>
              <a:rPr lang="en-US" sz="2800" b="1" u="sng" dirty="0" smtClean="0">
                <a:solidFill>
                  <a:srgbClr val="C00000"/>
                </a:solidFill>
                <a:latin typeface="Times New Roman" pitchFamily="18" charset="0"/>
                <a:cs typeface="Times New Roman" pitchFamily="18" charset="0"/>
              </a:rPr>
              <a:t>because of His covenant </a:t>
            </a:r>
            <a:r>
              <a:rPr lang="en-US" sz="2800" dirty="0" smtClean="0">
                <a:latin typeface="Times New Roman" pitchFamily="18" charset="0"/>
                <a:cs typeface="Times New Roman" pitchFamily="18" charset="0"/>
              </a:rPr>
              <a:t>with Abraham, Isaac, and Jacob, and would not destroy them or cast them from His presence until now. </a:t>
            </a:r>
          </a:p>
          <a:p>
            <a:pPr>
              <a:buNone/>
            </a:pP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smtClean="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12</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686800" cy="868362"/>
          </a:xfrm>
        </p:spPr>
        <p:txBody>
          <a:bodyPr>
            <a:noAutofit/>
          </a:bodyPr>
          <a:lstStyle/>
          <a:p>
            <a:r>
              <a:rPr lang="en-US" sz="4000" b="1" dirty="0" smtClean="0">
                <a:effectLst>
                  <a:innerShdw blurRad="63500" dist="50800">
                    <a:prstClr val="black">
                      <a:alpha val="50000"/>
                    </a:prstClr>
                  </a:innerShdw>
                </a:effectLst>
              </a:rPr>
              <a:t>B. Abrahamic — </a:t>
            </a:r>
            <a:r>
              <a:rPr lang="en-US" sz="4000" b="1" dirty="0" smtClean="0">
                <a:solidFill>
                  <a:srgbClr val="C00000"/>
                </a:solidFill>
              </a:rPr>
              <a:t>EUU</a:t>
            </a:r>
            <a:endParaRPr lang="en-US" sz="4000" b="1" dirty="0">
              <a:solidFill>
                <a:srgbClr val="C00000"/>
              </a:solidFill>
              <a:effectLst>
                <a:innerShdw blurRad="63500" dist="50800">
                  <a:prstClr val="black">
                    <a:alpha val="50000"/>
                  </a:prstClr>
                </a:innerShdw>
              </a:effectLst>
            </a:endParaRPr>
          </a:p>
        </p:txBody>
      </p:sp>
      <p:sp>
        <p:nvSpPr>
          <p:cNvPr id="3" name="Content Placeholder 2"/>
          <p:cNvSpPr>
            <a:spLocks noGrp="1"/>
          </p:cNvSpPr>
          <p:nvPr>
            <p:ph idx="1"/>
          </p:nvPr>
        </p:nvSpPr>
        <p:spPr/>
        <p:txBody>
          <a:bodyPr>
            <a:noAutofit/>
          </a:bodyPr>
          <a:lstStyle/>
          <a:p>
            <a:pPr>
              <a:buNone/>
            </a:pPr>
            <a:endParaRPr lang="en-US" sz="2000" dirty="0" smtClean="0"/>
          </a:p>
          <a:p>
            <a:pPr>
              <a:buNone/>
            </a:pPr>
            <a:endParaRPr lang="en-US" sz="20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sz="1800" b="1" dirty="0">
              <a:solidFill>
                <a:srgbClr val="0000FF"/>
              </a:solidFill>
            </a:endParaRPr>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13</a:t>
            </a:fld>
            <a:endParaRPr lang="en-US"/>
          </a:p>
        </p:txBody>
      </p:sp>
      <p:sp>
        <p:nvSpPr>
          <p:cNvPr id="7" name="Content Placeholder 6"/>
          <p:cNvSpPr>
            <a:spLocks noGrp="1"/>
          </p:cNvSpPr>
          <p:nvPr>
            <p:ph sz="half" idx="4294967295"/>
          </p:nvPr>
        </p:nvSpPr>
        <p:spPr>
          <a:xfrm>
            <a:off x="762000" y="914400"/>
            <a:ext cx="7467600" cy="4525962"/>
          </a:xfrm>
        </p:spPr>
        <p:txBody>
          <a:bodyPr>
            <a:noAutofit/>
          </a:bodyPr>
          <a:lstStyle/>
          <a:p>
            <a:pPr>
              <a:buNone/>
            </a:pPr>
            <a:r>
              <a:rPr lang="en-US" sz="2400" b="1" dirty="0" smtClean="0">
                <a:solidFill>
                  <a:srgbClr val="0000FF"/>
                </a:solidFill>
                <a:latin typeface="Times New Roman" pitchFamily="18" charset="0"/>
                <a:cs typeface="Times New Roman" pitchFamily="18" charset="0"/>
              </a:rPr>
              <a:t>Genesis 12:1-7; 15:5,18-21; 12:14-17; 17:7-8; 22:15-18 </a:t>
            </a:r>
            <a:r>
              <a:rPr lang="en-US" sz="2400" dirty="0" smtClean="0">
                <a:sym typeface="Symbol"/>
              </a:rPr>
              <a:t></a:t>
            </a:r>
            <a:r>
              <a:rPr lang="en-US" sz="2400" dirty="0" smtClean="0"/>
              <a:t> unconditional – “I will”:</a:t>
            </a:r>
          </a:p>
          <a:p>
            <a:pPr lvl="0"/>
            <a:r>
              <a:rPr lang="en-US" sz="2400" dirty="0" smtClean="0"/>
              <a:t>personal </a:t>
            </a:r>
          </a:p>
          <a:p>
            <a:pPr lvl="1"/>
            <a:r>
              <a:rPr lang="en-US" sz="2000" dirty="0" smtClean="0"/>
              <a:t>Father of great nation</a:t>
            </a:r>
          </a:p>
          <a:p>
            <a:pPr lvl="1"/>
            <a:r>
              <a:rPr lang="en-US" sz="2000" dirty="0" smtClean="0"/>
              <a:t>Abram’s name would be great</a:t>
            </a:r>
          </a:p>
          <a:p>
            <a:pPr lvl="1"/>
            <a:r>
              <a:rPr lang="en-US" sz="2000" dirty="0" smtClean="0"/>
              <a:t>Abram would be the father of many nations </a:t>
            </a:r>
          </a:p>
          <a:p>
            <a:pPr lvl="0"/>
            <a:r>
              <a:rPr lang="en-US" sz="2400" dirty="0" smtClean="0"/>
              <a:t>national</a:t>
            </a:r>
          </a:p>
          <a:p>
            <a:pPr lvl="1"/>
            <a:r>
              <a:rPr lang="en-US" sz="2000" b="1" u="sng" dirty="0" smtClean="0">
                <a:solidFill>
                  <a:srgbClr val="C00000"/>
                </a:solidFill>
              </a:rPr>
              <a:t>Land</a:t>
            </a:r>
            <a:r>
              <a:rPr lang="en-US" sz="2000" dirty="0" smtClean="0"/>
              <a:t> of Palestine/Canaan/</a:t>
            </a:r>
            <a:r>
              <a:rPr lang="en-US" sz="2000" dirty="0" err="1" smtClean="0"/>
              <a:t>Moriah</a:t>
            </a:r>
            <a:r>
              <a:rPr lang="en-US" sz="2000" dirty="0" smtClean="0"/>
              <a:t> promised to Abraham’s </a:t>
            </a:r>
            <a:r>
              <a:rPr lang="en-US" sz="2000" b="1" u="sng" dirty="0" smtClean="0">
                <a:solidFill>
                  <a:srgbClr val="C00000"/>
                </a:solidFill>
              </a:rPr>
              <a:t>seed</a:t>
            </a:r>
            <a:r>
              <a:rPr lang="en-US" sz="2000" dirty="0" smtClean="0"/>
              <a:t> [descendents]</a:t>
            </a:r>
          </a:p>
          <a:p>
            <a:pPr lvl="1"/>
            <a:r>
              <a:rPr lang="en-US" sz="2000" b="1" u="sng" dirty="0" smtClean="0">
                <a:solidFill>
                  <a:srgbClr val="C00000"/>
                </a:solidFill>
              </a:rPr>
              <a:t>Everlasting covenant </a:t>
            </a:r>
            <a:r>
              <a:rPr lang="en-US" sz="2000" dirty="0" smtClean="0"/>
              <a:t>with Isaac and descendents </a:t>
            </a:r>
          </a:p>
          <a:p>
            <a:pPr lvl="0"/>
            <a:r>
              <a:rPr lang="en-US" sz="2400" dirty="0" smtClean="0"/>
              <a:t>universal </a:t>
            </a:r>
          </a:p>
          <a:p>
            <a:pPr lvl="1"/>
            <a:r>
              <a:rPr lang="en-US" sz="2000" b="1" u="sng" dirty="0" smtClean="0">
                <a:solidFill>
                  <a:srgbClr val="C00000"/>
                </a:solidFill>
              </a:rPr>
              <a:t>blessing</a:t>
            </a:r>
            <a:r>
              <a:rPr lang="en-US" sz="2000" dirty="0" smtClean="0"/>
              <a:t> to those who bless </a:t>
            </a:r>
            <a:r>
              <a:rPr lang="en-US" sz="2000" u="sng" dirty="0" smtClean="0"/>
              <a:t>Abraham</a:t>
            </a:r>
            <a:r>
              <a:rPr lang="en-US" sz="2000" dirty="0" smtClean="0"/>
              <a:t> [Gen 17:5]</a:t>
            </a:r>
          </a:p>
          <a:p>
            <a:pPr lvl="1"/>
            <a:r>
              <a:rPr lang="en-US" sz="2000" b="1" u="sng" dirty="0" smtClean="0">
                <a:solidFill>
                  <a:srgbClr val="C00000"/>
                </a:solidFill>
              </a:rPr>
              <a:t>cursing</a:t>
            </a:r>
            <a:r>
              <a:rPr lang="en-US" sz="2000" dirty="0" smtClean="0"/>
              <a:t> to those who curse Abraham</a:t>
            </a:r>
          </a:p>
          <a:p>
            <a:pPr lvl="1"/>
            <a:r>
              <a:rPr lang="en-US" sz="2000" b="1" u="sng" dirty="0" smtClean="0">
                <a:solidFill>
                  <a:srgbClr val="C00000"/>
                </a:solidFill>
              </a:rPr>
              <a:t>blessing to all families of the earth </a:t>
            </a:r>
            <a:r>
              <a:rPr lang="en-US" sz="2000" dirty="0" smtClean="0"/>
              <a:t>thru the Messiah</a:t>
            </a:r>
          </a:p>
          <a:p>
            <a:pPr>
              <a:buNone/>
            </a:pPr>
            <a:endParaRPr lang="en-US" sz="2400" dirty="0"/>
          </a:p>
        </p:txBody>
      </p:sp>
      <p:sp>
        <p:nvSpPr>
          <p:cNvPr id="1026" name="Text Box 2"/>
          <p:cNvSpPr txBox="1">
            <a:spLocks noChangeArrowheads="1"/>
          </p:cNvSpPr>
          <p:nvPr/>
        </p:nvSpPr>
        <p:spPr bwMode="auto">
          <a:xfrm>
            <a:off x="5334000" y="1762780"/>
            <a:ext cx="3429000" cy="584775"/>
          </a:xfrm>
          <a:prstGeom prst="rect">
            <a:avLst/>
          </a:prstGeom>
          <a:solidFill>
            <a:schemeClr val="accent2">
              <a:lumMod val="40000"/>
              <a:lumOff val="60000"/>
            </a:schemeClr>
          </a:solidFill>
          <a:ln w="9525">
            <a:solidFill>
              <a:srgbClr val="000000"/>
            </a:solidFill>
            <a:miter lim="800000"/>
            <a:headEnd/>
            <a:tailEnd/>
          </a:ln>
          <a:effectLst>
            <a:outerShdw dist="107763" dir="189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buClrTx/>
              <a:buSzTx/>
              <a:buFontTx/>
              <a:buNone/>
              <a:tabLst/>
            </a:pPr>
            <a:r>
              <a:rPr kumimoji="0" lang="en-US" sz="1600" b="1" i="0" u="none" strike="noStrike" cap="none" normalizeH="0" baseline="0" dirty="0" smtClean="0">
                <a:ln>
                  <a:noFill/>
                </a:ln>
                <a:solidFill>
                  <a:srgbClr val="0000FF"/>
                </a:solidFill>
                <a:effectLst/>
              </a:rPr>
              <a:t>Gen </a:t>
            </a:r>
            <a:r>
              <a:rPr lang="en-US" sz="1600" b="1" dirty="0" smtClean="0">
                <a:solidFill>
                  <a:srgbClr val="0000FF"/>
                </a:solidFill>
              </a:rPr>
              <a:t>17:19</a:t>
            </a:r>
            <a:r>
              <a:rPr kumimoji="0" lang="en-US" sz="1600" b="1" i="0" u="none" strike="noStrike" cap="none" normalizeH="0" baseline="0" dirty="0" smtClean="0">
                <a:ln>
                  <a:noFill/>
                </a:ln>
                <a:solidFill>
                  <a:srgbClr val="0000FF"/>
                </a:solidFill>
                <a:effectLst/>
              </a:rPr>
              <a:t> </a:t>
            </a:r>
            <a:r>
              <a:rPr kumimoji="0" lang="en-US" sz="1600" b="1" i="0" u="none" strike="noStrike" cap="none" normalizeH="0" baseline="0" dirty="0" smtClean="0">
                <a:ln>
                  <a:noFill/>
                </a:ln>
                <a:solidFill>
                  <a:srgbClr val="000000"/>
                </a:solidFill>
                <a:effectLst/>
              </a:rPr>
              <a:t>– promises passed to Isaac</a:t>
            </a:r>
            <a:endParaRPr kumimoji="0" lang="en-US" sz="1600" b="1" i="0" u="none" strike="noStrike" cap="none" normalizeH="0" baseline="0" dirty="0" smtClean="0">
              <a:ln>
                <a:noFill/>
              </a:ln>
              <a:solidFill>
                <a:srgbClr val="0000FF"/>
              </a:solidFill>
              <a:effectLst/>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600" b="1" i="0" u="none" strike="noStrike" cap="none" normalizeH="0" baseline="0" dirty="0" smtClean="0">
                <a:ln>
                  <a:noFill/>
                </a:ln>
                <a:solidFill>
                  <a:srgbClr val="0000FF"/>
                </a:solidFill>
                <a:effectLst/>
              </a:rPr>
              <a:t>Gen 28:4 </a:t>
            </a:r>
            <a:r>
              <a:rPr kumimoji="0" lang="en-US" sz="1600" b="1" i="0" u="none" strike="noStrike" cap="none" normalizeH="0" baseline="0" dirty="0" smtClean="0">
                <a:ln>
                  <a:noFill/>
                </a:ln>
                <a:solidFill>
                  <a:srgbClr val="000000"/>
                </a:solidFill>
                <a:effectLst/>
              </a:rPr>
              <a:t>– promises passed to Jacob</a:t>
            </a:r>
            <a:r>
              <a:rPr kumimoji="0" lang="en-US" sz="1600" b="1" i="0" u="none" strike="noStrike" cap="none" normalizeH="0" baseline="0" dirty="0" smtClean="0">
                <a:ln>
                  <a:noFill/>
                </a:ln>
                <a:solidFill>
                  <a:schemeClr val="tx1"/>
                </a:solidFill>
                <a:effectLst/>
              </a:rPr>
              <a:t> </a:t>
            </a:r>
          </a:p>
        </p:txBody>
      </p:sp>
      <p:sp>
        <p:nvSpPr>
          <p:cNvPr id="9" name="Oval 8"/>
          <p:cNvSpPr/>
          <p:nvPr/>
        </p:nvSpPr>
        <p:spPr>
          <a:xfrm>
            <a:off x="6858000" y="304800"/>
            <a:ext cx="457200" cy="45720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1</a:t>
            </a:r>
            <a:endParaRPr lang="en-US" dirty="0">
              <a:solidFill>
                <a:schemeClr val="tx1"/>
              </a:solidFill>
            </a:endParaRPr>
          </a:p>
        </p:txBody>
      </p:sp>
      <p:sp>
        <p:nvSpPr>
          <p:cNvPr id="10" name="Oval 9"/>
          <p:cNvSpPr/>
          <p:nvPr/>
        </p:nvSpPr>
        <p:spPr>
          <a:xfrm>
            <a:off x="4800600" y="1752600"/>
            <a:ext cx="457200" cy="45720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2</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0"/>
            <a:ext cx="8229600" cy="1143000"/>
          </a:xfrm>
        </p:spPr>
        <p:txBody>
          <a:bodyPr/>
          <a:lstStyle/>
          <a:p>
            <a:r>
              <a:rPr lang="en-US" dirty="0" smtClean="0"/>
              <a:t>Land Promised to Abraham</a:t>
            </a:r>
            <a:endParaRPr lang="en-US" dirty="0"/>
          </a:p>
        </p:txBody>
      </p:sp>
      <p:sp>
        <p:nvSpPr>
          <p:cNvPr id="3" name="Date Placeholder 2"/>
          <p:cNvSpPr>
            <a:spLocks noGrp="1"/>
          </p:cNvSpPr>
          <p:nvPr>
            <p:ph type="dt" sz="half" idx="10"/>
          </p:nvPr>
        </p:nvSpPr>
        <p:spPr/>
        <p:txBody>
          <a:bodyPr/>
          <a:lstStyle/>
          <a:p>
            <a:fld id="{A0493FE8-888C-4434-AD7C-BF830D379F5E}" type="datetime1">
              <a:rPr lang="en-US" smtClean="0"/>
              <a:pPr/>
              <a:t>12/14/2016</a:t>
            </a:fld>
            <a:endParaRPr lang="en-US"/>
          </a:p>
        </p:txBody>
      </p:sp>
      <p:sp>
        <p:nvSpPr>
          <p:cNvPr id="4" name="Footer Placeholder 3"/>
          <p:cNvSpPr>
            <a:spLocks noGrp="1"/>
          </p:cNvSpPr>
          <p:nvPr>
            <p:ph type="ftr" sz="quarter" idx="11"/>
          </p:nvPr>
        </p:nvSpPr>
        <p:spPr/>
        <p:txBody>
          <a:bodyPr/>
          <a:lstStyle/>
          <a:p>
            <a:r>
              <a:rPr lang="en-US" smtClean="0"/>
              <a:t>David Tye</a:t>
            </a:r>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14</a:t>
            </a:fld>
            <a:endParaRPr lang="en-US"/>
          </a:p>
        </p:txBody>
      </p:sp>
      <p:pic>
        <p:nvPicPr>
          <p:cNvPr id="1027" name="Picture 3"/>
          <p:cNvPicPr>
            <a:picLocks noChangeAspect="1" noChangeArrowheads="1"/>
          </p:cNvPicPr>
          <p:nvPr/>
        </p:nvPicPr>
        <p:blipFill>
          <a:blip r:embed="rId2" cstate="print"/>
          <a:srcRect/>
          <a:stretch>
            <a:fillRect/>
          </a:stretch>
        </p:blipFill>
        <p:spPr bwMode="auto">
          <a:xfrm>
            <a:off x="-90488" y="1057275"/>
            <a:ext cx="9324976" cy="5876925"/>
          </a:xfrm>
          <a:prstGeom prst="rect">
            <a:avLst/>
          </a:prstGeom>
          <a:noFill/>
          <a:ln w="9525">
            <a:noFill/>
            <a:miter lim="800000"/>
            <a:headEnd/>
            <a:tailEnd/>
          </a:ln>
        </p:spPr>
      </p:pic>
      <p:sp>
        <p:nvSpPr>
          <p:cNvPr id="8" name="TextBox 7"/>
          <p:cNvSpPr txBox="1"/>
          <p:nvPr/>
        </p:nvSpPr>
        <p:spPr>
          <a:xfrm>
            <a:off x="5562600" y="1285875"/>
            <a:ext cx="3336170" cy="830997"/>
          </a:xfrm>
          <a:prstGeom prst="rect">
            <a:avLst/>
          </a:prstGeom>
          <a:noFill/>
        </p:spPr>
        <p:txBody>
          <a:bodyPr wrap="none" rtlCol="0">
            <a:spAutoFit/>
          </a:bodyPr>
          <a:lstStyle/>
          <a:p>
            <a:r>
              <a:rPr lang="en-US" sz="2400" dirty="0" smtClean="0"/>
              <a:t>Tim </a:t>
            </a:r>
            <a:r>
              <a:rPr lang="en-US" sz="2400" dirty="0" err="1" smtClean="0"/>
              <a:t>LaHaye</a:t>
            </a:r>
            <a:endParaRPr lang="en-US" sz="2400" dirty="0" smtClean="0"/>
          </a:p>
          <a:p>
            <a:r>
              <a:rPr lang="en-US" sz="2400" dirty="0" smtClean="0"/>
              <a:t>“Charting the End Times”</a:t>
            </a: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lstStyle/>
          <a:p>
            <a:endParaRPr lang="en-US"/>
          </a:p>
        </p:txBody>
      </p:sp>
      <p:sp>
        <p:nvSpPr>
          <p:cNvPr id="3" name="Date Placeholder 2"/>
          <p:cNvSpPr>
            <a:spLocks noGrp="1"/>
          </p:cNvSpPr>
          <p:nvPr>
            <p:ph type="dt" sz="half" idx="10"/>
          </p:nvPr>
        </p:nvSpPr>
        <p:spPr>
          <a:xfrm>
            <a:off x="-381000" y="6356350"/>
            <a:ext cx="2133600" cy="365125"/>
          </a:xfrm>
        </p:spPr>
        <p:txBody>
          <a:bodyPr/>
          <a:lstStyle/>
          <a:p>
            <a:fld id="{A0493FE8-888C-4434-AD7C-BF830D379F5E}" type="datetime1">
              <a:rPr lang="en-US" smtClean="0"/>
              <a:pPr/>
              <a:t>12/14/2016</a:t>
            </a:fld>
            <a:endParaRPr lang="en-US"/>
          </a:p>
        </p:txBody>
      </p:sp>
      <p:sp>
        <p:nvSpPr>
          <p:cNvPr id="4" name="Footer Placeholder 3"/>
          <p:cNvSpPr>
            <a:spLocks noGrp="1"/>
          </p:cNvSpPr>
          <p:nvPr>
            <p:ph type="ftr" sz="quarter" idx="11"/>
          </p:nvPr>
        </p:nvSpPr>
        <p:spPr>
          <a:xfrm>
            <a:off x="2286000" y="6356350"/>
            <a:ext cx="2895600" cy="365125"/>
          </a:xfrm>
        </p:spPr>
        <p:txBody>
          <a:bodyPr/>
          <a:lstStyle/>
          <a:p>
            <a:r>
              <a:rPr lang="en-US" smtClean="0"/>
              <a:t>David Tye</a:t>
            </a:r>
            <a:endParaRPr lang="en-US"/>
          </a:p>
        </p:txBody>
      </p:sp>
      <p:sp>
        <p:nvSpPr>
          <p:cNvPr id="5" name="Slide Number Placeholder 4"/>
          <p:cNvSpPr>
            <a:spLocks noGrp="1"/>
          </p:cNvSpPr>
          <p:nvPr>
            <p:ph type="sldNum" sz="quarter" idx="12"/>
          </p:nvPr>
        </p:nvSpPr>
        <p:spPr>
          <a:xfrm>
            <a:off x="5715000" y="6356350"/>
            <a:ext cx="2133600" cy="365125"/>
          </a:xfrm>
        </p:spPr>
        <p:txBody>
          <a:bodyPr/>
          <a:lstStyle/>
          <a:p>
            <a:fld id="{3B0E11CA-64D2-4375-B622-C832B1B19270}" type="slidenum">
              <a:rPr lang="en-US" smtClean="0"/>
              <a:pPr/>
              <a:t>15</a:t>
            </a:fld>
            <a:endParaRPr lang="en-US"/>
          </a:p>
        </p:txBody>
      </p:sp>
      <p:grpSp>
        <p:nvGrpSpPr>
          <p:cNvPr id="6" name="Group 23"/>
          <p:cNvGrpSpPr/>
          <p:nvPr/>
        </p:nvGrpSpPr>
        <p:grpSpPr>
          <a:xfrm>
            <a:off x="-3657600" y="-3886200"/>
            <a:ext cx="22326600" cy="24502242"/>
            <a:chOff x="-3990218" y="-2133600"/>
            <a:chExt cx="15849600" cy="18787242"/>
          </a:xfrm>
        </p:grpSpPr>
        <p:pic>
          <p:nvPicPr>
            <p:cNvPr id="2052" name="Picture 4" descr="http://i.infoplease.com/images/mapmiddleeast.gif"/>
            <p:cNvPicPr>
              <a:picLocks noChangeAspect="1" noChangeArrowheads="1"/>
            </p:cNvPicPr>
            <p:nvPr/>
          </p:nvPicPr>
          <p:blipFill>
            <a:blip r:embed="rId2" cstate="print"/>
            <a:srcRect/>
            <a:stretch>
              <a:fillRect/>
            </a:stretch>
          </p:blipFill>
          <p:spPr bwMode="auto">
            <a:xfrm>
              <a:off x="-3990218" y="-2133600"/>
              <a:ext cx="15849600" cy="18787242"/>
            </a:xfrm>
            <a:prstGeom prst="rect">
              <a:avLst/>
            </a:prstGeom>
            <a:noFill/>
          </p:spPr>
        </p:pic>
        <p:cxnSp>
          <p:nvCxnSpPr>
            <p:cNvPr id="14" name="Straight Connector 13"/>
            <p:cNvCxnSpPr/>
            <p:nvPr/>
          </p:nvCxnSpPr>
          <p:spPr>
            <a:xfrm>
              <a:off x="-95436" y="5520312"/>
              <a:ext cx="5029200" cy="15240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H="1" flipV="1">
              <a:off x="-590736" y="4148712"/>
              <a:ext cx="1905000" cy="91440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609274" y="3709081"/>
              <a:ext cx="2362200" cy="198120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24165" y="3650654"/>
              <a:ext cx="1828800" cy="7620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1600200" y="2108537"/>
            <a:ext cx="7239000" cy="1015663"/>
          </a:xfrm>
          <a:prstGeom prst="rect">
            <a:avLst/>
          </a:prstGeom>
          <a:solidFill>
            <a:schemeClr val="bg1"/>
          </a:solidFill>
          <a:ln w="25400">
            <a:solidFill>
              <a:schemeClr val="tx1"/>
            </a:solidFill>
          </a:ln>
        </p:spPr>
        <p:txBody>
          <a:bodyPr wrap="square" rtlCol="0">
            <a:spAutoFit/>
          </a:bodyPr>
          <a:lstStyle/>
          <a:p>
            <a:pPr marL="457200" indent="-457200"/>
            <a:r>
              <a:rPr lang="en-US" sz="2000" b="1" dirty="0" smtClean="0">
                <a:solidFill>
                  <a:srgbClr val="0000FF"/>
                </a:solidFill>
              </a:rPr>
              <a:t>Genesis 15:18 </a:t>
            </a:r>
            <a:r>
              <a:rPr lang="en-US" sz="2000" dirty="0" smtClean="0"/>
              <a:t> On that day the </a:t>
            </a:r>
            <a:r>
              <a:rPr lang="en-US" sz="2000" cap="small" dirty="0" smtClean="0"/>
              <a:t>LORD</a:t>
            </a:r>
            <a:r>
              <a:rPr lang="en-US" sz="2000" dirty="0" smtClean="0"/>
              <a:t> made a covenant with Abram, saying, "To your descendants I have given this land, From the river of Egypt as far as the great river, the river Euphrates: </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a:bodyPr>
          <a:lstStyle/>
          <a:p>
            <a:r>
              <a:rPr lang="en-US" sz="4000" b="1" dirty="0" smtClean="0">
                <a:effectLst>
                  <a:innerShdw blurRad="63500" dist="50800">
                    <a:prstClr val="black">
                      <a:alpha val="50000"/>
                    </a:prstClr>
                  </a:innerShdw>
                </a:effectLst>
              </a:rPr>
              <a:t>C. Palestinian — </a:t>
            </a:r>
            <a:r>
              <a:rPr lang="en-US" sz="4000" b="1" dirty="0" smtClean="0">
                <a:solidFill>
                  <a:srgbClr val="C00000"/>
                </a:solidFill>
              </a:rPr>
              <a:t>EUU</a:t>
            </a:r>
            <a:endParaRPr lang="en-US" sz="4000" b="1" dirty="0">
              <a:effectLst>
                <a:innerShdw blurRad="63500" dist="50800">
                  <a:prstClr val="black">
                    <a:alpha val="50000"/>
                  </a:prstClr>
                </a:innerShdw>
              </a:effectLst>
            </a:endParaRPr>
          </a:p>
        </p:txBody>
      </p:sp>
      <p:sp>
        <p:nvSpPr>
          <p:cNvPr id="3" name="Content Placeholder 2"/>
          <p:cNvSpPr>
            <a:spLocks noGrp="1"/>
          </p:cNvSpPr>
          <p:nvPr>
            <p:ph idx="1"/>
          </p:nvPr>
        </p:nvSpPr>
        <p:spPr>
          <a:xfrm>
            <a:off x="228600" y="1143000"/>
            <a:ext cx="8610600" cy="4525963"/>
          </a:xfrm>
        </p:spPr>
        <p:txBody>
          <a:bodyPr>
            <a:noAutofit/>
          </a:bodyPr>
          <a:lstStyle/>
          <a:p>
            <a:pPr>
              <a:buNone/>
            </a:pPr>
            <a:r>
              <a:rPr lang="en-US" sz="2400" b="1" u="sng" dirty="0" smtClean="0">
                <a:solidFill>
                  <a:srgbClr val="C00000"/>
                </a:solidFill>
              </a:rPr>
              <a:t>Details the land aspect of the Abrahamic covenant.</a:t>
            </a:r>
            <a:r>
              <a:rPr lang="en-US" sz="2400" dirty="0" smtClean="0">
                <a:solidFill>
                  <a:srgbClr val="C00000"/>
                </a:solidFill>
              </a:rPr>
              <a:t> </a:t>
            </a:r>
          </a:p>
          <a:p>
            <a:pPr>
              <a:buNone/>
            </a:pPr>
            <a:r>
              <a:rPr lang="en-US" sz="2000" b="1" dirty="0" smtClean="0">
                <a:solidFill>
                  <a:srgbClr val="0000FF"/>
                </a:solidFill>
                <a:latin typeface="Times New Roman" pitchFamily="18" charset="0"/>
                <a:cs typeface="Times New Roman" pitchFamily="18" charset="0"/>
              </a:rPr>
              <a:t>Deut. 27:1, 27:12-14, 28:1, 28:15, 29:4, 29:26-29, 30:1-14</a:t>
            </a:r>
          </a:p>
          <a:p>
            <a:pPr marL="687388">
              <a:spcBef>
                <a:spcPts val="0"/>
              </a:spcBef>
            </a:pPr>
            <a:r>
              <a:rPr lang="en-US" sz="2400" dirty="0" smtClean="0"/>
              <a:t>The nation will be plucked off the land for its unfaithfulness</a:t>
            </a:r>
          </a:p>
          <a:p>
            <a:pPr marL="687388">
              <a:spcBef>
                <a:spcPts val="0"/>
              </a:spcBef>
            </a:pPr>
            <a:r>
              <a:rPr lang="en-US" sz="2400" dirty="0" smtClean="0"/>
              <a:t>there will be a future repentance of Israel</a:t>
            </a:r>
          </a:p>
          <a:p>
            <a:pPr marL="687388">
              <a:spcBef>
                <a:spcPts val="0"/>
              </a:spcBef>
            </a:pPr>
            <a:r>
              <a:rPr lang="en-US" sz="2400" dirty="0" smtClean="0"/>
              <a:t>Israel will be restored to the land</a:t>
            </a:r>
          </a:p>
          <a:p>
            <a:pPr marL="687388">
              <a:spcBef>
                <a:spcPts val="0"/>
              </a:spcBef>
            </a:pPr>
            <a:r>
              <a:rPr lang="en-US" sz="2400" dirty="0" smtClean="0"/>
              <a:t>Israel will be converted as a nation</a:t>
            </a:r>
          </a:p>
          <a:p>
            <a:pPr marL="687388">
              <a:spcBef>
                <a:spcPts val="0"/>
              </a:spcBef>
            </a:pPr>
            <a:r>
              <a:rPr lang="en-US" sz="2400" dirty="0" smtClean="0"/>
              <a:t>Israel's enemies will be judged</a:t>
            </a:r>
          </a:p>
          <a:p>
            <a:pPr marL="687388">
              <a:spcBef>
                <a:spcPts val="0"/>
              </a:spcBef>
            </a:pPr>
            <a:r>
              <a:rPr lang="en-US" sz="2400" dirty="0" smtClean="0"/>
              <a:t>the nation will then receive her full blessing</a:t>
            </a:r>
          </a:p>
          <a:p>
            <a:pPr>
              <a:buNone/>
            </a:pPr>
            <a:r>
              <a:rPr lang="en-US" sz="2400" b="1" dirty="0" smtClean="0"/>
              <a:t>As an extension of the Abrahamic covenant this one is also </a:t>
            </a:r>
            <a:r>
              <a:rPr lang="en-US" sz="2400" b="1" i="1" u="sng" dirty="0" smtClean="0"/>
              <a:t>ultimately</a:t>
            </a:r>
            <a:r>
              <a:rPr lang="en-US" sz="2400" b="1" dirty="0" smtClean="0"/>
              <a:t> EUU. The conditions in it are for immediate blessings, e.g. </a:t>
            </a:r>
            <a:r>
              <a:rPr lang="en-US" sz="2400" b="1" i="1" u="sng" dirty="0" smtClean="0"/>
              <a:t>the </a:t>
            </a:r>
            <a:r>
              <a:rPr lang="en-US" sz="2400" b="1" i="1" u="sng" dirty="0" err="1" smtClean="0"/>
              <a:t>blesssings</a:t>
            </a:r>
            <a:r>
              <a:rPr lang="en-US" sz="2400" b="1" i="1" u="sng" dirty="0" smtClean="0"/>
              <a:t> shall come upon and overtake you</a:t>
            </a:r>
            <a:r>
              <a:rPr lang="en-US" sz="2400" b="1" dirty="0" smtClean="0"/>
              <a:t>.</a:t>
            </a:r>
          </a:p>
          <a:p>
            <a:pPr>
              <a:buNone/>
            </a:pPr>
            <a:r>
              <a:rPr lang="en-US" sz="2000" b="1" dirty="0" smtClean="0">
                <a:solidFill>
                  <a:srgbClr val="0000FF"/>
                </a:solidFill>
                <a:latin typeface="Times New Roman" pitchFamily="18" charset="0"/>
                <a:cs typeface="Times New Roman" pitchFamily="18" charset="0"/>
              </a:rPr>
              <a:t>Deut. 30:5</a:t>
            </a:r>
            <a:r>
              <a:rPr lang="en-US" sz="2000" dirty="0" smtClean="0">
                <a:solidFill>
                  <a:srgbClr val="0000FF"/>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"And the L</a:t>
            </a:r>
            <a:r>
              <a:rPr lang="en-US" sz="2000" cap="small" dirty="0" smtClean="0">
                <a:latin typeface="Times New Roman" pitchFamily="18" charset="0"/>
                <a:cs typeface="Times New Roman" pitchFamily="18" charset="0"/>
              </a:rPr>
              <a:t>ord</a:t>
            </a:r>
            <a:r>
              <a:rPr lang="en-US" sz="2000" dirty="0" smtClean="0">
                <a:latin typeface="Times New Roman" pitchFamily="18" charset="0"/>
                <a:cs typeface="Times New Roman" pitchFamily="18" charset="0"/>
              </a:rPr>
              <a:t> your God will </a:t>
            </a:r>
            <a:r>
              <a:rPr lang="en-US" sz="2000" b="1" u="sng" dirty="0" smtClean="0">
                <a:solidFill>
                  <a:srgbClr val="C00000"/>
                </a:solidFill>
                <a:latin typeface="Times New Roman" pitchFamily="18" charset="0"/>
                <a:cs typeface="Times New Roman" pitchFamily="18" charset="0"/>
              </a:rPr>
              <a:t>bring you into the land which your fathers possessed</a:t>
            </a:r>
            <a:r>
              <a:rPr lang="en-US" sz="2000" dirty="0" smtClean="0">
                <a:solidFill>
                  <a:srgbClr val="C00000"/>
                </a:solidFill>
                <a:latin typeface="Times New Roman" pitchFamily="18" charset="0"/>
                <a:cs typeface="Times New Roman" pitchFamily="18" charset="0"/>
              </a:rPr>
              <a:t>,</a:t>
            </a:r>
            <a:r>
              <a:rPr lang="en-US" sz="2000" dirty="0" smtClean="0">
                <a:latin typeface="Times New Roman" pitchFamily="18" charset="0"/>
                <a:cs typeface="Times New Roman" pitchFamily="18" charset="0"/>
              </a:rPr>
              <a:t> and you shall possess it; and He will prosper you and multiply you more than your fathers. </a:t>
            </a:r>
          </a:p>
          <a:p>
            <a:pPr>
              <a:buNone/>
            </a:pP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sz="1800" b="1" dirty="0">
              <a:solidFill>
                <a:srgbClr val="0000FF"/>
              </a:solidFill>
            </a:endParaRPr>
          </a:p>
        </p:txBody>
      </p:sp>
      <p:sp>
        <p:nvSpPr>
          <p:cNvPr id="5" name="Footer Placeholder 4"/>
          <p:cNvSpPr>
            <a:spLocks noGrp="1"/>
          </p:cNvSpPr>
          <p:nvPr>
            <p:ph type="ftr" sz="quarter" idx="11"/>
          </p:nvPr>
        </p:nvSpPr>
        <p:spPr/>
        <p:txBody>
          <a:bodyPr/>
          <a:lstStyle/>
          <a:p>
            <a:r>
              <a:rPr lang="en-US" dirty="0" smtClean="0"/>
              <a:t>David Tye</a:t>
            </a:r>
            <a:endParaRPr lang="en-US" dirty="0"/>
          </a:p>
        </p:txBody>
      </p:sp>
      <p:sp>
        <p:nvSpPr>
          <p:cNvPr id="6" name="Slide Number Placeholder 5"/>
          <p:cNvSpPr>
            <a:spLocks noGrp="1"/>
          </p:cNvSpPr>
          <p:nvPr>
            <p:ph type="sldNum" sz="quarter" idx="12"/>
          </p:nvPr>
        </p:nvSpPr>
        <p:spPr/>
        <p:txBody>
          <a:bodyPr/>
          <a:lstStyle/>
          <a:p>
            <a:fld id="{3B0E11CA-64D2-4375-B622-C832B1B19270}" type="slidenum">
              <a:rPr lang="en-US" smtClean="0"/>
              <a:pPr/>
              <a:t>16</a:t>
            </a:fld>
            <a:endParaRPr lang="en-US"/>
          </a:p>
        </p:txBody>
      </p:sp>
      <p:sp>
        <p:nvSpPr>
          <p:cNvPr id="7" name="Oval 6"/>
          <p:cNvSpPr/>
          <p:nvPr/>
        </p:nvSpPr>
        <p:spPr>
          <a:xfrm>
            <a:off x="6248400" y="6019800"/>
            <a:ext cx="457200" cy="45720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3</a:t>
            </a:r>
            <a:endParaRPr lang="en-US" dirty="0">
              <a:solidFill>
                <a:schemeClr val="tx1"/>
              </a:solidFill>
            </a:endParaRPr>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rmAutofit/>
          </a:bodyPr>
          <a:lstStyle/>
          <a:p>
            <a:r>
              <a:rPr lang="en-US" b="1" dirty="0" smtClean="0">
                <a:effectLst>
                  <a:innerShdw blurRad="63500" dist="50800">
                    <a:prstClr val="black">
                      <a:alpha val="50000"/>
                    </a:prstClr>
                  </a:innerShdw>
                </a:effectLst>
              </a:rPr>
              <a:t>D. Davidic— </a:t>
            </a:r>
            <a:r>
              <a:rPr lang="en-US" b="1" dirty="0" smtClean="0">
                <a:solidFill>
                  <a:srgbClr val="C00000"/>
                </a:solidFill>
              </a:rPr>
              <a:t>EUU</a:t>
            </a:r>
            <a:endParaRPr lang="en-US" b="1" dirty="0">
              <a:effectLst>
                <a:innerShdw blurRad="63500" dist="50800">
                  <a:prstClr val="black">
                    <a:alpha val="50000"/>
                  </a:prstClr>
                </a:innerShdw>
              </a:effectLst>
            </a:endParaRPr>
          </a:p>
        </p:txBody>
      </p:sp>
      <p:sp>
        <p:nvSpPr>
          <p:cNvPr id="3" name="Content Placeholder 2"/>
          <p:cNvSpPr>
            <a:spLocks noGrp="1"/>
          </p:cNvSpPr>
          <p:nvPr>
            <p:ph idx="1"/>
          </p:nvPr>
        </p:nvSpPr>
        <p:spPr>
          <a:xfrm>
            <a:off x="304800" y="1341437"/>
            <a:ext cx="8534400" cy="4525963"/>
          </a:xfrm>
        </p:spPr>
        <p:txBody>
          <a:bodyPr>
            <a:noAutofit/>
          </a:bodyPr>
          <a:lstStyle/>
          <a:p>
            <a:pPr>
              <a:buNone/>
            </a:pPr>
            <a:r>
              <a:rPr lang="en-US" sz="2400" b="1" u="sng" dirty="0" smtClean="0">
                <a:solidFill>
                  <a:srgbClr val="C00000"/>
                </a:solidFill>
              </a:rPr>
              <a:t>Enlarges the seed promises of the Abrahamic covenant.</a:t>
            </a:r>
            <a:endParaRPr lang="en-US" sz="2400" dirty="0" smtClean="0">
              <a:solidFill>
                <a:srgbClr val="C00000"/>
              </a:solidFill>
            </a:endParaRPr>
          </a:p>
          <a:p>
            <a:pPr>
              <a:buNone/>
            </a:pPr>
            <a:r>
              <a:rPr lang="en-US" sz="2400" b="1" dirty="0" smtClean="0">
                <a:solidFill>
                  <a:srgbClr val="0000FF"/>
                </a:solidFill>
                <a:latin typeface="Times New Roman" pitchFamily="18" charset="0"/>
                <a:cs typeface="Times New Roman" pitchFamily="18" charset="0"/>
              </a:rPr>
              <a:t>2 Samuel 7:9-17</a:t>
            </a:r>
          </a:p>
          <a:p>
            <a:pPr marL="915988">
              <a:buNone/>
            </a:pPr>
            <a:r>
              <a:rPr lang="en-US" sz="2800" dirty="0" smtClean="0">
                <a:sym typeface="Symbol"/>
              </a:rPr>
              <a:t></a:t>
            </a:r>
            <a:r>
              <a:rPr lang="en-US" sz="2800" dirty="0" smtClean="0"/>
              <a:t>	name great</a:t>
            </a:r>
          </a:p>
          <a:p>
            <a:pPr marL="915988">
              <a:buNone/>
            </a:pPr>
            <a:r>
              <a:rPr lang="en-US" sz="2800" dirty="0" smtClean="0">
                <a:sym typeface="Symbol"/>
              </a:rPr>
              <a:t></a:t>
            </a:r>
            <a:r>
              <a:rPr lang="en-US" sz="2800" dirty="0" smtClean="0"/>
              <a:t>	land forever</a:t>
            </a:r>
          </a:p>
          <a:p>
            <a:pPr marL="915988">
              <a:buNone/>
            </a:pPr>
            <a:r>
              <a:rPr lang="en-US" sz="2800" dirty="0" smtClean="0">
                <a:sym typeface="Symbol"/>
              </a:rPr>
              <a:t></a:t>
            </a:r>
            <a:r>
              <a:rPr lang="en-US" sz="2800" dirty="0" smtClean="0"/>
              <a:t>	unending dynasty</a:t>
            </a:r>
          </a:p>
          <a:p>
            <a:pPr marL="915988">
              <a:buFont typeface="Symbol"/>
              <a:buChar char="·"/>
            </a:pPr>
            <a:r>
              <a:rPr lang="en-US" sz="2800" dirty="0" smtClean="0"/>
              <a:t>everlasting kingdom</a:t>
            </a:r>
          </a:p>
          <a:p>
            <a:pPr marL="915988">
              <a:buFont typeface="Symbol"/>
              <a:buChar char="·"/>
            </a:pPr>
            <a:endParaRPr lang="en-US" sz="2800" dirty="0" smtClean="0"/>
          </a:p>
          <a:p>
            <a:pPr>
              <a:buNone/>
            </a:pPr>
            <a:r>
              <a:rPr lang="en-US" sz="2000" b="1" dirty="0" smtClean="0">
                <a:solidFill>
                  <a:srgbClr val="0000FF"/>
                </a:solidFill>
                <a:latin typeface="Times New Roman" pitchFamily="18" charset="0"/>
                <a:cs typeface="Times New Roman" pitchFamily="18" charset="0"/>
              </a:rPr>
              <a:t>2 Samuel 7:12-13</a:t>
            </a:r>
            <a:r>
              <a:rPr lang="en-US" sz="2000" dirty="0" smtClean="0">
                <a:solidFill>
                  <a:srgbClr val="0000FF"/>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"When your days are complete and you lie down with your fathers, I will raise up </a:t>
            </a:r>
            <a:r>
              <a:rPr lang="en-US" sz="2000" b="1" u="sng" dirty="0" smtClean="0">
                <a:solidFill>
                  <a:srgbClr val="C00000"/>
                </a:solidFill>
                <a:latin typeface="Times New Roman" pitchFamily="18" charset="0"/>
                <a:cs typeface="Times New Roman" pitchFamily="18" charset="0"/>
              </a:rPr>
              <a:t>your descendant</a:t>
            </a:r>
            <a:r>
              <a:rPr lang="en-US" sz="2000" dirty="0" smtClean="0">
                <a:solidFill>
                  <a:srgbClr val="C00000"/>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after you, who will come forth from you, and I will establish his kingdom. </a:t>
            </a:r>
            <a:r>
              <a:rPr lang="en-US" sz="2000" baseline="30000" dirty="0" smtClean="0">
                <a:solidFill>
                  <a:srgbClr val="0000FF"/>
                </a:solidFill>
                <a:latin typeface="Times New Roman" pitchFamily="18" charset="0"/>
                <a:cs typeface="Times New Roman" pitchFamily="18" charset="0"/>
              </a:rPr>
              <a:t>13</a:t>
            </a:r>
            <a:r>
              <a:rPr lang="en-US" sz="2000" dirty="0" smtClean="0">
                <a:latin typeface="Times New Roman" pitchFamily="18" charset="0"/>
                <a:cs typeface="Times New Roman" pitchFamily="18" charset="0"/>
              </a:rPr>
              <a:t>"He shall build a house for My name, and</a:t>
            </a:r>
            <a:r>
              <a:rPr lang="en-US" sz="2000" b="1" u="sng" dirty="0" smtClean="0">
                <a:solidFill>
                  <a:srgbClr val="C00000"/>
                </a:solidFill>
                <a:latin typeface="Times New Roman" pitchFamily="18" charset="0"/>
                <a:cs typeface="Times New Roman" pitchFamily="18" charset="0"/>
              </a:rPr>
              <a:t> I will establish the throne of his kingdom forever</a:t>
            </a:r>
            <a:r>
              <a:rPr lang="en-US" sz="2000" dirty="0" smtClean="0">
                <a:latin typeface="Times New Roman" pitchFamily="18" charset="0"/>
                <a:cs typeface="Times New Roman" pitchFamily="18" charset="0"/>
              </a:rPr>
              <a:t>. </a:t>
            </a:r>
          </a:p>
          <a:p>
            <a:pPr>
              <a:buNone/>
            </a:pP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sz="1800" b="1" dirty="0">
              <a:solidFill>
                <a:srgbClr val="0000FF"/>
              </a:solidFill>
            </a:endParaRPr>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17</a:t>
            </a:fld>
            <a:endParaRPr lang="en-US"/>
          </a:p>
        </p:txBody>
      </p:sp>
      <p:sp>
        <p:nvSpPr>
          <p:cNvPr id="7" name="Oval 6"/>
          <p:cNvSpPr/>
          <p:nvPr/>
        </p:nvSpPr>
        <p:spPr>
          <a:xfrm>
            <a:off x="7086600" y="5715000"/>
            <a:ext cx="457200" cy="45720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4</a:t>
            </a:r>
            <a:endParaRPr lang="en-US" dirty="0">
              <a:solidFill>
                <a:schemeClr val="tx1"/>
              </a:solidFill>
            </a:endParaRPr>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p>
            <a:r>
              <a:rPr lang="en-US" sz="3600" b="1" dirty="0" smtClean="0">
                <a:effectLst>
                  <a:innerShdw blurRad="63500" dist="50800">
                    <a:prstClr val="black">
                      <a:alpha val="50000"/>
                    </a:prstClr>
                  </a:innerShdw>
                </a:effectLst>
              </a:rPr>
              <a:t>E. New Covenant — </a:t>
            </a:r>
            <a:r>
              <a:rPr lang="en-US" sz="3600" b="1" dirty="0" smtClean="0">
                <a:solidFill>
                  <a:srgbClr val="C00000"/>
                </a:solidFill>
              </a:rPr>
              <a:t>EUU</a:t>
            </a:r>
            <a:endParaRPr lang="en-US" sz="3600" b="1" dirty="0">
              <a:effectLst>
                <a:innerShdw blurRad="63500" dist="50800">
                  <a:prstClr val="black">
                    <a:alpha val="50000"/>
                  </a:prstClr>
                </a:innerShdw>
              </a:effectLst>
            </a:endParaRPr>
          </a:p>
        </p:txBody>
      </p:sp>
      <p:sp>
        <p:nvSpPr>
          <p:cNvPr id="3" name="Content Placeholder 2"/>
          <p:cNvSpPr>
            <a:spLocks noGrp="1"/>
          </p:cNvSpPr>
          <p:nvPr>
            <p:ph idx="1"/>
          </p:nvPr>
        </p:nvSpPr>
        <p:spPr>
          <a:xfrm>
            <a:off x="304800" y="762000"/>
            <a:ext cx="8534400" cy="4525963"/>
          </a:xfrm>
        </p:spPr>
        <p:txBody>
          <a:bodyPr>
            <a:noAutofit/>
          </a:bodyPr>
          <a:lstStyle/>
          <a:p>
            <a:pPr>
              <a:buNone/>
            </a:pPr>
            <a:r>
              <a:rPr lang="en-US" sz="2400" b="1" u="sng" dirty="0" smtClean="0">
                <a:solidFill>
                  <a:srgbClr val="C00000"/>
                </a:solidFill>
              </a:rPr>
              <a:t>Develops the blessing aspect of the Abrahamic covenant.</a:t>
            </a:r>
            <a:endParaRPr lang="en-US" sz="2400" dirty="0" smtClean="0">
              <a:solidFill>
                <a:srgbClr val="C00000"/>
              </a:solidFill>
            </a:endParaRPr>
          </a:p>
          <a:p>
            <a:pPr>
              <a:buNone/>
            </a:pPr>
            <a:r>
              <a:rPr lang="en-US" sz="2000" b="1" dirty="0" smtClean="0">
                <a:solidFill>
                  <a:srgbClr val="0000FF"/>
                </a:solidFill>
              </a:rPr>
              <a:t>Jeremiah 31:31-34, Luke 22:20, John 1:17 </a:t>
            </a:r>
            <a:r>
              <a:rPr lang="en-US" sz="2000" dirty="0" smtClean="0">
                <a:sym typeface="Symbol"/>
              </a:rPr>
              <a:t></a:t>
            </a:r>
            <a:r>
              <a:rPr lang="en-US" sz="2000" dirty="0" smtClean="0"/>
              <a:t> Something new?</a:t>
            </a:r>
          </a:p>
          <a:p>
            <a:pPr marL="915988">
              <a:buNone/>
            </a:pPr>
            <a:r>
              <a:rPr lang="en-US" sz="2000" dirty="0" smtClean="0">
                <a:sym typeface="Symbol"/>
              </a:rPr>
              <a:t></a:t>
            </a:r>
            <a:r>
              <a:rPr lang="en-US" sz="2000" dirty="0" smtClean="0"/>
              <a:t>	Grace				</a:t>
            </a:r>
            <a:r>
              <a:rPr lang="en-US" sz="2000" dirty="0" smtClean="0">
                <a:sym typeface="Symbol"/>
              </a:rPr>
              <a:t>  </a:t>
            </a:r>
            <a:r>
              <a:rPr lang="en-US" sz="2000" dirty="0" smtClean="0"/>
              <a:t>regeneration</a:t>
            </a:r>
          </a:p>
          <a:p>
            <a:pPr marL="915988">
              <a:buNone/>
            </a:pPr>
            <a:r>
              <a:rPr lang="en-US" sz="2000" dirty="0" smtClean="0">
                <a:sym typeface="Symbol"/>
              </a:rPr>
              <a:t></a:t>
            </a:r>
            <a:r>
              <a:rPr lang="en-US" sz="2000" dirty="0" smtClean="0"/>
              <a:t>	national restoration		</a:t>
            </a:r>
            <a:r>
              <a:rPr lang="en-US" sz="2000" dirty="0" smtClean="0">
                <a:sym typeface="Symbol"/>
              </a:rPr>
              <a:t>  </a:t>
            </a:r>
            <a:r>
              <a:rPr lang="en-US" sz="2000" dirty="0" smtClean="0"/>
              <a:t>ministry of the Holy Spirit</a:t>
            </a:r>
          </a:p>
          <a:p>
            <a:pPr marL="915988">
              <a:buFont typeface="Symbol"/>
              <a:buChar char="·"/>
            </a:pPr>
            <a:r>
              <a:rPr lang="en-US" sz="2000" dirty="0" smtClean="0"/>
              <a:t>full justification </a:t>
            </a:r>
            <a:endParaRPr lang="en-US" sz="800" dirty="0" smtClean="0"/>
          </a:p>
          <a:p>
            <a:pPr>
              <a:buNone/>
            </a:pPr>
            <a:endParaRPr lang="en-US" sz="800" b="1" dirty="0" smtClean="0">
              <a:solidFill>
                <a:schemeClr val="tx2"/>
              </a:solidFill>
            </a:endParaRPr>
          </a:p>
          <a:p>
            <a:pPr>
              <a:buNone/>
            </a:pPr>
            <a:r>
              <a:rPr lang="en-US" sz="2200" b="1" dirty="0" smtClean="0">
                <a:solidFill>
                  <a:srgbClr val="0000FF"/>
                </a:solidFill>
              </a:rPr>
              <a:t>Jeremiah 31:31-34</a:t>
            </a:r>
            <a:r>
              <a:rPr lang="en-US" sz="2200" dirty="0" smtClean="0">
                <a:solidFill>
                  <a:srgbClr val="0000FF"/>
                </a:solidFill>
              </a:rPr>
              <a:t> </a:t>
            </a:r>
            <a:r>
              <a:rPr lang="en-US" sz="2200" dirty="0" smtClean="0"/>
              <a:t>"Behold, days are coming," declares the L</a:t>
            </a:r>
            <a:r>
              <a:rPr lang="en-US" sz="2200" cap="small" dirty="0" smtClean="0"/>
              <a:t>ord</a:t>
            </a:r>
            <a:r>
              <a:rPr lang="en-US" sz="2200" dirty="0" smtClean="0"/>
              <a:t>, "when I will make </a:t>
            </a:r>
            <a:r>
              <a:rPr lang="en-US" sz="2200" b="1" u="sng" dirty="0" smtClean="0">
                <a:solidFill>
                  <a:srgbClr val="C00000"/>
                </a:solidFill>
              </a:rPr>
              <a:t>a new covenant with the house of Israel </a:t>
            </a:r>
            <a:r>
              <a:rPr lang="en-US" sz="2200" dirty="0" smtClean="0"/>
              <a:t>and </a:t>
            </a:r>
            <a:r>
              <a:rPr lang="en-US" sz="2200" b="1" u="sng" dirty="0" smtClean="0"/>
              <a:t>with the house of Judah</a:t>
            </a:r>
            <a:r>
              <a:rPr lang="en-US" sz="2200" dirty="0" smtClean="0"/>
              <a:t>, … </a:t>
            </a:r>
            <a:r>
              <a:rPr lang="en-US" sz="2200" baseline="30000" dirty="0" smtClean="0">
                <a:solidFill>
                  <a:schemeClr val="tx2"/>
                </a:solidFill>
              </a:rPr>
              <a:t>33</a:t>
            </a:r>
            <a:r>
              <a:rPr lang="en-US" sz="2200" dirty="0" smtClean="0"/>
              <a:t>"But this is the covenant which I will make with the house of Israel after those days," declares the L</a:t>
            </a:r>
            <a:r>
              <a:rPr lang="en-US" sz="2200" cap="small" dirty="0" smtClean="0"/>
              <a:t>ord</a:t>
            </a:r>
            <a:r>
              <a:rPr lang="en-US" sz="2200" dirty="0" smtClean="0"/>
              <a:t>, "</a:t>
            </a:r>
            <a:r>
              <a:rPr lang="en-US" sz="2200" b="1" u="sng" dirty="0" smtClean="0">
                <a:solidFill>
                  <a:srgbClr val="C00000"/>
                </a:solidFill>
              </a:rPr>
              <a:t>I will put My law within them, and on their heart</a:t>
            </a:r>
            <a:r>
              <a:rPr lang="en-US" sz="2200" b="1" dirty="0" smtClean="0">
                <a:solidFill>
                  <a:srgbClr val="C00000"/>
                </a:solidFill>
              </a:rPr>
              <a:t> </a:t>
            </a:r>
            <a:r>
              <a:rPr lang="en-US" sz="2200" dirty="0" smtClean="0"/>
              <a:t>I will write it; and I will be their God, and they shall be My people. </a:t>
            </a:r>
            <a:r>
              <a:rPr lang="en-US" sz="2200" baseline="30000" dirty="0" smtClean="0">
                <a:solidFill>
                  <a:schemeClr val="tx2"/>
                </a:solidFill>
              </a:rPr>
              <a:t>34</a:t>
            </a:r>
            <a:r>
              <a:rPr lang="en-US" sz="2200" dirty="0" smtClean="0"/>
              <a:t>"And they shall not teach again, each man his neighbor and each man his brother, saying, 'Know the L</a:t>
            </a:r>
            <a:r>
              <a:rPr lang="en-US" sz="2200" cap="small" dirty="0" smtClean="0"/>
              <a:t>ord</a:t>
            </a:r>
            <a:r>
              <a:rPr lang="en-US" sz="2200" dirty="0" smtClean="0"/>
              <a:t>,' for </a:t>
            </a:r>
            <a:r>
              <a:rPr lang="en-US" sz="2200" b="1" u="sng" dirty="0" smtClean="0">
                <a:solidFill>
                  <a:srgbClr val="C00000"/>
                </a:solidFill>
              </a:rPr>
              <a:t>they shall all know Me</a:t>
            </a:r>
            <a:r>
              <a:rPr lang="en-US" sz="2200" dirty="0" smtClean="0"/>
              <a:t>, from the least of them to the greatest of them," declares the L</a:t>
            </a:r>
            <a:r>
              <a:rPr lang="en-US" sz="2200" cap="small" dirty="0" smtClean="0"/>
              <a:t>ord</a:t>
            </a:r>
            <a:r>
              <a:rPr lang="en-US" sz="2200" dirty="0" smtClean="0"/>
              <a:t>, "for </a:t>
            </a:r>
            <a:r>
              <a:rPr lang="en-US" sz="2200" b="1" u="sng" dirty="0" smtClean="0">
                <a:solidFill>
                  <a:srgbClr val="C00000"/>
                </a:solidFill>
              </a:rPr>
              <a:t>I will forgive their iniquity, and their sin I will remember no more</a:t>
            </a:r>
            <a:r>
              <a:rPr lang="en-US" sz="2200" dirty="0" smtClean="0"/>
              <a:t>." </a:t>
            </a:r>
          </a:p>
          <a:p>
            <a:pPr marL="915988">
              <a:buFont typeface="Symbol"/>
              <a:buChar char="·"/>
            </a:pPr>
            <a:endParaRPr lang="en-US" sz="2800" dirty="0" smtClean="0"/>
          </a:p>
          <a:p>
            <a:pPr>
              <a:buNone/>
            </a:pPr>
            <a:endParaRPr lang="en-US" sz="28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sz="1800" b="1" dirty="0">
              <a:solidFill>
                <a:srgbClr val="0000FF"/>
              </a:solidFill>
            </a:endParaRPr>
          </a:p>
        </p:txBody>
      </p:sp>
      <p:sp>
        <p:nvSpPr>
          <p:cNvPr id="5" name="Footer Placeholder 4"/>
          <p:cNvSpPr>
            <a:spLocks noGrp="1"/>
          </p:cNvSpPr>
          <p:nvPr>
            <p:ph type="ftr" sz="quarter" idx="11"/>
          </p:nvPr>
        </p:nvSpPr>
        <p:spPr/>
        <p:txBody>
          <a:bodyPr/>
          <a:lstStyle/>
          <a:p>
            <a:r>
              <a:rPr lang="en-US" dirty="0" smtClean="0"/>
              <a:t>David Tye</a:t>
            </a:r>
            <a:endParaRPr lang="en-US" dirty="0"/>
          </a:p>
        </p:txBody>
      </p:sp>
      <p:sp>
        <p:nvSpPr>
          <p:cNvPr id="6" name="Slide Number Placeholder 5"/>
          <p:cNvSpPr>
            <a:spLocks noGrp="1"/>
          </p:cNvSpPr>
          <p:nvPr>
            <p:ph type="sldNum" sz="quarter" idx="12"/>
          </p:nvPr>
        </p:nvSpPr>
        <p:spPr/>
        <p:txBody>
          <a:bodyPr/>
          <a:lstStyle/>
          <a:p>
            <a:fld id="{3B0E11CA-64D2-4375-B622-C832B1B19270}" type="slidenum">
              <a:rPr lang="en-US" smtClean="0"/>
              <a:pPr/>
              <a:t>18</a:t>
            </a:fld>
            <a:endParaRPr lang="en-US"/>
          </a:p>
        </p:txBody>
      </p:sp>
      <p:sp>
        <p:nvSpPr>
          <p:cNvPr id="7" name="Oval 6"/>
          <p:cNvSpPr/>
          <p:nvPr/>
        </p:nvSpPr>
        <p:spPr>
          <a:xfrm>
            <a:off x="152400" y="3200400"/>
            <a:ext cx="457200" cy="45720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5</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Line 52"/>
          <p:cNvSpPr>
            <a:spLocks noChangeShapeType="1"/>
          </p:cNvSpPr>
          <p:nvPr/>
        </p:nvSpPr>
        <p:spPr bwMode="auto">
          <a:xfrm>
            <a:off x="7467600" y="3895724"/>
            <a:ext cx="762000" cy="381001"/>
          </a:xfrm>
          <a:prstGeom prst="line">
            <a:avLst/>
          </a:prstGeom>
          <a:noFill/>
          <a:ln w="38100">
            <a:solidFill>
              <a:schemeClr val="tx1"/>
            </a:solidFill>
            <a:round/>
            <a:headEnd/>
            <a:tailEnd type="triangle" w="med" len="med"/>
          </a:ln>
          <a:effectLst/>
        </p:spPr>
        <p:txBody>
          <a:bodyPr wrap="none" anchor="ctr"/>
          <a:lstStyle/>
          <a:p>
            <a:endParaRPr lang="en-US"/>
          </a:p>
        </p:txBody>
      </p:sp>
      <p:sp>
        <p:nvSpPr>
          <p:cNvPr id="2059" name="Line 11"/>
          <p:cNvSpPr>
            <a:spLocks noChangeShapeType="1"/>
          </p:cNvSpPr>
          <p:nvPr/>
        </p:nvSpPr>
        <p:spPr bwMode="auto">
          <a:xfrm>
            <a:off x="152400" y="5013325"/>
            <a:ext cx="8686800" cy="0"/>
          </a:xfrm>
          <a:prstGeom prst="line">
            <a:avLst/>
          </a:prstGeom>
          <a:noFill/>
          <a:ln w="57150">
            <a:solidFill>
              <a:schemeClr val="tx1"/>
            </a:solidFill>
            <a:round/>
            <a:headEnd/>
            <a:tailEnd type="triangle" w="med" len="med"/>
          </a:ln>
          <a:effectLst/>
        </p:spPr>
        <p:txBody>
          <a:bodyPr wrap="none" anchor="ctr"/>
          <a:lstStyle/>
          <a:p>
            <a:endParaRPr lang="en-US"/>
          </a:p>
        </p:txBody>
      </p:sp>
      <p:sp>
        <p:nvSpPr>
          <p:cNvPr id="2108" name="Text Box 60"/>
          <p:cNvSpPr txBox="1">
            <a:spLocks noChangeArrowheads="1"/>
          </p:cNvSpPr>
          <p:nvPr/>
        </p:nvSpPr>
        <p:spPr bwMode="auto">
          <a:xfrm>
            <a:off x="6096000" y="4556125"/>
            <a:ext cx="292100" cy="854075"/>
          </a:xfrm>
          <a:prstGeom prst="rect">
            <a:avLst/>
          </a:prstGeom>
          <a:solidFill>
            <a:schemeClr val="bg1"/>
          </a:solidFill>
          <a:ln w="9525">
            <a:noFill/>
            <a:miter lim="800000"/>
            <a:headEnd/>
            <a:tailEnd/>
          </a:ln>
          <a:effectLst/>
        </p:spPr>
        <p:txBody>
          <a:bodyPr>
            <a:spAutoFit/>
          </a:bodyPr>
          <a:lstStyle/>
          <a:p>
            <a:pPr algn="ctr"/>
            <a:r>
              <a:rPr lang="en-US" sz="1000"/>
              <a:t>e</a:t>
            </a:r>
          </a:p>
          <a:p>
            <a:pPr algn="ctr"/>
            <a:r>
              <a:rPr lang="en-US" sz="1000"/>
              <a:t>x</a:t>
            </a:r>
          </a:p>
          <a:p>
            <a:pPr algn="ctr"/>
            <a:r>
              <a:rPr lang="en-US" sz="1000"/>
              <a:t>i</a:t>
            </a:r>
          </a:p>
          <a:p>
            <a:pPr algn="ctr"/>
            <a:r>
              <a:rPr lang="en-US" sz="1000"/>
              <a:t>l</a:t>
            </a:r>
          </a:p>
          <a:p>
            <a:pPr algn="ctr"/>
            <a:r>
              <a:rPr lang="en-US" sz="1000"/>
              <a:t>e</a:t>
            </a:r>
          </a:p>
        </p:txBody>
      </p:sp>
      <p:sp>
        <p:nvSpPr>
          <p:cNvPr id="2050" name="Rectangle 2"/>
          <p:cNvSpPr>
            <a:spLocks noGrp="1" noChangeArrowheads="1"/>
          </p:cNvSpPr>
          <p:nvPr>
            <p:ph type="title"/>
          </p:nvPr>
        </p:nvSpPr>
        <p:spPr>
          <a:xfrm>
            <a:off x="685800" y="381000"/>
            <a:ext cx="7772400" cy="609600"/>
          </a:xfrm>
        </p:spPr>
        <p:txBody>
          <a:bodyPr>
            <a:noAutofit/>
          </a:bodyPr>
          <a:lstStyle/>
          <a:p>
            <a:r>
              <a:rPr lang="en-US" b="1" dirty="0" smtClean="0"/>
              <a:t>2. Biblical </a:t>
            </a:r>
            <a:r>
              <a:rPr lang="en-US" b="1" dirty="0"/>
              <a:t>Covenants</a:t>
            </a:r>
          </a:p>
        </p:txBody>
      </p:sp>
      <p:sp>
        <p:nvSpPr>
          <p:cNvPr id="2051" name="Text Box 3"/>
          <p:cNvSpPr txBox="1">
            <a:spLocks noChangeArrowheads="1"/>
          </p:cNvSpPr>
          <p:nvPr/>
        </p:nvSpPr>
        <p:spPr bwMode="auto">
          <a:xfrm>
            <a:off x="2743200" y="2355850"/>
            <a:ext cx="914400" cy="1044575"/>
          </a:xfrm>
          <a:prstGeom prst="rect">
            <a:avLst/>
          </a:prstGeom>
          <a:noFill/>
          <a:ln w="38100">
            <a:solidFill>
              <a:schemeClr val="tx1"/>
            </a:solidFill>
            <a:miter lim="800000"/>
            <a:headEnd/>
            <a:tailEnd/>
          </a:ln>
          <a:effectLst/>
        </p:spPr>
        <p:txBody>
          <a:bodyPr>
            <a:spAutoFit/>
          </a:bodyPr>
          <a:lstStyle/>
          <a:p>
            <a:pPr algn="ctr"/>
            <a:endParaRPr lang="en-US" sz="1000"/>
          </a:p>
          <a:p>
            <a:pPr algn="ctr"/>
            <a:endParaRPr lang="en-US" sz="1000"/>
          </a:p>
          <a:p>
            <a:pPr algn="ctr"/>
            <a:r>
              <a:rPr lang="en-US" sz="1000"/>
              <a:t>Abrahamic</a:t>
            </a:r>
          </a:p>
          <a:p>
            <a:pPr algn="ctr"/>
            <a:r>
              <a:rPr lang="en-US" sz="1000"/>
              <a:t>Gen. 12</a:t>
            </a:r>
          </a:p>
          <a:p>
            <a:pPr algn="ctr"/>
            <a:endParaRPr lang="en-US" sz="1000"/>
          </a:p>
          <a:p>
            <a:pPr algn="ctr"/>
            <a:endParaRPr lang="en-US" sz="1000"/>
          </a:p>
        </p:txBody>
      </p:sp>
      <p:sp>
        <p:nvSpPr>
          <p:cNvPr id="2052" name="Text Box 4"/>
          <p:cNvSpPr txBox="1">
            <a:spLocks noChangeArrowheads="1"/>
          </p:cNvSpPr>
          <p:nvPr/>
        </p:nvSpPr>
        <p:spPr bwMode="auto">
          <a:xfrm>
            <a:off x="5181600" y="2660650"/>
            <a:ext cx="638175" cy="434975"/>
          </a:xfrm>
          <a:prstGeom prst="rect">
            <a:avLst/>
          </a:prstGeom>
          <a:noFill/>
          <a:ln w="38100">
            <a:solidFill>
              <a:schemeClr val="tx1"/>
            </a:solidFill>
            <a:miter lim="800000"/>
            <a:headEnd/>
            <a:tailEnd/>
          </a:ln>
          <a:effectLst/>
        </p:spPr>
        <p:txBody>
          <a:bodyPr wrap="none">
            <a:spAutoFit/>
          </a:bodyPr>
          <a:lstStyle/>
          <a:p>
            <a:pPr algn="ctr"/>
            <a:r>
              <a:rPr lang="en-US" sz="1000"/>
              <a:t>Davidic</a:t>
            </a:r>
          </a:p>
          <a:p>
            <a:pPr algn="ctr"/>
            <a:r>
              <a:rPr lang="en-US" sz="1000"/>
              <a:t>2 Sam 7</a:t>
            </a:r>
          </a:p>
        </p:txBody>
      </p:sp>
      <p:sp>
        <p:nvSpPr>
          <p:cNvPr id="2054" name="Text Box 6"/>
          <p:cNvSpPr txBox="1">
            <a:spLocks noChangeArrowheads="1"/>
          </p:cNvSpPr>
          <p:nvPr/>
        </p:nvSpPr>
        <p:spPr bwMode="auto">
          <a:xfrm>
            <a:off x="990600" y="2660650"/>
            <a:ext cx="703263" cy="587375"/>
          </a:xfrm>
          <a:prstGeom prst="rect">
            <a:avLst/>
          </a:prstGeom>
          <a:noFill/>
          <a:ln w="38100">
            <a:solidFill>
              <a:schemeClr val="tx1"/>
            </a:solidFill>
            <a:prstDash val="sysDot"/>
            <a:miter lim="800000"/>
            <a:headEnd/>
            <a:tailEnd/>
          </a:ln>
          <a:effectLst/>
        </p:spPr>
        <p:txBody>
          <a:bodyPr wrap="none">
            <a:spAutoFit/>
          </a:bodyPr>
          <a:lstStyle/>
          <a:p>
            <a:pPr algn="ctr"/>
            <a:r>
              <a:rPr lang="en-US" sz="1000" dirty="0" err="1"/>
              <a:t>Adamic</a:t>
            </a:r>
            <a:endParaRPr lang="en-US" sz="1000" dirty="0"/>
          </a:p>
          <a:p>
            <a:pPr algn="ctr"/>
            <a:r>
              <a:rPr lang="en-US" sz="1000" dirty="0"/>
              <a:t>Gen. 3:7-</a:t>
            </a:r>
          </a:p>
          <a:p>
            <a:pPr algn="ctr"/>
            <a:r>
              <a:rPr lang="en-US" sz="1000" dirty="0"/>
              <a:t>8:19</a:t>
            </a:r>
          </a:p>
        </p:txBody>
      </p:sp>
      <p:sp>
        <p:nvSpPr>
          <p:cNvPr id="2055" name="Text Box 7"/>
          <p:cNvSpPr txBox="1">
            <a:spLocks noChangeArrowheads="1"/>
          </p:cNvSpPr>
          <p:nvPr/>
        </p:nvSpPr>
        <p:spPr bwMode="auto">
          <a:xfrm>
            <a:off x="5602288" y="3727450"/>
            <a:ext cx="561975" cy="434975"/>
          </a:xfrm>
          <a:prstGeom prst="rect">
            <a:avLst/>
          </a:prstGeom>
          <a:noFill/>
          <a:ln w="38100">
            <a:solidFill>
              <a:schemeClr val="tx1"/>
            </a:solidFill>
            <a:miter lim="800000"/>
            <a:headEnd/>
            <a:tailEnd/>
          </a:ln>
          <a:effectLst/>
        </p:spPr>
        <p:txBody>
          <a:bodyPr wrap="none">
            <a:spAutoFit/>
          </a:bodyPr>
          <a:lstStyle/>
          <a:p>
            <a:pPr algn="ctr"/>
            <a:r>
              <a:rPr lang="en-US" sz="1000" dirty="0"/>
              <a:t>New</a:t>
            </a:r>
          </a:p>
          <a:p>
            <a:pPr algn="ctr"/>
            <a:r>
              <a:rPr lang="en-US" sz="1000" dirty="0"/>
              <a:t>Jer. 31</a:t>
            </a:r>
          </a:p>
        </p:txBody>
      </p:sp>
      <p:sp>
        <p:nvSpPr>
          <p:cNvPr id="2056" name="Text Box 8"/>
          <p:cNvSpPr txBox="1">
            <a:spLocks noChangeArrowheads="1"/>
          </p:cNvSpPr>
          <p:nvPr/>
        </p:nvSpPr>
        <p:spPr bwMode="auto">
          <a:xfrm>
            <a:off x="4114800" y="3041650"/>
            <a:ext cx="596900" cy="587375"/>
          </a:xfrm>
          <a:prstGeom prst="rect">
            <a:avLst/>
          </a:prstGeom>
          <a:noFill/>
          <a:ln w="38100">
            <a:solidFill>
              <a:schemeClr val="tx1"/>
            </a:solidFill>
            <a:miter lim="800000"/>
            <a:headEnd/>
            <a:tailEnd/>
          </a:ln>
          <a:effectLst/>
        </p:spPr>
        <p:txBody>
          <a:bodyPr wrap="none">
            <a:spAutoFit/>
          </a:bodyPr>
          <a:lstStyle/>
          <a:p>
            <a:pPr algn="ctr"/>
            <a:r>
              <a:rPr lang="en-US" sz="1000"/>
              <a:t>Mosaic</a:t>
            </a:r>
          </a:p>
          <a:p>
            <a:pPr algn="ctr"/>
            <a:r>
              <a:rPr lang="en-US" sz="1000"/>
              <a:t>Ex 20,</a:t>
            </a:r>
          </a:p>
          <a:p>
            <a:pPr algn="ctr"/>
            <a:r>
              <a:rPr lang="en-US" sz="1000"/>
              <a:t>Gal 3</a:t>
            </a:r>
          </a:p>
        </p:txBody>
      </p:sp>
      <p:sp>
        <p:nvSpPr>
          <p:cNvPr id="2057" name="Text Box 9"/>
          <p:cNvSpPr txBox="1">
            <a:spLocks noChangeArrowheads="1"/>
          </p:cNvSpPr>
          <p:nvPr/>
        </p:nvSpPr>
        <p:spPr bwMode="auto">
          <a:xfrm>
            <a:off x="76200" y="2660650"/>
            <a:ext cx="766763" cy="587375"/>
          </a:xfrm>
          <a:prstGeom prst="rect">
            <a:avLst/>
          </a:prstGeom>
          <a:noFill/>
          <a:ln w="38100">
            <a:solidFill>
              <a:schemeClr val="tx1"/>
            </a:solidFill>
            <a:prstDash val="sysDot"/>
            <a:miter lim="800000"/>
            <a:headEnd/>
            <a:tailEnd/>
          </a:ln>
          <a:effectLst/>
        </p:spPr>
        <p:txBody>
          <a:bodyPr wrap="none">
            <a:spAutoFit/>
          </a:bodyPr>
          <a:lstStyle/>
          <a:p>
            <a:pPr algn="ctr"/>
            <a:r>
              <a:rPr lang="en-US" sz="1000"/>
              <a:t>Edenic</a:t>
            </a:r>
          </a:p>
          <a:p>
            <a:pPr algn="ctr"/>
            <a:r>
              <a:rPr lang="en-US" sz="1000"/>
              <a:t>Gen. 1:26-</a:t>
            </a:r>
          </a:p>
          <a:p>
            <a:pPr algn="ctr"/>
            <a:r>
              <a:rPr lang="en-US" sz="1000"/>
              <a:t>3:6</a:t>
            </a:r>
          </a:p>
        </p:txBody>
      </p:sp>
      <p:sp>
        <p:nvSpPr>
          <p:cNvPr id="2060" name="Text Box 12"/>
          <p:cNvSpPr txBox="1">
            <a:spLocks noChangeArrowheads="1"/>
          </p:cNvSpPr>
          <p:nvPr/>
        </p:nvSpPr>
        <p:spPr bwMode="auto">
          <a:xfrm>
            <a:off x="3090366" y="4505325"/>
            <a:ext cx="726481" cy="400110"/>
          </a:xfrm>
          <a:prstGeom prst="rect">
            <a:avLst/>
          </a:prstGeom>
          <a:noFill/>
          <a:ln w="9525">
            <a:noFill/>
            <a:miter lim="800000"/>
            <a:headEnd/>
            <a:tailEnd/>
          </a:ln>
          <a:effectLst/>
        </p:spPr>
        <p:txBody>
          <a:bodyPr wrap="none">
            <a:spAutoFit/>
          </a:bodyPr>
          <a:lstStyle/>
          <a:p>
            <a:pPr algn="ctr"/>
            <a:r>
              <a:rPr lang="en-US" sz="1000" dirty="0"/>
              <a:t>Formation</a:t>
            </a:r>
          </a:p>
          <a:p>
            <a:pPr algn="ctr"/>
            <a:r>
              <a:rPr lang="en-US" sz="1000" dirty="0"/>
              <a:t>of Israel</a:t>
            </a:r>
          </a:p>
        </p:txBody>
      </p:sp>
      <p:sp>
        <p:nvSpPr>
          <p:cNvPr id="2061" name="Text Box 13"/>
          <p:cNvSpPr txBox="1">
            <a:spLocks noChangeArrowheads="1"/>
          </p:cNvSpPr>
          <p:nvPr/>
        </p:nvSpPr>
        <p:spPr bwMode="auto">
          <a:xfrm>
            <a:off x="0" y="4556125"/>
            <a:ext cx="855663" cy="244475"/>
          </a:xfrm>
          <a:prstGeom prst="rect">
            <a:avLst/>
          </a:prstGeom>
          <a:noFill/>
          <a:ln w="9525">
            <a:noFill/>
            <a:miter lim="800000"/>
            <a:headEnd/>
            <a:tailEnd/>
          </a:ln>
          <a:effectLst/>
        </p:spPr>
        <p:txBody>
          <a:bodyPr wrap="none">
            <a:spAutoFit/>
          </a:bodyPr>
          <a:lstStyle/>
          <a:p>
            <a:r>
              <a:rPr lang="en-US" sz="1000" dirty="0"/>
              <a:t>Adam &amp; Eve</a:t>
            </a:r>
          </a:p>
        </p:txBody>
      </p:sp>
      <p:sp>
        <p:nvSpPr>
          <p:cNvPr id="2062" name="Text Box 14"/>
          <p:cNvSpPr txBox="1">
            <a:spLocks noChangeArrowheads="1"/>
          </p:cNvSpPr>
          <p:nvPr/>
        </p:nvSpPr>
        <p:spPr bwMode="auto">
          <a:xfrm>
            <a:off x="4191000" y="4556125"/>
            <a:ext cx="990600" cy="307777"/>
          </a:xfrm>
          <a:prstGeom prst="rect">
            <a:avLst/>
          </a:prstGeom>
          <a:noFill/>
          <a:ln w="9525">
            <a:noFill/>
            <a:miter lim="800000"/>
            <a:headEnd/>
            <a:tailEnd/>
          </a:ln>
          <a:effectLst/>
        </p:spPr>
        <p:txBody>
          <a:bodyPr wrap="square">
            <a:spAutoFit/>
          </a:bodyPr>
          <a:lstStyle/>
          <a:p>
            <a:r>
              <a:rPr lang="en-US" sz="1400" b="1" dirty="0"/>
              <a:t>Theocracy</a:t>
            </a:r>
          </a:p>
        </p:txBody>
      </p:sp>
      <p:sp>
        <p:nvSpPr>
          <p:cNvPr id="2064" name="Text Box 16"/>
          <p:cNvSpPr txBox="1">
            <a:spLocks noChangeArrowheads="1"/>
          </p:cNvSpPr>
          <p:nvPr/>
        </p:nvSpPr>
        <p:spPr bwMode="auto">
          <a:xfrm>
            <a:off x="6400800" y="4556125"/>
            <a:ext cx="769938" cy="244475"/>
          </a:xfrm>
          <a:prstGeom prst="rect">
            <a:avLst/>
          </a:prstGeom>
          <a:noFill/>
          <a:ln w="9525">
            <a:noFill/>
            <a:miter lim="800000"/>
            <a:headEnd/>
            <a:tailEnd/>
          </a:ln>
          <a:effectLst/>
        </p:spPr>
        <p:txBody>
          <a:bodyPr wrap="none">
            <a:spAutoFit/>
          </a:bodyPr>
          <a:lstStyle/>
          <a:p>
            <a:r>
              <a:rPr lang="en-US" sz="1000"/>
              <a:t>Restoration</a:t>
            </a:r>
          </a:p>
        </p:txBody>
      </p:sp>
      <p:sp>
        <p:nvSpPr>
          <p:cNvPr id="2066" name="Text Box 18"/>
          <p:cNvSpPr txBox="1">
            <a:spLocks noChangeArrowheads="1"/>
          </p:cNvSpPr>
          <p:nvPr/>
        </p:nvSpPr>
        <p:spPr bwMode="auto">
          <a:xfrm>
            <a:off x="2130425" y="4556125"/>
            <a:ext cx="460375" cy="244475"/>
          </a:xfrm>
          <a:prstGeom prst="rect">
            <a:avLst/>
          </a:prstGeom>
          <a:noFill/>
          <a:ln w="9525">
            <a:noFill/>
            <a:miter lim="800000"/>
            <a:headEnd/>
            <a:tailEnd/>
          </a:ln>
          <a:effectLst/>
        </p:spPr>
        <p:txBody>
          <a:bodyPr wrap="none">
            <a:spAutoFit/>
          </a:bodyPr>
          <a:lstStyle/>
          <a:p>
            <a:r>
              <a:rPr lang="en-US" sz="1000" dirty="0"/>
              <a:t>Noah</a:t>
            </a:r>
          </a:p>
        </p:txBody>
      </p:sp>
      <p:sp>
        <p:nvSpPr>
          <p:cNvPr id="2067" name="Text Box 19"/>
          <p:cNvSpPr txBox="1">
            <a:spLocks noChangeArrowheads="1"/>
          </p:cNvSpPr>
          <p:nvPr/>
        </p:nvSpPr>
        <p:spPr bwMode="auto">
          <a:xfrm>
            <a:off x="1033462" y="4556125"/>
            <a:ext cx="642938" cy="244475"/>
          </a:xfrm>
          <a:prstGeom prst="rect">
            <a:avLst/>
          </a:prstGeom>
          <a:noFill/>
          <a:ln w="9525">
            <a:noFill/>
            <a:miter lim="800000"/>
            <a:headEnd/>
            <a:tailEnd/>
          </a:ln>
          <a:effectLst/>
        </p:spPr>
        <p:txBody>
          <a:bodyPr wrap="none">
            <a:spAutoFit/>
          </a:bodyPr>
          <a:lstStyle/>
          <a:p>
            <a:r>
              <a:rPr lang="en-US" sz="1000" dirty="0"/>
              <a:t>Mankind</a:t>
            </a:r>
          </a:p>
        </p:txBody>
      </p:sp>
      <p:sp>
        <p:nvSpPr>
          <p:cNvPr id="2068" name="Text Box 20"/>
          <p:cNvSpPr txBox="1">
            <a:spLocks noChangeArrowheads="1"/>
          </p:cNvSpPr>
          <p:nvPr/>
        </p:nvSpPr>
        <p:spPr bwMode="auto">
          <a:xfrm>
            <a:off x="7467600" y="4556125"/>
            <a:ext cx="558800" cy="244475"/>
          </a:xfrm>
          <a:prstGeom prst="rect">
            <a:avLst/>
          </a:prstGeom>
          <a:noFill/>
          <a:ln w="9525">
            <a:noFill/>
            <a:miter lim="800000"/>
            <a:headEnd/>
            <a:tailEnd/>
          </a:ln>
          <a:effectLst/>
        </p:spPr>
        <p:txBody>
          <a:bodyPr wrap="none">
            <a:spAutoFit/>
          </a:bodyPr>
          <a:lstStyle/>
          <a:p>
            <a:r>
              <a:rPr lang="en-US" sz="1000"/>
              <a:t>Church</a:t>
            </a:r>
          </a:p>
        </p:txBody>
      </p:sp>
      <p:sp>
        <p:nvSpPr>
          <p:cNvPr id="2069" name="Text Box 21"/>
          <p:cNvSpPr txBox="1">
            <a:spLocks noChangeArrowheads="1"/>
          </p:cNvSpPr>
          <p:nvPr/>
        </p:nvSpPr>
        <p:spPr bwMode="auto">
          <a:xfrm>
            <a:off x="8229600" y="3743325"/>
            <a:ext cx="296863" cy="1158875"/>
          </a:xfrm>
          <a:prstGeom prst="rect">
            <a:avLst/>
          </a:prstGeom>
          <a:noFill/>
          <a:ln w="9525">
            <a:noFill/>
            <a:miter lim="800000"/>
            <a:headEnd/>
            <a:tailEnd/>
          </a:ln>
          <a:effectLst/>
        </p:spPr>
        <p:txBody>
          <a:bodyPr wrap="none">
            <a:spAutoFit/>
          </a:bodyPr>
          <a:lstStyle/>
          <a:p>
            <a:pPr algn="ctr"/>
            <a:r>
              <a:rPr lang="en-US" sz="1000" dirty="0"/>
              <a:t>K</a:t>
            </a:r>
          </a:p>
          <a:p>
            <a:pPr algn="ctr"/>
            <a:r>
              <a:rPr lang="en-US" sz="1000" dirty="0"/>
              <a:t>I</a:t>
            </a:r>
          </a:p>
          <a:p>
            <a:pPr algn="ctr"/>
            <a:r>
              <a:rPr lang="en-US" sz="1000" dirty="0"/>
              <a:t>N</a:t>
            </a:r>
          </a:p>
          <a:p>
            <a:pPr algn="ctr"/>
            <a:r>
              <a:rPr lang="en-US" sz="1000" dirty="0"/>
              <a:t>G</a:t>
            </a:r>
          </a:p>
          <a:p>
            <a:pPr algn="ctr"/>
            <a:r>
              <a:rPr lang="en-US" sz="1000" dirty="0"/>
              <a:t>D</a:t>
            </a:r>
          </a:p>
          <a:p>
            <a:pPr algn="ctr"/>
            <a:r>
              <a:rPr lang="en-US" sz="1000" dirty="0"/>
              <a:t>O</a:t>
            </a:r>
          </a:p>
          <a:p>
            <a:pPr algn="ctr"/>
            <a:r>
              <a:rPr lang="en-US" sz="1000" dirty="0"/>
              <a:t>M</a:t>
            </a:r>
          </a:p>
        </p:txBody>
      </p:sp>
      <p:sp>
        <p:nvSpPr>
          <p:cNvPr id="2071" name="Text Box 23"/>
          <p:cNvSpPr txBox="1">
            <a:spLocks noChangeArrowheads="1"/>
          </p:cNvSpPr>
          <p:nvPr/>
        </p:nvSpPr>
        <p:spPr bwMode="auto">
          <a:xfrm>
            <a:off x="4419600" y="5013325"/>
            <a:ext cx="530225" cy="396875"/>
          </a:xfrm>
          <a:prstGeom prst="rect">
            <a:avLst/>
          </a:prstGeom>
          <a:noFill/>
          <a:ln w="9525">
            <a:noFill/>
            <a:miter lim="800000"/>
            <a:headEnd/>
            <a:tailEnd/>
          </a:ln>
          <a:effectLst/>
        </p:spPr>
        <p:txBody>
          <a:bodyPr wrap="none">
            <a:spAutoFit/>
          </a:bodyPr>
          <a:lstStyle/>
          <a:p>
            <a:r>
              <a:rPr lang="en-US" sz="1000" dirty="0" smtClean="0"/>
              <a:t>Priests</a:t>
            </a:r>
          </a:p>
          <a:p>
            <a:r>
              <a:rPr lang="en-US" sz="1000" dirty="0" smtClean="0"/>
              <a:t>Judges</a:t>
            </a:r>
            <a:endParaRPr lang="en-US" sz="1000" dirty="0"/>
          </a:p>
        </p:txBody>
      </p:sp>
      <p:sp>
        <p:nvSpPr>
          <p:cNvPr id="2072" name="Text Box 24"/>
          <p:cNvSpPr txBox="1">
            <a:spLocks noChangeArrowheads="1"/>
          </p:cNvSpPr>
          <p:nvPr/>
        </p:nvSpPr>
        <p:spPr bwMode="auto">
          <a:xfrm>
            <a:off x="5257800" y="5089525"/>
            <a:ext cx="487363" cy="244475"/>
          </a:xfrm>
          <a:prstGeom prst="rect">
            <a:avLst/>
          </a:prstGeom>
          <a:noFill/>
          <a:ln w="9525">
            <a:noFill/>
            <a:miter lim="800000"/>
            <a:headEnd/>
            <a:tailEnd/>
          </a:ln>
          <a:effectLst/>
        </p:spPr>
        <p:txBody>
          <a:bodyPr wrap="none">
            <a:spAutoFit/>
          </a:bodyPr>
          <a:lstStyle/>
          <a:p>
            <a:r>
              <a:rPr lang="en-US" sz="1000"/>
              <a:t>Kings</a:t>
            </a:r>
          </a:p>
        </p:txBody>
      </p:sp>
      <p:sp>
        <p:nvSpPr>
          <p:cNvPr id="2073" name="Text Box 25"/>
          <p:cNvSpPr txBox="1">
            <a:spLocks noChangeArrowheads="1"/>
          </p:cNvSpPr>
          <p:nvPr/>
        </p:nvSpPr>
        <p:spPr bwMode="auto">
          <a:xfrm>
            <a:off x="6400800" y="5089525"/>
            <a:ext cx="708025" cy="396875"/>
          </a:xfrm>
          <a:prstGeom prst="rect">
            <a:avLst/>
          </a:prstGeom>
          <a:noFill/>
          <a:ln w="9525">
            <a:noFill/>
            <a:miter lim="800000"/>
            <a:headEnd/>
            <a:tailEnd/>
          </a:ln>
          <a:effectLst/>
        </p:spPr>
        <p:txBody>
          <a:bodyPr wrap="none">
            <a:spAutoFit/>
          </a:bodyPr>
          <a:lstStyle/>
          <a:p>
            <a:r>
              <a:rPr lang="en-US" sz="1000"/>
              <a:t>Ezra</a:t>
            </a:r>
          </a:p>
          <a:p>
            <a:r>
              <a:rPr lang="en-US" sz="1000"/>
              <a:t>Nehemiah</a:t>
            </a:r>
          </a:p>
        </p:txBody>
      </p:sp>
      <p:sp>
        <p:nvSpPr>
          <p:cNvPr id="2074" name="Text Box 26"/>
          <p:cNvSpPr txBox="1">
            <a:spLocks noChangeArrowheads="1"/>
          </p:cNvSpPr>
          <p:nvPr/>
        </p:nvSpPr>
        <p:spPr bwMode="auto">
          <a:xfrm>
            <a:off x="8197850" y="5165725"/>
            <a:ext cx="793750" cy="244475"/>
          </a:xfrm>
          <a:prstGeom prst="rect">
            <a:avLst/>
          </a:prstGeom>
          <a:noFill/>
          <a:ln w="9525">
            <a:noFill/>
            <a:miter lim="800000"/>
            <a:headEnd/>
            <a:tailEnd/>
          </a:ln>
          <a:effectLst/>
        </p:spPr>
        <p:txBody>
          <a:bodyPr wrap="none">
            <a:spAutoFit/>
          </a:bodyPr>
          <a:lstStyle/>
          <a:p>
            <a:r>
              <a:rPr lang="en-US" sz="1000"/>
              <a:t>Jesus Christ</a:t>
            </a:r>
          </a:p>
        </p:txBody>
      </p:sp>
      <p:sp>
        <p:nvSpPr>
          <p:cNvPr id="2075" name="Text Box 27"/>
          <p:cNvSpPr txBox="1">
            <a:spLocks noChangeArrowheads="1"/>
          </p:cNvSpPr>
          <p:nvPr/>
        </p:nvSpPr>
        <p:spPr bwMode="auto">
          <a:xfrm>
            <a:off x="7467600" y="5165725"/>
            <a:ext cx="628650" cy="244475"/>
          </a:xfrm>
          <a:prstGeom prst="rect">
            <a:avLst/>
          </a:prstGeom>
          <a:noFill/>
          <a:ln w="9525">
            <a:noFill/>
            <a:miter lim="800000"/>
            <a:headEnd/>
            <a:tailEnd/>
          </a:ln>
          <a:effectLst/>
        </p:spPr>
        <p:txBody>
          <a:bodyPr wrap="none">
            <a:spAutoFit/>
          </a:bodyPr>
          <a:lstStyle/>
          <a:p>
            <a:r>
              <a:rPr lang="en-US" sz="1000"/>
              <a:t>Apostles</a:t>
            </a:r>
          </a:p>
        </p:txBody>
      </p:sp>
      <p:sp>
        <p:nvSpPr>
          <p:cNvPr id="2076" name="Line 28"/>
          <p:cNvSpPr>
            <a:spLocks noChangeShapeType="1"/>
          </p:cNvSpPr>
          <p:nvPr/>
        </p:nvSpPr>
        <p:spPr bwMode="auto">
          <a:xfrm>
            <a:off x="8382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77" name="Line 29"/>
          <p:cNvSpPr>
            <a:spLocks noChangeShapeType="1"/>
          </p:cNvSpPr>
          <p:nvPr/>
        </p:nvSpPr>
        <p:spPr bwMode="auto">
          <a:xfrm>
            <a:off x="18288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78" name="Line 30"/>
          <p:cNvSpPr>
            <a:spLocks noChangeShapeType="1"/>
          </p:cNvSpPr>
          <p:nvPr/>
        </p:nvSpPr>
        <p:spPr bwMode="auto">
          <a:xfrm>
            <a:off x="2832100" y="4810125"/>
            <a:ext cx="0" cy="457200"/>
          </a:xfrm>
          <a:prstGeom prst="line">
            <a:avLst/>
          </a:prstGeom>
          <a:noFill/>
          <a:ln w="28575">
            <a:solidFill>
              <a:schemeClr val="tx1"/>
            </a:solidFill>
            <a:round/>
            <a:headEnd/>
            <a:tailEnd/>
          </a:ln>
          <a:effectLst/>
        </p:spPr>
        <p:txBody>
          <a:bodyPr wrap="none" anchor="ctr"/>
          <a:lstStyle/>
          <a:p>
            <a:endParaRPr lang="en-US"/>
          </a:p>
        </p:txBody>
      </p:sp>
      <p:sp>
        <p:nvSpPr>
          <p:cNvPr id="2079" name="Line 31"/>
          <p:cNvSpPr>
            <a:spLocks noChangeShapeType="1"/>
          </p:cNvSpPr>
          <p:nvPr/>
        </p:nvSpPr>
        <p:spPr bwMode="auto">
          <a:xfrm>
            <a:off x="41910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80" name="Line 32"/>
          <p:cNvSpPr>
            <a:spLocks noChangeShapeType="1"/>
          </p:cNvSpPr>
          <p:nvPr/>
        </p:nvSpPr>
        <p:spPr bwMode="auto">
          <a:xfrm>
            <a:off x="5105400" y="4860925"/>
            <a:ext cx="0" cy="304800"/>
          </a:xfrm>
          <a:prstGeom prst="line">
            <a:avLst/>
          </a:prstGeom>
          <a:noFill/>
          <a:ln w="28575">
            <a:solidFill>
              <a:schemeClr val="tx1"/>
            </a:solidFill>
            <a:round/>
            <a:headEnd/>
            <a:tailEnd/>
          </a:ln>
          <a:effectLst/>
        </p:spPr>
        <p:txBody>
          <a:bodyPr wrap="none" anchor="ctr"/>
          <a:lstStyle/>
          <a:p>
            <a:endParaRPr lang="en-US"/>
          </a:p>
        </p:txBody>
      </p:sp>
      <p:sp>
        <p:nvSpPr>
          <p:cNvPr id="2081" name="Line 33"/>
          <p:cNvSpPr>
            <a:spLocks noChangeShapeType="1"/>
          </p:cNvSpPr>
          <p:nvPr/>
        </p:nvSpPr>
        <p:spPr bwMode="auto">
          <a:xfrm>
            <a:off x="60960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82" name="Line 34"/>
          <p:cNvSpPr>
            <a:spLocks noChangeShapeType="1"/>
          </p:cNvSpPr>
          <p:nvPr/>
        </p:nvSpPr>
        <p:spPr bwMode="auto">
          <a:xfrm>
            <a:off x="73152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83" name="Line 35"/>
          <p:cNvSpPr>
            <a:spLocks noChangeShapeType="1"/>
          </p:cNvSpPr>
          <p:nvPr/>
        </p:nvSpPr>
        <p:spPr bwMode="auto">
          <a:xfrm>
            <a:off x="8077200" y="4784725"/>
            <a:ext cx="0" cy="457200"/>
          </a:xfrm>
          <a:prstGeom prst="line">
            <a:avLst/>
          </a:prstGeom>
          <a:noFill/>
          <a:ln w="28575">
            <a:solidFill>
              <a:schemeClr val="tx1"/>
            </a:solidFill>
            <a:round/>
            <a:headEnd/>
            <a:tailEnd/>
          </a:ln>
          <a:effectLst/>
        </p:spPr>
        <p:txBody>
          <a:bodyPr wrap="none" anchor="ctr"/>
          <a:lstStyle/>
          <a:p>
            <a:endParaRPr lang="en-US"/>
          </a:p>
        </p:txBody>
      </p:sp>
      <p:sp>
        <p:nvSpPr>
          <p:cNvPr id="2084" name="Line 36"/>
          <p:cNvSpPr>
            <a:spLocks noChangeShapeType="1"/>
          </p:cNvSpPr>
          <p:nvPr/>
        </p:nvSpPr>
        <p:spPr bwMode="auto">
          <a:xfrm flipV="1">
            <a:off x="3200400" y="2165350"/>
            <a:ext cx="0" cy="190500"/>
          </a:xfrm>
          <a:prstGeom prst="line">
            <a:avLst/>
          </a:prstGeom>
          <a:noFill/>
          <a:ln w="76200">
            <a:solidFill>
              <a:schemeClr val="tx1"/>
            </a:solidFill>
            <a:round/>
            <a:headEnd/>
            <a:tailEnd/>
          </a:ln>
          <a:effectLst/>
        </p:spPr>
        <p:txBody>
          <a:bodyPr wrap="none" anchor="ctr"/>
          <a:lstStyle/>
          <a:p>
            <a:endParaRPr lang="en-US"/>
          </a:p>
        </p:txBody>
      </p:sp>
      <p:sp>
        <p:nvSpPr>
          <p:cNvPr id="2085" name="Line 37"/>
          <p:cNvSpPr>
            <a:spLocks noChangeShapeType="1"/>
          </p:cNvSpPr>
          <p:nvPr/>
        </p:nvSpPr>
        <p:spPr bwMode="auto">
          <a:xfrm>
            <a:off x="3200400" y="2203450"/>
            <a:ext cx="704850" cy="0"/>
          </a:xfrm>
          <a:prstGeom prst="line">
            <a:avLst/>
          </a:prstGeom>
          <a:noFill/>
          <a:ln w="76200">
            <a:solidFill>
              <a:schemeClr val="tx1"/>
            </a:solidFill>
            <a:round/>
            <a:headEnd/>
            <a:tailEnd/>
          </a:ln>
          <a:effectLst/>
        </p:spPr>
        <p:txBody>
          <a:bodyPr wrap="none" anchor="ctr"/>
          <a:lstStyle/>
          <a:p>
            <a:endParaRPr lang="en-US"/>
          </a:p>
        </p:txBody>
      </p:sp>
      <p:sp>
        <p:nvSpPr>
          <p:cNvPr id="2086" name="Line 38"/>
          <p:cNvSpPr>
            <a:spLocks noChangeShapeType="1"/>
          </p:cNvSpPr>
          <p:nvPr/>
        </p:nvSpPr>
        <p:spPr bwMode="auto">
          <a:xfrm>
            <a:off x="3657600" y="2889250"/>
            <a:ext cx="1524000" cy="0"/>
          </a:xfrm>
          <a:prstGeom prst="line">
            <a:avLst/>
          </a:prstGeom>
          <a:noFill/>
          <a:ln w="76200">
            <a:solidFill>
              <a:schemeClr val="tx1"/>
            </a:solidFill>
            <a:round/>
            <a:headEnd/>
            <a:tailEnd/>
          </a:ln>
          <a:effectLst/>
        </p:spPr>
        <p:txBody>
          <a:bodyPr wrap="none" anchor="ctr"/>
          <a:lstStyle/>
          <a:p>
            <a:endParaRPr lang="en-US"/>
          </a:p>
        </p:txBody>
      </p:sp>
      <p:sp>
        <p:nvSpPr>
          <p:cNvPr id="2087" name="Line 39"/>
          <p:cNvSpPr>
            <a:spLocks noChangeShapeType="1"/>
          </p:cNvSpPr>
          <p:nvPr/>
        </p:nvSpPr>
        <p:spPr bwMode="auto">
          <a:xfrm>
            <a:off x="3200400" y="3422650"/>
            <a:ext cx="0" cy="571500"/>
          </a:xfrm>
          <a:prstGeom prst="line">
            <a:avLst/>
          </a:prstGeom>
          <a:noFill/>
          <a:ln w="76200">
            <a:solidFill>
              <a:schemeClr val="tx1"/>
            </a:solidFill>
            <a:round/>
            <a:headEnd/>
            <a:tailEnd/>
          </a:ln>
          <a:effectLst/>
        </p:spPr>
        <p:txBody>
          <a:bodyPr wrap="none" anchor="ctr"/>
          <a:lstStyle/>
          <a:p>
            <a:endParaRPr lang="en-US"/>
          </a:p>
        </p:txBody>
      </p:sp>
      <p:sp>
        <p:nvSpPr>
          <p:cNvPr id="2088" name="Line 40"/>
          <p:cNvSpPr>
            <a:spLocks noChangeShapeType="1"/>
          </p:cNvSpPr>
          <p:nvPr/>
        </p:nvSpPr>
        <p:spPr bwMode="auto">
          <a:xfrm>
            <a:off x="3200400" y="3956050"/>
            <a:ext cx="2413000" cy="0"/>
          </a:xfrm>
          <a:prstGeom prst="line">
            <a:avLst/>
          </a:prstGeom>
          <a:noFill/>
          <a:ln w="76200">
            <a:solidFill>
              <a:schemeClr val="tx1"/>
            </a:solidFill>
            <a:round/>
            <a:headEnd/>
            <a:tailEnd/>
          </a:ln>
          <a:effectLst/>
        </p:spPr>
        <p:txBody>
          <a:bodyPr wrap="none" anchor="ctr"/>
          <a:lstStyle/>
          <a:p>
            <a:endParaRPr lang="en-US"/>
          </a:p>
        </p:txBody>
      </p:sp>
      <p:sp>
        <p:nvSpPr>
          <p:cNvPr id="2089" name="Line 41"/>
          <p:cNvSpPr>
            <a:spLocks noChangeShapeType="1"/>
          </p:cNvSpPr>
          <p:nvPr/>
        </p:nvSpPr>
        <p:spPr bwMode="auto">
          <a:xfrm>
            <a:off x="4648200" y="2203450"/>
            <a:ext cx="2743200" cy="0"/>
          </a:xfrm>
          <a:prstGeom prst="line">
            <a:avLst/>
          </a:prstGeom>
          <a:noFill/>
          <a:ln w="76200">
            <a:solidFill>
              <a:schemeClr val="tx1"/>
            </a:solidFill>
            <a:round/>
            <a:headEnd/>
            <a:tailEnd/>
          </a:ln>
          <a:effectLst/>
        </p:spPr>
        <p:txBody>
          <a:bodyPr wrap="none" anchor="ctr"/>
          <a:lstStyle/>
          <a:p>
            <a:endParaRPr lang="en-US"/>
          </a:p>
        </p:txBody>
      </p:sp>
      <p:sp>
        <p:nvSpPr>
          <p:cNvPr id="2090" name="Line 42"/>
          <p:cNvSpPr>
            <a:spLocks noChangeShapeType="1"/>
          </p:cNvSpPr>
          <p:nvPr/>
        </p:nvSpPr>
        <p:spPr bwMode="auto">
          <a:xfrm>
            <a:off x="5822950" y="2889250"/>
            <a:ext cx="1644650" cy="0"/>
          </a:xfrm>
          <a:prstGeom prst="line">
            <a:avLst/>
          </a:prstGeom>
          <a:noFill/>
          <a:ln w="76200">
            <a:solidFill>
              <a:schemeClr val="tx1"/>
            </a:solidFill>
            <a:round/>
            <a:headEnd/>
            <a:tailEnd/>
          </a:ln>
          <a:effectLst/>
        </p:spPr>
        <p:txBody>
          <a:bodyPr wrap="none" anchor="ctr"/>
          <a:lstStyle/>
          <a:p>
            <a:endParaRPr lang="en-US"/>
          </a:p>
        </p:txBody>
      </p:sp>
      <p:sp>
        <p:nvSpPr>
          <p:cNvPr id="2091" name="Line 43"/>
          <p:cNvSpPr>
            <a:spLocks noChangeShapeType="1"/>
          </p:cNvSpPr>
          <p:nvPr/>
        </p:nvSpPr>
        <p:spPr bwMode="auto">
          <a:xfrm>
            <a:off x="6172200" y="3956050"/>
            <a:ext cx="1295400" cy="0"/>
          </a:xfrm>
          <a:prstGeom prst="line">
            <a:avLst/>
          </a:prstGeom>
          <a:noFill/>
          <a:ln w="76200">
            <a:solidFill>
              <a:schemeClr val="tx1"/>
            </a:solidFill>
            <a:round/>
            <a:headEnd/>
            <a:tailEnd/>
          </a:ln>
          <a:effectLst/>
        </p:spPr>
        <p:txBody>
          <a:bodyPr wrap="none" anchor="ctr"/>
          <a:lstStyle/>
          <a:p>
            <a:endParaRPr lang="en-US"/>
          </a:p>
        </p:txBody>
      </p:sp>
      <p:sp>
        <p:nvSpPr>
          <p:cNvPr id="2092" name="Line 44"/>
          <p:cNvSpPr>
            <a:spLocks noChangeShapeType="1"/>
          </p:cNvSpPr>
          <p:nvPr/>
        </p:nvSpPr>
        <p:spPr bwMode="auto">
          <a:xfrm>
            <a:off x="4737100" y="3346450"/>
            <a:ext cx="2806700" cy="0"/>
          </a:xfrm>
          <a:prstGeom prst="line">
            <a:avLst/>
          </a:prstGeom>
          <a:noFill/>
          <a:ln w="76200">
            <a:solidFill>
              <a:schemeClr val="tx1"/>
            </a:solidFill>
            <a:round/>
            <a:headEnd/>
            <a:tailEnd/>
          </a:ln>
          <a:effectLst/>
        </p:spPr>
        <p:txBody>
          <a:bodyPr wrap="none" anchor="ctr"/>
          <a:lstStyle/>
          <a:p>
            <a:endParaRPr lang="en-US"/>
          </a:p>
        </p:txBody>
      </p:sp>
      <p:sp>
        <p:nvSpPr>
          <p:cNvPr id="2100" name="Line 52"/>
          <p:cNvSpPr>
            <a:spLocks noChangeShapeType="1"/>
          </p:cNvSpPr>
          <p:nvPr/>
        </p:nvSpPr>
        <p:spPr bwMode="auto">
          <a:xfrm>
            <a:off x="7448550" y="3968750"/>
            <a:ext cx="247650" cy="688975"/>
          </a:xfrm>
          <a:prstGeom prst="line">
            <a:avLst/>
          </a:prstGeom>
          <a:noFill/>
          <a:ln w="38100">
            <a:solidFill>
              <a:schemeClr val="tx1"/>
            </a:solidFill>
            <a:round/>
            <a:headEnd/>
            <a:tailEnd type="triangle" w="med" len="med"/>
          </a:ln>
          <a:effectLst/>
        </p:spPr>
        <p:txBody>
          <a:bodyPr wrap="none" anchor="ctr"/>
          <a:lstStyle/>
          <a:p>
            <a:endParaRPr lang="en-US"/>
          </a:p>
        </p:txBody>
      </p:sp>
      <p:sp>
        <p:nvSpPr>
          <p:cNvPr id="2101" name="Line 53"/>
          <p:cNvSpPr>
            <a:spLocks noChangeShapeType="1"/>
          </p:cNvSpPr>
          <p:nvPr/>
        </p:nvSpPr>
        <p:spPr bwMode="auto">
          <a:xfrm>
            <a:off x="7518400" y="3352800"/>
            <a:ext cx="711200" cy="908050"/>
          </a:xfrm>
          <a:prstGeom prst="line">
            <a:avLst/>
          </a:prstGeom>
          <a:noFill/>
          <a:ln w="38100">
            <a:solidFill>
              <a:schemeClr val="tx1"/>
            </a:solidFill>
            <a:round/>
            <a:headEnd/>
            <a:tailEnd type="triangle" w="med" len="med"/>
          </a:ln>
          <a:effectLst/>
        </p:spPr>
        <p:txBody>
          <a:bodyPr wrap="none" anchor="ctr"/>
          <a:lstStyle/>
          <a:p>
            <a:endParaRPr lang="en-US"/>
          </a:p>
        </p:txBody>
      </p:sp>
      <p:sp>
        <p:nvSpPr>
          <p:cNvPr id="2102" name="Line 54"/>
          <p:cNvSpPr>
            <a:spLocks noChangeShapeType="1"/>
          </p:cNvSpPr>
          <p:nvPr/>
        </p:nvSpPr>
        <p:spPr bwMode="auto">
          <a:xfrm>
            <a:off x="7391400" y="2889249"/>
            <a:ext cx="838200" cy="1387475"/>
          </a:xfrm>
          <a:prstGeom prst="line">
            <a:avLst/>
          </a:prstGeom>
          <a:noFill/>
          <a:ln w="38100">
            <a:solidFill>
              <a:schemeClr val="tx1"/>
            </a:solidFill>
            <a:round/>
            <a:headEnd/>
            <a:tailEnd type="triangle" w="med" len="med"/>
          </a:ln>
          <a:effectLst/>
        </p:spPr>
        <p:txBody>
          <a:bodyPr wrap="none" anchor="ctr"/>
          <a:lstStyle/>
          <a:p>
            <a:endParaRPr lang="en-US"/>
          </a:p>
        </p:txBody>
      </p:sp>
      <p:sp>
        <p:nvSpPr>
          <p:cNvPr id="2103" name="Line 55"/>
          <p:cNvSpPr>
            <a:spLocks noChangeShapeType="1"/>
          </p:cNvSpPr>
          <p:nvPr/>
        </p:nvSpPr>
        <p:spPr bwMode="auto">
          <a:xfrm>
            <a:off x="7391400" y="2203449"/>
            <a:ext cx="838200" cy="2073275"/>
          </a:xfrm>
          <a:prstGeom prst="line">
            <a:avLst/>
          </a:prstGeom>
          <a:noFill/>
          <a:ln w="38100">
            <a:solidFill>
              <a:schemeClr val="tx1"/>
            </a:solidFill>
            <a:round/>
            <a:headEnd/>
            <a:tailEnd type="triangle" w="med" len="med"/>
          </a:ln>
          <a:effectLst/>
        </p:spPr>
        <p:txBody>
          <a:bodyPr wrap="none" anchor="ctr"/>
          <a:lstStyle/>
          <a:p>
            <a:endParaRPr lang="en-US"/>
          </a:p>
        </p:txBody>
      </p:sp>
      <p:sp>
        <p:nvSpPr>
          <p:cNvPr id="2104" name="Line 56"/>
          <p:cNvSpPr>
            <a:spLocks noChangeShapeType="1"/>
          </p:cNvSpPr>
          <p:nvPr/>
        </p:nvSpPr>
        <p:spPr bwMode="auto">
          <a:xfrm>
            <a:off x="838200" y="2889250"/>
            <a:ext cx="152400" cy="0"/>
          </a:xfrm>
          <a:prstGeom prst="line">
            <a:avLst/>
          </a:prstGeom>
          <a:noFill/>
          <a:ln w="76200">
            <a:solidFill>
              <a:schemeClr val="tx1"/>
            </a:solidFill>
            <a:round/>
            <a:headEnd/>
            <a:tailEnd/>
          </a:ln>
          <a:effectLst/>
        </p:spPr>
        <p:txBody>
          <a:bodyPr wrap="none" anchor="ctr"/>
          <a:lstStyle/>
          <a:p>
            <a:endParaRPr lang="en-US"/>
          </a:p>
        </p:txBody>
      </p:sp>
      <p:sp>
        <p:nvSpPr>
          <p:cNvPr id="2105" name="Line 57"/>
          <p:cNvSpPr>
            <a:spLocks noChangeShapeType="1"/>
          </p:cNvSpPr>
          <p:nvPr/>
        </p:nvSpPr>
        <p:spPr bwMode="auto">
          <a:xfrm>
            <a:off x="1676400" y="2889250"/>
            <a:ext cx="152400" cy="0"/>
          </a:xfrm>
          <a:prstGeom prst="line">
            <a:avLst/>
          </a:prstGeom>
          <a:noFill/>
          <a:ln w="76200">
            <a:solidFill>
              <a:schemeClr val="tx1"/>
            </a:solidFill>
            <a:round/>
            <a:headEnd/>
            <a:tailEnd/>
          </a:ln>
          <a:effectLst/>
        </p:spPr>
        <p:txBody>
          <a:bodyPr wrap="none" anchor="ctr"/>
          <a:lstStyle/>
          <a:p>
            <a:endParaRPr lang="en-US"/>
          </a:p>
        </p:txBody>
      </p:sp>
      <p:sp>
        <p:nvSpPr>
          <p:cNvPr id="2106" name="Line 58"/>
          <p:cNvSpPr>
            <a:spLocks noChangeShapeType="1"/>
          </p:cNvSpPr>
          <p:nvPr/>
        </p:nvSpPr>
        <p:spPr bwMode="auto">
          <a:xfrm>
            <a:off x="2514600" y="2889250"/>
            <a:ext cx="228600" cy="0"/>
          </a:xfrm>
          <a:prstGeom prst="line">
            <a:avLst/>
          </a:prstGeom>
          <a:noFill/>
          <a:ln w="76200">
            <a:solidFill>
              <a:schemeClr val="tx1"/>
            </a:solidFill>
            <a:round/>
            <a:headEnd/>
            <a:tailEnd/>
          </a:ln>
          <a:effectLst/>
        </p:spPr>
        <p:txBody>
          <a:bodyPr wrap="none" anchor="ctr"/>
          <a:lstStyle/>
          <a:p>
            <a:endParaRPr lang="en-US"/>
          </a:p>
        </p:txBody>
      </p:sp>
      <p:sp>
        <p:nvSpPr>
          <p:cNvPr id="2058" name="Text Box 10"/>
          <p:cNvSpPr txBox="1">
            <a:spLocks noChangeArrowheads="1"/>
          </p:cNvSpPr>
          <p:nvPr/>
        </p:nvSpPr>
        <p:spPr bwMode="auto">
          <a:xfrm>
            <a:off x="1828800" y="2660650"/>
            <a:ext cx="723900" cy="587375"/>
          </a:xfrm>
          <a:prstGeom prst="rect">
            <a:avLst/>
          </a:prstGeom>
          <a:solidFill>
            <a:schemeClr val="bg1"/>
          </a:solidFill>
          <a:ln w="38100">
            <a:solidFill>
              <a:schemeClr val="tx1"/>
            </a:solidFill>
            <a:miter lim="800000"/>
            <a:headEnd/>
            <a:tailEnd/>
          </a:ln>
          <a:effectLst/>
        </p:spPr>
        <p:txBody>
          <a:bodyPr wrap="none">
            <a:spAutoFit/>
          </a:bodyPr>
          <a:lstStyle/>
          <a:p>
            <a:pPr algn="ctr"/>
            <a:r>
              <a:rPr lang="en-US" sz="1000"/>
              <a:t>Noahic</a:t>
            </a:r>
          </a:p>
          <a:p>
            <a:pPr algn="ctr"/>
            <a:r>
              <a:rPr lang="en-US" sz="1000"/>
              <a:t>Gen. 8:20</a:t>
            </a:r>
          </a:p>
          <a:p>
            <a:pPr algn="ctr"/>
            <a:r>
              <a:rPr lang="en-US" sz="1000"/>
              <a:t>-11:9</a:t>
            </a:r>
          </a:p>
        </p:txBody>
      </p:sp>
      <p:sp>
        <p:nvSpPr>
          <p:cNvPr id="2053" name="Text Box 5"/>
          <p:cNvSpPr txBox="1">
            <a:spLocks noChangeArrowheads="1"/>
          </p:cNvSpPr>
          <p:nvPr/>
        </p:nvSpPr>
        <p:spPr bwMode="auto">
          <a:xfrm>
            <a:off x="3886200" y="1898650"/>
            <a:ext cx="779463" cy="587375"/>
          </a:xfrm>
          <a:prstGeom prst="rect">
            <a:avLst/>
          </a:prstGeom>
          <a:solidFill>
            <a:schemeClr val="bg1"/>
          </a:solidFill>
          <a:ln w="38100">
            <a:solidFill>
              <a:schemeClr val="tx1"/>
            </a:solidFill>
            <a:miter lim="800000"/>
            <a:headEnd/>
            <a:tailEnd/>
          </a:ln>
          <a:effectLst/>
        </p:spPr>
        <p:txBody>
          <a:bodyPr wrap="none">
            <a:spAutoFit/>
          </a:bodyPr>
          <a:lstStyle/>
          <a:p>
            <a:pPr algn="ctr"/>
            <a:r>
              <a:rPr lang="en-US" sz="1000"/>
              <a:t>Palestinian</a:t>
            </a:r>
          </a:p>
          <a:p>
            <a:pPr algn="ctr"/>
            <a:r>
              <a:rPr lang="en-US" sz="1000"/>
              <a:t>Deut. 27</a:t>
            </a:r>
          </a:p>
          <a:p>
            <a:pPr algn="ctr"/>
            <a:r>
              <a:rPr lang="en-US" sz="1000"/>
              <a:t>-30</a:t>
            </a:r>
          </a:p>
        </p:txBody>
      </p:sp>
      <p:grpSp>
        <p:nvGrpSpPr>
          <p:cNvPr id="2" name="Group 70"/>
          <p:cNvGrpSpPr>
            <a:grpSpLocks/>
          </p:cNvGrpSpPr>
          <p:nvPr/>
        </p:nvGrpSpPr>
        <p:grpSpPr bwMode="auto">
          <a:xfrm>
            <a:off x="8001000" y="2447925"/>
            <a:ext cx="838200" cy="1219200"/>
            <a:chOff x="1410" y="2017"/>
            <a:chExt cx="566" cy="671"/>
          </a:xfrm>
        </p:grpSpPr>
        <p:sp>
          <p:nvSpPr>
            <p:cNvPr id="2111" name="Freeform 63"/>
            <p:cNvSpPr>
              <a:spLocks/>
            </p:cNvSpPr>
            <p:nvPr/>
          </p:nvSpPr>
          <p:spPr bwMode="auto">
            <a:xfrm>
              <a:off x="1410" y="2017"/>
              <a:ext cx="198" cy="467"/>
            </a:xfrm>
            <a:custGeom>
              <a:avLst/>
              <a:gdLst/>
              <a:ahLst/>
              <a:cxnLst>
                <a:cxn ang="0">
                  <a:pos x="371" y="547"/>
                </a:cxn>
                <a:cxn ang="0">
                  <a:pos x="252" y="420"/>
                </a:cxn>
                <a:cxn ang="0">
                  <a:pos x="265" y="411"/>
                </a:cxn>
                <a:cxn ang="0">
                  <a:pos x="272" y="399"/>
                </a:cxn>
                <a:cxn ang="0">
                  <a:pos x="274" y="373"/>
                </a:cxn>
                <a:cxn ang="0">
                  <a:pos x="274" y="356"/>
                </a:cxn>
                <a:cxn ang="0">
                  <a:pos x="270" y="300"/>
                </a:cxn>
                <a:cxn ang="0">
                  <a:pos x="265" y="284"/>
                </a:cxn>
                <a:cxn ang="0">
                  <a:pos x="242" y="272"/>
                </a:cxn>
                <a:cxn ang="0">
                  <a:pos x="220" y="267"/>
                </a:cxn>
                <a:cxn ang="0">
                  <a:pos x="186" y="269"/>
                </a:cxn>
                <a:cxn ang="0">
                  <a:pos x="163" y="279"/>
                </a:cxn>
                <a:cxn ang="0">
                  <a:pos x="148" y="288"/>
                </a:cxn>
                <a:cxn ang="0">
                  <a:pos x="140" y="305"/>
                </a:cxn>
                <a:cxn ang="0">
                  <a:pos x="135" y="322"/>
                </a:cxn>
                <a:cxn ang="0">
                  <a:pos x="137" y="339"/>
                </a:cxn>
                <a:cxn ang="0">
                  <a:pos x="120" y="343"/>
                </a:cxn>
                <a:cxn ang="0">
                  <a:pos x="140" y="409"/>
                </a:cxn>
                <a:cxn ang="0">
                  <a:pos x="67" y="483"/>
                </a:cxn>
                <a:cxn ang="0">
                  <a:pos x="838" y="1910"/>
                </a:cxn>
                <a:cxn ang="0">
                  <a:pos x="0" y="1974"/>
                </a:cxn>
                <a:cxn ang="0">
                  <a:pos x="143" y="202"/>
                </a:cxn>
                <a:cxn ang="0">
                  <a:pos x="143" y="112"/>
                </a:cxn>
                <a:cxn ang="0">
                  <a:pos x="148" y="99"/>
                </a:cxn>
                <a:cxn ang="0">
                  <a:pos x="140" y="63"/>
                </a:cxn>
                <a:cxn ang="0">
                  <a:pos x="153" y="36"/>
                </a:cxn>
                <a:cxn ang="0">
                  <a:pos x="176" y="15"/>
                </a:cxn>
                <a:cxn ang="0">
                  <a:pos x="201" y="5"/>
                </a:cxn>
                <a:cxn ang="0">
                  <a:pos x="229" y="0"/>
                </a:cxn>
                <a:cxn ang="0">
                  <a:pos x="270" y="8"/>
                </a:cxn>
                <a:cxn ang="0">
                  <a:pos x="285" y="25"/>
                </a:cxn>
                <a:cxn ang="0">
                  <a:pos x="287" y="44"/>
                </a:cxn>
                <a:cxn ang="0">
                  <a:pos x="298" y="102"/>
                </a:cxn>
                <a:cxn ang="0">
                  <a:pos x="295" y="155"/>
                </a:cxn>
                <a:cxn ang="0">
                  <a:pos x="295" y="207"/>
                </a:cxn>
                <a:cxn ang="0">
                  <a:pos x="366" y="245"/>
                </a:cxn>
                <a:cxn ang="0">
                  <a:pos x="387" y="696"/>
                </a:cxn>
              </a:cxnLst>
              <a:rect l="0" t="0" r="r" b="b"/>
              <a:pathLst>
                <a:path w="838" h="1977">
                  <a:moveTo>
                    <a:pt x="387" y="696"/>
                  </a:moveTo>
                  <a:lnTo>
                    <a:pt x="371" y="547"/>
                  </a:lnTo>
                  <a:lnTo>
                    <a:pt x="242" y="463"/>
                  </a:lnTo>
                  <a:lnTo>
                    <a:pt x="252" y="420"/>
                  </a:lnTo>
                  <a:lnTo>
                    <a:pt x="257" y="416"/>
                  </a:lnTo>
                  <a:lnTo>
                    <a:pt x="265" y="411"/>
                  </a:lnTo>
                  <a:lnTo>
                    <a:pt x="265" y="409"/>
                  </a:lnTo>
                  <a:lnTo>
                    <a:pt x="272" y="399"/>
                  </a:lnTo>
                  <a:lnTo>
                    <a:pt x="274" y="387"/>
                  </a:lnTo>
                  <a:lnTo>
                    <a:pt x="274" y="373"/>
                  </a:lnTo>
                  <a:lnTo>
                    <a:pt x="280" y="361"/>
                  </a:lnTo>
                  <a:lnTo>
                    <a:pt x="274" y="356"/>
                  </a:lnTo>
                  <a:lnTo>
                    <a:pt x="270" y="348"/>
                  </a:lnTo>
                  <a:lnTo>
                    <a:pt x="270" y="300"/>
                  </a:lnTo>
                  <a:lnTo>
                    <a:pt x="265" y="288"/>
                  </a:lnTo>
                  <a:lnTo>
                    <a:pt x="265" y="284"/>
                  </a:lnTo>
                  <a:lnTo>
                    <a:pt x="252" y="279"/>
                  </a:lnTo>
                  <a:lnTo>
                    <a:pt x="242" y="272"/>
                  </a:lnTo>
                  <a:lnTo>
                    <a:pt x="229" y="269"/>
                  </a:lnTo>
                  <a:lnTo>
                    <a:pt x="220" y="267"/>
                  </a:lnTo>
                  <a:lnTo>
                    <a:pt x="199" y="267"/>
                  </a:lnTo>
                  <a:lnTo>
                    <a:pt x="186" y="269"/>
                  </a:lnTo>
                  <a:lnTo>
                    <a:pt x="174" y="274"/>
                  </a:lnTo>
                  <a:lnTo>
                    <a:pt x="163" y="279"/>
                  </a:lnTo>
                  <a:lnTo>
                    <a:pt x="156" y="284"/>
                  </a:lnTo>
                  <a:lnTo>
                    <a:pt x="148" y="288"/>
                  </a:lnTo>
                  <a:lnTo>
                    <a:pt x="143" y="295"/>
                  </a:lnTo>
                  <a:lnTo>
                    <a:pt x="140" y="305"/>
                  </a:lnTo>
                  <a:lnTo>
                    <a:pt x="137" y="313"/>
                  </a:lnTo>
                  <a:lnTo>
                    <a:pt x="135" y="322"/>
                  </a:lnTo>
                  <a:lnTo>
                    <a:pt x="135" y="331"/>
                  </a:lnTo>
                  <a:lnTo>
                    <a:pt x="137" y="339"/>
                  </a:lnTo>
                  <a:lnTo>
                    <a:pt x="137" y="343"/>
                  </a:lnTo>
                  <a:lnTo>
                    <a:pt x="120" y="343"/>
                  </a:lnTo>
                  <a:lnTo>
                    <a:pt x="120" y="387"/>
                  </a:lnTo>
                  <a:lnTo>
                    <a:pt x="140" y="409"/>
                  </a:lnTo>
                  <a:lnTo>
                    <a:pt x="145" y="447"/>
                  </a:lnTo>
                  <a:lnTo>
                    <a:pt x="67" y="483"/>
                  </a:lnTo>
                  <a:lnTo>
                    <a:pt x="67" y="1910"/>
                  </a:lnTo>
                  <a:lnTo>
                    <a:pt x="838" y="1910"/>
                  </a:lnTo>
                  <a:lnTo>
                    <a:pt x="825" y="1977"/>
                  </a:lnTo>
                  <a:lnTo>
                    <a:pt x="0" y="1974"/>
                  </a:lnTo>
                  <a:lnTo>
                    <a:pt x="0" y="252"/>
                  </a:lnTo>
                  <a:lnTo>
                    <a:pt x="143" y="202"/>
                  </a:lnTo>
                  <a:lnTo>
                    <a:pt x="174" y="173"/>
                  </a:lnTo>
                  <a:lnTo>
                    <a:pt x="143" y="112"/>
                  </a:lnTo>
                  <a:lnTo>
                    <a:pt x="150" y="107"/>
                  </a:lnTo>
                  <a:lnTo>
                    <a:pt x="148" y="99"/>
                  </a:lnTo>
                  <a:lnTo>
                    <a:pt x="140" y="84"/>
                  </a:lnTo>
                  <a:lnTo>
                    <a:pt x="140" y="63"/>
                  </a:lnTo>
                  <a:lnTo>
                    <a:pt x="143" y="46"/>
                  </a:lnTo>
                  <a:lnTo>
                    <a:pt x="153" y="36"/>
                  </a:lnTo>
                  <a:lnTo>
                    <a:pt x="163" y="25"/>
                  </a:lnTo>
                  <a:lnTo>
                    <a:pt x="176" y="15"/>
                  </a:lnTo>
                  <a:lnTo>
                    <a:pt x="188" y="8"/>
                  </a:lnTo>
                  <a:lnTo>
                    <a:pt x="201" y="5"/>
                  </a:lnTo>
                  <a:lnTo>
                    <a:pt x="220" y="3"/>
                  </a:lnTo>
                  <a:lnTo>
                    <a:pt x="229" y="0"/>
                  </a:lnTo>
                  <a:lnTo>
                    <a:pt x="252" y="3"/>
                  </a:lnTo>
                  <a:lnTo>
                    <a:pt x="270" y="8"/>
                  </a:lnTo>
                  <a:lnTo>
                    <a:pt x="274" y="15"/>
                  </a:lnTo>
                  <a:lnTo>
                    <a:pt x="285" y="25"/>
                  </a:lnTo>
                  <a:lnTo>
                    <a:pt x="287" y="34"/>
                  </a:lnTo>
                  <a:lnTo>
                    <a:pt x="287" y="44"/>
                  </a:lnTo>
                  <a:lnTo>
                    <a:pt x="300" y="51"/>
                  </a:lnTo>
                  <a:lnTo>
                    <a:pt x="298" y="102"/>
                  </a:lnTo>
                  <a:lnTo>
                    <a:pt x="306" y="112"/>
                  </a:lnTo>
                  <a:lnTo>
                    <a:pt x="295" y="155"/>
                  </a:lnTo>
                  <a:lnTo>
                    <a:pt x="270" y="163"/>
                  </a:lnTo>
                  <a:lnTo>
                    <a:pt x="295" y="207"/>
                  </a:lnTo>
                  <a:lnTo>
                    <a:pt x="341" y="234"/>
                  </a:lnTo>
                  <a:lnTo>
                    <a:pt x="366" y="245"/>
                  </a:lnTo>
                  <a:lnTo>
                    <a:pt x="387" y="255"/>
                  </a:lnTo>
                  <a:lnTo>
                    <a:pt x="387" y="696"/>
                  </a:lnTo>
                  <a:close/>
                </a:path>
              </a:pathLst>
            </a:custGeom>
            <a:solidFill>
              <a:srgbClr val="8080FF"/>
            </a:solidFill>
            <a:ln w="9525">
              <a:noFill/>
              <a:round/>
              <a:headEnd/>
              <a:tailEnd/>
            </a:ln>
          </p:spPr>
          <p:txBody>
            <a:bodyPr/>
            <a:lstStyle/>
            <a:p>
              <a:endParaRPr lang="en-US"/>
            </a:p>
          </p:txBody>
        </p:sp>
        <p:sp>
          <p:nvSpPr>
            <p:cNvPr id="2112" name="Freeform 64"/>
            <p:cNvSpPr>
              <a:spLocks/>
            </p:cNvSpPr>
            <p:nvPr/>
          </p:nvSpPr>
          <p:spPr bwMode="auto">
            <a:xfrm>
              <a:off x="1507" y="2024"/>
              <a:ext cx="95" cy="167"/>
            </a:xfrm>
            <a:custGeom>
              <a:avLst/>
              <a:gdLst/>
              <a:ahLst/>
              <a:cxnLst>
                <a:cxn ang="0">
                  <a:pos x="340" y="591"/>
                </a:cxn>
                <a:cxn ang="0">
                  <a:pos x="230" y="507"/>
                </a:cxn>
                <a:cxn ang="0">
                  <a:pos x="241" y="483"/>
                </a:cxn>
                <a:cxn ang="0">
                  <a:pos x="263" y="452"/>
                </a:cxn>
                <a:cxn ang="0">
                  <a:pos x="268" y="442"/>
                </a:cxn>
                <a:cxn ang="0">
                  <a:pos x="266" y="432"/>
                </a:cxn>
                <a:cxn ang="0">
                  <a:pos x="276" y="385"/>
                </a:cxn>
                <a:cxn ang="0">
                  <a:pos x="260" y="368"/>
                </a:cxn>
                <a:cxn ang="0">
                  <a:pos x="244" y="351"/>
                </a:cxn>
                <a:cxn ang="0">
                  <a:pos x="223" y="340"/>
                </a:cxn>
                <a:cxn ang="0">
                  <a:pos x="203" y="332"/>
                </a:cxn>
                <a:cxn ang="0">
                  <a:pos x="177" y="335"/>
                </a:cxn>
                <a:cxn ang="0">
                  <a:pos x="157" y="351"/>
                </a:cxn>
                <a:cxn ang="0">
                  <a:pos x="144" y="351"/>
                </a:cxn>
                <a:cxn ang="0">
                  <a:pos x="129" y="361"/>
                </a:cxn>
                <a:cxn ang="0">
                  <a:pos x="121" y="385"/>
                </a:cxn>
                <a:cxn ang="0">
                  <a:pos x="116" y="406"/>
                </a:cxn>
                <a:cxn ang="0">
                  <a:pos x="109" y="411"/>
                </a:cxn>
                <a:cxn ang="0">
                  <a:pos x="107" y="423"/>
                </a:cxn>
                <a:cxn ang="0">
                  <a:pos x="112" y="440"/>
                </a:cxn>
                <a:cxn ang="0">
                  <a:pos x="123" y="464"/>
                </a:cxn>
                <a:cxn ang="0">
                  <a:pos x="134" y="512"/>
                </a:cxn>
                <a:cxn ang="0">
                  <a:pos x="131" y="543"/>
                </a:cxn>
                <a:cxn ang="0">
                  <a:pos x="20" y="601"/>
                </a:cxn>
                <a:cxn ang="0">
                  <a:pos x="0" y="224"/>
                </a:cxn>
                <a:cxn ang="0">
                  <a:pos x="18" y="236"/>
                </a:cxn>
                <a:cxn ang="0">
                  <a:pos x="24" y="256"/>
                </a:cxn>
                <a:cxn ang="0">
                  <a:pos x="43" y="259"/>
                </a:cxn>
                <a:cxn ang="0">
                  <a:pos x="80" y="253"/>
                </a:cxn>
                <a:cxn ang="0">
                  <a:pos x="116" y="233"/>
                </a:cxn>
                <a:cxn ang="0">
                  <a:pos x="129" y="155"/>
                </a:cxn>
                <a:cxn ang="0">
                  <a:pos x="116" y="124"/>
                </a:cxn>
                <a:cxn ang="0">
                  <a:pos x="113" y="87"/>
                </a:cxn>
                <a:cxn ang="0">
                  <a:pos x="118" y="56"/>
                </a:cxn>
                <a:cxn ang="0">
                  <a:pos x="137" y="25"/>
                </a:cxn>
                <a:cxn ang="0">
                  <a:pos x="203" y="0"/>
                </a:cxn>
                <a:cxn ang="0">
                  <a:pos x="230" y="8"/>
                </a:cxn>
                <a:cxn ang="0">
                  <a:pos x="258" y="27"/>
                </a:cxn>
                <a:cxn ang="0">
                  <a:pos x="268" y="51"/>
                </a:cxn>
                <a:cxn ang="0">
                  <a:pos x="276" y="97"/>
                </a:cxn>
                <a:cxn ang="0">
                  <a:pos x="274" y="142"/>
                </a:cxn>
                <a:cxn ang="0">
                  <a:pos x="241" y="200"/>
                </a:cxn>
                <a:cxn ang="0">
                  <a:pos x="287" y="243"/>
                </a:cxn>
                <a:cxn ang="0">
                  <a:pos x="327" y="259"/>
                </a:cxn>
                <a:cxn ang="0">
                  <a:pos x="370" y="267"/>
                </a:cxn>
                <a:cxn ang="0">
                  <a:pos x="367" y="708"/>
                </a:cxn>
              </a:cxnLst>
              <a:rect l="0" t="0" r="r" b="b"/>
              <a:pathLst>
                <a:path w="405" h="708">
                  <a:moveTo>
                    <a:pt x="367" y="708"/>
                  </a:moveTo>
                  <a:lnTo>
                    <a:pt x="340" y="591"/>
                  </a:lnTo>
                  <a:lnTo>
                    <a:pt x="238" y="555"/>
                  </a:lnTo>
                  <a:lnTo>
                    <a:pt x="230" y="507"/>
                  </a:lnTo>
                  <a:lnTo>
                    <a:pt x="230" y="500"/>
                  </a:lnTo>
                  <a:lnTo>
                    <a:pt x="241" y="483"/>
                  </a:lnTo>
                  <a:lnTo>
                    <a:pt x="250" y="469"/>
                  </a:lnTo>
                  <a:lnTo>
                    <a:pt x="263" y="452"/>
                  </a:lnTo>
                  <a:lnTo>
                    <a:pt x="266" y="449"/>
                  </a:lnTo>
                  <a:lnTo>
                    <a:pt x="268" y="442"/>
                  </a:lnTo>
                  <a:lnTo>
                    <a:pt x="268" y="437"/>
                  </a:lnTo>
                  <a:lnTo>
                    <a:pt x="266" y="432"/>
                  </a:lnTo>
                  <a:lnTo>
                    <a:pt x="263" y="426"/>
                  </a:lnTo>
                  <a:lnTo>
                    <a:pt x="276" y="385"/>
                  </a:lnTo>
                  <a:lnTo>
                    <a:pt x="268" y="373"/>
                  </a:lnTo>
                  <a:lnTo>
                    <a:pt x="260" y="368"/>
                  </a:lnTo>
                  <a:lnTo>
                    <a:pt x="253" y="356"/>
                  </a:lnTo>
                  <a:lnTo>
                    <a:pt x="244" y="351"/>
                  </a:lnTo>
                  <a:lnTo>
                    <a:pt x="230" y="342"/>
                  </a:lnTo>
                  <a:lnTo>
                    <a:pt x="223" y="340"/>
                  </a:lnTo>
                  <a:lnTo>
                    <a:pt x="215" y="335"/>
                  </a:lnTo>
                  <a:lnTo>
                    <a:pt x="203" y="332"/>
                  </a:lnTo>
                  <a:lnTo>
                    <a:pt x="185" y="332"/>
                  </a:lnTo>
                  <a:lnTo>
                    <a:pt x="177" y="335"/>
                  </a:lnTo>
                  <a:lnTo>
                    <a:pt x="169" y="340"/>
                  </a:lnTo>
                  <a:lnTo>
                    <a:pt x="157" y="351"/>
                  </a:lnTo>
                  <a:lnTo>
                    <a:pt x="150" y="348"/>
                  </a:lnTo>
                  <a:lnTo>
                    <a:pt x="144" y="351"/>
                  </a:lnTo>
                  <a:lnTo>
                    <a:pt x="139" y="351"/>
                  </a:lnTo>
                  <a:lnTo>
                    <a:pt x="129" y="361"/>
                  </a:lnTo>
                  <a:lnTo>
                    <a:pt x="123" y="373"/>
                  </a:lnTo>
                  <a:lnTo>
                    <a:pt x="121" y="385"/>
                  </a:lnTo>
                  <a:lnTo>
                    <a:pt x="121" y="406"/>
                  </a:lnTo>
                  <a:lnTo>
                    <a:pt x="116" y="406"/>
                  </a:lnTo>
                  <a:lnTo>
                    <a:pt x="112" y="409"/>
                  </a:lnTo>
                  <a:lnTo>
                    <a:pt x="109" y="411"/>
                  </a:lnTo>
                  <a:lnTo>
                    <a:pt x="109" y="414"/>
                  </a:lnTo>
                  <a:lnTo>
                    <a:pt x="107" y="423"/>
                  </a:lnTo>
                  <a:lnTo>
                    <a:pt x="109" y="430"/>
                  </a:lnTo>
                  <a:lnTo>
                    <a:pt x="112" y="440"/>
                  </a:lnTo>
                  <a:lnTo>
                    <a:pt x="116" y="444"/>
                  </a:lnTo>
                  <a:lnTo>
                    <a:pt x="123" y="464"/>
                  </a:lnTo>
                  <a:lnTo>
                    <a:pt x="131" y="498"/>
                  </a:lnTo>
                  <a:lnTo>
                    <a:pt x="134" y="512"/>
                  </a:lnTo>
                  <a:lnTo>
                    <a:pt x="134" y="526"/>
                  </a:lnTo>
                  <a:lnTo>
                    <a:pt x="131" y="543"/>
                  </a:lnTo>
                  <a:lnTo>
                    <a:pt x="126" y="559"/>
                  </a:lnTo>
                  <a:lnTo>
                    <a:pt x="20" y="601"/>
                  </a:lnTo>
                  <a:lnTo>
                    <a:pt x="0" y="665"/>
                  </a:lnTo>
                  <a:lnTo>
                    <a:pt x="0" y="224"/>
                  </a:lnTo>
                  <a:lnTo>
                    <a:pt x="7" y="231"/>
                  </a:lnTo>
                  <a:lnTo>
                    <a:pt x="18" y="236"/>
                  </a:lnTo>
                  <a:lnTo>
                    <a:pt x="24" y="248"/>
                  </a:lnTo>
                  <a:lnTo>
                    <a:pt x="24" y="256"/>
                  </a:lnTo>
                  <a:lnTo>
                    <a:pt x="27" y="259"/>
                  </a:lnTo>
                  <a:lnTo>
                    <a:pt x="43" y="259"/>
                  </a:lnTo>
                  <a:lnTo>
                    <a:pt x="66" y="257"/>
                  </a:lnTo>
                  <a:lnTo>
                    <a:pt x="80" y="253"/>
                  </a:lnTo>
                  <a:lnTo>
                    <a:pt x="99" y="243"/>
                  </a:lnTo>
                  <a:lnTo>
                    <a:pt x="116" y="233"/>
                  </a:lnTo>
                  <a:lnTo>
                    <a:pt x="137" y="214"/>
                  </a:lnTo>
                  <a:lnTo>
                    <a:pt x="129" y="155"/>
                  </a:lnTo>
                  <a:lnTo>
                    <a:pt x="123" y="137"/>
                  </a:lnTo>
                  <a:lnTo>
                    <a:pt x="116" y="124"/>
                  </a:lnTo>
                  <a:lnTo>
                    <a:pt x="113" y="106"/>
                  </a:lnTo>
                  <a:lnTo>
                    <a:pt x="113" y="87"/>
                  </a:lnTo>
                  <a:lnTo>
                    <a:pt x="116" y="71"/>
                  </a:lnTo>
                  <a:lnTo>
                    <a:pt x="118" y="56"/>
                  </a:lnTo>
                  <a:lnTo>
                    <a:pt x="126" y="40"/>
                  </a:lnTo>
                  <a:lnTo>
                    <a:pt x="137" y="25"/>
                  </a:lnTo>
                  <a:lnTo>
                    <a:pt x="182" y="0"/>
                  </a:lnTo>
                  <a:lnTo>
                    <a:pt x="203" y="0"/>
                  </a:lnTo>
                  <a:lnTo>
                    <a:pt x="217" y="5"/>
                  </a:lnTo>
                  <a:lnTo>
                    <a:pt x="230" y="8"/>
                  </a:lnTo>
                  <a:lnTo>
                    <a:pt x="246" y="18"/>
                  </a:lnTo>
                  <a:lnTo>
                    <a:pt x="258" y="27"/>
                  </a:lnTo>
                  <a:lnTo>
                    <a:pt x="263" y="40"/>
                  </a:lnTo>
                  <a:lnTo>
                    <a:pt x="268" y="51"/>
                  </a:lnTo>
                  <a:lnTo>
                    <a:pt x="274" y="73"/>
                  </a:lnTo>
                  <a:lnTo>
                    <a:pt x="276" y="97"/>
                  </a:lnTo>
                  <a:lnTo>
                    <a:pt x="276" y="121"/>
                  </a:lnTo>
                  <a:lnTo>
                    <a:pt x="274" y="142"/>
                  </a:lnTo>
                  <a:lnTo>
                    <a:pt x="250" y="157"/>
                  </a:lnTo>
                  <a:lnTo>
                    <a:pt x="241" y="200"/>
                  </a:lnTo>
                  <a:lnTo>
                    <a:pt x="263" y="233"/>
                  </a:lnTo>
                  <a:lnTo>
                    <a:pt x="287" y="243"/>
                  </a:lnTo>
                  <a:lnTo>
                    <a:pt x="304" y="256"/>
                  </a:lnTo>
                  <a:lnTo>
                    <a:pt x="327" y="259"/>
                  </a:lnTo>
                  <a:lnTo>
                    <a:pt x="349" y="264"/>
                  </a:lnTo>
                  <a:lnTo>
                    <a:pt x="370" y="267"/>
                  </a:lnTo>
                  <a:lnTo>
                    <a:pt x="405" y="409"/>
                  </a:lnTo>
                  <a:lnTo>
                    <a:pt x="367" y="708"/>
                  </a:lnTo>
                  <a:close/>
                </a:path>
              </a:pathLst>
            </a:custGeom>
            <a:solidFill>
              <a:srgbClr val="8080FF"/>
            </a:solidFill>
            <a:ln w="9525">
              <a:noFill/>
              <a:round/>
              <a:headEnd/>
              <a:tailEnd/>
            </a:ln>
          </p:spPr>
          <p:txBody>
            <a:bodyPr/>
            <a:lstStyle/>
            <a:p>
              <a:endParaRPr lang="en-US"/>
            </a:p>
          </p:txBody>
        </p:sp>
        <p:sp>
          <p:nvSpPr>
            <p:cNvPr id="2113" name="Freeform 65"/>
            <p:cNvSpPr>
              <a:spLocks/>
            </p:cNvSpPr>
            <p:nvPr/>
          </p:nvSpPr>
          <p:spPr bwMode="auto">
            <a:xfrm>
              <a:off x="1599" y="2041"/>
              <a:ext cx="98" cy="151"/>
            </a:xfrm>
            <a:custGeom>
              <a:avLst/>
              <a:gdLst/>
              <a:ahLst/>
              <a:cxnLst>
                <a:cxn ang="0">
                  <a:pos x="411" y="620"/>
                </a:cxn>
                <a:cxn ang="0">
                  <a:pos x="406" y="595"/>
                </a:cxn>
                <a:cxn ang="0">
                  <a:pos x="388" y="574"/>
                </a:cxn>
                <a:cxn ang="0">
                  <a:pos x="368" y="554"/>
                </a:cxn>
                <a:cxn ang="0">
                  <a:pos x="304" y="534"/>
                </a:cxn>
                <a:cxn ang="0">
                  <a:pos x="285" y="506"/>
                </a:cxn>
                <a:cxn ang="0">
                  <a:pos x="302" y="501"/>
                </a:cxn>
                <a:cxn ang="0">
                  <a:pos x="318" y="491"/>
                </a:cxn>
                <a:cxn ang="0">
                  <a:pos x="331" y="478"/>
                </a:cxn>
                <a:cxn ang="0">
                  <a:pos x="336" y="460"/>
                </a:cxn>
                <a:cxn ang="0">
                  <a:pos x="331" y="427"/>
                </a:cxn>
                <a:cxn ang="0">
                  <a:pos x="272" y="321"/>
                </a:cxn>
                <a:cxn ang="0">
                  <a:pos x="256" y="315"/>
                </a:cxn>
                <a:cxn ang="0">
                  <a:pos x="237" y="310"/>
                </a:cxn>
                <a:cxn ang="0">
                  <a:pos x="196" y="312"/>
                </a:cxn>
                <a:cxn ang="0">
                  <a:pos x="173" y="321"/>
                </a:cxn>
                <a:cxn ang="0">
                  <a:pos x="157" y="336"/>
                </a:cxn>
                <a:cxn ang="0">
                  <a:pos x="148" y="351"/>
                </a:cxn>
                <a:cxn ang="0">
                  <a:pos x="145" y="362"/>
                </a:cxn>
                <a:cxn ang="0">
                  <a:pos x="148" y="374"/>
                </a:cxn>
                <a:cxn ang="0">
                  <a:pos x="111" y="432"/>
                </a:cxn>
                <a:cxn ang="0">
                  <a:pos x="107" y="447"/>
                </a:cxn>
                <a:cxn ang="0">
                  <a:pos x="110" y="475"/>
                </a:cxn>
                <a:cxn ang="0">
                  <a:pos x="122" y="490"/>
                </a:cxn>
                <a:cxn ang="0">
                  <a:pos x="140" y="504"/>
                </a:cxn>
                <a:cxn ang="0">
                  <a:pos x="160" y="508"/>
                </a:cxn>
                <a:cxn ang="0">
                  <a:pos x="170" y="516"/>
                </a:cxn>
                <a:cxn ang="0">
                  <a:pos x="0" y="640"/>
                </a:cxn>
                <a:cxn ang="0">
                  <a:pos x="64" y="249"/>
                </a:cxn>
                <a:cxn ang="0">
                  <a:pos x="102" y="254"/>
                </a:cxn>
                <a:cxn ang="0">
                  <a:pos x="135" y="244"/>
                </a:cxn>
                <a:cxn ang="0">
                  <a:pos x="165" y="228"/>
                </a:cxn>
                <a:cxn ang="0">
                  <a:pos x="181" y="211"/>
                </a:cxn>
                <a:cxn ang="0">
                  <a:pos x="157" y="146"/>
                </a:cxn>
                <a:cxn ang="0">
                  <a:pos x="145" y="120"/>
                </a:cxn>
                <a:cxn ang="0">
                  <a:pos x="140" y="79"/>
                </a:cxn>
                <a:cxn ang="0">
                  <a:pos x="153" y="48"/>
                </a:cxn>
                <a:cxn ang="0">
                  <a:pos x="170" y="24"/>
                </a:cxn>
                <a:cxn ang="0">
                  <a:pos x="194" y="10"/>
                </a:cxn>
                <a:cxn ang="0">
                  <a:pos x="226" y="0"/>
                </a:cxn>
                <a:cxn ang="0">
                  <a:pos x="256" y="5"/>
                </a:cxn>
                <a:cxn ang="0">
                  <a:pos x="280" y="13"/>
                </a:cxn>
                <a:cxn ang="0">
                  <a:pos x="294" y="16"/>
                </a:cxn>
                <a:cxn ang="0">
                  <a:pos x="307" y="26"/>
                </a:cxn>
                <a:cxn ang="0">
                  <a:pos x="318" y="41"/>
                </a:cxn>
                <a:cxn ang="0">
                  <a:pos x="328" y="56"/>
                </a:cxn>
                <a:cxn ang="0">
                  <a:pos x="336" y="74"/>
                </a:cxn>
                <a:cxn ang="0">
                  <a:pos x="331" y="105"/>
                </a:cxn>
                <a:cxn ang="0">
                  <a:pos x="297" y="180"/>
                </a:cxn>
                <a:cxn ang="0">
                  <a:pos x="269" y="214"/>
                </a:cxn>
                <a:cxn ang="0">
                  <a:pos x="272" y="232"/>
                </a:cxn>
                <a:cxn ang="0">
                  <a:pos x="282" y="247"/>
                </a:cxn>
                <a:cxn ang="0">
                  <a:pos x="312" y="259"/>
                </a:cxn>
                <a:cxn ang="0">
                  <a:pos x="358" y="269"/>
                </a:cxn>
                <a:cxn ang="0">
                  <a:pos x="381" y="358"/>
                </a:cxn>
              </a:cxnLst>
              <a:rect l="0" t="0" r="r" b="b"/>
              <a:pathLst>
                <a:path w="417" h="640">
                  <a:moveTo>
                    <a:pt x="417" y="633"/>
                  </a:moveTo>
                  <a:lnTo>
                    <a:pt x="411" y="620"/>
                  </a:lnTo>
                  <a:lnTo>
                    <a:pt x="409" y="605"/>
                  </a:lnTo>
                  <a:lnTo>
                    <a:pt x="406" y="595"/>
                  </a:lnTo>
                  <a:lnTo>
                    <a:pt x="396" y="580"/>
                  </a:lnTo>
                  <a:lnTo>
                    <a:pt x="388" y="574"/>
                  </a:lnTo>
                  <a:lnTo>
                    <a:pt x="376" y="564"/>
                  </a:lnTo>
                  <a:lnTo>
                    <a:pt x="368" y="554"/>
                  </a:lnTo>
                  <a:lnTo>
                    <a:pt x="358" y="549"/>
                  </a:lnTo>
                  <a:lnTo>
                    <a:pt x="304" y="534"/>
                  </a:lnTo>
                  <a:lnTo>
                    <a:pt x="274" y="506"/>
                  </a:lnTo>
                  <a:lnTo>
                    <a:pt x="285" y="506"/>
                  </a:lnTo>
                  <a:lnTo>
                    <a:pt x="293" y="504"/>
                  </a:lnTo>
                  <a:lnTo>
                    <a:pt x="302" y="501"/>
                  </a:lnTo>
                  <a:lnTo>
                    <a:pt x="310" y="496"/>
                  </a:lnTo>
                  <a:lnTo>
                    <a:pt x="318" y="491"/>
                  </a:lnTo>
                  <a:lnTo>
                    <a:pt x="325" y="485"/>
                  </a:lnTo>
                  <a:lnTo>
                    <a:pt x="331" y="478"/>
                  </a:lnTo>
                  <a:lnTo>
                    <a:pt x="333" y="470"/>
                  </a:lnTo>
                  <a:lnTo>
                    <a:pt x="336" y="460"/>
                  </a:lnTo>
                  <a:lnTo>
                    <a:pt x="336" y="439"/>
                  </a:lnTo>
                  <a:lnTo>
                    <a:pt x="331" y="427"/>
                  </a:lnTo>
                  <a:lnTo>
                    <a:pt x="277" y="328"/>
                  </a:lnTo>
                  <a:lnTo>
                    <a:pt x="272" y="321"/>
                  </a:lnTo>
                  <a:lnTo>
                    <a:pt x="267" y="318"/>
                  </a:lnTo>
                  <a:lnTo>
                    <a:pt x="256" y="315"/>
                  </a:lnTo>
                  <a:lnTo>
                    <a:pt x="251" y="312"/>
                  </a:lnTo>
                  <a:lnTo>
                    <a:pt x="237" y="310"/>
                  </a:lnTo>
                  <a:lnTo>
                    <a:pt x="213" y="310"/>
                  </a:lnTo>
                  <a:lnTo>
                    <a:pt x="196" y="312"/>
                  </a:lnTo>
                  <a:lnTo>
                    <a:pt x="183" y="317"/>
                  </a:lnTo>
                  <a:lnTo>
                    <a:pt x="173" y="321"/>
                  </a:lnTo>
                  <a:lnTo>
                    <a:pt x="162" y="328"/>
                  </a:lnTo>
                  <a:lnTo>
                    <a:pt x="157" y="336"/>
                  </a:lnTo>
                  <a:lnTo>
                    <a:pt x="151" y="346"/>
                  </a:lnTo>
                  <a:lnTo>
                    <a:pt x="148" y="351"/>
                  </a:lnTo>
                  <a:lnTo>
                    <a:pt x="145" y="358"/>
                  </a:lnTo>
                  <a:lnTo>
                    <a:pt x="145" y="362"/>
                  </a:lnTo>
                  <a:lnTo>
                    <a:pt x="148" y="372"/>
                  </a:lnTo>
                  <a:lnTo>
                    <a:pt x="148" y="374"/>
                  </a:lnTo>
                  <a:lnTo>
                    <a:pt x="124" y="422"/>
                  </a:lnTo>
                  <a:lnTo>
                    <a:pt x="111" y="432"/>
                  </a:lnTo>
                  <a:lnTo>
                    <a:pt x="110" y="439"/>
                  </a:lnTo>
                  <a:lnTo>
                    <a:pt x="107" y="447"/>
                  </a:lnTo>
                  <a:lnTo>
                    <a:pt x="107" y="468"/>
                  </a:lnTo>
                  <a:lnTo>
                    <a:pt x="110" y="475"/>
                  </a:lnTo>
                  <a:lnTo>
                    <a:pt x="114" y="483"/>
                  </a:lnTo>
                  <a:lnTo>
                    <a:pt x="122" y="490"/>
                  </a:lnTo>
                  <a:lnTo>
                    <a:pt x="132" y="496"/>
                  </a:lnTo>
                  <a:lnTo>
                    <a:pt x="140" y="504"/>
                  </a:lnTo>
                  <a:lnTo>
                    <a:pt x="151" y="506"/>
                  </a:lnTo>
                  <a:lnTo>
                    <a:pt x="160" y="508"/>
                  </a:lnTo>
                  <a:lnTo>
                    <a:pt x="175" y="513"/>
                  </a:lnTo>
                  <a:lnTo>
                    <a:pt x="170" y="516"/>
                  </a:lnTo>
                  <a:lnTo>
                    <a:pt x="71" y="559"/>
                  </a:lnTo>
                  <a:lnTo>
                    <a:pt x="0" y="640"/>
                  </a:lnTo>
                  <a:lnTo>
                    <a:pt x="38" y="341"/>
                  </a:lnTo>
                  <a:lnTo>
                    <a:pt x="64" y="249"/>
                  </a:lnTo>
                  <a:lnTo>
                    <a:pt x="84" y="254"/>
                  </a:lnTo>
                  <a:lnTo>
                    <a:pt x="102" y="254"/>
                  </a:lnTo>
                  <a:lnTo>
                    <a:pt x="117" y="249"/>
                  </a:lnTo>
                  <a:lnTo>
                    <a:pt x="135" y="244"/>
                  </a:lnTo>
                  <a:lnTo>
                    <a:pt x="153" y="237"/>
                  </a:lnTo>
                  <a:lnTo>
                    <a:pt x="165" y="228"/>
                  </a:lnTo>
                  <a:lnTo>
                    <a:pt x="181" y="216"/>
                  </a:lnTo>
                  <a:lnTo>
                    <a:pt x="181" y="211"/>
                  </a:lnTo>
                  <a:lnTo>
                    <a:pt x="162" y="153"/>
                  </a:lnTo>
                  <a:lnTo>
                    <a:pt x="157" y="146"/>
                  </a:lnTo>
                  <a:lnTo>
                    <a:pt x="151" y="135"/>
                  </a:lnTo>
                  <a:lnTo>
                    <a:pt x="145" y="120"/>
                  </a:lnTo>
                  <a:lnTo>
                    <a:pt x="140" y="108"/>
                  </a:lnTo>
                  <a:lnTo>
                    <a:pt x="140" y="79"/>
                  </a:lnTo>
                  <a:lnTo>
                    <a:pt x="148" y="62"/>
                  </a:lnTo>
                  <a:lnTo>
                    <a:pt x="153" y="48"/>
                  </a:lnTo>
                  <a:lnTo>
                    <a:pt x="157" y="36"/>
                  </a:lnTo>
                  <a:lnTo>
                    <a:pt x="170" y="24"/>
                  </a:lnTo>
                  <a:lnTo>
                    <a:pt x="181" y="16"/>
                  </a:lnTo>
                  <a:lnTo>
                    <a:pt x="194" y="10"/>
                  </a:lnTo>
                  <a:lnTo>
                    <a:pt x="208" y="3"/>
                  </a:lnTo>
                  <a:lnTo>
                    <a:pt x="226" y="0"/>
                  </a:lnTo>
                  <a:lnTo>
                    <a:pt x="239" y="3"/>
                  </a:lnTo>
                  <a:lnTo>
                    <a:pt x="256" y="5"/>
                  </a:lnTo>
                  <a:lnTo>
                    <a:pt x="269" y="10"/>
                  </a:lnTo>
                  <a:lnTo>
                    <a:pt x="280" y="13"/>
                  </a:lnTo>
                  <a:lnTo>
                    <a:pt x="290" y="15"/>
                  </a:lnTo>
                  <a:lnTo>
                    <a:pt x="294" y="16"/>
                  </a:lnTo>
                  <a:lnTo>
                    <a:pt x="302" y="19"/>
                  </a:lnTo>
                  <a:lnTo>
                    <a:pt x="307" y="26"/>
                  </a:lnTo>
                  <a:lnTo>
                    <a:pt x="312" y="33"/>
                  </a:lnTo>
                  <a:lnTo>
                    <a:pt x="318" y="41"/>
                  </a:lnTo>
                  <a:lnTo>
                    <a:pt x="325" y="48"/>
                  </a:lnTo>
                  <a:lnTo>
                    <a:pt x="328" y="56"/>
                  </a:lnTo>
                  <a:lnTo>
                    <a:pt x="331" y="59"/>
                  </a:lnTo>
                  <a:lnTo>
                    <a:pt x="336" y="74"/>
                  </a:lnTo>
                  <a:lnTo>
                    <a:pt x="333" y="89"/>
                  </a:lnTo>
                  <a:lnTo>
                    <a:pt x="331" y="105"/>
                  </a:lnTo>
                  <a:lnTo>
                    <a:pt x="320" y="135"/>
                  </a:lnTo>
                  <a:lnTo>
                    <a:pt x="297" y="180"/>
                  </a:lnTo>
                  <a:lnTo>
                    <a:pt x="280" y="180"/>
                  </a:lnTo>
                  <a:lnTo>
                    <a:pt x="269" y="214"/>
                  </a:lnTo>
                  <a:lnTo>
                    <a:pt x="269" y="223"/>
                  </a:lnTo>
                  <a:lnTo>
                    <a:pt x="272" y="232"/>
                  </a:lnTo>
                  <a:lnTo>
                    <a:pt x="277" y="240"/>
                  </a:lnTo>
                  <a:lnTo>
                    <a:pt x="282" y="247"/>
                  </a:lnTo>
                  <a:lnTo>
                    <a:pt x="293" y="252"/>
                  </a:lnTo>
                  <a:lnTo>
                    <a:pt x="312" y="259"/>
                  </a:lnTo>
                  <a:lnTo>
                    <a:pt x="336" y="267"/>
                  </a:lnTo>
                  <a:lnTo>
                    <a:pt x="358" y="269"/>
                  </a:lnTo>
                  <a:lnTo>
                    <a:pt x="368" y="272"/>
                  </a:lnTo>
                  <a:lnTo>
                    <a:pt x="381" y="358"/>
                  </a:lnTo>
                  <a:lnTo>
                    <a:pt x="417" y="633"/>
                  </a:lnTo>
                  <a:close/>
                </a:path>
              </a:pathLst>
            </a:custGeom>
            <a:solidFill>
              <a:srgbClr val="8080FF"/>
            </a:solidFill>
            <a:ln w="9525">
              <a:noFill/>
              <a:round/>
              <a:headEnd/>
              <a:tailEnd/>
            </a:ln>
          </p:spPr>
          <p:txBody>
            <a:bodyPr/>
            <a:lstStyle/>
            <a:p>
              <a:endParaRPr lang="en-US"/>
            </a:p>
          </p:txBody>
        </p:sp>
        <p:sp>
          <p:nvSpPr>
            <p:cNvPr id="2114" name="Freeform 66"/>
            <p:cNvSpPr>
              <a:spLocks/>
            </p:cNvSpPr>
            <p:nvPr/>
          </p:nvSpPr>
          <p:spPr bwMode="auto">
            <a:xfrm>
              <a:off x="1694" y="2023"/>
              <a:ext cx="105" cy="167"/>
            </a:xfrm>
            <a:custGeom>
              <a:avLst/>
              <a:gdLst/>
              <a:ahLst/>
              <a:cxnLst>
                <a:cxn ang="0">
                  <a:pos x="444" y="645"/>
                </a:cxn>
                <a:cxn ang="0">
                  <a:pos x="431" y="607"/>
                </a:cxn>
                <a:cxn ang="0">
                  <a:pos x="421" y="585"/>
                </a:cxn>
                <a:cxn ang="0">
                  <a:pos x="404" y="559"/>
                </a:cxn>
                <a:cxn ang="0">
                  <a:pos x="385" y="542"/>
                </a:cxn>
                <a:cxn ang="0">
                  <a:pos x="278" y="486"/>
                </a:cxn>
                <a:cxn ang="0">
                  <a:pos x="307" y="391"/>
                </a:cxn>
                <a:cxn ang="0">
                  <a:pos x="302" y="369"/>
                </a:cxn>
                <a:cxn ang="0">
                  <a:pos x="289" y="343"/>
                </a:cxn>
                <a:cxn ang="0">
                  <a:pos x="277" y="328"/>
                </a:cxn>
                <a:cxn ang="0">
                  <a:pos x="261" y="316"/>
                </a:cxn>
                <a:cxn ang="0">
                  <a:pos x="243" y="309"/>
                </a:cxn>
                <a:cxn ang="0">
                  <a:pos x="200" y="311"/>
                </a:cxn>
                <a:cxn ang="0">
                  <a:pos x="181" y="323"/>
                </a:cxn>
                <a:cxn ang="0">
                  <a:pos x="173" y="338"/>
                </a:cxn>
                <a:cxn ang="0">
                  <a:pos x="157" y="354"/>
                </a:cxn>
                <a:cxn ang="0">
                  <a:pos x="152" y="376"/>
                </a:cxn>
                <a:cxn ang="0">
                  <a:pos x="154" y="407"/>
                </a:cxn>
                <a:cxn ang="0">
                  <a:pos x="192" y="484"/>
                </a:cxn>
                <a:cxn ang="0">
                  <a:pos x="132" y="542"/>
                </a:cxn>
                <a:cxn ang="0">
                  <a:pos x="114" y="557"/>
                </a:cxn>
                <a:cxn ang="0">
                  <a:pos x="96" y="570"/>
                </a:cxn>
                <a:cxn ang="0">
                  <a:pos x="36" y="707"/>
                </a:cxn>
                <a:cxn ang="0">
                  <a:pos x="28" y="270"/>
                </a:cxn>
                <a:cxn ang="0">
                  <a:pos x="190" y="182"/>
                </a:cxn>
                <a:cxn ang="0">
                  <a:pos x="175" y="165"/>
                </a:cxn>
                <a:cxn ang="0">
                  <a:pos x="144" y="138"/>
                </a:cxn>
                <a:cxn ang="0">
                  <a:pos x="124" y="49"/>
                </a:cxn>
                <a:cxn ang="0">
                  <a:pos x="137" y="33"/>
                </a:cxn>
                <a:cxn ang="0">
                  <a:pos x="173" y="11"/>
                </a:cxn>
                <a:cxn ang="0">
                  <a:pos x="211" y="3"/>
                </a:cxn>
                <a:cxn ang="0">
                  <a:pos x="256" y="0"/>
                </a:cxn>
                <a:cxn ang="0">
                  <a:pos x="269" y="6"/>
                </a:cxn>
                <a:cxn ang="0">
                  <a:pos x="291" y="33"/>
                </a:cxn>
                <a:cxn ang="0">
                  <a:pos x="304" y="64"/>
                </a:cxn>
                <a:cxn ang="0">
                  <a:pos x="307" y="98"/>
                </a:cxn>
                <a:cxn ang="0">
                  <a:pos x="272" y="156"/>
                </a:cxn>
                <a:cxn ang="0">
                  <a:pos x="289" y="209"/>
                </a:cxn>
                <a:cxn ang="0">
                  <a:pos x="428" y="386"/>
                </a:cxn>
              </a:cxnLst>
              <a:rect l="0" t="0" r="r" b="b"/>
              <a:pathLst>
                <a:path w="449" h="707">
                  <a:moveTo>
                    <a:pt x="449" y="666"/>
                  </a:moveTo>
                  <a:lnTo>
                    <a:pt x="444" y="645"/>
                  </a:lnTo>
                  <a:lnTo>
                    <a:pt x="439" y="628"/>
                  </a:lnTo>
                  <a:lnTo>
                    <a:pt x="431" y="607"/>
                  </a:lnTo>
                  <a:lnTo>
                    <a:pt x="431" y="600"/>
                  </a:lnTo>
                  <a:lnTo>
                    <a:pt x="421" y="585"/>
                  </a:lnTo>
                  <a:lnTo>
                    <a:pt x="414" y="570"/>
                  </a:lnTo>
                  <a:lnTo>
                    <a:pt x="404" y="559"/>
                  </a:lnTo>
                  <a:lnTo>
                    <a:pt x="391" y="544"/>
                  </a:lnTo>
                  <a:lnTo>
                    <a:pt x="385" y="542"/>
                  </a:lnTo>
                  <a:lnTo>
                    <a:pt x="286" y="504"/>
                  </a:lnTo>
                  <a:lnTo>
                    <a:pt x="278" y="486"/>
                  </a:lnTo>
                  <a:lnTo>
                    <a:pt x="307" y="412"/>
                  </a:lnTo>
                  <a:lnTo>
                    <a:pt x="307" y="391"/>
                  </a:lnTo>
                  <a:lnTo>
                    <a:pt x="304" y="381"/>
                  </a:lnTo>
                  <a:lnTo>
                    <a:pt x="302" y="369"/>
                  </a:lnTo>
                  <a:lnTo>
                    <a:pt x="299" y="359"/>
                  </a:lnTo>
                  <a:lnTo>
                    <a:pt x="289" y="343"/>
                  </a:lnTo>
                  <a:lnTo>
                    <a:pt x="284" y="338"/>
                  </a:lnTo>
                  <a:lnTo>
                    <a:pt x="277" y="328"/>
                  </a:lnTo>
                  <a:lnTo>
                    <a:pt x="269" y="323"/>
                  </a:lnTo>
                  <a:lnTo>
                    <a:pt x="261" y="316"/>
                  </a:lnTo>
                  <a:lnTo>
                    <a:pt x="251" y="311"/>
                  </a:lnTo>
                  <a:lnTo>
                    <a:pt x="243" y="309"/>
                  </a:lnTo>
                  <a:lnTo>
                    <a:pt x="205" y="309"/>
                  </a:lnTo>
                  <a:lnTo>
                    <a:pt x="200" y="311"/>
                  </a:lnTo>
                  <a:lnTo>
                    <a:pt x="190" y="318"/>
                  </a:lnTo>
                  <a:lnTo>
                    <a:pt x="181" y="323"/>
                  </a:lnTo>
                  <a:lnTo>
                    <a:pt x="175" y="331"/>
                  </a:lnTo>
                  <a:lnTo>
                    <a:pt x="173" y="338"/>
                  </a:lnTo>
                  <a:lnTo>
                    <a:pt x="165" y="346"/>
                  </a:lnTo>
                  <a:lnTo>
                    <a:pt x="157" y="354"/>
                  </a:lnTo>
                  <a:lnTo>
                    <a:pt x="154" y="364"/>
                  </a:lnTo>
                  <a:lnTo>
                    <a:pt x="152" y="376"/>
                  </a:lnTo>
                  <a:lnTo>
                    <a:pt x="152" y="395"/>
                  </a:lnTo>
                  <a:lnTo>
                    <a:pt x="154" y="407"/>
                  </a:lnTo>
                  <a:lnTo>
                    <a:pt x="173" y="463"/>
                  </a:lnTo>
                  <a:lnTo>
                    <a:pt x="192" y="484"/>
                  </a:lnTo>
                  <a:lnTo>
                    <a:pt x="192" y="506"/>
                  </a:lnTo>
                  <a:lnTo>
                    <a:pt x="132" y="542"/>
                  </a:lnTo>
                  <a:lnTo>
                    <a:pt x="122" y="547"/>
                  </a:lnTo>
                  <a:lnTo>
                    <a:pt x="114" y="557"/>
                  </a:lnTo>
                  <a:lnTo>
                    <a:pt x="104" y="564"/>
                  </a:lnTo>
                  <a:lnTo>
                    <a:pt x="96" y="570"/>
                  </a:lnTo>
                  <a:lnTo>
                    <a:pt x="94" y="582"/>
                  </a:lnTo>
                  <a:lnTo>
                    <a:pt x="36" y="707"/>
                  </a:lnTo>
                  <a:lnTo>
                    <a:pt x="0" y="432"/>
                  </a:lnTo>
                  <a:lnTo>
                    <a:pt x="28" y="270"/>
                  </a:lnTo>
                  <a:lnTo>
                    <a:pt x="167" y="206"/>
                  </a:lnTo>
                  <a:lnTo>
                    <a:pt x="190" y="182"/>
                  </a:lnTo>
                  <a:lnTo>
                    <a:pt x="183" y="177"/>
                  </a:lnTo>
                  <a:lnTo>
                    <a:pt x="175" y="165"/>
                  </a:lnTo>
                  <a:lnTo>
                    <a:pt x="167" y="153"/>
                  </a:lnTo>
                  <a:lnTo>
                    <a:pt x="144" y="138"/>
                  </a:lnTo>
                  <a:lnTo>
                    <a:pt x="124" y="67"/>
                  </a:lnTo>
                  <a:lnTo>
                    <a:pt x="124" y="49"/>
                  </a:lnTo>
                  <a:lnTo>
                    <a:pt x="132" y="38"/>
                  </a:lnTo>
                  <a:lnTo>
                    <a:pt x="137" y="33"/>
                  </a:lnTo>
                  <a:lnTo>
                    <a:pt x="152" y="21"/>
                  </a:lnTo>
                  <a:lnTo>
                    <a:pt x="173" y="11"/>
                  </a:lnTo>
                  <a:lnTo>
                    <a:pt x="190" y="6"/>
                  </a:lnTo>
                  <a:lnTo>
                    <a:pt x="211" y="3"/>
                  </a:lnTo>
                  <a:lnTo>
                    <a:pt x="229" y="0"/>
                  </a:lnTo>
                  <a:lnTo>
                    <a:pt x="256" y="0"/>
                  </a:lnTo>
                  <a:lnTo>
                    <a:pt x="264" y="3"/>
                  </a:lnTo>
                  <a:lnTo>
                    <a:pt x="269" y="6"/>
                  </a:lnTo>
                  <a:lnTo>
                    <a:pt x="278" y="19"/>
                  </a:lnTo>
                  <a:lnTo>
                    <a:pt x="291" y="33"/>
                  </a:lnTo>
                  <a:lnTo>
                    <a:pt x="299" y="47"/>
                  </a:lnTo>
                  <a:lnTo>
                    <a:pt x="304" y="64"/>
                  </a:lnTo>
                  <a:lnTo>
                    <a:pt x="307" y="82"/>
                  </a:lnTo>
                  <a:lnTo>
                    <a:pt x="307" y="98"/>
                  </a:lnTo>
                  <a:lnTo>
                    <a:pt x="286" y="146"/>
                  </a:lnTo>
                  <a:lnTo>
                    <a:pt x="272" y="156"/>
                  </a:lnTo>
                  <a:lnTo>
                    <a:pt x="264" y="182"/>
                  </a:lnTo>
                  <a:lnTo>
                    <a:pt x="289" y="209"/>
                  </a:lnTo>
                  <a:lnTo>
                    <a:pt x="396" y="262"/>
                  </a:lnTo>
                  <a:lnTo>
                    <a:pt x="428" y="386"/>
                  </a:lnTo>
                  <a:lnTo>
                    <a:pt x="449" y="666"/>
                  </a:lnTo>
                  <a:close/>
                </a:path>
              </a:pathLst>
            </a:custGeom>
            <a:solidFill>
              <a:srgbClr val="8080FF"/>
            </a:solidFill>
            <a:ln w="9525">
              <a:noFill/>
              <a:round/>
              <a:headEnd/>
              <a:tailEnd/>
            </a:ln>
          </p:spPr>
          <p:txBody>
            <a:bodyPr/>
            <a:lstStyle/>
            <a:p>
              <a:endParaRPr lang="en-US"/>
            </a:p>
          </p:txBody>
        </p:sp>
        <p:sp>
          <p:nvSpPr>
            <p:cNvPr id="2115" name="Freeform 67"/>
            <p:cNvSpPr>
              <a:spLocks/>
            </p:cNvSpPr>
            <p:nvPr/>
          </p:nvSpPr>
          <p:spPr bwMode="auto">
            <a:xfrm>
              <a:off x="1801" y="2034"/>
              <a:ext cx="83" cy="146"/>
            </a:xfrm>
            <a:custGeom>
              <a:avLst/>
              <a:gdLst/>
              <a:ahLst/>
              <a:cxnLst>
                <a:cxn ang="0">
                  <a:pos x="267" y="511"/>
                </a:cxn>
                <a:cxn ang="0">
                  <a:pos x="267" y="443"/>
                </a:cxn>
                <a:cxn ang="0">
                  <a:pos x="274" y="438"/>
                </a:cxn>
                <a:cxn ang="0">
                  <a:pos x="290" y="388"/>
                </a:cxn>
                <a:cxn ang="0">
                  <a:pos x="285" y="374"/>
                </a:cxn>
                <a:cxn ang="0">
                  <a:pos x="282" y="321"/>
                </a:cxn>
                <a:cxn ang="0">
                  <a:pos x="272" y="306"/>
                </a:cxn>
                <a:cxn ang="0">
                  <a:pos x="257" y="295"/>
                </a:cxn>
                <a:cxn ang="0">
                  <a:pos x="239" y="287"/>
                </a:cxn>
                <a:cxn ang="0">
                  <a:pos x="188" y="285"/>
                </a:cxn>
                <a:cxn ang="0">
                  <a:pos x="170" y="292"/>
                </a:cxn>
                <a:cxn ang="0">
                  <a:pos x="156" y="306"/>
                </a:cxn>
                <a:cxn ang="0">
                  <a:pos x="148" y="316"/>
                </a:cxn>
                <a:cxn ang="0">
                  <a:pos x="140" y="343"/>
                </a:cxn>
                <a:cxn ang="0">
                  <a:pos x="137" y="371"/>
                </a:cxn>
                <a:cxn ang="0">
                  <a:pos x="127" y="386"/>
                </a:cxn>
                <a:cxn ang="0">
                  <a:pos x="145" y="438"/>
                </a:cxn>
                <a:cxn ang="0">
                  <a:pos x="158" y="443"/>
                </a:cxn>
                <a:cxn ang="0">
                  <a:pos x="51" y="534"/>
                </a:cxn>
                <a:cxn ang="0">
                  <a:pos x="0" y="340"/>
                </a:cxn>
                <a:cxn ang="0">
                  <a:pos x="124" y="229"/>
                </a:cxn>
                <a:cxn ang="0">
                  <a:pos x="140" y="181"/>
                </a:cxn>
                <a:cxn ang="0">
                  <a:pos x="107" y="150"/>
                </a:cxn>
                <a:cxn ang="0">
                  <a:pos x="77" y="127"/>
                </a:cxn>
                <a:cxn ang="0">
                  <a:pos x="72" y="107"/>
                </a:cxn>
                <a:cxn ang="0">
                  <a:pos x="79" y="90"/>
                </a:cxn>
                <a:cxn ang="0">
                  <a:pos x="81" y="64"/>
                </a:cxn>
                <a:cxn ang="0">
                  <a:pos x="132" y="31"/>
                </a:cxn>
                <a:cxn ang="0">
                  <a:pos x="158" y="6"/>
                </a:cxn>
                <a:cxn ang="0">
                  <a:pos x="173" y="0"/>
                </a:cxn>
                <a:cxn ang="0">
                  <a:pos x="191" y="6"/>
                </a:cxn>
                <a:cxn ang="0">
                  <a:pos x="207" y="6"/>
                </a:cxn>
                <a:cxn ang="0">
                  <a:pos x="231" y="11"/>
                </a:cxn>
                <a:cxn ang="0">
                  <a:pos x="287" y="74"/>
                </a:cxn>
                <a:cxn ang="0">
                  <a:pos x="298" y="102"/>
                </a:cxn>
                <a:cxn ang="0">
                  <a:pos x="303" y="119"/>
                </a:cxn>
                <a:cxn ang="0">
                  <a:pos x="295" y="140"/>
                </a:cxn>
                <a:cxn ang="0">
                  <a:pos x="285" y="155"/>
                </a:cxn>
                <a:cxn ang="0">
                  <a:pos x="261" y="163"/>
                </a:cxn>
                <a:cxn ang="0">
                  <a:pos x="229" y="201"/>
                </a:cxn>
                <a:cxn ang="0">
                  <a:pos x="257" y="219"/>
                </a:cxn>
                <a:cxn ang="0">
                  <a:pos x="261" y="244"/>
                </a:cxn>
                <a:cxn ang="0">
                  <a:pos x="351" y="549"/>
                </a:cxn>
              </a:cxnLst>
              <a:rect l="0" t="0" r="r" b="b"/>
              <a:pathLst>
                <a:path w="351" h="620">
                  <a:moveTo>
                    <a:pt x="351" y="549"/>
                  </a:moveTo>
                  <a:lnTo>
                    <a:pt x="267" y="511"/>
                  </a:lnTo>
                  <a:lnTo>
                    <a:pt x="261" y="448"/>
                  </a:lnTo>
                  <a:lnTo>
                    <a:pt x="267" y="443"/>
                  </a:lnTo>
                  <a:lnTo>
                    <a:pt x="272" y="443"/>
                  </a:lnTo>
                  <a:lnTo>
                    <a:pt x="274" y="438"/>
                  </a:lnTo>
                  <a:lnTo>
                    <a:pt x="280" y="433"/>
                  </a:lnTo>
                  <a:lnTo>
                    <a:pt x="290" y="388"/>
                  </a:lnTo>
                  <a:lnTo>
                    <a:pt x="280" y="386"/>
                  </a:lnTo>
                  <a:lnTo>
                    <a:pt x="285" y="374"/>
                  </a:lnTo>
                  <a:lnTo>
                    <a:pt x="285" y="333"/>
                  </a:lnTo>
                  <a:lnTo>
                    <a:pt x="282" y="321"/>
                  </a:lnTo>
                  <a:lnTo>
                    <a:pt x="274" y="313"/>
                  </a:lnTo>
                  <a:lnTo>
                    <a:pt x="272" y="306"/>
                  </a:lnTo>
                  <a:lnTo>
                    <a:pt x="264" y="300"/>
                  </a:lnTo>
                  <a:lnTo>
                    <a:pt x="257" y="295"/>
                  </a:lnTo>
                  <a:lnTo>
                    <a:pt x="250" y="290"/>
                  </a:lnTo>
                  <a:lnTo>
                    <a:pt x="239" y="287"/>
                  </a:lnTo>
                  <a:lnTo>
                    <a:pt x="218" y="285"/>
                  </a:lnTo>
                  <a:lnTo>
                    <a:pt x="188" y="285"/>
                  </a:lnTo>
                  <a:lnTo>
                    <a:pt x="180" y="287"/>
                  </a:lnTo>
                  <a:lnTo>
                    <a:pt x="170" y="292"/>
                  </a:lnTo>
                  <a:lnTo>
                    <a:pt x="161" y="300"/>
                  </a:lnTo>
                  <a:lnTo>
                    <a:pt x="156" y="306"/>
                  </a:lnTo>
                  <a:lnTo>
                    <a:pt x="150" y="311"/>
                  </a:lnTo>
                  <a:lnTo>
                    <a:pt x="148" y="316"/>
                  </a:lnTo>
                  <a:lnTo>
                    <a:pt x="143" y="330"/>
                  </a:lnTo>
                  <a:lnTo>
                    <a:pt x="140" y="343"/>
                  </a:lnTo>
                  <a:lnTo>
                    <a:pt x="137" y="356"/>
                  </a:lnTo>
                  <a:lnTo>
                    <a:pt x="137" y="371"/>
                  </a:lnTo>
                  <a:lnTo>
                    <a:pt x="140" y="381"/>
                  </a:lnTo>
                  <a:lnTo>
                    <a:pt x="127" y="386"/>
                  </a:lnTo>
                  <a:lnTo>
                    <a:pt x="140" y="433"/>
                  </a:lnTo>
                  <a:lnTo>
                    <a:pt x="145" y="438"/>
                  </a:lnTo>
                  <a:lnTo>
                    <a:pt x="150" y="440"/>
                  </a:lnTo>
                  <a:lnTo>
                    <a:pt x="158" y="443"/>
                  </a:lnTo>
                  <a:lnTo>
                    <a:pt x="156" y="488"/>
                  </a:lnTo>
                  <a:lnTo>
                    <a:pt x="51" y="534"/>
                  </a:lnTo>
                  <a:lnTo>
                    <a:pt x="21" y="620"/>
                  </a:lnTo>
                  <a:lnTo>
                    <a:pt x="0" y="340"/>
                  </a:lnTo>
                  <a:lnTo>
                    <a:pt x="16" y="270"/>
                  </a:lnTo>
                  <a:lnTo>
                    <a:pt x="124" y="229"/>
                  </a:lnTo>
                  <a:lnTo>
                    <a:pt x="150" y="198"/>
                  </a:lnTo>
                  <a:lnTo>
                    <a:pt x="140" y="181"/>
                  </a:lnTo>
                  <a:lnTo>
                    <a:pt x="124" y="165"/>
                  </a:lnTo>
                  <a:lnTo>
                    <a:pt x="107" y="150"/>
                  </a:lnTo>
                  <a:lnTo>
                    <a:pt x="92" y="140"/>
                  </a:lnTo>
                  <a:lnTo>
                    <a:pt x="77" y="127"/>
                  </a:lnTo>
                  <a:lnTo>
                    <a:pt x="72" y="117"/>
                  </a:lnTo>
                  <a:lnTo>
                    <a:pt x="72" y="107"/>
                  </a:lnTo>
                  <a:lnTo>
                    <a:pt x="75" y="97"/>
                  </a:lnTo>
                  <a:lnTo>
                    <a:pt x="79" y="90"/>
                  </a:lnTo>
                  <a:lnTo>
                    <a:pt x="87" y="84"/>
                  </a:lnTo>
                  <a:lnTo>
                    <a:pt x="81" y="64"/>
                  </a:lnTo>
                  <a:lnTo>
                    <a:pt x="123" y="44"/>
                  </a:lnTo>
                  <a:lnTo>
                    <a:pt x="132" y="31"/>
                  </a:lnTo>
                  <a:lnTo>
                    <a:pt x="143" y="18"/>
                  </a:lnTo>
                  <a:lnTo>
                    <a:pt x="158" y="6"/>
                  </a:lnTo>
                  <a:lnTo>
                    <a:pt x="164" y="3"/>
                  </a:lnTo>
                  <a:lnTo>
                    <a:pt x="173" y="0"/>
                  </a:lnTo>
                  <a:lnTo>
                    <a:pt x="183" y="1"/>
                  </a:lnTo>
                  <a:lnTo>
                    <a:pt x="191" y="6"/>
                  </a:lnTo>
                  <a:lnTo>
                    <a:pt x="199" y="11"/>
                  </a:lnTo>
                  <a:lnTo>
                    <a:pt x="207" y="6"/>
                  </a:lnTo>
                  <a:lnTo>
                    <a:pt x="224" y="6"/>
                  </a:lnTo>
                  <a:lnTo>
                    <a:pt x="231" y="11"/>
                  </a:lnTo>
                  <a:lnTo>
                    <a:pt x="237" y="13"/>
                  </a:lnTo>
                  <a:lnTo>
                    <a:pt x="287" y="74"/>
                  </a:lnTo>
                  <a:lnTo>
                    <a:pt x="295" y="97"/>
                  </a:lnTo>
                  <a:lnTo>
                    <a:pt x="298" y="102"/>
                  </a:lnTo>
                  <a:lnTo>
                    <a:pt x="303" y="110"/>
                  </a:lnTo>
                  <a:lnTo>
                    <a:pt x="303" y="119"/>
                  </a:lnTo>
                  <a:lnTo>
                    <a:pt x="301" y="131"/>
                  </a:lnTo>
                  <a:lnTo>
                    <a:pt x="295" y="140"/>
                  </a:lnTo>
                  <a:lnTo>
                    <a:pt x="290" y="148"/>
                  </a:lnTo>
                  <a:lnTo>
                    <a:pt x="285" y="155"/>
                  </a:lnTo>
                  <a:lnTo>
                    <a:pt x="269" y="160"/>
                  </a:lnTo>
                  <a:lnTo>
                    <a:pt x="261" y="163"/>
                  </a:lnTo>
                  <a:lnTo>
                    <a:pt x="250" y="163"/>
                  </a:lnTo>
                  <a:lnTo>
                    <a:pt x="229" y="201"/>
                  </a:lnTo>
                  <a:lnTo>
                    <a:pt x="239" y="206"/>
                  </a:lnTo>
                  <a:lnTo>
                    <a:pt x="257" y="219"/>
                  </a:lnTo>
                  <a:lnTo>
                    <a:pt x="261" y="232"/>
                  </a:lnTo>
                  <a:lnTo>
                    <a:pt x="261" y="244"/>
                  </a:lnTo>
                  <a:lnTo>
                    <a:pt x="336" y="263"/>
                  </a:lnTo>
                  <a:lnTo>
                    <a:pt x="351" y="549"/>
                  </a:lnTo>
                  <a:close/>
                </a:path>
              </a:pathLst>
            </a:custGeom>
            <a:solidFill>
              <a:srgbClr val="8080FF"/>
            </a:solidFill>
            <a:ln w="9525">
              <a:noFill/>
              <a:round/>
              <a:headEnd/>
              <a:tailEnd/>
            </a:ln>
          </p:spPr>
          <p:txBody>
            <a:bodyPr/>
            <a:lstStyle/>
            <a:p>
              <a:endParaRPr lang="en-US"/>
            </a:p>
          </p:txBody>
        </p:sp>
        <p:sp>
          <p:nvSpPr>
            <p:cNvPr id="2116" name="Freeform 68"/>
            <p:cNvSpPr>
              <a:spLocks/>
            </p:cNvSpPr>
            <p:nvPr/>
          </p:nvSpPr>
          <p:spPr bwMode="auto">
            <a:xfrm>
              <a:off x="1768" y="2020"/>
              <a:ext cx="208" cy="464"/>
            </a:xfrm>
            <a:custGeom>
              <a:avLst/>
              <a:gdLst/>
              <a:ahLst/>
              <a:cxnLst>
                <a:cxn ang="0">
                  <a:pos x="819" y="1895"/>
                </a:cxn>
                <a:cxn ang="0">
                  <a:pos x="743" y="506"/>
                </a:cxn>
                <a:cxn ang="0">
                  <a:pos x="754" y="389"/>
                </a:cxn>
                <a:cxn ang="0">
                  <a:pos x="725" y="343"/>
                </a:cxn>
                <a:cxn ang="0">
                  <a:pos x="728" y="328"/>
                </a:cxn>
                <a:cxn ang="0">
                  <a:pos x="722" y="316"/>
                </a:cxn>
                <a:cxn ang="0">
                  <a:pos x="711" y="310"/>
                </a:cxn>
                <a:cxn ang="0">
                  <a:pos x="698" y="303"/>
                </a:cxn>
                <a:cxn ang="0">
                  <a:pos x="652" y="307"/>
                </a:cxn>
                <a:cxn ang="0">
                  <a:pos x="626" y="315"/>
                </a:cxn>
                <a:cxn ang="0">
                  <a:pos x="599" y="333"/>
                </a:cxn>
                <a:cxn ang="0">
                  <a:pos x="591" y="351"/>
                </a:cxn>
                <a:cxn ang="0">
                  <a:pos x="593" y="374"/>
                </a:cxn>
                <a:cxn ang="0">
                  <a:pos x="593" y="386"/>
                </a:cxn>
                <a:cxn ang="0">
                  <a:pos x="583" y="389"/>
                </a:cxn>
                <a:cxn ang="0">
                  <a:pos x="588" y="415"/>
                </a:cxn>
                <a:cxn ang="0">
                  <a:pos x="596" y="435"/>
                </a:cxn>
                <a:cxn ang="0">
                  <a:pos x="619" y="453"/>
                </a:cxn>
                <a:cxn ang="0">
                  <a:pos x="492" y="552"/>
                </a:cxn>
                <a:cxn ang="0">
                  <a:pos x="482" y="567"/>
                </a:cxn>
                <a:cxn ang="0">
                  <a:pos x="469" y="290"/>
                </a:cxn>
                <a:cxn ang="0">
                  <a:pos x="482" y="273"/>
                </a:cxn>
                <a:cxn ang="0">
                  <a:pos x="593" y="140"/>
                </a:cxn>
                <a:cxn ang="0">
                  <a:pos x="580" y="105"/>
                </a:cxn>
                <a:cxn ang="0">
                  <a:pos x="575" y="67"/>
                </a:cxn>
                <a:cxn ang="0">
                  <a:pos x="588" y="48"/>
                </a:cxn>
                <a:cxn ang="0">
                  <a:pos x="657" y="0"/>
                </a:cxn>
                <a:cxn ang="0">
                  <a:pos x="720" y="46"/>
                </a:cxn>
                <a:cxn ang="0">
                  <a:pos x="743" y="87"/>
                </a:cxn>
                <a:cxn ang="0">
                  <a:pos x="712" y="163"/>
                </a:cxn>
                <a:cxn ang="0">
                  <a:pos x="725" y="219"/>
                </a:cxn>
                <a:cxn ang="0">
                  <a:pos x="883" y="1959"/>
                </a:cxn>
                <a:cxn ang="0">
                  <a:pos x="0" y="1895"/>
                </a:cxn>
              </a:cxnLst>
              <a:rect l="0" t="0" r="r" b="b"/>
              <a:pathLst>
                <a:path w="883" h="1962">
                  <a:moveTo>
                    <a:pt x="0" y="1895"/>
                  </a:moveTo>
                  <a:lnTo>
                    <a:pt x="819" y="1895"/>
                  </a:lnTo>
                  <a:lnTo>
                    <a:pt x="819" y="532"/>
                  </a:lnTo>
                  <a:lnTo>
                    <a:pt x="743" y="506"/>
                  </a:lnTo>
                  <a:lnTo>
                    <a:pt x="722" y="488"/>
                  </a:lnTo>
                  <a:lnTo>
                    <a:pt x="754" y="389"/>
                  </a:lnTo>
                  <a:lnTo>
                    <a:pt x="749" y="348"/>
                  </a:lnTo>
                  <a:lnTo>
                    <a:pt x="725" y="343"/>
                  </a:lnTo>
                  <a:lnTo>
                    <a:pt x="728" y="338"/>
                  </a:lnTo>
                  <a:lnTo>
                    <a:pt x="728" y="328"/>
                  </a:lnTo>
                  <a:lnTo>
                    <a:pt x="725" y="321"/>
                  </a:lnTo>
                  <a:lnTo>
                    <a:pt x="722" y="316"/>
                  </a:lnTo>
                  <a:lnTo>
                    <a:pt x="720" y="312"/>
                  </a:lnTo>
                  <a:lnTo>
                    <a:pt x="711" y="310"/>
                  </a:lnTo>
                  <a:lnTo>
                    <a:pt x="708" y="307"/>
                  </a:lnTo>
                  <a:lnTo>
                    <a:pt x="698" y="303"/>
                  </a:lnTo>
                  <a:lnTo>
                    <a:pt x="662" y="303"/>
                  </a:lnTo>
                  <a:lnTo>
                    <a:pt x="652" y="307"/>
                  </a:lnTo>
                  <a:lnTo>
                    <a:pt x="636" y="312"/>
                  </a:lnTo>
                  <a:lnTo>
                    <a:pt x="626" y="315"/>
                  </a:lnTo>
                  <a:lnTo>
                    <a:pt x="614" y="319"/>
                  </a:lnTo>
                  <a:lnTo>
                    <a:pt x="599" y="333"/>
                  </a:lnTo>
                  <a:lnTo>
                    <a:pt x="593" y="341"/>
                  </a:lnTo>
                  <a:lnTo>
                    <a:pt x="591" y="351"/>
                  </a:lnTo>
                  <a:lnTo>
                    <a:pt x="591" y="367"/>
                  </a:lnTo>
                  <a:lnTo>
                    <a:pt x="593" y="374"/>
                  </a:lnTo>
                  <a:lnTo>
                    <a:pt x="599" y="386"/>
                  </a:lnTo>
                  <a:lnTo>
                    <a:pt x="593" y="386"/>
                  </a:lnTo>
                  <a:lnTo>
                    <a:pt x="588" y="389"/>
                  </a:lnTo>
                  <a:lnTo>
                    <a:pt x="583" y="389"/>
                  </a:lnTo>
                  <a:lnTo>
                    <a:pt x="583" y="401"/>
                  </a:lnTo>
                  <a:lnTo>
                    <a:pt x="588" y="415"/>
                  </a:lnTo>
                  <a:lnTo>
                    <a:pt x="591" y="425"/>
                  </a:lnTo>
                  <a:lnTo>
                    <a:pt x="596" y="435"/>
                  </a:lnTo>
                  <a:lnTo>
                    <a:pt x="612" y="446"/>
                  </a:lnTo>
                  <a:lnTo>
                    <a:pt x="619" y="453"/>
                  </a:lnTo>
                  <a:lnTo>
                    <a:pt x="617" y="491"/>
                  </a:lnTo>
                  <a:lnTo>
                    <a:pt x="492" y="552"/>
                  </a:lnTo>
                  <a:lnTo>
                    <a:pt x="482" y="562"/>
                  </a:lnTo>
                  <a:lnTo>
                    <a:pt x="482" y="567"/>
                  </a:lnTo>
                  <a:lnTo>
                    <a:pt x="469" y="319"/>
                  </a:lnTo>
                  <a:lnTo>
                    <a:pt x="469" y="290"/>
                  </a:lnTo>
                  <a:lnTo>
                    <a:pt x="477" y="283"/>
                  </a:lnTo>
                  <a:lnTo>
                    <a:pt x="482" y="273"/>
                  </a:lnTo>
                  <a:lnTo>
                    <a:pt x="601" y="209"/>
                  </a:lnTo>
                  <a:lnTo>
                    <a:pt x="593" y="140"/>
                  </a:lnTo>
                  <a:lnTo>
                    <a:pt x="583" y="122"/>
                  </a:lnTo>
                  <a:lnTo>
                    <a:pt x="580" y="105"/>
                  </a:lnTo>
                  <a:lnTo>
                    <a:pt x="575" y="87"/>
                  </a:lnTo>
                  <a:lnTo>
                    <a:pt x="575" y="67"/>
                  </a:lnTo>
                  <a:lnTo>
                    <a:pt x="580" y="59"/>
                  </a:lnTo>
                  <a:lnTo>
                    <a:pt x="588" y="48"/>
                  </a:lnTo>
                  <a:lnTo>
                    <a:pt x="621" y="10"/>
                  </a:lnTo>
                  <a:lnTo>
                    <a:pt x="657" y="0"/>
                  </a:lnTo>
                  <a:lnTo>
                    <a:pt x="711" y="24"/>
                  </a:lnTo>
                  <a:lnTo>
                    <a:pt x="720" y="46"/>
                  </a:lnTo>
                  <a:lnTo>
                    <a:pt x="738" y="56"/>
                  </a:lnTo>
                  <a:lnTo>
                    <a:pt x="743" y="87"/>
                  </a:lnTo>
                  <a:lnTo>
                    <a:pt x="730" y="151"/>
                  </a:lnTo>
                  <a:lnTo>
                    <a:pt x="712" y="163"/>
                  </a:lnTo>
                  <a:lnTo>
                    <a:pt x="711" y="196"/>
                  </a:lnTo>
                  <a:lnTo>
                    <a:pt x="725" y="219"/>
                  </a:lnTo>
                  <a:lnTo>
                    <a:pt x="883" y="288"/>
                  </a:lnTo>
                  <a:lnTo>
                    <a:pt x="883" y="1959"/>
                  </a:lnTo>
                  <a:lnTo>
                    <a:pt x="2" y="1962"/>
                  </a:lnTo>
                  <a:lnTo>
                    <a:pt x="0" y="1895"/>
                  </a:lnTo>
                  <a:close/>
                </a:path>
              </a:pathLst>
            </a:custGeom>
            <a:solidFill>
              <a:srgbClr val="8080FF"/>
            </a:solidFill>
            <a:ln w="9525">
              <a:noFill/>
              <a:round/>
              <a:headEnd/>
              <a:tailEnd/>
            </a:ln>
          </p:spPr>
          <p:txBody>
            <a:bodyPr/>
            <a:lstStyle/>
            <a:p>
              <a:endParaRPr lang="en-US"/>
            </a:p>
          </p:txBody>
        </p:sp>
        <p:sp>
          <p:nvSpPr>
            <p:cNvPr id="2117" name="Freeform 69"/>
            <p:cNvSpPr>
              <a:spLocks/>
            </p:cNvSpPr>
            <p:nvPr/>
          </p:nvSpPr>
          <p:spPr bwMode="auto">
            <a:xfrm>
              <a:off x="1434" y="2224"/>
              <a:ext cx="486" cy="464"/>
            </a:xfrm>
            <a:custGeom>
              <a:avLst/>
              <a:gdLst/>
              <a:ahLst/>
              <a:cxnLst>
                <a:cxn ang="0">
                  <a:pos x="1087" y="0"/>
                </a:cxn>
                <a:cxn ang="0">
                  <a:pos x="1147" y="21"/>
                </a:cxn>
                <a:cxn ang="0">
                  <a:pos x="1181" y="74"/>
                </a:cxn>
                <a:cxn ang="0">
                  <a:pos x="1188" y="115"/>
                </a:cxn>
                <a:cxn ang="0">
                  <a:pos x="1168" y="224"/>
                </a:cxn>
                <a:cxn ang="0">
                  <a:pos x="1130" y="295"/>
                </a:cxn>
                <a:cxn ang="0">
                  <a:pos x="1203" y="341"/>
                </a:cxn>
                <a:cxn ang="0">
                  <a:pos x="1365" y="410"/>
                </a:cxn>
                <a:cxn ang="0">
                  <a:pos x="1794" y="444"/>
                </a:cxn>
                <a:cxn ang="0">
                  <a:pos x="1840" y="456"/>
                </a:cxn>
                <a:cxn ang="0">
                  <a:pos x="1896" y="399"/>
                </a:cxn>
                <a:cxn ang="0">
                  <a:pos x="1907" y="449"/>
                </a:cxn>
                <a:cxn ang="0">
                  <a:pos x="2060" y="456"/>
                </a:cxn>
                <a:cxn ang="0">
                  <a:pos x="2041" y="504"/>
                </a:cxn>
                <a:cxn ang="0">
                  <a:pos x="1990" y="549"/>
                </a:cxn>
                <a:cxn ang="0">
                  <a:pos x="1858" y="549"/>
                </a:cxn>
                <a:cxn ang="0">
                  <a:pos x="1733" y="890"/>
                </a:cxn>
                <a:cxn ang="0">
                  <a:pos x="1426" y="676"/>
                </a:cxn>
                <a:cxn ang="0">
                  <a:pos x="1330" y="665"/>
                </a:cxn>
                <a:cxn ang="0">
                  <a:pos x="1310" y="727"/>
                </a:cxn>
                <a:cxn ang="0">
                  <a:pos x="1359" y="1308"/>
                </a:cxn>
                <a:cxn ang="0">
                  <a:pos x="612" y="1964"/>
                </a:cxn>
                <a:cxn ang="0">
                  <a:pos x="790" y="775"/>
                </a:cxn>
                <a:cxn ang="0">
                  <a:pos x="752" y="710"/>
                </a:cxn>
                <a:cxn ang="0">
                  <a:pos x="518" y="813"/>
                </a:cxn>
                <a:cxn ang="0">
                  <a:pos x="242" y="665"/>
                </a:cxn>
                <a:cxn ang="0">
                  <a:pos x="126" y="361"/>
                </a:cxn>
                <a:cxn ang="0">
                  <a:pos x="80" y="321"/>
                </a:cxn>
                <a:cxn ang="0">
                  <a:pos x="41" y="278"/>
                </a:cxn>
                <a:cxn ang="0">
                  <a:pos x="11" y="229"/>
                </a:cxn>
                <a:cxn ang="0">
                  <a:pos x="5" y="201"/>
                </a:cxn>
                <a:cxn ang="0">
                  <a:pos x="54" y="229"/>
                </a:cxn>
                <a:cxn ang="0">
                  <a:pos x="150" y="254"/>
                </a:cxn>
                <a:cxn ang="0">
                  <a:pos x="193" y="226"/>
                </a:cxn>
                <a:cxn ang="0">
                  <a:pos x="201" y="185"/>
                </a:cxn>
                <a:cxn ang="0">
                  <a:pos x="249" y="252"/>
                </a:cxn>
                <a:cxn ang="0">
                  <a:pos x="298" y="240"/>
                </a:cxn>
                <a:cxn ang="0">
                  <a:pos x="685" y="384"/>
                </a:cxn>
                <a:cxn ang="0">
                  <a:pos x="894" y="341"/>
                </a:cxn>
                <a:cxn ang="0">
                  <a:pos x="964" y="295"/>
                </a:cxn>
                <a:cxn ang="0">
                  <a:pos x="927" y="224"/>
                </a:cxn>
                <a:cxn ang="0">
                  <a:pos x="911" y="118"/>
                </a:cxn>
                <a:cxn ang="0">
                  <a:pos x="914" y="79"/>
                </a:cxn>
                <a:cxn ang="0">
                  <a:pos x="953" y="21"/>
                </a:cxn>
                <a:cxn ang="0">
                  <a:pos x="1023" y="0"/>
                </a:cxn>
              </a:cxnLst>
              <a:rect l="0" t="0" r="r" b="b"/>
              <a:pathLst>
                <a:path w="2063" h="1967">
                  <a:moveTo>
                    <a:pt x="1023" y="0"/>
                  </a:moveTo>
                  <a:lnTo>
                    <a:pt x="1087" y="0"/>
                  </a:lnTo>
                  <a:lnTo>
                    <a:pt x="1117" y="10"/>
                  </a:lnTo>
                  <a:lnTo>
                    <a:pt x="1147" y="21"/>
                  </a:lnTo>
                  <a:lnTo>
                    <a:pt x="1168" y="43"/>
                  </a:lnTo>
                  <a:lnTo>
                    <a:pt x="1181" y="74"/>
                  </a:lnTo>
                  <a:lnTo>
                    <a:pt x="1188" y="108"/>
                  </a:lnTo>
                  <a:lnTo>
                    <a:pt x="1188" y="115"/>
                  </a:lnTo>
                  <a:lnTo>
                    <a:pt x="1181" y="168"/>
                  </a:lnTo>
                  <a:lnTo>
                    <a:pt x="1168" y="224"/>
                  </a:lnTo>
                  <a:lnTo>
                    <a:pt x="1147" y="272"/>
                  </a:lnTo>
                  <a:lnTo>
                    <a:pt x="1130" y="295"/>
                  </a:lnTo>
                  <a:lnTo>
                    <a:pt x="1173" y="295"/>
                  </a:lnTo>
                  <a:lnTo>
                    <a:pt x="1203" y="341"/>
                  </a:lnTo>
                  <a:lnTo>
                    <a:pt x="1315" y="341"/>
                  </a:lnTo>
                  <a:lnTo>
                    <a:pt x="1365" y="410"/>
                  </a:lnTo>
                  <a:lnTo>
                    <a:pt x="1733" y="444"/>
                  </a:lnTo>
                  <a:lnTo>
                    <a:pt x="1794" y="444"/>
                  </a:lnTo>
                  <a:lnTo>
                    <a:pt x="1807" y="456"/>
                  </a:lnTo>
                  <a:lnTo>
                    <a:pt x="1840" y="456"/>
                  </a:lnTo>
                  <a:lnTo>
                    <a:pt x="1878" y="399"/>
                  </a:lnTo>
                  <a:lnTo>
                    <a:pt x="1896" y="399"/>
                  </a:lnTo>
                  <a:lnTo>
                    <a:pt x="1896" y="430"/>
                  </a:lnTo>
                  <a:lnTo>
                    <a:pt x="1907" y="449"/>
                  </a:lnTo>
                  <a:lnTo>
                    <a:pt x="1993" y="449"/>
                  </a:lnTo>
                  <a:lnTo>
                    <a:pt x="2060" y="456"/>
                  </a:lnTo>
                  <a:lnTo>
                    <a:pt x="2063" y="468"/>
                  </a:lnTo>
                  <a:lnTo>
                    <a:pt x="2041" y="504"/>
                  </a:lnTo>
                  <a:lnTo>
                    <a:pt x="2012" y="523"/>
                  </a:lnTo>
                  <a:lnTo>
                    <a:pt x="1990" y="549"/>
                  </a:lnTo>
                  <a:lnTo>
                    <a:pt x="1937" y="557"/>
                  </a:lnTo>
                  <a:lnTo>
                    <a:pt x="1858" y="549"/>
                  </a:lnTo>
                  <a:lnTo>
                    <a:pt x="1866" y="924"/>
                  </a:lnTo>
                  <a:lnTo>
                    <a:pt x="1733" y="890"/>
                  </a:lnTo>
                  <a:lnTo>
                    <a:pt x="1663" y="854"/>
                  </a:lnTo>
                  <a:lnTo>
                    <a:pt x="1426" y="676"/>
                  </a:lnTo>
                  <a:lnTo>
                    <a:pt x="1375" y="653"/>
                  </a:lnTo>
                  <a:lnTo>
                    <a:pt x="1330" y="665"/>
                  </a:lnTo>
                  <a:lnTo>
                    <a:pt x="1315" y="681"/>
                  </a:lnTo>
                  <a:lnTo>
                    <a:pt x="1310" y="727"/>
                  </a:lnTo>
                  <a:lnTo>
                    <a:pt x="1310" y="795"/>
                  </a:lnTo>
                  <a:lnTo>
                    <a:pt x="1359" y="1308"/>
                  </a:lnTo>
                  <a:lnTo>
                    <a:pt x="1469" y="1967"/>
                  </a:lnTo>
                  <a:lnTo>
                    <a:pt x="612" y="1964"/>
                  </a:lnTo>
                  <a:lnTo>
                    <a:pt x="787" y="795"/>
                  </a:lnTo>
                  <a:lnTo>
                    <a:pt x="790" y="775"/>
                  </a:lnTo>
                  <a:lnTo>
                    <a:pt x="790" y="727"/>
                  </a:lnTo>
                  <a:lnTo>
                    <a:pt x="752" y="710"/>
                  </a:lnTo>
                  <a:lnTo>
                    <a:pt x="711" y="717"/>
                  </a:lnTo>
                  <a:lnTo>
                    <a:pt x="518" y="813"/>
                  </a:lnTo>
                  <a:lnTo>
                    <a:pt x="298" y="864"/>
                  </a:lnTo>
                  <a:lnTo>
                    <a:pt x="242" y="665"/>
                  </a:lnTo>
                  <a:lnTo>
                    <a:pt x="229" y="348"/>
                  </a:lnTo>
                  <a:lnTo>
                    <a:pt x="126" y="361"/>
                  </a:lnTo>
                  <a:lnTo>
                    <a:pt x="102" y="346"/>
                  </a:lnTo>
                  <a:lnTo>
                    <a:pt x="80" y="321"/>
                  </a:lnTo>
                  <a:lnTo>
                    <a:pt x="62" y="293"/>
                  </a:lnTo>
                  <a:lnTo>
                    <a:pt x="41" y="278"/>
                  </a:lnTo>
                  <a:lnTo>
                    <a:pt x="26" y="252"/>
                  </a:lnTo>
                  <a:lnTo>
                    <a:pt x="11" y="229"/>
                  </a:lnTo>
                  <a:lnTo>
                    <a:pt x="0" y="214"/>
                  </a:lnTo>
                  <a:lnTo>
                    <a:pt x="5" y="201"/>
                  </a:lnTo>
                  <a:lnTo>
                    <a:pt x="21" y="206"/>
                  </a:lnTo>
                  <a:lnTo>
                    <a:pt x="54" y="229"/>
                  </a:lnTo>
                  <a:lnTo>
                    <a:pt x="99" y="245"/>
                  </a:lnTo>
                  <a:lnTo>
                    <a:pt x="150" y="254"/>
                  </a:lnTo>
                  <a:lnTo>
                    <a:pt x="186" y="245"/>
                  </a:lnTo>
                  <a:lnTo>
                    <a:pt x="193" y="226"/>
                  </a:lnTo>
                  <a:lnTo>
                    <a:pt x="193" y="194"/>
                  </a:lnTo>
                  <a:lnTo>
                    <a:pt x="201" y="185"/>
                  </a:lnTo>
                  <a:lnTo>
                    <a:pt x="214" y="194"/>
                  </a:lnTo>
                  <a:lnTo>
                    <a:pt x="249" y="252"/>
                  </a:lnTo>
                  <a:lnTo>
                    <a:pt x="282" y="252"/>
                  </a:lnTo>
                  <a:lnTo>
                    <a:pt x="298" y="240"/>
                  </a:lnTo>
                  <a:lnTo>
                    <a:pt x="356" y="240"/>
                  </a:lnTo>
                  <a:lnTo>
                    <a:pt x="685" y="384"/>
                  </a:lnTo>
                  <a:lnTo>
                    <a:pt x="779" y="341"/>
                  </a:lnTo>
                  <a:lnTo>
                    <a:pt x="894" y="341"/>
                  </a:lnTo>
                  <a:lnTo>
                    <a:pt x="924" y="295"/>
                  </a:lnTo>
                  <a:lnTo>
                    <a:pt x="964" y="295"/>
                  </a:lnTo>
                  <a:lnTo>
                    <a:pt x="953" y="272"/>
                  </a:lnTo>
                  <a:lnTo>
                    <a:pt x="927" y="224"/>
                  </a:lnTo>
                  <a:lnTo>
                    <a:pt x="914" y="168"/>
                  </a:lnTo>
                  <a:lnTo>
                    <a:pt x="911" y="118"/>
                  </a:lnTo>
                  <a:lnTo>
                    <a:pt x="911" y="108"/>
                  </a:lnTo>
                  <a:lnTo>
                    <a:pt x="914" y="79"/>
                  </a:lnTo>
                  <a:lnTo>
                    <a:pt x="927" y="48"/>
                  </a:lnTo>
                  <a:lnTo>
                    <a:pt x="953" y="21"/>
                  </a:lnTo>
                  <a:lnTo>
                    <a:pt x="980" y="10"/>
                  </a:lnTo>
                  <a:lnTo>
                    <a:pt x="1023" y="0"/>
                  </a:lnTo>
                  <a:close/>
                </a:path>
              </a:pathLst>
            </a:custGeom>
            <a:solidFill>
              <a:srgbClr val="010180"/>
            </a:solidFill>
            <a:ln w="9525">
              <a:noFill/>
              <a:round/>
              <a:headEnd/>
              <a:tailEnd/>
            </a:ln>
          </p:spPr>
          <p:txBody>
            <a:bodyPr/>
            <a:lstStyle/>
            <a:p>
              <a:endParaRPr lang="en-US"/>
            </a:p>
          </p:txBody>
        </p:sp>
      </p:grpSp>
      <p:sp>
        <p:nvSpPr>
          <p:cNvPr id="2124" name="Freeform 76"/>
          <p:cNvSpPr>
            <a:spLocks/>
          </p:cNvSpPr>
          <p:nvPr/>
        </p:nvSpPr>
        <p:spPr bwMode="auto">
          <a:xfrm>
            <a:off x="6845300" y="2112963"/>
            <a:ext cx="1090613" cy="1916112"/>
          </a:xfrm>
          <a:custGeom>
            <a:avLst/>
            <a:gdLst/>
            <a:ahLst/>
            <a:cxnLst>
              <a:cxn ang="0">
                <a:pos x="905" y="860"/>
              </a:cxn>
              <a:cxn ang="0">
                <a:pos x="905" y="2412"/>
              </a:cxn>
              <a:cxn ang="0">
                <a:pos x="471" y="2412"/>
              </a:cxn>
              <a:cxn ang="0">
                <a:pos x="471" y="860"/>
              </a:cxn>
              <a:cxn ang="0">
                <a:pos x="471" y="862"/>
              </a:cxn>
              <a:cxn ang="0">
                <a:pos x="0" y="862"/>
              </a:cxn>
              <a:cxn ang="0">
                <a:pos x="0" y="471"/>
              </a:cxn>
              <a:cxn ang="0">
                <a:pos x="471" y="471"/>
              </a:cxn>
              <a:cxn ang="0">
                <a:pos x="471" y="0"/>
              </a:cxn>
              <a:cxn ang="0">
                <a:pos x="905" y="0"/>
              </a:cxn>
              <a:cxn ang="0">
                <a:pos x="905" y="471"/>
              </a:cxn>
              <a:cxn ang="0">
                <a:pos x="1374" y="471"/>
              </a:cxn>
              <a:cxn ang="0">
                <a:pos x="1374" y="862"/>
              </a:cxn>
              <a:cxn ang="0">
                <a:pos x="905" y="862"/>
              </a:cxn>
              <a:cxn ang="0">
                <a:pos x="905" y="860"/>
              </a:cxn>
            </a:cxnLst>
            <a:rect l="0" t="0" r="r" b="b"/>
            <a:pathLst>
              <a:path w="1374" h="2412">
                <a:moveTo>
                  <a:pt x="905" y="860"/>
                </a:moveTo>
                <a:lnTo>
                  <a:pt x="905" y="2412"/>
                </a:lnTo>
                <a:lnTo>
                  <a:pt x="471" y="2412"/>
                </a:lnTo>
                <a:lnTo>
                  <a:pt x="471" y="860"/>
                </a:lnTo>
                <a:lnTo>
                  <a:pt x="471" y="862"/>
                </a:lnTo>
                <a:lnTo>
                  <a:pt x="0" y="862"/>
                </a:lnTo>
                <a:lnTo>
                  <a:pt x="0" y="471"/>
                </a:lnTo>
                <a:lnTo>
                  <a:pt x="471" y="471"/>
                </a:lnTo>
                <a:lnTo>
                  <a:pt x="471" y="0"/>
                </a:lnTo>
                <a:lnTo>
                  <a:pt x="905" y="0"/>
                </a:lnTo>
                <a:lnTo>
                  <a:pt x="905" y="471"/>
                </a:lnTo>
                <a:lnTo>
                  <a:pt x="1374" y="471"/>
                </a:lnTo>
                <a:lnTo>
                  <a:pt x="1374" y="862"/>
                </a:lnTo>
                <a:lnTo>
                  <a:pt x="905" y="862"/>
                </a:lnTo>
                <a:lnTo>
                  <a:pt x="905" y="860"/>
                </a:lnTo>
                <a:close/>
              </a:path>
            </a:pathLst>
          </a:custGeom>
          <a:solidFill>
            <a:srgbClr val="808000"/>
          </a:solidFill>
          <a:ln w="0">
            <a:solidFill>
              <a:srgbClr val="808000"/>
            </a:solidFill>
            <a:prstDash val="solid"/>
            <a:round/>
            <a:headEnd/>
            <a:tailEnd/>
          </a:ln>
        </p:spPr>
        <p:txBody>
          <a:bodyPr/>
          <a:lstStyle/>
          <a:p>
            <a:endParaRPr lang="en-US"/>
          </a:p>
        </p:txBody>
      </p:sp>
      <p:sp>
        <p:nvSpPr>
          <p:cNvPr id="2125" name="Freeform 77"/>
          <p:cNvSpPr>
            <a:spLocks/>
          </p:cNvSpPr>
          <p:nvPr/>
        </p:nvSpPr>
        <p:spPr bwMode="auto">
          <a:xfrm>
            <a:off x="6781800" y="2051050"/>
            <a:ext cx="1089025" cy="1916113"/>
          </a:xfrm>
          <a:custGeom>
            <a:avLst/>
            <a:gdLst/>
            <a:ahLst/>
            <a:cxnLst>
              <a:cxn ang="0">
                <a:pos x="904" y="860"/>
              </a:cxn>
              <a:cxn ang="0">
                <a:pos x="904" y="2415"/>
              </a:cxn>
              <a:cxn ang="0">
                <a:pos x="471" y="2415"/>
              </a:cxn>
              <a:cxn ang="0">
                <a:pos x="471" y="860"/>
              </a:cxn>
              <a:cxn ang="0">
                <a:pos x="471" y="863"/>
              </a:cxn>
              <a:cxn ang="0">
                <a:pos x="0" y="863"/>
              </a:cxn>
              <a:cxn ang="0">
                <a:pos x="0" y="473"/>
              </a:cxn>
              <a:cxn ang="0">
                <a:pos x="471" y="473"/>
              </a:cxn>
              <a:cxn ang="0">
                <a:pos x="471" y="0"/>
              </a:cxn>
              <a:cxn ang="0">
                <a:pos x="904" y="0"/>
              </a:cxn>
              <a:cxn ang="0">
                <a:pos x="904" y="473"/>
              </a:cxn>
              <a:cxn ang="0">
                <a:pos x="1373" y="473"/>
              </a:cxn>
              <a:cxn ang="0">
                <a:pos x="1373" y="863"/>
              </a:cxn>
              <a:cxn ang="0">
                <a:pos x="904" y="863"/>
              </a:cxn>
              <a:cxn ang="0">
                <a:pos x="904" y="860"/>
              </a:cxn>
            </a:cxnLst>
            <a:rect l="0" t="0" r="r" b="b"/>
            <a:pathLst>
              <a:path w="1373" h="2415">
                <a:moveTo>
                  <a:pt x="904" y="860"/>
                </a:moveTo>
                <a:lnTo>
                  <a:pt x="904" y="2415"/>
                </a:lnTo>
                <a:lnTo>
                  <a:pt x="471" y="2415"/>
                </a:lnTo>
                <a:lnTo>
                  <a:pt x="471" y="860"/>
                </a:lnTo>
                <a:lnTo>
                  <a:pt x="471" y="863"/>
                </a:lnTo>
                <a:lnTo>
                  <a:pt x="0" y="863"/>
                </a:lnTo>
                <a:lnTo>
                  <a:pt x="0" y="473"/>
                </a:lnTo>
                <a:lnTo>
                  <a:pt x="471" y="473"/>
                </a:lnTo>
                <a:lnTo>
                  <a:pt x="471" y="0"/>
                </a:lnTo>
                <a:lnTo>
                  <a:pt x="904" y="0"/>
                </a:lnTo>
                <a:lnTo>
                  <a:pt x="904" y="473"/>
                </a:lnTo>
                <a:lnTo>
                  <a:pt x="1373" y="473"/>
                </a:lnTo>
                <a:lnTo>
                  <a:pt x="1373" y="863"/>
                </a:lnTo>
                <a:lnTo>
                  <a:pt x="904" y="863"/>
                </a:lnTo>
                <a:lnTo>
                  <a:pt x="904" y="860"/>
                </a:lnTo>
                <a:close/>
              </a:path>
            </a:pathLst>
          </a:custGeom>
          <a:solidFill>
            <a:schemeClr val="bg1"/>
          </a:solidFill>
          <a:ln w="0">
            <a:solidFill>
              <a:schemeClr val="tx1"/>
            </a:solidFill>
            <a:prstDash val="solid"/>
            <a:round/>
            <a:headEnd/>
            <a:tailEnd/>
          </a:ln>
        </p:spPr>
        <p:txBody>
          <a:bodyPr/>
          <a:lstStyle/>
          <a:p>
            <a:endParaRPr lang="en-US"/>
          </a:p>
        </p:txBody>
      </p:sp>
      <p:sp>
        <p:nvSpPr>
          <p:cNvPr id="2126" name="Text Box 78"/>
          <p:cNvSpPr txBox="1">
            <a:spLocks noChangeArrowheads="1"/>
          </p:cNvSpPr>
          <p:nvPr/>
        </p:nvSpPr>
        <p:spPr bwMode="auto">
          <a:xfrm>
            <a:off x="304800" y="1092369"/>
            <a:ext cx="2667000" cy="507831"/>
          </a:xfrm>
          <a:prstGeom prst="rect">
            <a:avLst/>
          </a:prstGeom>
          <a:noFill/>
          <a:ln w="9525">
            <a:noFill/>
            <a:miter lim="800000"/>
            <a:headEnd/>
            <a:tailEnd/>
          </a:ln>
          <a:effectLst/>
        </p:spPr>
        <p:txBody>
          <a:bodyPr wrap="square">
            <a:spAutoFit/>
          </a:bodyPr>
          <a:lstStyle/>
          <a:p>
            <a:pPr algn="ctr"/>
            <a:r>
              <a:rPr lang="en-US" sz="900" dirty="0"/>
              <a:t>Adapted from “Understanding End Times Prophecy”</a:t>
            </a:r>
          </a:p>
          <a:p>
            <a:pPr algn="ctr"/>
            <a:r>
              <a:rPr lang="en-US" sz="900" dirty="0"/>
              <a:t>by Paul Benware</a:t>
            </a:r>
          </a:p>
          <a:p>
            <a:pPr algn="ctr"/>
            <a:r>
              <a:rPr lang="en-US" sz="900" dirty="0"/>
              <a:t>Moody Press</a:t>
            </a:r>
          </a:p>
        </p:txBody>
      </p:sp>
      <p:sp>
        <p:nvSpPr>
          <p:cNvPr id="65" name="Slide Number Placeholder 64"/>
          <p:cNvSpPr>
            <a:spLocks noGrp="1"/>
          </p:cNvSpPr>
          <p:nvPr>
            <p:ph type="sldNum" sz="quarter" idx="12"/>
          </p:nvPr>
        </p:nvSpPr>
        <p:spPr>
          <a:xfrm>
            <a:off x="6553200" y="5883275"/>
            <a:ext cx="2133600" cy="365125"/>
          </a:xfrm>
        </p:spPr>
        <p:txBody>
          <a:bodyPr/>
          <a:lstStyle/>
          <a:p>
            <a:fld id="{3B0E11CA-64D2-4375-B622-C832B1B19270}" type="slidenum">
              <a:rPr lang="en-US" smtClean="0"/>
              <a:pPr/>
              <a:t>19</a:t>
            </a:fld>
            <a:endParaRPr lang="en-US" dirty="0"/>
          </a:p>
        </p:txBody>
      </p:sp>
      <p:sp>
        <p:nvSpPr>
          <p:cNvPr id="66" name="Footer Placeholder 65"/>
          <p:cNvSpPr>
            <a:spLocks noGrp="1"/>
          </p:cNvSpPr>
          <p:nvPr>
            <p:ph type="ftr" sz="quarter" idx="11"/>
          </p:nvPr>
        </p:nvSpPr>
        <p:spPr>
          <a:xfrm>
            <a:off x="3124200" y="5883275"/>
            <a:ext cx="2895600" cy="365125"/>
          </a:xfrm>
        </p:spPr>
        <p:txBody>
          <a:bodyPr/>
          <a:lstStyle/>
          <a:p>
            <a:r>
              <a:rPr lang="en-US" dirty="0" smtClean="0"/>
              <a:t>David Tye</a:t>
            </a:r>
            <a:endParaRPr lang="en-US" dirty="0"/>
          </a:p>
        </p:txBody>
      </p:sp>
      <p:sp>
        <p:nvSpPr>
          <p:cNvPr id="78" name="Text Box 23"/>
          <p:cNvSpPr txBox="1">
            <a:spLocks noChangeArrowheads="1"/>
          </p:cNvSpPr>
          <p:nvPr/>
        </p:nvSpPr>
        <p:spPr bwMode="auto">
          <a:xfrm>
            <a:off x="3022719" y="5038725"/>
            <a:ext cx="939681" cy="400110"/>
          </a:xfrm>
          <a:prstGeom prst="rect">
            <a:avLst/>
          </a:prstGeom>
          <a:noFill/>
          <a:ln w="9525">
            <a:noFill/>
            <a:miter lim="800000"/>
            <a:headEnd/>
            <a:tailEnd/>
          </a:ln>
          <a:effectLst/>
        </p:spPr>
        <p:txBody>
          <a:bodyPr wrap="none">
            <a:spAutoFit/>
          </a:bodyPr>
          <a:lstStyle/>
          <a:p>
            <a:r>
              <a:rPr lang="en-US" sz="1000" dirty="0" smtClean="0"/>
              <a:t>Patriarchs</a:t>
            </a:r>
          </a:p>
          <a:p>
            <a:r>
              <a:rPr lang="en-US" sz="1000" dirty="0" smtClean="0"/>
              <a:t>Moses, Joshua</a:t>
            </a:r>
            <a:endParaRPr lang="en-US" sz="1000" dirty="0"/>
          </a:p>
        </p:txBody>
      </p:sp>
      <p:sp>
        <p:nvSpPr>
          <p:cNvPr id="79" name="Text Box 14"/>
          <p:cNvSpPr txBox="1">
            <a:spLocks noChangeArrowheads="1"/>
          </p:cNvSpPr>
          <p:nvPr/>
        </p:nvSpPr>
        <p:spPr bwMode="auto">
          <a:xfrm>
            <a:off x="5105400" y="4581525"/>
            <a:ext cx="990600" cy="307777"/>
          </a:xfrm>
          <a:prstGeom prst="rect">
            <a:avLst/>
          </a:prstGeom>
          <a:noFill/>
          <a:ln w="9525">
            <a:noFill/>
            <a:miter lim="800000"/>
            <a:headEnd/>
            <a:tailEnd/>
          </a:ln>
          <a:effectLst/>
        </p:spPr>
        <p:txBody>
          <a:bodyPr wrap="square">
            <a:spAutoFit/>
          </a:bodyPr>
          <a:lstStyle/>
          <a:p>
            <a:r>
              <a:rPr lang="en-US" sz="1400" b="1" dirty="0" smtClean="0"/>
              <a:t>Monarchy</a:t>
            </a:r>
            <a:endParaRPr lang="en-US" sz="1400" b="1" dirty="0"/>
          </a:p>
        </p:txBody>
      </p:sp>
      <p:sp>
        <p:nvSpPr>
          <p:cNvPr id="81" name="Line 33"/>
          <p:cNvSpPr>
            <a:spLocks noChangeShapeType="1"/>
          </p:cNvSpPr>
          <p:nvPr/>
        </p:nvSpPr>
        <p:spPr bwMode="auto">
          <a:xfrm>
            <a:off x="6400800" y="4802165"/>
            <a:ext cx="0" cy="457200"/>
          </a:xfrm>
          <a:prstGeom prst="line">
            <a:avLst/>
          </a:prstGeom>
          <a:noFill/>
          <a:ln w="28575">
            <a:solidFill>
              <a:schemeClr val="tx1"/>
            </a:solidFill>
            <a:round/>
            <a:headEnd/>
            <a:tailEnd/>
          </a:ln>
          <a:effectLst/>
        </p:spPr>
        <p:txBody>
          <a:bodyPr wrap="none" anchor="ctr"/>
          <a:lstStyle/>
          <a:p>
            <a:endParaRPr lang="en-US"/>
          </a:p>
        </p:txBody>
      </p:sp>
      <p:sp>
        <p:nvSpPr>
          <p:cNvPr id="84" name="Date Placeholder 3"/>
          <p:cNvSpPr>
            <a:spLocks noGrp="1"/>
          </p:cNvSpPr>
          <p:nvPr>
            <p:ph type="dt" sz="half" idx="10"/>
          </p:nvPr>
        </p:nvSpPr>
        <p:spPr>
          <a:xfrm>
            <a:off x="457200" y="6356350"/>
            <a:ext cx="2133600" cy="365125"/>
          </a:xfrm>
        </p:spPr>
        <p:txBody>
          <a:bodyPr/>
          <a:lstStyle/>
          <a:p>
            <a:fld id="{9B555970-2B84-4BCC-8D8B-95055D2CD051}" type="datetime1">
              <a:rPr lang="en-US" smtClean="0"/>
              <a:pPr/>
              <a:t>12/14/2016</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smtClean="0">
                <a:solidFill>
                  <a:srgbClr val="C00000"/>
                </a:solidFill>
              </a:rPr>
              <a:t>The Point Is?</a:t>
            </a:r>
            <a:endParaRPr lang="en-US" b="1" dirty="0">
              <a:solidFill>
                <a:srgbClr val="C00000"/>
              </a:solidFill>
            </a:endParaRPr>
          </a:p>
        </p:txBody>
      </p:sp>
      <p:sp>
        <p:nvSpPr>
          <p:cNvPr id="3" name="Content Placeholder 2"/>
          <p:cNvSpPr>
            <a:spLocks noGrp="1"/>
          </p:cNvSpPr>
          <p:nvPr>
            <p:ph idx="1"/>
          </p:nvPr>
        </p:nvSpPr>
        <p:spPr>
          <a:xfrm>
            <a:off x="228600" y="1096962"/>
            <a:ext cx="8686800" cy="5151438"/>
          </a:xfrm>
        </p:spPr>
        <p:txBody>
          <a:bodyPr>
            <a:noAutofit/>
          </a:bodyPr>
          <a:lstStyle/>
          <a:p>
            <a:r>
              <a:rPr lang="en-US" sz="2800" i="1" dirty="0" smtClean="0"/>
              <a:t>For </a:t>
            </a:r>
            <a:r>
              <a:rPr lang="en-US" sz="2800" b="1" i="1" u="sng" dirty="0" smtClean="0">
                <a:solidFill>
                  <a:srgbClr val="C00000"/>
                </a:solidFill>
              </a:rPr>
              <a:t>biblical authors</a:t>
            </a:r>
            <a:r>
              <a:rPr lang="en-US" sz="2800" i="1" dirty="0" smtClean="0"/>
              <a:t>, “</a:t>
            </a:r>
            <a:r>
              <a:rPr lang="en-US" sz="2800" b="1" i="1" u="sng" dirty="0" smtClean="0"/>
              <a:t>righteousness</a:t>
            </a:r>
            <a:r>
              <a:rPr lang="en-US" sz="2800" i="1" dirty="0" smtClean="0"/>
              <a:t>” is the fulfillment of the terms of a covenant,  between God and humanity or between humans in the full range of human relationships. [Holman Bible Dictionary]</a:t>
            </a:r>
          </a:p>
          <a:p>
            <a:r>
              <a:rPr lang="en-US" sz="2800" i="1" dirty="0" smtClean="0"/>
              <a:t>The Abrahamic, Palestinian, Davidic, and New Covenants are </a:t>
            </a:r>
            <a:r>
              <a:rPr lang="en-US" sz="2800" b="1" i="1" dirty="0" smtClean="0">
                <a:solidFill>
                  <a:srgbClr val="C00000"/>
                </a:solidFill>
              </a:rPr>
              <a:t>everlasting</a:t>
            </a:r>
            <a:r>
              <a:rPr lang="en-US" sz="2800" i="1" dirty="0" smtClean="0"/>
              <a:t>, </a:t>
            </a:r>
            <a:r>
              <a:rPr lang="en-US" sz="2800" b="1" i="1" dirty="0" smtClean="0">
                <a:solidFill>
                  <a:srgbClr val="C00000"/>
                </a:solidFill>
              </a:rPr>
              <a:t>unconditional</a:t>
            </a:r>
            <a:r>
              <a:rPr lang="en-US" sz="2800" i="1" dirty="0" smtClean="0"/>
              <a:t>, and </a:t>
            </a:r>
            <a:r>
              <a:rPr lang="en-US" sz="2800" b="1" i="1" dirty="0" smtClean="0">
                <a:solidFill>
                  <a:srgbClr val="C00000"/>
                </a:solidFill>
              </a:rPr>
              <a:t>unfilled</a:t>
            </a:r>
          </a:p>
          <a:p>
            <a:endParaRPr lang="en-US" sz="2800" b="1" i="1" dirty="0" smtClean="0">
              <a:solidFill>
                <a:srgbClr val="C00000"/>
              </a:solidFill>
            </a:endParaRPr>
          </a:p>
          <a:p>
            <a:r>
              <a:rPr lang="en-US" sz="3000" dirty="0" smtClean="0"/>
              <a:t>For God to be </a:t>
            </a:r>
            <a:r>
              <a:rPr lang="en-US" sz="3000" b="1" u="sng" dirty="0" smtClean="0"/>
              <a:t>righteous</a:t>
            </a:r>
            <a:r>
              <a:rPr lang="en-US" sz="3000" dirty="0" smtClean="0"/>
              <a:t> He must keep His covenant promises! </a:t>
            </a:r>
            <a:r>
              <a:rPr lang="en-US" sz="3000" b="1" dirty="0" smtClean="0">
                <a:solidFill>
                  <a:srgbClr val="C00000"/>
                </a:solidFill>
              </a:rPr>
              <a:t>God must “</a:t>
            </a:r>
            <a:r>
              <a:rPr lang="en-US" sz="3000" b="1" u="sng" dirty="0" smtClean="0">
                <a:solidFill>
                  <a:srgbClr val="C00000"/>
                </a:solidFill>
              </a:rPr>
              <a:t>redeem”</a:t>
            </a:r>
            <a:r>
              <a:rPr lang="en-US" sz="3000" b="1" dirty="0" smtClean="0">
                <a:solidFill>
                  <a:srgbClr val="C00000"/>
                </a:solidFill>
              </a:rPr>
              <a:t> Israel, redeem the land, and establish the Millennial Kingdom.</a:t>
            </a:r>
            <a:endParaRPr lang="en-US" sz="3000" b="1" dirty="0">
              <a:solidFill>
                <a:srgbClr val="C00000"/>
              </a:solidFill>
            </a:endParaRP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20</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722437"/>
            <a:ext cx="8229600" cy="4525963"/>
          </a:xfrm>
        </p:spPr>
        <p:txBody>
          <a:bodyPr>
            <a:noAutofit/>
          </a:bodyPr>
          <a:lstStyle/>
          <a:p>
            <a:pPr>
              <a:buNone/>
            </a:pPr>
            <a:r>
              <a:rPr lang="en-US" sz="2800" b="1" dirty="0" err="1" smtClean="0">
                <a:effectLst>
                  <a:innerShdw blurRad="63500" dist="50800">
                    <a:prstClr val="black">
                      <a:alpha val="50000"/>
                    </a:prstClr>
                  </a:innerShdw>
                </a:effectLst>
              </a:rPr>
              <a:t>Ga’al</a:t>
            </a:r>
            <a:r>
              <a:rPr lang="en-US" sz="2800" b="1" dirty="0" smtClean="0">
                <a:effectLst>
                  <a:innerShdw blurRad="63500" dist="50800">
                    <a:prstClr val="black">
                      <a:alpha val="50000"/>
                    </a:prstClr>
                  </a:innerShdw>
                </a:effectLst>
              </a:rPr>
              <a:t>, the Hebrew word </a:t>
            </a:r>
            <a:r>
              <a:rPr lang="en-US" sz="2800" b="1" dirty="0" smtClean="0">
                <a:solidFill>
                  <a:srgbClr val="C00000"/>
                </a:solidFill>
                <a:effectLst>
                  <a:innerShdw blurRad="63500" dist="50800">
                    <a:prstClr val="black">
                      <a:alpha val="50000"/>
                    </a:prstClr>
                  </a:innerShdw>
                </a:effectLst>
              </a:rPr>
              <a:t>“to redeem” </a:t>
            </a:r>
            <a:r>
              <a:rPr lang="en-US" sz="2800" b="1" dirty="0" smtClean="0">
                <a:effectLst>
                  <a:innerShdw blurRad="63500" dist="50800">
                    <a:prstClr val="black">
                      <a:alpha val="50000"/>
                    </a:prstClr>
                  </a:innerShdw>
                </a:effectLst>
              </a:rPr>
              <a:t>or</a:t>
            </a:r>
            <a:r>
              <a:rPr lang="en-US" sz="2800" b="1" dirty="0" smtClean="0">
                <a:solidFill>
                  <a:srgbClr val="C00000"/>
                </a:solidFill>
                <a:effectLst>
                  <a:innerShdw blurRad="63500" dist="50800">
                    <a:prstClr val="black">
                      <a:alpha val="50000"/>
                    </a:prstClr>
                  </a:innerShdw>
                </a:effectLst>
              </a:rPr>
              <a:t> “redeemer” </a:t>
            </a:r>
            <a:r>
              <a:rPr lang="en-US" sz="2800" b="1" dirty="0" smtClean="0">
                <a:effectLst>
                  <a:innerShdw blurRad="63500" dist="50800">
                    <a:prstClr val="black">
                      <a:alpha val="50000"/>
                    </a:prstClr>
                  </a:innerShdw>
                </a:effectLst>
              </a:rPr>
              <a:t>or</a:t>
            </a:r>
            <a:r>
              <a:rPr lang="en-US" sz="2800" b="1" dirty="0" smtClean="0">
                <a:solidFill>
                  <a:srgbClr val="C00000"/>
                </a:solidFill>
                <a:effectLst>
                  <a:innerShdw blurRad="63500" dist="50800">
                    <a:prstClr val="black">
                      <a:alpha val="50000"/>
                    </a:prstClr>
                  </a:innerShdw>
                </a:effectLst>
              </a:rPr>
              <a:t> “avenger”</a:t>
            </a:r>
            <a:endParaRPr lang="en-US" sz="2800" b="1" dirty="0" smtClean="0">
              <a:solidFill>
                <a:srgbClr val="C00000"/>
              </a:solidFill>
            </a:endParaRPr>
          </a:p>
          <a:p>
            <a:r>
              <a:rPr lang="en-US" sz="2400" dirty="0" smtClean="0"/>
              <a:t>[</a:t>
            </a:r>
            <a:r>
              <a:rPr lang="en-US" sz="2400" dirty="0" err="1" smtClean="0"/>
              <a:t>ga’al</a:t>
            </a:r>
            <a:r>
              <a:rPr lang="en-US" sz="2400" dirty="0" smtClean="0"/>
              <a:t>] is the person with the </a:t>
            </a:r>
            <a:r>
              <a:rPr lang="en-US" sz="2400" u="sng" dirty="0" smtClean="0"/>
              <a:t>legal responsibility</a:t>
            </a:r>
            <a:r>
              <a:rPr lang="en-US" sz="2400" dirty="0" smtClean="0"/>
              <a:t> to protect the rights of an endangered relative. Either to redeem or to avenge. Hence:</a:t>
            </a:r>
          </a:p>
          <a:p>
            <a:endParaRPr lang="en-US" sz="700" i="1" dirty="0" smtClean="0"/>
          </a:p>
          <a:p>
            <a:pPr algn="ctr">
              <a:buNone/>
            </a:pPr>
            <a:r>
              <a:rPr lang="en-US" sz="2400" b="1" i="1" dirty="0" err="1" smtClean="0"/>
              <a:t>Ga’al</a:t>
            </a:r>
            <a:r>
              <a:rPr lang="en-US" sz="2400" b="1" i="1" dirty="0" smtClean="0"/>
              <a:t> is both </a:t>
            </a:r>
            <a:r>
              <a:rPr lang="en-US" sz="2400" b="1" i="1" dirty="0" smtClean="0">
                <a:solidFill>
                  <a:srgbClr val="C00000"/>
                </a:solidFill>
              </a:rPr>
              <a:t>Kinsman Redeemer </a:t>
            </a:r>
            <a:r>
              <a:rPr lang="en-US" sz="2400" i="1" dirty="0" smtClean="0"/>
              <a:t>and </a:t>
            </a:r>
            <a:r>
              <a:rPr lang="en-US" sz="2400" b="1" i="1" dirty="0" smtClean="0">
                <a:solidFill>
                  <a:srgbClr val="C00000"/>
                </a:solidFill>
              </a:rPr>
              <a:t>Blood Avenger</a:t>
            </a:r>
          </a:p>
          <a:p>
            <a:endParaRPr lang="en-US" sz="700" i="1" dirty="0" smtClean="0"/>
          </a:p>
          <a:p>
            <a:pPr>
              <a:buFontTx/>
              <a:buChar char="-"/>
            </a:pPr>
            <a:r>
              <a:rPr lang="en-US" sz="2400" i="1" dirty="0" smtClean="0"/>
              <a:t> Takes life of one who killed a family member</a:t>
            </a:r>
          </a:p>
          <a:p>
            <a:pPr>
              <a:buFontTx/>
              <a:buChar char="-"/>
            </a:pPr>
            <a:r>
              <a:rPr lang="en-US" sz="2400" i="1" dirty="0" smtClean="0"/>
              <a:t> Buys back a relative who sold himself into slavery</a:t>
            </a:r>
          </a:p>
          <a:p>
            <a:pPr>
              <a:buFontTx/>
              <a:buChar char="-"/>
            </a:pPr>
            <a:r>
              <a:rPr lang="en-US" sz="2400" i="1" dirty="0" smtClean="0"/>
              <a:t>Marries the widow of a relative to create posterity</a:t>
            </a:r>
          </a:p>
          <a:p>
            <a:pPr>
              <a:buFontTx/>
              <a:buChar char="-"/>
            </a:pPr>
            <a:r>
              <a:rPr lang="en-US" sz="2400" i="1" dirty="0" smtClean="0"/>
              <a:t> Buys back property lost to the family</a:t>
            </a:r>
            <a:endParaRPr lang="en-US" sz="2400" dirty="0" smtClean="0"/>
          </a:p>
          <a:p>
            <a:pPr marL="231775" indent="-231775">
              <a:buNone/>
            </a:pPr>
            <a:endParaRPr lang="en-US" sz="700" dirty="0" smtClean="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b="1" smtClean="0"/>
              <a:pPr/>
              <a:t>12/14/2016</a:t>
            </a:fld>
            <a:endParaRPr lang="en-US" b="1"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21</a:t>
            </a:fld>
            <a:endParaRPr lang="en-US"/>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
        <p:nvSpPr>
          <p:cNvPr id="9" name="Title 1"/>
          <p:cNvSpPr txBox="1">
            <a:spLocks/>
          </p:cNvSpPr>
          <p:nvPr/>
        </p:nvSpPr>
        <p:spPr>
          <a:xfrm>
            <a:off x="1219200" y="46038"/>
            <a:ext cx="6248400" cy="1096962"/>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smtClean="0">
                <a:ln>
                  <a:noFill/>
                </a:ln>
                <a:solidFill>
                  <a:schemeClr val="tx1"/>
                </a:solidFill>
                <a:effectLst>
                  <a:innerShdw blurRad="63500" dist="50800">
                    <a:prstClr val="black">
                      <a:alpha val="50000"/>
                    </a:prstClr>
                  </a:innerShdw>
                </a:effectLst>
                <a:uLnTx/>
                <a:uFillTx/>
                <a:latin typeface="+mj-lt"/>
                <a:ea typeface="+mj-ea"/>
                <a:cs typeface="+mj-cs"/>
              </a:rPr>
              <a:t>3. Understand Redemption </a:t>
            </a:r>
            <a:br>
              <a:rPr kumimoji="0" lang="en-US" sz="3600" b="1" i="0" u="none" strike="noStrike" kern="1200" cap="none" spc="0" normalizeH="0" baseline="0" noProof="0" smtClean="0">
                <a:ln>
                  <a:noFill/>
                </a:ln>
                <a:solidFill>
                  <a:schemeClr val="tx1"/>
                </a:solidFill>
                <a:effectLst>
                  <a:innerShdw blurRad="63500" dist="50800">
                    <a:prstClr val="black">
                      <a:alpha val="50000"/>
                    </a:prstClr>
                  </a:innerShdw>
                </a:effectLst>
                <a:uLnTx/>
                <a:uFillTx/>
                <a:latin typeface="+mj-lt"/>
                <a:ea typeface="+mj-ea"/>
                <a:cs typeface="+mj-cs"/>
              </a:rPr>
            </a:br>
            <a:r>
              <a:rPr kumimoji="0" lang="en-US" sz="3600" b="1" i="0" u="none" strike="noStrike" kern="1200" cap="none" spc="0" normalizeH="0" baseline="0" noProof="0" smtClean="0">
                <a:ln>
                  <a:noFill/>
                </a:ln>
                <a:solidFill>
                  <a:schemeClr val="tx1"/>
                </a:solidFill>
                <a:effectLst>
                  <a:innerShdw blurRad="63500" dist="50800">
                    <a:prstClr val="black">
                      <a:alpha val="50000"/>
                    </a:prstClr>
                  </a:innerShdw>
                </a:effectLst>
                <a:uLnTx/>
                <a:uFillTx/>
                <a:latin typeface="+mj-lt"/>
                <a:ea typeface="+mj-ea"/>
                <a:cs typeface="+mj-cs"/>
              </a:rPr>
              <a:t>	– 2</a:t>
            </a:r>
            <a:r>
              <a:rPr kumimoji="0" lang="en-US" sz="3600" b="1" i="0" u="none" strike="noStrike" kern="1200" cap="none" spc="0" normalizeH="0" baseline="30000" noProof="0" smtClean="0">
                <a:ln>
                  <a:noFill/>
                </a:ln>
                <a:solidFill>
                  <a:schemeClr val="tx1"/>
                </a:solidFill>
                <a:effectLst>
                  <a:innerShdw blurRad="63500" dist="50800">
                    <a:prstClr val="black">
                      <a:alpha val="50000"/>
                    </a:prstClr>
                  </a:innerShdw>
                </a:effectLst>
                <a:uLnTx/>
                <a:uFillTx/>
                <a:latin typeface="+mj-lt"/>
                <a:ea typeface="+mj-ea"/>
                <a:cs typeface="+mj-cs"/>
              </a:rPr>
              <a:t>nd</a:t>
            </a:r>
            <a:r>
              <a:rPr kumimoji="0" lang="en-US" sz="3600" b="1" i="0" u="none" strike="noStrike" kern="1200" cap="none" spc="0" normalizeH="0" baseline="0" noProof="0" smtClean="0">
                <a:ln>
                  <a:noFill/>
                </a:ln>
                <a:solidFill>
                  <a:schemeClr val="tx1"/>
                </a:solidFill>
                <a:effectLst>
                  <a:innerShdw blurRad="63500" dist="50800">
                    <a:prstClr val="black">
                      <a:alpha val="50000"/>
                    </a:prstClr>
                  </a:innerShdw>
                </a:effectLst>
                <a:uLnTx/>
                <a:uFillTx/>
                <a:latin typeface="+mj-lt"/>
                <a:ea typeface="+mj-ea"/>
                <a:cs typeface="+mj-cs"/>
              </a:rPr>
              <a:t> Key to Revelation</a:t>
            </a:r>
            <a:endParaRPr kumimoji="0" lang="en-US" sz="36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248400" cy="1096962"/>
          </a:xfrm>
        </p:spPr>
        <p:txBody>
          <a:bodyPr>
            <a:noAutofit/>
          </a:bodyPr>
          <a:lstStyle/>
          <a:p>
            <a:pPr algn="l"/>
            <a:r>
              <a:rPr lang="en-US" sz="3600" b="1" dirty="0" smtClean="0">
                <a:effectLst>
                  <a:innerShdw blurRad="63500" dist="50800">
                    <a:prstClr val="black">
                      <a:alpha val="50000"/>
                    </a:prstClr>
                  </a:innerShdw>
                </a:effectLst>
              </a:rPr>
              <a:t>3. Understand Redemption </a:t>
            </a:r>
            <a:br>
              <a:rPr lang="en-US" sz="3600" b="1" dirty="0" smtClean="0">
                <a:effectLst>
                  <a:innerShdw blurRad="63500" dist="50800">
                    <a:prstClr val="black">
                      <a:alpha val="50000"/>
                    </a:prstClr>
                  </a:innerShdw>
                </a:effectLst>
              </a:rPr>
            </a:br>
            <a:r>
              <a:rPr lang="en-US" sz="3600" b="1" dirty="0" smtClean="0">
                <a:effectLst>
                  <a:innerShdw blurRad="63500" dist="50800">
                    <a:prstClr val="black">
                      <a:alpha val="50000"/>
                    </a:prstClr>
                  </a:innerShdw>
                </a:effectLst>
              </a:rPr>
              <a:t>	– 2</a:t>
            </a:r>
            <a:r>
              <a:rPr lang="en-US" sz="3600" b="1" baseline="30000" dirty="0" smtClean="0">
                <a:effectLst>
                  <a:innerShdw blurRad="63500" dist="50800">
                    <a:prstClr val="black">
                      <a:alpha val="50000"/>
                    </a:prstClr>
                  </a:innerShdw>
                </a:effectLst>
              </a:rPr>
              <a:t>nd</a:t>
            </a:r>
            <a:r>
              <a:rPr lang="en-US" sz="3600" b="1" dirty="0" smtClean="0">
                <a:effectLst>
                  <a:innerShdw blurRad="63500" dist="50800">
                    <a:prstClr val="black">
                      <a:alpha val="50000"/>
                    </a:prstClr>
                  </a:innerShdw>
                </a:effectLst>
              </a:rPr>
              <a:t> Key to Revelation</a:t>
            </a:r>
            <a:endParaRPr lang="en-US" sz="3600" b="1" dirty="0"/>
          </a:p>
        </p:txBody>
      </p:sp>
      <p:sp>
        <p:nvSpPr>
          <p:cNvPr id="7" name="Content Placeholder 6"/>
          <p:cNvSpPr>
            <a:spLocks noGrp="1"/>
          </p:cNvSpPr>
          <p:nvPr>
            <p:ph sz="half" idx="1"/>
          </p:nvPr>
        </p:nvSpPr>
        <p:spPr>
          <a:xfrm>
            <a:off x="228600" y="838200"/>
            <a:ext cx="4267200" cy="4525963"/>
          </a:xfrm>
        </p:spPr>
        <p:txBody>
          <a:bodyPr>
            <a:noAutofit/>
          </a:bodyPr>
          <a:lstStyle/>
          <a:p>
            <a:pPr>
              <a:buNone/>
            </a:pPr>
            <a:r>
              <a:rPr lang="en-US" sz="1800" b="1" dirty="0" smtClean="0"/>
              <a:t>A. Old Testament provided for redemption of a </a:t>
            </a:r>
            <a:r>
              <a:rPr lang="en-US" sz="1800" b="1" u="sng" dirty="0" smtClean="0">
                <a:solidFill>
                  <a:srgbClr val="C00000"/>
                </a:solidFill>
              </a:rPr>
              <a:t>wife</a:t>
            </a:r>
            <a:r>
              <a:rPr lang="en-US" sz="1800" b="1" dirty="0" smtClean="0"/>
              <a:t>, a </a:t>
            </a:r>
            <a:r>
              <a:rPr lang="en-US" sz="1800" b="1" u="sng" dirty="0" smtClean="0">
                <a:solidFill>
                  <a:srgbClr val="C00000"/>
                </a:solidFill>
              </a:rPr>
              <a:t>slave</a:t>
            </a:r>
            <a:r>
              <a:rPr lang="en-US" sz="1800" b="1" dirty="0" smtClean="0"/>
              <a:t>, and </a:t>
            </a:r>
            <a:r>
              <a:rPr lang="en-US" sz="1800" b="1" u="sng" dirty="0" smtClean="0">
                <a:solidFill>
                  <a:srgbClr val="C00000"/>
                </a:solidFill>
              </a:rPr>
              <a:t>possessions</a:t>
            </a:r>
            <a:r>
              <a:rPr lang="en-US" sz="1800" b="1" dirty="0" smtClean="0"/>
              <a:t> (land).</a:t>
            </a:r>
            <a:endParaRPr lang="en-US" sz="800" b="1" dirty="0" smtClean="0"/>
          </a:p>
          <a:p>
            <a:pPr>
              <a:buNone/>
            </a:pPr>
            <a:r>
              <a:rPr lang="en-US" sz="800" dirty="0" smtClean="0"/>
              <a:t> </a:t>
            </a:r>
          </a:p>
          <a:p>
            <a:r>
              <a:rPr lang="en-US" sz="1800" dirty="0" smtClean="0"/>
              <a:t>At this point the </a:t>
            </a:r>
            <a:r>
              <a:rPr lang="en-US" sz="1800" b="1" u="sng" dirty="0" smtClean="0">
                <a:solidFill>
                  <a:srgbClr val="C00000"/>
                </a:solidFill>
              </a:rPr>
              <a:t>Bride</a:t>
            </a:r>
            <a:r>
              <a:rPr lang="en-US" sz="1800" dirty="0" smtClean="0"/>
              <a:t> [church] has been redeemed, and we [His </a:t>
            </a:r>
            <a:r>
              <a:rPr lang="en-US" sz="1800" b="1" u="sng" dirty="0" smtClean="0">
                <a:solidFill>
                  <a:srgbClr val="C00000"/>
                </a:solidFill>
              </a:rPr>
              <a:t>bond-servants</a:t>
            </a:r>
            <a:r>
              <a:rPr lang="en-US" sz="1800" dirty="0" smtClean="0"/>
              <a:t>]</a:t>
            </a:r>
            <a:r>
              <a:rPr lang="en-US" sz="1800" b="1" dirty="0" smtClean="0"/>
              <a:t> </a:t>
            </a:r>
            <a:r>
              <a:rPr lang="en-US" sz="1800" dirty="0" smtClean="0"/>
              <a:t>have been redeemed (</a:t>
            </a:r>
            <a:r>
              <a:rPr lang="en-US" sz="1800" dirty="0" err="1" smtClean="0"/>
              <a:t>raptured</a:t>
            </a:r>
            <a:r>
              <a:rPr lang="en-US" sz="1800" dirty="0" smtClean="0"/>
              <a:t>);  but </a:t>
            </a:r>
            <a:r>
              <a:rPr lang="en-US" sz="1800" b="1" u="sng" dirty="0" smtClean="0"/>
              <a:t>neither </a:t>
            </a:r>
            <a:r>
              <a:rPr lang="en-US" sz="1800" dirty="0" smtClean="0"/>
              <a:t>the earth </a:t>
            </a:r>
            <a:r>
              <a:rPr lang="en-US" sz="1800" b="1" u="sng" dirty="0" smtClean="0"/>
              <a:t>nor</a:t>
            </a:r>
            <a:r>
              <a:rPr lang="en-US" sz="1800" dirty="0" smtClean="0"/>
              <a:t> Israel!</a:t>
            </a:r>
            <a:endParaRPr lang="en-US" sz="800" dirty="0" smtClean="0"/>
          </a:p>
          <a:p>
            <a:r>
              <a:rPr lang="en-US" sz="1800" dirty="0" smtClean="0"/>
              <a:t>Lost land could be redeemed before the Year of Jubilee according to redemption terms. These were </a:t>
            </a:r>
            <a:r>
              <a:rPr lang="en-US" sz="1800" b="1" u="sng" dirty="0" smtClean="0"/>
              <a:t>written on two scrolls.</a:t>
            </a:r>
            <a:r>
              <a:rPr lang="en-US" sz="1800" dirty="0" smtClean="0"/>
              <a:t> One was left open for all to read. The other was sealed with </a:t>
            </a:r>
            <a:r>
              <a:rPr lang="en-US" sz="1800" b="1" u="sng" dirty="0" smtClean="0">
                <a:solidFill>
                  <a:srgbClr val="C00000"/>
                </a:solidFill>
              </a:rPr>
              <a:t>seven seals </a:t>
            </a:r>
            <a:r>
              <a:rPr lang="en-US" sz="1800" dirty="0" smtClean="0"/>
              <a:t>and kept in the temple until a </a:t>
            </a:r>
            <a:r>
              <a:rPr lang="en-US" sz="1800" b="1" u="sng" dirty="0" smtClean="0">
                <a:solidFill>
                  <a:srgbClr val="C00000"/>
                </a:solidFill>
              </a:rPr>
              <a:t>kinsman</a:t>
            </a:r>
            <a:r>
              <a:rPr lang="en-US" sz="1800" u="sng" dirty="0" smtClean="0"/>
              <a:t> </a:t>
            </a:r>
            <a:r>
              <a:rPr lang="en-US" sz="1800" b="1" u="sng" dirty="0" smtClean="0">
                <a:solidFill>
                  <a:srgbClr val="C00000"/>
                </a:solidFill>
              </a:rPr>
              <a:t>redeemer</a:t>
            </a:r>
            <a:r>
              <a:rPr lang="en-US" sz="1800" dirty="0" smtClean="0"/>
              <a:t> gave evidence that he was </a:t>
            </a:r>
            <a:r>
              <a:rPr lang="en-US" sz="1800" u="sng" dirty="0" smtClean="0"/>
              <a:t>willing</a:t>
            </a:r>
            <a:r>
              <a:rPr lang="en-US" sz="1800" dirty="0" smtClean="0"/>
              <a:t> and </a:t>
            </a:r>
            <a:r>
              <a:rPr lang="en-US" sz="1800" u="sng" dirty="0" smtClean="0"/>
              <a:t>able</a:t>
            </a:r>
            <a:r>
              <a:rPr lang="en-US" sz="1800" dirty="0" smtClean="0"/>
              <a:t> to redeem the land. Later, one scroll was used and the terms written on the inside and summarized on the  outside. </a:t>
            </a:r>
            <a:r>
              <a:rPr lang="en-US" sz="1800" b="1" dirty="0" smtClean="0">
                <a:solidFill>
                  <a:srgbClr val="0000FF"/>
                </a:solidFill>
              </a:rPr>
              <a:t>[Lev 25, </a:t>
            </a:r>
            <a:r>
              <a:rPr lang="en-US" sz="1800" b="1" dirty="0" err="1" smtClean="0">
                <a:solidFill>
                  <a:srgbClr val="0000FF"/>
                </a:solidFill>
              </a:rPr>
              <a:t>Jer</a:t>
            </a:r>
            <a:r>
              <a:rPr lang="en-US" sz="1800" b="1" dirty="0" smtClean="0">
                <a:solidFill>
                  <a:srgbClr val="0000FF"/>
                </a:solidFill>
              </a:rPr>
              <a:t> </a:t>
            </a:r>
            <a:r>
              <a:rPr lang="en-US" sz="1800" b="1" dirty="0" smtClean="0">
                <a:solidFill>
                  <a:srgbClr val="0000FF"/>
                </a:solidFill>
              </a:rPr>
              <a:t>32:11, </a:t>
            </a:r>
            <a:r>
              <a:rPr lang="en-US" sz="2400" b="1" dirty="0" smtClean="0">
                <a:solidFill>
                  <a:srgbClr val="0000FF"/>
                </a:solidFill>
              </a:rPr>
              <a:t>Ruth</a:t>
            </a:r>
            <a:r>
              <a:rPr lang="en-US" sz="1800" b="1" dirty="0" smtClean="0">
                <a:solidFill>
                  <a:srgbClr val="0000FF"/>
                </a:solidFill>
              </a:rPr>
              <a:t> ]</a:t>
            </a:r>
            <a:endParaRPr lang="en-US" sz="1800" b="1" dirty="0" smtClean="0">
              <a:solidFill>
                <a:srgbClr val="0000FF"/>
              </a:solidFill>
            </a:endParaRPr>
          </a:p>
          <a:p>
            <a:pPr>
              <a:buNone/>
            </a:pPr>
            <a:endParaRPr lang="en-US" sz="1800" dirty="0"/>
          </a:p>
        </p:txBody>
      </p:sp>
      <p:sp>
        <p:nvSpPr>
          <p:cNvPr id="8" name="Content Placeholder 7"/>
          <p:cNvSpPr>
            <a:spLocks noGrp="1"/>
          </p:cNvSpPr>
          <p:nvPr>
            <p:ph sz="half" idx="2"/>
          </p:nvPr>
        </p:nvSpPr>
        <p:spPr>
          <a:xfrm>
            <a:off x="4648200" y="838200"/>
            <a:ext cx="4267200" cy="4525963"/>
          </a:xfrm>
        </p:spPr>
        <p:txBody>
          <a:bodyPr>
            <a:noAutofit/>
          </a:bodyPr>
          <a:lstStyle/>
          <a:p>
            <a:pPr>
              <a:buNone/>
            </a:pPr>
            <a:r>
              <a:rPr lang="en-US" sz="1800" b="1" dirty="0" smtClean="0">
                <a:solidFill>
                  <a:srgbClr val="0000FF"/>
                </a:solidFill>
                <a:latin typeface="Times New Roman" pitchFamily="18" charset="0"/>
                <a:cs typeface="Times New Roman" pitchFamily="18" charset="0"/>
              </a:rPr>
              <a:t>Leviticus 25:23 </a:t>
            </a:r>
            <a:r>
              <a:rPr lang="en-US" sz="1600" dirty="0" smtClean="0"/>
              <a:t>'The land, moreover, shall not be sold permanently, for </a:t>
            </a:r>
            <a:r>
              <a:rPr lang="en-US" sz="1600" b="1" u="sng" dirty="0" smtClean="0"/>
              <a:t>the land is Mine</a:t>
            </a:r>
            <a:r>
              <a:rPr lang="en-US" sz="1600" dirty="0" smtClean="0"/>
              <a:t>…</a:t>
            </a:r>
            <a:endParaRPr lang="en-US" sz="1600" b="1" dirty="0" smtClean="0">
              <a:solidFill>
                <a:srgbClr val="C00000"/>
              </a:solidFill>
            </a:endParaRPr>
          </a:p>
          <a:p>
            <a:pPr lvl="0"/>
            <a:r>
              <a:rPr lang="en-US" sz="1800" b="1" dirty="0" smtClean="0">
                <a:solidFill>
                  <a:srgbClr val="C00000"/>
                </a:solidFill>
              </a:rPr>
              <a:t>Adam “lost” his land - all of  the earth </a:t>
            </a:r>
            <a:endParaRPr lang="en-US" sz="800" b="1" dirty="0" smtClean="0">
              <a:solidFill>
                <a:srgbClr val="C00000"/>
              </a:solidFill>
            </a:endParaRPr>
          </a:p>
          <a:p>
            <a:pPr>
              <a:buNone/>
            </a:pPr>
            <a:r>
              <a:rPr lang="en-US" sz="800" b="1" dirty="0" smtClean="0"/>
              <a:t> </a:t>
            </a:r>
            <a:endParaRPr lang="en-US" sz="800" dirty="0" smtClean="0"/>
          </a:p>
          <a:p>
            <a:pPr>
              <a:buNone/>
            </a:pPr>
            <a:r>
              <a:rPr lang="en-US" sz="1800" b="1" dirty="0" smtClean="0">
                <a:solidFill>
                  <a:srgbClr val="0000FF"/>
                </a:solidFill>
                <a:latin typeface="Times New Roman" pitchFamily="18" charset="0"/>
                <a:cs typeface="Times New Roman" pitchFamily="18" charset="0"/>
              </a:rPr>
              <a:t>Genesis 3:17 </a:t>
            </a:r>
            <a:r>
              <a:rPr lang="en-US" sz="1800" dirty="0" smtClean="0">
                <a:latin typeface="Times New Roman" pitchFamily="18" charset="0"/>
                <a:cs typeface="Times New Roman" pitchFamily="18" charset="0"/>
              </a:rPr>
              <a:t>Then to Adam He said, "Because you have listened to the voice of your wife, and have eaten from the tree about which I commanded you, saying, 'You shall not eat from it'; </a:t>
            </a:r>
            <a:r>
              <a:rPr lang="en-US" sz="1800" b="1" u="sng" dirty="0" smtClean="0">
                <a:latin typeface="Times New Roman" pitchFamily="18" charset="0"/>
                <a:cs typeface="Times New Roman" pitchFamily="18" charset="0"/>
              </a:rPr>
              <a:t>Cursed is the ground because of you</a:t>
            </a:r>
            <a:r>
              <a:rPr lang="en-US" sz="1800" dirty="0" smtClean="0">
                <a:latin typeface="Times New Roman" pitchFamily="18" charset="0"/>
                <a:cs typeface="Times New Roman" pitchFamily="18" charset="0"/>
              </a:rPr>
              <a:t>;</a:t>
            </a:r>
            <a:endParaRPr lang="en-US" sz="800" dirty="0" smtClean="0">
              <a:latin typeface="Times New Roman" pitchFamily="18" charset="0"/>
              <a:cs typeface="Times New Roman" pitchFamily="18" charset="0"/>
            </a:endParaRPr>
          </a:p>
          <a:p>
            <a:pPr>
              <a:buNone/>
            </a:pPr>
            <a:r>
              <a:rPr lang="en-US" sz="800" dirty="0" smtClean="0">
                <a:latin typeface="Times New Roman" pitchFamily="18" charset="0"/>
                <a:cs typeface="Times New Roman" pitchFamily="18" charset="0"/>
              </a:rPr>
              <a:t> </a:t>
            </a:r>
          </a:p>
          <a:p>
            <a:pPr>
              <a:buNone/>
            </a:pPr>
            <a:r>
              <a:rPr lang="en-US" sz="1800" b="1" dirty="0" smtClean="0">
                <a:solidFill>
                  <a:srgbClr val="0000FF"/>
                </a:solidFill>
                <a:latin typeface="Times New Roman" pitchFamily="18" charset="0"/>
                <a:cs typeface="Times New Roman" pitchFamily="18" charset="0"/>
              </a:rPr>
              <a:t>Romans 8:20-22 </a:t>
            </a:r>
            <a:r>
              <a:rPr lang="en-US" sz="1800" dirty="0" smtClean="0">
                <a:latin typeface="Times New Roman" pitchFamily="18" charset="0"/>
                <a:cs typeface="Times New Roman" pitchFamily="18" charset="0"/>
              </a:rPr>
              <a:t>For the creation was subjected to futility, not of its own will, but because of Him who subjected it, in hope </a:t>
            </a:r>
            <a:r>
              <a:rPr lang="en-US" sz="1800" baseline="30000" dirty="0" smtClean="0">
                <a:solidFill>
                  <a:srgbClr val="0000FF"/>
                </a:solidFill>
                <a:latin typeface="Times New Roman" pitchFamily="18" charset="0"/>
                <a:cs typeface="Times New Roman" pitchFamily="18" charset="0"/>
              </a:rPr>
              <a:t>21</a:t>
            </a:r>
            <a:r>
              <a:rPr lang="en-US" sz="1800" dirty="0" smtClean="0">
                <a:latin typeface="Times New Roman" pitchFamily="18" charset="0"/>
                <a:cs typeface="Times New Roman" pitchFamily="18" charset="0"/>
              </a:rPr>
              <a:t>that the </a:t>
            </a:r>
            <a:r>
              <a:rPr lang="en-US" sz="1800" b="1" u="sng" dirty="0" smtClean="0">
                <a:latin typeface="Times New Roman" pitchFamily="18" charset="0"/>
                <a:cs typeface="Times New Roman" pitchFamily="18" charset="0"/>
              </a:rPr>
              <a:t>creation itself also will be set free from its slavery</a:t>
            </a:r>
            <a:r>
              <a:rPr lang="en-US" sz="1800" dirty="0" smtClean="0">
                <a:latin typeface="Times New Roman" pitchFamily="18" charset="0"/>
                <a:cs typeface="Times New Roman" pitchFamily="18" charset="0"/>
              </a:rPr>
              <a:t> to corruption into the freedom of the glory of the children of God. </a:t>
            </a:r>
            <a:r>
              <a:rPr lang="en-US" sz="1800" baseline="30000" dirty="0" smtClean="0">
                <a:solidFill>
                  <a:srgbClr val="0000FF"/>
                </a:solidFill>
                <a:latin typeface="Times New Roman" pitchFamily="18" charset="0"/>
                <a:cs typeface="Times New Roman" pitchFamily="18" charset="0"/>
              </a:rPr>
              <a:t>22</a:t>
            </a:r>
            <a:r>
              <a:rPr lang="en-US" sz="1800" dirty="0" smtClean="0">
                <a:latin typeface="Times New Roman" pitchFamily="18" charset="0"/>
                <a:cs typeface="Times New Roman" pitchFamily="18" charset="0"/>
              </a:rPr>
              <a:t>For we know that the whole creation groans and suffers the pains of childbirth together until now. </a:t>
            </a: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i="1" dirty="0"/>
          </a:p>
        </p:txBody>
      </p:sp>
      <p:sp>
        <p:nvSpPr>
          <p:cNvPr id="5" name="Footer Placeholder 4"/>
          <p:cNvSpPr>
            <a:spLocks noGrp="1"/>
          </p:cNvSpPr>
          <p:nvPr>
            <p:ph type="ftr" sz="quarter" idx="11"/>
          </p:nvPr>
        </p:nvSpPr>
        <p:spPr/>
        <p:txBody>
          <a:bodyPr/>
          <a:lstStyle/>
          <a:p>
            <a:r>
              <a:rPr lang="en-US" dirty="0" smtClean="0"/>
              <a:t>David Tye</a:t>
            </a:r>
            <a:endParaRPr lang="en-US" dirty="0"/>
          </a:p>
        </p:txBody>
      </p:sp>
      <p:sp>
        <p:nvSpPr>
          <p:cNvPr id="6" name="Slide Number Placeholder 5"/>
          <p:cNvSpPr>
            <a:spLocks noGrp="1"/>
          </p:cNvSpPr>
          <p:nvPr>
            <p:ph type="sldNum" sz="quarter" idx="12"/>
          </p:nvPr>
        </p:nvSpPr>
        <p:spPr/>
        <p:txBody>
          <a:bodyPr/>
          <a:lstStyle/>
          <a:p>
            <a:fld id="{3B0E11CA-64D2-4375-B622-C832B1B19270}" type="slidenum">
              <a:rPr lang="en-US" smtClean="0"/>
              <a:pPr/>
              <a:t>22</a:t>
            </a:fld>
            <a:endParaRPr lang="en-US" dirty="0"/>
          </a:p>
        </p:txBody>
      </p:sp>
      <p:pic>
        <p:nvPicPr>
          <p:cNvPr id="11" name="Picture 10" descr="7 Sealed Scroll"/>
          <p:cNvPicPr/>
          <p:nvPr/>
        </p:nvPicPr>
        <p:blipFill>
          <a:blip r:embed="rId2" cstate="print"/>
          <a:srcRect/>
          <a:stretch>
            <a:fillRect/>
          </a:stretch>
        </p:blipFill>
        <p:spPr bwMode="auto">
          <a:xfrm>
            <a:off x="7010400" y="76200"/>
            <a:ext cx="1447800" cy="8938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15400" cy="1143000"/>
          </a:xfrm>
        </p:spPr>
        <p:txBody>
          <a:bodyPr>
            <a:noAutofit/>
          </a:bodyPr>
          <a:lstStyle/>
          <a:p>
            <a:r>
              <a:rPr lang="en-US" sz="3600" dirty="0" smtClean="0">
                <a:effectLst>
                  <a:innerShdw blurRad="63500" dist="50800">
                    <a:prstClr val="black">
                      <a:alpha val="50000"/>
                    </a:prstClr>
                  </a:innerShdw>
                </a:effectLst>
              </a:rPr>
              <a:t>3. Understand Redemption – Key to Revelation</a:t>
            </a:r>
            <a:endParaRPr lang="en-US" sz="3600" dirty="0"/>
          </a:p>
        </p:txBody>
      </p:sp>
      <p:sp>
        <p:nvSpPr>
          <p:cNvPr id="7" name="Content Placeholder 6"/>
          <p:cNvSpPr>
            <a:spLocks noGrp="1"/>
          </p:cNvSpPr>
          <p:nvPr>
            <p:ph sz="half" idx="1"/>
          </p:nvPr>
        </p:nvSpPr>
        <p:spPr>
          <a:xfrm>
            <a:off x="304800" y="1600200"/>
            <a:ext cx="4038600" cy="4953000"/>
          </a:xfrm>
        </p:spPr>
        <p:txBody>
          <a:bodyPr>
            <a:noAutofit/>
          </a:bodyPr>
          <a:lstStyle/>
          <a:p>
            <a:r>
              <a:rPr lang="en-US" sz="2000" dirty="0" smtClean="0">
                <a:solidFill>
                  <a:srgbClr val="C00000"/>
                </a:solidFill>
              </a:rPr>
              <a:t>Jesus Christ is the second Adam, who came to </a:t>
            </a:r>
            <a:r>
              <a:rPr lang="en-US" sz="2000" b="1" u="sng" dirty="0" smtClean="0">
                <a:solidFill>
                  <a:srgbClr val="C00000"/>
                </a:solidFill>
              </a:rPr>
              <a:t>redeem</a:t>
            </a:r>
            <a:r>
              <a:rPr lang="en-US" sz="2000" dirty="0" smtClean="0">
                <a:solidFill>
                  <a:srgbClr val="C00000"/>
                </a:solidFill>
              </a:rPr>
              <a:t> that which the first Adam lost by sinning.</a:t>
            </a:r>
          </a:p>
          <a:p>
            <a:pPr>
              <a:buNone/>
            </a:pPr>
            <a:endParaRPr lang="en-US" sz="800" dirty="0" smtClean="0"/>
          </a:p>
          <a:p>
            <a:pPr marL="231775" indent="-231775">
              <a:buNone/>
            </a:pPr>
            <a:r>
              <a:rPr lang="en-US" sz="1800" dirty="0" smtClean="0">
                <a:solidFill>
                  <a:srgbClr val="0000FF"/>
                </a:solidFill>
                <a:latin typeface="Times New Roman" pitchFamily="18" charset="0"/>
                <a:cs typeface="Times New Roman" pitchFamily="18" charset="0"/>
              </a:rPr>
              <a:t> </a:t>
            </a:r>
            <a:r>
              <a:rPr lang="en-US" sz="1800" b="1" dirty="0" smtClean="0">
                <a:solidFill>
                  <a:srgbClr val="0000FF"/>
                </a:solidFill>
                <a:latin typeface="Times New Roman" pitchFamily="18" charset="0"/>
                <a:cs typeface="Times New Roman" pitchFamily="18" charset="0"/>
              </a:rPr>
              <a:t>John 12:31</a:t>
            </a:r>
            <a:r>
              <a:rPr lang="en-US" sz="1800" dirty="0" smtClean="0">
                <a:solidFill>
                  <a:srgbClr val="0000FF"/>
                </a:solidFill>
                <a:latin typeface="Times New Roman" pitchFamily="18" charset="0"/>
                <a:cs typeface="Times New Roman" pitchFamily="18" charset="0"/>
              </a:rPr>
              <a:t> </a:t>
            </a:r>
            <a:r>
              <a:rPr lang="en-US" sz="1800" dirty="0" smtClean="0">
                <a:solidFill>
                  <a:srgbClr val="FF0000"/>
                </a:solidFill>
                <a:latin typeface="Times New Roman" pitchFamily="18" charset="0"/>
                <a:cs typeface="Times New Roman" pitchFamily="18" charset="0"/>
              </a:rPr>
              <a:t>"Now judgment is upon this world; now </a:t>
            </a:r>
            <a:r>
              <a:rPr lang="en-US" sz="1800" b="1" u="sng" dirty="0" smtClean="0">
                <a:solidFill>
                  <a:srgbClr val="FF0000"/>
                </a:solidFill>
                <a:latin typeface="Times New Roman" pitchFamily="18" charset="0"/>
                <a:cs typeface="Times New Roman" pitchFamily="18" charset="0"/>
              </a:rPr>
              <a:t>the ruler of this world</a:t>
            </a:r>
            <a:r>
              <a:rPr lang="en-US" sz="1800" dirty="0" smtClean="0">
                <a:solidFill>
                  <a:srgbClr val="FF0000"/>
                </a:solidFill>
                <a:latin typeface="Times New Roman" pitchFamily="18" charset="0"/>
                <a:cs typeface="Times New Roman" pitchFamily="18" charset="0"/>
              </a:rPr>
              <a:t> shall be cast out.”</a:t>
            </a:r>
            <a:endParaRPr lang="en-US" sz="900" dirty="0" smtClean="0">
              <a:solidFill>
                <a:srgbClr val="FF0000"/>
              </a:solidFill>
              <a:latin typeface="Times New Roman" pitchFamily="18" charset="0"/>
              <a:cs typeface="Times New Roman" pitchFamily="18" charset="0"/>
            </a:endParaRPr>
          </a:p>
          <a:p>
            <a:pPr marL="231775" indent="-231775">
              <a:buNone/>
            </a:pPr>
            <a:r>
              <a:rPr lang="en-US" sz="900" dirty="0" smtClean="0">
                <a:solidFill>
                  <a:srgbClr val="FF0000"/>
                </a:solidFill>
                <a:latin typeface="Times New Roman" pitchFamily="18" charset="0"/>
                <a:cs typeface="Times New Roman" pitchFamily="18" charset="0"/>
              </a:rPr>
              <a:t> </a:t>
            </a:r>
          </a:p>
          <a:p>
            <a:pPr>
              <a:buNone/>
            </a:pPr>
            <a:r>
              <a:rPr lang="en-US" sz="1800" b="1" dirty="0" smtClean="0">
                <a:solidFill>
                  <a:srgbClr val="0000FF"/>
                </a:solidFill>
                <a:latin typeface="Times New Roman" pitchFamily="18" charset="0"/>
                <a:cs typeface="Times New Roman" pitchFamily="18" charset="0"/>
              </a:rPr>
              <a:t>Isaiah 11:6-9 </a:t>
            </a:r>
            <a:r>
              <a:rPr lang="en-US" sz="1800" dirty="0" smtClean="0">
                <a:latin typeface="Times New Roman" pitchFamily="18" charset="0"/>
                <a:cs typeface="Times New Roman" pitchFamily="18" charset="0"/>
              </a:rPr>
              <a:t>And the wolf will dwell with the lamb, And the leopard will lie down with the kid, And the calf and the young lion and the fatling together; And a little boy will lead them…  </a:t>
            </a:r>
            <a:r>
              <a:rPr lang="en-US" sz="1800" baseline="30000" dirty="0" smtClean="0">
                <a:solidFill>
                  <a:srgbClr val="0000FF"/>
                </a:solidFill>
                <a:latin typeface="Times New Roman" pitchFamily="18" charset="0"/>
                <a:cs typeface="Times New Roman" pitchFamily="18" charset="0"/>
              </a:rPr>
              <a:t>9</a:t>
            </a:r>
            <a:r>
              <a:rPr lang="en-US" sz="1800" dirty="0" smtClean="0">
                <a:latin typeface="Times New Roman" pitchFamily="18" charset="0"/>
                <a:cs typeface="Times New Roman" pitchFamily="18" charset="0"/>
              </a:rPr>
              <a:t>They will not hurt or destroy in all My holy mountain, For the earth will be full of the knowledge of the L</a:t>
            </a:r>
            <a:r>
              <a:rPr lang="en-US" sz="1800" cap="small" dirty="0" smtClean="0">
                <a:latin typeface="Times New Roman" pitchFamily="18" charset="0"/>
                <a:cs typeface="Times New Roman" pitchFamily="18" charset="0"/>
              </a:rPr>
              <a:t>ord</a:t>
            </a:r>
            <a:r>
              <a:rPr lang="en-US" sz="1800" dirty="0" smtClean="0">
                <a:latin typeface="Times New Roman" pitchFamily="18" charset="0"/>
                <a:cs typeface="Times New Roman" pitchFamily="18" charset="0"/>
              </a:rPr>
              <a:t>  As the waters cover the sea. </a:t>
            </a:r>
          </a:p>
          <a:p>
            <a:pPr marL="231775" indent="-231775">
              <a:buNone/>
            </a:pPr>
            <a:endParaRPr lang="en-US" sz="800" dirty="0" smtClean="0">
              <a:latin typeface="Times New Roman" pitchFamily="18" charset="0"/>
              <a:cs typeface="Times New Roman" pitchFamily="18" charset="0"/>
            </a:endParaRPr>
          </a:p>
        </p:txBody>
      </p:sp>
      <p:sp>
        <p:nvSpPr>
          <p:cNvPr id="8" name="Content Placeholder 7"/>
          <p:cNvSpPr>
            <a:spLocks noGrp="1"/>
          </p:cNvSpPr>
          <p:nvPr>
            <p:ph sz="half" idx="2"/>
          </p:nvPr>
        </p:nvSpPr>
        <p:spPr>
          <a:xfrm>
            <a:off x="4572000" y="1600200"/>
            <a:ext cx="4572000" cy="4525963"/>
          </a:xfrm>
        </p:spPr>
        <p:txBody>
          <a:bodyPr>
            <a:noAutofit/>
          </a:bodyPr>
          <a:lstStyle/>
          <a:p>
            <a:pPr marL="514350" indent="-514350">
              <a:buNone/>
            </a:pPr>
            <a:r>
              <a:rPr lang="en-US" sz="2400" b="1" dirty="0" smtClean="0"/>
              <a:t>B. Jesus is the </a:t>
            </a:r>
            <a:r>
              <a:rPr lang="en-US" sz="2400" b="1" dirty="0" smtClean="0">
                <a:solidFill>
                  <a:srgbClr val="C00000"/>
                </a:solidFill>
              </a:rPr>
              <a:t>Kinsman Redeemer [</a:t>
            </a:r>
            <a:r>
              <a:rPr lang="en-US" sz="2400" b="1" dirty="0" err="1" smtClean="0">
                <a:solidFill>
                  <a:srgbClr val="C00000"/>
                </a:solidFill>
              </a:rPr>
              <a:t>ga’al</a:t>
            </a:r>
            <a:r>
              <a:rPr lang="en-US" sz="2400" b="1" dirty="0" smtClean="0">
                <a:solidFill>
                  <a:srgbClr val="C00000"/>
                </a:solidFill>
              </a:rPr>
              <a:t>]</a:t>
            </a:r>
          </a:p>
          <a:p>
            <a:pPr marL="514350" indent="-514350">
              <a:buNone/>
            </a:pPr>
            <a:r>
              <a:rPr lang="en-US" sz="2400" dirty="0" smtClean="0">
                <a:solidFill>
                  <a:srgbClr val="C00000"/>
                </a:solidFill>
              </a:rPr>
              <a:t>To be “WORTHY” the </a:t>
            </a:r>
            <a:r>
              <a:rPr lang="en-US" sz="2400" b="1" u="sng" dirty="0" smtClean="0">
                <a:solidFill>
                  <a:srgbClr val="C00000"/>
                </a:solidFill>
              </a:rPr>
              <a:t>kinsman redeemer</a:t>
            </a:r>
            <a:r>
              <a:rPr lang="en-US" sz="2400" dirty="0" smtClean="0">
                <a:solidFill>
                  <a:srgbClr val="C00000"/>
                </a:solidFill>
              </a:rPr>
              <a:t> must:</a:t>
            </a:r>
          </a:p>
          <a:p>
            <a:pPr marL="914400" indent="-341313">
              <a:lnSpc>
                <a:spcPct val="80000"/>
              </a:lnSpc>
              <a:buFontTx/>
              <a:buChar char="-"/>
            </a:pPr>
            <a:r>
              <a:rPr lang="en-US" sz="2400" dirty="0" smtClean="0"/>
              <a:t>Be a near relative</a:t>
            </a:r>
          </a:p>
          <a:p>
            <a:pPr marL="914400" indent="-341313">
              <a:lnSpc>
                <a:spcPct val="80000"/>
              </a:lnSpc>
              <a:buFontTx/>
              <a:buChar char="-"/>
            </a:pPr>
            <a:r>
              <a:rPr lang="en-US" sz="2400" dirty="0" smtClean="0"/>
              <a:t>Be Willing</a:t>
            </a:r>
          </a:p>
          <a:p>
            <a:pPr marL="914400" indent="-341313">
              <a:lnSpc>
                <a:spcPct val="80000"/>
              </a:lnSpc>
              <a:buFontTx/>
              <a:buChar char="-"/>
            </a:pPr>
            <a:r>
              <a:rPr lang="en-US" sz="2400" dirty="0" smtClean="0"/>
              <a:t>Be Able</a:t>
            </a:r>
          </a:p>
          <a:p>
            <a:pPr marL="514350" indent="-514350">
              <a:lnSpc>
                <a:spcPct val="80000"/>
              </a:lnSpc>
              <a:buFont typeface="+mj-lt"/>
              <a:buAutoNum type="arabicPeriod"/>
            </a:pPr>
            <a:r>
              <a:rPr lang="en-US" sz="2000" dirty="0" smtClean="0"/>
              <a:t>Jesus is a near relative (Son of Man)</a:t>
            </a:r>
          </a:p>
          <a:p>
            <a:pPr marL="909638" indent="4763">
              <a:lnSpc>
                <a:spcPct val="80000"/>
              </a:lnSpc>
              <a:buNone/>
            </a:pPr>
            <a:r>
              <a:rPr lang="en-US" sz="2000" b="1" dirty="0" smtClean="0">
                <a:solidFill>
                  <a:srgbClr val="0000FF"/>
                </a:solidFill>
              </a:rPr>
              <a:t>Hebrews 7:14</a:t>
            </a:r>
            <a:endParaRPr lang="en-US" sz="900" b="1" dirty="0" smtClean="0">
              <a:solidFill>
                <a:srgbClr val="0000FF"/>
              </a:solidFill>
            </a:endParaRPr>
          </a:p>
          <a:p>
            <a:pPr marL="514350" indent="-514350">
              <a:lnSpc>
                <a:spcPct val="80000"/>
              </a:lnSpc>
              <a:buFont typeface="+mj-lt"/>
              <a:buAutoNum type="arabicPeriod" startAt="2"/>
            </a:pPr>
            <a:r>
              <a:rPr lang="en-US" sz="2000" dirty="0" smtClean="0"/>
              <a:t>Jesus is willing (</a:t>
            </a:r>
            <a:r>
              <a:rPr lang="en-US" sz="2000" u="sng" dirty="0" smtClean="0"/>
              <a:t>to pay the price</a:t>
            </a:r>
            <a:r>
              <a:rPr lang="en-US" sz="2000" dirty="0" smtClean="0"/>
              <a:t>)</a:t>
            </a:r>
          </a:p>
          <a:p>
            <a:pPr marL="909638" indent="4763">
              <a:lnSpc>
                <a:spcPct val="80000"/>
              </a:lnSpc>
              <a:buNone/>
            </a:pPr>
            <a:r>
              <a:rPr lang="en-US" sz="2000" b="1" dirty="0" smtClean="0">
                <a:solidFill>
                  <a:srgbClr val="0000FF"/>
                </a:solidFill>
              </a:rPr>
              <a:t>Hebrews 10:5-7</a:t>
            </a:r>
            <a:endParaRPr lang="en-US" sz="900" b="1" dirty="0" smtClean="0">
              <a:solidFill>
                <a:srgbClr val="0000FF"/>
              </a:solidFill>
            </a:endParaRPr>
          </a:p>
          <a:p>
            <a:pPr marL="514350" indent="-514350">
              <a:lnSpc>
                <a:spcPct val="80000"/>
              </a:lnSpc>
              <a:buFont typeface="+mj-lt"/>
              <a:buAutoNum type="arabicPeriod" startAt="3"/>
            </a:pPr>
            <a:r>
              <a:rPr lang="en-US" sz="2000" dirty="0" smtClean="0"/>
              <a:t>Jesus is able</a:t>
            </a:r>
          </a:p>
          <a:p>
            <a:pPr marL="909638" indent="4763">
              <a:lnSpc>
                <a:spcPct val="80000"/>
              </a:lnSpc>
              <a:buNone/>
            </a:pPr>
            <a:r>
              <a:rPr lang="en-US" sz="2000" b="1" dirty="0" smtClean="0">
                <a:solidFill>
                  <a:srgbClr val="0000FF"/>
                </a:solidFill>
              </a:rPr>
              <a:t>John 1:1-3, 16:33; 1Pet 1:18-19</a:t>
            </a:r>
            <a:endParaRPr lang="en-US" sz="2400" b="1" dirty="0" smtClean="0">
              <a:solidFill>
                <a:srgbClr val="0000FF"/>
              </a:solidFill>
            </a:endParaRPr>
          </a:p>
          <a:p>
            <a:pPr marL="514350" indent="-514350">
              <a:buNone/>
            </a:pPr>
            <a:endParaRPr lang="en-US" sz="1000" dirty="0" smtClean="0"/>
          </a:p>
        </p:txBody>
      </p:sp>
      <p:sp>
        <p:nvSpPr>
          <p:cNvPr id="4" name="Date Placeholder 3"/>
          <p:cNvSpPr>
            <a:spLocks noGrp="1"/>
          </p:cNvSpPr>
          <p:nvPr>
            <p:ph type="dt" sz="half" idx="10"/>
          </p:nvPr>
        </p:nvSpPr>
        <p:spPr/>
        <p:txBody>
          <a:bodyPr/>
          <a:lstStyle/>
          <a:p>
            <a:fld id="{9B555970-2B84-4BCC-8D8B-95055D2CD051}" type="datetime1">
              <a:rPr lang="en-US" b="1" smtClean="0"/>
              <a:pPr/>
              <a:t>12/14/2016</a:t>
            </a:fld>
            <a:endParaRPr lang="en-US" b="1"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0" y="0"/>
            <a:ext cx="9144000" cy="6400800"/>
          </a:xfrm>
        </p:spPr>
        <p:txBody>
          <a:bodyPr>
            <a:noAutofit/>
          </a:bodyPr>
          <a:lstStyle/>
          <a:p>
            <a:pPr lvl="0">
              <a:buFont typeface="+mj-lt"/>
              <a:buAutoNum type="arabicPeriod"/>
            </a:pPr>
            <a:r>
              <a:rPr lang="en-US" sz="1600" b="1" dirty="0" smtClean="0">
                <a:latin typeface="Times New Roman" pitchFamily="18" charset="0"/>
                <a:cs typeface="Times New Roman" pitchFamily="18" charset="0"/>
              </a:rPr>
              <a:t>Jesus is a near relative:</a:t>
            </a:r>
            <a:endParaRPr lang="en-US" sz="1600" dirty="0" smtClean="0">
              <a:latin typeface="Times New Roman" pitchFamily="18" charset="0"/>
              <a:cs typeface="Times New Roman" pitchFamily="18" charset="0"/>
            </a:endParaRPr>
          </a:p>
          <a:p>
            <a:pPr marL="569913" indent="-225425">
              <a:buNone/>
            </a:pPr>
            <a:r>
              <a:rPr lang="en-US" sz="1600" b="1" dirty="0" smtClean="0">
                <a:solidFill>
                  <a:srgbClr val="0000FF"/>
                </a:solidFill>
                <a:latin typeface="Times New Roman" pitchFamily="18" charset="0"/>
                <a:cs typeface="Times New Roman" pitchFamily="18" charset="0"/>
              </a:rPr>
              <a:t>Hebrews 7:14</a:t>
            </a:r>
            <a:r>
              <a:rPr lang="en-US" sz="1600" dirty="0" smtClean="0">
                <a:solidFill>
                  <a:srgbClr val="0000FF"/>
                </a:solidFill>
                <a:latin typeface="Times New Roman" pitchFamily="18" charset="0"/>
                <a:cs typeface="Times New Roman" pitchFamily="18" charset="0"/>
              </a:rPr>
              <a:t> </a:t>
            </a:r>
            <a:r>
              <a:rPr lang="en-US" sz="1600" dirty="0" smtClean="0">
                <a:latin typeface="Times New Roman" pitchFamily="18" charset="0"/>
                <a:cs typeface="Times New Roman" pitchFamily="18" charset="0"/>
              </a:rPr>
              <a:t>For it is evident that </a:t>
            </a:r>
            <a:r>
              <a:rPr lang="en-US" sz="1600" b="1" u="sng" dirty="0" smtClean="0">
                <a:latin typeface="Times New Roman" pitchFamily="18" charset="0"/>
                <a:cs typeface="Times New Roman" pitchFamily="18" charset="0"/>
              </a:rPr>
              <a:t>our Lord was descended from Judah</a:t>
            </a:r>
            <a:r>
              <a:rPr lang="en-US" sz="1600" dirty="0" smtClean="0">
                <a:latin typeface="Times New Roman" pitchFamily="18" charset="0"/>
                <a:cs typeface="Times New Roman" pitchFamily="18" charset="0"/>
              </a:rPr>
              <a:t>, a tribe with reference to which Moses spoke nothing concerning priests. </a:t>
            </a:r>
          </a:p>
          <a:p>
            <a:pPr>
              <a:buNone/>
            </a:pPr>
            <a:r>
              <a:rPr lang="en-US" sz="1600" dirty="0" smtClean="0">
                <a:latin typeface="Times New Roman" pitchFamily="18" charset="0"/>
                <a:cs typeface="Times New Roman" pitchFamily="18" charset="0"/>
              </a:rPr>
              <a:t> </a:t>
            </a:r>
          </a:p>
          <a:p>
            <a:pPr lvl="0">
              <a:buFont typeface="+mj-lt"/>
              <a:buAutoNum type="arabicPeriod" startAt="2"/>
            </a:pPr>
            <a:r>
              <a:rPr lang="en-US" sz="1600" b="1" dirty="0" smtClean="0">
                <a:latin typeface="Times New Roman" pitchFamily="18" charset="0"/>
                <a:cs typeface="Times New Roman" pitchFamily="18" charset="0"/>
              </a:rPr>
              <a:t>Jesus is willing:</a:t>
            </a:r>
            <a:endParaRPr lang="en-US" sz="1600" dirty="0" smtClean="0">
              <a:latin typeface="Times New Roman" pitchFamily="18" charset="0"/>
              <a:cs typeface="Times New Roman" pitchFamily="18" charset="0"/>
            </a:endParaRPr>
          </a:p>
          <a:p>
            <a:pPr marL="688975" indent="-284163">
              <a:buNone/>
            </a:pPr>
            <a:r>
              <a:rPr lang="en-US" sz="1600" b="1" dirty="0" smtClean="0">
                <a:solidFill>
                  <a:srgbClr val="0000FF"/>
                </a:solidFill>
                <a:latin typeface="Times New Roman" pitchFamily="18" charset="0"/>
                <a:cs typeface="Times New Roman" pitchFamily="18" charset="0"/>
              </a:rPr>
              <a:t>Hebrews 10:5-7 </a:t>
            </a:r>
            <a:r>
              <a:rPr lang="en-US" sz="1600" dirty="0" smtClean="0">
                <a:latin typeface="Times New Roman" pitchFamily="18" charset="0"/>
                <a:cs typeface="Times New Roman" pitchFamily="18" charset="0"/>
              </a:rPr>
              <a:t>Therefore, when He comes into the world, He says,</a:t>
            </a:r>
          </a:p>
          <a:p>
            <a:pPr marL="749300" indent="-344488">
              <a:buNone/>
            </a:pPr>
            <a:r>
              <a:rPr lang="en-US" sz="1600" dirty="0" smtClean="0">
                <a:latin typeface="Times New Roman" pitchFamily="18" charset="0"/>
                <a:cs typeface="Times New Roman" pitchFamily="18" charset="0"/>
              </a:rPr>
              <a:t>"S</a:t>
            </a:r>
            <a:r>
              <a:rPr lang="en-US" sz="1600" cap="small" dirty="0" smtClean="0">
                <a:latin typeface="Times New Roman" pitchFamily="18" charset="0"/>
                <a:cs typeface="Times New Roman" pitchFamily="18" charset="0"/>
              </a:rPr>
              <a:t>acrifice and offering</a:t>
            </a:r>
            <a:r>
              <a:rPr lang="en-US" sz="1600" dirty="0" smtClean="0">
                <a:latin typeface="Times New Roman" pitchFamily="18" charset="0"/>
                <a:cs typeface="Times New Roman" pitchFamily="18" charset="0"/>
              </a:rPr>
              <a:t> T</a:t>
            </a:r>
            <a:r>
              <a:rPr lang="en-US" sz="1600" cap="small" dirty="0" smtClean="0">
                <a:latin typeface="Times New Roman" pitchFamily="18" charset="0"/>
                <a:cs typeface="Times New Roman" pitchFamily="18" charset="0"/>
              </a:rPr>
              <a:t>hou hast not desired</a:t>
            </a:r>
            <a:r>
              <a:rPr lang="en-US" sz="1600" dirty="0" smtClean="0">
                <a:latin typeface="Times New Roman" pitchFamily="18" charset="0"/>
                <a:cs typeface="Times New Roman" pitchFamily="18" charset="0"/>
              </a:rPr>
              <a:t>,</a:t>
            </a:r>
          </a:p>
          <a:p>
            <a:pPr marL="749300" indent="-344488">
              <a:buNone/>
            </a:pPr>
            <a:r>
              <a:rPr lang="en-US" sz="1600" dirty="0" smtClean="0">
                <a:latin typeface="Times New Roman" pitchFamily="18" charset="0"/>
                <a:cs typeface="Times New Roman" pitchFamily="18" charset="0"/>
              </a:rPr>
              <a:t>B</a:t>
            </a:r>
            <a:r>
              <a:rPr lang="en-US" sz="1600" cap="small" dirty="0" smtClean="0">
                <a:latin typeface="Times New Roman" pitchFamily="18" charset="0"/>
                <a:cs typeface="Times New Roman" pitchFamily="18" charset="0"/>
              </a:rPr>
              <a:t>ut A BODY</a:t>
            </a:r>
            <a:r>
              <a:rPr lang="en-US" sz="1600" dirty="0" smtClean="0">
                <a:latin typeface="Times New Roman" pitchFamily="18" charset="0"/>
                <a:cs typeface="Times New Roman" pitchFamily="18" charset="0"/>
              </a:rPr>
              <a:t> T</a:t>
            </a:r>
            <a:r>
              <a:rPr lang="en-US" sz="1600" cap="small" dirty="0" smtClean="0">
                <a:latin typeface="Times New Roman" pitchFamily="18" charset="0"/>
                <a:cs typeface="Times New Roman" pitchFamily="18" charset="0"/>
              </a:rPr>
              <a:t>hou hast prepared for</a:t>
            </a:r>
            <a:r>
              <a:rPr lang="en-US" sz="1600" dirty="0" smtClean="0">
                <a:latin typeface="Times New Roman" pitchFamily="18" charset="0"/>
                <a:cs typeface="Times New Roman" pitchFamily="18" charset="0"/>
              </a:rPr>
              <a:t> M</a:t>
            </a:r>
            <a:r>
              <a:rPr lang="en-US" sz="1600" cap="small" dirty="0" smtClean="0">
                <a:latin typeface="Times New Roman" pitchFamily="18" charset="0"/>
                <a:cs typeface="Times New Roman" pitchFamily="18" charset="0"/>
              </a:rPr>
              <a:t>e</a:t>
            </a:r>
            <a:r>
              <a:rPr lang="en-US" sz="1600" dirty="0" smtClean="0">
                <a:latin typeface="Times New Roman" pitchFamily="18" charset="0"/>
                <a:cs typeface="Times New Roman" pitchFamily="18" charset="0"/>
              </a:rPr>
              <a:t>; </a:t>
            </a:r>
          </a:p>
          <a:p>
            <a:pPr marL="749300" indent="-344488">
              <a:buNone/>
            </a:pPr>
            <a:r>
              <a:rPr lang="en-US" sz="1600" baseline="30000" dirty="0" smtClean="0">
                <a:latin typeface="Times New Roman" pitchFamily="18" charset="0"/>
                <a:cs typeface="Times New Roman" pitchFamily="18" charset="0"/>
              </a:rPr>
              <a:t>6</a:t>
            </a:r>
            <a:r>
              <a:rPr lang="en-US" sz="1600" dirty="0" smtClean="0">
                <a:latin typeface="Times New Roman" pitchFamily="18" charset="0"/>
                <a:cs typeface="Times New Roman" pitchFamily="18" charset="0"/>
              </a:rPr>
              <a:t>I</a:t>
            </a:r>
            <a:r>
              <a:rPr lang="en-US" sz="1600" cap="small" dirty="0" smtClean="0">
                <a:latin typeface="Times New Roman" pitchFamily="18" charset="0"/>
                <a:cs typeface="Times New Roman" pitchFamily="18" charset="0"/>
              </a:rPr>
              <a:t>n whole burnt offerings and</a:t>
            </a:r>
            <a:r>
              <a:rPr lang="en-US" sz="1600"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sacrifices</a:t>
            </a:r>
            <a:r>
              <a:rPr lang="en-US" sz="1600" cap="small" dirty="0" smtClean="0">
                <a:latin typeface="Times New Roman" pitchFamily="18" charset="0"/>
                <a:cs typeface="Times New Roman" pitchFamily="18" charset="0"/>
              </a:rPr>
              <a:t> for sin</a:t>
            </a:r>
            <a:r>
              <a:rPr lang="en-US" sz="1600" dirty="0" smtClean="0">
                <a:latin typeface="Times New Roman" pitchFamily="18" charset="0"/>
                <a:cs typeface="Times New Roman" pitchFamily="18" charset="0"/>
              </a:rPr>
              <a:t> T</a:t>
            </a:r>
            <a:r>
              <a:rPr lang="en-US" sz="1600" cap="small" dirty="0" smtClean="0">
                <a:latin typeface="Times New Roman" pitchFamily="18" charset="0"/>
                <a:cs typeface="Times New Roman" pitchFamily="18" charset="0"/>
              </a:rPr>
              <a:t>hou hast taken no pleasure</a:t>
            </a:r>
            <a:r>
              <a:rPr lang="en-US" sz="1600" dirty="0" smtClean="0">
                <a:latin typeface="Times New Roman" pitchFamily="18" charset="0"/>
                <a:cs typeface="Times New Roman" pitchFamily="18" charset="0"/>
              </a:rPr>
              <a:t>. </a:t>
            </a:r>
          </a:p>
          <a:p>
            <a:pPr marL="749300" indent="-344488">
              <a:buNone/>
            </a:pPr>
            <a:r>
              <a:rPr lang="en-US" sz="1600" baseline="30000" dirty="0" smtClean="0">
                <a:latin typeface="Times New Roman" pitchFamily="18" charset="0"/>
                <a:cs typeface="Times New Roman" pitchFamily="18" charset="0"/>
              </a:rPr>
              <a:t>7</a:t>
            </a:r>
            <a:r>
              <a:rPr lang="en-US" sz="1600" dirty="0" smtClean="0">
                <a:latin typeface="Times New Roman" pitchFamily="18" charset="0"/>
                <a:cs typeface="Times New Roman" pitchFamily="18" charset="0"/>
              </a:rPr>
              <a:t>"T</a:t>
            </a:r>
            <a:r>
              <a:rPr lang="en-US" sz="1600" cap="small" dirty="0" smtClean="0">
                <a:latin typeface="Times New Roman" pitchFamily="18" charset="0"/>
                <a:cs typeface="Times New Roman" pitchFamily="18" charset="0"/>
              </a:rPr>
              <a:t>hen</a:t>
            </a:r>
            <a:r>
              <a:rPr lang="en-US" sz="1600" dirty="0" smtClean="0">
                <a:latin typeface="Times New Roman" pitchFamily="18" charset="0"/>
                <a:cs typeface="Times New Roman" pitchFamily="18" charset="0"/>
              </a:rPr>
              <a:t> I</a:t>
            </a:r>
            <a:r>
              <a:rPr lang="en-US" sz="1600" cap="small" dirty="0" smtClean="0">
                <a:latin typeface="Times New Roman" pitchFamily="18" charset="0"/>
                <a:cs typeface="Times New Roman" pitchFamily="18" charset="0"/>
              </a:rPr>
              <a:t> said</a:t>
            </a:r>
            <a:r>
              <a:rPr lang="en-US" sz="1600" dirty="0" smtClean="0">
                <a:latin typeface="Times New Roman" pitchFamily="18" charset="0"/>
                <a:cs typeface="Times New Roman" pitchFamily="18" charset="0"/>
              </a:rPr>
              <a:t>, </a:t>
            </a:r>
            <a:r>
              <a:rPr lang="en-US" sz="1600" b="1" u="sng" dirty="0" smtClean="0">
                <a:latin typeface="Times New Roman" pitchFamily="18" charset="0"/>
                <a:cs typeface="Times New Roman" pitchFamily="18" charset="0"/>
              </a:rPr>
              <a:t>'B</a:t>
            </a:r>
            <a:r>
              <a:rPr lang="en-US" sz="1600" b="1" u="sng" cap="small" dirty="0" smtClean="0">
                <a:latin typeface="Times New Roman" pitchFamily="18" charset="0"/>
                <a:cs typeface="Times New Roman" pitchFamily="18" charset="0"/>
              </a:rPr>
              <a:t>ehold,</a:t>
            </a:r>
            <a:r>
              <a:rPr lang="en-US" sz="1600" b="1" u="sng" dirty="0" smtClean="0">
                <a:latin typeface="Times New Roman" pitchFamily="18" charset="0"/>
                <a:cs typeface="Times New Roman" pitchFamily="18" charset="0"/>
              </a:rPr>
              <a:t> I</a:t>
            </a:r>
            <a:r>
              <a:rPr lang="en-US" sz="1600" b="1" u="sng" cap="small" dirty="0" smtClean="0">
                <a:latin typeface="Times New Roman" pitchFamily="18" charset="0"/>
                <a:cs typeface="Times New Roman" pitchFamily="18" charset="0"/>
              </a:rPr>
              <a:t> have come</a:t>
            </a:r>
            <a:r>
              <a:rPr lang="en-US" sz="1600" dirty="0" smtClean="0">
                <a:latin typeface="Times New Roman" pitchFamily="18" charset="0"/>
                <a:cs typeface="Times New Roman" pitchFamily="18" charset="0"/>
              </a:rPr>
              <a:t> </a:t>
            </a:r>
          </a:p>
          <a:p>
            <a:pPr marL="749300" indent="-344488">
              <a:buNone/>
            </a:pPr>
            <a:r>
              <a:rPr lang="en-US" sz="1600" dirty="0" smtClean="0">
                <a:latin typeface="Times New Roman" pitchFamily="18" charset="0"/>
                <a:cs typeface="Times New Roman" pitchFamily="18" charset="0"/>
              </a:rPr>
              <a:t>(I</a:t>
            </a:r>
            <a:r>
              <a:rPr lang="en-US" sz="1600" cap="small" dirty="0" smtClean="0">
                <a:latin typeface="Times New Roman" pitchFamily="18" charset="0"/>
                <a:cs typeface="Times New Roman" pitchFamily="18" charset="0"/>
              </a:rPr>
              <a:t>n THE ROLL OF THE BOOK IT IS WRITTEN OF</a:t>
            </a:r>
            <a:r>
              <a:rPr lang="en-US" sz="1600" dirty="0" smtClean="0">
                <a:latin typeface="Times New Roman" pitchFamily="18" charset="0"/>
                <a:cs typeface="Times New Roman" pitchFamily="18" charset="0"/>
              </a:rPr>
              <a:t> M</a:t>
            </a:r>
            <a:r>
              <a:rPr lang="en-US" sz="1600" cap="small" dirty="0" smtClean="0">
                <a:latin typeface="Times New Roman" pitchFamily="18" charset="0"/>
                <a:cs typeface="Times New Roman" pitchFamily="18" charset="0"/>
              </a:rPr>
              <a:t>e</a:t>
            </a:r>
            <a:r>
              <a:rPr lang="en-US" sz="1600" dirty="0" smtClean="0">
                <a:latin typeface="Times New Roman" pitchFamily="18" charset="0"/>
                <a:cs typeface="Times New Roman" pitchFamily="18" charset="0"/>
              </a:rPr>
              <a:t>)</a:t>
            </a:r>
          </a:p>
          <a:p>
            <a:pPr marL="749300" indent="-344488">
              <a:buNone/>
            </a:pPr>
            <a:r>
              <a:rPr lang="en-US" sz="1600" b="1" u="sng" dirty="0" smtClean="0">
                <a:latin typeface="Times New Roman" pitchFamily="18" charset="0"/>
                <a:cs typeface="Times New Roman" pitchFamily="18" charset="0"/>
              </a:rPr>
              <a:t>T</a:t>
            </a:r>
            <a:r>
              <a:rPr lang="en-US" sz="1600" b="1" u="sng" cap="small" dirty="0" smtClean="0">
                <a:latin typeface="Times New Roman" pitchFamily="18" charset="0"/>
                <a:cs typeface="Times New Roman" pitchFamily="18" charset="0"/>
              </a:rPr>
              <a:t>o do</a:t>
            </a:r>
            <a:r>
              <a:rPr lang="en-US" sz="1600" b="1" u="sng" dirty="0" smtClean="0">
                <a:latin typeface="Times New Roman" pitchFamily="18" charset="0"/>
                <a:cs typeface="Times New Roman" pitchFamily="18" charset="0"/>
              </a:rPr>
              <a:t> T</a:t>
            </a:r>
            <a:r>
              <a:rPr lang="en-US" sz="1600" b="1" u="sng" cap="small" dirty="0" smtClean="0">
                <a:latin typeface="Times New Roman" pitchFamily="18" charset="0"/>
                <a:cs typeface="Times New Roman" pitchFamily="18" charset="0"/>
              </a:rPr>
              <a:t>hy will,</a:t>
            </a:r>
            <a:r>
              <a:rPr lang="en-US" sz="1600" b="1" u="sng" dirty="0" smtClean="0">
                <a:latin typeface="Times New Roman" pitchFamily="18" charset="0"/>
                <a:cs typeface="Times New Roman" pitchFamily="18" charset="0"/>
              </a:rPr>
              <a:t> O G</a:t>
            </a:r>
            <a:r>
              <a:rPr lang="en-US" sz="1600" b="1" u="sng" cap="small" dirty="0" smtClean="0">
                <a:latin typeface="Times New Roman" pitchFamily="18" charset="0"/>
                <a:cs typeface="Times New Roman" pitchFamily="18" charset="0"/>
              </a:rPr>
              <a:t>od</a:t>
            </a:r>
            <a:r>
              <a:rPr lang="en-US" sz="1600" dirty="0" smtClean="0">
                <a:latin typeface="Times New Roman" pitchFamily="18" charset="0"/>
                <a:cs typeface="Times New Roman" pitchFamily="18" charset="0"/>
              </a:rPr>
              <a:t>.' " [</a:t>
            </a:r>
            <a:r>
              <a:rPr lang="en-US" sz="1600" b="1" dirty="0" smtClean="0">
                <a:solidFill>
                  <a:srgbClr val="0000FF"/>
                </a:solidFill>
                <a:latin typeface="Times New Roman" pitchFamily="18" charset="0"/>
                <a:cs typeface="Times New Roman" pitchFamily="18" charset="0"/>
              </a:rPr>
              <a:t>Psalm 40:7-8] </a:t>
            </a:r>
          </a:p>
          <a:p>
            <a:pPr>
              <a:buNone/>
            </a:pPr>
            <a:r>
              <a:rPr lang="en-US" sz="1600" dirty="0" smtClean="0">
                <a:latin typeface="Times New Roman" pitchFamily="18" charset="0"/>
                <a:cs typeface="Times New Roman" pitchFamily="18" charset="0"/>
              </a:rPr>
              <a:t> </a:t>
            </a:r>
          </a:p>
          <a:p>
            <a:pPr lvl="0">
              <a:buFont typeface="+mj-lt"/>
              <a:buAutoNum type="arabicPeriod" startAt="3"/>
            </a:pPr>
            <a:r>
              <a:rPr lang="en-US" sz="1600" b="1" dirty="0" smtClean="0">
                <a:latin typeface="Times New Roman" pitchFamily="18" charset="0"/>
                <a:cs typeface="Times New Roman" pitchFamily="18" charset="0"/>
              </a:rPr>
              <a:t>As Deity, Jesus is able:</a:t>
            </a:r>
            <a:endParaRPr lang="en-US" sz="1600" dirty="0" smtClean="0">
              <a:latin typeface="Times New Roman" pitchFamily="18" charset="0"/>
              <a:cs typeface="Times New Roman" pitchFamily="18" charset="0"/>
            </a:endParaRPr>
          </a:p>
          <a:p>
            <a:pPr>
              <a:buNone/>
            </a:pPr>
            <a:r>
              <a:rPr lang="en-US" sz="1600" b="1" dirty="0" smtClean="0">
                <a:solidFill>
                  <a:srgbClr val="0000FF"/>
                </a:solidFill>
                <a:latin typeface="Times New Roman" pitchFamily="18" charset="0"/>
                <a:cs typeface="Times New Roman" pitchFamily="18" charset="0"/>
              </a:rPr>
              <a:t>John </a:t>
            </a:r>
            <a:r>
              <a:rPr lang="en-US" sz="1600" b="1" dirty="0" smtClean="0">
                <a:solidFill>
                  <a:srgbClr val="0000FF"/>
                </a:solidFill>
                <a:latin typeface="Times New Roman" pitchFamily="18" charset="0"/>
                <a:cs typeface="Times New Roman" pitchFamily="18" charset="0"/>
              </a:rPr>
              <a:t>1:1-3 In </a:t>
            </a:r>
            <a:r>
              <a:rPr lang="en-US" sz="1600" dirty="0" smtClean="0">
                <a:latin typeface="Times New Roman" pitchFamily="18" charset="0"/>
                <a:cs typeface="Times New Roman" pitchFamily="18" charset="0"/>
              </a:rPr>
              <a:t>the beginning was the Word, and the Word was with God, and the Word was God. </a:t>
            </a:r>
            <a:r>
              <a:rPr lang="en-US" sz="1600" baseline="30000" dirty="0" smtClean="0">
                <a:latin typeface="Times New Roman" pitchFamily="18" charset="0"/>
                <a:cs typeface="Times New Roman" pitchFamily="18" charset="0"/>
              </a:rPr>
              <a:t>2</a:t>
            </a:r>
            <a:r>
              <a:rPr lang="en-US" sz="1600" dirty="0" smtClean="0">
                <a:latin typeface="Times New Roman" pitchFamily="18" charset="0"/>
                <a:cs typeface="Times New Roman" pitchFamily="18" charset="0"/>
              </a:rPr>
              <a:t>He was in the beginning with God. </a:t>
            </a:r>
            <a:r>
              <a:rPr lang="en-US" sz="1600" b="1" baseline="30000" dirty="0" smtClean="0">
                <a:solidFill>
                  <a:srgbClr val="0000FF"/>
                </a:solidFill>
                <a:latin typeface="Times New Roman" pitchFamily="18" charset="0"/>
                <a:cs typeface="Times New Roman" pitchFamily="18" charset="0"/>
              </a:rPr>
              <a:t>3</a:t>
            </a:r>
            <a:r>
              <a:rPr lang="en-US" sz="1600" dirty="0" smtClean="0">
                <a:latin typeface="Times New Roman" pitchFamily="18" charset="0"/>
                <a:cs typeface="Times New Roman" pitchFamily="18" charset="0"/>
              </a:rPr>
              <a:t>All things came into being by Him, and apart from Him nothing came into being that has come into being.</a:t>
            </a:r>
          </a:p>
          <a:p>
            <a:pPr>
              <a:buNone/>
            </a:pPr>
            <a:r>
              <a:rPr lang="en-US" sz="1600" b="1" dirty="0" smtClean="0">
                <a:solidFill>
                  <a:srgbClr val="0000FF"/>
                </a:solidFill>
                <a:latin typeface="Times New Roman" pitchFamily="18" charset="0"/>
                <a:cs typeface="Times New Roman" pitchFamily="18" charset="0"/>
              </a:rPr>
              <a:t>John 16:33 </a:t>
            </a:r>
            <a:r>
              <a:rPr lang="en-US" sz="1600" dirty="0" smtClean="0">
                <a:latin typeface="Times New Roman" pitchFamily="18" charset="0"/>
                <a:cs typeface="Times New Roman" pitchFamily="18" charset="0"/>
              </a:rPr>
              <a:t>"</a:t>
            </a:r>
            <a:r>
              <a:rPr lang="en-US" sz="1600" dirty="0" smtClean="0">
                <a:solidFill>
                  <a:srgbClr val="FF0000"/>
                </a:solidFill>
                <a:latin typeface="Times New Roman" pitchFamily="18" charset="0"/>
                <a:cs typeface="Times New Roman" pitchFamily="18" charset="0"/>
              </a:rPr>
              <a:t>These things I have spoken to you, that in Me you may have peace. In the world you have tribulation, but </a:t>
            </a:r>
            <a:r>
              <a:rPr lang="en-US" sz="1600" b="1" u="sng" dirty="0" smtClean="0">
                <a:solidFill>
                  <a:srgbClr val="FF0000"/>
                </a:solidFill>
                <a:latin typeface="Times New Roman" pitchFamily="18" charset="0"/>
                <a:cs typeface="Times New Roman" pitchFamily="18" charset="0"/>
              </a:rPr>
              <a:t>take courage; I have overcome the world</a:t>
            </a:r>
            <a:r>
              <a:rPr lang="en-US" sz="1600" dirty="0" smtClean="0">
                <a:latin typeface="Times New Roman" pitchFamily="18" charset="0"/>
                <a:cs typeface="Times New Roman" pitchFamily="18" charset="0"/>
              </a:rPr>
              <a:t>."</a:t>
            </a:r>
          </a:p>
          <a:p>
            <a:pPr>
              <a:buNone/>
            </a:pPr>
            <a:r>
              <a:rPr lang="en-US" sz="1600" b="1" dirty="0" smtClean="0">
                <a:solidFill>
                  <a:srgbClr val="0000FF"/>
                </a:solidFill>
                <a:latin typeface="Times New Roman" pitchFamily="18" charset="0"/>
                <a:cs typeface="Times New Roman" pitchFamily="18" charset="0"/>
              </a:rPr>
              <a:t>1 Peter 1:18-19 </a:t>
            </a:r>
            <a:r>
              <a:rPr lang="en-US" sz="1600" dirty="0" smtClean="0">
                <a:latin typeface="Times New Roman" pitchFamily="18" charset="0"/>
                <a:cs typeface="Times New Roman" pitchFamily="18" charset="0"/>
              </a:rPr>
              <a:t>knowing that </a:t>
            </a:r>
            <a:r>
              <a:rPr lang="en-US" sz="1600" b="1" u="sng" dirty="0" smtClean="0">
                <a:latin typeface="Times New Roman" pitchFamily="18" charset="0"/>
                <a:cs typeface="Times New Roman" pitchFamily="18" charset="0"/>
              </a:rPr>
              <a:t>you were not redeemed with perishable things</a:t>
            </a:r>
            <a:r>
              <a:rPr lang="en-US" sz="1600" dirty="0" smtClean="0">
                <a:latin typeface="Times New Roman" pitchFamily="18" charset="0"/>
                <a:cs typeface="Times New Roman" pitchFamily="18" charset="0"/>
              </a:rPr>
              <a:t> like silver or</a:t>
            </a:r>
            <a:r>
              <a:rPr lang="en-US" sz="1600" b="1" u="sng"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gold from your futile way of life inherited from your forefathers, </a:t>
            </a:r>
            <a:r>
              <a:rPr lang="en-US" sz="1600" b="1" baseline="30000" dirty="0" smtClean="0">
                <a:solidFill>
                  <a:srgbClr val="0000FF"/>
                </a:solidFill>
                <a:latin typeface="Times New Roman" pitchFamily="18" charset="0"/>
                <a:cs typeface="Times New Roman" pitchFamily="18" charset="0"/>
              </a:rPr>
              <a:t>19</a:t>
            </a:r>
            <a:r>
              <a:rPr lang="en-US" sz="1600" baseline="30000" dirty="0" smtClean="0">
                <a:latin typeface="Times New Roman" pitchFamily="18" charset="0"/>
                <a:cs typeface="Times New Roman" pitchFamily="18" charset="0"/>
              </a:rPr>
              <a:t> </a:t>
            </a:r>
            <a:r>
              <a:rPr lang="en-US" sz="1600" b="1" u="sng" dirty="0" smtClean="0">
                <a:solidFill>
                  <a:srgbClr val="C00000"/>
                </a:solidFill>
                <a:latin typeface="Times New Roman" pitchFamily="18" charset="0"/>
                <a:cs typeface="Times New Roman" pitchFamily="18" charset="0"/>
              </a:rPr>
              <a:t>but with precious blood</a:t>
            </a:r>
            <a:r>
              <a:rPr lang="en-US" sz="1600" dirty="0" smtClean="0">
                <a:latin typeface="Times New Roman" pitchFamily="18" charset="0"/>
                <a:cs typeface="Times New Roman" pitchFamily="18" charset="0"/>
              </a:rPr>
              <a:t>, as of a lamb unblemished and spotless, the blood of Christ. </a:t>
            </a:r>
          </a:p>
        </p:txBody>
      </p:sp>
      <p:sp>
        <p:nvSpPr>
          <p:cNvPr id="5" name="Date Placeholder 4"/>
          <p:cNvSpPr>
            <a:spLocks noGrp="1"/>
          </p:cNvSpPr>
          <p:nvPr>
            <p:ph type="dt" sz="half" idx="10"/>
          </p:nvPr>
        </p:nvSpPr>
        <p:spPr/>
        <p:txBody>
          <a:bodyPr/>
          <a:lstStyle/>
          <a:p>
            <a:fld id="{6F4A9186-7158-45FE-B87F-B0ECFCB9AB24}" type="datetime1">
              <a:rPr lang="en-US" smtClean="0"/>
              <a:pPr/>
              <a:t>12/14/2016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25</a:t>
            </a:fld>
            <a:endParaRPr lang="en-US"/>
          </a:p>
        </p:txBody>
      </p:sp>
      <p:pic>
        <p:nvPicPr>
          <p:cNvPr id="61442" name="Picture 2"/>
          <p:cNvPicPr>
            <a:picLocks noChangeAspect="1" noChangeArrowheads="1"/>
          </p:cNvPicPr>
          <p:nvPr/>
        </p:nvPicPr>
        <p:blipFill>
          <a:blip r:embed="rId2" cstate="print"/>
          <a:srcRect/>
          <a:stretch>
            <a:fillRect/>
          </a:stretch>
        </p:blipFill>
        <p:spPr bwMode="auto">
          <a:xfrm>
            <a:off x="0" y="0"/>
            <a:ext cx="9143999" cy="6313956"/>
          </a:xfrm>
          <a:prstGeom prst="rect">
            <a:avLst/>
          </a:prstGeom>
          <a:noFill/>
          <a:ln w="9525">
            <a:noFill/>
            <a:miter lim="800000"/>
            <a:headEnd/>
            <a:tailEnd/>
          </a:ln>
        </p:spPr>
      </p:pic>
      <p:sp>
        <p:nvSpPr>
          <p:cNvPr id="8" name="TextBox 7"/>
          <p:cNvSpPr txBox="1"/>
          <p:nvPr/>
        </p:nvSpPr>
        <p:spPr>
          <a:xfrm>
            <a:off x="1600200" y="6412468"/>
            <a:ext cx="6226705" cy="369332"/>
          </a:xfrm>
          <a:prstGeom prst="rect">
            <a:avLst/>
          </a:prstGeom>
          <a:solidFill>
            <a:schemeClr val="bg1"/>
          </a:solidFill>
        </p:spPr>
        <p:txBody>
          <a:bodyPr wrap="none" rtlCol="0">
            <a:spAutoFit/>
          </a:bodyPr>
          <a:lstStyle/>
          <a:p>
            <a:r>
              <a:rPr lang="en-US" dirty="0" smtClean="0"/>
              <a:t>http://mattstone.blogs.com/photos/sacred_images/throne.html</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pPr lvl="0"/>
            <a:r>
              <a:rPr lang="en-US" sz="4000" b="1" dirty="0" smtClean="0">
                <a:effectLst>
                  <a:innerShdw blurRad="63500" dist="50800">
                    <a:prstClr val="black">
                      <a:alpha val="50000"/>
                    </a:prstClr>
                  </a:innerShdw>
                </a:effectLst>
              </a:rPr>
              <a:t>4. </a:t>
            </a:r>
            <a:r>
              <a:rPr lang="en-US" sz="4000" b="1" dirty="0" smtClean="0">
                <a:solidFill>
                  <a:srgbClr val="0000FF"/>
                </a:solidFill>
                <a:effectLst>
                  <a:innerShdw blurRad="63500" dist="50800">
                    <a:prstClr val="black">
                      <a:alpha val="50000"/>
                    </a:prstClr>
                  </a:innerShdw>
                </a:effectLst>
              </a:rPr>
              <a:t>Rev 5 </a:t>
            </a:r>
            <a:r>
              <a:rPr lang="en-US" sz="4000" b="1" dirty="0" smtClean="0">
                <a:effectLst>
                  <a:innerShdw blurRad="63500" dist="50800">
                    <a:prstClr val="black">
                      <a:alpha val="50000"/>
                    </a:prstClr>
                  </a:innerShdw>
                </a:effectLst>
              </a:rPr>
              <a:t>– The Lion, the Lamb, and the Scroll</a:t>
            </a:r>
            <a:r>
              <a:rPr lang="en-US" sz="4000" dirty="0" smtClean="0">
                <a:effectLst>
                  <a:innerShdw blurRad="63500" dist="50800">
                    <a:prstClr val="black">
                      <a:alpha val="50000"/>
                    </a:prstClr>
                  </a:innerShdw>
                </a:effectLst>
              </a:rPr>
              <a:t/>
            </a:r>
            <a:br>
              <a:rPr lang="en-US" sz="4000" dirty="0" smtClean="0">
                <a:effectLst>
                  <a:innerShdw blurRad="63500" dist="50800">
                    <a:prstClr val="black">
                      <a:alpha val="50000"/>
                    </a:prstClr>
                  </a:innerShdw>
                </a:effectLst>
              </a:rPr>
            </a:br>
            <a:r>
              <a:rPr lang="en-US" sz="2200" dirty="0" smtClean="0"/>
              <a:t>(</a:t>
            </a:r>
            <a:r>
              <a:rPr lang="en-US" sz="2200" dirty="0" err="1" smtClean="0"/>
              <a:t>Benware</a:t>
            </a:r>
            <a:r>
              <a:rPr lang="en-US" sz="2200" i="1" dirty="0" smtClean="0"/>
              <a:t>, “Understanding End Times Prophecy”)</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26</a:t>
            </a:fld>
            <a:endParaRPr lang="en-US"/>
          </a:p>
        </p:txBody>
      </p:sp>
      <p:sp>
        <p:nvSpPr>
          <p:cNvPr id="27649" name="Rectangle 1"/>
          <p:cNvSpPr>
            <a:spLocks noChangeArrowheads="1"/>
          </p:cNvSpPr>
          <p:nvPr/>
        </p:nvSpPr>
        <p:spPr bwMode="auto">
          <a:xfrm>
            <a:off x="1143000" y="1472625"/>
            <a:ext cx="7162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FF"/>
                </a:solidFill>
                <a:effectLst/>
                <a:latin typeface="Arial" pitchFamily="34" charset="0"/>
                <a:ea typeface="Times New Roman" pitchFamily="18" charset="0"/>
              </a:rPr>
              <a:t>Rev. 1:19</a:t>
            </a:r>
            <a:r>
              <a:rPr kumimoji="0" lang="en-US" sz="16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"Write therefore the things which you have seen, and the things which are, and </a:t>
            </a:r>
            <a:r>
              <a:rPr kumimoji="0" lang="en-US" sz="1600" b="1" i="0" u="sng" strike="noStrike" cap="none" normalizeH="0" baseline="0" dirty="0" smtClean="0">
                <a:ln>
                  <a:noFill/>
                </a:ln>
                <a:solidFill>
                  <a:srgbClr val="FF0000"/>
                </a:solidFill>
                <a:effectLst/>
                <a:latin typeface="Arial" pitchFamily="34" charset="0"/>
                <a:ea typeface="Times New Roman" pitchFamily="18" charset="0"/>
              </a:rPr>
              <a:t>the things which shall take place after these things</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 </a:t>
            </a:r>
            <a:endParaRPr kumimoji="0" lang="en-US" sz="2400" b="0" i="0" u="none" strike="noStrike" cap="none" normalizeH="0" baseline="0" dirty="0" smtClean="0">
              <a:ln>
                <a:noFill/>
              </a:ln>
              <a:solidFill>
                <a:schemeClr val="tx1"/>
              </a:solidFill>
              <a:effectLst/>
              <a:latin typeface="Arial"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1340681" y="2133600"/>
            <a:ext cx="6660319" cy="4572000"/>
          </a:xfrm>
          <a:prstGeom prst="rect">
            <a:avLst/>
          </a:prstGeom>
          <a:noFill/>
          <a:ln w="9525">
            <a:noFill/>
            <a:miter lim="800000"/>
            <a:headEnd/>
            <a:tailEnd/>
          </a:ln>
        </p:spPr>
      </p:pic>
      <p:pic>
        <p:nvPicPr>
          <p:cNvPr id="8"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Scroll….</a:t>
            </a:r>
            <a:endParaRPr lang="en-US" dirty="0"/>
          </a:p>
        </p:txBody>
      </p:sp>
      <p:sp>
        <p:nvSpPr>
          <p:cNvPr id="3" name="Content Placeholder 2"/>
          <p:cNvSpPr>
            <a:spLocks noGrp="1"/>
          </p:cNvSpPr>
          <p:nvPr>
            <p:ph idx="1"/>
          </p:nvPr>
        </p:nvSpPr>
        <p:spPr/>
        <p:txBody>
          <a:bodyPr/>
          <a:lstStyle/>
          <a:p>
            <a:pPr>
              <a:buNone/>
            </a:pPr>
            <a:r>
              <a:rPr lang="en-US" dirty="0" smtClean="0">
                <a:solidFill>
                  <a:srgbClr val="C00000"/>
                </a:solidFill>
              </a:rPr>
              <a:t>The book [scroll] in </a:t>
            </a:r>
            <a:r>
              <a:rPr lang="en-US" dirty="0" smtClean="0">
                <a:solidFill>
                  <a:srgbClr val="0000FF"/>
                </a:solidFill>
              </a:rPr>
              <a:t>Rev 5 </a:t>
            </a:r>
            <a:r>
              <a:rPr lang="en-US" dirty="0" smtClean="0">
                <a:solidFill>
                  <a:srgbClr val="C00000"/>
                </a:solidFill>
              </a:rPr>
              <a:t>is a book of redemption, written on both sides and with seven seals. It contains the terms of redemption.</a:t>
            </a:r>
          </a:p>
          <a:p>
            <a:pPr>
              <a:buNone/>
            </a:pP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27</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438400" y="4572000"/>
            <a:ext cx="533400" cy="2435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514600" y="3354050"/>
            <a:ext cx="533400" cy="2435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28</a:t>
            </a:fld>
            <a:endParaRPr lang="en-US"/>
          </a:p>
        </p:txBody>
      </p:sp>
      <p:sp>
        <p:nvSpPr>
          <p:cNvPr id="9" name="Rectangle 8"/>
          <p:cNvSpPr/>
          <p:nvPr/>
        </p:nvSpPr>
        <p:spPr>
          <a:xfrm>
            <a:off x="3886200" y="2133600"/>
            <a:ext cx="609600" cy="2286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nvGraphicFramePr>
        <p:xfrm>
          <a:off x="228600" y="137160"/>
          <a:ext cx="8686800" cy="6568440"/>
        </p:xfrm>
        <a:graphic>
          <a:graphicData uri="http://schemas.openxmlformats.org/drawingml/2006/table">
            <a:tbl>
              <a:tblPr/>
              <a:tblGrid>
                <a:gridCol w="3429000"/>
                <a:gridCol w="3124200"/>
                <a:gridCol w="2133600"/>
              </a:tblGrid>
              <a:tr h="6568440">
                <a:tc>
                  <a:txBody>
                    <a:bodyPr/>
                    <a:lstStyle/>
                    <a:p>
                      <a:pPr marL="0" marR="0">
                        <a:spcBef>
                          <a:spcPts val="0"/>
                        </a:spcBef>
                        <a:spcAft>
                          <a:spcPts val="0"/>
                        </a:spcAft>
                      </a:pPr>
                      <a:r>
                        <a:rPr lang="en-US" sz="1600" baseline="30000" dirty="0">
                          <a:solidFill>
                            <a:srgbClr val="0000FF"/>
                          </a:solidFill>
                          <a:latin typeface="Times New Roman"/>
                          <a:ea typeface="MS Mincho"/>
                        </a:rPr>
                        <a:t>1</a:t>
                      </a:r>
                      <a:r>
                        <a:rPr lang="en-US" sz="1600" b="1" u="sng" dirty="0">
                          <a:solidFill>
                            <a:srgbClr val="C00000"/>
                          </a:solidFill>
                          <a:latin typeface="Times New Roman"/>
                          <a:ea typeface="MS Mincho"/>
                        </a:rPr>
                        <a:t>And</a:t>
                      </a:r>
                      <a:r>
                        <a:rPr lang="en-US" sz="1600" dirty="0">
                          <a:latin typeface="Times New Roman"/>
                          <a:ea typeface="MS Mincho"/>
                        </a:rPr>
                        <a:t> I saw in the </a:t>
                      </a:r>
                      <a:r>
                        <a:rPr lang="en-US" sz="1600" b="1" u="sng" dirty="0">
                          <a:latin typeface="Times New Roman"/>
                          <a:ea typeface="MS Mincho"/>
                        </a:rPr>
                        <a:t>right hand </a:t>
                      </a:r>
                      <a:r>
                        <a:rPr lang="en-US" sz="1600" dirty="0">
                          <a:latin typeface="Times New Roman"/>
                          <a:ea typeface="MS Mincho"/>
                        </a:rPr>
                        <a:t>of Him who sat on the throne a </a:t>
                      </a:r>
                      <a:r>
                        <a:rPr lang="en-US" sz="1800" b="1" u="sng" dirty="0">
                          <a:solidFill>
                            <a:srgbClr val="C00000"/>
                          </a:solidFill>
                          <a:latin typeface="Times New Roman"/>
                          <a:ea typeface="MS Mincho"/>
                        </a:rPr>
                        <a:t>book [</a:t>
                      </a:r>
                      <a:r>
                        <a:rPr lang="en-US" sz="1800" b="1" i="1" u="sng" dirty="0">
                          <a:solidFill>
                            <a:srgbClr val="C00000"/>
                          </a:solidFill>
                          <a:latin typeface="Times New Roman"/>
                          <a:ea typeface="MS Mincho"/>
                        </a:rPr>
                        <a:t>scroll</a:t>
                      </a:r>
                      <a:r>
                        <a:rPr lang="en-US" sz="1800" b="1" u="sng" dirty="0">
                          <a:solidFill>
                            <a:srgbClr val="C00000"/>
                          </a:solidFill>
                          <a:latin typeface="Times New Roman"/>
                          <a:ea typeface="MS Mincho"/>
                        </a:rPr>
                        <a:t>] </a:t>
                      </a:r>
                      <a:r>
                        <a:rPr lang="en-US" sz="1600" b="1" u="sng" dirty="0">
                          <a:solidFill>
                            <a:srgbClr val="C00000"/>
                          </a:solidFill>
                          <a:latin typeface="Times New Roman"/>
                          <a:ea typeface="MS Mincho"/>
                        </a:rPr>
                        <a:t>written inside and on the back, sealed up with seven seals</a:t>
                      </a:r>
                      <a:r>
                        <a:rPr lang="en-US" sz="1600" dirty="0">
                          <a:latin typeface="Times New Roman"/>
                          <a:ea typeface="MS Mincho"/>
                        </a:rPr>
                        <a:t>. </a:t>
                      </a:r>
                      <a:r>
                        <a:rPr lang="en-US" sz="1600" baseline="30000" dirty="0">
                          <a:solidFill>
                            <a:srgbClr val="0000FF"/>
                          </a:solidFill>
                          <a:latin typeface="Times New Roman"/>
                          <a:ea typeface="MS Mincho"/>
                        </a:rPr>
                        <a:t>2</a:t>
                      </a:r>
                      <a:r>
                        <a:rPr lang="en-US" sz="1600" dirty="0">
                          <a:latin typeface="Times New Roman"/>
                          <a:ea typeface="MS Mincho"/>
                        </a:rPr>
                        <a:t>And I saw a </a:t>
                      </a:r>
                      <a:r>
                        <a:rPr lang="en-US" sz="1600" b="1" u="sng" dirty="0">
                          <a:solidFill>
                            <a:srgbClr val="C00000"/>
                          </a:solidFill>
                          <a:latin typeface="Times New Roman"/>
                          <a:ea typeface="MS Mincho"/>
                        </a:rPr>
                        <a:t>strong angel</a:t>
                      </a:r>
                      <a:r>
                        <a:rPr lang="en-US" sz="1600" dirty="0">
                          <a:latin typeface="Times New Roman"/>
                          <a:ea typeface="MS Mincho"/>
                        </a:rPr>
                        <a:t> proclaiming with a loud voice, "Who is </a:t>
                      </a:r>
                      <a:r>
                        <a:rPr lang="en-US" sz="1600" b="1" u="sng" dirty="0">
                          <a:solidFill>
                            <a:srgbClr val="C00000"/>
                          </a:solidFill>
                          <a:latin typeface="Times New Roman"/>
                          <a:ea typeface="MS Mincho"/>
                        </a:rPr>
                        <a:t>worthy</a:t>
                      </a:r>
                      <a:r>
                        <a:rPr lang="en-US" sz="1600" dirty="0">
                          <a:latin typeface="Times New Roman"/>
                          <a:ea typeface="MS Mincho"/>
                        </a:rPr>
                        <a:t> to open the book and to break its seals?" </a:t>
                      </a:r>
                      <a:r>
                        <a:rPr lang="en-US" sz="1600" baseline="30000" dirty="0">
                          <a:solidFill>
                            <a:srgbClr val="0000FF"/>
                          </a:solidFill>
                          <a:latin typeface="Times New Roman"/>
                          <a:ea typeface="MS Mincho"/>
                        </a:rPr>
                        <a:t>3</a:t>
                      </a:r>
                      <a:r>
                        <a:rPr lang="en-US" sz="1600" dirty="0">
                          <a:latin typeface="Times New Roman"/>
                          <a:ea typeface="MS Mincho"/>
                        </a:rPr>
                        <a:t>And no one in heaven, or on the earth, or under the earth, was </a:t>
                      </a:r>
                      <a:r>
                        <a:rPr lang="en-US" sz="1600" b="1" u="sng" dirty="0">
                          <a:solidFill>
                            <a:srgbClr val="C00000"/>
                          </a:solidFill>
                          <a:latin typeface="Times New Roman"/>
                          <a:ea typeface="MS Mincho"/>
                        </a:rPr>
                        <a:t>able</a:t>
                      </a:r>
                      <a:r>
                        <a:rPr lang="en-US" sz="1600" dirty="0">
                          <a:latin typeface="Times New Roman"/>
                          <a:ea typeface="MS Mincho"/>
                        </a:rPr>
                        <a:t> to open the book, or to look into it. </a:t>
                      </a:r>
                      <a:r>
                        <a:rPr lang="en-US" sz="1600" baseline="30000" dirty="0">
                          <a:solidFill>
                            <a:srgbClr val="0000FF"/>
                          </a:solidFill>
                          <a:latin typeface="Times New Roman"/>
                          <a:ea typeface="MS Mincho"/>
                        </a:rPr>
                        <a:t>4</a:t>
                      </a:r>
                      <a:r>
                        <a:rPr lang="en-US" sz="1600" dirty="0">
                          <a:latin typeface="Times New Roman"/>
                          <a:ea typeface="MS Mincho"/>
                        </a:rPr>
                        <a:t>And I began to </a:t>
                      </a:r>
                      <a:r>
                        <a:rPr lang="en-US" sz="1600" b="1" u="sng" dirty="0">
                          <a:solidFill>
                            <a:srgbClr val="C00000"/>
                          </a:solidFill>
                          <a:latin typeface="Times New Roman"/>
                          <a:ea typeface="MS Mincho"/>
                        </a:rPr>
                        <a:t>weep</a:t>
                      </a:r>
                      <a:r>
                        <a:rPr lang="en-US" sz="1600" dirty="0">
                          <a:latin typeface="Times New Roman"/>
                          <a:ea typeface="MS Mincho"/>
                        </a:rPr>
                        <a:t> greatly, because no one was found worthy to </a:t>
                      </a:r>
                      <a:r>
                        <a:rPr lang="en-US" sz="1600" b="1" u="sng" dirty="0">
                          <a:solidFill>
                            <a:srgbClr val="C00000"/>
                          </a:solidFill>
                          <a:latin typeface="Times New Roman"/>
                          <a:ea typeface="MS Mincho"/>
                        </a:rPr>
                        <a:t>open the</a:t>
                      </a:r>
                      <a:r>
                        <a:rPr lang="en-US" sz="1600" dirty="0">
                          <a:latin typeface="Times New Roman"/>
                          <a:ea typeface="MS Mincho"/>
                        </a:rPr>
                        <a:t> </a:t>
                      </a:r>
                      <a:r>
                        <a:rPr lang="en-US" sz="1600" b="1" u="sng" dirty="0">
                          <a:solidFill>
                            <a:srgbClr val="C00000"/>
                          </a:solidFill>
                          <a:latin typeface="Times New Roman"/>
                          <a:ea typeface="MS Mincho"/>
                        </a:rPr>
                        <a:t>book</a:t>
                      </a:r>
                      <a:r>
                        <a:rPr lang="en-US" sz="1600" dirty="0">
                          <a:latin typeface="Times New Roman"/>
                          <a:ea typeface="MS Mincho"/>
                        </a:rPr>
                        <a:t>, or to look into it; </a:t>
                      </a:r>
                      <a:r>
                        <a:rPr lang="en-US" sz="1600" baseline="30000" dirty="0">
                          <a:solidFill>
                            <a:srgbClr val="0000FF"/>
                          </a:solidFill>
                          <a:latin typeface="Times New Roman"/>
                          <a:ea typeface="MS Mincho"/>
                        </a:rPr>
                        <a:t>5</a:t>
                      </a:r>
                      <a:r>
                        <a:rPr lang="en-US" sz="1600" dirty="0">
                          <a:latin typeface="Times New Roman"/>
                          <a:ea typeface="MS Mincho"/>
                        </a:rPr>
                        <a:t>and </a:t>
                      </a:r>
                      <a:r>
                        <a:rPr lang="en-US" sz="1600" b="1" u="sng" kern="1200" dirty="0">
                          <a:solidFill>
                            <a:srgbClr val="C00000"/>
                          </a:solidFill>
                          <a:latin typeface="Times New Roman"/>
                          <a:ea typeface="MS Mincho"/>
                          <a:cs typeface="+mn-cs"/>
                        </a:rPr>
                        <a:t>one of the elders </a:t>
                      </a:r>
                      <a:r>
                        <a:rPr lang="en-US" sz="1600" dirty="0">
                          <a:latin typeface="Times New Roman"/>
                          <a:ea typeface="MS Mincho"/>
                        </a:rPr>
                        <a:t>said to me, "Stop weeping; behold, the </a:t>
                      </a:r>
                      <a:r>
                        <a:rPr lang="en-US" sz="1600" b="1" u="sng" dirty="0">
                          <a:solidFill>
                            <a:srgbClr val="C00000"/>
                          </a:solidFill>
                          <a:latin typeface="Times New Roman"/>
                          <a:ea typeface="MS Mincho"/>
                        </a:rPr>
                        <a:t>Lion</a:t>
                      </a:r>
                      <a:r>
                        <a:rPr lang="en-US" sz="1600" dirty="0">
                          <a:latin typeface="Times New Roman"/>
                          <a:ea typeface="MS Mincho"/>
                        </a:rPr>
                        <a:t> </a:t>
                      </a:r>
                      <a:r>
                        <a:rPr lang="en-US" sz="1600" dirty="0" smtClean="0">
                          <a:latin typeface="Times New Roman"/>
                          <a:ea typeface="MS Mincho"/>
                        </a:rPr>
                        <a:t>that </a:t>
                      </a:r>
                      <a:r>
                        <a:rPr lang="en-US" sz="1600" dirty="0">
                          <a:latin typeface="Times New Roman"/>
                          <a:ea typeface="MS Mincho"/>
                        </a:rPr>
                        <a:t>is from the tribe of </a:t>
                      </a:r>
                      <a:r>
                        <a:rPr lang="en-US" sz="1600" b="1" u="sng" dirty="0">
                          <a:solidFill>
                            <a:srgbClr val="C00000"/>
                          </a:solidFill>
                          <a:latin typeface="Times New Roman"/>
                          <a:ea typeface="MS Mincho"/>
                        </a:rPr>
                        <a:t>Judah</a:t>
                      </a:r>
                      <a:r>
                        <a:rPr lang="en-US" sz="1600" dirty="0">
                          <a:latin typeface="Times New Roman"/>
                          <a:ea typeface="MS Mincho"/>
                        </a:rPr>
                        <a:t>, the </a:t>
                      </a:r>
                      <a:r>
                        <a:rPr lang="en-US" sz="1600" b="1" u="sng" dirty="0">
                          <a:solidFill>
                            <a:srgbClr val="C00000"/>
                          </a:solidFill>
                          <a:latin typeface="Times New Roman"/>
                          <a:ea typeface="MS Mincho"/>
                        </a:rPr>
                        <a:t>Root of David</a:t>
                      </a:r>
                      <a:r>
                        <a:rPr lang="en-US" sz="1600" dirty="0">
                          <a:latin typeface="Times New Roman"/>
                          <a:ea typeface="MS Mincho"/>
                        </a:rPr>
                        <a:t>, has </a:t>
                      </a:r>
                      <a:r>
                        <a:rPr lang="en-US" sz="1600" b="1" u="sng" dirty="0">
                          <a:solidFill>
                            <a:srgbClr val="C00000"/>
                          </a:solidFill>
                          <a:latin typeface="Times New Roman"/>
                          <a:ea typeface="MS Mincho"/>
                        </a:rPr>
                        <a:t>overcome</a:t>
                      </a:r>
                      <a:r>
                        <a:rPr lang="en-US" sz="1600" dirty="0">
                          <a:latin typeface="Times New Roman"/>
                          <a:ea typeface="MS Mincho"/>
                        </a:rPr>
                        <a:t> so as </a:t>
                      </a:r>
                      <a:r>
                        <a:rPr lang="en-US" sz="1600" b="1" u="sng" dirty="0">
                          <a:solidFill>
                            <a:srgbClr val="C00000"/>
                          </a:solidFill>
                          <a:latin typeface="Times New Roman"/>
                          <a:ea typeface="MS Mincho"/>
                        </a:rPr>
                        <a:t>to open the book and its seven seals</a:t>
                      </a:r>
                      <a:r>
                        <a:rPr lang="en-US" sz="1600" dirty="0">
                          <a:latin typeface="Times New Roman"/>
                          <a:ea typeface="MS Mincho"/>
                        </a:rPr>
                        <a:t>." </a:t>
                      </a:r>
                      <a:r>
                        <a:rPr lang="en-US" sz="1600" baseline="30000" dirty="0">
                          <a:solidFill>
                            <a:srgbClr val="0000FF"/>
                          </a:solidFill>
                          <a:latin typeface="Times New Roman"/>
                          <a:ea typeface="MS Mincho"/>
                        </a:rPr>
                        <a:t>6</a:t>
                      </a:r>
                      <a:r>
                        <a:rPr lang="en-US" sz="1600" dirty="0">
                          <a:latin typeface="Times New Roman"/>
                          <a:ea typeface="MS Mincho"/>
                        </a:rPr>
                        <a:t>And I saw between the throne (with the four living creatures) and the elders a </a:t>
                      </a:r>
                      <a:r>
                        <a:rPr lang="en-US" sz="1600" b="1" u="sng" dirty="0">
                          <a:solidFill>
                            <a:srgbClr val="C00000"/>
                          </a:solidFill>
                          <a:latin typeface="Times New Roman"/>
                          <a:ea typeface="MS Mincho"/>
                        </a:rPr>
                        <a:t>Lamb</a:t>
                      </a:r>
                      <a:r>
                        <a:rPr lang="en-US" sz="1600" dirty="0">
                          <a:latin typeface="Times New Roman"/>
                          <a:ea typeface="MS Mincho"/>
                        </a:rPr>
                        <a:t> standing, </a:t>
                      </a:r>
                      <a:r>
                        <a:rPr lang="en-US" sz="1600" b="1" u="sng" dirty="0">
                          <a:solidFill>
                            <a:srgbClr val="C00000"/>
                          </a:solidFill>
                          <a:latin typeface="Times New Roman"/>
                          <a:ea typeface="MS Mincho"/>
                        </a:rPr>
                        <a:t>as if slain</a:t>
                      </a:r>
                      <a:r>
                        <a:rPr lang="en-US" sz="1600" dirty="0">
                          <a:latin typeface="Times New Roman"/>
                          <a:ea typeface="MS Mincho"/>
                        </a:rPr>
                        <a:t>, having seven horns and seven eyes, which are the seven Spirits of God, sent out into all the earth. </a:t>
                      </a:r>
                      <a:r>
                        <a:rPr lang="en-US" sz="1600" baseline="30000" dirty="0">
                          <a:solidFill>
                            <a:srgbClr val="0000FF"/>
                          </a:solidFill>
                          <a:latin typeface="Times New Roman"/>
                          <a:ea typeface="MS Mincho"/>
                        </a:rPr>
                        <a:t>7</a:t>
                      </a:r>
                      <a:r>
                        <a:rPr lang="en-US" sz="1600" dirty="0">
                          <a:latin typeface="Times New Roman"/>
                          <a:ea typeface="MS Mincho"/>
                        </a:rPr>
                        <a:t>And He came, and </a:t>
                      </a:r>
                      <a:r>
                        <a:rPr lang="en-US" sz="1600" b="1" u="sng" dirty="0">
                          <a:solidFill>
                            <a:srgbClr val="C00000"/>
                          </a:solidFill>
                          <a:latin typeface="Times New Roman"/>
                          <a:ea typeface="MS Mincho"/>
                        </a:rPr>
                        <a:t>He took it</a:t>
                      </a:r>
                      <a:r>
                        <a:rPr lang="en-US" sz="1600" dirty="0">
                          <a:latin typeface="Times New Roman"/>
                          <a:ea typeface="MS Mincho"/>
                        </a:rPr>
                        <a:t> out of the right hand of Him who sat on the throne.</a:t>
                      </a: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17170" marR="0" indent="-217170">
                        <a:spcBef>
                          <a:spcPts val="0"/>
                        </a:spcBef>
                        <a:spcAft>
                          <a:spcPts val="0"/>
                        </a:spcAft>
                      </a:pPr>
                      <a:r>
                        <a:rPr lang="en-US" sz="1600" b="1" dirty="0">
                          <a:solidFill>
                            <a:srgbClr val="0000FF"/>
                          </a:solidFill>
                          <a:latin typeface="Times New Roman"/>
                          <a:ea typeface="MS Mincho"/>
                        </a:rPr>
                        <a:t>Genesis 49:9-10</a:t>
                      </a:r>
                      <a:r>
                        <a:rPr lang="en-US" sz="1600" dirty="0">
                          <a:latin typeface="Times New Roman"/>
                          <a:ea typeface="MS Mincho"/>
                        </a:rPr>
                        <a:t> "</a:t>
                      </a:r>
                      <a:r>
                        <a:rPr lang="en-US" sz="1600" b="1" u="sng" dirty="0">
                          <a:solidFill>
                            <a:srgbClr val="C00000"/>
                          </a:solidFill>
                          <a:latin typeface="Times New Roman"/>
                          <a:ea typeface="MS Mincho"/>
                        </a:rPr>
                        <a:t>Judah</a:t>
                      </a:r>
                      <a:r>
                        <a:rPr lang="en-US" sz="1600" dirty="0">
                          <a:latin typeface="Times New Roman"/>
                          <a:ea typeface="MS Mincho"/>
                        </a:rPr>
                        <a:t> is a lion's whelp; From the prey, my son, you have gone up. He couches, he lies down as a lion, And </a:t>
                      </a:r>
                      <a:r>
                        <a:rPr lang="en-US" sz="1600" b="1" u="sng" dirty="0">
                          <a:solidFill>
                            <a:srgbClr val="C00000"/>
                          </a:solidFill>
                          <a:latin typeface="Times New Roman"/>
                          <a:ea typeface="MS Mincho"/>
                        </a:rPr>
                        <a:t>as a lion</a:t>
                      </a:r>
                      <a:r>
                        <a:rPr lang="en-US" sz="1600" dirty="0">
                          <a:latin typeface="Times New Roman"/>
                          <a:ea typeface="MS Mincho"/>
                        </a:rPr>
                        <a:t>, who dares rouse him up? </a:t>
                      </a:r>
                      <a:r>
                        <a:rPr lang="en-US" sz="1600" baseline="30000" dirty="0">
                          <a:solidFill>
                            <a:srgbClr val="0000FF"/>
                          </a:solidFill>
                          <a:latin typeface="Times New Roman"/>
                          <a:ea typeface="MS Mincho"/>
                        </a:rPr>
                        <a:t>10</a:t>
                      </a:r>
                      <a:r>
                        <a:rPr lang="en-US" sz="1600" dirty="0">
                          <a:latin typeface="Times New Roman"/>
                          <a:ea typeface="MS Mincho"/>
                        </a:rPr>
                        <a:t>"</a:t>
                      </a:r>
                      <a:r>
                        <a:rPr lang="en-US" sz="1600" b="1" u="sng" kern="1200" dirty="0">
                          <a:solidFill>
                            <a:srgbClr val="C00000"/>
                          </a:solidFill>
                          <a:latin typeface="Times New Roman"/>
                          <a:ea typeface="MS Mincho"/>
                          <a:cs typeface="+mn-cs"/>
                        </a:rPr>
                        <a:t>The scepter shall not depart from Judah, Nor the ruler's staff from between his feet, </a:t>
                      </a:r>
                      <a:r>
                        <a:rPr lang="en-US" sz="1600" dirty="0">
                          <a:latin typeface="Times New Roman"/>
                          <a:ea typeface="MS Mincho"/>
                        </a:rPr>
                        <a:t>Until </a:t>
                      </a:r>
                      <a:r>
                        <a:rPr lang="en-US" sz="1600" b="1" u="sng" dirty="0">
                          <a:solidFill>
                            <a:schemeClr val="tx1"/>
                          </a:solidFill>
                          <a:latin typeface="Times New Roman"/>
                          <a:ea typeface="MS Mincho"/>
                        </a:rPr>
                        <a:t>Shiloh</a:t>
                      </a:r>
                      <a:r>
                        <a:rPr lang="en-US" sz="1600" dirty="0">
                          <a:latin typeface="Times New Roman"/>
                          <a:ea typeface="MS Mincho"/>
                        </a:rPr>
                        <a:t> comes, And to him </a:t>
                      </a:r>
                      <a:r>
                        <a:rPr lang="en-US" sz="1600" i="1" dirty="0">
                          <a:latin typeface="Times New Roman"/>
                          <a:ea typeface="MS Mincho"/>
                        </a:rPr>
                        <a:t>shall be</a:t>
                      </a:r>
                      <a:r>
                        <a:rPr lang="en-US" sz="1600" dirty="0">
                          <a:latin typeface="Times New Roman"/>
                          <a:ea typeface="MS Mincho"/>
                        </a:rPr>
                        <a:t> the obedience of the peoples. </a:t>
                      </a:r>
                    </a:p>
                    <a:p>
                      <a:pPr marL="219710" marR="0" indent="-219710">
                        <a:spcBef>
                          <a:spcPts val="0"/>
                        </a:spcBef>
                        <a:spcAft>
                          <a:spcPts val="0"/>
                        </a:spcAft>
                      </a:pPr>
                      <a:r>
                        <a:rPr lang="en-US" sz="1600" b="1" dirty="0">
                          <a:solidFill>
                            <a:srgbClr val="0000FF"/>
                          </a:solidFill>
                          <a:latin typeface="Times New Roman"/>
                          <a:ea typeface="MS Mincho"/>
                        </a:rPr>
                        <a:t>Daniel 7:13-14</a:t>
                      </a:r>
                      <a:r>
                        <a:rPr lang="en-US" sz="1600" dirty="0">
                          <a:latin typeface="Times New Roman"/>
                          <a:ea typeface="MS Mincho"/>
                        </a:rPr>
                        <a:t> "I kept looking in the night visions, And behold, with the clouds of heaven One like a Son of Man was coming, And He came up to the Ancient of Days And was presented before Him. </a:t>
                      </a:r>
                      <a:r>
                        <a:rPr lang="en-US" sz="1600" baseline="30000" dirty="0">
                          <a:solidFill>
                            <a:srgbClr val="0000FF"/>
                          </a:solidFill>
                          <a:latin typeface="Times New Roman"/>
                          <a:ea typeface="MS Mincho"/>
                        </a:rPr>
                        <a:t>14</a:t>
                      </a:r>
                      <a:r>
                        <a:rPr lang="en-US" sz="1600" dirty="0">
                          <a:latin typeface="Times New Roman"/>
                          <a:ea typeface="MS Mincho"/>
                        </a:rPr>
                        <a:t>"And </a:t>
                      </a:r>
                      <a:r>
                        <a:rPr lang="en-US" sz="1600" b="1" u="sng" dirty="0">
                          <a:solidFill>
                            <a:srgbClr val="C00000"/>
                          </a:solidFill>
                          <a:latin typeface="Times New Roman"/>
                          <a:ea typeface="MS Mincho"/>
                        </a:rPr>
                        <a:t>to Him was given dominion</a:t>
                      </a:r>
                      <a:r>
                        <a:rPr lang="en-US" sz="1600" dirty="0">
                          <a:solidFill>
                            <a:srgbClr val="C00000"/>
                          </a:solidFill>
                          <a:latin typeface="Times New Roman"/>
                          <a:ea typeface="MS Mincho"/>
                        </a:rPr>
                        <a:t>, </a:t>
                      </a:r>
                      <a:r>
                        <a:rPr lang="en-US" sz="1600" b="1" u="sng" dirty="0">
                          <a:solidFill>
                            <a:srgbClr val="C00000"/>
                          </a:solidFill>
                          <a:latin typeface="Times New Roman"/>
                          <a:ea typeface="MS Mincho"/>
                        </a:rPr>
                        <a:t>Glory</a:t>
                      </a:r>
                      <a:r>
                        <a:rPr lang="en-US" sz="1600" dirty="0">
                          <a:solidFill>
                            <a:srgbClr val="C00000"/>
                          </a:solidFill>
                          <a:latin typeface="Times New Roman"/>
                          <a:ea typeface="MS Mincho"/>
                        </a:rPr>
                        <a:t> </a:t>
                      </a:r>
                      <a:r>
                        <a:rPr lang="en-US" sz="1600" dirty="0">
                          <a:latin typeface="Times New Roman"/>
                          <a:ea typeface="MS Mincho"/>
                        </a:rPr>
                        <a:t>and a </a:t>
                      </a:r>
                      <a:r>
                        <a:rPr lang="en-US" sz="1600" b="1" u="sng" kern="1200" dirty="0">
                          <a:solidFill>
                            <a:srgbClr val="C00000"/>
                          </a:solidFill>
                          <a:latin typeface="Times New Roman"/>
                          <a:ea typeface="MS Mincho"/>
                          <a:cs typeface="+mn-cs"/>
                        </a:rPr>
                        <a:t>kingdom</a:t>
                      </a:r>
                      <a:r>
                        <a:rPr lang="en-US" sz="1600" dirty="0">
                          <a:latin typeface="Times New Roman"/>
                          <a:ea typeface="MS Mincho"/>
                        </a:rPr>
                        <a:t>, That </a:t>
                      </a:r>
                      <a:r>
                        <a:rPr lang="en-US" sz="1600" b="1" u="sng" kern="1200" dirty="0">
                          <a:solidFill>
                            <a:srgbClr val="C00000"/>
                          </a:solidFill>
                          <a:latin typeface="Times New Roman"/>
                          <a:ea typeface="MS Mincho"/>
                          <a:cs typeface="+mn-cs"/>
                        </a:rPr>
                        <a:t>all the peoples, nations</a:t>
                      </a:r>
                      <a:r>
                        <a:rPr lang="en-US" sz="1600" dirty="0">
                          <a:latin typeface="Times New Roman"/>
                          <a:ea typeface="MS Mincho"/>
                        </a:rPr>
                        <a:t>, and </a:t>
                      </a:r>
                      <a:r>
                        <a:rPr lang="en-US" sz="1600" i="1" dirty="0">
                          <a:latin typeface="Times New Roman"/>
                          <a:ea typeface="MS Mincho"/>
                        </a:rPr>
                        <a:t>men of every</a:t>
                      </a:r>
                      <a:r>
                        <a:rPr lang="en-US" sz="1600" dirty="0">
                          <a:latin typeface="Times New Roman"/>
                          <a:ea typeface="MS Mincho"/>
                        </a:rPr>
                        <a:t> language Might </a:t>
                      </a:r>
                      <a:r>
                        <a:rPr lang="en-US" sz="1600" b="1" u="sng" kern="1200" dirty="0">
                          <a:solidFill>
                            <a:srgbClr val="C00000"/>
                          </a:solidFill>
                          <a:latin typeface="Times New Roman"/>
                          <a:ea typeface="MS Mincho"/>
                          <a:cs typeface="+mn-cs"/>
                        </a:rPr>
                        <a:t>serve Him. His dominion is an everlasting dominion </a:t>
                      </a:r>
                      <a:r>
                        <a:rPr lang="en-US" sz="1600" dirty="0">
                          <a:latin typeface="Times New Roman"/>
                          <a:ea typeface="MS Mincho"/>
                        </a:rPr>
                        <a:t>Which will not pass away; And His kingdom is one Which will not be destroyed. </a:t>
                      </a: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0" lvl="0" indent="-225425" algn="l" defTabSz="914400" rtl="0" eaLnBrk="1" fontAlgn="auto" latinLnBrk="0" hangingPunct="1">
                        <a:lnSpc>
                          <a:spcPct val="100000"/>
                        </a:lnSpc>
                        <a:spcBef>
                          <a:spcPts val="0"/>
                        </a:spcBef>
                        <a:spcAft>
                          <a:spcPts val="0"/>
                        </a:spcAft>
                        <a:buClrTx/>
                        <a:buSzTx/>
                        <a:buFont typeface="Symbol"/>
                        <a:buChar char=""/>
                        <a:tabLst/>
                        <a:defRPr/>
                      </a:pPr>
                      <a:r>
                        <a:rPr lang="en-US" sz="1600" b="1" dirty="0" smtClean="0">
                          <a:solidFill>
                            <a:srgbClr val="0000FF"/>
                          </a:solidFill>
                          <a:latin typeface="Times New Roman"/>
                          <a:ea typeface="MS Mincho"/>
                        </a:rPr>
                        <a:t>Rev 5:1-7</a:t>
                      </a:r>
                      <a:r>
                        <a:rPr lang="en-US" sz="1600" b="0" dirty="0" smtClean="0">
                          <a:solidFill>
                            <a:srgbClr val="0000FF"/>
                          </a:solidFill>
                          <a:latin typeface="Times New Roman"/>
                          <a:ea typeface="MS Mincho"/>
                        </a:rPr>
                        <a:t> </a:t>
                      </a:r>
                      <a:r>
                        <a:rPr lang="en-US" sz="1600" b="0" dirty="0" smtClean="0">
                          <a:latin typeface="Times New Roman"/>
                          <a:ea typeface="MS Mincho"/>
                        </a:rPr>
                        <a:t>key to all of </a:t>
                      </a:r>
                      <a:r>
                        <a:rPr lang="en-US" sz="1600" b="1" dirty="0" smtClean="0">
                          <a:solidFill>
                            <a:srgbClr val="0000FF"/>
                          </a:solidFill>
                          <a:latin typeface="Times New Roman"/>
                          <a:ea typeface="MS Mincho"/>
                        </a:rPr>
                        <a:t>Rev</a:t>
                      </a:r>
                      <a:endParaRPr lang="en-US" sz="1600" b="1" dirty="0" smtClean="0">
                        <a:latin typeface="Times New Roman"/>
                        <a:ea typeface="MS Mincho"/>
                      </a:endParaRPr>
                    </a:p>
                    <a:p>
                      <a:pPr marL="225425" marR="0" lvl="0" indent="-225425">
                        <a:spcBef>
                          <a:spcPts val="0"/>
                        </a:spcBef>
                        <a:spcAft>
                          <a:spcPts val="0"/>
                        </a:spcAft>
                        <a:buFont typeface="Symbol"/>
                        <a:buChar char=""/>
                      </a:pPr>
                      <a:r>
                        <a:rPr lang="en-US" sz="1600" b="1" dirty="0" smtClean="0">
                          <a:latin typeface="Times New Roman"/>
                          <a:ea typeface="MS Mincho"/>
                        </a:rPr>
                        <a:t>And</a:t>
                      </a:r>
                      <a:r>
                        <a:rPr lang="en-US" sz="1600" dirty="0" smtClean="0">
                          <a:latin typeface="Times New Roman"/>
                          <a:ea typeface="MS Mincho"/>
                        </a:rPr>
                        <a:t> </a:t>
                      </a:r>
                      <a:r>
                        <a:rPr lang="en-US" sz="1600" dirty="0">
                          <a:latin typeface="Times New Roman"/>
                          <a:ea typeface="MS Mincho"/>
                        </a:rPr>
                        <a:t>– continue  from </a:t>
                      </a:r>
                      <a:r>
                        <a:rPr lang="en-US" sz="1600" b="1" dirty="0">
                          <a:solidFill>
                            <a:srgbClr val="0000FF"/>
                          </a:solidFill>
                          <a:latin typeface="Times New Roman"/>
                          <a:ea typeface="MS Mincho"/>
                        </a:rPr>
                        <a:t>Rev 4</a:t>
                      </a:r>
                    </a:p>
                    <a:p>
                      <a:pPr marL="225425" marR="0" lvl="0" indent="-225425">
                        <a:spcBef>
                          <a:spcPts val="0"/>
                        </a:spcBef>
                        <a:spcAft>
                          <a:spcPts val="0"/>
                        </a:spcAft>
                        <a:buFont typeface="Symbol"/>
                        <a:buChar char=""/>
                      </a:pPr>
                      <a:r>
                        <a:rPr lang="en-US" sz="1600" b="1" dirty="0">
                          <a:latin typeface="Times New Roman"/>
                          <a:ea typeface="MS Mincho"/>
                        </a:rPr>
                        <a:t>Strong angel </a:t>
                      </a:r>
                      <a:r>
                        <a:rPr lang="en-US" sz="1600" dirty="0">
                          <a:latin typeface="Times New Roman"/>
                          <a:ea typeface="MS Mincho"/>
                        </a:rPr>
                        <a:t>– </a:t>
                      </a:r>
                      <a:r>
                        <a:rPr lang="en-US" sz="1600" dirty="0" smtClean="0">
                          <a:latin typeface="Times New Roman"/>
                          <a:ea typeface="MS Mincho"/>
                        </a:rPr>
                        <a:t>Gabriel. </a:t>
                      </a:r>
                      <a:r>
                        <a:rPr lang="en-US" sz="1600" dirty="0">
                          <a:latin typeface="Times New Roman"/>
                          <a:ea typeface="MS Mincho"/>
                        </a:rPr>
                        <a:t>See Dan 12.</a:t>
                      </a:r>
                    </a:p>
                    <a:p>
                      <a:pPr marL="225425" marR="0" lvl="0" indent="-225425">
                        <a:spcBef>
                          <a:spcPts val="0"/>
                        </a:spcBef>
                        <a:spcAft>
                          <a:spcPts val="0"/>
                        </a:spcAft>
                        <a:buFont typeface="Symbol"/>
                        <a:buChar char=""/>
                      </a:pPr>
                      <a:r>
                        <a:rPr lang="en-US" sz="1600" b="1" dirty="0">
                          <a:latin typeface="Times New Roman"/>
                          <a:ea typeface="MS Mincho"/>
                        </a:rPr>
                        <a:t>Worthy </a:t>
                      </a:r>
                      <a:r>
                        <a:rPr lang="en-US" sz="1600" dirty="0">
                          <a:latin typeface="Times New Roman"/>
                          <a:ea typeface="MS Mincho"/>
                        </a:rPr>
                        <a:t>– as kinsman redeemer</a:t>
                      </a:r>
                    </a:p>
                    <a:p>
                      <a:pPr marL="225425" marR="0" lvl="0" indent="-225425">
                        <a:spcBef>
                          <a:spcPts val="0"/>
                        </a:spcBef>
                        <a:spcAft>
                          <a:spcPts val="0"/>
                        </a:spcAft>
                        <a:buFont typeface="Symbol"/>
                        <a:buChar char=""/>
                      </a:pPr>
                      <a:r>
                        <a:rPr lang="en-US" sz="1600" b="1" dirty="0" smtClean="0">
                          <a:solidFill>
                            <a:srgbClr val="0000FF"/>
                          </a:solidFill>
                          <a:latin typeface="Times New Roman"/>
                          <a:ea typeface="MS Mincho"/>
                        </a:rPr>
                        <a:t>Jeremiah </a:t>
                      </a:r>
                      <a:r>
                        <a:rPr lang="en-US" sz="1600" b="1" dirty="0">
                          <a:solidFill>
                            <a:srgbClr val="0000FF"/>
                          </a:solidFill>
                          <a:latin typeface="Times New Roman"/>
                          <a:ea typeface="MS Mincho"/>
                        </a:rPr>
                        <a:t>32</a:t>
                      </a:r>
                      <a:r>
                        <a:rPr lang="en-US" sz="1600" dirty="0">
                          <a:solidFill>
                            <a:srgbClr val="0000FF"/>
                          </a:solidFill>
                          <a:latin typeface="Times New Roman"/>
                          <a:ea typeface="MS Mincho"/>
                        </a:rPr>
                        <a:t> </a:t>
                      </a:r>
                      <a:r>
                        <a:rPr lang="en-US" sz="1600" dirty="0">
                          <a:latin typeface="Times New Roman"/>
                          <a:ea typeface="MS Mincho"/>
                        </a:rPr>
                        <a:t>– example of land redemption</a:t>
                      </a:r>
                    </a:p>
                    <a:p>
                      <a:pPr marL="225425" marR="0" lvl="0" indent="-225425">
                        <a:spcBef>
                          <a:spcPts val="0"/>
                        </a:spcBef>
                        <a:spcAft>
                          <a:spcPts val="0"/>
                        </a:spcAft>
                        <a:buFont typeface="Symbol"/>
                        <a:buChar char=""/>
                      </a:pPr>
                      <a:r>
                        <a:rPr lang="en-US" sz="1600" b="1" dirty="0">
                          <a:solidFill>
                            <a:srgbClr val="0000FF"/>
                          </a:solidFill>
                          <a:latin typeface="Times New Roman"/>
                          <a:ea typeface="MS Mincho"/>
                        </a:rPr>
                        <a:t>Luke 4:5-8</a:t>
                      </a:r>
                      <a:r>
                        <a:rPr lang="en-US" sz="1600" dirty="0">
                          <a:latin typeface="Times New Roman"/>
                          <a:ea typeface="MS Mincho"/>
                        </a:rPr>
                        <a:t> </a:t>
                      </a:r>
                      <a:r>
                        <a:rPr lang="en-US" sz="1600" i="1" u="sng" dirty="0">
                          <a:latin typeface="Times New Roman"/>
                          <a:ea typeface="MS Mincho"/>
                        </a:rPr>
                        <a:t>Satan’s domain</a:t>
                      </a:r>
                      <a:endParaRPr lang="en-US" sz="1600" dirty="0">
                        <a:latin typeface="Times New Roman"/>
                        <a:ea typeface="MS Mincho"/>
                      </a:endParaRPr>
                    </a:p>
                    <a:p>
                      <a:pPr marL="225425" marR="0" lvl="0" indent="-225425">
                        <a:spcBef>
                          <a:spcPts val="0"/>
                        </a:spcBef>
                        <a:spcAft>
                          <a:spcPts val="0"/>
                        </a:spcAft>
                        <a:buFont typeface="Symbol"/>
                        <a:buChar char=""/>
                      </a:pPr>
                      <a:r>
                        <a:rPr lang="en-US" sz="1600" b="1" dirty="0">
                          <a:solidFill>
                            <a:srgbClr val="0000FF"/>
                          </a:solidFill>
                          <a:latin typeface="Times New Roman"/>
                          <a:ea typeface="MS Mincho"/>
                        </a:rPr>
                        <a:t>Luke 2:38</a:t>
                      </a:r>
                      <a:r>
                        <a:rPr lang="en-US" sz="1600" dirty="0">
                          <a:latin typeface="Times New Roman"/>
                          <a:ea typeface="MS Mincho"/>
                        </a:rPr>
                        <a:t> And at that very moment she came up and </a:t>
                      </a:r>
                      <a:r>
                        <a:rPr lang="en-US" sz="1600" i="1" dirty="0">
                          <a:latin typeface="Times New Roman"/>
                          <a:ea typeface="MS Mincho"/>
                        </a:rPr>
                        <a:t>began</a:t>
                      </a:r>
                      <a:r>
                        <a:rPr lang="en-US" sz="1600" dirty="0">
                          <a:latin typeface="Times New Roman"/>
                          <a:ea typeface="MS Mincho"/>
                        </a:rPr>
                        <a:t> giving thanks to God, and continued to speak of Him to all those </a:t>
                      </a:r>
                      <a:r>
                        <a:rPr lang="en-US" sz="1600" b="1" u="sng" dirty="0">
                          <a:solidFill>
                            <a:srgbClr val="C00000"/>
                          </a:solidFill>
                          <a:latin typeface="Times New Roman"/>
                          <a:ea typeface="MS Mincho"/>
                        </a:rPr>
                        <a:t>who were looking for the redemption of Jerusalem</a:t>
                      </a:r>
                      <a:r>
                        <a:rPr lang="en-US" sz="1600" dirty="0" smtClean="0">
                          <a:latin typeface="Times New Roman"/>
                          <a:ea typeface="MS Mincho"/>
                        </a:rPr>
                        <a:t>.</a:t>
                      </a: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4267200" cy="1143000"/>
          </a:xfrm>
        </p:spPr>
        <p:txBody>
          <a:bodyPr/>
          <a:lstStyle/>
          <a:p>
            <a:r>
              <a:rPr lang="en-US" dirty="0" smtClean="0"/>
              <a:t>The Scroll</a:t>
            </a:r>
            <a:endParaRPr lang="en-US" dirty="0"/>
          </a:p>
        </p:txBody>
      </p:sp>
      <p:sp>
        <p:nvSpPr>
          <p:cNvPr id="3" name="Content Placeholder 2"/>
          <p:cNvSpPr>
            <a:spLocks noGrp="1"/>
          </p:cNvSpPr>
          <p:nvPr>
            <p:ph idx="1"/>
          </p:nvPr>
        </p:nvSpPr>
        <p:spPr>
          <a:xfrm>
            <a:off x="0" y="1143000"/>
            <a:ext cx="9144000" cy="5715000"/>
          </a:xfrm>
          <a:solidFill>
            <a:schemeClr val="bg1"/>
          </a:solidFill>
        </p:spPr>
        <p:txBody>
          <a:bodyPr>
            <a:noAutofit/>
          </a:bodyPr>
          <a:lstStyle/>
          <a:p>
            <a:pPr>
              <a:buNone/>
            </a:pPr>
            <a:r>
              <a:rPr lang="en-US" sz="2800" b="1" dirty="0" smtClean="0">
                <a:latin typeface="Times New Roman" pitchFamily="18" charset="0"/>
                <a:cs typeface="Times New Roman" pitchFamily="18" charset="0"/>
              </a:rPr>
              <a:t>Robert van </a:t>
            </a:r>
            <a:r>
              <a:rPr lang="en-US" sz="2800" b="1" dirty="0" err="1" smtClean="0">
                <a:latin typeface="Times New Roman" pitchFamily="18" charset="0"/>
                <a:cs typeface="Times New Roman" pitchFamily="18" charset="0"/>
              </a:rPr>
              <a:t>Kampen</a:t>
            </a: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owns one of the world's most extensive private collections of biblical manuscripts, with many dating back to the second century. He writes in his book, "</a:t>
            </a:r>
            <a:r>
              <a:rPr lang="en-US" sz="2800" b="1" dirty="0" smtClean="0">
                <a:latin typeface="Times New Roman" pitchFamily="18" charset="0"/>
                <a:cs typeface="Times New Roman" pitchFamily="18" charset="0"/>
              </a:rPr>
              <a:t>The Sign</a:t>
            </a:r>
            <a:r>
              <a:rPr lang="en-US" sz="2800" dirty="0" smtClean="0">
                <a:latin typeface="Times New Roman" pitchFamily="18" charset="0"/>
                <a:cs typeface="Times New Roman" pitchFamily="18" charset="0"/>
              </a:rPr>
              <a:t>," [</a:t>
            </a:r>
            <a:r>
              <a:rPr lang="en-US" sz="2800" i="1" u="sng" dirty="0" smtClean="0">
                <a:solidFill>
                  <a:srgbClr val="C00000"/>
                </a:solidFill>
                <a:latin typeface="Times New Roman" pitchFamily="18" charset="0"/>
                <a:cs typeface="Times New Roman" pitchFamily="18" charset="0"/>
              </a:rPr>
              <a:t>pre-wrath position</a:t>
            </a:r>
            <a:r>
              <a:rPr lang="en-US" sz="2800" dirty="0" smtClean="0">
                <a:latin typeface="Times New Roman" pitchFamily="18" charset="0"/>
                <a:cs typeface="Times New Roman" pitchFamily="18" charset="0"/>
              </a:rPr>
              <a:t>] that of the many scrolls in his possession </a:t>
            </a:r>
            <a:r>
              <a:rPr lang="en-US" sz="2800" u="sng" dirty="0" smtClean="0">
                <a:solidFill>
                  <a:srgbClr val="C00000"/>
                </a:solidFill>
                <a:latin typeface="Times New Roman" pitchFamily="18" charset="0"/>
                <a:cs typeface="Times New Roman" pitchFamily="18" charset="0"/>
              </a:rPr>
              <a:t>not one has a seal on the inside</a:t>
            </a:r>
            <a:r>
              <a:rPr lang="en-US" sz="2800" dirty="0" smtClean="0">
                <a:latin typeface="Times New Roman" pitchFamily="18" charset="0"/>
                <a:cs typeface="Times New Roman" pitchFamily="18" charset="0"/>
              </a:rPr>
              <a:t>. When sealed, the scrolls are all done so from the outside. When one seal is present, it was usually placed there by the author of the scroll. When more than one seal is present it indicates a series or set of conditions that must be met before the scroll can actually be opened. He also cites that </a:t>
            </a:r>
            <a:r>
              <a:rPr lang="en-US" sz="2800" u="sng" dirty="0" smtClean="0">
                <a:solidFill>
                  <a:srgbClr val="C00000"/>
                </a:solidFill>
                <a:latin typeface="Times New Roman" pitchFamily="18" charset="0"/>
                <a:cs typeface="Times New Roman" pitchFamily="18" charset="0"/>
              </a:rPr>
              <a:t>the Shrine of the Book located on the grounds of the Israel Museum in Jerusalem has many scrolls that have multiple seals placed on them, yet not one scroll has a seal on the inside. </a:t>
            </a:r>
          </a:p>
          <a:p>
            <a:pPr>
              <a:buNone/>
            </a:pPr>
            <a:endParaRPr lang="en-US" sz="28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29</a:t>
            </a:fld>
            <a:endParaRPr lang="en-US"/>
          </a:p>
        </p:txBody>
      </p:sp>
      <p:pic>
        <p:nvPicPr>
          <p:cNvPr id="7" name="Picture 6" descr="7 Sealed Scroll"/>
          <p:cNvPicPr/>
          <p:nvPr/>
        </p:nvPicPr>
        <p:blipFill>
          <a:blip r:embed="rId2" cstate="print"/>
          <a:srcRect/>
          <a:stretch>
            <a:fillRect/>
          </a:stretch>
        </p:blipFill>
        <p:spPr bwMode="auto">
          <a:xfrm>
            <a:off x="4876800" y="0"/>
            <a:ext cx="2057400" cy="1295400"/>
          </a:xfrm>
          <a:prstGeom prst="rect">
            <a:avLst/>
          </a:prstGeom>
          <a:noFill/>
          <a:ln w="9525">
            <a:noFill/>
            <a:miter lim="800000"/>
            <a:headEnd/>
            <a:tailEnd/>
          </a:ln>
        </p:spPr>
      </p:pic>
      <p:pic>
        <p:nvPicPr>
          <p:cNvPr id="8"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F4A9186-7158-45FE-B87F-B0ECFCB9AB24}" type="datetime1">
              <a:rPr lang="en-US" smtClean="0"/>
              <a:pPr/>
              <a:t>12/14/2016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30</a:t>
            </a:fld>
            <a:endParaRPr lang="en-US"/>
          </a:p>
        </p:txBody>
      </p:sp>
      <p:pic>
        <p:nvPicPr>
          <p:cNvPr id="1028" name="Picture 4" descr="Image Detail"/>
          <p:cNvPicPr>
            <a:picLocks noChangeAspect="1" noChangeArrowheads="1"/>
          </p:cNvPicPr>
          <p:nvPr/>
        </p:nvPicPr>
        <p:blipFill>
          <a:blip r:embed="rId2" cstate="print"/>
          <a:srcRect/>
          <a:stretch>
            <a:fillRect/>
          </a:stretch>
        </p:blipFill>
        <p:spPr bwMode="auto">
          <a:xfrm>
            <a:off x="0" y="1219200"/>
            <a:ext cx="3962400" cy="5307774"/>
          </a:xfrm>
          <a:prstGeom prst="rect">
            <a:avLst/>
          </a:prstGeom>
          <a:noFill/>
        </p:spPr>
      </p:pic>
      <p:pic>
        <p:nvPicPr>
          <p:cNvPr id="1026" name="Picture 2" descr="http://wcchurch.net/wp-content/uploads/2010/09/seven-seals.jpg"/>
          <p:cNvPicPr>
            <a:picLocks noChangeAspect="1" noChangeArrowheads="1"/>
          </p:cNvPicPr>
          <p:nvPr/>
        </p:nvPicPr>
        <p:blipFill>
          <a:blip r:embed="rId3" cstate="print"/>
          <a:srcRect/>
          <a:stretch>
            <a:fillRect/>
          </a:stretch>
        </p:blipFill>
        <p:spPr bwMode="auto">
          <a:xfrm>
            <a:off x="3223647" y="0"/>
            <a:ext cx="5920353" cy="1746504"/>
          </a:xfrm>
          <a:prstGeom prst="rect">
            <a:avLst/>
          </a:prstGeom>
          <a:noFill/>
        </p:spPr>
      </p:pic>
      <p:pic>
        <p:nvPicPr>
          <p:cNvPr id="8" name="Picture 2" descr="http://comps.canstockphoto.com/can-stock-photo_csp17222415.jpg"/>
          <p:cNvPicPr>
            <a:picLocks noChangeAspect="1" noChangeArrowheads="1"/>
          </p:cNvPicPr>
          <p:nvPr/>
        </p:nvPicPr>
        <p:blipFill>
          <a:blip r:embed="rId4"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31</a:t>
            </a:fld>
            <a:endParaRPr lang="en-US"/>
          </a:p>
        </p:txBody>
      </p:sp>
      <p:graphicFrame>
        <p:nvGraphicFramePr>
          <p:cNvPr id="7" name="Table 6"/>
          <p:cNvGraphicFramePr>
            <a:graphicFrameLocks noGrp="1"/>
          </p:cNvGraphicFramePr>
          <p:nvPr/>
        </p:nvGraphicFramePr>
        <p:xfrm>
          <a:off x="381000" y="381000"/>
          <a:ext cx="8382000" cy="5791200"/>
        </p:xfrm>
        <a:graphic>
          <a:graphicData uri="http://schemas.openxmlformats.org/drawingml/2006/table">
            <a:tbl>
              <a:tblPr/>
              <a:tblGrid>
                <a:gridCol w="3581400"/>
                <a:gridCol w="2895600"/>
                <a:gridCol w="1905000"/>
              </a:tblGrid>
              <a:tr h="5715000">
                <a:tc>
                  <a:txBody>
                    <a:bodyPr/>
                    <a:lstStyle/>
                    <a:p>
                      <a:pPr marL="0" marR="0">
                        <a:spcBef>
                          <a:spcPts val="0"/>
                        </a:spcBef>
                        <a:spcAft>
                          <a:spcPts val="0"/>
                        </a:spcAft>
                      </a:pPr>
                      <a:r>
                        <a:rPr lang="en-US" sz="2000" baseline="30000" dirty="0">
                          <a:solidFill>
                            <a:srgbClr val="0000FF"/>
                          </a:solidFill>
                          <a:latin typeface="Times New Roman"/>
                          <a:ea typeface="MS Mincho"/>
                        </a:rPr>
                        <a:t>8</a:t>
                      </a:r>
                      <a:r>
                        <a:rPr lang="en-US" sz="2000" dirty="0">
                          <a:latin typeface="Times New Roman"/>
                          <a:ea typeface="MS Mincho"/>
                        </a:rPr>
                        <a:t>And when He had taken the book, the </a:t>
                      </a:r>
                      <a:r>
                        <a:rPr lang="en-US" sz="2000" b="1" u="sng" dirty="0">
                          <a:solidFill>
                            <a:srgbClr val="C00000"/>
                          </a:solidFill>
                          <a:latin typeface="Times New Roman"/>
                          <a:ea typeface="MS Mincho"/>
                        </a:rPr>
                        <a:t>four living creatures</a:t>
                      </a:r>
                      <a:r>
                        <a:rPr lang="en-US" sz="2000" dirty="0">
                          <a:latin typeface="Times New Roman"/>
                          <a:ea typeface="MS Mincho"/>
                        </a:rPr>
                        <a:t> and the </a:t>
                      </a:r>
                      <a:r>
                        <a:rPr lang="en-US" sz="2000" b="1" u="sng" dirty="0">
                          <a:solidFill>
                            <a:srgbClr val="C00000"/>
                          </a:solidFill>
                          <a:latin typeface="Times New Roman"/>
                          <a:ea typeface="MS Mincho"/>
                        </a:rPr>
                        <a:t>twenty-four elders</a:t>
                      </a:r>
                      <a:r>
                        <a:rPr lang="en-US" sz="2000" dirty="0">
                          <a:latin typeface="Times New Roman"/>
                          <a:ea typeface="MS Mincho"/>
                        </a:rPr>
                        <a:t> fell down before the Lamb, having each one a harp, and golden bowls full of incense, which are the prayers of the saints. </a:t>
                      </a:r>
                      <a:r>
                        <a:rPr lang="en-US" sz="2000" baseline="30000" dirty="0">
                          <a:solidFill>
                            <a:srgbClr val="0000FF"/>
                          </a:solidFill>
                          <a:latin typeface="Times New Roman"/>
                          <a:ea typeface="MS Mincho"/>
                        </a:rPr>
                        <a:t>9</a:t>
                      </a:r>
                      <a:r>
                        <a:rPr lang="en-US" sz="2000" dirty="0">
                          <a:latin typeface="Times New Roman"/>
                          <a:ea typeface="MS Mincho"/>
                        </a:rPr>
                        <a:t>And they sang a new song, saying,” </a:t>
                      </a:r>
                      <a:r>
                        <a:rPr lang="en-US" sz="2000" b="1" u="sng" dirty="0">
                          <a:solidFill>
                            <a:srgbClr val="C00000"/>
                          </a:solidFill>
                          <a:latin typeface="Times New Roman"/>
                          <a:ea typeface="MS Mincho"/>
                        </a:rPr>
                        <a:t>Worthy art Thou</a:t>
                      </a:r>
                      <a:r>
                        <a:rPr lang="en-US" sz="2000" dirty="0">
                          <a:latin typeface="Times New Roman"/>
                          <a:ea typeface="MS Mincho"/>
                        </a:rPr>
                        <a:t> to take the book, and to break its seals; for Thou </a:t>
                      </a:r>
                      <a:r>
                        <a:rPr lang="en-US" sz="2000" b="1" u="sng" dirty="0" err="1">
                          <a:latin typeface="Times New Roman"/>
                          <a:ea typeface="MS Mincho"/>
                        </a:rPr>
                        <a:t>wast</a:t>
                      </a:r>
                      <a:r>
                        <a:rPr lang="en-US" sz="2000" dirty="0">
                          <a:latin typeface="Times New Roman"/>
                          <a:ea typeface="MS Mincho"/>
                        </a:rPr>
                        <a:t> </a:t>
                      </a:r>
                      <a:r>
                        <a:rPr lang="en-US" sz="2000" b="1" u="sng" dirty="0">
                          <a:solidFill>
                            <a:srgbClr val="C00000"/>
                          </a:solidFill>
                          <a:latin typeface="Times New Roman"/>
                          <a:ea typeface="MS Mincho"/>
                        </a:rPr>
                        <a:t>slain</a:t>
                      </a:r>
                      <a:r>
                        <a:rPr lang="en-US" sz="2000" dirty="0">
                          <a:latin typeface="Times New Roman"/>
                          <a:ea typeface="MS Mincho"/>
                        </a:rPr>
                        <a:t>, and </a:t>
                      </a:r>
                      <a:r>
                        <a:rPr lang="en-US" sz="2000" b="1" u="sng" kern="1200" dirty="0">
                          <a:solidFill>
                            <a:schemeClr val="tx1"/>
                          </a:solidFill>
                          <a:latin typeface="Times New Roman"/>
                          <a:ea typeface="MS Mincho"/>
                          <a:cs typeface="+mn-cs"/>
                        </a:rPr>
                        <a:t>didst</a:t>
                      </a:r>
                      <a:r>
                        <a:rPr lang="en-US" sz="2000" b="1" u="sng" dirty="0">
                          <a:solidFill>
                            <a:srgbClr val="C00000"/>
                          </a:solidFill>
                          <a:latin typeface="Times New Roman"/>
                          <a:ea typeface="MS Mincho"/>
                        </a:rPr>
                        <a:t> purchase</a:t>
                      </a:r>
                      <a:r>
                        <a:rPr lang="en-US" sz="2000" dirty="0">
                          <a:latin typeface="Times New Roman"/>
                          <a:ea typeface="MS Mincho"/>
                        </a:rPr>
                        <a:t> for God with Thy blood </a:t>
                      </a:r>
                      <a:r>
                        <a:rPr lang="en-US" sz="2000" b="1" u="sng" dirty="0">
                          <a:solidFill>
                            <a:srgbClr val="C00000"/>
                          </a:solidFill>
                          <a:latin typeface="Times New Roman"/>
                          <a:ea typeface="MS Mincho"/>
                        </a:rPr>
                        <a:t>men</a:t>
                      </a:r>
                      <a:r>
                        <a:rPr lang="en-US" sz="2000" dirty="0">
                          <a:latin typeface="Times New Roman"/>
                          <a:ea typeface="MS Mincho"/>
                        </a:rPr>
                        <a:t> from every tribe and tongue and people and nation. </a:t>
                      </a:r>
                      <a:r>
                        <a:rPr lang="en-US" sz="2000" baseline="30000" dirty="0">
                          <a:solidFill>
                            <a:srgbClr val="0000FF"/>
                          </a:solidFill>
                          <a:latin typeface="Times New Roman"/>
                          <a:ea typeface="MS Mincho"/>
                        </a:rPr>
                        <a:t>10</a:t>
                      </a:r>
                      <a:r>
                        <a:rPr lang="en-US" sz="2000" dirty="0">
                          <a:latin typeface="Times New Roman"/>
                          <a:ea typeface="MS Mincho"/>
                        </a:rPr>
                        <a:t>"And Thou </a:t>
                      </a:r>
                      <a:r>
                        <a:rPr lang="en-US" sz="2000" b="1" u="sng" kern="1200" dirty="0">
                          <a:solidFill>
                            <a:schemeClr val="tx1"/>
                          </a:solidFill>
                          <a:latin typeface="Times New Roman"/>
                          <a:ea typeface="MS Mincho"/>
                          <a:cs typeface="+mn-cs"/>
                        </a:rPr>
                        <a:t>hast</a:t>
                      </a:r>
                      <a:r>
                        <a:rPr lang="en-US" sz="2000" dirty="0">
                          <a:latin typeface="Times New Roman"/>
                          <a:ea typeface="MS Mincho"/>
                        </a:rPr>
                        <a:t> made </a:t>
                      </a:r>
                      <a:r>
                        <a:rPr lang="en-US" sz="2000" b="1" u="sng" dirty="0">
                          <a:solidFill>
                            <a:srgbClr val="C00000"/>
                          </a:solidFill>
                          <a:latin typeface="Times New Roman"/>
                          <a:ea typeface="MS Mincho"/>
                        </a:rPr>
                        <a:t>them</a:t>
                      </a:r>
                      <a:r>
                        <a:rPr lang="en-US" sz="2000" dirty="0">
                          <a:latin typeface="Times New Roman"/>
                          <a:ea typeface="MS Mincho"/>
                        </a:rPr>
                        <a:t> to be a </a:t>
                      </a:r>
                      <a:r>
                        <a:rPr lang="en-US" sz="2000" b="1" u="sng" dirty="0">
                          <a:solidFill>
                            <a:srgbClr val="C00000"/>
                          </a:solidFill>
                          <a:latin typeface="Times New Roman"/>
                          <a:ea typeface="MS Mincho"/>
                        </a:rPr>
                        <a:t>kingdom</a:t>
                      </a:r>
                      <a:r>
                        <a:rPr lang="en-US" sz="2000" dirty="0">
                          <a:latin typeface="Times New Roman"/>
                          <a:ea typeface="MS Mincho"/>
                        </a:rPr>
                        <a:t> and </a:t>
                      </a:r>
                      <a:r>
                        <a:rPr lang="en-US" sz="2000" b="1" u="sng" dirty="0">
                          <a:solidFill>
                            <a:srgbClr val="C00000"/>
                          </a:solidFill>
                          <a:latin typeface="Times New Roman"/>
                          <a:ea typeface="MS Mincho"/>
                        </a:rPr>
                        <a:t>priests</a:t>
                      </a:r>
                      <a:r>
                        <a:rPr lang="en-US" sz="2000" dirty="0">
                          <a:latin typeface="Times New Roman"/>
                          <a:ea typeface="MS Mincho"/>
                        </a:rPr>
                        <a:t> to our God; and they </a:t>
                      </a:r>
                      <a:r>
                        <a:rPr lang="en-US" sz="2000" b="1" u="sng" dirty="0">
                          <a:latin typeface="Times New Roman"/>
                          <a:ea typeface="MS Mincho"/>
                        </a:rPr>
                        <a:t>will</a:t>
                      </a:r>
                      <a:r>
                        <a:rPr lang="en-US" sz="2000" dirty="0">
                          <a:latin typeface="Times New Roman"/>
                          <a:ea typeface="MS Mincho"/>
                        </a:rPr>
                        <a:t> </a:t>
                      </a:r>
                      <a:r>
                        <a:rPr lang="en-US" sz="2000" b="1" u="sng" dirty="0">
                          <a:solidFill>
                            <a:srgbClr val="C00000"/>
                          </a:solidFill>
                          <a:latin typeface="Times New Roman"/>
                          <a:ea typeface="MS Mincho"/>
                        </a:rPr>
                        <a:t>reign upon the earth</a:t>
                      </a:r>
                      <a:r>
                        <a:rPr lang="en-US" sz="2000" dirty="0" smtClean="0">
                          <a:latin typeface="Times New Roman"/>
                          <a:ea typeface="MS Mincho"/>
                        </a:rPr>
                        <a:t>.“</a:t>
                      </a:r>
                    </a:p>
                    <a:p>
                      <a:pPr marL="0" marR="0">
                        <a:spcBef>
                          <a:spcPts val="0"/>
                        </a:spcBef>
                        <a:spcAft>
                          <a:spcPts val="0"/>
                        </a:spcAft>
                      </a:pPr>
                      <a:endParaRPr lang="en-US" sz="2000" dirty="0">
                        <a:latin typeface="Times New Roman"/>
                        <a:ea typeface="MS Mincho"/>
                      </a:endParaRP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7170" marR="0" indent="-217170">
                        <a:spcBef>
                          <a:spcPts val="0"/>
                        </a:spcBef>
                        <a:spcAft>
                          <a:spcPts val="0"/>
                        </a:spcAft>
                      </a:pPr>
                      <a:r>
                        <a:rPr lang="en-US" sz="2000" b="1" dirty="0">
                          <a:solidFill>
                            <a:srgbClr val="0000FF"/>
                          </a:solidFill>
                          <a:latin typeface="Times New Roman"/>
                          <a:ea typeface="MS Mincho"/>
                        </a:rPr>
                        <a:t>Rev. 1:6</a:t>
                      </a:r>
                      <a:r>
                        <a:rPr lang="en-US" sz="2000" dirty="0">
                          <a:latin typeface="Times New Roman"/>
                          <a:ea typeface="MS Mincho"/>
                        </a:rPr>
                        <a:t> and He has made us </a:t>
                      </a:r>
                      <a:r>
                        <a:rPr lang="en-US" sz="2000" i="1" dirty="0">
                          <a:latin typeface="Times New Roman"/>
                          <a:ea typeface="MS Mincho"/>
                        </a:rPr>
                        <a:t>to be</a:t>
                      </a:r>
                      <a:r>
                        <a:rPr lang="en-US" sz="2000" dirty="0">
                          <a:latin typeface="Times New Roman"/>
                          <a:ea typeface="MS Mincho"/>
                        </a:rPr>
                        <a:t> a kingdom, priests to His God and Father; to Him </a:t>
                      </a:r>
                      <a:r>
                        <a:rPr lang="en-US" sz="2000" i="1" dirty="0">
                          <a:latin typeface="Times New Roman"/>
                          <a:ea typeface="MS Mincho"/>
                        </a:rPr>
                        <a:t>be</a:t>
                      </a:r>
                      <a:r>
                        <a:rPr lang="en-US" sz="2000" dirty="0">
                          <a:latin typeface="Times New Roman"/>
                          <a:ea typeface="MS Mincho"/>
                        </a:rPr>
                        <a:t> the glory and the dominion forever and ever. Amen. </a:t>
                      </a:r>
                    </a:p>
                    <a:p>
                      <a:pPr marL="217170" marR="0" indent="-217170">
                        <a:spcBef>
                          <a:spcPts val="0"/>
                        </a:spcBef>
                        <a:spcAft>
                          <a:spcPts val="0"/>
                        </a:spcAft>
                      </a:pPr>
                      <a:r>
                        <a:rPr lang="en-US" sz="2000" b="1" dirty="0">
                          <a:solidFill>
                            <a:srgbClr val="0000FF"/>
                          </a:solidFill>
                          <a:latin typeface="Times New Roman"/>
                          <a:ea typeface="MS Mincho"/>
                        </a:rPr>
                        <a:t>Rev. 20:6</a:t>
                      </a:r>
                      <a:r>
                        <a:rPr lang="en-US" sz="2000" dirty="0">
                          <a:latin typeface="Times New Roman"/>
                          <a:ea typeface="MS Mincho"/>
                        </a:rPr>
                        <a:t> Blessed and holy is the one who has a part in the </a:t>
                      </a:r>
                      <a:r>
                        <a:rPr lang="en-US" sz="2000" b="1" u="sng" dirty="0">
                          <a:latin typeface="Times New Roman"/>
                          <a:ea typeface="MS Mincho"/>
                        </a:rPr>
                        <a:t>first resurrection</a:t>
                      </a:r>
                      <a:r>
                        <a:rPr lang="en-US" sz="2000" dirty="0">
                          <a:latin typeface="Times New Roman"/>
                          <a:ea typeface="MS Mincho"/>
                        </a:rPr>
                        <a:t>; over these the second death has no power, but </a:t>
                      </a:r>
                      <a:r>
                        <a:rPr lang="en-US" sz="2000" u="sng" dirty="0">
                          <a:latin typeface="Times New Roman"/>
                          <a:ea typeface="MS Mincho"/>
                        </a:rPr>
                        <a:t>they will be priests of God and of Christ and will reign with Him for a thousand years</a:t>
                      </a:r>
                      <a:r>
                        <a:rPr lang="en-US" sz="2000" dirty="0">
                          <a:latin typeface="Times New Roman"/>
                          <a:ea typeface="MS Mincho"/>
                        </a:rPr>
                        <a:t>. </a:t>
                      </a:r>
                      <a:endParaRPr lang="en-US" sz="2000" dirty="0" smtClean="0">
                        <a:latin typeface="Times New Roman"/>
                        <a:ea typeface="MS Mincho"/>
                      </a:endParaRPr>
                    </a:p>
                    <a:p>
                      <a:pPr marL="217170" marR="0" indent="-217170">
                        <a:spcBef>
                          <a:spcPts val="0"/>
                        </a:spcBef>
                        <a:spcAft>
                          <a:spcPts val="0"/>
                        </a:spcAft>
                      </a:pPr>
                      <a:endParaRPr lang="en-US" sz="2000" dirty="0">
                        <a:latin typeface="Times New Roman"/>
                        <a:ea typeface="MS Mincho"/>
                      </a:endParaRPr>
                    </a:p>
                    <a:p>
                      <a:pPr marL="0" marR="0">
                        <a:spcBef>
                          <a:spcPts val="0"/>
                        </a:spcBef>
                        <a:spcAft>
                          <a:spcPts val="0"/>
                        </a:spcAft>
                      </a:pPr>
                      <a:r>
                        <a:rPr lang="en-US" sz="2000" b="1" dirty="0">
                          <a:solidFill>
                            <a:srgbClr val="C00000"/>
                          </a:solidFill>
                          <a:latin typeface="Times New Roman"/>
                          <a:ea typeface="MS Mincho"/>
                        </a:rPr>
                        <a:t>Doxology [5:9-10]</a:t>
                      </a:r>
                      <a:endParaRPr lang="en-US" sz="2000" dirty="0">
                        <a:latin typeface="Times New Roman"/>
                        <a:ea typeface="MS Mincho"/>
                      </a:endParaRP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2000" b="1" dirty="0">
                          <a:latin typeface="Times New Roman"/>
                          <a:ea typeface="MS Mincho"/>
                        </a:rPr>
                        <a:t>Priests </a:t>
                      </a:r>
                      <a:r>
                        <a:rPr lang="en-US" sz="2000" dirty="0">
                          <a:latin typeface="Times New Roman"/>
                          <a:ea typeface="MS Mincho"/>
                        </a:rPr>
                        <a:t>– Who?</a:t>
                      </a:r>
                    </a:p>
                    <a:p>
                      <a:pPr marL="342900" marR="0" lvl="0" indent="-342900">
                        <a:spcBef>
                          <a:spcPts val="0"/>
                        </a:spcBef>
                        <a:spcAft>
                          <a:spcPts val="0"/>
                        </a:spcAft>
                        <a:buFont typeface="Symbol"/>
                        <a:buChar char=""/>
                      </a:pPr>
                      <a:r>
                        <a:rPr lang="en-US" sz="2000" b="1" dirty="0">
                          <a:latin typeface="Times New Roman"/>
                          <a:ea typeface="MS Mincho"/>
                        </a:rPr>
                        <a:t>Reign </a:t>
                      </a:r>
                      <a:r>
                        <a:rPr lang="en-US" sz="2000" dirty="0">
                          <a:latin typeface="Times New Roman"/>
                          <a:ea typeface="MS Mincho"/>
                        </a:rPr>
                        <a:t>– where?</a:t>
                      </a:r>
                    </a:p>
                    <a:p>
                      <a:pPr marL="342900" marR="0" lvl="0" indent="-342900">
                        <a:spcBef>
                          <a:spcPts val="0"/>
                        </a:spcBef>
                        <a:spcAft>
                          <a:spcPts val="0"/>
                        </a:spcAft>
                        <a:buFont typeface="Symbol"/>
                        <a:buChar char=""/>
                      </a:pPr>
                      <a:r>
                        <a:rPr lang="en-US" sz="2000" b="1" dirty="0">
                          <a:latin typeface="Times New Roman"/>
                          <a:ea typeface="MS Mincho"/>
                        </a:rPr>
                        <a:t>Doxology </a:t>
                      </a:r>
                      <a:r>
                        <a:rPr lang="en-US" sz="2000" dirty="0">
                          <a:latin typeface="Times New Roman"/>
                          <a:ea typeface="MS Mincho"/>
                        </a:rPr>
                        <a:t>– </a:t>
                      </a:r>
                    </a:p>
                    <a:p>
                      <a:pPr marL="217170" marR="0">
                        <a:spcBef>
                          <a:spcPts val="0"/>
                        </a:spcBef>
                        <a:spcAft>
                          <a:spcPts val="0"/>
                        </a:spcAft>
                      </a:pPr>
                      <a:r>
                        <a:rPr lang="en-US" sz="2000" dirty="0" err="1">
                          <a:latin typeface="Times New Roman"/>
                          <a:ea typeface="MS Mincho"/>
                        </a:rPr>
                        <a:t>Doxa</a:t>
                      </a:r>
                      <a:r>
                        <a:rPr lang="en-US" sz="2000" dirty="0">
                          <a:latin typeface="Times New Roman"/>
                          <a:ea typeface="MS Mincho"/>
                        </a:rPr>
                        <a:t> – glory</a:t>
                      </a:r>
                    </a:p>
                    <a:p>
                      <a:pPr marL="217170" marR="0">
                        <a:spcBef>
                          <a:spcPts val="0"/>
                        </a:spcBef>
                        <a:spcAft>
                          <a:spcPts val="0"/>
                        </a:spcAft>
                      </a:pPr>
                      <a:r>
                        <a:rPr lang="en-US" sz="2000" dirty="0">
                          <a:latin typeface="Times New Roman"/>
                          <a:ea typeface="MS Mincho"/>
                        </a:rPr>
                        <a:t>Logos – words</a:t>
                      </a:r>
                    </a:p>
                    <a:p>
                      <a:pPr marL="217170" marR="0">
                        <a:spcBef>
                          <a:spcPts val="0"/>
                        </a:spcBef>
                        <a:spcAft>
                          <a:spcPts val="0"/>
                        </a:spcAft>
                      </a:pPr>
                      <a:r>
                        <a:rPr lang="en-US" sz="2000" dirty="0">
                          <a:latin typeface="Times New Roman"/>
                          <a:ea typeface="MS Mincho"/>
                        </a:rPr>
                        <a:t>Hence “</a:t>
                      </a:r>
                      <a:r>
                        <a:rPr lang="en-US" sz="2000" b="1" u="sng" dirty="0">
                          <a:solidFill>
                            <a:srgbClr val="C00000"/>
                          </a:solidFill>
                          <a:latin typeface="Times New Roman"/>
                          <a:ea typeface="MS Mincho"/>
                        </a:rPr>
                        <a:t>glory words</a:t>
                      </a:r>
                      <a:r>
                        <a:rPr lang="en-US" sz="2000" dirty="0">
                          <a:latin typeface="Times New Roman"/>
                          <a:ea typeface="MS Mincho"/>
                        </a:rPr>
                        <a:t>”</a:t>
                      </a:r>
                    </a:p>
                    <a:p>
                      <a:pPr marL="342900" marR="0" lvl="0" indent="-342900">
                        <a:spcBef>
                          <a:spcPts val="0"/>
                        </a:spcBef>
                        <a:spcAft>
                          <a:spcPts val="0"/>
                        </a:spcAft>
                        <a:buFont typeface="Times New Roman"/>
                        <a:buChar char="-"/>
                      </a:pPr>
                      <a:r>
                        <a:rPr lang="en-US" sz="2000" dirty="0">
                          <a:solidFill>
                            <a:srgbClr val="000000"/>
                          </a:solidFill>
                          <a:latin typeface="Times New Roman"/>
                          <a:ea typeface="Calibri"/>
                          <a:cs typeface="Times New Roman"/>
                        </a:rPr>
                        <a:t>Praise</a:t>
                      </a:r>
                      <a:endParaRPr lang="en-US" sz="2000" dirty="0">
                        <a:solidFill>
                          <a:srgbClr val="000000"/>
                        </a:solidFill>
                        <a:latin typeface="Rockwell"/>
                        <a:ea typeface="Calibri"/>
                        <a:cs typeface="Times New Roman"/>
                      </a:endParaRPr>
                    </a:p>
                    <a:p>
                      <a:pPr marL="331470" marR="0">
                        <a:spcBef>
                          <a:spcPts val="0"/>
                        </a:spcBef>
                        <a:spcAft>
                          <a:spcPts val="0"/>
                        </a:spcAft>
                      </a:pPr>
                      <a:r>
                        <a:rPr lang="en-US" sz="2000" u="sng" dirty="0">
                          <a:latin typeface="Times New Roman"/>
                          <a:ea typeface="MS Mincho"/>
                        </a:rPr>
                        <a:t>plus</a:t>
                      </a:r>
                      <a:endParaRPr lang="en-US" sz="2000" dirty="0">
                        <a:latin typeface="Times New Roman"/>
                        <a:ea typeface="MS Mincho"/>
                      </a:endParaRPr>
                    </a:p>
                    <a:p>
                      <a:pPr marL="342900" marR="0" lvl="0" indent="-342900">
                        <a:spcBef>
                          <a:spcPts val="0"/>
                        </a:spcBef>
                        <a:spcAft>
                          <a:spcPts val="0"/>
                        </a:spcAft>
                        <a:buFont typeface="Times New Roman"/>
                        <a:buChar char="-"/>
                      </a:pPr>
                      <a:r>
                        <a:rPr lang="en-US" sz="2000" dirty="0">
                          <a:solidFill>
                            <a:srgbClr val="000000"/>
                          </a:solidFill>
                          <a:latin typeface="Times New Roman"/>
                          <a:ea typeface="Calibri"/>
                          <a:cs typeface="Times New Roman"/>
                        </a:rPr>
                        <a:t>Expression of infinite nature</a:t>
                      </a:r>
                      <a:endParaRPr lang="en-US" sz="2000" dirty="0">
                        <a:solidFill>
                          <a:srgbClr val="000000"/>
                        </a:solidFill>
                        <a:latin typeface="Rockwell"/>
                        <a:ea typeface="Calibri"/>
                        <a:cs typeface="Times New Roman"/>
                      </a:endParaRP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32</a:t>
            </a:fld>
            <a:endParaRPr lang="en-US"/>
          </a:p>
        </p:txBody>
      </p:sp>
      <p:graphicFrame>
        <p:nvGraphicFramePr>
          <p:cNvPr id="7" name="Table 6"/>
          <p:cNvGraphicFramePr>
            <a:graphicFrameLocks noGrp="1"/>
          </p:cNvGraphicFramePr>
          <p:nvPr/>
        </p:nvGraphicFramePr>
        <p:xfrm>
          <a:off x="381000" y="457200"/>
          <a:ext cx="8229600" cy="5486400"/>
        </p:xfrm>
        <a:graphic>
          <a:graphicData uri="http://schemas.openxmlformats.org/drawingml/2006/table">
            <a:tbl>
              <a:tblPr/>
              <a:tblGrid>
                <a:gridCol w="3675888"/>
                <a:gridCol w="2343912"/>
                <a:gridCol w="2209800"/>
              </a:tblGrid>
              <a:tr h="5486400">
                <a:tc>
                  <a:txBody>
                    <a:bodyPr/>
                    <a:lstStyle/>
                    <a:p>
                      <a:pPr marL="0" marR="0">
                        <a:spcBef>
                          <a:spcPts val="0"/>
                        </a:spcBef>
                        <a:spcAft>
                          <a:spcPts val="0"/>
                        </a:spcAft>
                      </a:pPr>
                      <a:r>
                        <a:rPr lang="en-US" sz="2400" baseline="30000">
                          <a:solidFill>
                            <a:srgbClr val="0000FF"/>
                          </a:solidFill>
                          <a:latin typeface="Times New Roman"/>
                          <a:ea typeface="MS Mincho"/>
                        </a:rPr>
                        <a:t>11</a:t>
                      </a:r>
                      <a:r>
                        <a:rPr lang="en-US" sz="2400">
                          <a:latin typeface="Times New Roman"/>
                          <a:ea typeface="MS Mincho"/>
                        </a:rPr>
                        <a:t>And I looked, and I heard the voice of many </a:t>
                      </a:r>
                      <a:r>
                        <a:rPr lang="en-US" sz="2400" b="1" u="sng">
                          <a:solidFill>
                            <a:srgbClr val="C00000"/>
                          </a:solidFill>
                          <a:latin typeface="Times New Roman"/>
                          <a:ea typeface="MS Mincho"/>
                        </a:rPr>
                        <a:t>angels</a:t>
                      </a:r>
                      <a:r>
                        <a:rPr lang="en-US" sz="2400">
                          <a:latin typeface="Times New Roman"/>
                          <a:ea typeface="MS Mincho"/>
                        </a:rPr>
                        <a:t> around the throne and the </a:t>
                      </a:r>
                      <a:r>
                        <a:rPr lang="en-US" sz="2400" b="1" u="sng">
                          <a:solidFill>
                            <a:srgbClr val="C00000"/>
                          </a:solidFill>
                          <a:latin typeface="Times New Roman"/>
                          <a:ea typeface="MS Mincho"/>
                        </a:rPr>
                        <a:t>living creatures</a:t>
                      </a:r>
                      <a:r>
                        <a:rPr lang="en-US" sz="2400">
                          <a:latin typeface="Times New Roman"/>
                          <a:ea typeface="MS Mincho"/>
                        </a:rPr>
                        <a:t> and the </a:t>
                      </a:r>
                      <a:r>
                        <a:rPr lang="en-US" sz="2400" b="1" u="sng">
                          <a:solidFill>
                            <a:srgbClr val="C00000"/>
                          </a:solidFill>
                          <a:latin typeface="Times New Roman"/>
                          <a:ea typeface="MS Mincho"/>
                        </a:rPr>
                        <a:t>elders</a:t>
                      </a:r>
                      <a:r>
                        <a:rPr lang="en-US" sz="2400">
                          <a:latin typeface="Times New Roman"/>
                          <a:ea typeface="MS Mincho"/>
                        </a:rPr>
                        <a:t>; and the number of them was myriads of myriads, and thousands of thousands, </a:t>
                      </a:r>
                      <a:r>
                        <a:rPr lang="en-US" sz="2400" baseline="30000">
                          <a:solidFill>
                            <a:srgbClr val="0000FF"/>
                          </a:solidFill>
                          <a:latin typeface="Times New Roman"/>
                          <a:ea typeface="MS Mincho"/>
                        </a:rPr>
                        <a:t>12</a:t>
                      </a:r>
                      <a:r>
                        <a:rPr lang="en-US" sz="2400">
                          <a:latin typeface="Times New Roman"/>
                          <a:ea typeface="MS Mincho"/>
                        </a:rPr>
                        <a:t>saying with a loud voice,</a:t>
                      </a:r>
                    </a:p>
                    <a:p>
                      <a:pPr marL="0" marR="0">
                        <a:spcBef>
                          <a:spcPts val="0"/>
                        </a:spcBef>
                        <a:spcAft>
                          <a:spcPts val="0"/>
                        </a:spcAft>
                      </a:pPr>
                      <a:r>
                        <a:rPr lang="en-US" sz="2400">
                          <a:latin typeface="Times New Roman"/>
                          <a:ea typeface="MS Mincho"/>
                        </a:rPr>
                        <a:t>"</a:t>
                      </a:r>
                      <a:r>
                        <a:rPr lang="en-US" sz="2400" b="1" u="sng">
                          <a:solidFill>
                            <a:srgbClr val="C00000"/>
                          </a:solidFill>
                          <a:latin typeface="Times New Roman"/>
                          <a:ea typeface="MS Mincho"/>
                        </a:rPr>
                        <a:t>Worthy is the Lamb</a:t>
                      </a:r>
                      <a:r>
                        <a:rPr lang="en-US" sz="2400">
                          <a:latin typeface="Times New Roman"/>
                          <a:ea typeface="MS Mincho"/>
                        </a:rPr>
                        <a:t> that was slain to receive </a:t>
                      </a:r>
                      <a:r>
                        <a:rPr lang="en-US" sz="2400" b="1" u="sng">
                          <a:solidFill>
                            <a:srgbClr val="C00000"/>
                          </a:solidFill>
                          <a:latin typeface="Times New Roman"/>
                          <a:ea typeface="MS Mincho"/>
                        </a:rPr>
                        <a:t>power</a:t>
                      </a:r>
                      <a:r>
                        <a:rPr lang="en-US" sz="2400">
                          <a:latin typeface="Times New Roman"/>
                          <a:ea typeface="MS Mincho"/>
                        </a:rPr>
                        <a:t> and </a:t>
                      </a:r>
                      <a:r>
                        <a:rPr lang="en-US" sz="2400" b="1" u="sng">
                          <a:solidFill>
                            <a:srgbClr val="C00000"/>
                          </a:solidFill>
                          <a:latin typeface="Times New Roman"/>
                          <a:ea typeface="MS Mincho"/>
                        </a:rPr>
                        <a:t>riches</a:t>
                      </a:r>
                      <a:r>
                        <a:rPr lang="en-US" sz="2400">
                          <a:latin typeface="Times New Roman"/>
                          <a:ea typeface="MS Mincho"/>
                        </a:rPr>
                        <a:t> and </a:t>
                      </a:r>
                      <a:r>
                        <a:rPr lang="en-US" sz="2400" b="1" u="sng">
                          <a:solidFill>
                            <a:srgbClr val="C00000"/>
                          </a:solidFill>
                          <a:latin typeface="Times New Roman"/>
                          <a:ea typeface="MS Mincho"/>
                        </a:rPr>
                        <a:t>wisdom</a:t>
                      </a:r>
                      <a:r>
                        <a:rPr lang="en-US" sz="2400">
                          <a:latin typeface="Times New Roman"/>
                          <a:ea typeface="MS Mincho"/>
                        </a:rPr>
                        <a:t> and </a:t>
                      </a:r>
                      <a:r>
                        <a:rPr lang="en-US" sz="2400" b="1" u="sng">
                          <a:solidFill>
                            <a:srgbClr val="C00000"/>
                          </a:solidFill>
                          <a:latin typeface="Times New Roman"/>
                          <a:ea typeface="MS Mincho"/>
                        </a:rPr>
                        <a:t>might</a:t>
                      </a:r>
                      <a:r>
                        <a:rPr lang="en-US" sz="2400">
                          <a:latin typeface="Times New Roman"/>
                          <a:ea typeface="MS Mincho"/>
                        </a:rPr>
                        <a:t> and </a:t>
                      </a:r>
                      <a:r>
                        <a:rPr lang="en-US" sz="2400" b="1" u="sng">
                          <a:solidFill>
                            <a:srgbClr val="C00000"/>
                          </a:solidFill>
                          <a:latin typeface="Times New Roman"/>
                          <a:ea typeface="MS Mincho"/>
                        </a:rPr>
                        <a:t>honor</a:t>
                      </a:r>
                      <a:r>
                        <a:rPr lang="en-US" sz="2400">
                          <a:latin typeface="Times New Roman"/>
                          <a:ea typeface="MS Mincho"/>
                        </a:rPr>
                        <a:t> and </a:t>
                      </a:r>
                      <a:r>
                        <a:rPr lang="en-US" sz="2400" b="1" u="sng">
                          <a:solidFill>
                            <a:srgbClr val="C00000"/>
                          </a:solidFill>
                          <a:latin typeface="Times New Roman"/>
                          <a:ea typeface="MS Mincho"/>
                        </a:rPr>
                        <a:t>glory</a:t>
                      </a:r>
                      <a:r>
                        <a:rPr lang="en-US" sz="2400">
                          <a:latin typeface="Times New Roman"/>
                          <a:ea typeface="MS Mincho"/>
                        </a:rPr>
                        <a:t> and </a:t>
                      </a:r>
                      <a:r>
                        <a:rPr lang="en-US" sz="2400" b="1" u="sng">
                          <a:solidFill>
                            <a:srgbClr val="C00000"/>
                          </a:solidFill>
                          <a:latin typeface="Times New Roman"/>
                          <a:ea typeface="MS Mincho"/>
                        </a:rPr>
                        <a:t>blessing</a:t>
                      </a:r>
                      <a:r>
                        <a:rPr lang="en-US" sz="2400">
                          <a:latin typeface="Times New Roman"/>
                          <a:ea typeface="MS Mincho"/>
                        </a:rPr>
                        <a:t>."</a:t>
                      </a: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2400">
                        <a:latin typeface="Times New Roman"/>
                        <a:ea typeface="MS Mincho"/>
                      </a:endParaRPr>
                    </a:p>
                    <a:p>
                      <a:pPr marL="0" marR="0">
                        <a:spcBef>
                          <a:spcPts val="0"/>
                        </a:spcBef>
                        <a:spcAft>
                          <a:spcPts val="0"/>
                        </a:spcAft>
                      </a:pPr>
                      <a:r>
                        <a:rPr lang="en-US" sz="2400" b="1">
                          <a:solidFill>
                            <a:srgbClr val="C00000"/>
                          </a:solidFill>
                          <a:latin typeface="Times New Roman"/>
                          <a:ea typeface="MS Mincho"/>
                        </a:rPr>
                        <a:t>Doxology [5:12]</a:t>
                      </a:r>
                      <a:endParaRPr lang="en-US" sz="2400">
                        <a:latin typeface="Times New Roman"/>
                        <a:ea typeface="MS Mincho"/>
                      </a:endParaRP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2400" b="1" dirty="0">
                          <a:latin typeface="Times New Roman"/>
                          <a:ea typeface="MS Mincho"/>
                        </a:rPr>
                        <a:t>7 fold doxology </a:t>
                      </a:r>
                      <a:r>
                        <a:rPr lang="en-US" sz="2400" dirty="0">
                          <a:latin typeface="Times New Roman"/>
                          <a:ea typeface="MS Mincho"/>
                        </a:rPr>
                        <a:t>– note the verb “to receive</a:t>
                      </a:r>
                      <a:r>
                        <a:rPr lang="en-US" sz="2400" dirty="0" smtClean="0">
                          <a:latin typeface="Times New Roman"/>
                          <a:ea typeface="MS Mincho"/>
                        </a:rPr>
                        <a:t>”</a:t>
                      </a:r>
                    </a:p>
                    <a:p>
                      <a:pPr marL="342900" marR="0" lvl="0" indent="-342900">
                        <a:spcBef>
                          <a:spcPts val="0"/>
                        </a:spcBef>
                        <a:spcAft>
                          <a:spcPts val="0"/>
                        </a:spcAft>
                        <a:buFont typeface="Symbol"/>
                        <a:buChar char=""/>
                      </a:pPr>
                      <a:endParaRPr lang="en-US" sz="2400" dirty="0" smtClean="0">
                        <a:latin typeface="Times New Roman"/>
                        <a:ea typeface="MS Mincho"/>
                      </a:endParaRPr>
                    </a:p>
                    <a:p>
                      <a:pPr marL="342900" marR="0" lvl="0" indent="-342900">
                        <a:spcBef>
                          <a:spcPts val="0"/>
                        </a:spcBef>
                        <a:spcAft>
                          <a:spcPts val="0"/>
                        </a:spcAft>
                        <a:buFont typeface="Symbol"/>
                        <a:buChar char=""/>
                      </a:pPr>
                      <a:endParaRPr lang="en-US" sz="2400" dirty="0">
                        <a:latin typeface="Times New Roman"/>
                        <a:ea typeface="MS Mincho"/>
                      </a:endParaRPr>
                    </a:p>
                    <a:p>
                      <a:pPr marL="342900" marR="0" lvl="0" indent="-342900">
                        <a:spcBef>
                          <a:spcPts val="0"/>
                        </a:spcBef>
                        <a:spcAft>
                          <a:spcPts val="0"/>
                        </a:spcAft>
                        <a:buFont typeface="Symbol"/>
                        <a:buChar char=""/>
                      </a:pPr>
                      <a:r>
                        <a:rPr lang="en-US" sz="2400" b="1" dirty="0">
                          <a:latin typeface="Times New Roman"/>
                          <a:ea typeface="MS Mincho"/>
                        </a:rPr>
                        <a:t>Reign </a:t>
                      </a:r>
                      <a:r>
                        <a:rPr lang="en-US" sz="2400" dirty="0">
                          <a:latin typeface="Times New Roman"/>
                          <a:ea typeface="MS Mincho"/>
                        </a:rPr>
                        <a:t>– where?</a:t>
                      </a: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33</a:t>
            </a:fld>
            <a:endParaRPr lang="en-US"/>
          </a:p>
        </p:txBody>
      </p:sp>
      <p:graphicFrame>
        <p:nvGraphicFramePr>
          <p:cNvPr id="7" name="Table 6"/>
          <p:cNvGraphicFramePr>
            <a:graphicFrameLocks noGrp="1"/>
          </p:cNvGraphicFramePr>
          <p:nvPr/>
        </p:nvGraphicFramePr>
        <p:xfrm>
          <a:off x="228600" y="381000"/>
          <a:ext cx="8534400" cy="5638800"/>
        </p:xfrm>
        <a:graphic>
          <a:graphicData uri="http://schemas.openxmlformats.org/drawingml/2006/table">
            <a:tbl>
              <a:tblPr/>
              <a:tblGrid>
                <a:gridCol w="3812032"/>
                <a:gridCol w="2817368"/>
                <a:gridCol w="1905000"/>
              </a:tblGrid>
              <a:tr h="5638800">
                <a:tc>
                  <a:txBody>
                    <a:bodyPr/>
                    <a:lstStyle/>
                    <a:p>
                      <a:pPr marL="0" marR="0">
                        <a:spcBef>
                          <a:spcPts val="0"/>
                        </a:spcBef>
                        <a:spcAft>
                          <a:spcPts val="0"/>
                        </a:spcAft>
                      </a:pPr>
                      <a:r>
                        <a:rPr lang="en-US" sz="2200" baseline="30000" dirty="0">
                          <a:solidFill>
                            <a:srgbClr val="0000FF"/>
                          </a:solidFill>
                          <a:latin typeface="Times New Roman"/>
                          <a:ea typeface="MS Mincho"/>
                        </a:rPr>
                        <a:t>13</a:t>
                      </a:r>
                      <a:r>
                        <a:rPr lang="en-US" sz="2200" dirty="0">
                          <a:latin typeface="Times New Roman"/>
                          <a:ea typeface="MS Mincho"/>
                        </a:rPr>
                        <a:t>And </a:t>
                      </a:r>
                      <a:r>
                        <a:rPr lang="en-US" sz="2200" b="1" u="sng" dirty="0">
                          <a:solidFill>
                            <a:srgbClr val="C00000"/>
                          </a:solidFill>
                          <a:latin typeface="Times New Roman"/>
                          <a:ea typeface="MS Mincho"/>
                        </a:rPr>
                        <a:t>every created thing</a:t>
                      </a:r>
                      <a:r>
                        <a:rPr lang="en-US" sz="2200" dirty="0">
                          <a:latin typeface="Times New Roman"/>
                          <a:ea typeface="MS Mincho"/>
                        </a:rPr>
                        <a:t> which is in heaven and on the earth and under the earth and on the sea, and all things in them, I heard saying,</a:t>
                      </a:r>
                    </a:p>
                    <a:p>
                      <a:pPr marL="0" marR="0">
                        <a:spcBef>
                          <a:spcPts val="0"/>
                        </a:spcBef>
                        <a:spcAft>
                          <a:spcPts val="0"/>
                        </a:spcAft>
                      </a:pPr>
                      <a:r>
                        <a:rPr lang="en-US" sz="2200" dirty="0">
                          <a:latin typeface="Times New Roman"/>
                          <a:ea typeface="MS Mincho"/>
                        </a:rPr>
                        <a:t>"To </a:t>
                      </a:r>
                      <a:r>
                        <a:rPr lang="en-US" sz="2200" b="1" u="sng" dirty="0">
                          <a:solidFill>
                            <a:srgbClr val="C00000"/>
                          </a:solidFill>
                          <a:latin typeface="Times New Roman"/>
                          <a:ea typeface="MS Mincho"/>
                        </a:rPr>
                        <a:t>Him</a:t>
                      </a:r>
                      <a:r>
                        <a:rPr lang="en-US" sz="2200" dirty="0">
                          <a:latin typeface="Times New Roman"/>
                          <a:ea typeface="MS Mincho"/>
                        </a:rPr>
                        <a:t> who sits on the throne, </a:t>
                      </a:r>
                      <a:r>
                        <a:rPr lang="en-US" sz="2200" b="1" u="sng" dirty="0">
                          <a:solidFill>
                            <a:srgbClr val="C00000"/>
                          </a:solidFill>
                          <a:latin typeface="Times New Roman"/>
                          <a:ea typeface="MS Mincho"/>
                        </a:rPr>
                        <a:t>and</a:t>
                      </a:r>
                      <a:r>
                        <a:rPr lang="en-US" sz="2200" dirty="0">
                          <a:latin typeface="Times New Roman"/>
                          <a:ea typeface="MS Mincho"/>
                        </a:rPr>
                        <a:t> to the </a:t>
                      </a:r>
                      <a:r>
                        <a:rPr lang="en-US" sz="2200" b="1" u="sng" dirty="0">
                          <a:solidFill>
                            <a:srgbClr val="C00000"/>
                          </a:solidFill>
                          <a:latin typeface="Times New Roman"/>
                          <a:ea typeface="MS Mincho"/>
                        </a:rPr>
                        <a:t>Lamb</a:t>
                      </a:r>
                      <a:r>
                        <a:rPr lang="en-US" sz="2200" dirty="0">
                          <a:latin typeface="Times New Roman"/>
                          <a:ea typeface="MS Mincho"/>
                        </a:rPr>
                        <a:t>, be </a:t>
                      </a:r>
                      <a:r>
                        <a:rPr lang="en-US" sz="2200" b="1" u="sng" dirty="0">
                          <a:solidFill>
                            <a:srgbClr val="C00000"/>
                          </a:solidFill>
                          <a:latin typeface="Times New Roman"/>
                          <a:ea typeface="MS Mincho"/>
                        </a:rPr>
                        <a:t>blessing</a:t>
                      </a:r>
                      <a:r>
                        <a:rPr lang="en-US" sz="2200" dirty="0">
                          <a:latin typeface="Times New Roman"/>
                          <a:ea typeface="MS Mincho"/>
                        </a:rPr>
                        <a:t> and </a:t>
                      </a:r>
                      <a:r>
                        <a:rPr lang="en-US" sz="2200" b="1" u="sng" dirty="0">
                          <a:solidFill>
                            <a:srgbClr val="C00000"/>
                          </a:solidFill>
                          <a:latin typeface="Times New Roman"/>
                          <a:ea typeface="MS Mincho"/>
                        </a:rPr>
                        <a:t>honor</a:t>
                      </a:r>
                      <a:r>
                        <a:rPr lang="en-US" sz="2200" dirty="0">
                          <a:latin typeface="Times New Roman"/>
                          <a:ea typeface="MS Mincho"/>
                        </a:rPr>
                        <a:t> and </a:t>
                      </a:r>
                      <a:r>
                        <a:rPr lang="en-US" sz="2200" b="1" u="sng" dirty="0">
                          <a:solidFill>
                            <a:srgbClr val="C00000"/>
                          </a:solidFill>
                          <a:latin typeface="Times New Roman"/>
                          <a:ea typeface="MS Mincho"/>
                        </a:rPr>
                        <a:t>glory</a:t>
                      </a:r>
                      <a:r>
                        <a:rPr lang="en-US" sz="2200" dirty="0">
                          <a:latin typeface="Times New Roman"/>
                          <a:ea typeface="MS Mincho"/>
                        </a:rPr>
                        <a:t> and </a:t>
                      </a:r>
                      <a:r>
                        <a:rPr lang="en-US" sz="2200" b="1" u="sng" dirty="0">
                          <a:solidFill>
                            <a:srgbClr val="C00000"/>
                          </a:solidFill>
                          <a:latin typeface="Times New Roman"/>
                          <a:ea typeface="MS Mincho"/>
                        </a:rPr>
                        <a:t>dominion</a:t>
                      </a:r>
                      <a:r>
                        <a:rPr lang="en-US" sz="2200" dirty="0">
                          <a:latin typeface="Times New Roman"/>
                          <a:ea typeface="MS Mincho"/>
                        </a:rPr>
                        <a:t> forever and ever."</a:t>
                      </a:r>
                    </a:p>
                    <a:p>
                      <a:pPr marL="0" marR="0">
                        <a:spcBef>
                          <a:spcPts val="0"/>
                        </a:spcBef>
                        <a:spcAft>
                          <a:spcPts val="0"/>
                        </a:spcAft>
                      </a:pPr>
                      <a:r>
                        <a:rPr lang="en-US" sz="2200" baseline="30000" dirty="0">
                          <a:solidFill>
                            <a:srgbClr val="0000FF"/>
                          </a:solidFill>
                          <a:latin typeface="Times New Roman"/>
                          <a:ea typeface="MS Mincho"/>
                        </a:rPr>
                        <a:t>14</a:t>
                      </a:r>
                      <a:r>
                        <a:rPr lang="en-US" sz="2200" dirty="0">
                          <a:latin typeface="Times New Roman"/>
                          <a:ea typeface="MS Mincho"/>
                        </a:rPr>
                        <a:t>And the </a:t>
                      </a:r>
                      <a:r>
                        <a:rPr lang="en-US" sz="2200" b="1" u="sng" dirty="0">
                          <a:solidFill>
                            <a:srgbClr val="C00000"/>
                          </a:solidFill>
                          <a:latin typeface="Times New Roman"/>
                          <a:ea typeface="MS Mincho"/>
                        </a:rPr>
                        <a:t>four living creatures</a:t>
                      </a:r>
                      <a:r>
                        <a:rPr lang="en-US" sz="2200" dirty="0">
                          <a:latin typeface="Times New Roman"/>
                          <a:ea typeface="MS Mincho"/>
                        </a:rPr>
                        <a:t> kept saying, "</a:t>
                      </a:r>
                      <a:r>
                        <a:rPr lang="en-US" sz="2200" b="1" u="sng" dirty="0">
                          <a:solidFill>
                            <a:srgbClr val="C00000"/>
                          </a:solidFill>
                          <a:latin typeface="Times New Roman"/>
                          <a:ea typeface="MS Mincho"/>
                        </a:rPr>
                        <a:t>Amen</a:t>
                      </a:r>
                      <a:r>
                        <a:rPr lang="en-US" sz="2200" dirty="0">
                          <a:latin typeface="Times New Roman"/>
                          <a:ea typeface="MS Mincho"/>
                        </a:rPr>
                        <a:t>." And the </a:t>
                      </a:r>
                      <a:r>
                        <a:rPr lang="en-US" sz="2200" b="1" u="sng" dirty="0">
                          <a:solidFill>
                            <a:srgbClr val="C00000"/>
                          </a:solidFill>
                          <a:latin typeface="Times New Roman"/>
                          <a:ea typeface="MS Mincho"/>
                        </a:rPr>
                        <a:t>elders</a:t>
                      </a:r>
                      <a:r>
                        <a:rPr lang="en-US" sz="2200" dirty="0">
                          <a:latin typeface="Times New Roman"/>
                          <a:ea typeface="MS Mincho"/>
                        </a:rPr>
                        <a:t> </a:t>
                      </a:r>
                      <a:r>
                        <a:rPr lang="en-US" sz="2200" b="1" u="sng" dirty="0">
                          <a:solidFill>
                            <a:srgbClr val="C00000"/>
                          </a:solidFill>
                          <a:latin typeface="Times New Roman"/>
                          <a:ea typeface="MS Mincho"/>
                        </a:rPr>
                        <a:t>fell down</a:t>
                      </a:r>
                      <a:r>
                        <a:rPr lang="en-US" sz="2200" dirty="0">
                          <a:latin typeface="Times New Roman"/>
                          <a:ea typeface="MS Mincho"/>
                        </a:rPr>
                        <a:t> and </a:t>
                      </a:r>
                      <a:r>
                        <a:rPr lang="en-US" sz="2200" b="1" u="sng" dirty="0">
                          <a:solidFill>
                            <a:srgbClr val="C00000"/>
                          </a:solidFill>
                          <a:latin typeface="Times New Roman"/>
                          <a:ea typeface="MS Mincho"/>
                        </a:rPr>
                        <a:t>worshiped</a:t>
                      </a:r>
                      <a:r>
                        <a:rPr lang="en-US" sz="2200" dirty="0">
                          <a:latin typeface="Times New Roman"/>
                          <a:ea typeface="MS Mincho"/>
                        </a:rPr>
                        <a:t>.</a:t>
                      </a: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2000">
                        <a:latin typeface="Times New Roman"/>
                        <a:ea typeface="MS Mincho"/>
                      </a:endParaRPr>
                    </a:p>
                    <a:p>
                      <a:pPr marL="0" marR="0">
                        <a:spcBef>
                          <a:spcPts val="0"/>
                        </a:spcBef>
                        <a:spcAft>
                          <a:spcPts val="0"/>
                        </a:spcAft>
                      </a:pPr>
                      <a:r>
                        <a:rPr lang="en-US" sz="2000" b="1">
                          <a:solidFill>
                            <a:srgbClr val="C00000"/>
                          </a:solidFill>
                          <a:latin typeface="Rockwell"/>
                          <a:ea typeface="MS Mincho"/>
                        </a:rPr>
                        <a:t>After this glorious introduction of Jesus Christ as Lord and Kinsman Redeemer, the vision returns to earth in Rev 6 where Christ is portrayed as omnipotent Judge. </a:t>
                      </a:r>
                      <a:endParaRPr lang="en-US" sz="2000">
                        <a:latin typeface="Times New Roman"/>
                        <a:ea typeface="MS Mincho"/>
                      </a:endParaRPr>
                    </a:p>
                    <a:p>
                      <a:r>
                        <a:rPr lang="en-US" sz="2000" b="1">
                          <a:solidFill>
                            <a:srgbClr val="C00000"/>
                          </a:solidFill>
                          <a:latin typeface="Times New Roman"/>
                        </a:rPr>
                        <a:t>Doxology [5:13]</a:t>
                      </a:r>
                      <a:r>
                        <a:rPr lang="en-US" sz="2000">
                          <a:latin typeface="Times New Roman"/>
                        </a:rPr>
                        <a:t> </a:t>
                      </a: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a:spcBef>
                          <a:spcPts val="0"/>
                        </a:spcBef>
                        <a:spcAft>
                          <a:spcPts val="0"/>
                        </a:spcAft>
                      </a:pPr>
                      <a:endParaRPr lang="en-US" sz="2000" b="1" dirty="0" smtClean="0"/>
                    </a:p>
                    <a:p>
                      <a:pPr marL="102870" marR="0">
                        <a:spcBef>
                          <a:spcPts val="0"/>
                        </a:spcBef>
                        <a:spcAft>
                          <a:spcPts val="0"/>
                        </a:spcAft>
                      </a:pPr>
                      <a:endParaRPr lang="en-US" sz="2000" b="1" dirty="0" smtClean="0"/>
                    </a:p>
                    <a:p>
                      <a:pPr marL="102870" marR="0">
                        <a:spcBef>
                          <a:spcPts val="0"/>
                        </a:spcBef>
                        <a:spcAft>
                          <a:spcPts val="0"/>
                        </a:spcAft>
                      </a:pPr>
                      <a:endParaRPr lang="en-US" sz="2000" b="1" dirty="0" smtClean="0"/>
                    </a:p>
                    <a:p>
                      <a:pPr marL="102870" marR="0">
                        <a:spcBef>
                          <a:spcPts val="0"/>
                        </a:spcBef>
                        <a:spcAft>
                          <a:spcPts val="0"/>
                        </a:spcAft>
                      </a:pPr>
                      <a:endParaRPr lang="en-US" sz="2000" b="1" dirty="0" smtClean="0"/>
                    </a:p>
                    <a:p>
                      <a:pPr marL="102870" marR="0">
                        <a:spcBef>
                          <a:spcPts val="0"/>
                        </a:spcBef>
                        <a:spcAft>
                          <a:spcPts val="0"/>
                        </a:spcAft>
                      </a:pPr>
                      <a:endParaRPr lang="en-US" sz="2000" b="1" dirty="0" smtClean="0"/>
                    </a:p>
                    <a:p>
                      <a:pPr marL="102870" marR="0">
                        <a:spcBef>
                          <a:spcPts val="0"/>
                        </a:spcBef>
                        <a:spcAft>
                          <a:spcPts val="0"/>
                        </a:spcAft>
                      </a:pPr>
                      <a:endParaRPr lang="en-US" sz="2000" b="1" dirty="0" smtClean="0"/>
                    </a:p>
                    <a:p>
                      <a:pPr marL="102870" marR="0">
                        <a:spcBef>
                          <a:spcPts val="0"/>
                        </a:spcBef>
                        <a:spcAft>
                          <a:spcPts val="0"/>
                        </a:spcAft>
                      </a:pPr>
                      <a:endParaRPr lang="en-US" sz="2000" b="1" dirty="0" smtClean="0"/>
                    </a:p>
                    <a:p>
                      <a:pPr marL="344488" marR="0" indent="-242888">
                        <a:spcBef>
                          <a:spcPts val="0"/>
                        </a:spcBef>
                        <a:spcAft>
                          <a:spcPts val="0"/>
                        </a:spcAft>
                      </a:pPr>
                      <a:r>
                        <a:rPr lang="en-US" sz="2000" b="1" dirty="0" smtClean="0">
                          <a:solidFill>
                            <a:srgbClr val="0000FF"/>
                          </a:solidFill>
                          <a:latin typeface="Times New Roman" pitchFamily="18" charset="0"/>
                          <a:cs typeface="Times New Roman" pitchFamily="18" charset="0"/>
                        </a:rPr>
                        <a:t>John 5:22 </a:t>
                      </a:r>
                      <a:r>
                        <a:rPr lang="en-US" sz="2000" dirty="0" smtClean="0">
                          <a:latin typeface="Times New Roman" pitchFamily="18" charset="0"/>
                          <a:cs typeface="Times New Roman" pitchFamily="18" charset="0"/>
                        </a:rPr>
                        <a:t> "</a:t>
                      </a:r>
                      <a:r>
                        <a:rPr lang="en-US" sz="2000" dirty="0" smtClean="0">
                          <a:solidFill>
                            <a:srgbClr val="FF0000"/>
                          </a:solidFill>
                          <a:latin typeface="Times New Roman" pitchFamily="18" charset="0"/>
                          <a:cs typeface="Times New Roman" pitchFamily="18" charset="0"/>
                        </a:rPr>
                        <a:t>For not even the Father judges anyone, but He has given all judgment to the Son</a:t>
                      </a:r>
                      <a:r>
                        <a:rPr lang="en-US" sz="2000" dirty="0" smtClean="0">
                          <a:latin typeface="Times New Roman" pitchFamily="18" charset="0"/>
                          <a:cs typeface="Times New Roman" pitchFamily="18" charset="0"/>
                        </a:rPr>
                        <a:t>, </a:t>
                      </a:r>
                      <a:r>
                        <a:rPr lang="en-US" sz="2000" dirty="0" smtClean="0"/>
                        <a:t/>
                      </a:r>
                      <a:br>
                        <a:rPr lang="en-US" sz="2000" dirty="0" smtClean="0"/>
                      </a:br>
                      <a:endParaRPr lang="en-US" sz="2000" dirty="0">
                        <a:latin typeface="Times New Roman"/>
                        <a:ea typeface="MS Mincho"/>
                      </a:endParaRPr>
                    </a:p>
                  </a:txBody>
                  <a:tcPr marL="48768" marR="487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6" name="Text Box 2"/>
          <p:cNvSpPr txBox="1">
            <a:spLocks noChangeArrowheads="1"/>
          </p:cNvSpPr>
          <p:nvPr/>
        </p:nvSpPr>
        <p:spPr bwMode="auto">
          <a:xfrm>
            <a:off x="2895600" y="4819471"/>
            <a:ext cx="5867400" cy="1200329"/>
          </a:xfrm>
          <a:prstGeom prst="rect">
            <a:avLst/>
          </a:prstGeom>
          <a:solidFill>
            <a:srgbClr val="CCFFCC"/>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rgbClr val="C00000"/>
                </a:solidFill>
                <a:effectLst/>
                <a:latin typeface="Rockwell" pitchFamily="18" charset="0"/>
                <a:cs typeface="Arial" pitchFamily="34" charset="0"/>
              </a:rPr>
              <a:t>After this glorious introduction of Jesus Christ as Lord and Kinsman Redeemer, the vision returns to earth in Rev 6 where Christ is portrayed as omnipotent Judge.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should be able to answer…</a:t>
            </a:r>
            <a:endParaRPr lang="en-US" dirty="0"/>
          </a:p>
        </p:txBody>
      </p:sp>
      <p:sp>
        <p:nvSpPr>
          <p:cNvPr id="3" name="Content Placeholder 2"/>
          <p:cNvSpPr>
            <a:spLocks noGrp="1"/>
          </p:cNvSpPr>
          <p:nvPr>
            <p:ph idx="1"/>
          </p:nvPr>
        </p:nvSpPr>
        <p:spPr>
          <a:xfrm>
            <a:off x="304800" y="1600200"/>
            <a:ext cx="8534400" cy="4525963"/>
          </a:xfrm>
        </p:spPr>
        <p:txBody>
          <a:bodyPr/>
          <a:lstStyle/>
          <a:p>
            <a:pPr marL="514350" indent="-514350">
              <a:buFont typeface="+mj-lt"/>
              <a:buAutoNum type="arabicPeriod"/>
            </a:pPr>
            <a:r>
              <a:rPr lang="en-US" dirty="0" smtClean="0"/>
              <a:t>What covenant promises remain to be fulfilled?</a:t>
            </a:r>
          </a:p>
          <a:p>
            <a:pPr marL="514350" indent="-514350">
              <a:buFont typeface="+mj-lt"/>
              <a:buAutoNum type="arabicPeriod"/>
            </a:pPr>
            <a:r>
              <a:rPr lang="en-US" dirty="0" smtClean="0"/>
              <a:t>Why?</a:t>
            </a:r>
          </a:p>
          <a:p>
            <a:pPr marL="514350" indent="-514350">
              <a:buFont typeface="+mj-lt"/>
              <a:buAutoNum type="arabicPeriod"/>
            </a:pPr>
            <a:r>
              <a:rPr lang="en-US" dirty="0" smtClean="0"/>
              <a:t>Who made the promises?</a:t>
            </a:r>
          </a:p>
          <a:p>
            <a:pPr marL="514350" indent="-514350">
              <a:buFont typeface="+mj-lt"/>
              <a:buAutoNum type="arabicPeriod"/>
            </a:pPr>
            <a:r>
              <a:rPr lang="en-US" dirty="0" smtClean="0"/>
              <a:t>To whom must the promises be kept?</a:t>
            </a:r>
          </a:p>
          <a:p>
            <a:pPr marL="514350" indent="-514350">
              <a:buFont typeface="+mj-lt"/>
              <a:buAutoNum type="arabicPeriod"/>
            </a:pPr>
            <a:r>
              <a:rPr lang="en-US" dirty="0" smtClean="0"/>
              <a:t>What are the 3 requirements of a “redeemer”?</a:t>
            </a:r>
          </a:p>
          <a:p>
            <a:pPr marL="514350" indent="-514350">
              <a:buFont typeface="+mj-lt"/>
              <a:buAutoNum type="arabicPeriod"/>
            </a:pPr>
            <a:r>
              <a:rPr lang="en-US" dirty="0" smtClean="0"/>
              <a:t>How does Jesus fulfill those requirements?</a:t>
            </a:r>
          </a:p>
          <a:p>
            <a:pPr marL="514350" indent="-514350">
              <a:buFont typeface="+mj-lt"/>
              <a:buAutoNum type="arabicPeriod"/>
            </a:pP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35</a:t>
            </a:fld>
            <a:endParaRPr lang="en-US"/>
          </a:p>
        </p:txBody>
      </p:sp>
      <p:pic>
        <p:nvPicPr>
          <p:cNvPr id="61442" name="Picture 2"/>
          <p:cNvPicPr>
            <a:picLocks noChangeAspect="1" noChangeArrowheads="1"/>
          </p:cNvPicPr>
          <p:nvPr/>
        </p:nvPicPr>
        <p:blipFill>
          <a:blip r:embed="rId2" cstate="print"/>
          <a:srcRect/>
          <a:stretch>
            <a:fillRect/>
          </a:stretch>
        </p:blipFill>
        <p:spPr bwMode="auto">
          <a:xfrm>
            <a:off x="0" y="0"/>
            <a:ext cx="9143999" cy="6313956"/>
          </a:xfrm>
          <a:prstGeom prst="rect">
            <a:avLst/>
          </a:prstGeom>
          <a:noFill/>
          <a:ln w="9525">
            <a:noFill/>
            <a:miter lim="800000"/>
            <a:headEnd/>
            <a:tailEnd/>
          </a:ln>
        </p:spPr>
      </p:pic>
      <p:sp>
        <p:nvSpPr>
          <p:cNvPr id="8" name="TextBox 7"/>
          <p:cNvSpPr txBox="1"/>
          <p:nvPr/>
        </p:nvSpPr>
        <p:spPr>
          <a:xfrm>
            <a:off x="1600200" y="6412468"/>
            <a:ext cx="6226705" cy="369332"/>
          </a:xfrm>
          <a:prstGeom prst="rect">
            <a:avLst/>
          </a:prstGeom>
          <a:solidFill>
            <a:schemeClr val="bg1"/>
          </a:solidFill>
        </p:spPr>
        <p:txBody>
          <a:bodyPr wrap="none" rtlCol="0">
            <a:spAutoFit/>
          </a:bodyPr>
          <a:lstStyle/>
          <a:p>
            <a:r>
              <a:rPr lang="en-US" dirty="0" smtClean="0"/>
              <a:t>http://mattstone.blogs.com/photos/sacred_images/throne.html</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590800"/>
            <a:ext cx="8229600" cy="3535363"/>
          </a:xfrm>
        </p:spPr>
        <p:txBody>
          <a:bodyPr>
            <a:normAutofit/>
          </a:bodyPr>
          <a:lstStyle/>
          <a:p>
            <a:pPr algn="ctr">
              <a:buNone/>
            </a:pPr>
            <a:r>
              <a:rPr lang="en-US" sz="8000" dirty="0" smtClean="0"/>
              <a:t>End</a:t>
            </a:r>
            <a:endParaRPr lang="en-US" sz="80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38400"/>
            <a:ext cx="8229600" cy="1447800"/>
          </a:xfrm>
        </p:spPr>
        <p:txBody>
          <a:bodyPr>
            <a:normAutofit/>
          </a:bodyPr>
          <a:lstStyle/>
          <a:p>
            <a:pPr>
              <a:buNone/>
            </a:pPr>
            <a:r>
              <a:rPr lang="en-US" sz="2800" b="1" dirty="0" smtClean="0">
                <a:solidFill>
                  <a:srgbClr val="C00000"/>
                </a:solidFill>
              </a:rPr>
              <a:t>After this glorious introduction of Jesus Christ as Lord and Redeemer, the vision returns to earth in </a:t>
            </a:r>
            <a:r>
              <a:rPr lang="en-US" sz="2800" b="1" dirty="0" smtClean="0">
                <a:solidFill>
                  <a:srgbClr val="0000FF"/>
                </a:solidFill>
              </a:rPr>
              <a:t>Rev 6</a:t>
            </a:r>
            <a:r>
              <a:rPr lang="en-US" sz="2800" b="1" dirty="0" smtClean="0">
                <a:solidFill>
                  <a:srgbClr val="C00000"/>
                </a:solidFill>
              </a:rPr>
              <a:t> where Christ is portrayed as omnipotent Judge. </a:t>
            </a:r>
          </a:p>
          <a:p>
            <a:pPr>
              <a:buNone/>
            </a:pPr>
            <a:endParaRPr lang="en-US" sz="20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38</a:t>
            </a:fld>
            <a:endParaRPr lang="en-US"/>
          </a:p>
        </p:txBody>
      </p:sp>
      <p:pic>
        <p:nvPicPr>
          <p:cNvPr id="61442" name="Picture 2"/>
          <p:cNvPicPr>
            <a:picLocks noChangeAspect="1" noChangeArrowheads="1"/>
          </p:cNvPicPr>
          <p:nvPr/>
        </p:nvPicPr>
        <p:blipFill>
          <a:blip r:embed="rId2" cstate="print"/>
          <a:srcRect/>
          <a:stretch>
            <a:fillRect/>
          </a:stretch>
        </p:blipFill>
        <p:spPr bwMode="auto">
          <a:xfrm>
            <a:off x="0" y="0"/>
            <a:ext cx="9143999" cy="6313956"/>
          </a:xfrm>
          <a:prstGeom prst="rect">
            <a:avLst/>
          </a:prstGeom>
          <a:noFill/>
          <a:ln w="9525">
            <a:noFill/>
            <a:miter lim="800000"/>
            <a:headEnd/>
            <a:tailEnd/>
          </a:ln>
        </p:spPr>
      </p:pic>
      <p:sp>
        <p:nvSpPr>
          <p:cNvPr id="8" name="TextBox 7"/>
          <p:cNvSpPr txBox="1"/>
          <p:nvPr/>
        </p:nvSpPr>
        <p:spPr>
          <a:xfrm>
            <a:off x="1600200" y="6412468"/>
            <a:ext cx="6226705" cy="369332"/>
          </a:xfrm>
          <a:prstGeom prst="rect">
            <a:avLst/>
          </a:prstGeom>
          <a:solidFill>
            <a:schemeClr val="bg1"/>
          </a:solidFill>
        </p:spPr>
        <p:txBody>
          <a:bodyPr wrap="none" rtlCol="0">
            <a:spAutoFit/>
          </a:bodyPr>
          <a:lstStyle/>
          <a:p>
            <a:r>
              <a:rPr lang="en-US" dirty="0" smtClean="0"/>
              <a:t>http://mattstone.blogs.com/photos/sacred_images/throne.html</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590800"/>
            <a:ext cx="8229600" cy="3535363"/>
          </a:xfrm>
        </p:spPr>
        <p:txBody>
          <a:bodyPr>
            <a:normAutofit/>
          </a:bodyPr>
          <a:lstStyle/>
          <a:p>
            <a:pPr algn="ctr">
              <a:buNone/>
            </a:pPr>
            <a:r>
              <a:rPr lang="en-US" sz="8000" dirty="0" smtClean="0"/>
              <a:t>End</a:t>
            </a:r>
            <a:endParaRPr lang="en-US" sz="80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0"/>
            <a:ext cx="6858000" cy="1143000"/>
          </a:xfrm>
        </p:spPr>
        <p:txBody>
          <a:bodyPr>
            <a:normAutofit/>
          </a:bodyPr>
          <a:lstStyle/>
          <a:p>
            <a:r>
              <a:rPr lang="en-US" sz="3600" b="1" dirty="0" smtClean="0"/>
              <a:t>The Weight of Glory, </a:t>
            </a:r>
            <a:r>
              <a:rPr lang="en-US" sz="2400" dirty="0" smtClean="0"/>
              <a:t>C.S. Lewis</a:t>
            </a:r>
            <a:r>
              <a:rPr lang="en-US" sz="3600" dirty="0" smtClean="0"/>
              <a:t/>
            </a:r>
            <a:br>
              <a:rPr lang="en-US" sz="3600" dirty="0" smtClean="0"/>
            </a:br>
            <a:r>
              <a:rPr lang="en-US" sz="2400" i="1" dirty="0" smtClean="0"/>
              <a:t>Church of St Mary the Virgin, Oxford, June 8, 1942</a:t>
            </a:r>
            <a:endParaRPr lang="en-US" sz="3600" dirty="0"/>
          </a:p>
        </p:txBody>
      </p:sp>
      <p:sp>
        <p:nvSpPr>
          <p:cNvPr id="3" name="Content Placeholder 2"/>
          <p:cNvSpPr>
            <a:spLocks noGrp="1"/>
          </p:cNvSpPr>
          <p:nvPr>
            <p:ph idx="1"/>
          </p:nvPr>
        </p:nvSpPr>
        <p:spPr>
          <a:xfrm>
            <a:off x="228600" y="1189037"/>
            <a:ext cx="8915400" cy="4525963"/>
          </a:xfrm>
        </p:spPr>
        <p:txBody>
          <a:bodyPr>
            <a:noAutofit/>
          </a:bodyPr>
          <a:lstStyle/>
          <a:p>
            <a:pPr marL="0" indent="0">
              <a:buNone/>
            </a:pPr>
            <a:r>
              <a:rPr lang="en-US" sz="2200" dirty="0" smtClean="0"/>
              <a:t> …The load, or weight, or burden of my neighbor’s glory should be laid daily on my back, a load so heavy that only humility can carry it, and the backs of the proud will be broken. It is a serious thing to live in a society of possible gods and goddesses, to remember that the dullest and most uninteresting person you talk to may one day be a creature which, if you saw it now, you would be strongly tempted to worship; or else a horror and a corruption such as you now meet, if at all, only in a nightmare.</a:t>
            </a:r>
          </a:p>
          <a:p>
            <a:pPr>
              <a:buNone/>
            </a:pPr>
            <a:r>
              <a:rPr lang="en-US" sz="900" dirty="0" smtClean="0"/>
              <a:t>	</a:t>
            </a:r>
          </a:p>
          <a:p>
            <a:pPr marL="0" indent="0">
              <a:spcBef>
                <a:spcPts val="0"/>
              </a:spcBef>
              <a:buNone/>
            </a:pPr>
            <a:r>
              <a:rPr lang="en-US" sz="2200" dirty="0" smtClean="0"/>
              <a:t>All day long we are, in some degree, helping each other to one or the other of these destinations. It is in the light of these overwhelming possibilities, it is with the awe and the circumspection proper to them, that we should conduct all our dealings with one another — all friendships, all loves, all play, all politics. There are no </a:t>
            </a:r>
            <a:r>
              <a:rPr lang="en-US" sz="2200" i="1" u="sng" dirty="0" smtClean="0"/>
              <a:t>ordinary</a:t>
            </a:r>
            <a:r>
              <a:rPr lang="en-US" sz="2200" dirty="0" smtClean="0"/>
              <a:t> people. You have never talked to a mere mortal. Nations, cultures, arts, civilization—these are mortal and their life is to ours as the life of a gnat. But it is immortals with whom we joke, work, marry, snub, and exploit — </a:t>
            </a:r>
            <a:r>
              <a:rPr lang="en-US" sz="2200" b="1" u="sng" dirty="0" smtClean="0">
                <a:solidFill>
                  <a:srgbClr val="C00000"/>
                </a:solidFill>
              </a:rPr>
              <a:t>immortal horrors or everlasting splendors</a:t>
            </a:r>
            <a:r>
              <a:rPr lang="en-US" sz="2200" dirty="0" smtClean="0"/>
              <a:t>…</a:t>
            </a: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40</a:t>
            </a:fld>
            <a:endParaRPr lang="en-US"/>
          </a:p>
        </p:txBody>
      </p:sp>
      <p:sp>
        <p:nvSpPr>
          <p:cNvPr id="7" name="TextBox 6"/>
          <p:cNvSpPr txBox="1"/>
          <p:nvPr/>
        </p:nvSpPr>
        <p:spPr>
          <a:xfrm rot="19897790">
            <a:off x="408322" y="340855"/>
            <a:ext cx="2102114" cy="646331"/>
          </a:xfrm>
          <a:prstGeom prst="rect">
            <a:avLst/>
          </a:prstGeom>
          <a:noFill/>
        </p:spPr>
        <p:txBody>
          <a:bodyPr wrap="square" rtlCol="0">
            <a:spAutoFit/>
          </a:bodyPr>
          <a:lstStyle/>
          <a:p>
            <a:r>
              <a:rPr lang="en-US" b="1" dirty="0" smtClean="0">
                <a:solidFill>
                  <a:srgbClr val="C00000"/>
                </a:solidFill>
              </a:rPr>
              <a:t>Perhaps this is why</a:t>
            </a:r>
          </a:p>
          <a:p>
            <a:r>
              <a:rPr lang="en-US" b="1" dirty="0" smtClean="0">
                <a:solidFill>
                  <a:srgbClr val="C00000"/>
                </a:solidFill>
              </a:rPr>
              <a:t>we study Revelation</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b="1" dirty="0" smtClean="0">
                <a:solidFill>
                  <a:srgbClr val="C00000"/>
                </a:solidFill>
                <a:effectLst>
                  <a:outerShdw blurRad="38100" dist="38100" dir="2700000" algn="tl">
                    <a:srgbClr val="000000">
                      <a:alpha val="43137"/>
                    </a:srgbClr>
                  </a:outerShdw>
                </a:effectLst>
              </a:rPr>
              <a:t>Tribulation Foundations</a:t>
            </a:r>
            <a:endParaRPr lang="en-US" b="1"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228600" y="762000"/>
            <a:ext cx="4267200" cy="5105400"/>
          </a:xfrm>
        </p:spPr>
        <p:txBody>
          <a:bodyPr>
            <a:noAutofit/>
          </a:bodyPr>
          <a:lstStyle/>
          <a:p>
            <a:pPr marL="514350" indent="-514350">
              <a:buFont typeface="+mj-lt"/>
              <a:buAutoNum type="arabicPeriod"/>
            </a:pPr>
            <a:r>
              <a:rPr lang="en-US" sz="2400" b="1" dirty="0" smtClean="0">
                <a:solidFill>
                  <a:srgbClr val="C00000"/>
                </a:solidFill>
              </a:rPr>
              <a:t>From Revelation 4</a:t>
            </a:r>
          </a:p>
          <a:p>
            <a:pPr marL="914400" lvl="1" indent="-514350">
              <a:buFont typeface="+mj-lt"/>
              <a:buAutoNum type="alphaLcPeriod"/>
            </a:pPr>
            <a:r>
              <a:rPr lang="en-US" sz="1800" b="1" dirty="0" smtClean="0">
                <a:solidFill>
                  <a:srgbClr val="0000FF"/>
                </a:solidFill>
              </a:rPr>
              <a:t>Three purposes for the Tribulation</a:t>
            </a:r>
          </a:p>
          <a:p>
            <a:pPr marL="1314450" lvl="2" indent="-514350">
              <a:buFont typeface="+mj-lt"/>
              <a:buAutoNum type="arabicParenR"/>
            </a:pPr>
            <a:r>
              <a:rPr lang="en-US" sz="1600" b="1" dirty="0" smtClean="0">
                <a:solidFill>
                  <a:srgbClr val="0000FF"/>
                </a:solidFill>
              </a:rPr>
              <a:t>Redeem Israel</a:t>
            </a:r>
          </a:p>
          <a:p>
            <a:pPr marL="1314450" lvl="2" indent="-514350">
              <a:buFont typeface="+mj-lt"/>
              <a:buAutoNum type="arabicParenR"/>
            </a:pPr>
            <a:r>
              <a:rPr lang="en-US" sz="1600" b="1" dirty="0" smtClean="0">
                <a:solidFill>
                  <a:srgbClr val="0000FF"/>
                </a:solidFill>
              </a:rPr>
              <a:t>Judge the nations</a:t>
            </a:r>
          </a:p>
          <a:p>
            <a:pPr marL="1314450" lvl="2" indent="-514350">
              <a:buFont typeface="+mj-lt"/>
              <a:buAutoNum type="arabicParenR"/>
            </a:pPr>
            <a:r>
              <a:rPr lang="en-US" sz="1600" b="1" dirty="0" smtClean="0">
                <a:solidFill>
                  <a:srgbClr val="0000FF"/>
                </a:solidFill>
              </a:rPr>
              <a:t>Gospel to the entire world</a:t>
            </a:r>
          </a:p>
          <a:p>
            <a:pPr marL="914400" lvl="1" indent="-514350">
              <a:buFont typeface="+mj-lt"/>
              <a:buAutoNum type="alphaLcPeriod"/>
            </a:pPr>
            <a:r>
              <a:rPr lang="en-US" sz="1800" b="1" dirty="0" smtClean="0">
                <a:solidFill>
                  <a:srgbClr val="0000FF"/>
                </a:solidFill>
              </a:rPr>
              <a:t>The Great Tribulation references</a:t>
            </a:r>
          </a:p>
          <a:p>
            <a:pPr marL="1314450" lvl="2" indent="-514350">
              <a:buFont typeface="+mj-lt"/>
              <a:buAutoNum type="arabicParenR"/>
            </a:pPr>
            <a:r>
              <a:rPr lang="en-US" sz="1600" b="1" dirty="0" smtClean="0">
                <a:solidFill>
                  <a:srgbClr val="0000FF"/>
                </a:solidFill>
              </a:rPr>
              <a:t>Jacob’s distress</a:t>
            </a:r>
          </a:p>
          <a:p>
            <a:pPr marL="1314450" lvl="2" indent="-514350">
              <a:buFont typeface="+mj-lt"/>
              <a:buAutoNum type="arabicParenR"/>
            </a:pPr>
            <a:r>
              <a:rPr lang="en-US" sz="1600" b="1" dirty="0" smtClean="0">
                <a:solidFill>
                  <a:srgbClr val="0000FF"/>
                </a:solidFill>
              </a:rPr>
              <a:t>A time of distress</a:t>
            </a:r>
          </a:p>
          <a:p>
            <a:pPr marL="1314450" lvl="2" indent="-514350">
              <a:buFont typeface="+mj-lt"/>
              <a:buAutoNum type="arabicParenR"/>
            </a:pPr>
            <a:r>
              <a:rPr lang="en-US" sz="1600" b="1" dirty="0" smtClean="0">
                <a:solidFill>
                  <a:srgbClr val="0000FF"/>
                </a:solidFill>
              </a:rPr>
              <a:t>The day of the Lord</a:t>
            </a:r>
          </a:p>
          <a:p>
            <a:pPr marL="1314450" lvl="2" indent="-514350">
              <a:buFont typeface="+mj-lt"/>
              <a:buAutoNum type="arabicParenR"/>
            </a:pPr>
            <a:r>
              <a:rPr lang="en-US" sz="1600" b="1" dirty="0" smtClean="0">
                <a:solidFill>
                  <a:srgbClr val="0000FF"/>
                </a:solidFill>
              </a:rPr>
              <a:t>The Great Tribulation</a:t>
            </a:r>
          </a:p>
          <a:p>
            <a:pPr marL="914400" lvl="1" indent="-514350">
              <a:buFont typeface="+mj-lt"/>
              <a:buAutoNum type="alphaLcPeriod"/>
            </a:pPr>
            <a:r>
              <a:rPr lang="en-US" sz="1800" b="1" dirty="0" smtClean="0">
                <a:solidFill>
                  <a:srgbClr val="0000FF"/>
                </a:solidFill>
              </a:rPr>
              <a:t>Defending the pre-tribulation Rapture position</a:t>
            </a:r>
          </a:p>
          <a:p>
            <a:pPr marL="1314450" lvl="2" indent="-514350">
              <a:buFont typeface="+mj-lt"/>
              <a:buAutoNum type="arabicParenR"/>
            </a:pPr>
            <a:r>
              <a:rPr lang="en-US" sz="1600" b="1" dirty="0" smtClean="0">
                <a:solidFill>
                  <a:srgbClr val="0000FF"/>
                </a:solidFill>
              </a:rPr>
              <a:t>Church is not in the purpose of the Tribulation</a:t>
            </a:r>
          </a:p>
          <a:p>
            <a:pPr marL="1314450" lvl="2" indent="-514350">
              <a:buFont typeface="+mj-lt"/>
              <a:buAutoNum type="arabicParenR"/>
            </a:pPr>
            <a:r>
              <a:rPr lang="en-US" sz="1600" b="1" dirty="0" smtClean="0">
                <a:solidFill>
                  <a:srgbClr val="0000FF"/>
                </a:solidFill>
              </a:rPr>
              <a:t>Jewish nature of the Tribulation</a:t>
            </a:r>
          </a:p>
          <a:p>
            <a:pPr marL="1314450" lvl="2" indent="-514350">
              <a:buFont typeface="+mj-lt"/>
              <a:buAutoNum type="arabicParenR"/>
            </a:pPr>
            <a:r>
              <a:rPr lang="en-US" sz="1600" b="1" dirty="0" smtClean="0">
                <a:solidFill>
                  <a:srgbClr val="0000FF"/>
                </a:solidFill>
              </a:rPr>
              <a:t>Rev 3:10 – kept from hr of testing</a:t>
            </a:r>
          </a:p>
          <a:p>
            <a:pPr marL="1314450" lvl="2" indent="-514350">
              <a:buFont typeface="+mj-lt"/>
              <a:buAutoNum type="arabicParenR"/>
            </a:pPr>
            <a:r>
              <a:rPr lang="en-US" sz="1600" b="1" dirty="0" smtClean="0">
                <a:solidFill>
                  <a:srgbClr val="0000FF"/>
                </a:solidFill>
              </a:rPr>
              <a:t>Immanency of the Rapture</a:t>
            </a:r>
          </a:p>
        </p:txBody>
      </p:sp>
      <p:sp>
        <p:nvSpPr>
          <p:cNvPr id="7" name="Content Placeholder 6"/>
          <p:cNvSpPr>
            <a:spLocks noGrp="1"/>
          </p:cNvSpPr>
          <p:nvPr>
            <p:ph sz="half" idx="2"/>
          </p:nvPr>
        </p:nvSpPr>
        <p:spPr>
          <a:xfrm>
            <a:off x="4648200" y="762000"/>
            <a:ext cx="4191000" cy="4525963"/>
          </a:xfrm>
        </p:spPr>
        <p:txBody>
          <a:bodyPr>
            <a:noAutofit/>
          </a:bodyPr>
          <a:lstStyle/>
          <a:p>
            <a:pPr marL="514350" indent="-514350">
              <a:buFont typeface="+mj-lt"/>
              <a:buAutoNum type="arabicPeriod" startAt="2"/>
            </a:pPr>
            <a:r>
              <a:rPr lang="en-US" sz="2400" b="1" dirty="0" smtClean="0">
                <a:solidFill>
                  <a:srgbClr val="C00000"/>
                </a:solidFill>
              </a:rPr>
              <a:t>From Revelation 5</a:t>
            </a:r>
          </a:p>
          <a:p>
            <a:pPr marL="914400" lvl="1" indent="-514350">
              <a:buFont typeface="+mj-lt"/>
              <a:buAutoNum type="alphaLcPeriod"/>
            </a:pPr>
            <a:r>
              <a:rPr lang="en-US" sz="1800" b="1" dirty="0" smtClean="0">
                <a:solidFill>
                  <a:srgbClr val="0000FF"/>
                </a:solidFill>
              </a:rPr>
              <a:t>4 of 8 Biblical Covenants</a:t>
            </a:r>
          </a:p>
          <a:p>
            <a:pPr marL="1314450" lvl="2" indent="-514350">
              <a:buFont typeface="+mj-lt"/>
              <a:buAutoNum type="arabicParenR"/>
            </a:pPr>
            <a:r>
              <a:rPr lang="en-US" sz="1600" b="1" dirty="0" smtClean="0">
                <a:solidFill>
                  <a:srgbClr val="0000FF"/>
                </a:solidFill>
              </a:rPr>
              <a:t>Abrahamic</a:t>
            </a:r>
          </a:p>
          <a:p>
            <a:pPr marL="1314450" lvl="2" indent="-514350">
              <a:buFont typeface="+mj-lt"/>
              <a:buAutoNum type="arabicParenR"/>
            </a:pPr>
            <a:r>
              <a:rPr lang="en-US" sz="1600" b="1" dirty="0" smtClean="0">
                <a:solidFill>
                  <a:srgbClr val="0000FF"/>
                </a:solidFill>
              </a:rPr>
              <a:t>Palestinian</a:t>
            </a:r>
          </a:p>
          <a:p>
            <a:pPr marL="1314450" lvl="2" indent="-514350">
              <a:buFont typeface="+mj-lt"/>
              <a:buAutoNum type="arabicParenR"/>
            </a:pPr>
            <a:r>
              <a:rPr lang="en-US" sz="1600" b="1" dirty="0" smtClean="0">
                <a:solidFill>
                  <a:srgbClr val="0000FF"/>
                </a:solidFill>
              </a:rPr>
              <a:t>Davidic</a:t>
            </a:r>
          </a:p>
          <a:p>
            <a:pPr marL="1314450" lvl="2" indent="-514350">
              <a:buFont typeface="+mj-lt"/>
              <a:buAutoNum type="arabicParenR"/>
            </a:pPr>
            <a:r>
              <a:rPr lang="en-US" sz="1600" b="1" dirty="0" smtClean="0">
                <a:solidFill>
                  <a:srgbClr val="0000FF"/>
                </a:solidFill>
              </a:rPr>
              <a:t>New</a:t>
            </a:r>
          </a:p>
          <a:p>
            <a:pPr marL="914400" lvl="1" indent="-514350">
              <a:buFont typeface="+mj-lt"/>
              <a:buAutoNum type="alphaLcPeriod"/>
            </a:pPr>
            <a:r>
              <a:rPr lang="en-US" sz="1800" b="1" dirty="0" smtClean="0">
                <a:solidFill>
                  <a:srgbClr val="0000FF"/>
                </a:solidFill>
              </a:rPr>
              <a:t>Kinsman Redeemer requirements</a:t>
            </a:r>
          </a:p>
          <a:p>
            <a:pPr marL="1314450" lvl="2" indent="-514350">
              <a:buFont typeface="+mj-lt"/>
              <a:buAutoNum type="arabicParenR"/>
            </a:pPr>
            <a:r>
              <a:rPr lang="en-US" sz="1600" b="1" dirty="0" smtClean="0">
                <a:solidFill>
                  <a:srgbClr val="0000FF"/>
                </a:solidFill>
              </a:rPr>
              <a:t>Near relative</a:t>
            </a:r>
          </a:p>
          <a:p>
            <a:pPr marL="1314450" lvl="2" indent="-514350">
              <a:buFont typeface="+mj-lt"/>
              <a:buAutoNum type="arabicParenR"/>
            </a:pPr>
            <a:r>
              <a:rPr lang="en-US" sz="1600" b="1" dirty="0" smtClean="0">
                <a:solidFill>
                  <a:srgbClr val="0000FF"/>
                </a:solidFill>
              </a:rPr>
              <a:t>Willing</a:t>
            </a:r>
          </a:p>
          <a:p>
            <a:pPr marL="1314450" lvl="2" indent="-514350">
              <a:buFont typeface="+mj-lt"/>
              <a:buAutoNum type="arabicParenR"/>
            </a:pPr>
            <a:r>
              <a:rPr lang="en-US" sz="1600" b="1" dirty="0" smtClean="0">
                <a:solidFill>
                  <a:srgbClr val="0000FF"/>
                </a:solidFill>
              </a:rPr>
              <a:t>Able</a:t>
            </a: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b="1" dirty="0" smtClean="0">
                <a:solidFill>
                  <a:srgbClr val="C00000"/>
                </a:solidFill>
                <a:effectLst>
                  <a:outerShdw blurRad="38100" dist="38100" dir="2700000" algn="tl">
                    <a:srgbClr val="000000">
                      <a:alpha val="43137"/>
                    </a:srgbClr>
                  </a:outerShdw>
                </a:effectLst>
              </a:rPr>
              <a:t>Tribulation Foundations</a:t>
            </a:r>
            <a:endParaRPr lang="en-US" b="1"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228600" y="762000"/>
            <a:ext cx="4267200" cy="5105400"/>
          </a:xfrm>
        </p:spPr>
        <p:txBody>
          <a:bodyPr>
            <a:noAutofit/>
          </a:bodyPr>
          <a:lstStyle/>
          <a:p>
            <a:pPr marL="514350" indent="-514350">
              <a:buFont typeface="+mj-lt"/>
              <a:buAutoNum type="arabicPeriod"/>
            </a:pPr>
            <a:r>
              <a:rPr lang="en-US" sz="2400" b="1" dirty="0" smtClean="0">
                <a:solidFill>
                  <a:srgbClr val="C00000"/>
                </a:solidFill>
              </a:rPr>
              <a:t>From Revelation 4</a:t>
            </a:r>
          </a:p>
          <a:p>
            <a:pPr marL="914400" lvl="1" indent="-514350">
              <a:buFont typeface="+mj-lt"/>
              <a:buAutoNum type="alphaLcPeriod"/>
            </a:pPr>
            <a:r>
              <a:rPr lang="en-US" sz="1800" b="1" dirty="0" smtClean="0">
                <a:solidFill>
                  <a:srgbClr val="0000FF"/>
                </a:solidFill>
              </a:rPr>
              <a:t>Three purposes for the Tribulation</a:t>
            </a:r>
          </a:p>
          <a:p>
            <a:pPr marL="1314450" lvl="2" indent="-514350">
              <a:buFont typeface="+mj-lt"/>
              <a:buAutoNum type="arabicParenR"/>
            </a:pPr>
            <a:r>
              <a:rPr lang="en-US" sz="1600" b="1" dirty="0" smtClean="0">
                <a:solidFill>
                  <a:srgbClr val="0000FF"/>
                </a:solidFill>
              </a:rPr>
              <a:t>Redeem Israel</a:t>
            </a:r>
          </a:p>
          <a:p>
            <a:pPr marL="1314450" lvl="2" indent="-514350">
              <a:buFont typeface="+mj-lt"/>
              <a:buAutoNum type="arabicParenR"/>
            </a:pPr>
            <a:r>
              <a:rPr lang="en-US" sz="1600" b="1" dirty="0" smtClean="0">
                <a:solidFill>
                  <a:srgbClr val="0000FF"/>
                </a:solidFill>
              </a:rPr>
              <a:t>Judge the nations</a:t>
            </a:r>
          </a:p>
          <a:p>
            <a:pPr marL="1314450" lvl="2" indent="-514350">
              <a:buFont typeface="+mj-lt"/>
              <a:buAutoNum type="arabicParenR"/>
            </a:pPr>
            <a:r>
              <a:rPr lang="en-US" sz="1600" b="1" dirty="0" smtClean="0">
                <a:solidFill>
                  <a:srgbClr val="0000FF"/>
                </a:solidFill>
              </a:rPr>
              <a:t>Gospel to the entire world</a:t>
            </a:r>
          </a:p>
          <a:p>
            <a:pPr marL="914400" lvl="1" indent="-514350">
              <a:buFont typeface="+mj-lt"/>
              <a:buAutoNum type="alphaLcPeriod"/>
            </a:pPr>
            <a:r>
              <a:rPr lang="en-US" sz="1800" b="1" dirty="0" smtClean="0">
                <a:solidFill>
                  <a:srgbClr val="0000FF"/>
                </a:solidFill>
              </a:rPr>
              <a:t>The Great Tribulation labels</a:t>
            </a:r>
          </a:p>
          <a:p>
            <a:pPr marL="1314450" lvl="2" indent="-514350">
              <a:buFont typeface="+mj-lt"/>
              <a:buAutoNum type="arabicParenR"/>
            </a:pPr>
            <a:r>
              <a:rPr lang="en-US" sz="1600" b="1" dirty="0" smtClean="0">
                <a:solidFill>
                  <a:srgbClr val="0000FF"/>
                </a:solidFill>
              </a:rPr>
              <a:t>Jacob’s distress</a:t>
            </a:r>
          </a:p>
          <a:p>
            <a:pPr marL="1314450" lvl="2" indent="-514350">
              <a:buFont typeface="+mj-lt"/>
              <a:buAutoNum type="arabicParenR"/>
            </a:pPr>
            <a:r>
              <a:rPr lang="en-US" sz="1600" b="1" dirty="0" smtClean="0">
                <a:solidFill>
                  <a:srgbClr val="0000FF"/>
                </a:solidFill>
              </a:rPr>
              <a:t>A time of distress</a:t>
            </a:r>
          </a:p>
          <a:p>
            <a:pPr marL="1314450" lvl="2" indent="-514350">
              <a:buFont typeface="+mj-lt"/>
              <a:buAutoNum type="arabicParenR"/>
            </a:pPr>
            <a:r>
              <a:rPr lang="en-US" sz="1600" b="1" dirty="0" smtClean="0">
                <a:solidFill>
                  <a:srgbClr val="0000FF"/>
                </a:solidFill>
              </a:rPr>
              <a:t>The day of the Lord</a:t>
            </a:r>
          </a:p>
          <a:p>
            <a:pPr marL="1314450" lvl="2" indent="-514350">
              <a:buFont typeface="+mj-lt"/>
              <a:buAutoNum type="arabicParenR"/>
            </a:pPr>
            <a:r>
              <a:rPr lang="en-US" sz="1600" b="1" dirty="0" smtClean="0">
                <a:solidFill>
                  <a:srgbClr val="0000FF"/>
                </a:solidFill>
              </a:rPr>
              <a:t>The Great Tribulation</a:t>
            </a:r>
          </a:p>
          <a:p>
            <a:pPr marL="914400" lvl="1" indent="-514350">
              <a:buFont typeface="+mj-lt"/>
              <a:buAutoNum type="alphaLcPeriod"/>
            </a:pPr>
            <a:r>
              <a:rPr lang="en-US" sz="1800" b="1" dirty="0" smtClean="0">
                <a:solidFill>
                  <a:srgbClr val="0000FF"/>
                </a:solidFill>
              </a:rPr>
              <a:t>Defending the pre-tribulation Rapture position</a:t>
            </a:r>
          </a:p>
          <a:p>
            <a:pPr marL="1314450" lvl="2" indent="-514350">
              <a:buFont typeface="+mj-lt"/>
              <a:buAutoNum type="arabicParenR"/>
            </a:pPr>
            <a:r>
              <a:rPr lang="en-US" sz="1600" b="1" dirty="0" smtClean="0">
                <a:solidFill>
                  <a:srgbClr val="0000FF"/>
                </a:solidFill>
              </a:rPr>
              <a:t>Church is not in the purpose of the Tribulation</a:t>
            </a:r>
          </a:p>
          <a:p>
            <a:pPr marL="1314450" lvl="2" indent="-514350">
              <a:buFont typeface="+mj-lt"/>
              <a:buAutoNum type="arabicParenR"/>
            </a:pPr>
            <a:r>
              <a:rPr lang="en-US" sz="1600" b="1" dirty="0" smtClean="0">
                <a:solidFill>
                  <a:srgbClr val="0000FF"/>
                </a:solidFill>
              </a:rPr>
              <a:t>Jewish nature of the Tribulation</a:t>
            </a:r>
          </a:p>
          <a:p>
            <a:pPr marL="1314450" lvl="2" indent="-514350">
              <a:buFont typeface="+mj-lt"/>
              <a:buAutoNum type="arabicParenR"/>
            </a:pPr>
            <a:r>
              <a:rPr lang="en-US" sz="1600" b="1" dirty="0" smtClean="0">
                <a:solidFill>
                  <a:srgbClr val="0000FF"/>
                </a:solidFill>
              </a:rPr>
              <a:t>Rev 3:10 – kept from hr of testing</a:t>
            </a:r>
          </a:p>
          <a:p>
            <a:pPr marL="1314450" lvl="2" indent="-514350">
              <a:buFont typeface="+mj-lt"/>
              <a:buAutoNum type="arabicParenR"/>
            </a:pPr>
            <a:r>
              <a:rPr lang="en-US" sz="1600" b="1" dirty="0" smtClean="0">
                <a:solidFill>
                  <a:srgbClr val="0000FF"/>
                </a:solidFill>
              </a:rPr>
              <a:t>Immanency of the Rapture</a:t>
            </a:r>
          </a:p>
        </p:txBody>
      </p:sp>
      <p:sp>
        <p:nvSpPr>
          <p:cNvPr id="7" name="Content Placeholder 6"/>
          <p:cNvSpPr>
            <a:spLocks noGrp="1"/>
          </p:cNvSpPr>
          <p:nvPr>
            <p:ph sz="half" idx="2"/>
          </p:nvPr>
        </p:nvSpPr>
        <p:spPr>
          <a:xfrm>
            <a:off x="4648200" y="762000"/>
            <a:ext cx="4191000" cy="4525963"/>
          </a:xfrm>
        </p:spPr>
        <p:txBody>
          <a:bodyPr>
            <a:noAutofit/>
          </a:bodyPr>
          <a:lstStyle/>
          <a:p>
            <a:pPr marL="514350" indent="-514350">
              <a:buFont typeface="+mj-lt"/>
              <a:buAutoNum type="arabicPeriod" startAt="2"/>
            </a:pPr>
            <a:r>
              <a:rPr lang="en-US" sz="2400" b="1" dirty="0" smtClean="0">
                <a:solidFill>
                  <a:srgbClr val="C00000"/>
                </a:solidFill>
              </a:rPr>
              <a:t>Why studying Revelation is important</a:t>
            </a:r>
          </a:p>
          <a:p>
            <a:pPr marL="914400" lvl="1" indent="-514350">
              <a:buFont typeface="+mj-lt"/>
              <a:buAutoNum type="alphaLcPeriod"/>
            </a:pPr>
            <a:r>
              <a:rPr lang="en-US" sz="1800" b="1" dirty="0" smtClean="0">
                <a:solidFill>
                  <a:srgbClr val="0000FF"/>
                </a:solidFill>
              </a:rPr>
              <a:t>“Weight of Glory”, C.S. Lewis</a:t>
            </a:r>
          </a:p>
          <a:p>
            <a:pPr marL="1314450" lvl="2" indent="-514350">
              <a:buFont typeface="+mj-lt"/>
              <a:buAutoNum type="arabicParenR"/>
            </a:pPr>
            <a:r>
              <a:rPr lang="en-US" sz="1600" b="1" dirty="0" smtClean="0">
                <a:solidFill>
                  <a:srgbClr val="0000FF"/>
                </a:solidFill>
              </a:rPr>
              <a:t> </a:t>
            </a:r>
            <a:r>
              <a:rPr lang="en-US" sz="1600" b="1" u="sng" dirty="0" smtClean="0">
                <a:solidFill>
                  <a:srgbClr val="FF0000"/>
                </a:solidFill>
              </a:rPr>
              <a:t>Immortal horror</a:t>
            </a:r>
            <a:r>
              <a:rPr lang="en-US" sz="1600" b="1" dirty="0" smtClean="0">
                <a:solidFill>
                  <a:srgbClr val="0000FF"/>
                </a:solidFill>
              </a:rPr>
              <a:t>, or</a:t>
            </a:r>
          </a:p>
          <a:p>
            <a:pPr marL="1314450" lvl="2" indent="-514350">
              <a:buFont typeface="+mj-lt"/>
              <a:buAutoNum type="arabicParenR"/>
            </a:pPr>
            <a:r>
              <a:rPr lang="en-US" sz="1600" b="1" dirty="0" smtClean="0">
                <a:solidFill>
                  <a:srgbClr val="0000FF"/>
                </a:solidFill>
              </a:rPr>
              <a:t> </a:t>
            </a:r>
            <a:r>
              <a:rPr lang="en-US" sz="1600" b="1" u="sng" dirty="0" smtClean="0">
                <a:solidFill>
                  <a:srgbClr val="FF0000"/>
                </a:solidFill>
              </a:rPr>
              <a:t>Everlasting splendor</a:t>
            </a:r>
            <a:r>
              <a:rPr lang="en-US" sz="1600" b="1" dirty="0" smtClean="0">
                <a:solidFill>
                  <a:srgbClr val="0000FF"/>
                </a:solidFill>
              </a:rPr>
              <a:t> </a:t>
            </a:r>
          </a:p>
          <a:p>
            <a:pPr marL="914400" lvl="1" indent="-514350">
              <a:buFont typeface="+mj-lt"/>
              <a:buAutoNum type="alphaLcPeriod"/>
            </a:pPr>
            <a:r>
              <a:rPr lang="en-US" sz="1800" b="1" dirty="0" smtClean="0">
                <a:solidFill>
                  <a:srgbClr val="0000FF"/>
                </a:solidFill>
              </a:rPr>
              <a:t>The Revelation of Jesus Christ</a:t>
            </a:r>
          </a:p>
          <a:p>
            <a:pPr marL="514350" indent="-514350">
              <a:buFont typeface="+mj-lt"/>
              <a:buAutoNum type="arabicPeriod" startAt="2"/>
            </a:pPr>
            <a:r>
              <a:rPr lang="en-US" sz="2400" b="1" dirty="0" smtClean="0">
                <a:solidFill>
                  <a:srgbClr val="C00000"/>
                </a:solidFill>
              </a:rPr>
              <a:t>From Revelation 5</a:t>
            </a:r>
          </a:p>
          <a:p>
            <a:pPr marL="914400" lvl="1" indent="-514350">
              <a:buFont typeface="+mj-lt"/>
              <a:buAutoNum type="alphaLcPeriod"/>
            </a:pPr>
            <a:r>
              <a:rPr lang="en-US" sz="1800" b="1" dirty="0" smtClean="0">
                <a:solidFill>
                  <a:srgbClr val="0000FF"/>
                </a:solidFill>
              </a:rPr>
              <a:t>4 of 8 Biblical Covenants</a:t>
            </a:r>
          </a:p>
          <a:p>
            <a:pPr marL="1314450" lvl="2" indent="-514350">
              <a:buFont typeface="+mj-lt"/>
              <a:buAutoNum type="arabicParenR"/>
            </a:pPr>
            <a:r>
              <a:rPr lang="en-US" sz="1600" b="1" dirty="0" smtClean="0">
                <a:solidFill>
                  <a:srgbClr val="0000FF"/>
                </a:solidFill>
              </a:rPr>
              <a:t>__</a:t>
            </a:r>
          </a:p>
          <a:p>
            <a:pPr marL="1314450" lvl="2" indent="-514350">
              <a:buFont typeface="+mj-lt"/>
              <a:buAutoNum type="arabicParenR"/>
            </a:pPr>
            <a:r>
              <a:rPr lang="en-US" sz="1600" b="1" dirty="0" smtClean="0">
                <a:solidFill>
                  <a:srgbClr val="0000FF"/>
                </a:solidFill>
              </a:rPr>
              <a:t>__</a:t>
            </a:r>
          </a:p>
          <a:p>
            <a:pPr marL="1314450" lvl="2" indent="-514350">
              <a:buFont typeface="+mj-lt"/>
              <a:buAutoNum type="arabicParenR"/>
            </a:pPr>
            <a:r>
              <a:rPr lang="en-US" sz="1600" b="1" dirty="0" smtClean="0">
                <a:solidFill>
                  <a:srgbClr val="0000FF"/>
                </a:solidFill>
              </a:rPr>
              <a:t>__</a:t>
            </a:r>
          </a:p>
          <a:p>
            <a:pPr marL="1314450" lvl="2" indent="-514350">
              <a:buFont typeface="+mj-lt"/>
              <a:buAutoNum type="arabicParenR"/>
            </a:pPr>
            <a:r>
              <a:rPr lang="en-US" sz="1600" b="1" dirty="0" smtClean="0">
                <a:solidFill>
                  <a:srgbClr val="0000FF"/>
                </a:solidFill>
              </a:rPr>
              <a:t>__</a:t>
            </a:r>
          </a:p>
          <a:p>
            <a:pPr marL="914400" lvl="1" indent="-514350">
              <a:buFont typeface="+mj-lt"/>
              <a:buAutoNum type="alphaLcPeriod"/>
            </a:pPr>
            <a:r>
              <a:rPr lang="en-US" sz="1800" b="1" dirty="0" smtClean="0">
                <a:solidFill>
                  <a:srgbClr val="0000FF"/>
                </a:solidFill>
              </a:rPr>
              <a:t>Kinsman Redeemer requirements</a:t>
            </a:r>
          </a:p>
          <a:p>
            <a:pPr marL="1314450" lvl="2" indent="-514350">
              <a:buFont typeface="+mj-lt"/>
              <a:buAutoNum type="arabicParenR"/>
            </a:pPr>
            <a:r>
              <a:rPr lang="en-US" sz="1600" b="1" dirty="0" smtClean="0">
                <a:solidFill>
                  <a:srgbClr val="0000FF"/>
                </a:solidFill>
              </a:rPr>
              <a:t>__</a:t>
            </a:r>
          </a:p>
          <a:p>
            <a:pPr marL="1314450" lvl="2" indent="-514350">
              <a:buFont typeface="+mj-lt"/>
              <a:buAutoNum type="arabicParenR"/>
            </a:pPr>
            <a:r>
              <a:rPr lang="en-US" sz="1600" b="1" dirty="0" smtClean="0">
                <a:solidFill>
                  <a:srgbClr val="0000FF"/>
                </a:solidFill>
              </a:rPr>
              <a:t>__</a:t>
            </a:r>
          </a:p>
          <a:p>
            <a:pPr marL="1314450" lvl="2" indent="-514350">
              <a:buFont typeface="+mj-lt"/>
              <a:buAutoNum type="arabicParenR"/>
            </a:pPr>
            <a:r>
              <a:rPr lang="en-US" sz="1600" b="1" dirty="0" smtClean="0">
                <a:solidFill>
                  <a:srgbClr val="0000FF"/>
                </a:solidFill>
              </a:rPr>
              <a:t>__</a:t>
            </a: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dirty="0" smtClean="0"/>
              <a:t>Review Chap 4</a:t>
            </a:r>
            <a:endParaRPr lang="en-US" dirty="0"/>
          </a:p>
        </p:txBody>
      </p:sp>
      <p:sp>
        <p:nvSpPr>
          <p:cNvPr id="8" name="Content Placeholder 7"/>
          <p:cNvSpPr>
            <a:spLocks noGrp="1"/>
          </p:cNvSpPr>
          <p:nvPr>
            <p:ph idx="1"/>
          </p:nvPr>
        </p:nvSpPr>
        <p:spPr/>
        <p:txBody>
          <a:bodyPr>
            <a:normAutofit/>
          </a:bodyPr>
          <a:lstStyle/>
          <a:p>
            <a:pPr lvl="0"/>
            <a:r>
              <a:rPr lang="en-US" sz="3600" dirty="0" smtClean="0"/>
              <a:t>Door standing open in heaven</a:t>
            </a:r>
          </a:p>
          <a:p>
            <a:pPr lvl="0"/>
            <a:r>
              <a:rPr lang="en-US" sz="3600" dirty="0" smtClean="0"/>
              <a:t>Image of Person on the central throne</a:t>
            </a:r>
          </a:p>
          <a:p>
            <a:pPr lvl="0"/>
            <a:r>
              <a:rPr lang="en-US" sz="3600" dirty="0" smtClean="0"/>
              <a:t>24 Thrones/Elders in white, with crowns</a:t>
            </a:r>
          </a:p>
          <a:p>
            <a:pPr lvl="0"/>
            <a:r>
              <a:rPr lang="en-US" sz="3600" dirty="0" smtClean="0"/>
              <a:t>Seven lamps of fire</a:t>
            </a:r>
          </a:p>
          <a:p>
            <a:pPr lvl="0"/>
            <a:r>
              <a:rPr lang="en-US" sz="3600" dirty="0" smtClean="0"/>
              <a:t>Four living creatures</a:t>
            </a:r>
          </a:p>
          <a:p>
            <a:pPr lvl="0"/>
            <a:r>
              <a:rPr lang="en-US" sz="3600" b="1" dirty="0" smtClean="0">
                <a:solidFill>
                  <a:srgbClr val="C00000"/>
                </a:solidFill>
              </a:rPr>
              <a:t>Doxologies</a:t>
            </a:r>
            <a:r>
              <a:rPr lang="en-US" sz="3600" dirty="0" smtClean="0"/>
              <a:t> in verses 8 &amp; 11</a:t>
            </a: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 4 colors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44</a:t>
            </a:fld>
            <a:endParaRPr lang="en-US"/>
          </a:p>
        </p:txBody>
      </p:sp>
      <p:pic>
        <p:nvPicPr>
          <p:cNvPr id="1028" name="Picture 4" descr="http://moonchalice.com/emerald.jpg"/>
          <p:cNvPicPr>
            <a:picLocks noChangeAspect="1" noChangeArrowheads="1"/>
          </p:cNvPicPr>
          <p:nvPr/>
        </p:nvPicPr>
        <p:blipFill>
          <a:blip r:embed="rId2" cstate="print"/>
          <a:srcRect/>
          <a:stretch>
            <a:fillRect/>
          </a:stretch>
        </p:blipFill>
        <p:spPr bwMode="auto">
          <a:xfrm>
            <a:off x="6781800" y="2076450"/>
            <a:ext cx="1619250" cy="2038350"/>
          </a:xfrm>
          <a:prstGeom prst="rect">
            <a:avLst/>
          </a:prstGeom>
          <a:noFill/>
        </p:spPr>
      </p:pic>
      <p:pic>
        <p:nvPicPr>
          <p:cNvPr id="1030" name="Picture 6" descr="Carnelian"/>
          <p:cNvPicPr>
            <a:picLocks noChangeAspect="1" noChangeArrowheads="1"/>
          </p:cNvPicPr>
          <p:nvPr/>
        </p:nvPicPr>
        <p:blipFill>
          <a:blip r:embed="rId3" cstate="print"/>
          <a:srcRect/>
          <a:stretch>
            <a:fillRect/>
          </a:stretch>
        </p:blipFill>
        <p:spPr bwMode="auto">
          <a:xfrm>
            <a:off x="704850" y="2133600"/>
            <a:ext cx="1428750" cy="1905000"/>
          </a:xfrm>
          <a:prstGeom prst="rect">
            <a:avLst/>
          </a:prstGeom>
          <a:noFill/>
        </p:spPr>
      </p:pic>
      <p:sp>
        <p:nvSpPr>
          <p:cNvPr id="10" name="TextBox 9"/>
          <p:cNvSpPr txBox="1"/>
          <p:nvPr/>
        </p:nvSpPr>
        <p:spPr>
          <a:xfrm>
            <a:off x="3733800" y="4659868"/>
            <a:ext cx="1330814" cy="369332"/>
          </a:xfrm>
          <a:prstGeom prst="rect">
            <a:avLst/>
          </a:prstGeom>
          <a:noFill/>
        </p:spPr>
        <p:txBody>
          <a:bodyPr wrap="none" rtlCol="0">
            <a:spAutoFit/>
          </a:bodyPr>
          <a:lstStyle/>
          <a:p>
            <a:r>
              <a:rPr lang="en-US" dirty="0" smtClean="0"/>
              <a:t>jasper stone</a:t>
            </a:r>
            <a:endParaRPr lang="en-US" dirty="0"/>
          </a:p>
        </p:txBody>
      </p:sp>
      <p:sp>
        <p:nvSpPr>
          <p:cNvPr id="11" name="TextBox 10"/>
          <p:cNvSpPr txBox="1"/>
          <p:nvPr/>
        </p:nvSpPr>
        <p:spPr>
          <a:xfrm>
            <a:off x="704850" y="4659868"/>
            <a:ext cx="1422249" cy="369332"/>
          </a:xfrm>
          <a:prstGeom prst="rect">
            <a:avLst/>
          </a:prstGeom>
          <a:noFill/>
        </p:spPr>
        <p:txBody>
          <a:bodyPr wrap="none" rtlCol="0">
            <a:spAutoFit/>
          </a:bodyPr>
          <a:lstStyle/>
          <a:p>
            <a:r>
              <a:rPr lang="en-US" dirty="0" err="1" smtClean="0"/>
              <a:t>sardius</a:t>
            </a:r>
            <a:r>
              <a:rPr lang="en-US" dirty="0" smtClean="0"/>
              <a:t> stone</a:t>
            </a:r>
            <a:endParaRPr lang="en-US" dirty="0"/>
          </a:p>
        </p:txBody>
      </p:sp>
      <p:sp>
        <p:nvSpPr>
          <p:cNvPr id="12" name="TextBox 11"/>
          <p:cNvSpPr txBox="1"/>
          <p:nvPr/>
        </p:nvSpPr>
        <p:spPr>
          <a:xfrm>
            <a:off x="6893169" y="4648200"/>
            <a:ext cx="1534459" cy="369332"/>
          </a:xfrm>
          <a:prstGeom prst="rect">
            <a:avLst/>
          </a:prstGeom>
          <a:noFill/>
        </p:spPr>
        <p:txBody>
          <a:bodyPr wrap="none" rtlCol="0">
            <a:spAutoFit/>
          </a:bodyPr>
          <a:lstStyle/>
          <a:p>
            <a:r>
              <a:rPr lang="en-US" dirty="0" smtClean="0"/>
              <a:t>emerald stone</a:t>
            </a:r>
            <a:endParaRPr lang="en-US" dirty="0"/>
          </a:p>
        </p:txBody>
      </p:sp>
      <p:pic>
        <p:nvPicPr>
          <p:cNvPr id="25602" name="Picture 2" descr="Go to fullsize image">
            <a:hlinkClick r:id="rId4"/>
          </p:cNvPr>
          <p:cNvPicPr>
            <a:picLocks noChangeAspect="1" noChangeArrowheads="1"/>
          </p:cNvPicPr>
          <p:nvPr/>
        </p:nvPicPr>
        <p:blipFill>
          <a:blip r:embed="rId5" cstate="print"/>
          <a:srcRect/>
          <a:stretch>
            <a:fillRect/>
          </a:stretch>
        </p:blipFill>
        <p:spPr bwMode="auto">
          <a:xfrm>
            <a:off x="2895600" y="1992868"/>
            <a:ext cx="3128207" cy="228600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Stones in the High Priest’s ephod</a:t>
            </a:r>
            <a:br>
              <a:rPr lang="en-US" b="1" dirty="0" smtClean="0"/>
            </a:br>
            <a:r>
              <a:rPr lang="en-US" b="1" dirty="0" smtClean="0"/>
              <a:t>Exodus 20</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 </a:t>
            </a:r>
          </a:p>
          <a:p>
            <a:pPr>
              <a:buNone/>
            </a:pPr>
            <a:r>
              <a:rPr lang="en-US" dirty="0" smtClean="0"/>
              <a:t>1</a:t>
            </a:r>
            <a:r>
              <a:rPr lang="en-US" baseline="30000" dirty="0" smtClean="0"/>
              <a:t>st</a:t>
            </a:r>
            <a:r>
              <a:rPr lang="en-US" dirty="0" smtClean="0"/>
              <a:t>, </a:t>
            </a:r>
            <a:r>
              <a:rPr lang="en-US" b="1" dirty="0" smtClean="0"/>
              <a:t>ruby</a:t>
            </a:r>
            <a:r>
              <a:rPr lang="en-US" dirty="0" smtClean="0"/>
              <a:t> (</a:t>
            </a:r>
            <a:r>
              <a:rPr lang="en-US" dirty="0" err="1" smtClean="0"/>
              <a:t>sardius</a:t>
            </a:r>
            <a:r>
              <a:rPr lang="en-US" dirty="0" smtClean="0"/>
              <a:t>) – tribe of Reuben, “see, a son”, blood red, 1</a:t>
            </a:r>
            <a:r>
              <a:rPr lang="en-US" baseline="30000" dirty="0" smtClean="0"/>
              <a:t>st</a:t>
            </a:r>
            <a:r>
              <a:rPr lang="en-US" dirty="0" smtClean="0"/>
              <a:t> Advent of suffering</a:t>
            </a:r>
          </a:p>
          <a:p>
            <a:pPr>
              <a:buNone/>
            </a:pPr>
            <a:r>
              <a:rPr lang="en-US" dirty="0" smtClean="0"/>
              <a:t> </a:t>
            </a:r>
          </a:p>
          <a:p>
            <a:pPr>
              <a:buNone/>
            </a:pPr>
            <a:r>
              <a:rPr lang="en-US" dirty="0" smtClean="0"/>
              <a:t>4</a:t>
            </a:r>
            <a:r>
              <a:rPr lang="en-US" baseline="30000" dirty="0" smtClean="0"/>
              <a:t>th</a:t>
            </a:r>
            <a:r>
              <a:rPr lang="en-US" dirty="0" smtClean="0"/>
              <a:t>, </a:t>
            </a:r>
            <a:r>
              <a:rPr lang="en-US" b="1" dirty="0" smtClean="0"/>
              <a:t>emerald</a:t>
            </a:r>
            <a:r>
              <a:rPr lang="en-US" dirty="0" smtClean="0"/>
              <a:t> – tribe of Judah, “praises”, tribe of the King</a:t>
            </a:r>
          </a:p>
          <a:p>
            <a:pPr>
              <a:buNone/>
            </a:pPr>
            <a:r>
              <a:rPr lang="en-US" dirty="0" smtClean="0"/>
              <a:t> </a:t>
            </a:r>
          </a:p>
          <a:p>
            <a:pPr>
              <a:buNone/>
            </a:pPr>
            <a:r>
              <a:rPr lang="en-US" dirty="0" smtClean="0"/>
              <a:t>12</a:t>
            </a:r>
            <a:r>
              <a:rPr lang="en-US" baseline="30000" dirty="0" smtClean="0"/>
              <a:t>th</a:t>
            </a:r>
            <a:r>
              <a:rPr lang="en-US" dirty="0" smtClean="0"/>
              <a:t>, </a:t>
            </a:r>
            <a:r>
              <a:rPr lang="en-US" b="1" dirty="0" smtClean="0"/>
              <a:t>jasper</a:t>
            </a:r>
            <a:r>
              <a:rPr lang="en-US" dirty="0" smtClean="0"/>
              <a:t>– tribe of Benjamin, “son of my right hand”, clear, 2</a:t>
            </a:r>
            <a:r>
              <a:rPr lang="en-US" baseline="30000" dirty="0" smtClean="0"/>
              <a:t>nd</a:t>
            </a:r>
            <a:r>
              <a:rPr lang="en-US" dirty="0" smtClean="0"/>
              <a:t> Advent of righteousness</a:t>
            </a:r>
          </a:p>
          <a:p>
            <a:pPr>
              <a:buNone/>
            </a:pPr>
            <a:r>
              <a:rPr lang="en-US" dirty="0" smtClean="0"/>
              <a:t> </a:t>
            </a:r>
          </a:p>
          <a:p>
            <a:pPr>
              <a:buNone/>
            </a:pPr>
            <a:r>
              <a:rPr lang="en-US" b="1" dirty="0" smtClean="0"/>
              <a:t>John saw these in reverse order.</a:t>
            </a:r>
            <a:endParaRPr lang="en-US" dirty="0" smtClean="0"/>
          </a:p>
          <a:p>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Outline of Revelation</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46</a:t>
            </a:fld>
            <a:endParaRPr lang="en-US"/>
          </a:p>
        </p:txBody>
      </p:sp>
      <p:graphicFrame>
        <p:nvGraphicFramePr>
          <p:cNvPr id="7" name="Table 6"/>
          <p:cNvGraphicFramePr>
            <a:graphicFrameLocks noGrp="1"/>
          </p:cNvGraphicFramePr>
          <p:nvPr/>
        </p:nvGraphicFramePr>
        <p:xfrm>
          <a:off x="304800" y="1100802"/>
          <a:ext cx="8534400" cy="5260624"/>
        </p:xfrm>
        <a:graphic>
          <a:graphicData uri="http://schemas.openxmlformats.org/drawingml/2006/table">
            <a:tbl>
              <a:tblPr/>
              <a:tblGrid>
                <a:gridCol w="1805680"/>
                <a:gridCol w="6728720"/>
              </a:tblGrid>
              <a:tr h="342892">
                <a:tc>
                  <a:txBody>
                    <a:bodyPr/>
                    <a:lstStyle/>
                    <a:p>
                      <a:pPr marL="0" marR="0" algn="ctr">
                        <a:lnSpc>
                          <a:spcPct val="115000"/>
                        </a:lnSpc>
                        <a:spcBef>
                          <a:spcPts val="0"/>
                        </a:spcBef>
                        <a:spcAft>
                          <a:spcPts val="0"/>
                        </a:spcAft>
                      </a:pPr>
                      <a:r>
                        <a:rPr lang="en-US" sz="2000" b="1" dirty="0">
                          <a:latin typeface="Calibri"/>
                          <a:ea typeface="MS Mincho"/>
                          <a:cs typeface="Times New Roman"/>
                        </a:rPr>
                        <a:t>Chapters</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Calibri"/>
                          <a:ea typeface="MS Mincho"/>
                          <a:cs typeface="Times New Roman"/>
                        </a:rPr>
                        <a:t>Topic</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a:t>
                      </a:r>
                      <a:r>
                        <a:rPr lang="en-US" sz="1400" dirty="0">
                          <a:latin typeface="+mn-lt"/>
                          <a:ea typeface="MS Mincho"/>
                          <a:cs typeface="Times New Roman"/>
                        </a:rPr>
                        <a:t> </a:t>
                      </a:r>
                      <a:r>
                        <a:rPr lang="en-US" sz="1400" b="1" i="1" dirty="0">
                          <a:solidFill>
                            <a:srgbClr val="FF0000"/>
                          </a:solidFill>
                          <a:latin typeface="+mn-lt"/>
                          <a:ea typeface="MS Mincho"/>
                          <a:cs typeface="Times New Roman"/>
                        </a:rPr>
                        <a:t>which you have seen  </a:t>
                      </a:r>
                      <a:r>
                        <a:rPr lang="en-US" sz="1400" dirty="0">
                          <a:latin typeface="+mn-lt"/>
                          <a:ea typeface="Calibri"/>
                          <a:cs typeface="Times New Roman"/>
                        </a:rPr>
                        <a:t>─ </a:t>
                      </a:r>
                      <a:r>
                        <a:rPr lang="en-US" sz="1400" dirty="0" smtClean="0">
                          <a:latin typeface="+mn-lt"/>
                          <a:ea typeface="Calibri"/>
                          <a:cs typeface="Times New Roman"/>
                        </a:rPr>
                        <a:t>Glorified </a:t>
                      </a:r>
                      <a:r>
                        <a:rPr lang="en-US" sz="1400" dirty="0" smtClean="0">
                          <a:latin typeface="+mn-lt"/>
                          <a:ea typeface="MS Mincho"/>
                          <a:cs typeface="Times New Roman"/>
                        </a:rPr>
                        <a:t>Christ </a:t>
                      </a:r>
                      <a:r>
                        <a:rPr lang="en-US" sz="1400" dirty="0">
                          <a:latin typeface="+mn-lt"/>
                          <a:ea typeface="MS Mincho"/>
                          <a:cs typeface="Times New Roman"/>
                        </a:rPr>
                        <a:t>in heaven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2-3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 which are </a:t>
                      </a:r>
                      <a:r>
                        <a:rPr lang="en-US" sz="1400" dirty="0">
                          <a:latin typeface="+mn-lt"/>
                          <a:ea typeface="Calibri"/>
                          <a:cs typeface="Times New Roman"/>
                        </a:rPr>
                        <a:t>─ 7 </a:t>
                      </a:r>
                      <a:r>
                        <a:rPr lang="en-US" sz="1400" dirty="0">
                          <a:latin typeface="+mn-lt"/>
                          <a:ea typeface="MS Mincho"/>
                          <a:cs typeface="Times New Roman"/>
                        </a:rPr>
                        <a:t>letters to the 7 churches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4-5</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b="1" i="1" kern="1200" dirty="0" smtClean="0">
                          <a:solidFill>
                            <a:srgbClr val="FF0000"/>
                          </a:solidFill>
                          <a:latin typeface="+mn-lt"/>
                          <a:ea typeface="MS Mincho"/>
                          <a:cs typeface="Times New Roman"/>
                        </a:rPr>
                        <a:t>Things which shall take place </a:t>
                      </a:r>
                      <a:r>
                        <a:rPr lang="en-US" sz="1400" dirty="0" smtClean="0">
                          <a:latin typeface="+mn-lt"/>
                          <a:ea typeface="Calibri"/>
                          <a:cs typeface="Times New Roman"/>
                        </a:rPr>
                        <a:t>─ </a:t>
                      </a:r>
                      <a:r>
                        <a:rPr lang="en-US" sz="1400" b="1" i="1" kern="1200" dirty="0" smtClean="0">
                          <a:solidFill>
                            <a:srgbClr val="FF0000"/>
                          </a:solidFill>
                          <a:latin typeface="+mn-lt"/>
                          <a:ea typeface="MS Mincho"/>
                          <a:cs typeface="Times New Roman"/>
                        </a:rPr>
                        <a:t> </a:t>
                      </a:r>
                      <a:r>
                        <a:rPr lang="en-US" sz="1400" dirty="0" smtClean="0">
                          <a:latin typeface="+mn-lt"/>
                          <a:ea typeface="MS Mincho"/>
                          <a:cs typeface="Times New Roman"/>
                        </a:rPr>
                        <a:t>Introduction / background </a:t>
                      </a:r>
                      <a:r>
                        <a:rPr lang="en-US" sz="1400" dirty="0">
                          <a:latin typeface="+mn-lt"/>
                          <a:ea typeface="MS Mincho"/>
                          <a:cs typeface="Times New Roman"/>
                        </a:rPr>
                        <a:t>to the future — 7 sealed scroll</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6 seals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21060">
                <a:tc>
                  <a:txBody>
                    <a:bodyPr/>
                    <a:lstStyle/>
                    <a:p>
                      <a:pPr marL="0" marR="0" algn="ctr">
                        <a:lnSpc>
                          <a:spcPct val="115000"/>
                        </a:lnSpc>
                        <a:spcBef>
                          <a:spcPts val="0"/>
                        </a:spcBef>
                        <a:spcAft>
                          <a:spcPts val="0"/>
                        </a:spcAft>
                      </a:pPr>
                      <a:r>
                        <a:rPr lang="en-US" sz="1400" dirty="0">
                          <a:latin typeface="+mn-lt"/>
                          <a:ea typeface="MS Mincho"/>
                          <a:cs typeface="Times New Roman"/>
                        </a:rPr>
                        <a:t>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dirty="0">
                          <a:solidFill>
                            <a:srgbClr val="FF0000"/>
                          </a:solidFill>
                          <a:latin typeface="+mn-lt"/>
                          <a:ea typeface="MS Mincho"/>
                          <a:cs typeface="Times New Roman"/>
                        </a:rPr>
                        <a:t>1</a:t>
                      </a:r>
                      <a:r>
                        <a:rPr lang="en-US" sz="1400" b="1" baseline="30000" dirty="0">
                          <a:solidFill>
                            <a:srgbClr val="FF0000"/>
                          </a:solidFill>
                          <a:latin typeface="+mn-lt"/>
                          <a:ea typeface="MS Mincho"/>
                          <a:cs typeface="Times New Roman"/>
                        </a:rPr>
                        <a:t>st</a:t>
                      </a:r>
                      <a:r>
                        <a:rPr lang="en-US" sz="1400" b="1" dirty="0">
                          <a:solidFill>
                            <a:srgbClr val="FF0000"/>
                          </a:solidFill>
                          <a:latin typeface="+mn-lt"/>
                          <a:ea typeface="MS Mincho"/>
                          <a:cs typeface="Times New Roman"/>
                        </a:rPr>
                        <a:t> parenthetic  </a:t>
                      </a:r>
                      <a:r>
                        <a:rPr lang="en-US" sz="1400" dirty="0">
                          <a:latin typeface="+mn-lt"/>
                          <a:ea typeface="Calibri"/>
                          <a:cs typeface="Times New Roman"/>
                        </a:rPr>
                        <a:t>─ </a:t>
                      </a:r>
                      <a:r>
                        <a:rPr lang="en-US" sz="1400" dirty="0">
                          <a:latin typeface="+mn-lt"/>
                          <a:ea typeface="MS Mincho"/>
                          <a:cs typeface="Times New Roman"/>
                        </a:rPr>
                        <a:t>2 groups (</a:t>
                      </a:r>
                      <a:r>
                        <a:rPr lang="en-US" sz="1400" dirty="0" smtClean="0">
                          <a:latin typeface="+mn-lt"/>
                          <a:ea typeface="MS Mincho"/>
                          <a:cs typeface="Times New Roman"/>
                        </a:rPr>
                        <a:t>144,000,</a:t>
                      </a:r>
                      <a:r>
                        <a:rPr lang="en-US" sz="1400" baseline="0" dirty="0" smtClean="0">
                          <a:latin typeface="+mn-lt"/>
                          <a:ea typeface="MS Mincho"/>
                          <a:cs typeface="Times New Roman"/>
                        </a:rPr>
                        <a:t> </a:t>
                      </a:r>
                      <a:r>
                        <a:rPr lang="en-US" sz="1400" dirty="0" smtClean="0">
                          <a:latin typeface="+mn-lt"/>
                          <a:ea typeface="MS Mincho"/>
                          <a:cs typeface="Times New Roman"/>
                        </a:rPr>
                        <a:t>multitude </a:t>
                      </a:r>
                      <a:r>
                        <a:rPr lang="en-US" sz="1400" dirty="0">
                          <a:latin typeface="+mn-lt"/>
                          <a:ea typeface="MS Mincho"/>
                          <a:cs typeface="Times New Roman"/>
                        </a:rPr>
                        <a:t>of gentiles in white robes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seal and first 4 trumpets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5</a:t>
                      </a:r>
                      <a:r>
                        <a:rPr lang="en-US" sz="1400" baseline="30000" dirty="0">
                          <a:latin typeface="+mn-lt"/>
                          <a:ea typeface="MS Mincho"/>
                          <a:cs typeface="Times New Roman"/>
                        </a:rPr>
                        <a:t>th</a:t>
                      </a:r>
                      <a:r>
                        <a:rPr lang="en-US" sz="1400" dirty="0">
                          <a:latin typeface="+mn-lt"/>
                          <a:ea typeface="MS Mincho"/>
                          <a:cs typeface="Times New Roman"/>
                        </a:rPr>
                        <a:t> &amp; 6</a:t>
                      </a:r>
                      <a:r>
                        <a:rPr lang="en-US" sz="1400" baseline="30000" dirty="0">
                          <a:latin typeface="+mn-lt"/>
                          <a:ea typeface="MS Mincho"/>
                          <a:cs typeface="Times New Roman"/>
                        </a:rPr>
                        <a:t>th</a:t>
                      </a:r>
                      <a:r>
                        <a:rPr lang="en-US" sz="1400" dirty="0">
                          <a:latin typeface="+mn-lt"/>
                          <a:ea typeface="MS Mincho"/>
                          <a:cs typeface="Times New Roman"/>
                        </a:rPr>
                        <a:t> trumpets, 1</a:t>
                      </a:r>
                      <a:r>
                        <a:rPr lang="en-US" sz="1400" baseline="30000" dirty="0">
                          <a:latin typeface="+mn-lt"/>
                          <a:ea typeface="MS Mincho"/>
                          <a:cs typeface="Times New Roman"/>
                        </a:rPr>
                        <a:t>st</a:t>
                      </a:r>
                      <a:r>
                        <a:rPr lang="en-US" sz="1400" dirty="0">
                          <a:latin typeface="+mn-lt"/>
                          <a:ea typeface="MS Mincho"/>
                          <a:cs typeface="Times New Roman"/>
                        </a:rPr>
                        <a:t> </a:t>
                      </a:r>
                      <a:r>
                        <a:rPr lang="en-US" sz="1400" dirty="0" smtClean="0">
                          <a:latin typeface="+mn-lt"/>
                          <a:ea typeface="MS Mincho"/>
                          <a:cs typeface="Times New Roman"/>
                        </a:rPr>
                        <a:t>&amp; 2</a:t>
                      </a:r>
                      <a:r>
                        <a:rPr lang="en-US" sz="1400" baseline="30000" dirty="0" smtClean="0">
                          <a:latin typeface="+mn-lt"/>
                          <a:ea typeface="MS Mincho"/>
                          <a:cs typeface="Times New Roman"/>
                        </a:rPr>
                        <a:t>nd</a:t>
                      </a:r>
                      <a:r>
                        <a:rPr lang="en-US" sz="1400" baseline="0" dirty="0" smtClean="0">
                          <a:latin typeface="+mn-lt"/>
                          <a:ea typeface="MS Mincho"/>
                          <a:cs typeface="Times New Roman"/>
                        </a:rPr>
                        <a:t> </a:t>
                      </a:r>
                      <a:r>
                        <a:rPr lang="en-US" sz="1400" dirty="0" smtClean="0">
                          <a:latin typeface="+mn-lt"/>
                          <a:ea typeface="MS Mincho"/>
                          <a:cs typeface="Times New Roman"/>
                        </a:rPr>
                        <a:t>Woes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10-11:14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2</a:t>
                      </a:r>
                      <a:r>
                        <a:rPr lang="en-US" sz="1400" b="1" kern="1200" baseline="30000" dirty="0" smtClean="0">
                          <a:solidFill>
                            <a:srgbClr val="FF0000"/>
                          </a:solidFill>
                          <a:latin typeface="+mn-lt"/>
                          <a:ea typeface="MS Mincho"/>
                          <a:cs typeface="Times New Roman"/>
                        </a:rPr>
                        <a:t>nd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the little book, the two </a:t>
                      </a:r>
                      <a:r>
                        <a:rPr lang="en-US" sz="1400" dirty="0" smtClean="0">
                          <a:latin typeface="+mn-lt"/>
                          <a:ea typeface="Calibri"/>
                          <a:cs typeface="Times New Roman"/>
                        </a:rPr>
                        <a:t>witnesses, end of 2</a:t>
                      </a:r>
                      <a:r>
                        <a:rPr lang="en-US" sz="1400" baseline="30000" dirty="0" smtClean="0">
                          <a:latin typeface="+mn-lt"/>
                          <a:ea typeface="Calibri"/>
                          <a:cs typeface="Times New Roman"/>
                        </a:rPr>
                        <a:t>nd</a:t>
                      </a:r>
                      <a:r>
                        <a:rPr lang="en-US" sz="1400" dirty="0" smtClean="0">
                          <a:latin typeface="+mn-lt"/>
                          <a:ea typeface="Calibri"/>
                          <a:cs typeface="Times New Roman"/>
                        </a:rPr>
                        <a:t> Woe</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11:15-19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trumpet, 3</a:t>
                      </a:r>
                      <a:r>
                        <a:rPr lang="en-US" sz="1400" baseline="30000" dirty="0">
                          <a:latin typeface="+mn-lt"/>
                          <a:ea typeface="MS Mincho"/>
                          <a:cs typeface="Times New Roman"/>
                        </a:rPr>
                        <a:t>rd</a:t>
                      </a:r>
                      <a:r>
                        <a:rPr lang="en-US" sz="1400" dirty="0">
                          <a:latin typeface="+mn-lt"/>
                          <a:ea typeface="MS Mincho"/>
                          <a:cs typeface="Times New Roman"/>
                        </a:rPr>
                        <a:t> Woe</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important characters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wicked </a:t>
                      </a:r>
                      <a:r>
                        <a:rPr lang="en-US" sz="1400" dirty="0" smtClean="0">
                          <a:latin typeface="+mn-lt"/>
                          <a:ea typeface="Calibri"/>
                          <a:cs typeface="Times New Roman"/>
                        </a:rPr>
                        <a:t>rulers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visions of Christ triumphant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15-16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 bowls leading to the 2</a:t>
                      </a:r>
                      <a:r>
                        <a:rPr lang="en-US" sz="1400" baseline="30000" dirty="0">
                          <a:latin typeface="+mn-lt"/>
                          <a:ea typeface="MS Mincho"/>
                          <a:cs typeface="Times New Roman"/>
                        </a:rPr>
                        <a:t>nd</a:t>
                      </a:r>
                      <a:r>
                        <a:rPr lang="en-US" sz="1400" dirty="0">
                          <a:latin typeface="+mn-lt"/>
                          <a:ea typeface="MS Mincho"/>
                          <a:cs typeface="Times New Roman"/>
                        </a:rPr>
                        <a:t> coming of Christ</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a:t>
                      </a:r>
                      <a:r>
                        <a:rPr lang="en-US" sz="1400" dirty="0">
                          <a:latin typeface="+mn-lt"/>
                          <a:ea typeface="MS Mincho"/>
                          <a:cs typeface="Times New Roman"/>
                        </a:rPr>
                        <a:t>Destruction of ecclesiastic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MS Mincho"/>
                          <a:cs typeface="Times New Roman"/>
                        </a:rPr>
                        <a:t> </a:t>
                      </a:r>
                      <a:r>
                        <a:rPr lang="en-US" sz="1400" dirty="0">
                          <a:latin typeface="+mn-lt"/>
                          <a:ea typeface="Calibri"/>
                          <a:cs typeface="Times New Roman"/>
                        </a:rPr>
                        <a:t>─ </a:t>
                      </a:r>
                      <a:r>
                        <a:rPr lang="en-US" sz="1400" dirty="0">
                          <a:latin typeface="+mn-lt"/>
                          <a:ea typeface="MS Mincho"/>
                          <a:cs typeface="Times New Roman"/>
                        </a:rPr>
                        <a:t>Destruction of political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2</a:t>
                      </a:r>
                      <a:r>
                        <a:rPr lang="en-US" sz="1400" baseline="30000" dirty="0">
                          <a:latin typeface="+mn-lt"/>
                          <a:ea typeface="MS Mincho"/>
                          <a:cs typeface="Times New Roman"/>
                        </a:rPr>
                        <a:t>nd</a:t>
                      </a:r>
                      <a:r>
                        <a:rPr lang="en-US" sz="1400" dirty="0">
                          <a:latin typeface="+mn-lt"/>
                          <a:ea typeface="MS Mincho"/>
                          <a:cs typeface="Times New Roman"/>
                        </a:rPr>
                        <a:t> Coming of Christ, the great supper of God</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493552">
                <a:tc>
                  <a:txBody>
                    <a:bodyPr/>
                    <a:lstStyle/>
                    <a:p>
                      <a:pPr marL="0" marR="0" algn="ctr">
                        <a:lnSpc>
                          <a:spcPct val="115000"/>
                        </a:lnSpc>
                        <a:spcBef>
                          <a:spcPts val="0"/>
                        </a:spcBef>
                        <a:spcAft>
                          <a:spcPts val="0"/>
                        </a:spcAft>
                      </a:pPr>
                      <a:r>
                        <a:rPr lang="en-US" sz="1400">
                          <a:latin typeface="+mn-lt"/>
                          <a:ea typeface="MS Mincho"/>
                          <a:cs typeface="Times New Roman"/>
                        </a:rPr>
                        <a:t>20</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Millennial reign of Christ </a:t>
                      </a:r>
                      <a:r>
                        <a:rPr lang="en-US" sz="1400" dirty="0" smtClean="0">
                          <a:latin typeface="+mn-lt"/>
                          <a:ea typeface="Calibri"/>
                          <a:cs typeface="Times New Roman"/>
                        </a:rPr>
                        <a:t>─ </a:t>
                      </a:r>
                      <a:r>
                        <a:rPr lang="en-US" sz="1400" dirty="0">
                          <a:latin typeface="+mn-lt"/>
                          <a:ea typeface="Calibri"/>
                          <a:cs typeface="Times New Roman"/>
                        </a:rPr>
                        <a:t>Satan bound, 1000 year reign, Satan released, great white throne judgment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New Jerusalem, new heaven and new earth</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Concluding revelations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95400"/>
          </a:xfrm>
        </p:spPr>
        <p:txBody>
          <a:bodyPr>
            <a:normAutofit/>
          </a:bodyPr>
          <a:lstStyle/>
          <a:p>
            <a:r>
              <a:rPr lang="en-US" dirty="0" smtClean="0">
                <a:effectLst>
                  <a:innerShdw blurRad="63500" dist="50800">
                    <a:prstClr val="black">
                      <a:alpha val="50000"/>
                    </a:prstClr>
                  </a:innerShdw>
                </a:effectLst>
              </a:rPr>
              <a:t>Mosaic </a:t>
            </a:r>
            <a:r>
              <a:rPr lang="en-US" dirty="0" smtClean="0">
                <a:effectLst>
                  <a:innerShdw blurRad="63500" dist="50800">
                    <a:prstClr val="black">
                      <a:alpha val="50000"/>
                    </a:prstClr>
                  </a:innerShdw>
                </a:effectLst>
                <a:latin typeface="Arial"/>
                <a:cs typeface="Arial"/>
              </a:rPr>
              <a:t>— </a:t>
            </a:r>
            <a:r>
              <a:rPr lang="en-US" dirty="0" smtClean="0">
                <a:effectLst>
                  <a:innerShdw blurRad="63500" dist="50800">
                    <a:prstClr val="black">
                      <a:alpha val="50000"/>
                    </a:prstClr>
                  </a:innerShdw>
                </a:effectLst>
              </a:rPr>
              <a:t>conditional </a:t>
            </a:r>
            <a:endParaRPr lang="en-US" dirty="0">
              <a:effectLst>
                <a:innerShdw blurRad="63500" dist="50800">
                  <a:prstClr val="black">
                    <a:alpha val="50000"/>
                  </a:prstClr>
                </a:innerShdw>
              </a:effectLst>
            </a:endParaRPr>
          </a:p>
        </p:txBody>
      </p:sp>
      <p:sp>
        <p:nvSpPr>
          <p:cNvPr id="3" name="Content Placeholder 2"/>
          <p:cNvSpPr>
            <a:spLocks noGrp="1"/>
          </p:cNvSpPr>
          <p:nvPr>
            <p:ph idx="1"/>
          </p:nvPr>
        </p:nvSpPr>
        <p:spPr>
          <a:xfrm>
            <a:off x="304800" y="1722437"/>
            <a:ext cx="8534400" cy="4525963"/>
          </a:xfrm>
        </p:spPr>
        <p:txBody>
          <a:bodyPr>
            <a:noAutofit/>
          </a:bodyPr>
          <a:lstStyle/>
          <a:p>
            <a:pPr>
              <a:buNone/>
            </a:pPr>
            <a:r>
              <a:rPr lang="en-US" sz="2800" dirty="0" smtClean="0"/>
              <a:t>Exodus 19:5-8, 21:1-26  </a:t>
            </a:r>
            <a:r>
              <a:rPr lang="en-US" sz="2800" dirty="0" smtClean="0">
                <a:sym typeface="Symbol"/>
              </a:rPr>
              <a:t></a:t>
            </a:r>
            <a:r>
              <a:rPr lang="en-US" sz="2800" dirty="0" smtClean="0"/>
              <a:t> conditional, for Israel only:</a:t>
            </a:r>
          </a:p>
          <a:p>
            <a:pPr marL="915988">
              <a:buNone/>
            </a:pPr>
            <a:r>
              <a:rPr lang="en-US" sz="2800" dirty="0" smtClean="0">
                <a:sym typeface="Symbol"/>
              </a:rPr>
              <a:t></a:t>
            </a:r>
            <a:r>
              <a:rPr lang="en-US" sz="2800" dirty="0" smtClean="0"/>
              <a:t>	personal conduct</a:t>
            </a:r>
          </a:p>
          <a:p>
            <a:pPr marL="915988">
              <a:buNone/>
            </a:pPr>
            <a:r>
              <a:rPr lang="en-US" sz="2800" dirty="0" smtClean="0">
                <a:sym typeface="Symbol"/>
              </a:rPr>
              <a:t></a:t>
            </a:r>
            <a:r>
              <a:rPr lang="en-US" sz="2800" dirty="0" smtClean="0"/>
              <a:t>	social conduct</a:t>
            </a:r>
          </a:p>
          <a:p>
            <a:pPr marL="915988">
              <a:buFont typeface="Symbol"/>
              <a:buChar char="·"/>
            </a:pPr>
            <a:r>
              <a:rPr lang="en-US" sz="2800" dirty="0" smtClean="0"/>
              <a:t>religious conduct</a:t>
            </a:r>
          </a:p>
          <a:p>
            <a:pPr>
              <a:buFont typeface="Symbol"/>
              <a:buChar char="·"/>
            </a:pPr>
            <a:endParaRPr lang="en-US" sz="800" dirty="0" smtClean="0"/>
          </a:p>
          <a:p>
            <a:pPr>
              <a:buNone/>
            </a:pPr>
            <a:r>
              <a:rPr lang="en-US" sz="2400" b="1" dirty="0" smtClean="0">
                <a:solidFill>
                  <a:srgbClr val="0000FF"/>
                </a:solidFill>
                <a:latin typeface="Times New Roman" pitchFamily="18" charset="0"/>
                <a:cs typeface="Times New Roman" pitchFamily="18" charset="0"/>
              </a:rPr>
              <a:t> Romans 7:7 </a:t>
            </a:r>
            <a:r>
              <a:rPr lang="en-US" sz="2400" dirty="0" smtClean="0">
                <a:latin typeface="Times New Roman" pitchFamily="18" charset="0"/>
                <a:cs typeface="Times New Roman" pitchFamily="18" charset="0"/>
              </a:rPr>
              <a:t>What shall we say then? Is the Law sin? May it never be! On the contrary, I would not have come to know sin except through the Law; for I would not have known about coveting if the Law had not said, "You shall not COVET." </a:t>
            </a:r>
          </a:p>
          <a:p>
            <a:pPr>
              <a:buNone/>
            </a:pPr>
            <a:endParaRPr lang="en-US" sz="28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sz="1800" b="1" dirty="0">
              <a:solidFill>
                <a:srgbClr val="0000FF"/>
              </a:solidFill>
            </a:endParaRPr>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effectLst>
                  <a:innerShdw blurRad="63500" dist="50800">
                    <a:prstClr val="black">
                      <a:alpha val="50000"/>
                    </a:prstClr>
                  </a:innerShdw>
                </a:effectLst>
              </a:rPr>
              <a:t>Over View of Revelation  </a:t>
            </a:r>
            <a:r>
              <a:rPr lang="en-US" b="1" dirty="0" smtClean="0"/>
              <a:t/>
            </a:r>
            <a:br>
              <a:rPr lang="en-US" b="1" dirty="0" smtClean="0"/>
            </a:br>
            <a:r>
              <a:rPr lang="en-US" sz="2200" dirty="0" smtClean="0"/>
              <a:t>(Benware</a:t>
            </a:r>
            <a:r>
              <a:rPr lang="en-US" sz="2200" i="1" dirty="0" smtClean="0"/>
              <a:t>, “Understanding End Times Prophecy”)</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48</a:t>
            </a:fld>
            <a:endParaRPr lang="en-US"/>
          </a:p>
        </p:txBody>
      </p:sp>
      <p:pic>
        <p:nvPicPr>
          <p:cNvPr id="2059" name="Picture 11"/>
          <p:cNvPicPr>
            <a:picLocks noChangeAspect="1" noChangeArrowheads="1"/>
          </p:cNvPicPr>
          <p:nvPr/>
        </p:nvPicPr>
        <p:blipFill>
          <a:blip r:embed="rId2" cstate="print"/>
          <a:srcRect/>
          <a:stretch>
            <a:fillRect/>
          </a:stretch>
        </p:blipFill>
        <p:spPr bwMode="auto">
          <a:xfrm>
            <a:off x="457200" y="2362200"/>
            <a:ext cx="8305800" cy="1752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effectLst>
                  <a:innerShdw blurRad="63500" dist="50800">
                    <a:prstClr val="black">
                      <a:alpha val="50000"/>
                    </a:prstClr>
                  </a:innerShdw>
                </a:effectLst>
              </a:rPr>
              <a:t>Rapture Positions</a:t>
            </a:r>
            <a:br>
              <a:rPr lang="en-US" b="1" dirty="0" smtClean="0">
                <a:effectLst>
                  <a:innerShdw blurRad="63500" dist="50800">
                    <a:prstClr val="black">
                      <a:alpha val="50000"/>
                    </a:prstClr>
                  </a:innerShdw>
                </a:effectLst>
              </a:rPr>
            </a:br>
            <a:r>
              <a:rPr lang="en-US" sz="2200" dirty="0" smtClean="0"/>
              <a:t>(Paul N. Benware</a:t>
            </a:r>
            <a:r>
              <a:rPr lang="en-US" sz="2200" i="1" dirty="0" smtClean="0"/>
              <a:t>, “Understanding End Times Prophecy”)</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49</a:t>
            </a:fld>
            <a:endParaRPr lang="en-US"/>
          </a:p>
        </p:txBody>
      </p:sp>
      <p:pic>
        <p:nvPicPr>
          <p:cNvPr id="29698" name="Picture 2"/>
          <p:cNvPicPr>
            <a:picLocks noChangeAspect="1" noChangeArrowheads="1"/>
          </p:cNvPicPr>
          <p:nvPr/>
        </p:nvPicPr>
        <p:blipFill>
          <a:blip r:embed="rId2" cstate="print"/>
          <a:srcRect/>
          <a:stretch>
            <a:fillRect/>
          </a:stretch>
        </p:blipFill>
        <p:spPr bwMode="auto">
          <a:xfrm>
            <a:off x="1295400" y="1446107"/>
            <a:ext cx="6705600" cy="49546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effectLst>
                  <a:innerShdw blurRad="63500" dist="50800">
                    <a:prstClr val="black">
                      <a:alpha val="50000"/>
                    </a:prstClr>
                  </a:innerShdw>
                </a:effectLst>
              </a:rPr>
              <a:t>Rapture Position Details</a:t>
            </a:r>
            <a:r>
              <a:rPr lang="en-US" dirty="0" smtClean="0"/>
              <a:t/>
            </a:r>
            <a:br>
              <a:rPr lang="en-US" dirty="0" smtClean="0"/>
            </a:br>
            <a:r>
              <a:rPr lang="en-US" sz="2200" dirty="0" smtClean="0"/>
              <a:t>(Robert Van Kampen, “The Rapture Question Answered, Plain &amp; Simple”)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50</a:t>
            </a:fld>
            <a:endParaRPr lang="en-US"/>
          </a:p>
        </p:txBody>
      </p:sp>
      <p:sp>
        <p:nvSpPr>
          <p:cNvPr id="30721" name="Rectangle 1"/>
          <p:cNvSpPr>
            <a:spLocks noChangeArrowheads="1"/>
          </p:cNvSpPr>
          <p:nvPr/>
        </p:nvSpPr>
        <p:spPr bwMode="auto">
          <a:xfrm>
            <a:off x="1524000" y="1371600"/>
            <a:ext cx="62484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1" u="none" strike="noStrike" cap="none" normalizeH="0" baseline="0" dirty="0" smtClean="0">
                <a:ln>
                  <a:noFill/>
                </a:ln>
                <a:solidFill>
                  <a:schemeClr val="tx1"/>
                </a:solidFill>
                <a:effectLst/>
                <a:latin typeface="Arial" pitchFamily="34" charset="0"/>
                <a:ea typeface="Times New Roman" pitchFamily="18" charset="0"/>
              </a:rPr>
              <a:t>The white up </a:t>
            </a:r>
            <a:r>
              <a:rPr kumimoji="0" lang="en-US" b="0" i="1" u="none" strike="noStrike" cap="none" normalizeH="0" baseline="0" dirty="0" err="1" smtClean="0">
                <a:ln>
                  <a:noFill/>
                </a:ln>
                <a:solidFill>
                  <a:schemeClr val="tx1"/>
                </a:solidFill>
                <a:effectLst/>
                <a:latin typeface="Arial" pitchFamily="34" charset="0"/>
                <a:ea typeface="Times New Roman" pitchFamily="18" charset="0"/>
              </a:rPr>
              <a:t>arrow</a:t>
            </a:r>
            <a:r>
              <a:rPr kumimoji="0" lang="en-US" sz="3200" b="0" i="0" u="none" strike="noStrike" cap="none" normalizeH="0" baseline="0" dirty="0" err="1" smtClean="0">
                <a:ln>
                  <a:noFill/>
                </a:ln>
                <a:solidFill>
                  <a:schemeClr val="tx1"/>
                </a:solidFill>
                <a:effectLst/>
                <a:latin typeface="Times New Roman" pitchFamily="18" charset="0"/>
                <a:ea typeface="Times New Roman" pitchFamily="18" charset="0"/>
                <a:sym typeface="Wingdings" pitchFamily="2" charset="2"/>
              </a:rPr>
              <a:t></a:t>
            </a:r>
            <a:r>
              <a:rPr kumimoji="0" lang="en-US" b="0" i="1" u="none" strike="noStrike" cap="none" normalizeH="0" baseline="0" dirty="0" err="1" smtClean="0">
                <a:ln>
                  <a:noFill/>
                </a:ln>
                <a:solidFill>
                  <a:schemeClr val="tx1"/>
                </a:solidFill>
                <a:effectLst/>
                <a:latin typeface="Arial" pitchFamily="34" charset="0"/>
                <a:ea typeface="Times New Roman" pitchFamily="18" charset="0"/>
              </a:rPr>
              <a:t>indicates</a:t>
            </a:r>
            <a:r>
              <a:rPr kumimoji="0" lang="en-US" b="0" i="1" u="none" strike="noStrike" cap="none" normalizeH="0" baseline="0" dirty="0" smtClean="0">
                <a:ln>
                  <a:noFill/>
                </a:ln>
                <a:solidFill>
                  <a:schemeClr val="tx1"/>
                </a:solidFill>
                <a:effectLst/>
                <a:latin typeface="Arial" pitchFamily="34" charset="0"/>
                <a:ea typeface="Times New Roman" pitchFamily="18" charset="0"/>
              </a:rPr>
              <a:t> the rapture of the Church.</a:t>
            </a:r>
            <a:endParaRPr kumimoji="0" lang="en-US" sz="3200" b="0" i="0" u="none" strike="noStrike" cap="none" normalizeH="0" baseline="0" dirty="0" smtClean="0">
              <a:ln>
                <a:noFill/>
              </a:ln>
              <a:solidFill>
                <a:schemeClr val="tx1"/>
              </a:solidFill>
              <a:effectLst/>
              <a:latin typeface="Times New Roman" pitchFamily="18" charset="0"/>
              <a:ea typeface="Times New Roman" pitchFamily="18" charset="0"/>
              <a:sym typeface="Wingdings" pitchFamily="2" charset="2"/>
            </a:endParaRPr>
          </a:p>
        </p:txBody>
      </p:sp>
      <p:pic>
        <p:nvPicPr>
          <p:cNvPr id="30724" name="Picture 1"/>
          <p:cNvPicPr>
            <a:picLocks noChangeAspect="1" noChangeArrowheads="1"/>
          </p:cNvPicPr>
          <p:nvPr/>
        </p:nvPicPr>
        <p:blipFill>
          <a:blip r:embed="rId2" cstate="print"/>
          <a:srcRect/>
          <a:stretch>
            <a:fillRect/>
          </a:stretch>
        </p:blipFill>
        <p:spPr bwMode="auto">
          <a:xfrm>
            <a:off x="1676400" y="1981200"/>
            <a:ext cx="5957663" cy="42711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609600" y="1600200"/>
            <a:ext cx="8001000" cy="12954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Millennial Views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51</a:t>
            </a:fld>
            <a:endParaRPr lang="en-US"/>
          </a:p>
        </p:txBody>
      </p:sp>
      <p:cxnSp>
        <p:nvCxnSpPr>
          <p:cNvPr id="12" name="Straight Connector 11"/>
          <p:cNvCxnSpPr/>
          <p:nvPr/>
        </p:nvCxnSpPr>
        <p:spPr>
          <a:xfrm>
            <a:off x="838200" y="2438400"/>
            <a:ext cx="7467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rot="5400000">
            <a:off x="1143000" y="2133600"/>
            <a:ext cx="609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1219200" y="1981200"/>
            <a:ext cx="457200" cy="0"/>
          </a:xfrm>
          <a:prstGeom prst="line">
            <a:avLst/>
          </a:prstGeom>
          <a:ln w="38100"/>
        </p:spPr>
        <p:style>
          <a:lnRef idx="1">
            <a:schemeClr val="dk1"/>
          </a:lnRef>
          <a:fillRef idx="0">
            <a:schemeClr val="dk1"/>
          </a:fillRef>
          <a:effectRef idx="0">
            <a:schemeClr val="dk1"/>
          </a:effectRef>
          <a:fontRef idx="minor">
            <a:schemeClr val="tx1"/>
          </a:fontRef>
        </p:style>
      </p:cxnSp>
      <p:sp>
        <p:nvSpPr>
          <p:cNvPr id="20" name="Rectangle 19"/>
          <p:cNvSpPr/>
          <p:nvPr/>
        </p:nvSpPr>
        <p:spPr>
          <a:xfrm>
            <a:off x="5410200" y="2106304"/>
            <a:ext cx="1676400"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18" name="Straight Connector 17"/>
          <p:cNvCxnSpPr/>
          <p:nvPr/>
        </p:nvCxnSpPr>
        <p:spPr>
          <a:xfrm rot="5400000">
            <a:off x="5219700" y="2247900"/>
            <a:ext cx="381000"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rot="5400000">
            <a:off x="6896100" y="2247900"/>
            <a:ext cx="381000" cy="0"/>
          </a:xfrm>
          <a:prstGeom prst="line">
            <a:avLst/>
          </a:prstGeom>
          <a:ln w="57150"/>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5638800" y="2057400"/>
            <a:ext cx="1245854" cy="369332"/>
          </a:xfrm>
          <a:prstGeom prst="rect">
            <a:avLst/>
          </a:prstGeom>
          <a:noFill/>
        </p:spPr>
        <p:txBody>
          <a:bodyPr wrap="none" rtlCol="0">
            <a:spAutoFit/>
          </a:bodyPr>
          <a:lstStyle/>
          <a:p>
            <a:r>
              <a:rPr lang="en-US" dirty="0" smtClean="0"/>
              <a:t>millennium</a:t>
            </a:r>
            <a:endParaRPr lang="en-US" dirty="0"/>
          </a:p>
        </p:txBody>
      </p:sp>
      <p:sp>
        <p:nvSpPr>
          <p:cNvPr id="22" name="TextBox 21"/>
          <p:cNvSpPr txBox="1"/>
          <p:nvPr/>
        </p:nvSpPr>
        <p:spPr>
          <a:xfrm>
            <a:off x="3200400" y="2362200"/>
            <a:ext cx="2777748" cy="584775"/>
          </a:xfrm>
          <a:prstGeom prst="rect">
            <a:avLst/>
          </a:prstGeom>
          <a:noFill/>
        </p:spPr>
        <p:txBody>
          <a:bodyPr wrap="none" rtlCol="0">
            <a:spAutoFit/>
          </a:bodyPr>
          <a:lstStyle/>
          <a:p>
            <a:r>
              <a:rPr lang="en-US" sz="3200" dirty="0" smtClean="0"/>
              <a:t>1. </a:t>
            </a:r>
            <a:r>
              <a:rPr lang="en-US" sz="3200" dirty="0" err="1" smtClean="0"/>
              <a:t>Premillennial</a:t>
            </a:r>
            <a:endParaRPr lang="en-US" sz="3200" dirty="0"/>
          </a:p>
        </p:txBody>
      </p:sp>
      <p:sp>
        <p:nvSpPr>
          <p:cNvPr id="23" name="TextBox 22"/>
          <p:cNvSpPr txBox="1"/>
          <p:nvPr/>
        </p:nvSpPr>
        <p:spPr>
          <a:xfrm>
            <a:off x="4832398" y="1676400"/>
            <a:ext cx="1111202" cy="338554"/>
          </a:xfrm>
          <a:prstGeom prst="rect">
            <a:avLst/>
          </a:prstGeom>
          <a:noFill/>
        </p:spPr>
        <p:txBody>
          <a:bodyPr wrap="none" rtlCol="0">
            <a:spAutoFit/>
          </a:bodyPr>
          <a:lstStyle/>
          <a:p>
            <a:r>
              <a:rPr lang="en-US" sz="1600" dirty="0" smtClean="0"/>
              <a:t>2</a:t>
            </a:r>
            <a:r>
              <a:rPr lang="en-US" sz="1600" baseline="30000" dirty="0" smtClean="0"/>
              <a:t>nd</a:t>
            </a:r>
            <a:r>
              <a:rPr lang="en-US" sz="1600" dirty="0" smtClean="0"/>
              <a:t> Coming</a:t>
            </a:r>
            <a:endParaRPr lang="en-US" sz="1600" dirty="0"/>
          </a:p>
        </p:txBody>
      </p:sp>
      <p:sp>
        <p:nvSpPr>
          <p:cNvPr id="24" name="TextBox 23"/>
          <p:cNvSpPr txBox="1"/>
          <p:nvPr/>
        </p:nvSpPr>
        <p:spPr>
          <a:xfrm>
            <a:off x="6449024" y="1676400"/>
            <a:ext cx="1323376" cy="338554"/>
          </a:xfrm>
          <a:prstGeom prst="rect">
            <a:avLst/>
          </a:prstGeom>
          <a:noFill/>
        </p:spPr>
        <p:txBody>
          <a:bodyPr wrap="none" rtlCol="0">
            <a:spAutoFit/>
          </a:bodyPr>
          <a:lstStyle/>
          <a:p>
            <a:r>
              <a:rPr lang="en-US" sz="1600" dirty="0" smtClean="0"/>
              <a:t>last judgment</a:t>
            </a:r>
            <a:endParaRPr lang="en-US" sz="1600" dirty="0"/>
          </a:p>
        </p:txBody>
      </p:sp>
      <p:sp>
        <p:nvSpPr>
          <p:cNvPr id="26" name="Rectangle 25"/>
          <p:cNvSpPr/>
          <p:nvPr/>
        </p:nvSpPr>
        <p:spPr>
          <a:xfrm>
            <a:off x="609600" y="3072825"/>
            <a:ext cx="8001000" cy="12954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p:nvPr/>
        </p:nvCxnSpPr>
        <p:spPr>
          <a:xfrm>
            <a:off x="838200" y="3911025"/>
            <a:ext cx="7467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rot="5400000">
            <a:off x="1143000" y="3606225"/>
            <a:ext cx="609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a:xfrm>
            <a:off x="1219200" y="3453825"/>
            <a:ext cx="457200" cy="0"/>
          </a:xfrm>
          <a:prstGeom prst="line">
            <a:avLst/>
          </a:prstGeom>
          <a:ln w="38100"/>
        </p:spPr>
        <p:style>
          <a:lnRef idx="1">
            <a:schemeClr val="dk1"/>
          </a:lnRef>
          <a:fillRef idx="0">
            <a:schemeClr val="dk1"/>
          </a:fillRef>
          <a:effectRef idx="0">
            <a:schemeClr val="dk1"/>
          </a:effectRef>
          <a:fontRef idx="minor">
            <a:schemeClr val="tx1"/>
          </a:fontRef>
        </p:style>
      </p:cxnSp>
      <p:sp>
        <p:nvSpPr>
          <p:cNvPr id="30" name="Rectangle 29"/>
          <p:cNvSpPr/>
          <p:nvPr/>
        </p:nvSpPr>
        <p:spPr>
          <a:xfrm>
            <a:off x="5410200" y="3578929"/>
            <a:ext cx="1676400"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32" name="Straight Connector 31"/>
          <p:cNvCxnSpPr/>
          <p:nvPr/>
        </p:nvCxnSpPr>
        <p:spPr>
          <a:xfrm rot="5400000">
            <a:off x="6896100" y="3720525"/>
            <a:ext cx="381000" cy="0"/>
          </a:xfrm>
          <a:prstGeom prst="line">
            <a:avLst/>
          </a:prstGeom>
          <a:ln w="57150"/>
        </p:spPr>
        <p:style>
          <a:lnRef idx="1">
            <a:schemeClr val="dk1"/>
          </a:lnRef>
          <a:fillRef idx="0">
            <a:schemeClr val="dk1"/>
          </a:fillRef>
          <a:effectRef idx="0">
            <a:schemeClr val="dk1"/>
          </a:effectRef>
          <a:fontRef idx="minor">
            <a:schemeClr val="tx1"/>
          </a:fontRef>
        </p:style>
      </p:cxnSp>
      <p:sp>
        <p:nvSpPr>
          <p:cNvPr id="33" name="TextBox 32"/>
          <p:cNvSpPr txBox="1"/>
          <p:nvPr/>
        </p:nvSpPr>
        <p:spPr>
          <a:xfrm>
            <a:off x="5638800" y="3530025"/>
            <a:ext cx="1245854" cy="369332"/>
          </a:xfrm>
          <a:prstGeom prst="rect">
            <a:avLst/>
          </a:prstGeom>
          <a:noFill/>
        </p:spPr>
        <p:txBody>
          <a:bodyPr wrap="none" rtlCol="0">
            <a:spAutoFit/>
          </a:bodyPr>
          <a:lstStyle/>
          <a:p>
            <a:r>
              <a:rPr lang="en-US" dirty="0" smtClean="0"/>
              <a:t>millennium</a:t>
            </a:r>
            <a:endParaRPr lang="en-US" dirty="0"/>
          </a:p>
        </p:txBody>
      </p:sp>
      <p:sp>
        <p:nvSpPr>
          <p:cNvPr id="34" name="TextBox 33"/>
          <p:cNvSpPr txBox="1"/>
          <p:nvPr/>
        </p:nvSpPr>
        <p:spPr>
          <a:xfrm>
            <a:off x="3200400" y="3834825"/>
            <a:ext cx="2938625" cy="584775"/>
          </a:xfrm>
          <a:prstGeom prst="rect">
            <a:avLst/>
          </a:prstGeom>
          <a:noFill/>
        </p:spPr>
        <p:txBody>
          <a:bodyPr wrap="none" rtlCol="0">
            <a:spAutoFit/>
          </a:bodyPr>
          <a:lstStyle/>
          <a:p>
            <a:r>
              <a:rPr lang="en-US" sz="3200" dirty="0" smtClean="0"/>
              <a:t>2. Postmillennial</a:t>
            </a:r>
            <a:endParaRPr lang="en-US" sz="3200" dirty="0"/>
          </a:p>
        </p:txBody>
      </p:sp>
      <p:sp>
        <p:nvSpPr>
          <p:cNvPr id="36" name="TextBox 35"/>
          <p:cNvSpPr txBox="1"/>
          <p:nvPr/>
        </p:nvSpPr>
        <p:spPr>
          <a:xfrm>
            <a:off x="6449024" y="3026392"/>
            <a:ext cx="1363450" cy="584775"/>
          </a:xfrm>
          <a:prstGeom prst="rect">
            <a:avLst/>
          </a:prstGeom>
          <a:noFill/>
        </p:spPr>
        <p:txBody>
          <a:bodyPr wrap="none" rtlCol="0">
            <a:spAutoFit/>
          </a:bodyPr>
          <a:lstStyle/>
          <a:p>
            <a:r>
              <a:rPr lang="en-US" sz="1600" dirty="0" smtClean="0"/>
              <a:t>2</a:t>
            </a:r>
            <a:r>
              <a:rPr lang="en-US" sz="1600" baseline="30000" dirty="0" smtClean="0"/>
              <a:t>nd</a:t>
            </a:r>
            <a:r>
              <a:rPr lang="en-US" sz="1600" dirty="0" smtClean="0"/>
              <a:t> Coming</a:t>
            </a:r>
          </a:p>
          <a:p>
            <a:r>
              <a:rPr lang="en-US" sz="1600" dirty="0" smtClean="0"/>
              <a:t>last judgment</a:t>
            </a:r>
            <a:endParaRPr lang="en-US" sz="1600" dirty="0"/>
          </a:p>
        </p:txBody>
      </p:sp>
      <p:sp>
        <p:nvSpPr>
          <p:cNvPr id="37" name="Rectangle 36"/>
          <p:cNvSpPr/>
          <p:nvPr/>
        </p:nvSpPr>
        <p:spPr>
          <a:xfrm>
            <a:off x="609600" y="4555881"/>
            <a:ext cx="8001000" cy="1295400"/>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p:cNvCxnSpPr/>
          <p:nvPr/>
        </p:nvCxnSpPr>
        <p:spPr>
          <a:xfrm>
            <a:off x="838200" y="5394081"/>
            <a:ext cx="7467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rot="5400000">
            <a:off x="1143000" y="5089281"/>
            <a:ext cx="609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a:off x="1219200" y="4936881"/>
            <a:ext cx="457200" cy="0"/>
          </a:xfrm>
          <a:prstGeom prst="line">
            <a:avLst/>
          </a:prstGeom>
          <a:ln w="38100"/>
        </p:spPr>
        <p:style>
          <a:lnRef idx="1">
            <a:schemeClr val="dk1"/>
          </a:lnRef>
          <a:fillRef idx="0">
            <a:schemeClr val="dk1"/>
          </a:fillRef>
          <a:effectRef idx="0">
            <a:schemeClr val="dk1"/>
          </a:effectRef>
          <a:fontRef idx="minor">
            <a:schemeClr val="tx1"/>
          </a:fontRef>
        </p:style>
      </p:cxnSp>
      <p:sp>
        <p:nvSpPr>
          <p:cNvPr id="41" name="Rectangle 40"/>
          <p:cNvSpPr/>
          <p:nvPr/>
        </p:nvSpPr>
        <p:spPr>
          <a:xfrm>
            <a:off x="1828800" y="5029201"/>
            <a:ext cx="5257800" cy="33758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43" name="Straight Connector 42"/>
          <p:cNvCxnSpPr/>
          <p:nvPr/>
        </p:nvCxnSpPr>
        <p:spPr>
          <a:xfrm rot="5400000">
            <a:off x="6896100" y="5203581"/>
            <a:ext cx="381000" cy="0"/>
          </a:xfrm>
          <a:prstGeom prst="line">
            <a:avLst/>
          </a:prstGeom>
          <a:ln w="57150"/>
        </p:spPr>
        <p:style>
          <a:lnRef idx="1">
            <a:schemeClr val="dk1"/>
          </a:lnRef>
          <a:fillRef idx="0">
            <a:schemeClr val="dk1"/>
          </a:fillRef>
          <a:effectRef idx="0">
            <a:schemeClr val="dk1"/>
          </a:effectRef>
          <a:fontRef idx="minor">
            <a:schemeClr val="tx1"/>
          </a:fontRef>
        </p:style>
      </p:cxnSp>
      <p:sp>
        <p:nvSpPr>
          <p:cNvPr id="44" name="TextBox 43"/>
          <p:cNvSpPr txBox="1"/>
          <p:nvPr/>
        </p:nvSpPr>
        <p:spPr>
          <a:xfrm>
            <a:off x="3276600" y="5029200"/>
            <a:ext cx="2120132" cy="369332"/>
          </a:xfrm>
          <a:prstGeom prst="rect">
            <a:avLst/>
          </a:prstGeom>
          <a:noFill/>
        </p:spPr>
        <p:txBody>
          <a:bodyPr wrap="none" rtlCol="0">
            <a:spAutoFit/>
          </a:bodyPr>
          <a:lstStyle/>
          <a:p>
            <a:r>
              <a:rPr lang="en-US" dirty="0" smtClean="0"/>
              <a:t>Symbolic millennium</a:t>
            </a:r>
            <a:endParaRPr lang="en-US" dirty="0"/>
          </a:p>
        </p:txBody>
      </p:sp>
      <p:sp>
        <p:nvSpPr>
          <p:cNvPr id="45" name="TextBox 44"/>
          <p:cNvSpPr txBox="1"/>
          <p:nvPr/>
        </p:nvSpPr>
        <p:spPr>
          <a:xfrm>
            <a:off x="3200400" y="5317881"/>
            <a:ext cx="2462534" cy="584775"/>
          </a:xfrm>
          <a:prstGeom prst="rect">
            <a:avLst/>
          </a:prstGeom>
          <a:noFill/>
        </p:spPr>
        <p:txBody>
          <a:bodyPr wrap="none" rtlCol="0">
            <a:spAutoFit/>
          </a:bodyPr>
          <a:lstStyle/>
          <a:p>
            <a:r>
              <a:rPr lang="en-US" sz="3200" dirty="0" smtClean="0"/>
              <a:t>3. </a:t>
            </a:r>
            <a:r>
              <a:rPr lang="en-US" sz="3200" dirty="0" err="1" smtClean="0"/>
              <a:t>Amillennial</a:t>
            </a:r>
            <a:endParaRPr lang="en-US" sz="3200" dirty="0"/>
          </a:p>
        </p:txBody>
      </p:sp>
      <p:sp>
        <p:nvSpPr>
          <p:cNvPr id="47" name="TextBox 46"/>
          <p:cNvSpPr txBox="1"/>
          <p:nvPr/>
        </p:nvSpPr>
        <p:spPr>
          <a:xfrm>
            <a:off x="6449024" y="4495800"/>
            <a:ext cx="1323376" cy="584775"/>
          </a:xfrm>
          <a:prstGeom prst="rect">
            <a:avLst/>
          </a:prstGeom>
          <a:noFill/>
        </p:spPr>
        <p:txBody>
          <a:bodyPr wrap="none" rtlCol="0">
            <a:spAutoFit/>
          </a:bodyPr>
          <a:lstStyle/>
          <a:p>
            <a:r>
              <a:rPr lang="en-US" sz="1600" dirty="0" smtClean="0"/>
              <a:t>2</a:t>
            </a:r>
            <a:r>
              <a:rPr lang="en-US" sz="1600" baseline="30000" dirty="0" smtClean="0"/>
              <a:t>nd</a:t>
            </a:r>
            <a:r>
              <a:rPr lang="en-US" sz="1600" dirty="0" smtClean="0"/>
              <a:t> Coming</a:t>
            </a:r>
          </a:p>
          <a:p>
            <a:r>
              <a:rPr lang="en-US" sz="1600" dirty="0" smtClean="0"/>
              <a:t>last judgment</a:t>
            </a:r>
            <a:endParaRPr lang="en-US" sz="16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Premillenial Rapture Views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52</a:t>
            </a:fld>
            <a:endParaRPr lang="en-US"/>
          </a:p>
        </p:txBody>
      </p:sp>
      <p:sp>
        <p:nvSpPr>
          <p:cNvPr id="7" name="Rectangle 6"/>
          <p:cNvSpPr/>
          <p:nvPr/>
        </p:nvSpPr>
        <p:spPr>
          <a:xfrm>
            <a:off x="609600" y="1600200"/>
            <a:ext cx="8001000" cy="12954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838200" y="2438400"/>
            <a:ext cx="7467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rot="5400000">
            <a:off x="1143000" y="2133600"/>
            <a:ext cx="609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1219200" y="1981200"/>
            <a:ext cx="457200" cy="0"/>
          </a:xfrm>
          <a:prstGeom prst="line">
            <a:avLst/>
          </a:prstGeom>
          <a:ln w="38100"/>
        </p:spPr>
        <p:style>
          <a:lnRef idx="1">
            <a:schemeClr val="dk1"/>
          </a:lnRef>
          <a:fillRef idx="0">
            <a:schemeClr val="dk1"/>
          </a:fillRef>
          <a:effectRef idx="0">
            <a:schemeClr val="dk1"/>
          </a:effectRef>
          <a:fontRef idx="minor">
            <a:schemeClr val="tx1"/>
          </a:fontRef>
        </p:style>
      </p:cxnSp>
      <p:sp>
        <p:nvSpPr>
          <p:cNvPr id="11" name="Rectangle 10"/>
          <p:cNvSpPr/>
          <p:nvPr/>
        </p:nvSpPr>
        <p:spPr>
          <a:xfrm>
            <a:off x="5410200" y="2106304"/>
            <a:ext cx="1676400"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12" name="Straight Connector 11"/>
          <p:cNvCxnSpPr/>
          <p:nvPr/>
        </p:nvCxnSpPr>
        <p:spPr>
          <a:xfrm rot="5400000">
            <a:off x="5219700" y="2247900"/>
            <a:ext cx="381000"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rot="5400000">
            <a:off x="6896100" y="2247900"/>
            <a:ext cx="381000" cy="0"/>
          </a:xfrm>
          <a:prstGeom prst="line">
            <a:avLst/>
          </a:prstGeom>
          <a:ln w="57150"/>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5638800" y="2057400"/>
            <a:ext cx="1245854" cy="369332"/>
          </a:xfrm>
          <a:prstGeom prst="rect">
            <a:avLst/>
          </a:prstGeom>
          <a:noFill/>
        </p:spPr>
        <p:txBody>
          <a:bodyPr wrap="none" rtlCol="0">
            <a:spAutoFit/>
          </a:bodyPr>
          <a:lstStyle/>
          <a:p>
            <a:r>
              <a:rPr lang="en-US" dirty="0" smtClean="0"/>
              <a:t>millennium</a:t>
            </a:r>
            <a:endParaRPr lang="en-US" dirty="0"/>
          </a:p>
        </p:txBody>
      </p:sp>
      <p:sp>
        <p:nvSpPr>
          <p:cNvPr id="15" name="TextBox 14"/>
          <p:cNvSpPr txBox="1"/>
          <p:nvPr/>
        </p:nvSpPr>
        <p:spPr>
          <a:xfrm>
            <a:off x="3200400" y="2362200"/>
            <a:ext cx="3028842" cy="584775"/>
          </a:xfrm>
          <a:prstGeom prst="rect">
            <a:avLst/>
          </a:prstGeom>
          <a:noFill/>
        </p:spPr>
        <p:txBody>
          <a:bodyPr wrap="none" rtlCol="0">
            <a:spAutoFit/>
          </a:bodyPr>
          <a:lstStyle/>
          <a:p>
            <a:r>
              <a:rPr lang="en-US" sz="3200" dirty="0" smtClean="0"/>
              <a:t>1. Pre-tribulation</a:t>
            </a:r>
            <a:endParaRPr lang="en-US" sz="3200" dirty="0"/>
          </a:p>
        </p:txBody>
      </p:sp>
      <p:sp>
        <p:nvSpPr>
          <p:cNvPr id="16" name="TextBox 15"/>
          <p:cNvSpPr txBox="1"/>
          <p:nvPr/>
        </p:nvSpPr>
        <p:spPr>
          <a:xfrm>
            <a:off x="4832398" y="1676400"/>
            <a:ext cx="1111202" cy="338554"/>
          </a:xfrm>
          <a:prstGeom prst="rect">
            <a:avLst/>
          </a:prstGeom>
          <a:noFill/>
        </p:spPr>
        <p:txBody>
          <a:bodyPr wrap="none" rtlCol="0">
            <a:spAutoFit/>
          </a:bodyPr>
          <a:lstStyle/>
          <a:p>
            <a:r>
              <a:rPr lang="en-US" sz="1600" dirty="0" smtClean="0"/>
              <a:t>2</a:t>
            </a:r>
            <a:r>
              <a:rPr lang="en-US" sz="1600" baseline="30000" dirty="0" smtClean="0"/>
              <a:t>nd</a:t>
            </a:r>
            <a:r>
              <a:rPr lang="en-US" sz="1600" dirty="0" smtClean="0"/>
              <a:t> Coming</a:t>
            </a:r>
            <a:endParaRPr lang="en-US" sz="1600" dirty="0"/>
          </a:p>
        </p:txBody>
      </p:sp>
      <p:sp>
        <p:nvSpPr>
          <p:cNvPr id="17" name="TextBox 16"/>
          <p:cNvSpPr txBox="1"/>
          <p:nvPr/>
        </p:nvSpPr>
        <p:spPr>
          <a:xfrm>
            <a:off x="6449024" y="1676400"/>
            <a:ext cx="1323376" cy="338554"/>
          </a:xfrm>
          <a:prstGeom prst="rect">
            <a:avLst/>
          </a:prstGeom>
          <a:noFill/>
        </p:spPr>
        <p:txBody>
          <a:bodyPr wrap="none" rtlCol="0">
            <a:spAutoFit/>
          </a:bodyPr>
          <a:lstStyle/>
          <a:p>
            <a:r>
              <a:rPr lang="en-US" sz="1600" dirty="0" smtClean="0"/>
              <a:t>last judgment</a:t>
            </a:r>
            <a:endParaRPr lang="en-US" sz="1600" dirty="0"/>
          </a:p>
        </p:txBody>
      </p:sp>
      <p:sp>
        <p:nvSpPr>
          <p:cNvPr id="18" name="Rectangle 17"/>
          <p:cNvSpPr/>
          <p:nvPr/>
        </p:nvSpPr>
        <p:spPr>
          <a:xfrm>
            <a:off x="3576856" y="2098344"/>
            <a:ext cx="1774208"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smtClean="0"/>
              <a:t>7 year tribulation</a:t>
            </a:r>
            <a:endParaRPr lang="en-US" sz="1400" dirty="0"/>
          </a:p>
        </p:txBody>
      </p:sp>
      <p:cxnSp>
        <p:nvCxnSpPr>
          <p:cNvPr id="21" name="Straight Arrow Connector 20"/>
          <p:cNvCxnSpPr/>
          <p:nvPr/>
        </p:nvCxnSpPr>
        <p:spPr>
          <a:xfrm rot="5400000" flipH="1" flipV="1">
            <a:off x="3341075" y="2209403"/>
            <a:ext cx="457200" cy="794"/>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3189072" y="1676400"/>
            <a:ext cx="849528" cy="338554"/>
          </a:xfrm>
          <a:prstGeom prst="rect">
            <a:avLst/>
          </a:prstGeom>
          <a:noFill/>
        </p:spPr>
        <p:txBody>
          <a:bodyPr wrap="none" rtlCol="0">
            <a:spAutoFit/>
          </a:bodyPr>
          <a:lstStyle/>
          <a:p>
            <a:r>
              <a:rPr lang="en-US" sz="1600" dirty="0" smtClean="0"/>
              <a:t>Rapture</a:t>
            </a:r>
            <a:endParaRPr lang="en-US" sz="1600" dirty="0"/>
          </a:p>
        </p:txBody>
      </p:sp>
      <p:sp>
        <p:nvSpPr>
          <p:cNvPr id="24" name="Rectangle 23"/>
          <p:cNvSpPr/>
          <p:nvPr/>
        </p:nvSpPr>
        <p:spPr>
          <a:xfrm>
            <a:off x="609600" y="3048000"/>
            <a:ext cx="8001000" cy="12954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838200" y="3886200"/>
            <a:ext cx="7467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rot="5400000">
            <a:off x="1143000" y="3581400"/>
            <a:ext cx="609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a:off x="1219200" y="3429000"/>
            <a:ext cx="457200" cy="0"/>
          </a:xfrm>
          <a:prstGeom prst="line">
            <a:avLst/>
          </a:prstGeom>
          <a:ln w="38100"/>
        </p:spPr>
        <p:style>
          <a:lnRef idx="1">
            <a:schemeClr val="dk1"/>
          </a:lnRef>
          <a:fillRef idx="0">
            <a:schemeClr val="dk1"/>
          </a:fillRef>
          <a:effectRef idx="0">
            <a:schemeClr val="dk1"/>
          </a:effectRef>
          <a:fontRef idx="minor">
            <a:schemeClr val="tx1"/>
          </a:fontRef>
        </p:style>
      </p:cxnSp>
      <p:sp>
        <p:nvSpPr>
          <p:cNvPr id="28" name="Rectangle 27"/>
          <p:cNvSpPr/>
          <p:nvPr/>
        </p:nvSpPr>
        <p:spPr>
          <a:xfrm>
            <a:off x="5410200" y="3554104"/>
            <a:ext cx="1676400"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29" name="Straight Connector 28"/>
          <p:cNvCxnSpPr/>
          <p:nvPr/>
        </p:nvCxnSpPr>
        <p:spPr>
          <a:xfrm rot="5400000">
            <a:off x="5219700" y="3695700"/>
            <a:ext cx="381000"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30" name="Straight Connector 29"/>
          <p:cNvCxnSpPr/>
          <p:nvPr/>
        </p:nvCxnSpPr>
        <p:spPr>
          <a:xfrm rot="5400000">
            <a:off x="6896100" y="3695700"/>
            <a:ext cx="381000" cy="0"/>
          </a:xfrm>
          <a:prstGeom prst="line">
            <a:avLst/>
          </a:prstGeom>
          <a:ln w="57150"/>
        </p:spPr>
        <p:style>
          <a:lnRef idx="1">
            <a:schemeClr val="dk1"/>
          </a:lnRef>
          <a:fillRef idx="0">
            <a:schemeClr val="dk1"/>
          </a:fillRef>
          <a:effectRef idx="0">
            <a:schemeClr val="dk1"/>
          </a:effectRef>
          <a:fontRef idx="minor">
            <a:schemeClr val="tx1"/>
          </a:fontRef>
        </p:style>
      </p:cxnSp>
      <p:sp>
        <p:nvSpPr>
          <p:cNvPr id="31" name="TextBox 30"/>
          <p:cNvSpPr txBox="1"/>
          <p:nvPr/>
        </p:nvSpPr>
        <p:spPr>
          <a:xfrm>
            <a:off x="5638800" y="3505200"/>
            <a:ext cx="1245854" cy="369332"/>
          </a:xfrm>
          <a:prstGeom prst="rect">
            <a:avLst/>
          </a:prstGeom>
          <a:noFill/>
        </p:spPr>
        <p:txBody>
          <a:bodyPr wrap="none" rtlCol="0">
            <a:spAutoFit/>
          </a:bodyPr>
          <a:lstStyle/>
          <a:p>
            <a:r>
              <a:rPr lang="en-US" dirty="0" smtClean="0"/>
              <a:t>millennium</a:t>
            </a:r>
            <a:endParaRPr lang="en-US" dirty="0"/>
          </a:p>
        </p:txBody>
      </p:sp>
      <p:sp>
        <p:nvSpPr>
          <p:cNvPr id="32" name="TextBox 31"/>
          <p:cNvSpPr txBox="1"/>
          <p:nvPr/>
        </p:nvSpPr>
        <p:spPr>
          <a:xfrm>
            <a:off x="3200400" y="3810000"/>
            <a:ext cx="2242986" cy="584775"/>
          </a:xfrm>
          <a:prstGeom prst="rect">
            <a:avLst/>
          </a:prstGeom>
          <a:noFill/>
        </p:spPr>
        <p:txBody>
          <a:bodyPr wrap="none" rtlCol="0">
            <a:spAutoFit/>
          </a:bodyPr>
          <a:lstStyle/>
          <a:p>
            <a:r>
              <a:rPr lang="en-US" sz="3200" dirty="0" smtClean="0"/>
              <a:t>2. Pre-wrath</a:t>
            </a:r>
            <a:endParaRPr lang="en-US" sz="3200" dirty="0"/>
          </a:p>
        </p:txBody>
      </p:sp>
      <p:sp>
        <p:nvSpPr>
          <p:cNvPr id="33" name="TextBox 32"/>
          <p:cNvSpPr txBox="1"/>
          <p:nvPr/>
        </p:nvSpPr>
        <p:spPr>
          <a:xfrm>
            <a:off x="5137198" y="3124200"/>
            <a:ext cx="1111202" cy="338554"/>
          </a:xfrm>
          <a:prstGeom prst="rect">
            <a:avLst/>
          </a:prstGeom>
          <a:noFill/>
        </p:spPr>
        <p:txBody>
          <a:bodyPr wrap="none" rtlCol="0">
            <a:spAutoFit/>
          </a:bodyPr>
          <a:lstStyle/>
          <a:p>
            <a:r>
              <a:rPr lang="en-US" sz="1600" dirty="0" smtClean="0"/>
              <a:t>2</a:t>
            </a:r>
            <a:r>
              <a:rPr lang="en-US" sz="1600" baseline="30000" dirty="0" smtClean="0"/>
              <a:t>nd</a:t>
            </a:r>
            <a:r>
              <a:rPr lang="en-US" sz="1600" dirty="0" smtClean="0"/>
              <a:t> Coming</a:t>
            </a:r>
            <a:endParaRPr lang="en-US" sz="1600" dirty="0"/>
          </a:p>
        </p:txBody>
      </p:sp>
      <p:sp>
        <p:nvSpPr>
          <p:cNvPr id="34" name="TextBox 33"/>
          <p:cNvSpPr txBox="1"/>
          <p:nvPr/>
        </p:nvSpPr>
        <p:spPr>
          <a:xfrm>
            <a:off x="6449024" y="3124200"/>
            <a:ext cx="1323376" cy="338554"/>
          </a:xfrm>
          <a:prstGeom prst="rect">
            <a:avLst/>
          </a:prstGeom>
          <a:noFill/>
        </p:spPr>
        <p:txBody>
          <a:bodyPr wrap="none" rtlCol="0">
            <a:spAutoFit/>
          </a:bodyPr>
          <a:lstStyle/>
          <a:p>
            <a:r>
              <a:rPr lang="en-US" sz="1600" dirty="0" smtClean="0"/>
              <a:t>last judgment</a:t>
            </a:r>
            <a:endParaRPr lang="en-US" sz="1600" dirty="0"/>
          </a:p>
        </p:txBody>
      </p:sp>
      <p:sp>
        <p:nvSpPr>
          <p:cNvPr id="35" name="Rectangle 34"/>
          <p:cNvSpPr/>
          <p:nvPr/>
        </p:nvSpPr>
        <p:spPr>
          <a:xfrm>
            <a:off x="3576856" y="3546144"/>
            <a:ext cx="1774208"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smtClean="0"/>
              <a:t>7 year tribulation</a:t>
            </a:r>
            <a:endParaRPr lang="en-US" sz="1400" dirty="0"/>
          </a:p>
        </p:txBody>
      </p:sp>
      <p:cxnSp>
        <p:nvCxnSpPr>
          <p:cNvPr id="36" name="Straight Arrow Connector 35"/>
          <p:cNvCxnSpPr/>
          <p:nvPr/>
        </p:nvCxnSpPr>
        <p:spPr>
          <a:xfrm rot="5400000" flipH="1" flipV="1">
            <a:off x="4571603" y="3657203"/>
            <a:ext cx="457200" cy="794"/>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
        <p:nvSpPr>
          <p:cNvPr id="37" name="TextBox 36"/>
          <p:cNvSpPr txBox="1"/>
          <p:nvPr/>
        </p:nvSpPr>
        <p:spPr>
          <a:xfrm>
            <a:off x="4255872" y="3124200"/>
            <a:ext cx="849528" cy="338554"/>
          </a:xfrm>
          <a:prstGeom prst="rect">
            <a:avLst/>
          </a:prstGeom>
          <a:noFill/>
        </p:spPr>
        <p:txBody>
          <a:bodyPr wrap="none" rtlCol="0">
            <a:spAutoFit/>
          </a:bodyPr>
          <a:lstStyle/>
          <a:p>
            <a:r>
              <a:rPr lang="en-US" sz="1600" dirty="0" smtClean="0"/>
              <a:t>Rapture</a:t>
            </a:r>
            <a:endParaRPr lang="en-US" sz="1600" dirty="0"/>
          </a:p>
        </p:txBody>
      </p:sp>
      <p:sp>
        <p:nvSpPr>
          <p:cNvPr id="38" name="Rectangle 37"/>
          <p:cNvSpPr/>
          <p:nvPr/>
        </p:nvSpPr>
        <p:spPr>
          <a:xfrm>
            <a:off x="609600" y="4520625"/>
            <a:ext cx="8001000" cy="1295400"/>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838200" y="5358825"/>
            <a:ext cx="7467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rot="5400000">
            <a:off x="1143000" y="5054025"/>
            <a:ext cx="6096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a:off x="1219200" y="4901625"/>
            <a:ext cx="457200" cy="0"/>
          </a:xfrm>
          <a:prstGeom prst="line">
            <a:avLst/>
          </a:prstGeom>
          <a:ln w="38100"/>
        </p:spPr>
        <p:style>
          <a:lnRef idx="1">
            <a:schemeClr val="dk1"/>
          </a:lnRef>
          <a:fillRef idx="0">
            <a:schemeClr val="dk1"/>
          </a:fillRef>
          <a:effectRef idx="0">
            <a:schemeClr val="dk1"/>
          </a:effectRef>
          <a:fontRef idx="minor">
            <a:schemeClr val="tx1"/>
          </a:fontRef>
        </p:style>
      </p:cxnSp>
      <p:sp>
        <p:nvSpPr>
          <p:cNvPr id="42" name="Rectangle 41"/>
          <p:cNvSpPr/>
          <p:nvPr/>
        </p:nvSpPr>
        <p:spPr>
          <a:xfrm>
            <a:off x="5410200" y="5026729"/>
            <a:ext cx="1676400"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43" name="Straight Connector 42"/>
          <p:cNvCxnSpPr/>
          <p:nvPr/>
        </p:nvCxnSpPr>
        <p:spPr>
          <a:xfrm rot="5400000">
            <a:off x="5219700" y="5168325"/>
            <a:ext cx="381000"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44" name="Straight Connector 43"/>
          <p:cNvCxnSpPr/>
          <p:nvPr/>
        </p:nvCxnSpPr>
        <p:spPr>
          <a:xfrm rot="5400000">
            <a:off x="6896100" y="5168325"/>
            <a:ext cx="381000" cy="0"/>
          </a:xfrm>
          <a:prstGeom prst="line">
            <a:avLst/>
          </a:prstGeom>
          <a:ln w="57150"/>
        </p:spPr>
        <p:style>
          <a:lnRef idx="1">
            <a:schemeClr val="dk1"/>
          </a:lnRef>
          <a:fillRef idx="0">
            <a:schemeClr val="dk1"/>
          </a:fillRef>
          <a:effectRef idx="0">
            <a:schemeClr val="dk1"/>
          </a:effectRef>
          <a:fontRef idx="minor">
            <a:schemeClr val="tx1"/>
          </a:fontRef>
        </p:style>
      </p:cxnSp>
      <p:sp>
        <p:nvSpPr>
          <p:cNvPr id="45" name="TextBox 44"/>
          <p:cNvSpPr txBox="1"/>
          <p:nvPr/>
        </p:nvSpPr>
        <p:spPr>
          <a:xfrm>
            <a:off x="5638800" y="4977825"/>
            <a:ext cx="1245854" cy="369332"/>
          </a:xfrm>
          <a:prstGeom prst="rect">
            <a:avLst/>
          </a:prstGeom>
          <a:noFill/>
        </p:spPr>
        <p:txBody>
          <a:bodyPr wrap="none" rtlCol="0">
            <a:spAutoFit/>
          </a:bodyPr>
          <a:lstStyle/>
          <a:p>
            <a:r>
              <a:rPr lang="en-US" dirty="0" smtClean="0"/>
              <a:t>millennium</a:t>
            </a:r>
            <a:endParaRPr lang="en-US" dirty="0"/>
          </a:p>
        </p:txBody>
      </p:sp>
      <p:sp>
        <p:nvSpPr>
          <p:cNvPr id="46" name="TextBox 45"/>
          <p:cNvSpPr txBox="1"/>
          <p:nvPr/>
        </p:nvSpPr>
        <p:spPr>
          <a:xfrm>
            <a:off x="3200400" y="5282625"/>
            <a:ext cx="3189719" cy="584775"/>
          </a:xfrm>
          <a:prstGeom prst="rect">
            <a:avLst/>
          </a:prstGeom>
          <a:noFill/>
        </p:spPr>
        <p:txBody>
          <a:bodyPr wrap="none" rtlCol="0">
            <a:spAutoFit/>
          </a:bodyPr>
          <a:lstStyle/>
          <a:p>
            <a:r>
              <a:rPr lang="en-US" sz="3200" dirty="0" smtClean="0"/>
              <a:t>3. Post-tribulation</a:t>
            </a:r>
            <a:endParaRPr lang="en-US" sz="3200" dirty="0"/>
          </a:p>
        </p:txBody>
      </p:sp>
      <p:sp>
        <p:nvSpPr>
          <p:cNvPr id="47" name="TextBox 46"/>
          <p:cNvSpPr txBox="1"/>
          <p:nvPr/>
        </p:nvSpPr>
        <p:spPr>
          <a:xfrm>
            <a:off x="4846046" y="4460345"/>
            <a:ext cx="1111202" cy="584775"/>
          </a:xfrm>
          <a:prstGeom prst="rect">
            <a:avLst/>
          </a:prstGeom>
          <a:noFill/>
        </p:spPr>
        <p:txBody>
          <a:bodyPr wrap="none" rtlCol="0">
            <a:spAutoFit/>
          </a:bodyPr>
          <a:lstStyle/>
          <a:p>
            <a:r>
              <a:rPr lang="en-US" sz="1600" dirty="0" smtClean="0"/>
              <a:t>Rapture</a:t>
            </a:r>
          </a:p>
          <a:p>
            <a:r>
              <a:rPr lang="en-US" sz="1600" dirty="0" smtClean="0"/>
              <a:t>2</a:t>
            </a:r>
            <a:r>
              <a:rPr lang="en-US" sz="1600" baseline="30000" dirty="0" smtClean="0"/>
              <a:t>nd</a:t>
            </a:r>
            <a:r>
              <a:rPr lang="en-US" sz="1600" dirty="0" smtClean="0"/>
              <a:t> Coming</a:t>
            </a:r>
            <a:endParaRPr lang="en-US" sz="1600" dirty="0"/>
          </a:p>
        </p:txBody>
      </p:sp>
      <p:sp>
        <p:nvSpPr>
          <p:cNvPr id="48" name="TextBox 47"/>
          <p:cNvSpPr txBox="1"/>
          <p:nvPr/>
        </p:nvSpPr>
        <p:spPr>
          <a:xfrm>
            <a:off x="6449024" y="4596825"/>
            <a:ext cx="1323376" cy="338554"/>
          </a:xfrm>
          <a:prstGeom prst="rect">
            <a:avLst/>
          </a:prstGeom>
          <a:noFill/>
        </p:spPr>
        <p:txBody>
          <a:bodyPr wrap="none" rtlCol="0">
            <a:spAutoFit/>
          </a:bodyPr>
          <a:lstStyle/>
          <a:p>
            <a:r>
              <a:rPr lang="en-US" sz="1600" dirty="0" smtClean="0"/>
              <a:t>last judgment</a:t>
            </a:r>
            <a:endParaRPr lang="en-US" sz="1600" dirty="0"/>
          </a:p>
        </p:txBody>
      </p:sp>
      <p:sp>
        <p:nvSpPr>
          <p:cNvPr id="49" name="Rectangle 48"/>
          <p:cNvSpPr/>
          <p:nvPr/>
        </p:nvSpPr>
        <p:spPr>
          <a:xfrm>
            <a:off x="3576856" y="5018769"/>
            <a:ext cx="1774208"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smtClean="0"/>
              <a:t>7 year tribulation</a:t>
            </a:r>
            <a:endParaRPr lang="en-US" sz="1400" dirty="0"/>
          </a:p>
        </p:txBody>
      </p:sp>
      <p:cxnSp>
        <p:nvCxnSpPr>
          <p:cNvPr id="50" name="Straight Arrow Connector 49"/>
          <p:cNvCxnSpPr/>
          <p:nvPr/>
        </p:nvCxnSpPr>
        <p:spPr>
          <a:xfrm rot="5400000" flipH="1" flipV="1">
            <a:off x="5105797" y="5129828"/>
            <a:ext cx="457200" cy="794"/>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53</a:t>
            </a:fld>
            <a:endParaRPr lang="en-US"/>
          </a:p>
        </p:txBody>
      </p:sp>
      <p:pic>
        <p:nvPicPr>
          <p:cNvPr id="2050" name="Picture 2" descr="File:Millennial views.svg">
            <a:hlinkClick r:id="rId2"/>
          </p:cNvPr>
          <p:cNvPicPr>
            <a:picLocks noChangeAspect="1" noChangeArrowheads="1"/>
          </p:cNvPicPr>
          <p:nvPr/>
        </p:nvPicPr>
        <p:blipFill>
          <a:blip r:embed="rId3" cstate="print"/>
          <a:srcRect/>
          <a:stretch>
            <a:fillRect/>
          </a:stretch>
        </p:blipFill>
        <p:spPr bwMode="auto">
          <a:xfrm>
            <a:off x="1905000" y="0"/>
            <a:ext cx="4876800" cy="6901132"/>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0493FE8-888C-4434-AD7C-BF830D379F5E}" type="datetime1">
              <a:rPr lang="en-US" smtClean="0"/>
              <a:pPr/>
              <a:t>12/14/2016</a:t>
            </a:fld>
            <a:endParaRPr lang="en-US"/>
          </a:p>
        </p:txBody>
      </p:sp>
      <p:sp>
        <p:nvSpPr>
          <p:cNvPr id="4" name="Footer Placeholder 3"/>
          <p:cNvSpPr>
            <a:spLocks noGrp="1"/>
          </p:cNvSpPr>
          <p:nvPr>
            <p:ph type="ftr" sz="quarter" idx="11"/>
          </p:nvPr>
        </p:nvSpPr>
        <p:spPr/>
        <p:txBody>
          <a:bodyPr/>
          <a:lstStyle/>
          <a:p>
            <a:r>
              <a:rPr lang="en-US" smtClean="0"/>
              <a:t>David Tye</a:t>
            </a:r>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54</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2638425" y="476250"/>
            <a:ext cx="3867150" cy="590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Terms</a:t>
            </a:r>
            <a:endParaRPr lang="en-US" dirty="0"/>
          </a:p>
        </p:txBody>
      </p:sp>
      <p:sp>
        <p:nvSpPr>
          <p:cNvPr id="3" name="Content Placeholder 2"/>
          <p:cNvSpPr>
            <a:spLocks noGrp="1"/>
          </p:cNvSpPr>
          <p:nvPr>
            <p:ph sz="half" idx="1"/>
          </p:nvPr>
        </p:nvSpPr>
        <p:spPr>
          <a:xfrm>
            <a:off x="228600" y="1600200"/>
            <a:ext cx="4038600" cy="4525963"/>
          </a:xfrm>
        </p:spPr>
        <p:txBody>
          <a:bodyPr>
            <a:normAutofit/>
          </a:bodyPr>
          <a:lstStyle/>
          <a:p>
            <a:pPr marL="514350" lvl="1" indent="-514350">
              <a:buFont typeface="+mj-lt"/>
              <a:buAutoNum type="arabicPeriod"/>
            </a:pPr>
            <a:r>
              <a:rPr lang="en-US" sz="2800" dirty="0" smtClean="0"/>
              <a:t>The Rapture</a:t>
            </a:r>
          </a:p>
          <a:p>
            <a:pPr marL="522288" lvl="1" indent="-514350">
              <a:buFont typeface="+mj-lt"/>
              <a:buAutoNum type="arabicPeriod"/>
            </a:pPr>
            <a:r>
              <a:rPr lang="en-US" sz="2800" dirty="0" smtClean="0"/>
              <a:t>The Tribulation</a:t>
            </a:r>
          </a:p>
          <a:p>
            <a:pPr marL="522288" lvl="1" indent="-514350">
              <a:buFont typeface="+mj-lt"/>
              <a:buAutoNum type="arabicPeriod"/>
            </a:pPr>
            <a:r>
              <a:rPr lang="en-US" sz="2800" dirty="0" smtClean="0"/>
              <a:t>2nd Coming</a:t>
            </a:r>
          </a:p>
          <a:p>
            <a:pPr marL="522288" lvl="1" indent="-514350">
              <a:buFont typeface="+mj-lt"/>
              <a:buAutoNum type="arabicPeriod"/>
            </a:pPr>
            <a:r>
              <a:rPr lang="en-US" sz="2800" dirty="0" smtClean="0"/>
              <a:t>Millennium</a:t>
            </a:r>
          </a:p>
          <a:p>
            <a:pPr marL="522288" lvl="1" indent="-514350">
              <a:buFont typeface="+mj-lt"/>
              <a:buAutoNum type="arabicPeriod"/>
            </a:pPr>
            <a:r>
              <a:rPr lang="en-US" sz="2800" dirty="0" smtClean="0"/>
              <a:t>Millennial kingdom</a:t>
            </a:r>
          </a:p>
          <a:p>
            <a:pPr marL="522288" lvl="1" indent="-514350">
              <a:buFont typeface="+mj-lt"/>
              <a:buAutoNum type="arabicPeriod"/>
            </a:pPr>
            <a:r>
              <a:rPr lang="en-US" sz="2800" dirty="0" smtClean="0"/>
              <a:t>Day of the Lord</a:t>
            </a:r>
          </a:p>
          <a:p>
            <a:endParaRPr lang="en-US" sz="3200" dirty="0"/>
          </a:p>
        </p:txBody>
      </p:sp>
      <p:sp>
        <p:nvSpPr>
          <p:cNvPr id="9" name="Content Placeholder 8"/>
          <p:cNvSpPr>
            <a:spLocks noGrp="1"/>
          </p:cNvSpPr>
          <p:nvPr>
            <p:ph sz="half" idx="2"/>
          </p:nvPr>
        </p:nvSpPr>
        <p:spPr>
          <a:xfrm>
            <a:off x="4114800" y="1600200"/>
            <a:ext cx="4800600" cy="4525963"/>
          </a:xfrm>
        </p:spPr>
        <p:txBody>
          <a:bodyPr>
            <a:normAutofit/>
          </a:bodyPr>
          <a:lstStyle/>
          <a:p>
            <a:pPr marL="457200" indent="-457200">
              <a:buFont typeface="Calibri" pitchFamily="34" charset="0"/>
              <a:buChar char="–"/>
            </a:pPr>
            <a:r>
              <a:rPr lang="en-US" dirty="0" smtClean="0"/>
              <a:t>Church taken up by Christ</a:t>
            </a:r>
          </a:p>
          <a:p>
            <a:pPr marL="457200" indent="-457200">
              <a:buFont typeface="Calibri" pitchFamily="34" charset="0"/>
              <a:buChar char="–"/>
            </a:pPr>
            <a:r>
              <a:rPr lang="en-US" dirty="0" smtClean="0"/>
              <a:t>7 year period of trouble</a:t>
            </a:r>
          </a:p>
          <a:p>
            <a:pPr marL="457200" indent="-457200">
              <a:buFont typeface="Calibri" pitchFamily="34" charset="0"/>
              <a:buChar char="–"/>
            </a:pPr>
            <a:r>
              <a:rPr lang="en-US" dirty="0" smtClean="0"/>
              <a:t>Christ’s 2</a:t>
            </a:r>
            <a:r>
              <a:rPr lang="en-US" baseline="30000" dirty="0" smtClean="0"/>
              <a:t>nd</a:t>
            </a:r>
            <a:r>
              <a:rPr lang="en-US" dirty="0" smtClean="0"/>
              <a:t> return to earth</a:t>
            </a:r>
          </a:p>
          <a:p>
            <a:pPr marL="457200" indent="-457200">
              <a:buFont typeface="Calibri" pitchFamily="34" charset="0"/>
              <a:buChar char="–"/>
            </a:pPr>
            <a:r>
              <a:rPr lang="en-US" dirty="0" smtClean="0"/>
              <a:t>1000 year period</a:t>
            </a:r>
          </a:p>
          <a:p>
            <a:pPr marL="457200" indent="-457200">
              <a:buFont typeface="Calibri" pitchFamily="34" charset="0"/>
              <a:buChar char="–"/>
            </a:pPr>
            <a:r>
              <a:rPr lang="en-US" dirty="0" smtClean="0"/>
              <a:t>Christ’s 1000 year reign</a:t>
            </a:r>
          </a:p>
          <a:p>
            <a:pPr marL="457200" indent="-457200">
              <a:buFont typeface="Calibri" pitchFamily="34" charset="0"/>
              <a:buChar char="–"/>
            </a:pPr>
            <a:r>
              <a:rPr lang="en-US" dirty="0" smtClean="0"/>
              <a:t>1 thru 5 above</a:t>
            </a:r>
          </a:p>
        </p:txBody>
      </p:sp>
      <p:sp>
        <p:nvSpPr>
          <p:cNvPr id="4" name="Date Placeholder 3"/>
          <p:cNvSpPr>
            <a:spLocks noGrp="1"/>
          </p:cNvSpPr>
          <p:nvPr>
            <p:ph type="dt" sz="half" idx="10"/>
          </p:nvPr>
        </p:nvSpPr>
        <p:spPr/>
        <p:txBody>
          <a:bodyPr/>
          <a:lstStyle/>
          <a:p>
            <a:fld id="{D3C89D95-4DEF-4B3C-A9CD-7624CD3353A3}" type="datetime1">
              <a:rPr lang="en-US" smtClean="0"/>
              <a:pPr/>
              <a:t>12/14/2016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55</a:t>
            </a:fld>
            <a:endParaRPr lang="en-US"/>
          </a:p>
        </p:txBody>
      </p:sp>
      <p:sp>
        <p:nvSpPr>
          <p:cNvPr id="10" name="TextBox 9"/>
          <p:cNvSpPr txBox="1"/>
          <p:nvPr/>
        </p:nvSpPr>
        <p:spPr>
          <a:xfrm>
            <a:off x="1066800" y="4876800"/>
            <a:ext cx="6400800" cy="1384995"/>
          </a:xfrm>
          <a:prstGeom prst="rect">
            <a:avLst/>
          </a:prstGeom>
          <a:noFill/>
        </p:spPr>
        <p:txBody>
          <a:bodyPr wrap="square" rtlCol="0">
            <a:spAutoFit/>
          </a:bodyPr>
          <a:lstStyle/>
          <a:p>
            <a:pPr algn="ctr"/>
            <a:r>
              <a:rPr lang="en-US" sz="2800" b="1" dirty="0" smtClean="0">
                <a:solidFill>
                  <a:srgbClr val="FF0000"/>
                </a:solidFill>
              </a:rPr>
              <a:t>There is debate regarding the existence and order of the above events/periods. Your view depends on several things.</a:t>
            </a:r>
            <a:endParaRPr 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 calcmode="lin" valueType="num">
                                      <p:cBhvr additive="base">
                                        <p:cTn id="31"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 calcmode="lin" valueType="num">
                                      <p:cBhvr additive="base">
                                        <p:cTn id="37"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linds(horizontal)">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3 Points about Biblical Prophecy</a:t>
            </a: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sz="2400" b="1" dirty="0" smtClean="0">
                <a:solidFill>
                  <a:schemeClr val="tx2"/>
                </a:solidFill>
                <a:latin typeface="Times New Roman" pitchFamily="18" charset="0"/>
                <a:cs typeface="Times New Roman" pitchFamily="18" charset="0"/>
              </a:rPr>
              <a:t>Isaiah 46:10</a:t>
            </a:r>
            <a:r>
              <a:rPr lang="en-US" sz="2400" dirty="0" smtClean="0">
                <a:solidFill>
                  <a:schemeClr val="tx2"/>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Declaring the end from the beginning And from ancient times things which have not been done, Saying, 'My purpose will be established, And I will accomplish all My good pleasure'; </a:t>
            </a:r>
          </a:p>
          <a:p>
            <a:endParaRPr lang="en-US" sz="2400" dirty="0" smtClean="0">
              <a:latin typeface="Times New Roman" pitchFamily="18" charset="0"/>
              <a:cs typeface="Times New Roman" pitchFamily="18" charset="0"/>
            </a:endParaRPr>
          </a:p>
          <a:p>
            <a:r>
              <a:rPr lang="en-US" sz="2400" b="1" dirty="0" smtClean="0">
                <a:solidFill>
                  <a:schemeClr val="tx2"/>
                </a:solidFill>
                <a:latin typeface="Times New Roman" pitchFamily="18" charset="0"/>
                <a:cs typeface="Times New Roman" pitchFamily="18" charset="0"/>
              </a:rPr>
              <a:t>2 Peter 1:20-21</a:t>
            </a:r>
            <a:r>
              <a:rPr lang="en-US" sz="2400" dirty="0" smtClean="0">
                <a:solidFill>
                  <a:schemeClr val="tx2"/>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But know this first of all, that no prophecy of Scripture is </a:t>
            </a:r>
            <a:r>
              <a:rPr lang="en-US" sz="2400" i="1" dirty="0" smtClean="0">
                <a:latin typeface="Times New Roman" pitchFamily="18" charset="0"/>
                <a:cs typeface="Times New Roman" pitchFamily="18" charset="0"/>
              </a:rPr>
              <a:t>a matter</a:t>
            </a:r>
            <a:r>
              <a:rPr lang="en-US" sz="2400" dirty="0" smtClean="0">
                <a:latin typeface="Times New Roman" pitchFamily="18" charset="0"/>
                <a:cs typeface="Times New Roman" pitchFamily="18" charset="0"/>
              </a:rPr>
              <a:t> of one's own interpretation, </a:t>
            </a:r>
            <a:r>
              <a:rPr lang="en-US" sz="2400" baseline="30000" dirty="0" smtClean="0">
                <a:latin typeface="Times New Roman" pitchFamily="18" charset="0"/>
                <a:cs typeface="Times New Roman" pitchFamily="18" charset="0"/>
              </a:rPr>
              <a:t>21</a:t>
            </a:r>
            <a:r>
              <a:rPr lang="en-US" sz="2400" dirty="0" smtClean="0">
                <a:latin typeface="Times New Roman" pitchFamily="18" charset="0"/>
                <a:cs typeface="Times New Roman" pitchFamily="18" charset="0"/>
              </a:rPr>
              <a:t>for no prophecy was ever made by an act of human will, but men moved by the Holy Spirit spoke from God. </a:t>
            </a:r>
          </a:p>
          <a:p>
            <a:endParaRPr lang="en-US" sz="2400" dirty="0" smtClean="0">
              <a:latin typeface="Times New Roman" pitchFamily="18" charset="0"/>
              <a:cs typeface="Times New Roman" pitchFamily="18" charset="0"/>
            </a:endParaRPr>
          </a:p>
          <a:p>
            <a:r>
              <a:rPr lang="en-US" sz="2400" b="1" dirty="0" smtClean="0">
                <a:solidFill>
                  <a:schemeClr val="tx2"/>
                </a:solidFill>
                <a:latin typeface="Times New Roman" pitchFamily="18" charset="0"/>
                <a:cs typeface="Times New Roman" pitchFamily="18" charset="0"/>
              </a:rPr>
              <a:t>1 Peter 1:10-12 </a:t>
            </a:r>
            <a:r>
              <a:rPr lang="en-US" sz="2400" dirty="0" smtClean="0">
                <a:latin typeface="Times New Roman" pitchFamily="18" charset="0"/>
                <a:cs typeface="Times New Roman" pitchFamily="18" charset="0"/>
              </a:rPr>
              <a:t>As to this salvation, the prophets who prophesied of the grace that </a:t>
            </a:r>
            <a:r>
              <a:rPr lang="en-US" sz="2400" i="1" dirty="0" smtClean="0">
                <a:latin typeface="Times New Roman" pitchFamily="18" charset="0"/>
                <a:cs typeface="Times New Roman" pitchFamily="18" charset="0"/>
              </a:rPr>
              <a:t>would come</a:t>
            </a:r>
            <a:r>
              <a:rPr lang="en-US" sz="2400" dirty="0" smtClean="0">
                <a:latin typeface="Times New Roman" pitchFamily="18" charset="0"/>
                <a:cs typeface="Times New Roman" pitchFamily="18" charset="0"/>
              </a:rPr>
              <a:t> to you made careful search and inquiry, </a:t>
            </a:r>
            <a:r>
              <a:rPr lang="en-US" sz="2400" baseline="30000" dirty="0" smtClean="0">
                <a:latin typeface="Times New Roman" pitchFamily="18" charset="0"/>
                <a:cs typeface="Times New Roman" pitchFamily="18" charset="0"/>
              </a:rPr>
              <a:t>11</a:t>
            </a:r>
            <a:r>
              <a:rPr lang="en-US" sz="2400" dirty="0" smtClean="0">
                <a:latin typeface="Times New Roman" pitchFamily="18" charset="0"/>
                <a:cs typeface="Times New Roman" pitchFamily="18" charset="0"/>
              </a:rPr>
              <a:t>seeking to know what person or time the Spirit of Christ within them was indicating as He predicted the sufferings of Christ and the glories to follow. </a:t>
            </a:r>
            <a:r>
              <a:rPr lang="en-US" sz="2400" baseline="30000" dirty="0" smtClean="0">
                <a:latin typeface="Times New Roman" pitchFamily="18" charset="0"/>
                <a:cs typeface="Times New Roman" pitchFamily="18" charset="0"/>
              </a:rPr>
              <a:t>12</a:t>
            </a:r>
            <a:r>
              <a:rPr lang="en-US" sz="2400" dirty="0" smtClean="0">
                <a:latin typeface="Times New Roman" pitchFamily="18" charset="0"/>
                <a:cs typeface="Times New Roman" pitchFamily="18" charset="0"/>
              </a:rPr>
              <a:t>It was revealed to them that they were not serving themselves, but you, in these things which now have been announced to you through those who preached the gospel to you by the Holy Spirit sent from heaven-- things into which angels long to look. </a:t>
            </a:r>
          </a:p>
          <a:p>
            <a:endParaRPr lang="en-US" sz="2400" dirty="0" smtClean="0">
              <a:latin typeface="Times New Roman" pitchFamily="18" charset="0"/>
              <a:cs typeface="Times New Roman" pitchFamily="18" charset="0"/>
            </a:endParaRPr>
          </a:p>
          <a:p>
            <a:endParaRPr lang="en-US" sz="2400" dirty="0" smtClean="0"/>
          </a:p>
          <a:p>
            <a:endParaRPr lang="en-US" sz="2400" dirty="0"/>
          </a:p>
        </p:txBody>
      </p:sp>
      <p:sp>
        <p:nvSpPr>
          <p:cNvPr id="4" name="Date Placeholder 3"/>
          <p:cNvSpPr>
            <a:spLocks noGrp="1"/>
          </p:cNvSpPr>
          <p:nvPr>
            <p:ph type="dt" sz="half" idx="10"/>
          </p:nvPr>
        </p:nvSpPr>
        <p:spPr/>
        <p:txBody>
          <a:bodyPr/>
          <a:lstStyle/>
          <a:p>
            <a:fld id="{79A983F9-638B-472E-949F-27FF223DEDEA}" type="datetime1">
              <a:rPr lang="en-US" smtClean="0"/>
              <a:pPr/>
              <a:t>12/14/2016</a:t>
            </a:fld>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56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Beatitudes of Revelation</a:t>
            </a:r>
            <a:endParaRPr lang="en-US" dirty="0"/>
          </a:p>
        </p:txBody>
      </p:sp>
      <p:sp>
        <p:nvSpPr>
          <p:cNvPr id="3" name="Content Placeholder 2"/>
          <p:cNvSpPr>
            <a:spLocks noGrp="1"/>
          </p:cNvSpPr>
          <p:nvPr>
            <p:ph idx="1"/>
          </p:nvPr>
        </p:nvSpPr>
        <p:spPr>
          <a:xfrm>
            <a:off x="457200" y="884237"/>
            <a:ext cx="8229600" cy="4525963"/>
          </a:xfrm>
        </p:spPr>
        <p:txBody>
          <a:bodyPr>
            <a:noAutofit/>
          </a:bodyPr>
          <a:lstStyle/>
          <a:p>
            <a:pPr>
              <a:buNone/>
            </a:pPr>
            <a:r>
              <a:rPr lang="en-US" sz="2400" b="1" u="sng" dirty="0" smtClean="0"/>
              <a:t>Rev. 1:3</a:t>
            </a:r>
            <a:r>
              <a:rPr lang="en-US" sz="2400" u="sng" dirty="0" smtClean="0"/>
              <a:t> </a:t>
            </a:r>
            <a:r>
              <a:rPr lang="en-US" sz="2400" u="sng" dirty="0" smtClean="0">
                <a:solidFill>
                  <a:srgbClr val="FF0000"/>
                </a:solidFill>
              </a:rPr>
              <a:t>Blessed is he who reads and those who hear the words of the prophecy, and heed the things which are written in it; for the time is near. </a:t>
            </a:r>
          </a:p>
          <a:p>
            <a:pPr>
              <a:buNone/>
            </a:pPr>
            <a:r>
              <a:rPr lang="en-US" sz="1800" dirty="0" smtClean="0"/>
              <a:t> </a:t>
            </a:r>
            <a:r>
              <a:rPr lang="en-US" sz="1800" b="1" dirty="0" smtClean="0"/>
              <a:t>Rev. 14:13</a:t>
            </a:r>
            <a:r>
              <a:rPr lang="en-US" sz="1800" dirty="0" smtClean="0"/>
              <a:t> And I heard a voice from heaven, saying, "</a:t>
            </a:r>
            <a:r>
              <a:rPr lang="en-US" sz="1800" dirty="0" smtClean="0">
                <a:solidFill>
                  <a:srgbClr val="FF0000"/>
                </a:solidFill>
              </a:rPr>
              <a:t>Write, 'Blessed are the dead who die in the Lord from now on</a:t>
            </a:r>
            <a:r>
              <a:rPr lang="en-US" sz="1800" dirty="0" smtClean="0"/>
              <a:t>!' " "</a:t>
            </a:r>
            <a:r>
              <a:rPr lang="en-US" sz="1800" dirty="0" smtClean="0">
                <a:solidFill>
                  <a:srgbClr val="FF0000"/>
                </a:solidFill>
              </a:rPr>
              <a:t>Yes," says the Spirit, "that they may rest from their labors, for their deeds follow with them</a:t>
            </a:r>
            <a:r>
              <a:rPr lang="en-US" sz="1800" dirty="0" smtClean="0"/>
              <a:t>." </a:t>
            </a:r>
          </a:p>
          <a:p>
            <a:pPr>
              <a:buNone/>
            </a:pPr>
            <a:r>
              <a:rPr lang="en-US" sz="1800" dirty="0" smtClean="0"/>
              <a:t> </a:t>
            </a:r>
            <a:r>
              <a:rPr lang="en-US" sz="1800" b="1" dirty="0" smtClean="0"/>
              <a:t>Rev. 16:15</a:t>
            </a:r>
            <a:r>
              <a:rPr lang="en-US" sz="1800" dirty="0" smtClean="0"/>
              <a:t> ("</a:t>
            </a:r>
            <a:r>
              <a:rPr lang="en-US" sz="1800" dirty="0" smtClean="0">
                <a:solidFill>
                  <a:srgbClr val="FF0000"/>
                </a:solidFill>
              </a:rPr>
              <a:t>Behold, I am coming like a thief. Blessed is the one who stays awake and keeps his garments, lest he walk about naked and men see his shame</a:t>
            </a:r>
            <a:r>
              <a:rPr lang="en-US" sz="1800" dirty="0" smtClean="0"/>
              <a:t>.") </a:t>
            </a:r>
          </a:p>
          <a:p>
            <a:pPr>
              <a:buNone/>
            </a:pPr>
            <a:r>
              <a:rPr lang="en-US" sz="1800" dirty="0" smtClean="0"/>
              <a:t> </a:t>
            </a:r>
            <a:r>
              <a:rPr lang="en-US" sz="1800" b="1" dirty="0" smtClean="0"/>
              <a:t>Rev. 19:9</a:t>
            </a:r>
            <a:r>
              <a:rPr lang="en-US" sz="1800" dirty="0" smtClean="0"/>
              <a:t> And he said to me, "</a:t>
            </a:r>
            <a:r>
              <a:rPr lang="en-US" sz="1800" dirty="0" smtClean="0">
                <a:solidFill>
                  <a:srgbClr val="FF0000"/>
                </a:solidFill>
              </a:rPr>
              <a:t>Write, 'Blessed are those who are invited to the marriage supper of the Lamb</a:t>
            </a:r>
            <a:r>
              <a:rPr lang="en-US" sz="1800" dirty="0" smtClean="0"/>
              <a:t>.' " And he said to me, "</a:t>
            </a:r>
            <a:r>
              <a:rPr lang="en-US" sz="1800" dirty="0" smtClean="0">
                <a:solidFill>
                  <a:srgbClr val="FF0000"/>
                </a:solidFill>
              </a:rPr>
              <a:t>These are true words of God</a:t>
            </a:r>
            <a:r>
              <a:rPr lang="en-US" sz="1800" dirty="0" smtClean="0"/>
              <a:t>." </a:t>
            </a:r>
          </a:p>
          <a:p>
            <a:pPr>
              <a:buNone/>
            </a:pPr>
            <a:r>
              <a:rPr lang="en-US" sz="1800" dirty="0" smtClean="0"/>
              <a:t> </a:t>
            </a:r>
            <a:r>
              <a:rPr lang="en-US" sz="1800" b="1" dirty="0" smtClean="0"/>
              <a:t>Rev. 20:6</a:t>
            </a:r>
            <a:r>
              <a:rPr lang="en-US" sz="1800" dirty="0" smtClean="0"/>
              <a:t> </a:t>
            </a:r>
            <a:r>
              <a:rPr lang="en-US" sz="1800" dirty="0" smtClean="0">
                <a:solidFill>
                  <a:srgbClr val="FF0000"/>
                </a:solidFill>
              </a:rPr>
              <a:t>Blessed and holy is the one who has a part in the first resurrection; over these the second death has no power, but they will be priests of God and of Christ and will reign with Him for a thousand years. </a:t>
            </a:r>
          </a:p>
          <a:p>
            <a:pPr>
              <a:buNone/>
            </a:pPr>
            <a:r>
              <a:rPr lang="en-US" sz="1800" dirty="0" smtClean="0"/>
              <a:t> </a:t>
            </a:r>
            <a:r>
              <a:rPr lang="en-US" sz="1800" b="1" dirty="0" smtClean="0"/>
              <a:t>Rev. 22:7</a:t>
            </a:r>
            <a:r>
              <a:rPr lang="en-US" sz="1800" dirty="0" smtClean="0"/>
              <a:t> "</a:t>
            </a:r>
            <a:r>
              <a:rPr lang="en-US" sz="1800" dirty="0" smtClean="0">
                <a:solidFill>
                  <a:srgbClr val="FF0000"/>
                </a:solidFill>
              </a:rPr>
              <a:t>And behold, I am coming quickly. Blessed is he who heeds the words of the prophecy of this book</a:t>
            </a:r>
            <a:r>
              <a:rPr lang="en-US" sz="1800" dirty="0" smtClean="0"/>
              <a:t>." </a:t>
            </a:r>
          </a:p>
          <a:p>
            <a:pPr>
              <a:buNone/>
            </a:pPr>
            <a:r>
              <a:rPr lang="en-US" sz="1800" dirty="0" smtClean="0"/>
              <a:t> </a:t>
            </a:r>
            <a:r>
              <a:rPr lang="en-US" sz="1800" b="1" dirty="0" smtClean="0"/>
              <a:t>Rev. 22:14</a:t>
            </a:r>
            <a:r>
              <a:rPr lang="en-US" sz="1800" dirty="0" smtClean="0"/>
              <a:t> </a:t>
            </a:r>
            <a:r>
              <a:rPr lang="en-US" sz="1800" dirty="0" smtClean="0">
                <a:solidFill>
                  <a:srgbClr val="FF0000"/>
                </a:solidFill>
              </a:rPr>
              <a:t>Blessed are those who wash their robes, that they may have the right to the tree of life, and may enter by the gates into the city</a:t>
            </a:r>
            <a:r>
              <a:rPr lang="en-US" sz="1800" dirty="0" smtClean="0"/>
              <a:t>. </a:t>
            </a:r>
          </a:p>
          <a:p>
            <a:pPr>
              <a:buNone/>
            </a:pPr>
            <a:endParaRPr lang="en-US" sz="18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Eschatological Views of Revelation</a:t>
            </a:r>
            <a:endParaRPr lang="en-US" dirty="0"/>
          </a:p>
        </p:txBody>
      </p:sp>
      <p:sp>
        <p:nvSpPr>
          <p:cNvPr id="3" name="Content Placeholder 2"/>
          <p:cNvSpPr>
            <a:spLocks noGrp="1"/>
          </p:cNvSpPr>
          <p:nvPr>
            <p:ph idx="1"/>
          </p:nvPr>
        </p:nvSpPr>
        <p:spPr>
          <a:xfrm>
            <a:off x="457200" y="1417637"/>
            <a:ext cx="8229600" cy="4525963"/>
          </a:xfrm>
        </p:spPr>
        <p:txBody>
          <a:bodyPr>
            <a:noAutofit/>
          </a:bodyPr>
          <a:lstStyle/>
          <a:p>
            <a:pPr marL="971550" lvl="1" indent="-514350">
              <a:buFont typeface="+mj-lt"/>
              <a:buAutoNum type="arabicPeriod"/>
            </a:pPr>
            <a:r>
              <a:rPr lang="en-US" sz="3200" dirty="0" smtClean="0"/>
              <a:t>Historical</a:t>
            </a:r>
          </a:p>
          <a:p>
            <a:pPr marL="1371600" lvl="2" indent="-514350"/>
            <a:r>
              <a:rPr lang="en-US" dirty="0" smtClean="0"/>
              <a:t>Revelation surveys the whole of church history</a:t>
            </a:r>
          </a:p>
          <a:p>
            <a:pPr marL="971550" lvl="1" indent="-514350">
              <a:buFont typeface="+mj-lt"/>
              <a:buAutoNum type="arabicPeriod"/>
            </a:pPr>
            <a:r>
              <a:rPr lang="en-US" sz="3200" dirty="0" smtClean="0"/>
              <a:t>Preterist</a:t>
            </a:r>
          </a:p>
          <a:p>
            <a:pPr marL="1371600" lvl="2" indent="-514350"/>
            <a:r>
              <a:rPr lang="en-US" dirty="0" smtClean="0"/>
              <a:t>Revelation fulfillment was completed shortly after its writing</a:t>
            </a:r>
          </a:p>
          <a:p>
            <a:pPr marL="971550" lvl="1" indent="-514350">
              <a:buFont typeface="+mj-lt"/>
              <a:buAutoNum type="arabicPeriod"/>
            </a:pPr>
            <a:r>
              <a:rPr lang="en-US" sz="3200" dirty="0" smtClean="0"/>
              <a:t>Historical-Spiritual</a:t>
            </a:r>
          </a:p>
          <a:p>
            <a:pPr marL="1371600" lvl="2" indent="-514350"/>
            <a:r>
              <a:rPr lang="en-US" dirty="0" smtClean="0"/>
              <a:t>There is no single fulfillment, only transient principles</a:t>
            </a:r>
          </a:p>
          <a:p>
            <a:pPr marL="971550" lvl="1" indent="-514350">
              <a:buFont typeface="+mj-lt"/>
              <a:buAutoNum type="arabicPeriod"/>
            </a:pPr>
            <a:r>
              <a:rPr lang="en-US" sz="3200" dirty="0" smtClean="0"/>
              <a:t>Futurist</a:t>
            </a:r>
          </a:p>
          <a:p>
            <a:pPr marL="1371600" lvl="2" indent="-514350"/>
            <a:r>
              <a:rPr lang="en-US" dirty="0" smtClean="0"/>
              <a:t>Everything after Revelation 3 is awaiting future fulfillment</a:t>
            </a:r>
          </a:p>
          <a:p>
            <a:endParaRPr lang="en-US" sz="3600" dirty="0"/>
          </a:p>
        </p:txBody>
      </p:sp>
      <p:sp>
        <p:nvSpPr>
          <p:cNvPr id="4" name="Date Placeholder 3"/>
          <p:cNvSpPr>
            <a:spLocks noGrp="1"/>
          </p:cNvSpPr>
          <p:nvPr>
            <p:ph type="dt" sz="half" idx="10"/>
          </p:nvPr>
        </p:nvSpPr>
        <p:spPr/>
        <p:txBody>
          <a:bodyPr/>
          <a:lstStyle/>
          <a:p>
            <a:fld id="{3700A0ED-DE15-4A1F-941A-DC192CC06FFB}" type="datetime1">
              <a:rPr lang="en-US" smtClean="0"/>
              <a:pPr/>
              <a:t>12/14/2016</a:t>
            </a:fld>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58</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59</a:t>
            </a:fld>
            <a:endParaRPr lang="en-US"/>
          </a:p>
        </p:txBody>
      </p:sp>
      <p:pic>
        <p:nvPicPr>
          <p:cNvPr id="35842" name="Picture 2"/>
          <p:cNvPicPr>
            <a:picLocks noChangeAspect="1" noChangeArrowheads="1"/>
          </p:cNvPicPr>
          <p:nvPr/>
        </p:nvPicPr>
        <p:blipFill>
          <a:blip r:embed="rId2" cstate="print"/>
          <a:srcRect/>
          <a:stretch>
            <a:fillRect/>
          </a:stretch>
        </p:blipFill>
        <p:spPr bwMode="auto">
          <a:xfrm>
            <a:off x="304800" y="1524000"/>
            <a:ext cx="8580437"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Symbols in Revelation</a:t>
            </a:r>
            <a:endParaRPr lang="en-US" dirty="0"/>
          </a:p>
        </p:txBody>
      </p:sp>
      <p:sp>
        <p:nvSpPr>
          <p:cNvPr id="8" name="Content Placeholder 7"/>
          <p:cNvSpPr>
            <a:spLocks noGrp="1"/>
          </p:cNvSpPr>
          <p:nvPr>
            <p:ph sz="half" idx="1"/>
          </p:nvPr>
        </p:nvSpPr>
        <p:spPr>
          <a:xfrm>
            <a:off x="304800" y="1600200"/>
            <a:ext cx="4038600" cy="4525963"/>
          </a:xfrm>
        </p:spPr>
        <p:txBody>
          <a:bodyPr>
            <a:normAutofit fontScale="70000" lnSpcReduction="20000"/>
          </a:bodyPr>
          <a:lstStyle/>
          <a:p>
            <a:pPr marL="514350" lvl="0" indent="-514350">
              <a:buFont typeface="+mj-lt"/>
              <a:buAutoNum type="arabicPeriod"/>
            </a:pPr>
            <a:r>
              <a:rPr lang="en-US" dirty="0" smtClean="0"/>
              <a:t>Seven stars (1:16)</a:t>
            </a:r>
          </a:p>
          <a:p>
            <a:pPr marL="514350" lvl="0" indent="-514350">
              <a:buFont typeface="+mj-lt"/>
              <a:buAutoNum type="arabicPeriod"/>
            </a:pPr>
            <a:r>
              <a:rPr lang="en-US" dirty="0" smtClean="0"/>
              <a:t>Seven lampstands (1:13)</a:t>
            </a:r>
          </a:p>
          <a:p>
            <a:pPr marL="514350" lvl="0" indent="-514350">
              <a:buFont typeface="+mj-lt"/>
              <a:buAutoNum type="arabicPeriod"/>
            </a:pPr>
            <a:r>
              <a:rPr lang="en-US" dirty="0" smtClean="0"/>
              <a:t>Hidden manna (2:17)</a:t>
            </a:r>
          </a:p>
          <a:p>
            <a:pPr marL="514350" lvl="0" indent="-514350">
              <a:buFont typeface="+mj-lt"/>
              <a:buAutoNum type="arabicPeriod"/>
            </a:pPr>
            <a:r>
              <a:rPr lang="en-US" dirty="0" smtClean="0"/>
              <a:t>Morning star (2:28)</a:t>
            </a:r>
          </a:p>
          <a:p>
            <a:pPr marL="514350" lvl="0" indent="-514350">
              <a:buFont typeface="+mj-lt"/>
              <a:buAutoNum type="arabicPeriod"/>
            </a:pPr>
            <a:r>
              <a:rPr lang="en-US" dirty="0" smtClean="0"/>
              <a:t>Key of David (3:7)</a:t>
            </a:r>
          </a:p>
          <a:p>
            <a:pPr marL="514350" lvl="0" indent="-514350">
              <a:buFont typeface="+mj-lt"/>
              <a:buAutoNum type="arabicPeriod"/>
            </a:pPr>
            <a:r>
              <a:rPr lang="en-US" dirty="0" smtClean="0"/>
              <a:t>Seven lamps of fire (4:5)</a:t>
            </a:r>
          </a:p>
          <a:p>
            <a:pPr marL="514350" lvl="0" indent="-514350">
              <a:buFont typeface="+mj-lt"/>
              <a:buAutoNum type="arabicPeriod"/>
            </a:pPr>
            <a:r>
              <a:rPr lang="en-US" dirty="0" smtClean="0"/>
              <a:t>Living creatures (4:7)</a:t>
            </a:r>
          </a:p>
          <a:p>
            <a:pPr marL="514350" lvl="0" indent="-514350">
              <a:buFont typeface="+mj-lt"/>
              <a:buAutoNum type="arabicPeriod"/>
            </a:pPr>
            <a:r>
              <a:rPr lang="en-US" dirty="0" smtClean="0"/>
              <a:t>Seven eyes (5:6)</a:t>
            </a:r>
          </a:p>
          <a:p>
            <a:pPr marL="514350" lvl="0" indent="-514350">
              <a:buFont typeface="+mj-lt"/>
              <a:buAutoNum type="arabicPeriod"/>
            </a:pPr>
            <a:r>
              <a:rPr lang="en-US" dirty="0" smtClean="0"/>
              <a:t>Odors of the golden vials (5:8)</a:t>
            </a:r>
          </a:p>
          <a:p>
            <a:pPr marL="514350" lvl="0" indent="-514350">
              <a:buFont typeface="+mj-lt"/>
              <a:buAutoNum type="arabicPeriod"/>
            </a:pPr>
            <a:r>
              <a:rPr lang="en-US" dirty="0" smtClean="0"/>
              <a:t>Four horses and riders (6:1ff)</a:t>
            </a:r>
          </a:p>
          <a:p>
            <a:pPr marL="514350" lvl="0" indent="-514350">
              <a:buFont typeface="+mj-lt"/>
              <a:buAutoNum type="arabicPeriod"/>
            </a:pPr>
            <a:r>
              <a:rPr lang="en-US" dirty="0" smtClean="0"/>
              <a:t>Fallen star (9:1)</a:t>
            </a:r>
          </a:p>
          <a:p>
            <a:pPr marL="514350" lvl="0" indent="-514350">
              <a:buFont typeface="+mj-lt"/>
              <a:buAutoNum type="arabicPeriod"/>
            </a:pPr>
            <a:r>
              <a:rPr lang="en-US" dirty="0" smtClean="0"/>
              <a:t>Jerusalem: the great city (11:8)</a:t>
            </a:r>
          </a:p>
          <a:p>
            <a:pPr marL="514350" lvl="0" indent="-514350">
              <a:buFont typeface="+mj-lt"/>
              <a:buAutoNum type="arabicPeriod"/>
            </a:pPr>
            <a:r>
              <a:rPr lang="en-US" dirty="0" smtClean="0"/>
              <a:t>Stars of heaven (12:4)</a:t>
            </a:r>
          </a:p>
          <a:p>
            <a:pPr marL="514350" lvl="0" indent="-514350">
              <a:buFont typeface="+mj-lt"/>
              <a:buAutoNum type="arabicPeriod"/>
            </a:pPr>
            <a:r>
              <a:rPr lang="en-US" dirty="0" smtClean="0"/>
              <a:t>Woman and child (12:1-2)</a:t>
            </a:r>
          </a:p>
        </p:txBody>
      </p:sp>
      <p:sp>
        <p:nvSpPr>
          <p:cNvPr id="9" name="Content Placeholder 8"/>
          <p:cNvSpPr>
            <a:spLocks noGrp="1"/>
          </p:cNvSpPr>
          <p:nvPr>
            <p:ph sz="half" idx="2"/>
          </p:nvPr>
        </p:nvSpPr>
        <p:spPr>
          <a:xfrm>
            <a:off x="4191000" y="1600200"/>
            <a:ext cx="4724400" cy="4525963"/>
          </a:xfrm>
        </p:spPr>
        <p:txBody>
          <a:bodyPr>
            <a:normAutofit fontScale="70000" lnSpcReduction="20000"/>
          </a:bodyPr>
          <a:lstStyle/>
          <a:p>
            <a:pPr marL="514350" lvl="0" indent="-514350">
              <a:buFont typeface="+mj-lt"/>
              <a:buAutoNum type="arabicPeriod" startAt="15"/>
            </a:pPr>
            <a:r>
              <a:rPr lang="en-US" dirty="0" smtClean="0"/>
              <a:t>Great dragon, old serpent (12:9, 20:2)</a:t>
            </a:r>
          </a:p>
          <a:p>
            <a:pPr marL="514350" lvl="0" indent="-514350">
              <a:buFont typeface="+mj-lt"/>
              <a:buAutoNum type="arabicPeriod" startAt="15"/>
            </a:pPr>
            <a:r>
              <a:rPr lang="en-US" dirty="0" smtClean="0"/>
              <a:t>Time, times and a half time (12:14)</a:t>
            </a:r>
          </a:p>
          <a:p>
            <a:pPr marL="514350" lvl="0" indent="-514350">
              <a:buFont typeface="+mj-lt"/>
              <a:buAutoNum type="arabicPeriod" startAt="15"/>
            </a:pPr>
            <a:r>
              <a:rPr lang="en-US" dirty="0" smtClean="0"/>
              <a:t>1260 days (12:6)</a:t>
            </a:r>
          </a:p>
          <a:p>
            <a:pPr marL="514350" lvl="0" indent="-514350">
              <a:buFont typeface="+mj-lt"/>
              <a:buAutoNum type="arabicPeriod" startAt="15"/>
            </a:pPr>
            <a:r>
              <a:rPr lang="en-US" dirty="0" smtClean="0"/>
              <a:t>Beast out of the sea (13:1-10)</a:t>
            </a:r>
          </a:p>
          <a:p>
            <a:pPr marL="514350" lvl="0" indent="-514350">
              <a:buFont typeface="+mj-lt"/>
              <a:buAutoNum type="arabicPeriod" startAt="15"/>
            </a:pPr>
            <a:r>
              <a:rPr lang="en-US" dirty="0" smtClean="0"/>
              <a:t>Beast out of the earth (13:11-17)</a:t>
            </a:r>
          </a:p>
          <a:p>
            <a:pPr marL="514350" lvl="0" indent="-514350">
              <a:buFont typeface="+mj-lt"/>
              <a:buAutoNum type="arabicPeriod" startAt="15"/>
            </a:pPr>
            <a:r>
              <a:rPr lang="en-US" dirty="0" smtClean="0"/>
              <a:t>Harlot (17:1)</a:t>
            </a:r>
          </a:p>
          <a:p>
            <a:pPr marL="514350" lvl="0" indent="-514350">
              <a:buFont typeface="+mj-lt"/>
              <a:buAutoNum type="arabicPeriod" startAt="15"/>
            </a:pPr>
            <a:r>
              <a:rPr lang="en-US" dirty="0" smtClean="0"/>
              <a:t>Waters (17:1)</a:t>
            </a:r>
          </a:p>
          <a:p>
            <a:pPr marL="514350" lvl="0" indent="-514350">
              <a:buFont typeface="+mj-lt"/>
              <a:buAutoNum type="arabicPeriod" startAt="15"/>
            </a:pPr>
            <a:r>
              <a:rPr lang="en-US" dirty="0" smtClean="0"/>
              <a:t>Ten horns (17:12)</a:t>
            </a:r>
          </a:p>
          <a:p>
            <a:pPr marL="514350" lvl="0" indent="-514350">
              <a:buFont typeface="+mj-lt"/>
              <a:buAutoNum type="arabicPeriod" startAt="15"/>
            </a:pPr>
            <a:r>
              <a:rPr lang="en-US" dirty="0" smtClean="0"/>
              <a:t>Lamb (17:14)</a:t>
            </a:r>
          </a:p>
          <a:p>
            <a:pPr marL="514350" lvl="0" indent="-514350">
              <a:buFont typeface="+mj-lt"/>
              <a:buAutoNum type="arabicPeriod" startAt="15"/>
            </a:pPr>
            <a:r>
              <a:rPr lang="en-US" dirty="0" smtClean="0"/>
              <a:t>Fine linen (19:8)</a:t>
            </a:r>
          </a:p>
          <a:p>
            <a:pPr marL="514350" lvl="0" indent="-514350">
              <a:buFont typeface="+mj-lt"/>
              <a:buAutoNum type="arabicPeriod" startAt="15"/>
            </a:pPr>
            <a:r>
              <a:rPr lang="en-US" dirty="0" smtClean="0"/>
              <a:t>Rider on white horse (19:11-16, 19)</a:t>
            </a:r>
          </a:p>
          <a:p>
            <a:pPr marL="514350" lvl="0" indent="-514350">
              <a:buFont typeface="+mj-lt"/>
              <a:buAutoNum type="arabicPeriod" startAt="15"/>
            </a:pPr>
            <a:r>
              <a:rPr lang="en-US" dirty="0" smtClean="0"/>
              <a:t>Lake of fire (20:14)</a:t>
            </a:r>
          </a:p>
          <a:p>
            <a:pPr marL="514350" lvl="0" indent="-514350">
              <a:buFont typeface="+mj-lt"/>
              <a:buAutoNum type="arabicPeriod" startAt="15"/>
            </a:pPr>
            <a:r>
              <a:rPr lang="en-US" dirty="0" smtClean="0"/>
              <a:t>Jesus Christ (22:16)</a:t>
            </a:r>
          </a:p>
          <a:p>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
            <a:ext cx="8229600" cy="6172200"/>
          </a:xfrm>
        </p:spPr>
        <p:txBody>
          <a:bodyPr>
            <a:noAutofit/>
          </a:bodyPr>
          <a:lstStyle/>
          <a:p>
            <a:pPr>
              <a:spcBef>
                <a:spcPts val="0"/>
              </a:spcBef>
              <a:buNone/>
            </a:pPr>
            <a:r>
              <a:rPr lang="en-US" sz="1400" dirty="0" smtClean="0"/>
              <a:t>Symbols in Revelation (</a:t>
            </a:r>
            <a:r>
              <a:rPr lang="en-US" sz="1400" dirty="0" err="1" smtClean="0"/>
              <a:t>Walvoord</a:t>
            </a:r>
            <a:r>
              <a:rPr lang="en-US" sz="1400" dirty="0" smtClean="0"/>
              <a:t>, Every Prophecy of the Bible, p522, 523)</a:t>
            </a:r>
          </a:p>
          <a:p>
            <a:pPr lvl="0">
              <a:spcBef>
                <a:spcPts val="0"/>
              </a:spcBef>
            </a:pPr>
            <a:r>
              <a:rPr lang="en-US" sz="1400" dirty="0" smtClean="0"/>
              <a:t>The seven stars (1:16) represent seven angels (1:20).</a:t>
            </a:r>
          </a:p>
          <a:p>
            <a:pPr lvl="0">
              <a:spcBef>
                <a:spcPts val="0"/>
              </a:spcBef>
            </a:pPr>
            <a:r>
              <a:rPr lang="en-US" sz="1400" dirty="0" smtClean="0"/>
              <a:t>The seven </a:t>
            </a:r>
            <a:r>
              <a:rPr lang="en-US" sz="1400" dirty="0" err="1" smtClean="0"/>
              <a:t>lampstands</a:t>
            </a:r>
            <a:r>
              <a:rPr lang="en-US" sz="1400" dirty="0" smtClean="0"/>
              <a:t> (1:13) represent seven churches (1:20).</a:t>
            </a:r>
          </a:p>
          <a:p>
            <a:pPr lvl="0">
              <a:spcBef>
                <a:spcPts val="0"/>
              </a:spcBef>
            </a:pPr>
            <a:r>
              <a:rPr lang="en-US" sz="1400" dirty="0" smtClean="0"/>
              <a:t>The hidden manna (2:17) speaks of Christ in glory (cf. Exodus 16:33-34; Heb. 9:4).</a:t>
            </a:r>
          </a:p>
          <a:p>
            <a:pPr lvl="0">
              <a:spcBef>
                <a:spcPts val="0"/>
              </a:spcBef>
            </a:pPr>
            <a:r>
              <a:rPr lang="en-US" sz="1400" dirty="0" smtClean="0"/>
              <a:t>The morning star (2:28) refers to Christ returning before the dawn, suggesting the rapture of the church before the establishment of the Kingdom (cf. Rev. 22:16; 2 Peter 1:19).</a:t>
            </a:r>
          </a:p>
          <a:p>
            <a:pPr lvl="0">
              <a:spcBef>
                <a:spcPts val="0"/>
              </a:spcBef>
            </a:pPr>
            <a:r>
              <a:rPr lang="en-US" sz="1400" dirty="0" smtClean="0"/>
              <a:t>The key of David (3:7) represents the power to open and close doors (Isa. 22:22).</a:t>
            </a:r>
          </a:p>
          <a:p>
            <a:pPr lvl="0">
              <a:spcBef>
                <a:spcPts val="0"/>
              </a:spcBef>
            </a:pPr>
            <a:r>
              <a:rPr lang="en-US" sz="1400" dirty="0" smtClean="0"/>
              <a:t>The seven lamps of fire represent the sevenfold Spirit of God (4:5).</a:t>
            </a:r>
          </a:p>
          <a:p>
            <a:pPr lvl="0">
              <a:spcBef>
                <a:spcPts val="0"/>
              </a:spcBef>
            </a:pPr>
            <a:r>
              <a:rPr lang="en-US" sz="1400" dirty="0" smtClean="0"/>
              <a:t>The living creatures (4:7) portray the attributes of God.</a:t>
            </a:r>
          </a:p>
          <a:p>
            <a:pPr lvl="0">
              <a:spcBef>
                <a:spcPts val="0"/>
              </a:spcBef>
            </a:pPr>
            <a:r>
              <a:rPr lang="en-US" sz="1400" dirty="0" smtClean="0"/>
              <a:t>The seven eyes represent the sevenfold Spirit of God (5:6).</a:t>
            </a:r>
          </a:p>
          <a:p>
            <a:pPr lvl="0">
              <a:spcBef>
                <a:spcPts val="0"/>
              </a:spcBef>
            </a:pPr>
            <a:r>
              <a:rPr lang="en-US" sz="1400" dirty="0" smtClean="0"/>
              <a:t>The odors of the golden vials symbolize the prayers of the saints (5:8).</a:t>
            </a:r>
          </a:p>
          <a:p>
            <a:pPr lvl="0">
              <a:spcBef>
                <a:spcPts val="0"/>
              </a:spcBef>
            </a:pPr>
            <a:r>
              <a:rPr lang="en-US" sz="1400" dirty="0" smtClean="0"/>
              <a:t>The four horses and their riders (6:1 ff.) represent successive events in the developing tribulation.</a:t>
            </a:r>
          </a:p>
          <a:p>
            <a:pPr lvl="0">
              <a:spcBef>
                <a:spcPts val="0"/>
              </a:spcBef>
            </a:pPr>
            <a:r>
              <a:rPr lang="en-US" sz="1400" dirty="0" smtClean="0"/>
              <a:t>The fallen star (9:1) is the angel of the abyss, probably Satan (9:11).</a:t>
            </a:r>
          </a:p>
          <a:p>
            <a:pPr lvl="0">
              <a:spcBef>
                <a:spcPts val="0"/>
              </a:spcBef>
            </a:pPr>
            <a:r>
              <a:rPr lang="en-US" sz="1400" dirty="0" smtClean="0"/>
              <a:t>Many references are made to Jerusalem: the great city (11:8), Sodom and Egypt (11:8), which stand in contrast to the new Jerusalem, the heavenly city.</a:t>
            </a:r>
          </a:p>
          <a:p>
            <a:pPr lvl="0">
              <a:spcBef>
                <a:spcPts val="0"/>
              </a:spcBef>
            </a:pPr>
            <a:r>
              <a:rPr lang="en-US" sz="1400" dirty="0" smtClean="0"/>
              <a:t>The stars of heaven (12:4) refer to fallen angels (12:9).</a:t>
            </a:r>
          </a:p>
          <a:p>
            <a:pPr lvl="0">
              <a:spcBef>
                <a:spcPts val="0"/>
              </a:spcBef>
            </a:pPr>
            <a:r>
              <a:rPr lang="en-US" sz="1400" dirty="0" smtClean="0"/>
              <a:t>The woman and the child (12:1-2) seem to represent Israel and Christ (12:5-6).</a:t>
            </a:r>
          </a:p>
          <a:p>
            <a:pPr lvl="0">
              <a:spcBef>
                <a:spcPts val="0"/>
              </a:spcBef>
            </a:pPr>
            <a:r>
              <a:rPr lang="en-US" sz="1400" dirty="0" smtClean="0"/>
              <a:t>Satan is variously described as the great dragon, the old serpent, and the devil (12:9; 20:2).</a:t>
            </a:r>
          </a:p>
          <a:p>
            <a:pPr lvl="0">
              <a:spcBef>
                <a:spcPts val="0"/>
              </a:spcBef>
            </a:pPr>
            <a:r>
              <a:rPr lang="en-US" sz="1400" dirty="0" smtClean="0"/>
              <a:t>The time, times, and half a time (12:14) are the same as 1,260 days (12:6).</a:t>
            </a:r>
          </a:p>
          <a:p>
            <a:pPr lvl="0">
              <a:spcBef>
                <a:spcPts val="0"/>
              </a:spcBef>
            </a:pPr>
            <a:r>
              <a:rPr lang="en-US" sz="1400" dirty="0" smtClean="0"/>
              <a:t>The beast out of the sea (13:1-10) is the future world ruler and his empire.</a:t>
            </a:r>
          </a:p>
          <a:p>
            <a:pPr lvl="0">
              <a:spcBef>
                <a:spcPts val="0"/>
              </a:spcBef>
            </a:pPr>
            <a:r>
              <a:rPr lang="en-US" sz="1400" dirty="0" smtClean="0"/>
              <a:t>The beast out of the earth (13:11-17) is the false prophet (19:20).</a:t>
            </a:r>
          </a:p>
          <a:p>
            <a:pPr lvl="0">
              <a:spcBef>
                <a:spcPts val="0"/>
              </a:spcBef>
            </a:pPr>
            <a:r>
              <a:rPr lang="en-US" sz="1400" dirty="0" smtClean="0"/>
              <a:t>The harlot (17:1) variously described as the great city (17:18), as Babylon the great (17:5), as the one who sits on seven hills (17:9), is usually interpreted as apostate Christendom.</a:t>
            </a:r>
          </a:p>
          <a:p>
            <a:pPr lvl="0">
              <a:spcBef>
                <a:spcPts val="0"/>
              </a:spcBef>
            </a:pPr>
            <a:r>
              <a:rPr lang="en-US" sz="1400" dirty="0" smtClean="0"/>
              <a:t>The waters (17:1) on which the woman sits represent the peoples of the world (17:15). The ten horns (17:12) are ten kings associated with the beast (13:1; 17:3, 7, 8, 11-13, 1&amp;-17).</a:t>
            </a:r>
          </a:p>
          <a:p>
            <a:pPr lvl="0">
              <a:spcBef>
                <a:spcPts val="0"/>
              </a:spcBef>
            </a:pPr>
            <a:r>
              <a:rPr lang="en-US" sz="1400" dirty="0" smtClean="0"/>
              <a:t>The Lamb is Lord of lords and King of kings (17:14).</a:t>
            </a:r>
          </a:p>
          <a:p>
            <a:pPr lvl="0">
              <a:spcBef>
                <a:spcPts val="0"/>
              </a:spcBef>
            </a:pPr>
            <a:r>
              <a:rPr lang="en-US" sz="1400" dirty="0" smtClean="0"/>
              <a:t>Fine linen is symbolic of the righteous deeds of the saints (19:8). </a:t>
            </a:r>
          </a:p>
          <a:p>
            <a:pPr lvl="0">
              <a:spcBef>
                <a:spcPts val="0"/>
              </a:spcBef>
            </a:pPr>
            <a:r>
              <a:rPr lang="en-US" sz="1400" dirty="0" smtClean="0"/>
              <a:t>The rider of the white horse (19:11-16, 19) is clearly identified as Christ, the King of kings.</a:t>
            </a:r>
          </a:p>
          <a:p>
            <a:pPr lvl="0">
              <a:spcBef>
                <a:spcPts val="0"/>
              </a:spcBef>
            </a:pPr>
            <a:r>
              <a:rPr lang="en-US" sz="1400" dirty="0" smtClean="0"/>
              <a:t>The lake of fire is described as the second death (20:14).</a:t>
            </a:r>
          </a:p>
          <a:p>
            <a:pPr lvl="0">
              <a:spcBef>
                <a:spcPts val="0"/>
              </a:spcBef>
            </a:pPr>
            <a:r>
              <a:rPr lang="en-US" sz="1400" dirty="0" smtClean="0"/>
              <a:t>Jesus Christ is the Root and Offspring of David (22:16).</a:t>
            </a: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4800" dirty="0" smtClean="0"/>
              <a:t>Future Events</a:t>
            </a:r>
            <a:endParaRPr lang="en-US" sz="4800" dirty="0"/>
          </a:p>
        </p:txBody>
      </p:sp>
      <p:sp>
        <p:nvSpPr>
          <p:cNvPr id="3" name="Content Placeholder 2"/>
          <p:cNvSpPr>
            <a:spLocks noGrp="1"/>
          </p:cNvSpPr>
          <p:nvPr>
            <p:ph sz="half" idx="1"/>
          </p:nvPr>
        </p:nvSpPr>
        <p:spPr>
          <a:xfrm>
            <a:off x="457200" y="1189037"/>
            <a:ext cx="4038600" cy="4525963"/>
          </a:xfrm>
        </p:spPr>
        <p:txBody>
          <a:bodyPr>
            <a:noAutofit/>
          </a:bodyPr>
          <a:lstStyle/>
          <a:p>
            <a:pPr marL="231775" lvl="0" indent="-231775">
              <a:spcBef>
                <a:spcPts val="0"/>
              </a:spcBef>
              <a:buFont typeface="+mj-lt"/>
              <a:buAutoNum type="arabicPeriod"/>
            </a:pPr>
            <a:r>
              <a:rPr lang="en-US" sz="1200" b="1" dirty="0" smtClean="0"/>
              <a:t>Apostasy of the church</a:t>
            </a:r>
            <a:endParaRPr lang="en-US" sz="1200" dirty="0" smtClean="0"/>
          </a:p>
          <a:p>
            <a:pPr marL="231775" lvl="0" indent="-231775">
              <a:spcBef>
                <a:spcPts val="0"/>
              </a:spcBef>
              <a:buFont typeface="+mj-lt"/>
              <a:buAutoNum type="arabicPeriod"/>
            </a:pPr>
            <a:r>
              <a:rPr lang="en-US" sz="1200" i="1" dirty="0" smtClean="0"/>
              <a:t>Rapture of the Church (true believers)</a:t>
            </a:r>
            <a:endParaRPr lang="en-US" sz="1200" dirty="0" smtClean="0"/>
          </a:p>
          <a:p>
            <a:pPr marL="231775" lvl="0" indent="-231775">
              <a:spcBef>
                <a:spcPts val="0"/>
              </a:spcBef>
              <a:buFont typeface="+mj-lt"/>
              <a:buAutoNum type="arabicPeriod"/>
            </a:pPr>
            <a:r>
              <a:rPr lang="en-US" sz="1200" i="1" dirty="0" smtClean="0"/>
              <a:t>Judgments seat of Christ (Bema seat) </a:t>
            </a:r>
            <a:r>
              <a:rPr lang="en-US" sz="1200" i="1" dirty="0" smtClean="0">
                <a:sym typeface="Symbol"/>
              </a:rPr>
              <a:t></a:t>
            </a:r>
            <a:r>
              <a:rPr lang="en-US" sz="1200" i="1" dirty="0" smtClean="0"/>
              <a:t> of the Church saints</a:t>
            </a:r>
            <a:endParaRPr lang="en-US" sz="1200" dirty="0" smtClean="0"/>
          </a:p>
          <a:p>
            <a:pPr marL="231775" lvl="0" indent="-231775">
              <a:spcBef>
                <a:spcPts val="0"/>
              </a:spcBef>
              <a:buFont typeface="+mj-lt"/>
              <a:buAutoNum type="arabicPeriod"/>
            </a:pPr>
            <a:r>
              <a:rPr lang="en-US" sz="1200" i="1" dirty="0" smtClean="0"/>
              <a:t>The rise of a 10 nation confederacy (western kingdoms?)</a:t>
            </a:r>
            <a:endParaRPr lang="en-US" sz="1200" dirty="0" smtClean="0"/>
          </a:p>
          <a:p>
            <a:pPr marL="231775" lvl="0" indent="-231775">
              <a:spcBef>
                <a:spcPts val="0"/>
              </a:spcBef>
              <a:buFont typeface="+mj-lt"/>
              <a:buAutoNum type="arabicPeriod"/>
            </a:pPr>
            <a:r>
              <a:rPr lang="en-US" sz="1200" i="1" dirty="0" smtClean="0"/>
              <a:t>Three of the nations taken over by a strong ruler</a:t>
            </a:r>
            <a:endParaRPr lang="en-US" sz="1200" dirty="0" smtClean="0"/>
          </a:p>
          <a:p>
            <a:pPr marL="231775" lvl="0" indent="-231775">
              <a:spcBef>
                <a:spcPts val="0"/>
              </a:spcBef>
              <a:buFont typeface="+mj-lt"/>
              <a:buAutoNum type="arabicPeriod"/>
            </a:pPr>
            <a:r>
              <a:rPr lang="en-US" sz="1200" i="1" dirty="0" smtClean="0"/>
              <a:t>Strong ruler ascends to lead the 7 nation confederacy</a:t>
            </a:r>
            <a:endParaRPr lang="en-US" sz="1200" dirty="0" smtClean="0"/>
          </a:p>
          <a:p>
            <a:pPr marL="231775" lvl="0" indent="-231775">
              <a:spcBef>
                <a:spcPts val="0"/>
              </a:spcBef>
              <a:buFont typeface="+mj-lt"/>
              <a:buAutoNum type="arabicPeriod"/>
            </a:pPr>
            <a:r>
              <a:rPr lang="en-US" sz="1200" i="1" dirty="0" smtClean="0"/>
              <a:t>Treaty between the strong leader and Israel</a:t>
            </a:r>
            <a:endParaRPr lang="en-US" sz="1200" dirty="0" smtClean="0"/>
          </a:p>
          <a:p>
            <a:pPr marL="231775" lvl="0" indent="-231775">
              <a:spcBef>
                <a:spcPts val="0"/>
              </a:spcBef>
              <a:buFont typeface="+mj-lt"/>
              <a:buAutoNum type="arabicPeriod"/>
            </a:pPr>
            <a:r>
              <a:rPr lang="en-US" sz="1200" b="1" dirty="0" smtClean="0"/>
              <a:t>Scroll with 7 seals</a:t>
            </a:r>
            <a:r>
              <a:rPr lang="en-US" sz="1200" dirty="0" smtClean="0"/>
              <a:t>, Lion of Judah/Root of David/Lamb is </a:t>
            </a:r>
            <a:r>
              <a:rPr lang="en-US" sz="1200" u="sng" dirty="0" smtClean="0"/>
              <a:t>the only one</a:t>
            </a:r>
            <a:r>
              <a:rPr lang="en-US" sz="1200" dirty="0" smtClean="0"/>
              <a:t> worthy to open it</a:t>
            </a:r>
          </a:p>
          <a:p>
            <a:pPr marL="231775" indent="-231775">
              <a:spcBef>
                <a:spcPts val="0"/>
              </a:spcBef>
              <a:buNone/>
            </a:pPr>
            <a:r>
              <a:rPr lang="en-US" sz="1200" b="1" i="1" dirty="0" smtClean="0"/>
              <a:t>The Tribulation begins</a:t>
            </a:r>
            <a:endParaRPr lang="en-US" sz="1200" b="1" dirty="0" smtClean="0"/>
          </a:p>
          <a:p>
            <a:pPr marL="231775" lvl="0" indent="-231775">
              <a:spcBef>
                <a:spcPts val="0"/>
              </a:spcBef>
              <a:buFont typeface="+mj-lt"/>
              <a:buAutoNum type="arabicPeriod" startAt="9"/>
            </a:pPr>
            <a:r>
              <a:rPr lang="en-US" sz="1200" b="1" dirty="0" smtClean="0"/>
              <a:t>6 seal judgments</a:t>
            </a:r>
            <a:endParaRPr lang="en-US" sz="1200" dirty="0" smtClean="0"/>
          </a:p>
          <a:p>
            <a:pPr marL="231775" lvl="0" indent="-231775">
              <a:spcBef>
                <a:spcPts val="0"/>
              </a:spcBef>
              <a:buFont typeface="+mj-lt"/>
              <a:buAutoNum type="arabicPeriod" startAt="9"/>
            </a:pPr>
            <a:r>
              <a:rPr lang="en-US" sz="1200" dirty="0" smtClean="0"/>
              <a:t>Wrath of the Lamb, (Day of the Lord?)</a:t>
            </a:r>
          </a:p>
          <a:p>
            <a:pPr marL="231775" lvl="0" indent="-231775">
              <a:spcBef>
                <a:spcPts val="0"/>
              </a:spcBef>
              <a:buFont typeface="+mj-lt"/>
              <a:buAutoNum type="arabicPeriod" startAt="9"/>
            </a:pPr>
            <a:r>
              <a:rPr lang="en-US" sz="1200" dirty="0" smtClean="0"/>
              <a:t>144,000 sons of Israel sealed as servants of the Lord</a:t>
            </a:r>
          </a:p>
          <a:p>
            <a:pPr marL="231775" lvl="0" indent="-231775">
              <a:spcBef>
                <a:spcPts val="0"/>
              </a:spcBef>
              <a:buFont typeface="+mj-lt"/>
              <a:buAutoNum type="arabicPeriod" startAt="9"/>
            </a:pPr>
            <a:r>
              <a:rPr lang="en-US" sz="1200" dirty="0" smtClean="0"/>
              <a:t>Great multitude of Gentiles standing before the Lamb (Rapture?)</a:t>
            </a:r>
          </a:p>
          <a:p>
            <a:pPr marL="231775" lvl="0" indent="-231775">
              <a:spcBef>
                <a:spcPts val="0"/>
              </a:spcBef>
              <a:buFont typeface="+mj-lt"/>
              <a:buAutoNum type="arabicPeriod" startAt="9"/>
            </a:pPr>
            <a:r>
              <a:rPr lang="en-US" sz="1200" i="1" dirty="0" smtClean="0"/>
              <a:t>Abomination of Desolation</a:t>
            </a:r>
            <a:endParaRPr lang="en-US" sz="1200" dirty="0" smtClean="0"/>
          </a:p>
          <a:p>
            <a:pPr marL="231775" indent="-231775">
              <a:spcBef>
                <a:spcPts val="0"/>
              </a:spcBef>
              <a:buNone/>
            </a:pPr>
            <a:r>
              <a:rPr lang="en-US" sz="1200" b="1" i="1" dirty="0" smtClean="0"/>
              <a:t>The Great Tribulation begins</a:t>
            </a:r>
            <a:endParaRPr lang="en-US" sz="1200" b="1" dirty="0" smtClean="0"/>
          </a:p>
          <a:p>
            <a:pPr marL="231775" lvl="0" indent="-231775">
              <a:spcBef>
                <a:spcPts val="0"/>
              </a:spcBef>
              <a:buFont typeface="+mj-lt"/>
              <a:buAutoNum type="arabicPeriod" startAt="14"/>
            </a:pPr>
            <a:r>
              <a:rPr lang="en-US" sz="1200" b="1" dirty="0" smtClean="0"/>
              <a:t>7</a:t>
            </a:r>
            <a:r>
              <a:rPr lang="en-US" sz="1200" b="1" baseline="30000" dirty="0" smtClean="0"/>
              <a:t>th</a:t>
            </a:r>
            <a:r>
              <a:rPr lang="en-US" sz="1200" b="1" dirty="0" smtClean="0"/>
              <a:t> seal opened giving 7 trumpet judgments</a:t>
            </a:r>
            <a:endParaRPr lang="en-US" sz="1200" dirty="0" smtClean="0"/>
          </a:p>
          <a:p>
            <a:pPr marL="231775" lvl="0" indent="-231775">
              <a:spcBef>
                <a:spcPts val="0"/>
              </a:spcBef>
              <a:buFont typeface="+mj-lt"/>
              <a:buAutoNum type="arabicPeriod" startAt="14"/>
            </a:pPr>
            <a:r>
              <a:rPr lang="en-US" sz="1200" dirty="0" smtClean="0"/>
              <a:t>Silence in heaven for ½ hour</a:t>
            </a:r>
          </a:p>
          <a:p>
            <a:pPr marL="231775" lvl="0" indent="-231775">
              <a:spcBef>
                <a:spcPts val="0"/>
              </a:spcBef>
              <a:buFont typeface="+mj-lt"/>
              <a:buAutoNum type="arabicPeriod" startAt="14"/>
            </a:pPr>
            <a:r>
              <a:rPr lang="en-US" sz="1200" b="1" dirty="0" smtClean="0"/>
              <a:t>3 trumpet judgments</a:t>
            </a:r>
            <a:endParaRPr lang="en-US" sz="1200" dirty="0" smtClean="0"/>
          </a:p>
          <a:p>
            <a:pPr marL="231775" lvl="0" indent="-231775">
              <a:spcBef>
                <a:spcPts val="0"/>
              </a:spcBef>
              <a:buFont typeface="+mj-lt"/>
              <a:buAutoNum type="arabicPeriod" startAt="14"/>
            </a:pPr>
            <a:r>
              <a:rPr lang="en-US" sz="1200" b="1" dirty="0" smtClean="0"/>
              <a:t>4</a:t>
            </a:r>
            <a:r>
              <a:rPr lang="en-US" sz="1200" b="1" baseline="30000" dirty="0" smtClean="0"/>
              <a:t>th</a:t>
            </a:r>
            <a:r>
              <a:rPr lang="en-US" sz="1200" b="1" dirty="0" smtClean="0"/>
              <a:t> trumpet - sun, moon, stars smitten: 3 woes (trumpets 5, 6, and 7)</a:t>
            </a:r>
            <a:endParaRPr lang="en-US" sz="1200" dirty="0" smtClean="0"/>
          </a:p>
          <a:p>
            <a:pPr marL="231775" lvl="0" indent="-231775">
              <a:spcBef>
                <a:spcPts val="0"/>
              </a:spcBef>
              <a:buFont typeface="+mj-lt"/>
              <a:buAutoNum type="arabicPeriod" startAt="14"/>
            </a:pPr>
            <a:r>
              <a:rPr lang="en-US" sz="1200" i="1" dirty="0" smtClean="0"/>
              <a:t>Northern kingdom (Russia? attacks Israel, defeated by God</a:t>
            </a:r>
            <a:endParaRPr lang="en-US" sz="1200" dirty="0" smtClean="0"/>
          </a:p>
          <a:p>
            <a:pPr marL="231775" lvl="0" indent="-231775">
              <a:spcBef>
                <a:spcPts val="0"/>
              </a:spcBef>
              <a:buFont typeface="+mj-lt"/>
              <a:buAutoNum type="arabicPeriod" startAt="14"/>
            </a:pPr>
            <a:r>
              <a:rPr lang="en-US" sz="1200" i="1" dirty="0" smtClean="0"/>
              <a:t>Southern kingdom (Egypt?) attacks Israel, confederacy conquers</a:t>
            </a:r>
            <a:endParaRPr lang="en-US" sz="1200" dirty="0" smtClean="0"/>
          </a:p>
          <a:p>
            <a:pPr marL="231775" lvl="0" indent="-231775">
              <a:spcBef>
                <a:spcPts val="0"/>
              </a:spcBef>
              <a:buFont typeface="+mj-lt"/>
              <a:buAutoNum type="arabicPeriod" startAt="14"/>
            </a:pPr>
            <a:r>
              <a:rPr lang="en-US" sz="1200" i="1" dirty="0" smtClean="0"/>
              <a:t>Eastern kingdom (China?) attacks Israel</a:t>
            </a:r>
            <a:endParaRPr lang="en-US" sz="1200" dirty="0" smtClean="0"/>
          </a:p>
          <a:p>
            <a:pPr>
              <a:spcBef>
                <a:spcPts val="0"/>
              </a:spcBef>
            </a:pPr>
            <a:endParaRPr lang="en-US" sz="800" dirty="0"/>
          </a:p>
        </p:txBody>
      </p:sp>
      <p:sp>
        <p:nvSpPr>
          <p:cNvPr id="4" name="Content Placeholder 3"/>
          <p:cNvSpPr>
            <a:spLocks noGrp="1"/>
          </p:cNvSpPr>
          <p:nvPr>
            <p:ph sz="half" idx="2"/>
          </p:nvPr>
        </p:nvSpPr>
        <p:spPr>
          <a:xfrm>
            <a:off x="4648200" y="1189037"/>
            <a:ext cx="4038600" cy="4525963"/>
          </a:xfrm>
        </p:spPr>
        <p:txBody>
          <a:bodyPr>
            <a:noAutofit/>
          </a:bodyPr>
          <a:lstStyle/>
          <a:p>
            <a:pPr marL="341313" lvl="0" indent="-341313">
              <a:spcBef>
                <a:spcPts val="0"/>
              </a:spcBef>
              <a:buFont typeface="+mj-lt"/>
              <a:buAutoNum type="arabicPeriod" startAt="21"/>
            </a:pPr>
            <a:r>
              <a:rPr lang="en-US" sz="1200" dirty="0" smtClean="0"/>
              <a:t>Two witnesses</a:t>
            </a:r>
          </a:p>
          <a:p>
            <a:pPr marL="341313" lvl="0" indent="-341313">
              <a:spcBef>
                <a:spcPts val="0"/>
              </a:spcBef>
              <a:buFont typeface="+mj-lt"/>
              <a:buAutoNum type="arabicPeriod" startAt="22"/>
            </a:pPr>
            <a:r>
              <a:rPr lang="en-US" sz="1200" b="1" dirty="0" smtClean="0"/>
              <a:t>7</a:t>
            </a:r>
            <a:r>
              <a:rPr lang="en-US" sz="1200" b="1" baseline="30000" dirty="0" smtClean="0"/>
              <a:t>th</a:t>
            </a:r>
            <a:r>
              <a:rPr lang="en-US" sz="1200" b="1" dirty="0" smtClean="0"/>
              <a:t> trumpet (rewards to prophets and saints)</a:t>
            </a:r>
            <a:endParaRPr lang="en-US" sz="1200" dirty="0" smtClean="0"/>
          </a:p>
          <a:p>
            <a:pPr marL="341313" lvl="0" indent="-341313">
              <a:spcBef>
                <a:spcPts val="0"/>
              </a:spcBef>
              <a:buFont typeface="+mj-lt"/>
              <a:buAutoNum type="arabicPeriod" startAt="22"/>
            </a:pPr>
            <a:r>
              <a:rPr lang="en-US" sz="1200" dirty="0" smtClean="0"/>
              <a:t>Satan thrown out of heaven</a:t>
            </a:r>
          </a:p>
          <a:p>
            <a:pPr marL="341313" lvl="0" indent="-341313">
              <a:spcBef>
                <a:spcPts val="0"/>
              </a:spcBef>
              <a:buFont typeface="+mj-lt"/>
              <a:buAutoNum type="arabicPeriod" startAt="24"/>
            </a:pPr>
            <a:r>
              <a:rPr lang="en-US" sz="1200" dirty="0" smtClean="0"/>
              <a:t>Jews flee to the wilderness</a:t>
            </a:r>
          </a:p>
          <a:p>
            <a:pPr marL="341313" lvl="0" indent="-341313">
              <a:spcBef>
                <a:spcPts val="0"/>
              </a:spcBef>
              <a:buFont typeface="+mj-lt"/>
              <a:buAutoNum type="arabicPeriod" startAt="24"/>
            </a:pPr>
            <a:r>
              <a:rPr lang="en-US" sz="1200" dirty="0" smtClean="0"/>
              <a:t>Beginning of persecution of Tribulation saints</a:t>
            </a:r>
          </a:p>
          <a:p>
            <a:pPr marL="341313" lvl="0" indent="-341313">
              <a:spcBef>
                <a:spcPts val="0"/>
              </a:spcBef>
              <a:buFont typeface="+mj-lt"/>
              <a:buAutoNum type="arabicPeriod" startAt="24"/>
            </a:pPr>
            <a:r>
              <a:rPr lang="en-US" sz="1200" dirty="0" smtClean="0"/>
              <a:t>Beast rises out of the sea (strong leader recognized as Anti-Christ)</a:t>
            </a:r>
          </a:p>
          <a:p>
            <a:pPr marL="341313" lvl="0" indent="-341313">
              <a:spcBef>
                <a:spcPts val="0"/>
              </a:spcBef>
              <a:buFont typeface="+mj-lt"/>
              <a:buAutoNum type="arabicPeriod" startAt="24"/>
            </a:pPr>
            <a:r>
              <a:rPr lang="en-US" sz="1200" dirty="0" smtClean="0"/>
              <a:t>2</a:t>
            </a:r>
            <a:r>
              <a:rPr lang="en-US" sz="1200" baseline="30000" dirty="0" smtClean="0"/>
              <a:t>nd</a:t>
            </a:r>
            <a:r>
              <a:rPr lang="en-US" sz="1200" dirty="0" smtClean="0"/>
              <a:t> beast rises out of the earth (world religious leader </a:t>
            </a:r>
            <a:r>
              <a:rPr lang="en-US" sz="1200" dirty="0" smtClean="0">
                <a:sym typeface="Symbol"/>
              </a:rPr>
              <a:t></a:t>
            </a:r>
            <a:r>
              <a:rPr lang="en-US" sz="1200" dirty="0" smtClean="0"/>
              <a:t> harlot, Babylon)</a:t>
            </a:r>
          </a:p>
          <a:p>
            <a:pPr marL="341313" lvl="0" indent="-341313">
              <a:spcBef>
                <a:spcPts val="0"/>
              </a:spcBef>
              <a:buFont typeface="+mj-lt"/>
              <a:buAutoNum type="arabicPeriod" startAt="24"/>
            </a:pPr>
            <a:r>
              <a:rPr lang="en-US" sz="1200" dirty="0" smtClean="0"/>
              <a:t>The everlasting gospel preached to the world</a:t>
            </a:r>
          </a:p>
          <a:p>
            <a:pPr marL="341313" lvl="0" indent="-341313">
              <a:spcBef>
                <a:spcPts val="0"/>
              </a:spcBef>
              <a:buFont typeface="+mj-lt"/>
              <a:buAutoNum type="arabicPeriod" startAt="24"/>
            </a:pPr>
            <a:r>
              <a:rPr lang="en-US" sz="1200" dirty="0" smtClean="0"/>
              <a:t>Harvesting of the earth</a:t>
            </a:r>
          </a:p>
          <a:p>
            <a:pPr marL="341313" lvl="0" indent="-341313">
              <a:spcBef>
                <a:spcPts val="0"/>
              </a:spcBef>
              <a:buFont typeface="+mj-lt"/>
              <a:buAutoNum type="arabicPeriod" startAt="24"/>
            </a:pPr>
            <a:r>
              <a:rPr lang="en-US" sz="1200" b="1" dirty="0" smtClean="0"/>
              <a:t>7 bowl (or vial) judgments</a:t>
            </a:r>
            <a:endParaRPr lang="en-US" sz="1200" dirty="0" smtClean="0"/>
          </a:p>
          <a:p>
            <a:pPr marL="341313" lvl="0" indent="-341313">
              <a:spcBef>
                <a:spcPts val="0"/>
              </a:spcBef>
              <a:buFont typeface="+mj-lt"/>
              <a:buAutoNum type="arabicPeriod" startAt="24"/>
            </a:pPr>
            <a:r>
              <a:rPr lang="en-US" sz="1200" dirty="0" smtClean="0"/>
              <a:t>Destruction of religious Babylon</a:t>
            </a:r>
          </a:p>
          <a:p>
            <a:pPr marL="341313" lvl="0" indent="-341313">
              <a:spcBef>
                <a:spcPts val="0"/>
              </a:spcBef>
              <a:buFont typeface="+mj-lt"/>
              <a:buAutoNum type="arabicPeriod" startAt="24"/>
            </a:pPr>
            <a:r>
              <a:rPr lang="en-US" sz="1200" dirty="0" smtClean="0"/>
              <a:t>Destruction of commercial Babylon</a:t>
            </a:r>
          </a:p>
          <a:p>
            <a:pPr marL="341313" lvl="0" indent="-341313">
              <a:spcBef>
                <a:spcPts val="0"/>
              </a:spcBef>
              <a:buFont typeface="+mj-lt"/>
              <a:buAutoNum type="arabicPeriod" startAt="24"/>
            </a:pPr>
            <a:r>
              <a:rPr lang="en-US" sz="1200" dirty="0" smtClean="0"/>
              <a:t>Marriage supper of the Lamb</a:t>
            </a:r>
          </a:p>
          <a:p>
            <a:pPr marL="341313" lvl="0" indent="-341313">
              <a:spcBef>
                <a:spcPts val="0"/>
              </a:spcBef>
              <a:buFont typeface="+mj-lt"/>
              <a:buAutoNum type="arabicPeriod" startAt="24"/>
            </a:pPr>
            <a:r>
              <a:rPr lang="en-US" sz="1200" dirty="0" smtClean="0"/>
              <a:t>Christ comes in great power and glory, and with His saints</a:t>
            </a:r>
          </a:p>
          <a:p>
            <a:pPr marL="341313" lvl="0" indent="-341313">
              <a:spcBef>
                <a:spcPts val="0"/>
              </a:spcBef>
              <a:buFont typeface="+mj-lt"/>
              <a:buAutoNum type="arabicPeriod" startAt="24"/>
            </a:pPr>
            <a:r>
              <a:rPr lang="en-US" sz="1200" dirty="0" smtClean="0"/>
              <a:t>Nations gather to fight the Anti-Christ in Armageddon</a:t>
            </a:r>
          </a:p>
          <a:p>
            <a:pPr marL="341313" indent="-341313">
              <a:spcBef>
                <a:spcPts val="0"/>
              </a:spcBef>
              <a:buNone/>
            </a:pPr>
            <a:r>
              <a:rPr lang="en-US" sz="1200" b="1" i="1" dirty="0" smtClean="0"/>
              <a:t>Tribulation ends</a:t>
            </a:r>
            <a:endParaRPr lang="en-US" sz="1200" dirty="0" smtClean="0"/>
          </a:p>
          <a:p>
            <a:pPr marL="341313" lvl="0" indent="-341313">
              <a:spcBef>
                <a:spcPts val="0"/>
              </a:spcBef>
              <a:buFont typeface="+mj-lt"/>
              <a:buAutoNum type="arabicPeriod" startAt="36"/>
            </a:pPr>
            <a:r>
              <a:rPr lang="en-US" sz="1200" dirty="0" smtClean="0"/>
              <a:t>Beast and false prophet thrown into the lake of fire</a:t>
            </a:r>
          </a:p>
          <a:p>
            <a:pPr marL="341313" lvl="0" indent="-341313">
              <a:spcBef>
                <a:spcPts val="0"/>
              </a:spcBef>
              <a:buFont typeface="+mj-lt"/>
              <a:buAutoNum type="arabicPeriod" startAt="36"/>
            </a:pPr>
            <a:r>
              <a:rPr lang="en-US" sz="1200" dirty="0" smtClean="0"/>
              <a:t>Dragon (Satan) bound for 1000 years</a:t>
            </a:r>
          </a:p>
          <a:p>
            <a:pPr marL="341313" lvl="0" indent="-341313">
              <a:spcBef>
                <a:spcPts val="0"/>
              </a:spcBef>
              <a:buFont typeface="+mj-lt"/>
              <a:buAutoNum type="arabicPeriod" startAt="36"/>
            </a:pPr>
            <a:r>
              <a:rPr lang="en-US" sz="1200" dirty="0" smtClean="0"/>
              <a:t>Resurrection of Old Testament and Tribulation saints</a:t>
            </a:r>
          </a:p>
          <a:p>
            <a:pPr marL="341313" lvl="0" indent="-341313">
              <a:spcBef>
                <a:spcPts val="0"/>
              </a:spcBef>
              <a:buFont typeface="+mj-lt"/>
              <a:buAutoNum type="arabicPeriod" startAt="36"/>
            </a:pPr>
            <a:r>
              <a:rPr lang="en-US" sz="1200" b="1" dirty="0" smtClean="0"/>
              <a:t>Millennium begins and ends</a:t>
            </a:r>
            <a:endParaRPr lang="en-US" sz="1200" dirty="0" smtClean="0"/>
          </a:p>
          <a:p>
            <a:pPr marL="341313" lvl="0" indent="-341313">
              <a:spcBef>
                <a:spcPts val="0"/>
              </a:spcBef>
              <a:buFont typeface="+mj-lt"/>
              <a:buAutoNum type="arabicPeriod" startAt="36"/>
            </a:pPr>
            <a:r>
              <a:rPr lang="en-US" sz="1200" dirty="0" smtClean="0"/>
              <a:t>Great White Throne Judgment</a:t>
            </a:r>
          </a:p>
          <a:p>
            <a:pPr marL="341313" lvl="0" indent="-341313">
              <a:spcBef>
                <a:spcPts val="0"/>
              </a:spcBef>
              <a:buFont typeface="+mj-lt"/>
              <a:buAutoNum type="arabicPeriod" startAt="36"/>
            </a:pPr>
            <a:r>
              <a:rPr lang="en-US" sz="1200" dirty="0" smtClean="0"/>
              <a:t>New heaven and new earth</a:t>
            </a:r>
          </a:p>
          <a:p>
            <a:pPr marL="341313" lvl="0" indent="-341313">
              <a:spcBef>
                <a:spcPts val="0"/>
              </a:spcBef>
              <a:buFont typeface="+mj-lt"/>
              <a:buAutoNum type="arabicPeriod" startAt="36"/>
            </a:pPr>
            <a:r>
              <a:rPr lang="en-US" sz="1200" dirty="0" smtClean="0"/>
              <a:t>New Jerusalem</a:t>
            </a:r>
          </a:p>
          <a:p>
            <a:pPr>
              <a:buNone/>
            </a:pPr>
            <a:endParaRPr lang="en-US" sz="1200" dirty="0"/>
          </a:p>
        </p:txBody>
      </p:sp>
      <p:sp>
        <p:nvSpPr>
          <p:cNvPr id="5" name="Date Placeholder 4"/>
          <p:cNvSpPr>
            <a:spLocks noGrp="1"/>
          </p:cNvSpPr>
          <p:nvPr>
            <p:ph type="dt" sz="half" idx="10"/>
          </p:nvPr>
        </p:nvSpPr>
        <p:spPr/>
        <p:txBody>
          <a:bodyPr/>
          <a:lstStyle/>
          <a:p>
            <a:fld id="{6F4A9186-7158-45FE-B87F-B0ECFCB9AB24}" type="datetime1">
              <a:rPr lang="en-US" smtClean="0"/>
              <a:pPr/>
              <a:t>12/14/2016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about Revelation</a:t>
            </a:r>
            <a:endParaRPr lang="en-US" dirty="0"/>
          </a:p>
        </p:txBody>
      </p:sp>
      <p:sp>
        <p:nvSpPr>
          <p:cNvPr id="3" name="Content Placeholder 2"/>
          <p:cNvSpPr>
            <a:spLocks noGrp="1"/>
          </p:cNvSpPr>
          <p:nvPr>
            <p:ph idx="1"/>
          </p:nvPr>
        </p:nvSpPr>
        <p:spPr/>
        <p:txBody>
          <a:bodyPr>
            <a:normAutofit fontScale="92500" lnSpcReduction="10000"/>
          </a:bodyPr>
          <a:lstStyle/>
          <a:p>
            <a:pPr marL="971550" lvl="1" indent="-514350">
              <a:buFont typeface="+mj-lt"/>
              <a:buAutoNum type="arabicPeriod"/>
            </a:pPr>
            <a:r>
              <a:rPr lang="en-US" dirty="0" smtClean="0"/>
              <a:t>Only NT prophetic  book</a:t>
            </a:r>
          </a:p>
          <a:p>
            <a:pPr marL="971550" lvl="1" indent="-514350">
              <a:buFont typeface="+mj-lt"/>
              <a:buAutoNum type="arabicPeriod"/>
            </a:pPr>
            <a:r>
              <a:rPr lang="en-US" dirty="0" smtClean="0"/>
              <a:t>John covers eternity past (John 1) to eternity future (Rev 22)</a:t>
            </a:r>
          </a:p>
          <a:p>
            <a:pPr marL="971550" lvl="1" indent="-514350">
              <a:buFont typeface="+mj-lt"/>
              <a:buAutoNum type="arabicPeriod"/>
            </a:pPr>
            <a:r>
              <a:rPr lang="en-US" dirty="0" smtClean="0"/>
              <a:t>There are 7 beatitudes</a:t>
            </a:r>
          </a:p>
          <a:p>
            <a:pPr marL="971550" lvl="1" indent="-514350">
              <a:buFont typeface="+mj-lt"/>
              <a:buAutoNum type="arabicPeriod"/>
            </a:pPr>
            <a:r>
              <a:rPr lang="en-US" dirty="0" smtClean="0"/>
              <a:t>It is like Union Station</a:t>
            </a:r>
          </a:p>
          <a:p>
            <a:pPr marL="971550" lvl="1" indent="-514350">
              <a:buFont typeface="+mj-lt"/>
              <a:buAutoNum type="arabicPeriod"/>
            </a:pPr>
            <a:r>
              <a:rPr lang="en-US" dirty="0" smtClean="0"/>
              <a:t>It is not new prophecy, but a culmination of God’ plan presented in prophecy</a:t>
            </a:r>
          </a:p>
          <a:p>
            <a:pPr marL="971550" lvl="1" indent="-514350">
              <a:buFont typeface="+mj-lt"/>
              <a:buAutoNum type="arabicPeriod"/>
            </a:pPr>
            <a:r>
              <a:rPr lang="en-US" dirty="0" smtClean="0"/>
              <a:t>It is </a:t>
            </a:r>
            <a:r>
              <a:rPr lang="en-US" u="sng" dirty="0" smtClean="0"/>
              <a:t>Christ centered</a:t>
            </a:r>
            <a:r>
              <a:rPr lang="en-US" dirty="0" smtClean="0"/>
              <a:t>, a revelation of Jesus Christ (unveiling)</a:t>
            </a:r>
          </a:p>
          <a:p>
            <a:pPr marL="971550" lvl="1" indent="-514350">
              <a:buFont typeface="+mj-lt"/>
              <a:buAutoNum type="arabicPeriod"/>
            </a:pPr>
            <a:r>
              <a:rPr lang="en-US" dirty="0" smtClean="0"/>
              <a:t>Begins with Jesus in His current ministry (High Priest)</a:t>
            </a:r>
          </a:p>
          <a:p>
            <a:pPr marL="514350" indent="-514350">
              <a:buFont typeface="+mj-lt"/>
              <a:buAutoNum type="arabicPeriod"/>
            </a:pPr>
            <a:endParaRPr lang="en-US" dirty="0"/>
          </a:p>
        </p:txBody>
      </p:sp>
      <p:sp>
        <p:nvSpPr>
          <p:cNvPr id="4" name="Date Placeholder 3"/>
          <p:cNvSpPr>
            <a:spLocks noGrp="1"/>
          </p:cNvSpPr>
          <p:nvPr>
            <p:ph type="dt" sz="half" idx="10"/>
          </p:nvPr>
        </p:nvSpPr>
        <p:spPr/>
        <p:txBody>
          <a:bodyPr/>
          <a:lstStyle/>
          <a:p>
            <a:fld id="{A5DE2219-16BC-4BD4-A9C4-7E63DB0B7EC5}" type="datetime1">
              <a:rPr lang="en-US" smtClean="0"/>
              <a:pPr/>
              <a:t>12/14/2016</a:t>
            </a:fld>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63</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12/14/2016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64</a:t>
            </a:fld>
            <a:endParaRPr lang="en-US"/>
          </a:p>
        </p:txBody>
      </p:sp>
      <p:graphicFrame>
        <p:nvGraphicFramePr>
          <p:cNvPr id="5" name="Table 4"/>
          <p:cNvGraphicFramePr>
            <a:graphicFrameLocks noGrp="1"/>
          </p:cNvGraphicFramePr>
          <p:nvPr/>
        </p:nvGraphicFramePr>
        <p:xfrm>
          <a:off x="685800" y="609600"/>
          <a:ext cx="7772400" cy="5410202"/>
        </p:xfrm>
        <a:graphic>
          <a:graphicData uri="http://schemas.openxmlformats.org/drawingml/2006/table">
            <a:tbl>
              <a:tblPr/>
              <a:tblGrid>
                <a:gridCol w="1380563"/>
                <a:gridCol w="3420037"/>
                <a:gridCol w="2971800"/>
              </a:tblGrid>
              <a:tr h="322803">
                <a:tc gridSpan="3">
                  <a:txBody>
                    <a:bodyPr/>
                    <a:lstStyle/>
                    <a:p>
                      <a:pPr marL="0" marR="0" algn="ctr">
                        <a:spcBef>
                          <a:spcPts val="600"/>
                        </a:spcBef>
                        <a:spcAft>
                          <a:spcPts val="600"/>
                        </a:spcAft>
                      </a:pPr>
                      <a:r>
                        <a:rPr lang="en-US" sz="1800" b="1" dirty="0">
                          <a:solidFill>
                            <a:srgbClr val="FFFFFF"/>
                          </a:solidFill>
                          <a:latin typeface="Arial"/>
                          <a:ea typeface="Times New Roman"/>
                        </a:rPr>
                        <a:t>14 Doxologies in the Book of Revelation</a:t>
                      </a:r>
                      <a:endParaRPr lang="en-US" sz="18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000080"/>
                    </a:solidFill>
                  </a:tcPr>
                </a:tc>
                <a:tc hMerge="1">
                  <a:txBody>
                    <a:bodyPr/>
                    <a:lstStyle/>
                    <a:p>
                      <a:endParaRPr lang="en-US"/>
                    </a:p>
                  </a:txBody>
                  <a:tcPr/>
                </a:tc>
                <a:tc hMerge="1">
                  <a:txBody>
                    <a:bodyPr/>
                    <a:lstStyle/>
                    <a:p>
                      <a:endParaRPr lang="en-US"/>
                    </a:p>
                  </a:txBody>
                  <a:tcPr/>
                </a:tc>
              </a:tr>
              <a:tr h="581048">
                <a:tc>
                  <a:txBody>
                    <a:bodyPr/>
                    <a:lstStyle/>
                    <a:p>
                      <a:pPr marL="0" marR="0" algn="ctr">
                        <a:spcBef>
                          <a:spcPts val="600"/>
                        </a:spcBef>
                        <a:spcAft>
                          <a:spcPts val="600"/>
                        </a:spcAft>
                      </a:pPr>
                      <a:r>
                        <a:rPr lang="en-US" sz="1600" b="1">
                          <a:solidFill>
                            <a:srgbClr val="000000"/>
                          </a:solidFill>
                          <a:latin typeface="Arial"/>
                          <a:ea typeface="Times New Roman"/>
                        </a:rPr>
                        <a:t>References</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600" b="1">
                          <a:solidFill>
                            <a:srgbClr val="000000"/>
                          </a:solidFill>
                          <a:latin typeface="Arial"/>
                          <a:ea typeface="Times New Roman"/>
                        </a:rPr>
                        <a:t>The One(s) Giving the Praise</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600" b="1">
                          <a:solidFill>
                            <a:srgbClr val="000000"/>
                          </a:solidFill>
                          <a:latin typeface="Arial"/>
                          <a:ea typeface="Times New Roman"/>
                        </a:rPr>
                        <a:t>The One(s) Receiving the Praise</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r>
              <a:tr h="290524">
                <a:tc>
                  <a:txBody>
                    <a:bodyPr/>
                    <a:lstStyle/>
                    <a:p>
                      <a:pPr marL="91440" marR="0" indent="-91440">
                        <a:spcBef>
                          <a:spcPts val="300"/>
                        </a:spcBef>
                        <a:spcAft>
                          <a:spcPts val="300"/>
                        </a:spcAft>
                      </a:pPr>
                      <a:r>
                        <a:rPr lang="en-US" sz="1600">
                          <a:latin typeface="Arial"/>
                          <a:ea typeface="Times New Roman"/>
                        </a:rPr>
                        <a:t>4:8</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marL="91440" marR="0" indent="-91440">
                        <a:spcBef>
                          <a:spcPts val="300"/>
                        </a:spcBef>
                        <a:spcAft>
                          <a:spcPts val="300"/>
                        </a:spcAft>
                      </a:pPr>
                      <a:r>
                        <a:rPr lang="en-US" sz="1600">
                          <a:latin typeface="Arial"/>
                          <a:ea typeface="Times New Roman"/>
                        </a:rPr>
                        <a:t>4 living creatures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r>
              <a:tr h="290524">
                <a:tc>
                  <a:txBody>
                    <a:bodyPr/>
                    <a:lstStyle/>
                    <a:p>
                      <a:pPr marL="91440" marR="0" indent="-91440">
                        <a:spcBef>
                          <a:spcPts val="300"/>
                        </a:spcBef>
                        <a:spcAft>
                          <a:spcPts val="300"/>
                        </a:spcAft>
                      </a:pPr>
                      <a:r>
                        <a:rPr lang="en-US" sz="1600">
                          <a:latin typeface="Arial"/>
                          <a:ea typeface="Times New Roman"/>
                        </a:rPr>
                        <a:t>4:11</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24 elders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77613">
                <a:tc>
                  <a:txBody>
                    <a:bodyPr/>
                    <a:lstStyle/>
                    <a:p>
                      <a:pPr marL="91440" marR="0" indent="-91440">
                        <a:spcBef>
                          <a:spcPts val="300"/>
                        </a:spcBef>
                        <a:spcAft>
                          <a:spcPts val="300"/>
                        </a:spcAft>
                      </a:pPr>
                      <a:r>
                        <a:rPr lang="en-US" sz="1600">
                          <a:latin typeface="Arial"/>
                          <a:ea typeface="Times New Roman"/>
                        </a:rPr>
                        <a:t>5:9-10</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24 elders and 4 living creatures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The Lamb (Christ)</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a:latin typeface="Arial"/>
                          <a:ea typeface="Times New Roman"/>
                        </a:rPr>
                        <a:t>5:12</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Many angels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The Lamb</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329264">
                <a:tc>
                  <a:txBody>
                    <a:bodyPr/>
                    <a:lstStyle/>
                    <a:p>
                      <a:pPr marL="91440" marR="0" indent="-91440">
                        <a:spcBef>
                          <a:spcPts val="300"/>
                        </a:spcBef>
                        <a:spcAft>
                          <a:spcPts val="300"/>
                        </a:spcAft>
                      </a:pPr>
                      <a:r>
                        <a:rPr lang="en-US" sz="1600">
                          <a:latin typeface="Arial"/>
                          <a:ea typeface="Times New Roman"/>
                        </a:rPr>
                        <a:t>5:13</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Every creature</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 and the Lamb</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303432">
                <a:tc>
                  <a:txBody>
                    <a:bodyPr/>
                    <a:lstStyle/>
                    <a:p>
                      <a:pPr marL="91440" marR="0" indent="-91440">
                        <a:spcBef>
                          <a:spcPts val="300"/>
                        </a:spcBef>
                        <a:spcAft>
                          <a:spcPts val="300"/>
                        </a:spcAft>
                      </a:pPr>
                      <a:r>
                        <a:rPr lang="en-US" sz="1600">
                          <a:latin typeface="Arial"/>
                          <a:ea typeface="Times New Roman"/>
                        </a:rPr>
                        <a:t>7:10</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Tribulation martyrs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 and the Lamb</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581048">
                <a:tc>
                  <a:txBody>
                    <a:bodyPr/>
                    <a:lstStyle/>
                    <a:p>
                      <a:pPr marL="91440" marR="0" indent="-91440">
                        <a:spcBef>
                          <a:spcPts val="300"/>
                        </a:spcBef>
                        <a:spcAft>
                          <a:spcPts val="300"/>
                        </a:spcAft>
                      </a:pPr>
                      <a:r>
                        <a:rPr lang="en-US" sz="1600">
                          <a:latin typeface="Arial"/>
                          <a:ea typeface="Times New Roman"/>
                        </a:rPr>
                        <a:t>7:12</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Angels, 24 elders, and 4 living creatures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a:latin typeface="Arial"/>
                          <a:ea typeface="Times New Roman"/>
                        </a:rPr>
                        <a:t>11:16-18</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24 elders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387362">
                <a:tc>
                  <a:txBody>
                    <a:bodyPr/>
                    <a:lstStyle/>
                    <a:p>
                      <a:pPr marL="91440" marR="0" indent="-91440">
                        <a:spcBef>
                          <a:spcPts val="300"/>
                        </a:spcBef>
                        <a:spcAft>
                          <a:spcPts val="300"/>
                        </a:spcAft>
                      </a:pPr>
                      <a:r>
                        <a:rPr lang="en-US" sz="1600">
                          <a:latin typeface="Arial"/>
                          <a:ea typeface="Times New Roman"/>
                        </a:rPr>
                        <a:t>15:3-4</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Tribulation saints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 and the Lamb</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a:latin typeface="Arial"/>
                          <a:ea typeface="Times New Roman"/>
                        </a:rPr>
                        <a:t>16:5-6</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Angel</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a:latin typeface="Arial"/>
                          <a:ea typeface="Times New Roman"/>
                        </a:rPr>
                        <a:t>16:7</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“The altar”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a:latin typeface="Arial"/>
                          <a:ea typeface="Times New Roman"/>
                        </a:rPr>
                        <a:t>19:1-3</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A great multitude</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303440">
                <a:tc>
                  <a:txBody>
                    <a:bodyPr/>
                    <a:lstStyle/>
                    <a:p>
                      <a:pPr marL="91440" marR="0" indent="-91440">
                        <a:spcBef>
                          <a:spcPts val="300"/>
                        </a:spcBef>
                        <a:spcAft>
                          <a:spcPts val="300"/>
                        </a:spcAft>
                      </a:pPr>
                      <a:r>
                        <a:rPr lang="en-US" sz="1600">
                          <a:latin typeface="Arial"/>
                          <a:ea typeface="Times New Roman"/>
                        </a:rPr>
                        <a:t>19:4</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24 elders and 4 living creatures</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marL="91440" marR="0" indent="-91440">
                        <a:spcBef>
                          <a:spcPts val="300"/>
                        </a:spcBef>
                        <a:spcAft>
                          <a:spcPts val="300"/>
                        </a:spcAft>
                      </a:pPr>
                      <a:r>
                        <a:rPr lang="en-US" sz="1600">
                          <a:latin typeface="Arial"/>
                          <a:ea typeface="Times New Roman"/>
                        </a:rPr>
                        <a:t>God the Father</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tcPr>
                </a:tc>
              </a:tr>
              <a:tr h="290524">
                <a:tc>
                  <a:txBody>
                    <a:bodyPr/>
                    <a:lstStyle/>
                    <a:p>
                      <a:pPr marL="91440" marR="0" indent="-91440">
                        <a:spcBef>
                          <a:spcPts val="300"/>
                        </a:spcBef>
                        <a:spcAft>
                          <a:spcPts val="300"/>
                        </a:spcAft>
                      </a:pPr>
                      <a:r>
                        <a:rPr lang="en-US" sz="1600">
                          <a:latin typeface="Arial"/>
                          <a:ea typeface="Times New Roman"/>
                        </a:rPr>
                        <a:t>19:6-8</a:t>
                      </a:r>
                      <a:endParaRPr lang="en-US" sz="180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marL="91440" marR="0" indent="-91440">
                        <a:spcBef>
                          <a:spcPts val="300"/>
                        </a:spcBef>
                        <a:spcAft>
                          <a:spcPts val="300"/>
                        </a:spcAft>
                      </a:pPr>
                      <a:r>
                        <a:rPr lang="en-US" sz="1600">
                          <a:latin typeface="Arial"/>
                          <a:ea typeface="Times New Roman"/>
                        </a:rPr>
                        <a:t>A great multitude</a:t>
                      </a:r>
                      <a:endParaRPr lang="en-US" sz="18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marL="91440" marR="0" indent="-91440">
                        <a:spcBef>
                          <a:spcPts val="300"/>
                        </a:spcBef>
                        <a:spcAft>
                          <a:spcPts val="300"/>
                        </a:spcAft>
                      </a:pPr>
                      <a:r>
                        <a:rPr lang="en-US" sz="1600" dirty="0">
                          <a:latin typeface="Arial"/>
                          <a:ea typeface="Times New Roman"/>
                        </a:rPr>
                        <a:t>God the Father</a:t>
                      </a:r>
                      <a:endParaRPr lang="en-US" sz="1800" dirty="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Tribulation</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Daniel 9:24-27</a:t>
            </a:r>
            <a:r>
              <a:rPr lang="en-US" dirty="0" smtClean="0"/>
              <a:t> "Seventy weeks have been decreed for your people and your holy city, to finish the transgression, t</a:t>
            </a:r>
            <a:r>
              <a:rPr lang="en-US" b="1" u="sng" dirty="0" smtClean="0"/>
              <a:t>o make an end of sin, to make atonement for iniquity, to bring in everlasting righteousness, to seal up vision and prophecy, and to anoint the most holy </a:t>
            </a:r>
            <a:r>
              <a:rPr lang="en-US" b="1" i="1" u="sng" dirty="0" smtClean="0"/>
              <a:t>place</a:t>
            </a:r>
            <a:r>
              <a:rPr lang="en-US" i="1" dirty="0" smtClean="0"/>
              <a:t>. </a:t>
            </a:r>
            <a:r>
              <a:rPr lang="en-US" dirty="0" smtClean="0"/>
              <a:t>25"So you are to know and discern </a:t>
            </a:r>
            <a:r>
              <a:rPr lang="en-US" i="1" dirty="0" smtClean="0"/>
              <a:t>that</a:t>
            </a:r>
            <a:r>
              <a:rPr lang="en-US" dirty="0" smtClean="0"/>
              <a:t> from the issuing of a decree to restore and rebuild Jerusalem until Messiah the Prince </a:t>
            </a:r>
            <a:r>
              <a:rPr lang="en-US" i="1" dirty="0" smtClean="0"/>
              <a:t>there will be</a:t>
            </a:r>
            <a:r>
              <a:rPr lang="en-US" dirty="0" smtClean="0"/>
              <a:t> seven weeks and sixty-two weeks; it will be built again, with plaza and moat, even in times of distress. 26"Then after the sixty-two weeks the Messiah will be cut off and have nothing, and the people of the </a:t>
            </a:r>
            <a:r>
              <a:rPr lang="en-US" b="1" u="sng" dirty="0" smtClean="0"/>
              <a:t>prince who is to come</a:t>
            </a:r>
            <a:r>
              <a:rPr lang="en-US" dirty="0" smtClean="0"/>
              <a:t> will destroy the city and the sanctuary. And its end </a:t>
            </a:r>
            <a:r>
              <a:rPr lang="en-US" i="1" dirty="0" smtClean="0"/>
              <a:t>will come</a:t>
            </a:r>
            <a:r>
              <a:rPr lang="en-US" dirty="0" smtClean="0"/>
              <a:t> with a flood; even to the end there will be war; desolations are determined. 27"And </a:t>
            </a:r>
            <a:r>
              <a:rPr lang="en-US" b="1" u="sng" dirty="0" smtClean="0"/>
              <a:t>he will make a firm covenant with the many for one week</a:t>
            </a:r>
            <a:r>
              <a:rPr lang="en-US" dirty="0" smtClean="0"/>
              <a:t>, but </a:t>
            </a:r>
            <a:r>
              <a:rPr lang="en-US" b="1" u="sng" dirty="0" smtClean="0"/>
              <a:t>in the middle of the week he will put a stop to sacrifice and grain offering; and on the wing of abominations </a:t>
            </a:r>
            <a:r>
              <a:rPr lang="en-US" b="1" i="1" u="sng" dirty="0" smtClean="0"/>
              <a:t>will come</a:t>
            </a:r>
            <a:r>
              <a:rPr lang="en-US" b="1" u="sng" dirty="0" smtClean="0"/>
              <a:t> one who makes desolate</a:t>
            </a:r>
            <a:r>
              <a:rPr lang="en-US" dirty="0" smtClean="0"/>
              <a:t>, even until a complete destruction, one that is decreed, is poured out on the one who makes desolate." </a:t>
            </a:r>
          </a:p>
          <a:p>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65</a:t>
            </a:fld>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2400" b="1" dirty="0" smtClean="0"/>
              <a:t>EVENTS IN REVELATION DESCRIBED ELSEWHERE IN THE BIBLE</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66</a:t>
            </a:fld>
            <a:endParaRPr lang="en-US"/>
          </a:p>
        </p:txBody>
      </p:sp>
      <p:graphicFrame>
        <p:nvGraphicFramePr>
          <p:cNvPr id="9" name="Table 8"/>
          <p:cNvGraphicFramePr>
            <a:graphicFrameLocks noGrp="1"/>
          </p:cNvGraphicFramePr>
          <p:nvPr/>
        </p:nvGraphicFramePr>
        <p:xfrm>
          <a:off x="228600" y="914400"/>
          <a:ext cx="4038600" cy="5577840"/>
        </p:xfrm>
        <a:graphic>
          <a:graphicData uri="http://schemas.openxmlformats.org/drawingml/2006/table">
            <a:tbl>
              <a:tblPr/>
              <a:tblGrid>
                <a:gridCol w="1154430"/>
                <a:gridCol w="1085850"/>
                <a:gridCol w="1798320"/>
              </a:tblGrid>
              <a:tr h="292100">
                <a:tc>
                  <a:txBody>
                    <a:bodyPr/>
                    <a:lstStyle/>
                    <a:p>
                      <a:pPr marL="0" marR="160020" algn="ctr">
                        <a:spcBef>
                          <a:spcPts val="0"/>
                        </a:spcBef>
                        <a:spcAft>
                          <a:spcPts val="900"/>
                        </a:spcAft>
                      </a:pPr>
                      <a:r>
                        <a:rPr lang="en-US" sz="1400" b="1" i="1" dirty="0">
                          <a:latin typeface="Times New Roman"/>
                          <a:ea typeface="Times New Roman"/>
                        </a:rPr>
                        <a:t>Other Reference</a:t>
                      </a:r>
                      <a:endParaRPr lang="en-US"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02870" algn="ctr">
                        <a:spcBef>
                          <a:spcPts val="0"/>
                        </a:spcBef>
                        <a:spcAft>
                          <a:spcPts val="900"/>
                        </a:spcAft>
                      </a:pPr>
                      <a:r>
                        <a:rPr lang="en-US" sz="1400" b="1" i="1">
                          <a:latin typeface="Times New Roman"/>
                          <a:ea typeface="Times New Roman"/>
                        </a:rPr>
                        <a:t>Revelation Reference</a:t>
                      </a:r>
                      <a:endParaRPr lang="en-US"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17170" algn="ctr">
                        <a:spcBef>
                          <a:spcPts val="0"/>
                        </a:spcBef>
                        <a:spcAft>
                          <a:spcPts val="900"/>
                        </a:spcAft>
                      </a:pPr>
                      <a:r>
                        <a:rPr lang="en-US" sz="1400" b="1" i="1">
                          <a:latin typeface="Times New Roman"/>
                          <a:ea typeface="Times New Roman"/>
                        </a:rPr>
                        <a:t>Event</a:t>
                      </a:r>
                      <a:endParaRPr lang="en-US"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marL="0" marR="0">
                        <a:spcBef>
                          <a:spcPts val="0"/>
                        </a:spcBef>
                        <a:spcAft>
                          <a:spcPts val="600"/>
                        </a:spcAft>
                      </a:pPr>
                      <a:r>
                        <a:rPr lang="en-US" sz="1400">
                          <a:latin typeface="Times New Roman"/>
                          <a:ea typeface="Times New Roman"/>
                        </a:rPr>
                        <a:t>Ezek. 1:22-28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4:2-3;</a:t>
                      </a:r>
                      <a:br>
                        <a:rPr lang="en-US" sz="1400">
                          <a:latin typeface="Times New Roman"/>
                          <a:ea typeface="Times New Roman"/>
                        </a:rPr>
                      </a:br>
                      <a:r>
                        <a:rPr lang="en-US" sz="1400">
                          <a:latin typeface="Times New Roman"/>
                          <a:ea typeface="Times New Roman"/>
                        </a:rPr>
                        <a:t>Rev. 10:1-3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dirty="0">
                          <a:latin typeface="Times New Roman"/>
                          <a:ea typeface="Times New Roman"/>
                        </a:rPr>
                        <a:t>Glowing rainbow around God’s throne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spcBef>
                          <a:spcPts val="0"/>
                        </a:spcBef>
                        <a:spcAft>
                          <a:spcPts val="600"/>
                        </a:spcAft>
                      </a:pPr>
                      <a:r>
                        <a:rPr lang="en-US" sz="1400">
                          <a:latin typeface="Times New Roman"/>
                          <a:ea typeface="Times New Roman"/>
                        </a:rPr>
                        <a:t>Isaiah 53:7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5:6-8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Christ is pictured as a Lamb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spcBef>
                          <a:spcPts val="0"/>
                        </a:spcBef>
                        <a:spcAft>
                          <a:spcPts val="600"/>
                        </a:spcAft>
                      </a:pPr>
                      <a:r>
                        <a:rPr lang="en-US" sz="1400">
                          <a:latin typeface="Times New Roman"/>
                          <a:ea typeface="Times New Roman"/>
                        </a:rPr>
                        <a:t>Psalm 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5:9-14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New song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245">
                <a:tc>
                  <a:txBody>
                    <a:bodyPr/>
                    <a:lstStyle/>
                    <a:p>
                      <a:pPr marL="0" marR="0">
                        <a:spcBef>
                          <a:spcPts val="0"/>
                        </a:spcBef>
                        <a:spcAft>
                          <a:spcPts val="600"/>
                        </a:spcAft>
                      </a:pPr>
                      <a:r>
                        <a:rPr lang="en-US" sz="1400">
                          <a:latin typeface="Times New Roman"/>
                          <a:ea typeface="Times New Roman"/>
                        </a:rPr>
                        <a:t>Zech. 1:7-11;</a:t>
                      </a:r>
                      <a:br>
                        <a:rPr lang="en-US" sz="1400">
                          <a:latin typeface="Times New Roman"/>
                          <a:ea typeface="Times New Roman"/>
                        </a:rPr>
                      </a:br>
                      <a:r>
                        <a:rPr lang="en-US" sz="1400">
                          <a:latin typeface="Times New Roman"/>
                          <a:ea typeface="Times New Roman"/>
                        </a:rPr>
                        <a:t>Zech. 6:1-8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6:1-8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Horses and riders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670">
                <a:tc>
                  <a:txBody>
                    <a:bodyPr/>
                    <a:lstStyle/>
                    <a:p>
                      <a:pPr marL="0" marR="0">
                        <a:spcBef>
                          <a:spcPts val="0"/>
                        </a:spcBef>
                        <a:spcAft>
                          <a:spcPts val="600"/>
                        </a:spcAft>
                      </a:pPr>
                      <a:r>
                        <a:rPr lang="en-US" sz="1400">
                          <a:latin typeface="Times New Roman"/>
                          <a:ea typeface="Times New Roman"/>
                        </a:rPr>
                        <a:t>Isaiah 2:19-22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6:12;</a:t>
                      </a:r>
                      <a:br>
                        <a:rPr lang="en-US" sz="1400">
                          <a:latin typeface="Times New Roman"/>
                          <a:ea typeface="Times New Roman"/>
                        </a:rPr>
                      </a:br>
                      <a:r>
                        <a:rPr lang="en-US" sz="1400">
                          <a:latin typeface="Times New Roman"/>
                          <a:ea typeface="Times New Roman"/>
                        </a:rPr>
                        <a:t>Rev. 8:5;</a:t>
                      </a:r>
                      <a:br>
                        <a:rPr lang="en-US" sz="1400">
                          <a:latin typeface="Times New Roman"/>
                          <a:ea typeface="Times New Roman"/>
                        </a:rPr>
                      </a:br>
                      <a:r>
                        <a:rPr lang="en-US" sz="1400">
                          <a:latin typeface="Times New Roman"/>
                          <a:ea typeface="Times New Roman"/>
                        </a:rPr>
                        <a:t>Rev. 11:13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Earthquake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marL="0" marR="0">
                        <a:spcBef>
                          <a:spcPts val="0"/>
                        </a:spcBef>
                        <a:spcAft>
                          <a:spcPts val="600"/>
                        </a:spcAft>
                      </a:pPr>
                      <a:r>
                        <a:rPr lang="en-US" sz="1400">
                          <a:latin typeface="Times New Roman"/>
                          <a:ea typeface="Times New Roman"/>
                        </a:rPr>
                        <a:t>Joel 2:28-32;</a:t>
                      </a:r>
                      <a:br>
                        <a:rPr lang="en-US" sz="1400">
                          <a:latin typeface="Times New Roman"/>
                          <a:ea typeface="Times New Roman"/>
                        </a:rPr>
                      </a:br>
                      <a:r>
                        <a:rPr lang="en-US" sz="1400">
                          <a:latin typeface="Times New Roman"/>
                          <a:ea typeface="Times New Roman"/>
                        </a:rPr>
                        <a:t>Acts 2:14-21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6:12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Moon turns blood red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spcBef>
                          <a:spcPts val="0"/>
                        </a:spcBef>
                        <a:spcAft>
                          <a:spcPts val="600"/>
                        </a:spcAft>
                      </a:pPr>
                      <a:r>
                        <a:rPr lang="en-US" sz="1400">
                          <a:latin typeface="Times New Roman"/>
                          <a:ea typeface="Times New Roman"/>
                        </a:rPr>
                        <a:t>Mark 13:21-25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6:13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Stars falling from the sky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spcBef>
                          <a:spcPts val="0"/>
                        </a:spcBef>
                        <a:spcAft>
                          <a:spcPts val="600"/>
                        </a:spcAft>
                      </a:pPr>
                      <a:r>
                        <a:rPr lang="en-US" sz="1400">
                          <a:latin typeface="Times New Roman"/>
                          <a:ea typeface="Times New Roman"/>
                        </a:rPr>
                        <a:t>Isaiah 34:1-4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6:14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Sky rolled up like a scroll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7820">
                <a:tc>
                  <a:txBody>
                    <a:bodyPr/>
                    <a:lstStyle/>
                    <a:p>
                      <a:pPr marL="0" marR="0">
                        <a:spcBef>
                          <a:spcPts val="0"/>
                        </a:spcBef>
                        <a:spcAft>
                          <a:spcPts val="600"/>
                        </a:spcAft>
                      </a:pPr>
                      <a:r>
                        <a:rPr lang="en-US" sz="1400">
                          <a:latin typeface="Times New Roman"/>
                          <a:ea typeface="Times New Roman"/>
                        </a:rPr>
                        <a:t>Zeph. 1:14-18;</a:t>
                      </a:r>
                      <a:br>
                        <a:rPr lang="en-US" sz="1400">
                          <a:latin typeface="Times New Roman"/>
                          <a:ea typeface="Times New Roman"/>
                        </a:rPr>
                      </a:br>
                      <a:r>
                        <a:rPr lang="en-US" sz="1400">
                          <a:latin typeface="Times New Roman"/>
                          <a:ea typeface="Times New Roman"/>
                        </a:rPr>
                        <a:t>1 Thes. 5:1-3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6:15-17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God’s inescapable wrath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spcBef>
                          <a:spcPts val="0"/>
                        </a:spcBef>
                        <a:spcAft>
                          <a:spcPts val="600"/>
                        </a:spcAft>
                      </a:pPr>
                      <a:r>
                        <a:rPr lang="en-US" sz="1400">
                          <a:latin typeface="Times New Roman"/>
                          <a:ea typeface="Times New Roman"/>
                        </a:rPr>
                        <a:t>Jer. 49:35-39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Four winds of judgment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marL="0" marR="0">
                        <a:spcBef>
                          <a:spcPts val="0"/>
                        </a:spcBef>
                        <a:spcAft>
                          <a:spcPts val="600"/>
                        </a:spcAft>
                      </a:pPr>
                      <a:r>
                        <a:rPr lang="en-US" sz="1400">
                          <a:latin typeface="Times New Roman"/>
                          <a:ea typeface="Times New Roman"/>
                        </a:rPr>
                        <a:t>Luke 8:26-34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9:1-2;</a:t>
                      </a:r>
                      <a:br>
                        <a:rPr lang="en-US" sz="1400">
                          <a:latin typeface="Times New Roman"/>
                          <a:ea typeface="Times New Roman"/>
                        </a:rPr>
                      </a:br>
                      <a:r>
                        <a:rPr lang="en-US" sz="1400">
                          <a:latin typeface="Times New Roman"/>
                          <a:ea typeface="Times New Roman"/>
                        </a:rPr>
                        <a:t>Rev. 17:3-8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Abyss (bottomless pit)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spcBef>
                          <a:spcPts val="0"/>
                        </a:spcBef>
                        <a:spcAft>
                          <a:spcPts val="600"/>
                        </a:spcAft>
                      </a:pPr>
                      <a:r>
                        <a:rPr lang="en-US" sz="1400">
                          <a:latin typeface="Times New Roman"/>
                          <a:ea typeface="Times New Roman"/>
                        </a:rPr>
                        <a:t>Joel 1:2-2:11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9:3-11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dirty="0">
                          <a:latin typeface="Times New Roman"/>
                          <a:ea typeface="Times New Roman"/>
                        </a:rPr>
                        <a:t>Plague of locusts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572000" y="929640"/>
          <a:ext cx="4419600" cy="5547360"/>
        </p:xfrm>
        <a:graphic>
          <a:graphicData uri="http://schemas.openxmlformats.org/drawingml/2006/table">
            <a:tbl>
              <a:tblPr/>
              <a:tblGrid>
                <a:gridCol w="990600"/>
                <a:gridCol w="1143000"/>
                <a:gridCol w="2286000"/>
              </a:tblGrid>
              <a:tr h="245773">
                <a:tc>
                  <a:txBody>
                    <a:bodyPr/>
                    <a:lstStyle/>
                    <a:p>
                      <a:pPr marL="0" marR="160020" algn="ctr">
                        <a:spcBef>
                          <a:spcPts val="0"/>
                        </a:spcBef>
                        <a:spcAft>
                          <a:spcPts val="900"/>
                        </a:spcAft>
                      </a:pPr>
                      <a:r>
                        <a:rPr lang="en-US" sz="1400" b="1" i="1" dirty="0">
                          <a:latin typeface="Times New Roman"/>
                          <a:ea typeface="Times New Roman"/>
                        </a:rPr>
                        <a:t>Other Reference</a:t>
                      </a:r>
                      <a:endParaRPr lang="en-US" sz="1400" dirty="0">
                        <a:latin typeface="Times New Roman"/>
                        <a:ea typeface="Times New Roman"/>
                      </a:endParaRP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02870" algn="ctr">
                        <a:spcBef>
                          <a:spcPts val="0"/>
                        </a:spcBef>
                        <a:spcAft>
                          <a:spcPts val="900"/>
                        </a:spcAft>
                      </a:pPr>
                      <a:r>
                        <a:rPr lang="en-US" sz="1400" b="1" i="1">
                          <a:latin typeface="Times New Roman"/>
                          <a:ea typeface="Times New Roman"/>
                        </a:rPr>
                        <a:t>Revelation Reference</a:t>
                      </a:r>
                      <a:endParaRPr lang="en-US" sz="1400">
                        <a:latin typeface="Times New Roman"/>
                        <a:ea typeface="Times New Roman"/>
                      </a:endParaRP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17170" algn="ctr">
                        <a:spcBef>
                          <a:spcPts val="0"/>
                        </a:spcBef>
                        <a:spcAft>
                          <a:spcPts val="900"/>
                        </a:spcAft>
                      </a:pPr>
                      <a:r>
                        <a:rPr lang="en-US" sz="1400" b="1" i="1">
                          <a:latin typeface="Times New Roman"/>
                          <a:ea typeface="Times New Roman"/>
                        </a:rPr>
                        <a:t>Event</a:t>
                      </a:r>
                      <a:endParaRPr lang="en-US" sz="1400">
                        <a:latin typeface="Times New Roman"/>
                        <a:ea typeface="Times New Roman"/>
                      </a:endParaRP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dirty="0">
                          <a:latin typeface="Times New Roman"/>
                          <a:ea typeface="Times New Roman"/>
                        </a:rPr>
                        <a:t>Luke 21:20-24</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11:1-2</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dirty="0">
                          <a:latin typeface="Times New Roman"/>
                          <a:ea typeface="Times New Roman"/>
                        </a:rPr>
                        <a:t>Trampling of the holy city of Jerusalem</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Zech. 4</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11:3-6</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Two olive trees as witnesses</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Dan. 7</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13:1-10</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A beast coming out of the sea</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2 Thes. 2:7-14</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13:11-15</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Wondrous signs and miracles done by the evil beast</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Jer. 25:15-29</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14:9-12</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Drinking the cup of God’s wrath</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Isaiah 21:1-10</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18:2-3</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“Babylon” falls</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Matt. 22:1-14</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19:5-8</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Wedding supper of the Lamb</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Ezek. 38; 39</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20:7-10</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Conflict with Gog and Magog</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John 5:19-30</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20:11-15</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Judging of all people</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Ezek. 37:21-28</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21:3</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God lives among mankind</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Isaiah 25:1-8</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21:4</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Our tears will be wiped away forever</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Gen. 2:8-14</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22:1-2</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Tree of life</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600"/>
                        </a:spcAft>
                      </a:pPr>
                      <a:r>
                        <a:rPr lang="en-US" sz="1400">
                          <a:latin typeface="Times New Roman"/>
                          <a:ea typeface="Times New Roman"/>
                        </a:rPr>
                        <a:t>1 Cor. 13:11-12</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Rev. 22:3-5</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1400">
                          <a:latin typeface="Times New Roman"/>
                          <a:ea typeface="Times New Roman"/>
                        </a:rPr>
                        <a:t>We will see God face to face</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65">
                <a:tc>
                  <a:txBody>
                    <a:bodyPr/>
                    <a:lstStyle/>
                    <a:p>
                      <a:pPr marL="0" marR="0">
                        <a:spcBef>
                          <a:spcPts val="0"/>
                        </a:spcBef>
                        <a:spcAft>
                          <a:spcPts val="0"/>
                        </a:spcAft>
                      </a:pPr>
                      <a:r>
                        <a:rPr lang="en-US" sz="1400">
                          <a:latin typeface="Times New Roman"/>
                          <a:ea typeface="Times New Roman"/>
                        </a:rPr>
                        <a:t>Dan. 7:18-28</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latin typeface="Times New Roman"/>
                          <a:ea typeface="Times New Roman"/>
                        </a:rPr>
                        <a:t>Rev. 22:5</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Times New Roman"/>
                        </a:rPr>
                        <a:t>Believers will reign with God forever</a:t>
                      </a:r>
                    </a:p>
                  </a:txBody>
                  <a:tcPr marL="40419" marR="404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Line 52"/>
          <p:cNvSpPr>
            <a:spLocks noChangeShapeType="1"/>
          </p:cNvSpPr>
          <p:nvPr/>
        </p:nvSpPr>
        <p:spPr bwMode="auto">
          <a:xfrm>
            <a:off x="7467600" y="2971799"/>
            <a:ext cx="762000" cy="381001"/>
          </a:xfrm>
          <a:prstGeom prst="line">
            <a:avLst/>
          </a:prstGeom>
          <a:noFill/>
          <a:ln w="38100">
            <a:solidFill>
              <a:schemeClr val="tx1"/>
            </a:solidFill>
            <a:round/>
            <a:headEnd/>
            <a:tailEnd type="triangle" w="med" len="med"/>
          </a:ln>
          <a:effectLst/>
        </p:spPr>
        <p:txBody>
          <a:bodyPr wrap="none" anchor="ctr"/>
          <a:lstStyle/>
          <a:p>
            <a:endParaRPr lang="en-US"/>
          </a:p>
        </p:txBody>
      </p:sp>
      <p:sp>
        <p:nvSpPr>
          <p:cNvPr id="75" name="Rectangle 74"/>
          <p:cNvSpPr/>
          <p:nvPr/>
        </p:nvSpPr>
        <p:spPr>
          <a:xfrm>
            <a:off x="228600" y="5293561"/>
            <a:ext cx="8763000" cy="6858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p:cNvSpPr/>
          <p:nvPr/>
        </p:nvSpPr>
        <p:spPr>
          <a:xfrm>
            <a:off x="228600" y="4572000"/>
            <a:ext cx="8763000" cy="6858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Line 11"/>
          <p:cNvSpPr>
            <a:spLocks noChangeShapeType="1"/>
          </p:cNvSpPr>
          <p:nvPr/>
        </p:nvSpPr>
        <p:spPr bwMode="auto">
          <a:xfrm>
            <a:off x="152400" y="4089400"/>
            <a:ext cx="8686800" cy="0"/>
          </a:xfrm>
          <a:prstGeom prst="line">
            <a:avLst/>
          </a:prstGeom>
          <a:noFill/>
          <a:ln w="57150">
            <a:solidFill>
              <a:schemeClr val="tx1"/>
            </a:solidFill>
            <a:round/>
            <a:headEnd/>
            <a:tailEnd type="triangle" w="med" len="med"/>
          </a:ln>
          <a:effectLst/>
        </p:spPr>
        <p:txBody>
          <a:bodyPr wrap="none" anchor="ctr"/>
          <a:lstStyle/>
          <a:p>
            <a:endParaRPr lang="en-US"/>
          </a:p>
        </p:txBody>
      </p:sp>
      <p:sp>
        <p:nvSpPr>
          <p:cNvPr id="2108" name="Text Box 60"/>
          <p:cNvSpPr txBox="1">
            <a:spLocks noChangeArrowheads="1"/>
          </p:cNvSpPr>
          <p:nvPr/>
        </p:nvSpPr>
        <p:spPr bwMode="auto">
          <a:xfrm>
            <a:off x="6096000" y="3632200"/>
            <a:ext cx="292100" cy="854075"/>
          </a:xfrm>
          <a:prstGeom prst="rect">
            <a:avLst/>
          </a:prstGeom>
          <a:solidFill>
            <a:schemeClr val="bg1"/>
          </a:solidFill>
          <a:ln w="9525">
            <a:noFill/>
            <a:miter lim="800000"/>
            <a:headEnd/>
            <a:tailEnd/>
          </a:ln>
          <a:effectLst/>
        </p:spPr>
        <p:txBody>
          <a:bodyPr>
            <a:spAutoFit/>
          </a:bodyPr>
          <a:lstStyle/>
          <a:p>
            <a:pPr algn="ctr"/>
            <a:r>
              <a:rPr lang="en-US" sz="1000"/>
              <a:t>e</a:t>
            </a:r>
          </a:p>
          <a:p>
            <a:pPr algn="ctr"/>
            <a:r>
              <a:rPr lang="en-US" sz="1000"/>
              <a:t>x</a:t>
            </a:r>
          </a:p>
          <a:p>
            <a:pPr algn="ctr"/>
            <a:r>
              <a:rPr lang="en-US" sz="1000"/>
              <a:t>i</a:t>
            </a:r>
          </a:p>
          <a:p>
            <a:pPr algn="ctr"/>
            <a:r>
              <a:rPr lang="en-US" sz="1000"/>
              <a:t>l</a:t>
            </a:r>
          </a:p>
          <a:p>
            <a:pPr algn="ctr"/>
            <a:r>
              <a:rPr lang="en-US" sz="1000"/>
              <a:t>e</a:t>
            </a:r>
          </a:p>
        </p:txBody>
      </p:sp>
      <p:sp>
        <p:nvSpPr>
          <p:cNvPr id="2050" name="Rectangle 2"/>
          <p:cNvSpPr>
            <a:spLocks noGrp="1" noChangeArrowheads="1"/>
          </p:cNvSpPr>
          <p:nvPr>
            <p:ph type="title"/>
          </p:nvPr>
        </p:nvSpPr>
        <p:spPr>
          <a:xfrm>
            <a:off x="685800" y="136525"/>
            <a:ext cx="7772400" cy="381000"/>
          </a:xfrm>
        </p:spPr>
        <p:txBody>
          <a:bodyPr>
            <a:noAutofit/>
          </a:bodyPr>
          <a:lstStyle/>
          <a:p>
            <a:r>
              <a:rPr lang="en-US" sz="4000" b="1" dirty="0"/>
              <a:t>God’s Covenants</a:t>
            </a:r>
          </a:p>
        </p:txBody>
      </p:sp>
      <p:sp>
        <p:nvSpPr>
          <p:cNvPr id="2051" name="Text Box 3"/>
          <p:cNvSpPr txBox="1">
            <a:spLocks noChangeArrowheads="1"/>
          </p:cNvSpPr>
          <p:nvPr/>
        </p:nvSpPr>
        <p:spPr bwMode="auto">
          <a:xfrm>
            <a:off x="2743200" y="1431925"/>
            <a:ext cx="914400" cy="1044575"/>
          </a:xfrm>
          <a:prstGeom prst="rect">
            <a:avLst/>
          </a:prstGeom>
          <a:noFill/>
          <a:ln w="38100">
            <a:solidFill>
              <a:schemeClr val="tx1"/>
            </a:solidFill>
            <a:miter lim="800000"/>
            <a:headEnd/>
            <a:tailEnd/>
          </a:ln>
          <a:effectLst/>
        </p:spPr>
        <p:txBody>
          <a:bodyPr>
            <a:spAutoFit/>
          </a:bodyPr>
          <a:lstStyle/>
          <a:p>
            <a:pPr algn="ctr"/>
            <a:endParaRPr lang="en-US" sz="1000"/>
          </a:p>
          <a:p>
            <a:pPr algn="ctr"/>
            <a:endParaRPr lang="en-US" sz="1000"/>
          </a:p>
          <a:p>
            <a:pPr algn="ctr"/>
            <a:r>
              <a:rPr lang="en-US" sz="1000"/>
              <a:t>Abrahamic</a:t>
            </a:r>
          </a:p>
          <a:p>
            <a:pPr algn="ctr"/>
            <a:r>
              <a:rPr lang="en-US" sz="1000"/>
              <a:t>Gen. 12</a:t>
            </a:r>
          </a:p>
          <a:p>
            <a:pPr algn="ctr"/>
            <a:endParaRPr lang="en-US" sz="1000"/>
          </a:p>
          <a:p>
            <a:pPr algn="ctr"/>
            <a:endParaRPr lang="en-US" sz="1000"/>
          </a:p>
        </p:txBody>
      </p:sp>
      <p:sp>
        <p:nvSpPr>
          <p:cNvPr id="2052" name="Text Box 4"/>
          <p:cNvSpPr txBox="1">
            <a:spLocks noChangeArrowheads="1"/>
          </p:cNvSpPr>
          <p:nvPr/>
        </p:nvSpPr>
        <p:spPr bwMode="auto">
          <a:xfrm>
            <a:off x="5181600" y="1736725"/>
            <a:ext cx="638175" cy="434975"/>
          </a:xfrm>
          <a:prstGeom prst="rect">
            <a:avLst/>
          </a:prstGeom>
          <a:noFill/>
          <a:ln w="38100">
            <a:solidFill>
              <a:schemeClr val="tx1"/>
            </a:solidFill>
            <a:miter lim="800000"/>
            <a:headEnd/>
            <a:tailEnd/>
          </a:ln>
          <a:effectLst/>
        </p:spPr>
        <p:txBody>
          <a:bodyPr wrap="none">
            <a:spAutoFit/>
          </a:bodyPr>
          <a:lstStyle/>
          <a:p>
            <a:pPr algn="ctr"/>
            <a:r>
              <a:rPr lang="en-US" sz="1000"/>
              <a:t>Davidic</a:t>
            </a:r>
          </a:p>
          <a:p>
            <a:pPr algn="ctr"/>
            <a:r>
              <a:rPr lang="en-US" sz="1000"/>
              <a:t>2 Sam 7</a:t>
            </a:r>
          </a:p>
        </p:txBody>
      </p:sp>
      <p:sp>
        <p:nvSpPr>
          <p:cNvPr id="2054" name="Text Box 6"/>
          <p:cNvSpPr txBox="1">
            <a:spLocks noChangeArrowheads="1"/>
          </p:cNvSpPr>
          <p:nvPr/>
        </p:nvSpPr>
        <p:spPr bwMode="auto">
          <a:xfrm>
            <a:off x="990600" y="1736725"/>
            <a:ext cx="703263" cy="587375"/>
          </a:xfrm>
          <a:prstGeom prst="rect">
            <a:avLst/>
          </a:prstGeom>
          <a:noFill/>
          <a:ln w="38100">
            <a:solidFill>
              <a:schemeClr val="tx1"/>
            </a:solidFill>
            <a:prstDash val="sysDot"/>
            <a:miter lim="800000"/>
            <a:headEnd/>
            <a:tailEnd/>
          </a:ln>
          <a:effectLst/>
        </p:spPr>
        <p:txBody>
          <a:bodyPr wrap="none">
            <a:spAutoFit/>
          </a:bodyPr>
          <a:lstStyle/>
          <a:p>
            <a:pPr algn="ctr"/>
            <a:r>
              <a:rPr lang="en-US" sz="1000" dirty="0" err="1"/>
              <a:t>Adamic</a:t>
            </a:r>
            <a:endParaRPr lang="en-US" sz="1000" dirty="0"/>
          </a:p>
          <a:p>
            <a:pPr algn="ctr"/>
            <a:r>
              <a:rPr lang="en-US" sz="1000" dirty="0"/>
              <a:t>Gen. 3:7-</a:t>
            </a:r>
          </a:p>
          <a:p>
            <a:pPr algn="ctr"/>
            <a:r>
              <a:rPr lang="en-US" sz="1000" dirty="0"/>
              <a:t>8:19</a:t>
            </a:r>
          </a:p>
        </p:txBody>
      </p:sp>
      <p:sp>
        <p:nvSpPr>
          <p:cNvPr id="2055" name="Text Box 7"/>
          <p:cNvSpPr txBox="1">
            <a:spLocks noChangeArrowheads="1"/>
          </p:cNvSpPr>
          <p:nvPr/>
        </p:nvSpPr>
        <p:spPr bwMode="auto">
          <a:xfrm>
            <a:off x="5602288" y="2803525"/>
            <a:ext cx="561975" cy="434975"/>
          </a:xfrm>
          <a:prstGeom prst="rect">
            <a:avLst/>
          </a:prstGeom>
          <a:noFill/>
          <a:ln w="38100">
            <a:solidFill>
              <a:schemeClr val="tx1"/>
            </a:solidFill>
            <a:miter lim="800000"/>
            <a:headEnd/>
            <a:tailEnd/>
          </a:ln>
          <a:effectLst/>
        </p:spPr>
        <p:txBody>
          <a:bodyPr wrap="none">
            <a:spAutoFit/>
          </a:bodyPr>
          <a:lstStyle/>
          <a:p>
            <a:pPr algn="ctr"/>
            <a:r>
              <a:rPr lang="en-US" sz="1000" dirty="0"/>
              <a:t>New</a:t>
            </a:r>
          </a:p>
          <a:p>
            <a:pPr algn="ctr"/>
            <a:r>
              <a:rPr lang="en-US" sz="1000" dirty="0"/>
              <a:t>Jer. 31</a:t>
            </a:r>
          </a:p>
        </p:txBody>
      </p:sp>
      <p:sp>
        <p:nvSpPr>
          <p:cNvPr id="2056" name="Text Box 8"/>
          <p:cNvSpPr txBox="1">
            <a:spLocks noChangeArrowheads="1"/>
          </p:cNvSpPr>
          <p:nvPr/>
        </p:nvSpPr>
        <p:spPr bwMode="auto">
          <a:xfrm>
            <a:off x="4114800" y="2117725"/>
            <a:ext cx="596900" cy="587375"/>
          </a:xfrm>
          <a:prstGeom prst="rect">
            <a:avLst/>
          </a:prstGeom>
          <a:noFill/>
          <a:ln w="38100">
            <a:solidFill>
              <a:schemeClr val="tx1"/>
            </a:solidFill>
            <a:miter lim="800000"/>
            <a:headEnd/>
            <a:tailEnd/>
          </a:ln>
          <a:effectLst/>
        </p:spPr>
        <p:txBody>
          <a:bodyPr wrap="none">
            <a:spAutoFit/>
          </a:bodyPr>
          <a:lstStyle/>
          <a:p>
            <a:pPr algn="ctr"/>
            <a:r>
              <a:rPr lang="en-US" sz="1000"/>
              <a:t>Mosaic</a:t>
            </a:r>
          </a:p>
          <a:p>
            <a:pPr algn="ctr"/>
            <a:r>
              <a:rPr lang="en-US" sz="1000"/>
              <a:t>Ex 20,</a:t>
            </a:r>
          </a:p>
          <a:p>
            <a:pPr algn="ctr"/>
            <a:r>
              <a:rPr lang="en-US" sz="1000"/>
              <a:t>Gal 3</a:t>
            </a:r>
          </a:p>
        </p:txBody>
      </p:sp>
      <p:sp>
        <p:nvSpPr>
          <p:cNvPr id="2057" name="Text Box 9"/>
          <p:cNvSpPr txBox="1">
            <a:spLocks noChangeArrowheads="1"/>
          </p:cNvSpPr>
          <p:nvPr/>
        </p:nvSpPr>
        <p:spPr bwMode="auto">
          <a:xfrm>
            <a:off x="76200" y="1736725"/>
            <a:ext cx="766763" cy="587375"/>
          </a:xfrm>
          <a:prstGeom prst="rect">
            <a:avLst/>
          </a:prstGeom>
          <a:noFill/>
          <a:ln w="38100">
            <a:solidFill>
              <a:schemeClr val="tx1"/>
            </a:solidFill>
            <a:prstDash val="sysDot"/>
            <a:miter lim="800000"/>
            <a:headEnd/>
            <a:tailEnd/>
          </a:ln>
          <a:effectLst/>
        </p:spPr>
        <p:txBody>
          <a:bodyPr wrap="none">
            <a:spAutoFit/>
          </a:bodyPr>
          <a:lstStyle/>
          <a:p>
            <a:pPr algn="ctr"/>
            <a:r>
              <a:rPr lang="en-US" sz="1000"/>
              <a:t>Edenic</a:t>
            </a:r>
          </a:p>
          <a:p>
            <a:pPr algn="ctr"/>
            <a:r>
              <a:rPr lang="en-US" sz="1000"/>
              <a:t>Gen. 1:26-</a:t>
            </a:r>
          </a:p>
          <a:p>
            <a:pPr algn="ctr"/>
            <a:r>
              <a:rPr lang="en-US" sz="1000"/>
              <a:t>3:6</a:t>
            </a:r>
          </a:p>
        </p:txBody>
      </p:sp>
      <p:sp>
        <p:nvSpPr>
          <p:cNvPr id="2060" name="Text Box 12"/>
          <p:cNvSpPr txBox="1">
            <a:spLocks noChangeArrowheads="1"/>
          </p:cNvSpPr>
          <p:nvPr/>
        </p:nvSpPr>
        <p:spPr bwMode="auto">
          <a:xfrm>
            <a:off x="3090366" y="3581400"/>
            <a:ext cx="726481" cy="400110"/>
          </a:xfrm>
          <a:prstGeom prst="rect">
            <a:avLst/>
          </a:prstGeom>
          <a:noFill/>
          <a:ln w="9525">
            <a:noFill/>
            <a:miter lim="800000"/>
            <a:headEnd/>
            <a:tailEnd/>
          </a:ln>
          <a:effectLst/>
        </p:spPr>
        <p:txBody>
          <a:bodyPr wrap="none">
            <a:spAutoFit/>
          </a:bodyPr>
          <a:lstStyle/>
          <a:p>
            <a:pPr algn="ctr"/>
            <a:r>
              <a:rPr lang="en-US" sz="1000" dirty="0"/>
              <a:t>Formation</a:t>
            </a:r>
          </a:p>
          <a:p>
            <a:pPr algn="ctr"/>
            <a:r>
              <a:rPr lang="en-US" sz="1000" dirty="0"/>
              <a:t>of Israel</a:t>
            </a:r>
          </a:p>
        </p:txBody>
      </p:sp>
      <p:sp>
        <p:nvSpPr>
          <p:cNvPr id="2061" name="Text Box 13"/>
          <p:cNvSpPr txBox="1">
            <a:spLocks noChangeArrowheads="1"/>
          </p:cNvSpPr>
          <p:nvPr/>
        </p:nvSpPr>
        <p:spPr bwMode="auto">
          <a:xfrm>
            <a:off x="0" y="3632200"/>
            <a:ext cx="855663" cy="244475"/>
          </a:xfrm>
          <a:prstGeom prst="rect">
            <a:avLst/>
          </a:prstGeom>
          <a:noFill/>
          <a:ln w="9525">
            <a:noFill/>
            <a:miter lim="800000"/>
            <a:headEnd/>
            <a:tailEnd/>
          </a:ln>
          <a:effectLst/>
        </p:spPr>
        <p:txBody>
          <a:bodyPr wrap="none">
            <a:spAutoFit/>
          </a:bodyPr>
          <a:lstStyle/>
          <a:p>
            <a:r>
              <a:rPr lang="en-US" sz="1000" dirty="0"/>
              <a:t>Adam &amp; Eve</a:t>
            </a:r>
          </a:p>
        </p:txBody>
      </p:sp>
      <p:sp>
        <p:nvSpPr>
          <p:cNvPr id="2062" name="Text Box 14"/>
          <p:cNvSpPr txBox="1">
            <a:spLocks noChangeArrowheads="1"/>
          </p:cNvSpPr>
          <p:nvPr/>
        </p:nvSpPr>
        <p:spPr bwMode="auto">
          <a:xfrm>
            <a:off x="4191000" y="3632200"/>
            <a:ext cx="990600" cy="307777"/>
          </a:xfrm>
          <a:prstGeom prst="rect">
            <a:avLst/>
          </a:prstGeom>
          <a:noFill/>
          <a:ln w="9525">
            <a:noFill/>
            <a:miter lim="800000"/>
            <a:headEnd/>
            <a:tailEnd/>
          </a:ln>
          <a:effectLst/>
        </p:spPr>
        <p:txBody>
          <a:bodyPr wrap="square">
            <a:spAutoFit/>
          </a:bodyPr>
          <a:lstStyle/>
          <a:p>
            <a:r>
              <a:rPr lang="en-US" sz="1400" b="1" dirty="0"/>
              <a:t>Theocracy</a:t>
            </a:r>
          </a:p>
        </p:txBody>
      </p:sp>
      <p:sp>
        <p:nvSpPr>
          <p:cNvPr id="2064" name="Text Box 16"/>
          <p:cNvSpPr txBox="1">
            <a:spLocks noChangeArrowheads="1"/>
          </p:cNvSpPr>
          <p:nvPr/>
        </p:nvSpPr>
        <p:spPr bwMode="auto">
          <a:xfrm>
            <a:off x="6400800" y="3632200"/>
            <a:ext cx="769938" cy="244475"/>
          </a:xfrm>
          <a:prstGeom prst="rect">
            <a:avLst/>
          </a:prstGeom>
          <a:noFill/>
          <a:ln w="9525">
            <a:noFill/>
            <a:miter lim="800000"/>
            <a:headEnd/>
            <a:tailEnd/>
          </a:ln>
          <a:effectLst/>
        </p:spPr>
        <p:txBody>
          <a:bodyPr wrap="none">
            <a:spAutoFit/>
          </a:bodyPr>
          <a:lstStyle/>
          <a:p>
            <a:r>
              <a:rPr lang="en-US" sz="1000"/>
              <a:t>Restoration</a:t>
            </a:r>
          </a:p>
        </p:txBody>
      </p:sp>
      <p:sp>
        <p:nvSpPr>
          <p:cNvPr id="2066" name="Text Box 18"/>
          <p:cNvSpPr txBox="1">
            <a:spLocks noChangeArrowheads="1"/>
          </p:cNvSpPr>
          <p:nvPr/>
        </p:nvSpPr>
        <p:spPr bwMode="auto">
          <a:xfrm>
            <a:off x="2130425" y="3632200"/>
            <a:ext cx="460375" cy="244475"/>
          </a:xfrm>
          <a:prstGeom prst="rect">
            <a:avLst/>
          </a:prstGeom>
          <a:noFill/>
          <a:ln w="9525">
            <a:noFill/>
            <a:miter lim="800000"/>
            <a:headEnd/>
            <a:tailEnd/>
          </a:ln>
          <a:effectLst/>
        </p:spPr>
        <p:txBody>
          <a:bodyPr wrap="none">
            <a:spAutoFit/>
          </a:bodyPr>
          <a:lstStyle/>
          <a:p>
            <a:r>
              <a:rPr lang="en-US" sz="1000" dirty="0"/>
              <a:t>Noah</a:t>
            </a:r>
          </a:p>
        </p:txBody>
      </p:sp>
      <p:sp>
        <p:nvSpPr>
          <p:cNvPr id="2067" name="Text Box 19"/>
          <p:cNvSpPr txBox="1">
            <a:spLocks noChangeArrowheads="1"/>
          </p:cNvSpPr>
          <p:nvPr/>
        </p:nvSpPr>
        <p:spPr bwMode="auto">
          <a:xfrm>
            <a:off x="1033462" y="3632200"/>
            <a:ext cx="642938" cy="244475"/>
          </a:xfrm>
          <a:prstGeom prst="rect">
            <a:avLst/>
          </a:prstGeom>
          <a:noFill/>
          <a:ln w="9525">
            <a:noFill/>
            <a:miter lim="800000"/>
            <a:headEnd/>
            <a:tailEnd/>
          </a:ln>
          <a:effectLst/>
        </p:spPr>
        <p:txBody>
          <a:bodyPr wrap="none">
            <a:spAutoFit/>
          </a:bodyPr>
          <a:lstStyle/>
          <a:p>
            <a:r>
              <a:rPr lang="en-US" sz="1000" dirty="0"/>
              <a:t>Mankind</a:t>
            </a:r>
          </a:p>
        </p:txBody>
      </p:sp>
      <p:sp>
        <p:nvSpPr>
          <p:cNvPr id="2068" name="Text Box 20"/>
          <p:cNvSpPr txBox="1">
            <a:spLocks noChangeArrowheads="1"/>
          </p:cNvSpPr>
          <p:nvPr/>
        </p:nvSpPr>
        <p:spPr bwMode="auto">
          <a:xfrm>
            <a:off x="7467600" y="3632200"/>
            <a:ext cx="558800" cy="244475"/>
          </a:xfrm>
          <a:prstGeom prst="rect">
            <a:avLst/>
          </a:prstGeom>
          <a:noFill/>
          <a:ln w="9525">
            <a:noFill/>
            <a:miter lim="800000"/>
            <a:headEnd/>
            <a:tailEnd/>
          </a:ln>
          <a:effectLst/>
        </p:spPr>
        <p:txBody>
          <a:bodyPr wrap="none">
            <a:spAutoFit/>
          </a:bodyPr>
          <a:lstStyle/>
          <a:p>
            <a:r>
              <a:rPr lang="en-US" sz="1000"/>
              <a:t>Church</a:t>
            </a:r>
          </a:p>
        </p:txBody>
      </p:sp>
      <p:sp>
        <p:nvSpPr>
          <p:cNvPr id="2069" name="Text Box 21"/>
          <p:cNvSpPr txBox="1">
            <a:spLocks noChangeArrowheads="1"/>
          </p:cNvSpPr>
          <p:nvPr/>
        </p:nvSpPr>
        <p:spPr bwMode="auto">
          <a:xfrm>
            <a:off x="8229600" y="2819400"/>
            <a:ext cx="296863" cy="1158875"/>
          </a:xfrm>
          <a:prstGeom prst="rect">
            <a:avLst/>
          </a:prstGeom>
          <a:noFill/>
          <a:ln w="9525">
            <a:noFill/>
            <a:miter lim="800000"/>
            <a:headEnd/>
            <a:tailEnd/>
          </a:ln>
          <a:effectLst/>
        </p:spPr>
        <p:txBody>
          <a:bodyPr wrap="none">
            <a:spAutoFit/>
          </a:bodyPr>
          <a:lstStyle/>
          <a:p>
            <a:pPr algn="ctr"/>
            <a:r>
              <a:rPr lang="en-US" sz="1000" dirty="0"/>
              <a:t>K</a:t>
            </a:r>
          </a:p>
          <a:p>
            <a:pPr algn="ctr"/>
            <a:r>
              <a:rPr lang="en-US" sz="1000" dirty="0"/>
              <a:t>I</a:t>
            </a:r>
          </a:p>
          <a:p>
            <a:pPr algn="ctr"/>
            <a:r>
              <a:rPr lang="en-US" sz="1000" dirty="0"/>
              <a:t>N</a:t>
            </a:r>
          </a:p>
          <a:p>
            <a:pPr algn="ctr"/>
            <a:r>
              <a:rPr lang="en-US" sz="1000" dirty="0"/>
              <a:t>G</a:t>
            </a:r>
          </a:p>
          <a:p>
            <a:pPr algn="ctr"/>
            <a:r>
              <a:rPr lang="en-US" sz="1000" dirty="0"/>
              <a:t>D</a:t>
            </a:r>
          </a:p>
          <a:p>
            <a:pPr algn="ctr"/>
            <a:r>
              <a:rPr lang="en-US" sz="1000" dirty="0"/>
              <a:t>O</a:t>
            </a:r>
          </a:p>
          <a:p>
            <a:pPr algn="ctr"/>
            <a:r>
              <a:rPr lang="en-US" sz="1000" dirty="0"/>
              <a:t>M</a:t>
            </a:r>
          </a:p>
        </p:txBody>
      </p:sp>
      <p:sp>
        <p:nvSpPr>
          <p:cNvPr id="2070" name="Text Box 22"/>
          <p:cNvSpPr txBox="1">
            <a:spLocks noChangeArrowheads="1"/>
          </p:cNvSpPr>
          <p:nvPr/>
        </p:nvSpPr>
        <p:spPr bwMode="auto">
          <a:xfrm>
            <a:off x="3140483" y="5011579"/>
            <a:ext cx="872162" cy="276999"/>
          </a:xfrm>
          <a:prstGeom prst="rect">
            <a:avLst/>
          </a:prstGeom>
          <a:noFill/>
          <a:ln w="9525">
            <a:noFill/>
            <a:miter lim="800000"/>
            <a:headEnd/>
            <a:tailEnd/>
          </a:ln>
          <a:effectLst/>
        </p:spPr>
        <p:txBody>
          <a:bodyPr wrap="none">
            <a:spAutoFit/>
          </a:bodyPr>
          <a:lstStyle/>
          <a:p>
            <a:r>
              <a:rPr lang="en-US" sz="1200" b="1" dirty="0" smtClean="0"/>
              <a:t>Patriarchal</a:t>
            </a:r>
            <a:endParaRPr lang="en-US" sz="1200" b="1" dirty="0"/>
          </a:p>
        </p:txBody>
      </p:sp>
      <p:sp>
        <p:nvSpPr>
          <p:cNvPr id="2071" name="Text Box 23"/>
          <p:cNvSpPr txBox="1">
            <a:spLocks noChangeArrowheads="1"/>
          </p:cNvSpPr>
          <p:nvPr/>
        </p:nvSpPr>
        <p:spPr bwMode="auto">
          <a:xfrm>
            <a:off x="4419600" y="4089400"/>
            <a:ext cx="530225" cy="396875"/>
          </a:xfrm>
          <a:prstGeom prst="rect">
            <a:avLst/>
          </a:prstGeom>
          <a:noFill/>
          <a:ln w="9525">
            <a:noFill/>
            <a:miter lim="800000"/>
            <a:headEnd/>
            <a:tailEnd/>
          </a:ln>
          <a:effectLst/>
        </p:spPr>
        <p:txBody>
          <a:bodyPr wrap="none">
            <a:spAutoFit/>
          </a:bodyPr>
          <a:lstStyle/>
          <a:p>
            <a:r>
              <a:rPr lang="en-US" sz="1000" dirty="0" smtClean="0"/>
              <a:t>Priests</a:t>
            </a:r>
          </a:p>
          <a:p>
            <a:r>
              <a:rPr lang="en-US" sz="1000" dirty="0" smtClean="0"/>
              <a:t>Judges</a:t>
            </a:r>
            <a:endParaRPr lang="en-US" sz="1000" dirty="0"/>
          </a:p>
        </p:txBody>
      </p:sp>
      <p:sp>
        <p:nvSpPr>
          <p:cNvPr id="2072" name="Text Box 24"/>
          <p:cNvSpPr txBox="1">
            <a:spLocks noChangeArrowheads="1"/>
          </p:cNvSpPr>
          <p:nvPr/>
        </p:nvSpPr>
        <p:spPr bwMode="auto">
          <a:xfrm>
            <a:off x="5257800" y="4165600"/>
            <a:ext cx="487363" cy="244475"/>
          </a:xfrm>
          <a:prstGeom prst="rect">
            <a:avLst/>
          </a:prstGeom>
          <a:noFill/>
          <a:ln w="9525">
            <a:noFill/>
            <a:miter lim="800000"/>
            <a:headEnd/>
            <a:tailEnd/>
          </a:ln>
          <a:effectLst/>
        </p:spPr>
        <p:txBody>
          <a:bodyPr wrap="none">
            <a:spAutoFit/>
          </a:bodyPr>
          <a:lstStyle/>
          <a:p>
            <a:r>
              <a:rPr lang="en-US" sz="1000"/>
              <a:t>Kings</a:t>
            </a:r>
          </a:p>
        </p:txBody>
      </p:sp>
      <p:sp>
        <p:nvSpPr>
          <p:cNvPr id="2073" name="Text Box 25"/>
          <p:cNvSpPr txBox="1">
            <a:spLocks noChangeArrowheads="1"/>
          </p:cNvSpPr>
          <p:nvPr/>
        </p:nvSpPr>
        <p:spPr bwMode="auto">
          <a:xfrm>
            <a:off x="6400800" y="4165600"/>
            <a:ext cx="708025" cy="396875"/>
          </a:xfrm>
          <a:prstGeom prst="rect">
            <a:avLst/>
          </a:prstGeom>
          <a:noFill/>
          <a:ln w="9525">
            <a:noFill/>
            <a:miter lim="800000"/>
            <a:headEnd/>
            <a:tailEnd/>
          </a:ln>
          <a:effectLst/>
        </p:spPr>
        <p:txBody>
          <a:bodyPr wrap="none">
            <a:spAutoFit/>
          </a:bodyPr>
          <a:lstStyle/>
          <a:p>
            <a:r>
              <a:rPr lang="en-US" sz="1000"/>
              <a:t>Ezra</a:t>
            </a:r>
          </a:p>
          <a:p>
            <a:r>
              <a:rPr lang="en-US" sz="1000"/>
              <a:t>Nehemiah</a:t>
            </a:r>
          </a:p>
        </p:txBody>
      </p:sp>
      <p:sp>
        <p:nvSpPr>
          <p:cNvPr id="2074" name="Text Box 26"/>
          <p:cNvSpPr txBox="1">
            <a:spLocks noChangeArrowheads="1"/>
          </p:cNvSpPr>
          <p:nvPr/>
        </p:nvSpPr>
        <p:spPr bwMode="auto">
          <a:xfrm>
            <a:off x="8197850" y="4241800"/>
            <a:ext cx="793750" cy="244475"/>
          </a:xfrm>
          <a:prstGeom prst="rect">
            <a:avLst/>
          </a:prstGeom>
          <a:noFill/>
          <a:ln w="9525">
            <a:noFill/>
            <a:miter lim="800000"/>
            <a:headEnd/>
            <a:tailEnd/>
          </a:ln>
          <a:effectLst/>
        </p:spPr>
        <p:txBody>
          <a:bodyPr wrap="none">
            <a:spAutoFit/>
          </a:bodyPr>
          <a:lstStyle/>
          <a:p>
            <a:r>
              <a:rPr lang="en-US" sz="1000"/>
              <a:t>Jesus Christ</a:t>
            </a:r>
          </a:p>
        </p:txBody>
      </p:sp>
      <p:sp>
        <p:nvSpPr>
          <p:cNvPr id="2075" name="Text Box 27"/>
          <p:cNvSpPr txBox="1">
            <a:spLocks noChangeArrowheads="1"/>
          </p:cNvSpPr>
          <p:nvPr/>
        </p:nvSpPr>
        <p:spPr bwMode="auto">
          <a:xfrm>
            <a:off x="7467600" y="4241800"/>
            <a:ext cx="628650" cy="244475"/>
          </a:xfrm>
          <a:prstGeom prst="rect">
            <a:avLst/>
          </a:prstGeom>
          <a:noFill/>
          <a:ln w="9525">
            <a:noFill/>
            <a:miter lim="800000"/>
            <a:headEnd/>
            <a:tailEnd/>
          </a:ln>
          <a:effectLst/>
        </p:spPr>
        <p:txBody>
          <a:bodyPr wrap="none">
            <a:spAutoFit/>
          </a:bodyPr>
          <a:lstStyle/>
          <a:p>
            <a:r>
              <a:rPr lang="en-US" sz="1000"/>
              <a:t>Apostles</a:t>
            </a:r>
          </a:p>
        </p:txBody>
      </p:sp>
      <p:sp>
        <p:nvSpPr>
          <p:cNvPr id="2076" name="Line 28"/>
          <p:cNvSpPr>
            <a:spLocks noChangeShapeType="1"/>
          </p:cNvSpPr>
          <p:nvPr/>
        </p:nvSpPr>
        <p:spPr bwMode="auto">
          <a:xfrm>
            <a:off x="838200" y="3860800"/>
            <a:ext cx="0" cy="457200"/>
          </a:xfrm>
          <a:prstGeom prst="line">
            <a:avLst/>
          </a:prstGeom>
          <a:noFill/>
          <a:ln w="28575">
            <a:solidFill>
              <a:schemeClr val="tx1"/>
            </a:solidFill>
            <a:round/>
            <a:headEnd/>
            <a:tailEnd/>
          </a:ln>
          <a:effectLst/>
        </p:spPr>
        <p:txBody>
          <a:bodyPr wrap="none" anchor="ctr"/>
          <a:lstStyle/>
          <a:p>
            <a:endParaRPr lang="en-US"/>
          </a:p>
        </p:txBody>
      </p:sp>
      <p:sp>
        <p:nvSpPr>
          <p:cNvPr id="2077" name="Line 29"/>
          <p:cNvSpPr>
            <a:spLocks noChangeShapeType="1"/>
          </p:cNvSpPr>
          <p:nvPr/>
        </p:nvSpPr>
        <p:spPr bwMode="auto">
          <a:xfrm>
            <a:off x="1828800" y="3860800"/>
            <a:ext cx="0" cy="457200"/>
          </a:xfrm>
          <a:prstGeom prst="line">
            <a:avLst/>
          </a:prstGeom>
          <a:noFill/>
          <a:ln w="28575">
            <a:solidFill>
              <a:schemeClr val="tx1"/>
            </a:solidFill>
            <a:round/>
            <a:headEnd/>
            <a:tailEnd/>
          </a:ln>
          <a:effectLst/>
        </p:spPr>
        <p:txBody>
          <a:bodyPr wrap="none" anchor="ctr"/>
          <a:lstStyle/>
          <a:p>
            <a:endParaRPr lang="en-US"/>
          </a:p>
        </p:txBody>
      </p:sp>
      <p:sp>
        <p:nvSpPr>
          <p:cNvPr id="2078" name="Line 30"/>
          <p:cNvSpPr>
            <a:spLocks noChangeShapeType="1"/>
          </p:cNvSpPr>
          <p:nvPr/>
        </p:nvSpPr>
        <p:spPr bwMode="auto">
          <a:xfrm>
            <a:off x="2832100" y="3886200"/>
            <a:ext cx="0" cy="457200"/>
          </a:xfrm>
          <a:prstGeom prst="line">
            <a:avLst/>
          </a:prstGeom>
          <a:noFill/>
          <a:ln w="28575">
            <a:solidFill>
              <a:schemeClr val="tx1"/>
            </a:solidFill>
            <a:round/>
            <a:headEnd/>
            <a:tailEnd/>
          </a:ln>
          <a:effectLst/>
        </p:spPr>
        <p:txBody>
          <a:bodyPr wrap="none" anchor="ctr"/>
          <a:lstStyle/>
          <a:p>
            <a:endParaRPr lang="en-US"/>
          </a:p>
        </p:txBody>
      </p:sp>
      <p:sp>
        <p:nvSpPr>
          <p:cNvPr id="2079" name="Line 31"/>
          <p:cNvSpPr>
            <a:spLocks noChangeShapeType="1"/>
          </p:cNvSpPr>
          <p:nvPr/>
        </p:nvSpPr>
        <p:spPr bwMode="auto">
          <a:xfrm>
            <a:off x="4191000" y="3860800"/>
            <a:ext cx="0" cy="457200"/>
          </a:xfrm>
          <a:prstGeom prst="line">
            <a:avLst/>
          </a:prstGeom>
          <a:noFill/>
          <a:ln w="28575">
            <a:solidFill>
              <a:schemeClr val="tx1"/>
            </a:solidFill>
            <a:round/>
            <a:headEnd/>
            <a:tailEnd/>
          </a:ln>
          <a:effectLst/>
        </p:spPr>
        <p:txBody>
          <a:bodyPr wrap="none" anchor="ctr"/>
          <a:lstStyle/>
          <a:p>
            <a:endParaRPr lang="en-US"/>
          </a:p>
        </p:txBody>
      </p:sp>
      <p:sp>
        <p:nvSpPr>
          <p:cNvPr id="2080" name="Line 32"/>
          <p:cNvSpPr>
            <a:spLocks noChangeShapeType="1"/>
          </p:cNvSpPr>
          <p:nvPr/>
        </p:nvSpPr>
        <p:spPr bwMode="auto">
          <a:xfrm>
            <a:off x="5105400" y="3937000"/>
            <a:ext cx="0" cy="304800"/>
          </a:xfrm>
          <a:prstGeom prst="line">
            <a:avLst/>
          </a:prstGeom>
          <a:noFill/>
          <a:ln w="28575">
            <a:solidFill>
              <a:schemeClr val="tx1"/>
            </a:solidFill>
            <a:round/>
            <a:headEnd/>
            <a:tailEnd/>
          </a:ln>
          <a:effectLst/>
        </p:spPr>
        <p:txBody>
          <a:bodyPr wrap="none" anchor="ctr"/>
          <a:lstStyle/>
          <a:p>
            <a:endParaRPr lang="en-US"/>
          </a:p>
        </p:txBody>
      </p:sp>
      <p:sp>
        <p:nvSpPr>
          <p:cNvPr id="2081" name="Line 33"/>
          <p:cNvSpPr>
            <a:spLocks noChangeShapeType="1"/>
          </p:cNvSpPr>
          <p:nvPr/>
        </p:nvSpPr>
        <p:spPr bwMode="auto">
          <a:xfrm>
            <a:off x="6096000" y="3860800"/>
            <a:ext cx="0" cy="457200"/>
          </a:xfrm>
          <a:prstGeom prst="line">
            <a:avLst/>
          </a:prstGeom>
          <a:noFill/>
          <a:ln w="28575">
            <a:solidFill>
              <a:schemeClr val="tx1"/>
            </a:solidFill>
            <a:round/>
            <a:headEnd/>
            <a:tailEnd/>
          </a:ln>
          <a:effectLst/>
        </p:spPr>
        <p:txBody>
          <a:bodyPr wrap="none" anchor="ctr"/>
          <a:lstStyle/>
          <a:p>
            <a:endParaRPr lang="en-US"/>
          </a:p>
        </p:txBody>
      </p:sp>
      <p:sp>
        <p:nvSpPr>
          <p:cNvPr id="2082" name="Line 34"/>
          <p:cNvSpPr>
            <a:spLocks noChangeShapeType="1"/>
          </p:cNvSpPr>
          <p:nvPr/>
        </p:nvSpPr>
        <p:spPr bwMode="auto">
          <a:xfrm>
            <a:off x="7315200" y="3860800"/>
            <a:ext cx="0" cy="457200"/>
          </a:xfrm>
          <a:prstGeom prst="line">
            <a:avLst/>
          </a:prstGeom>
          <a:noFill/>
          <a:ln w="28575">
            <a:solidFill>
              <a:schemeClr val="tx1"/>
            </a:solidFill>
            <a:round/>
            <a:headEnd/>
            <a:tailEnd/>
          </a:ln>
          <a:effectLst/>
        </p:spPr>
        <p:txBody>
          <a:bodyPr wrap="none" anchor="ctr"/>
          <a:lstStyle/>
          <a:p>
            <a:endParaRPr lang="en-US"/>
          </a:p>
        </p:txBody>
      </p:sp>
      <p:sp>
        <p:nvSpPr>
          <p:cNvPr id="2083" name="Line 35"/>
          <p:cNvSpPr>
            <a:spLocks noChangeShapeType="1"/>
          </p:cNvSpPr>
          <p:nvPr/>
        </p:nvSpPr>
        <p:spPr bwMode="auto">
          <a:xfrm>
            <a:off x="8077200" y="3860800"/>
            <a:ext cx="0" cy="457200"/>
          </a:xfrm>
          <a:prstGeom prst="line">
            <a:avLst/>
          </a:prstGeom>
          <a:noFill/>
          <a:ln w="28575">
            <a:solidFill>
              <a:schemeClr val="tx1"/>
            </a:solidFill>
            <a:round/>
            <a:headEnd/>
            <a:tailEnd/>
          </a:ln>
          <a:effectLst/>
        </p:spPr>
        <p:txBody>
          <a:bodyPr wrap="none" anchor="ctr"/>
          <a:lstStyle/>
          <a:p>
            <a:endParaRPr lang="en-US"/>
          </a:p>
        </p:txBody>
      </p:sp>
      <p:sp>
        <p:nvSpPr>
          <p:cNvPr id="2084" name="Line 36"/>
          <p:cNvSpPr>
            <a:spLocks noChangeShapeType="1"/>
          </p:cNvSpPr>
          <p:nvPr/>
        </p:nvSpPr>
        <p:spPr bwMode="auto">
          <a:xfrm flipV="1">
            <a:off x="3200400" y="1241425"/>
            <a:ext cx="0" cy="190500"/>
          </a:xfrm>
          <a:prstGeom prst="line">
            <a:avLst/>
          </a:prstGeom>
          <a:noFill/>
          <a:ln w="76200">
            <a:solidFill>
              <a:schemeClr val="tx1"/>
            </a:solidFill>
            <a:round/>
            <a:headEnd/>
            <a:tailEnd/>
          </a:ln>
          <a:effectLst/>
        </p:spPr>
        <p:txBody>
          <a:bodyPr wrap="none" anchor="ctr"/>
          <a:lstStyle/>
          <a:p>
            <a:endParaRPr lang="en-US"/>
          </a:p>
        </p:txBody>
      </p:sp>
      <p:sp>
        <p:nvSpPr>
          <p:cNvPr id="2085" name="Line 37"/>
          <p:cNvSpPr>
            <a:spLocks noChangeShapeType="1"/>
          </p:cNvSpPr>
          <p:nvPr/>
        </p:nvSpPr>
        <p:spPr bwMode="auto">
          <a:xfrm>
            <a:off x="3200400" y="1279525"/>
            <a:ext cx="704850" cy="0"/>
          </a:xfrm>
          <a:prstGeom prst="line">
            <a:avLst/>
          </a:prstGeom>
          <a:noFill/>
          <a:ln w="76200">
            <a:solidFill>
              <a:schemeClr val="tx1"/>
            </a:solidFill>
            <a:round/>
            <a:headEnd/>
            <a:tailEnd/>
          </a:ln>
          <a:effectLst/>
        </p:spPr>
        <p:txBody>
          <a:bodyPr wrap="none" anchor="ctr"/>
          <a:lstStyle/>
          <a:p>
            <a:endParaRPr lang="en-US"/>
          </a:p>
        </p:txBody>
      </p:sp>
      <p:sp>
        <p:nvSpPr>
          <p:cNvPr id="2086" name="Line 38"/>
          <p:cNvSpPr>
            <a:spLocks noChangeShapeType="1"/>
          </p:cNvSpPr>
          <p:nvPr/>
        </p:nvSpPr>
        <p:spPr bwMode="auto">
          <a:xfrm>
            <a:off x="3657600" y="1965325"/>
            <a:ext cx="1524000" cy="0"/>
          </a:xfrm>
          <a:prstGeom prst="line">
            <a:avLst/>
          </a:prstGeom>
          <a:noFill/>
          <a:ln w="76200">
            <a:solidFill>
              <a:schemeClr val="tx1"/>
            </a:solidFill>
            <a:round/>
            <a:headEnd/>
            <a:tailEnd/>
          </a:ln>
          <a:effectLst/>
        </p:spPr>
        <p:txBody>
          <a:bodyPr wrap="none" anchor="ctr"/>
          <a:lstStyle/>
          <a:p>
            <a:endParaRPr lang="en-US"/>
          </a:p>
        </p:txBody>
      </p:sp>
      <p:sp>
        <p:nvSpPr>
          <p:cNvPr id="2087" name="Line 39"/>
          <p:cNvSpPr>
            <a:spLocks noChangeShapeType="1"/>
          </p:cNvSpPr>
          <p:nvPr/>
        </p:nvSpPr>
        <p:spPr bwMode="auto">
          <a:xfrm>
            <a:off x="3200400" y="2498725"/>
            <a:ext cx="0" cy="571500"/>
          </a:xfrm>
          <a:prstGeom prst="line">
            <a:avLst/>
          </a:prstGeom>
          <a:noFill/>
          <a:ln w="76200">
            <a:solidFill>
              <a:schemeClr val="tx1"/>
            </a:solidFill>
            <a:round/>
            <a:headEnd/>
            <a:tailEnd/>
          </a:ln>
          <a:effectLst/>
        </p:spPr>
        <p:txBody>
          <a:bodyPr wrap="none" anchor="ctr"/>
          <a:lstStyle/>
          <a:p>
            <a:endParaRPr lang="en-US"/>
          </a:p>
        </p:txBody>
      </p:sp>
      <p:sp>
        <p:nvSpPr>
          <p:cNvPr id="2088" name="Line 40"/>
          <p:cNvSpPr>
            <a:spLocks noChangeShapeType="1"/>
          </p:cNvSpPr>
          <p:nvPr/>
        </p:nvSpPr>
        <p:spPr bwMode="auto">
          <a:xfrm>
            <a:off x="3200400" y="3032125"/>
            <a:ext cx="2413000" cy="0"/>
          </a:xfrm>
          <a:prstGeom prst="line">
            <a:avLst/>
          </a:prstGeom>
          <a:noFill/>
          <a:ln w="76200">
            <a:solidFill>
              <a:schemeClr val="tx1"/>
            </a:solidFill>
            <a:round/>
            <a:headEnd/>
            <a:tailEnd/>
          </a:ln>
          <a:effectLst/>
        </p:spPr>
        <p:txBody>
          <a:bodyPr wrap="none" anchor="ctr"/>
          <a:lstStyle/>
          <a:p>
            <a:endParaRPr lang="en-US"/>
          </a:p>
        </p:txBody>
      </p:sp>
      <p:sp>
        <p:nvSpPr>
          <p:cNvPr id="2089" name="Line 41"/>
          <p:cNvSpPr>
            <a:spLocks noChangeShapeType="1"/>
          </p:cNvSpPr>
          <p:nvPr/>
        </p:nvSpPr>
        <p:spPr bwMode="auto">
          <a:xfrm>
            <a:off x="4648200" y="1279525"/>
            <a:ext cx="2743200" cy="0"/>
          </a:xfrm>
          <a:prstGeom prst="line">
            <a:avLst/>
          </a:prstGeom>
          <a:noFill/>
          <a:ln w="76200">
            <a:solidFill>
              <a:schemeClr val="tx1"/>
            </a:solidFill>
            <a:round/>
            <a:headEnd/>
            <a:tailEnd/>
          </a:ln>
          <a:effectLst/>
        </p:spPr>
        <p:txBody>
          <a:bodyPr wrap="none" anchor="ctr"/>
          <a:lstStyle/>
          <a:p>
            <a:endParaRPr lang="en-US"/>
          </a:p>
        </p:txBody>
      </p:sp>
      <p:sp>
        <p:nvSpPr>
          <p:cNvPr id="2090" name="Line 42"/>
          <p:cNvSpPr>
            <a:spLocks noChangeShapeType="1"/>
          </p:cNvSpPr>
          <p:nvPr/>
        </p:nvSpPr>
        <p:spPr bwMode="auto">
          <a:xfrm>
            <a:off x="5822950" y="1965325"/>
            <a:ext cx="1644650" cy="0"/>
          </a:xfrm>
          <a:prstGeom prst="line">
            <a:avLst/>
          </a:prstGeom>
          <a:noFill/>
          <a:ln w="76200">
            <a:solidFill>
              <a:schemeClr val="tx1"/>
            </a:solidFill>
            <a:round/>
            <a:headEnd/>
            <a:tailEnd/>
          </a:ln>
          <a:effectLst/>
        </p:spPr>
        <p:txBody>
          <a:bodyPr wrap="none" anchor="ctr"/>
          <a:lstStyle/>
          <a:p>
            <a:endParaRPr lang="en-US"/>
          </a:p>
        </p:txBody>
      </p:sp>
      <p:sp>
        <p:nvSpPr>
          <p:cNvPr id="2091" name="Line 43"/>
          <p:cNvSpPr>
            <a:spLocks noChangeShapeType="1"/>
          </p:cNvSpPr>
          <p:nvPr/>
        </p:nvSpPr>
        <p:spPr bwMode="auto">
          <a:xfrm>
            <a:off x="6172200" y="3032125"/>
            <a:ext cx="1295400" cy="0"/>
          </a:xfrm>
          <a:prstGeom prst="line">
            <a:avLst/>
          </a:prstGeom>
          <a:noFill/>
          <a:ln w="76200">
            <a:solidFill>
              <a:schemeClr val="tx1"/>
            </a:solidFill>
            <a:round/>
            <a:headEnd/>
            <a:tailEnd/>
          </a:ln>
          <a:effectLst/>
        </p:spPr>
        <p:txBody>
          <a:bodyPr wrap="none" anchor="ctr"/>
          <a:lstStyle/>
          <a:p>
            <a:endParaRPr lang="en-US"/>
          </a:p>
        </p:txBody>
      </p:sp>
      <p:sp>
        <p:nvSpPr>
          <p:cNvPr id="2092" name="Line 44"/>
          <p:cNvSpPr>
            <a:spLocks noChangeShapeType="1"/>
          </p:cNvSpPr>
          <p:nvPr/>
        </p:nvSpPr>
        <p:spPr bwMode="auto">
          <a:xfrm>
            <a:off x="4737100" y="2422525"/>
            <a:ext cx="2806700" cy="0"/>
          </a:xfrm>
          <a:prstGeom prst="line">
            <a:avLst/>
          </a:prstGeom>
          <a:noFill/>
          <a:ln w="76200">
            <a:solidFill>
              <a:schemeClr val="tx1"/>
            </a:solidFill>
            <a:round/>
            <a:headEnd/>
            <a:tailEnd/>
          </a:ln>
          <a:effectLst/>
        </p:spPr>
        <p:txBody>
          <a:bodyPr wrap="none" anchor="ctr"/>
          <a:lstStyle/>
          <a:p>
            <a:endParaRPr lang="en-US"/>
          </a:p>
        </p:txBody>
      </p:sp>
      <p:sp>
        <p:nvSpPr>
          <p:cNvPr id="2099" name="Line 51"/>
          <p:cNvSpPr>
            <a:spLocks noChangeShapeType="1"/>
          </p:cNvSpPr>
          <p:nvPr/>
        </p:nvSpPr>
        <p:spPr bwMode="auto">
          <a:xfrm>
            <a:off x="7315200" y="3032124"/>
            <a:ext cx="0" cy="2987675"/>
          </a:xfrm>
          <a:prstGeom prst="line">
            <a:avLst/>
          </a:prstGeom>
          <a:noFill/>
          <a:ln w="9525">
            <a:solidFill>
              <a:schemeClr val="tx1"/>
            </a:solidFill>
            <a:prstDash val="sysDot"/>
            <a:round/>
            <a:headEnd/>
            <a:tailEnd/>
          </a:ln>
          <a:effectLst/>
        </p:spPr>
        <p:txBody>
          <a:bodyPr wrap="none" anchor="ctr"/>
          <a:lstStyle/>
          <a:p>
            <a:endParaRPr lang="en-US"/>
          </a:p>
        </p:txBody>
      </p:sp>
      <p:sp>
        <p:nvSpPr>
          <p:cNvPr id="2100" name="Line 52"/>
          <p:cNvSpPr>
            <a:spLocks noChangeShapeType="1"/>
          </p:cNvSpPr>
          <p:nvPr/>
        </p:nvSpPr>
        <p:spPr bwMode="auto">
          <a:xfrm>
            <a:off x="7448550" y="3044825"/>
            <a:ext cx="247650" cy="688975"/>
          </a:xfrm>
          <a:prstGeom prst="line">
            <a:avLst/>
          </a:prstGeom>
          <a:noFill/>
          <a:ln w="38100">
            <a:solidFill>
              <a:schemeClr val="tx1"/>
            </a:solidFill>
            <a:round/>
            <a:headEnd/>
            <a:tailEnd type="triangle" w="med" len="med"/>
          </a:ln>
          <a:effectLst/>
        </p:spPr>
        <p:txBody>
          <a:bodyPr wrap="none" anchor="ctr"/>
          <a:lstStyle/>
          <a:p>
            <a:endParaRPr lang="en-US"/>
          </a:p>
        </p:txBody>
      </p:sp>
      <p:sp>
        <p:nvSpPr>
          <p:cNvPr id="2101" name="Line 53"/>
          <p:cNvSpPr>
            <a:spLocks noChangeShapeType="1"/>
          </p:cNvSpPr>
          <p:nvPr/>
        </p:nvSpPr>
        <p:spPr bwMode="auto">
          <a:xfrm>
            <a:off x="7518400" y="2428875"/>
            <a:ext cx="711200" cy="908050"/>
          </a:xfrm>
          <a:prstGeom prst="line">
            <a:avLst/>
          </a:prstGeom>
          <a:noFill/>
          <a:ln w="38100">
            <a:solidFill>
              <a:schemeClr val="tx1"/>
            </a:solidFill>
            <a:round/>
            <a:headEnd/>
            <a:tailEnd type="triangle" w="med" len="med"/>
          </a:ln>
          <a:effectLst/>
        </p:spPr>
        <p:txBody>
          <a:bodyPr wrap="none" anchor="ctr"/>
          <a:lstStyle/>
          <a:p>
            <a:endParaRPr lang="en-US"/>
          </a:p>
        </p:txBody>
      </p:sp>
      <p:sp>
        <p:nvSpPr>
          <p:cNvPr id="2102" name="Line 54"/>
          <p:cNvSpPr>
            <a:spLocks noChangeShapeType="1"/>
          </p:cNvSpPr>
          <p:nvPr/>
        </p:nvSpPr>
        <p:spPr bwMode="auto">
          <a:xfrm>
            <a:off x="7391400" y="1965324"/>
            <a:ext cx="838200" cy="1387475"/>
          </a:xfrm>
          <a:prstGeom prst="line">
            <a:avLst/>
          </a:prstGeom>
          <a:noFill/>
          <a:ln w="38100">
            <a:solidFill>
              <a:schemeClr val="tx1"/>
            </a:solidFill>
            <a:round/>
            <a:headEnd/>
            <a:tailEnd type="triangle" w="med" len="med"/>
          </a:ln>
          <a:effectLst/>
        </p:spPr>
        <p:txBody>
          <a:bodyPr wrap="none" anchor="ctr"/>
          <a:lstStyle/>
          <a:p>
            <a:endParaRPr lang="en-US"/>
          </a:p>
        </p:txBody>
      </p:sp>
      <p:sp>
        <p:nvSpPr>
          <p:cNvPr id="2103" name="Line 55"/>
          <p:cNvSpPr>
            <a:spLocks noChangeShapeType="1"/>
          </p:cNvSpPr>
          <p:nvPr/>
        </p:nvSpPr>
        <p:spPr bwMode="auto">
          <a:xfrm>
            <a:off x="7391400" y="1279524"/>
            <a:ext cx="838200" cy="2073275"/>
          </a:xfrm>
          <a:prstGeom prst="line">
            <a:avLst/>
          </a:prstGeom>
          <a:noFill/>
          <a:ln w="38100">
            <a:solidFill>
              <a:schemeClr val="tx1"/>
            </a:solidFill>
            <a:round/>
            <a:headEnd/>
            <a:tailEnd type="triangle" w="med" len="med"/>
          </a:ln>
          <a:effectLst/>
        </p:spPr>
        <p:txBody>
          <a:bodyPr wrap="none" anchor="ctr"/>
          <a:lstStyle/>
          <a:p>
            <a:endParaRPr lang="en-US"/>
          </a:p>
        </p:txBody>
      </p:sp>
      <p:sp>
        <p:nvSpPr>
          <p:cNvPr id="2104" name="Line 56"/>
          <p:cNvSpPr>
            <a:spLocks noChangeShapeType="1"/>
          </p:cNvSpPr>
          <p:nvPr/>
        </p:nvSpPr>
        <p:spPr bwMode="auto">
          <a:xfrm>
            <a:off x="838200" y="1965325"/>
            <a:ext cx="152400" cy="0"/>
          </a:xfrm>
          <a:prstGeom prst="line">
            <a:avLst/>
          </a:prstGeom>
          <a:noFill/>
          <a:ln w="76200">
            <a:solidFill>
              <a:schemeClr val="tx1"/>
            </a:solidFill>
            <a:round/>
            <a:headEnd/>
            <a:tailEnd/>
          </a:ln>
          <a:effectLst/>
        </p:spPr>
        <p:txBody>
          <a:bodyPr wrap="none" anchor="ctr"/>
          <a:lstStyle/>
          <a:p>
            <a:endParaRPr lang="en-US"/>
          </a:p>
        </p:txBody>
      </p:sp>
      <p:sp>
        <p:nvSpPr>
          <p:cNvPr id="2105" name="Line 57"/>
          <p:cNvSpPr>
            <a:spLocks noChangeShapeType="1"/>
          </p:cNvSpPr>
          <p:nvPr/>
        </p:nvSpPr>
        <p:spPr bwMode="auto">
          <a:xfrm>
            <a:off x="1676400" y="1965325"/>
            <a:ext cx="152400" cy="0"/>
          </a:xfrm>
          <a:prstGeom prst="line">
            <a:avLst/>
          </a:prstGeom>
          <a:noFill/>
          <a:ln w="76200">
            <a:solidFill>
              <a:schemeClr val="tx1"/>
            </a:solidFill>
            <a:round/>
            <a:headEnd/>
            <a:tailEnd/>
          </a:ln>
          <a:effectLst/>
        </p:spPr>
        <p:txBody>
          <a:bodyPr wrap="none" anchor="ctr"/>
          <a:lstStyle/>
          <a:p>
            <a:endParaRPr lang="en-US"/>
          </a:p>
        </p:txBody>
      </p:sp>
      <p:sp>
        <p:nvSpPr>
          <p:cNvPr id="2106" name="Line 58"/>
          <p:cNvSpPr>
            <a:spLocks noChangeShapeType="1"/>
          </p:cNvSpPr>
          <p:nvPr/>
        </p:nvSpPr>
        <p:spPr bwMode="auto">
          <a:xfrm>
            <a:off x="2514600" y="1965325"/>
            <a:ext cx="228600" cy="0"/>
          </a:xfrm>
          <a:prstGeom prst="line">
            <a:avLst/>
          </a:prstGeom>
          <a:noFill/>
          <a:ln w="76200">
            <a:solidFill>
              <a:schemeClr val="tx1"/>
            </a:solidFill>
            <a:round/>
            <a:headEnd/>
            <a:tailEnd/>
          </a:ln>
          <a:effectLst/>
        </p:spPr>
        <p:txBody>
          <a:bodyPr wrap="none" anchor="ctr"/>
          <a:lstStyle/>
          <a:p>
            <a:endParaRPr lang="en-US"/>
          </a:p>
        </p:txBody>
      </p:sp>
      <p:sp>
        <p:nvSpPr>
          <p:cNvPr id="2058" name="Text Box 10"/>
          <p:cNvSpPr txBox="1">
            <a:spLocks noChangeArrowheads="1"/>
          </p:cNvSpPr>
          <p:nvPr/>
        </p:nvSpPr>
        <p:spPr bwMode="auto">
          <a:xfrm>
            <a:off x="1828800" y="1736725"/>
            <a:ext cx="723900" cy="587375"/>
          </a:xfrm>
          <a:prstGeom prst="rect">
            <a:avLst/>
          </a:prstGeom>
          <a:solidFill>
            <a:schemeClr val="bg1"/>
          </a:solidFill>
          <a:ln w="38100">
            <a:solidFill>
              <a:schemeClr val="tx1"/>
            </a:solidFill>
            <a:miter lim="800000"/>
            <a:headEnd/>
            <a:tailEnd/>
          </a:ln>
          <a:effectLst/>
        </p:spPr>
        <p:txBody>
          <a:bodyPr wrap="none">
            <a:spAutoFit/>
          </a:bodyPr>
          <a:lstStyle/>
          <a:p>
            <a:pPr algn="ctr"/>
            <a:r>
              <a:rPr lang="en-US" sz="1000"/>
              <a:t>Noahic</a:t>
            </a:r>
          </a:p>
          <a:p>
            <a:pPr algn="ctr"/>
            <a:r>
              <a:rPr lang="en-US" sz="1000"/>
              <a:t>Gen. 8:20</a:t>
            </a:r>
          </a:p>
          <a:p>
            <a:pPr algn="ctr"/>
            <a:r>
              <a:rPr lang="en-US" sz="1000"/>
              <a:t>-11:9</a:t>
            </a:r>
          </a:p>
        </p:txBody>
      </p:sp>
      <p:sp>
        <p:nvSpPr>
          <p:cNvPr id="2053" name="Text Box 5"/>
          <p:cNvSpPr txBox="1">
            <a:spLocks noChangeArrowheads="1"/>
          </p:cNvSpPr>
          <p:nvPr/>
        </p:nvSpPr>
        <p:spPr bwMode="auto">
          <a:xfrm>
            <a:off x="3886200" y="974725"/>
            <a:ext cx="779463" cy="587375"/>
          </a:xfrm>
          <a:prstGeom prst="rect">
            <a:avLst/>
          </a:prstGeom>
          <a:solidFill>
            <a:schemeClr val="bg1"/>
          </a:solidFill>
          <a:ln w="38100">
            <a:solidFill>
              <a:schemeClr val="tx1"/>
            </a:solidFill>
            <a:miter lim="800000"/>
            <a:headEnd/>
            <a:tailEnd/>
          </a:ln>
          <a:effectLst/>
        </p:spPr>
        <p:txBody>
          <a:bodyPr wrap="none">
            <a:spAutoFit/>
          </a:bodyPr>
          <a:lstStyle/>
          <a:p>
            <a:pPr algn="ctr"/>
            <a:r>
              <a:rPr lang="en-US" sz="1000"/>
              <a:t>Palestinian</a:t>
            </a:r>
          </a:p>
          <a:p>
            <a:pPr algn="ctr"/>
            <a:r>
              <a:rPr lang="en-US" sz="1000"/>
              <a:t>Deut. 27</a:t>
            </a:r>
          </a:p>
          <a:p>
            <a:pPr algn="ctr"/>
            <a:r>
              <a:rPr lang="en-US" sz="1000"/>
              <a:t>-30</a:t>
            </a:r>
          </a:p>
        </p:txBody>
      </p:sp>
      <p:grpSp>
        <p:nvGrpSpPr>
          <p:cNvPr id="2" name="Group 70"/>
          <p:cNvGrpSpPr>
            <a:grpSpLocks/>
          </p:cNvGrpSpPr>
          <p:nvPr/>
        </p:nvGrpSpPr>
        <p:grpSpPr bwMode="auto">
          <a:xfrm>
            <a:off x="8001000" y="1524000"/>
            <a:ext cx="838200" cy="1219200"/>
            <a:chOff x="1410" y="2017"/>
            <a:chExt cx="566" cy="671"/>
          </a:xfrm>
        </p:grpSpPr>
        <p:sp>
          <p:nvSpPr>
            <p:cNvPr id="2111" name="Freeform 63"/>
            <p:cNvSpPr>
              <a:spLocks/>
            </p:cNvSpPr>
            <p:nvPr/>
          </p:nvSpPr>
          <p:spPr bwMode="auto">
            <a:xfrm>
              <a:off x="1410" y="2017"/>
              <a:ext cx="198" cy="467"/>
            </a:xfrm>
            <a:custGeom>
              <a:avLst/>
              <a:gdLst/>
              <a:ahLst/>
              <a:cxnLst>
                <a:cxn ang="0">
                  <a:pos x="371" y="547"/>
                </a:cxn>
                <a:cxn ang="0">
                  <a:pos x="252" y="420"/>
                </a:cxn>
                <a:cxn ang="0">
                  <a:pos x="265" y="411"/>
                </a:cxn>
                <a:cxn ang="0">
                  <a:pos x="272" y="399"/>
                </a:cxn>
                <a:cxn ang="0">
                  <a:pos x="274" y="373"/>
                </a:cxn>
                <a:cxn ang="0">
                  <a:pos x="274" y="356"/>
                </a:cxn>
                <a:cxn ang="0">
                  <a:pos x="270" y="300"/>
                </a:cxn>
                <a:cxn ang="0">
                  <a:pos x="265" y="284"/>
                </a:cxn>
                <a:cxn ang="0">
                  <a:pos x="242" y="272"/>
                </a:cxn>
                <a:cxn ang="0">
                  <a:pos x="220" y="267"/>
                </a:cxn>
                <a:cxn ang="0">
                  <a:pos x="186" y="269"/>
                </a:cxn>
                <a:cxn ang="0">
                  <a:pos x="163" y="279"/>
                </a:cxn>
                <a:cxn ang="0">
                  <a:pos x="148" y="288"/>
                </a:cxn>
                <a:cxn ang="0">
                  <a:pos x="140" y="305"/>
                </a:cxn>
                <a:cxn ang="0">
                  <a:pos x="135" y="322"/>
                </a:cxn>
                <a:cxn ang="0">
                  <a:pos x="137" y="339"/>
                </a:cxn>
                <a:cxn ang="0">
                  <a:pos x="120" y="343"/>
                </a:cxn>
                <a:cxn ang="0">
                  <a:pos x="140" y="409"/>
                </a:cxn>
                <a:cxn ang="0">
                  <a:pos x="67" y="483"/>
                </a:cxn>
                <a:cxn ang="0">
                  <a:pos x="838" y="1910"/>
                </a:cxn>
                <a:cxn ang="0">
                  <a:pos x="0" y="1974"/>
                </a:cxn>
                <a:cxn ang="0">
                  <a:pos x="143" y="202"/>
                </a:cxn>
                <a:cxn ang="0">
                  <a:pos x="143" y="112"/>
                </a:cxn>
                <a:cxn ang="0">
                  <a:pos x="148" y="99"/>
                </a:cxn>
                <a:cxn ang="0">
                  <a:pos x="140" y="63"/>
                </a:cxn>
                <a:cxn ang="0">
                  <a:pos x="153" y="36"/>
                </a:cxn>
                <a:cxn ang="0">
                  <a:pos x="176" y="15"/>
                </a:cxn>
                <a:cxn ang="0">
                  <a:pos x="201" y="5"/>
                </a:cxn>
                <a:cxn ang="0">
                  <a:pos x="229" y="0"/>
                </a:cxn>
                <a:cxn ang="0">
                  <a:pos x="270" y="8"/>
                </a:cxn>
                <a:cxn ang="0">
                  <a:pos x="285" y="25"/>
                </a:cxn>
                <a:cxn ang="0">
                  <a:pos x="287" y="44"/>
                </a:cxn>
                <a:cxn ang="0">
                  <a:pos x="298" y="102"/>
                </a:cxn>
                <a:cxn ang="0">
                  <a:pos x="295" y="155"/>
                </a:cxn>
                <a:cxn ang="0">
                  <a:pos x="295" y="207"/>
                </a:cxn>
                <a:cxn ang="0">
                  <a:pos x="366" y="245"/>
                </a:cxn>
                <a:cxn ang="0">
                  <a:pos x="387" y="696"/>
                </a:cxn>
              </a:cxnLst>
              <a:rect l="0" t="0" r="r" b="b"/>
              <a:pathLst>
                <a:path w="838" h="1977">
                  <a:moveTo>
                    <a:pt x="387" y="696"/>
                  </a:moveTo>
                  <a:lnTo>
                    <a:pt x="371" y="547"/>
                  </a:lnTo>
                  <a:lnTo>
                    <a:pt x="242" y="463"/>
                  </a:lnTo>
                  <a:lnTo>
                    <a:pt x="252" y="420"/>
                  </a:lnTo>
                  <a:lnTo>
                    <a:pt x="257" y="416"/>
                  </a:lnTo>
                  <a:lnTo>
                    <a:pt x="265" y="411"/>
                  </a:lnTo>
                  <a:lnTo>
                    <a:pt x="265" y="409"/>
                  </a:lnTo>
                  <a:lnTo>
                    <a:pt x="272" y="399"/>
                  </a:lnTo>
                  <a:lnTo>
                    <a:pt x="274" y="387"/>
                  </a:lnTo>
                  <a:lnTo>
                    <a:pt x="274" y="373"/>
                  </a:lnTo>
                  <a:lnTo>
                    <a:pt x="280" y="361"/>
                  </a:lnTo>
                  <a:lnTo>
                    <a:pt x="274" y="356"/>
                  </a:lnTo>
                  <a:lnTo>
                    <a:pt x="270" y="348"/>
                  </a:lnTo>
                  <a:lnTo>
                    <a:pt x="270" y="300"/>
                  </a:lnTo>
                  <a:lnTo>
                    <a:pt x="265" y="288"/>
                  </a:lnTo>
                  <a:lnTo>
                    <a:pt x="265" y="284"/>
                  </a:lnTo>
                  <a:lnTo>
                    <a:pt x="252" y="279"/>
                  </a:lnTo>
                  <a:lnTo>
                    <a:pt x="242" y="272"/>
                  </a:lnTo>
                  <a:lnTo>
                    <a:pt x="229" y="269"/>
                  </a:lnTo>
                  <a:lnTo>
                    <a:pt x="220" y="267"/>
                  </a:lnTo>
                  <a:lnTo>
                    <a:pt x="199" y="267"/>
                  </a:lnTo>
                  <a:lnTo>
                    <a:pt x="186" y="269"/>
                  </a:lnTo>
                  <a:lnTo>
                    <a:pt x="174" y="274"/>
                  </a:lnTo>
                  <a:lnTo>
                    <a:pt x="163" y="279"/>
                  </a:lnTo>
                  <a:lnTo>
                    <a:pt x="156" y="284"/>
                  </a:lnTo>
                  <a:lnTo>
                    <a:pt x="148" y="288"/>
                  </a:lnTo>
                  <a:lnTo>
                    <a:pt x="143" y="295"/>
                  </a:lnTo>
                  <a:lnTo>
                    <a:pt x="140" y="305"/>
                  </a:lnTo>
                  <a:lnTo>
                    <a:pt x="137" y="313"/>
                  </a:lnTo>
                  <a:lnTo>
                    <a:pt x="135" y="322"/>
                  </a:lnTo>
                  <a:lnTo>
                    <a:pt x="135" y="331"/>
                  </a:lnTo>
                  <a:lnTo>
                    <a:pt x="137" y="339"/>
                  </a:lnTo>
                  <a:lnTo>
                    <a:pt x="137" y="343"/>
                  </a:lnTo>
                  <a:lnTo>
                    <a:pt x="120" y="343"/>
                  </a:lnTo>
                  <a:lnTo>
                    <a:pt x="120" y="387"/>
                  </a:lnTo>
                  <a:lnTo>
                    <a:pt x="140" y="409"/>
                  </a:lnTo>
                  <a:lnTo>
                    <a:pt x="145" y="447"/>
                  </a:lnTo>
                  <a:lnTo>
                    <a:pt x="67" y="483"/>
                  </a:lnTo>
                  <a:lnTo>
                    <a:pt x="67" y="1910"/>
                  </a:lnTo>
                  <a:lnTo>
                    <a:pt x="838" y="1910"/>
                  </a:lnTo>
                  <a:lnTo>
                    <a:pt x="825" y="1977"/>
                  </a:lnTo>
                  <a:lnTo>
                    <a:pt x="0" y="1974"/>
                  </a:lnTo>
                  <a:lnTo>
                    <a:pt x="0" y="252"/>
                  </a:lnTo>
                  <a:lnTo>
                    <a:pt x="143" y="202"/>
                  </a:lnTo>
                  <a:lnTo>
                    <a:pt x="174" y="173"/>
                  </a:lnTo>
                  <a:lnTo>
                    <a:pt x="143" y="112"/>
                  </a:lnTo>
                  <a:lnTo>
                    <a:pt x="150" y="107"/>
                  </a:lnTo>
                  <a:lnTo>
                    <a:pt x="148" y="99"/>
                  </a:lnTo>
                  <a:lnTo>
                    <a:pt x="140" y="84"/>
                  </a:lnTo>
                  <a:lnTo>
                    <a:pt x="140" y="63"/>
                  </a:lnTo>
                  <a:lnTo>
                    <a:pt x="143" y="46"/>
                  </a:lnTo>
                  <a:lnTo>
                    <a:pt x="153" y="36"/>
                  </a:lnTo>
                  <a:lnTo>
                    <a:pt x="163" y="25"/>
                  </a:lnTo>
                  <a:lnTo>
                    <a:pt x="176" y="15"/>
                  </a:lnTo>
                  <a:lnTo>
                    <a:pt x="188" y="8"/>
                  </a:lnTo>
                  <a:lnTo>
                    <a:pt x="201" y="5"/>
                  </a:lnTo>
                  <a:lnTo>
                    <a:pt x="220" y="3"/>
                  </a:lnTo>
                  <a:lnTo>
                    <a:pt x="229" y="0"/>
                  </a:lnTo>
                  <a:lnTo>
                    <a:pt x="252" y="3"/>
                  </a:lnTo>
                  <a:lnTo>
                    <a:pt x="270" y="8"/>
                  </a:lnTo>
                  <a:lnTo>
                    <a:pt x="274" y="15"/>
                  </a:lnTo>
                  <a:lnTo>
                    <a:pt x="285" y="25"/>
                  </a:lnTo>
                  <a:lnTo>
                    <a:pt x="287" y="34"/>
                  </a:lnTo>
                  <a:lnTo>
                    <a:pt x="287" y="44"/>
                  </a:lnTo>
                  <a:lnTo>
                    <a:pt x="300" y="51"/>
                  </a:lnTo>
                  <a:lnTo>
                    <a:pt x="298" y="102"/>
                  </a:lnTo>
                  <a:lnTo>
                    <a:pt x="306" y="112"/>
                  </a:lnTo>
                  <a:lnTo>
                    <a:pt x="295" y="155"/>
                  </a:lnTo>
                  <a:lnTo>
                    <a:pt x="270" y="163"/>
                  </a:lnTo>
                  <a:lnTo>
                    <a:pt x="295" y="207"/>
                  </a:lnTo>
                  <a:lnTo>
                    <a:pt x="341" y="234"/>
                  </a:lnTo>
                  <a:lnTo>
                    <a:pt x="366" y="245"/>
                  </a:lnTo>
                  <a:lnTo>
                    <a:pt x="387" y="255"/>
                  </a:lnTo>
                  <a:lnTo>
                    <a:pt x="387" y="696"/>
                  </a:lnTo>
                  <a:close/>
                </a:path>
              </a:pathLst>
            </a:custGeom>
            <a:solidFill>
              <a:srgbClr val="8080FF"/>
            </a:solidFill>
            <a:ln w="9525">
              <a:noFill/>
              <a:round/>
              <a:headEnd/>
              <a:tailEnd/>
            </a:ln>
          </p:spPr>
          <p:txBody>
            <a:bodyPr/>
            <a:lstStyle/>
            <a:p>
              <a:endParaRPr lang="en-US"/>
            </a:p>
          </p:txBody>
        </p:sp>
        <p:sp>
          <p:nvSpPr>
            <p:cNvPr id="2112" name="Freeform 64"/>
            <p:cNvSpPr>
              <a:spLocks/>
            </p:cNvSpPr>
            <p:nvPr/>
          </p:nvSpPr>
          <p:spPr bwMode="auto">
            <a:xfrm>
              <a:off x="1507" y="2024"/>
              <a:ext cx="95" cy="167"/>
            </a:xfrm>
            <a:custGeom>
              <a:avLst/>
              <a:gdLst/>
              <a:ahLst/>
              <a:cxnLst>
                <a:cxn ang="0">
                  <a:pos x="340" y="591"/>
                </a:cxn>
                <a:cxn ang="0">
                  <a:pos x="230" y="507"/>
                </a:cxn>
                <a:cxn ang="0">
                  <a:pos x="241" y="483"/>
                </a:cxn>
                <a:cxn ang="0">
                  <a:pos x="263" y="452"/>
                </a:cxn>
                <a:cxn ang="0">
                  <a:pos x="268" y="442"/>
                </a:cxn>
                <a:cxn ang="0">
                  <a:pos x="266" y="432"/>
                </a:cxn>
                <a:cxn ang="0">
                  <a:pos x="276" y="385"/>
                </a:cxn>
                <a:cxn ang="0">
                  <a:pos x="260" y="368"/>
                </a:cxn>
                <a:cxn ang="0">
                  <a:pos x="244" y="351"/>
                </a:cxn>
                <a:cxn ang="0">
                  <a:pos x="223" y="340"/>
                </a:cxn>
                <a:cxn ang="0">
                  <a:pos x="203" y="332"/>
                </a:cxn>
                <a:cxn ang="0">
                  <a:pos x="177" y="335"/>
                </a:cxn>
                <a:cxn ang="0">
                  <a:pos x="157" y="351"/>
                </a:cxn>
                <a:cxn ang="0">
                  <a:pos x="144" y="351"/>
                </a:cxn>
                <a:cxn ang="0">
                  <a:pos x="129" y="361"/>
                </a:cxn>
                <a:cxn ang="0">
                  <a:pos x="121" y="385"/>
                </a:cxn>
                <a:cxn ang="0">
                  <a:pos x="116" y="406"/>
                </a:cxn>
                <a:cxn ang="0">
                  <a:pos x="109" y="411"/>
                </a:cxn>
                <a:cxn ang="0">
                  <a:pos x="107" y="423"/>
                </a:cxn>
                <a:cxn ang="0">
                  <a:pos x="112" y="440"/>
                </a:cxn>
                <a:cxn ang="0">
                  <a:pos x="123" y="464"/>
                </a:cxn>
                <a:cxn ang="0">
                  <a:pos x="134" y="512"/>
                </a:cxn>
                <a:cxn ang="0">
                  <a:pos x="131" y="543"/>
                </a:cxn>
                <a:cxn ang="0">
                  <a:pos x="20" y="601"/>
                </a:cxn>
                <a:cxn ang="0">
                  <a:pos x="0" y="224"/>
                </a:cxn>
                <a:cxn ang="0">
                  <a:pos x="18" y="236"/>
                </a:cxn>
                <a:cxn ang="0">
                  <a:pos x="24" y="256"/>
                </a:cxn>
                <a:cxn ang="0">
                  <a:pos x="43" y="259"/>
                </a:cxn>
                <a:cxn ang="0">
                  <a:pos x="80" y="253"/>
                </a:cxn>
                <a:cxn ang="0">
                  <a:pos x="116" y="233"/>
                </a:cxn>
                <a:cxn ang="0">
                  <a:pos x="129" y="155"/>
                </a:cxn>
                <a:cxn ang="0">
                  <a:pos x="116" y="124"/>
                </a:cxn>
                <a:cxn ang="0">
                  <a:pos x="113" y="87"/>
                </a:cxn>
                <a:cxn ang="0">
                  <a:pos x="118" y="56"/>
                </a:cxn>
                <a:cxn ang="0">
                  <a:pos x="137" y="25"/>
                </a:cxn>
                <a:cxn ang="0">
                  <a:pos x="203" y="0"/>
                </a:cxn>
                <a:cxn ang="0">
                  <a:pos x="230" y="8"/>
                </a:cxn>
                <a:cxn ang="0">
                  <a:pos x="258" y="27"/>
                </a:cxn>
                <a:cxn ang="0">
                  <a:pos x="268" y="51"/>
                </a:cxn>
                <a:cxn ang="0">
                  <a:pos x="276" y="97"/>
                </a:cxn>
                <a:cxn ang="0">
                  <a:pos x="274" y="142"/>
                </a:cxn>
                <a:cxn ang="0">
                  <a:pos x="241" y="200"/>
                </a:cxn>
                <a:cxn ang="0">
                  <a:pos x="287" y="243"/>
                </a:cxn>
                <a:cxn ang="0">
                  <a:pos x="327" y="259"/>
                </a:cxn>
                <a:cxn ang="0">
                  <a:pos x="370" y="267"/>
                </a:cxn>
                <a:cxn ang="0">
                  <a:pos x="367" y="708"/>
                </a:cxn>
              </a:cxnLst>
              <a:rect l="0" t="0" r="r" b="b"/>
              <a:pathLst>
                <a:path w="405" h="708">
                  <a:moveTo>
                    <a:pt x="367" y="708"/>
                  </a:moveTo>
                  <a:lnTo>
                    <a:pt x="340" y="591"/>
                  </a:lnTo>
                  <a:lnTo>
                    <a:pt x="238" y="555"/>
                  </a:lnTo>
                  <a:lnTo>
                    <a:pt x="230" y="507"/>
                  </a:lnTo>
                  <a:lnTo>
                    <a:pt x="230" y="500"/>
                  </a:lnTo>
                  <a:lnTo>
                    <a:pt x="241" y="483"/>
                  </a:lnTo>
                  <a:lnTo>
                    <a:pt x="250" y="469"/>
                  </a:lnTo>
                  <a:lnTo>
                    <a:pt x="263" y="452"/>
                  </a:lnTo>
                  <a:lnTo>
                    <a:pt x="266" y="449"/>
                  </a:lnTo>
                  <a:lnTo>
                    <a:pt x="268" y="442"/>
                  </a:lnTo>
                  <a:lnTo>
                    <a:pt x="268" y="437"/>
                  </a:lnTo>
                  <a:lnTo>
                    <a:pt x="266" y="432"/>
                  </a:lnTo>
                  <a:lnTo>
                    <a:pt x="263" y="426"/>
                  </a:lnTo>
                  <a:lnTo>
                    <a:pt x="276" y="385"/>
                  </a:lnTo>
                  <a:lnTo>
                    <a:pt x="268" y="373"/>
                  </a:lnTo>
                  <a:lnTo>
                    <a:pt x="260" y="368"/>
                  </a:lnTo>
                  <a:lnTo>
                    <a:pt x="253" y="356"/>
                  </a:lnTo>
                  <a:lnTo>
                    <a:pt x="244" y="351"/>
                  </a:lnTo>
                  <a:lnTo>
                    <a:pt x="230" y="342"/>
                  </a:lnTo>
                  <a:lnTo>
                    <a:pt x="223" y="340"/>
                  </a:lnTo>
                  <a:lnTo>
                    <a:pt x="215" y="335"/>
                  </a:lnTo>
                  <a:lnTo>
                    <a:pt x="203" y="332"/>
                  </a:lnTo>
                  <a:lnTo>
                    <a:pt x="185" y="332"/>
                  </a:lnTo>
                  <a:lnTo>
                    <a:pt x="177" y="335"/>
                  </a:lnTo>
                  <a:lnTo>
                    <a:pt x="169" y="340"/>
                  </a:lnTo>
                  <a:lnTo>
                    <a:pt x="157" y="351"/>
                  </a:lnTo>
                  <a:lnTo>
                    <a:pt x="150" y="348"/>
                  </a:lnTo>
                  <a:lnTo>
                    <a:pt x="144" y="351"/>
                  </a:lnTo>
                  <a:lnTo>
                    <a:pt x="139" y="351"/>
                  </a:lnTo>
                  <a:lnTo>
                    <a:pt x="129" y="361"/>
                  </a:lnTo>
                  <a:lnTo>
                    <a:pt x="123" y="373"/>
                  </a:lnTo>
                  <a:lnTo>
                    <a:pt x="121" y="385"/>
                  </a:lnTo>
                  <a:lnTo>
                    <a:pt x="121" y="406"/>
                  </a:lnTo>
                  <a:lnTo>
                    <a:pt x="116" y="406"/>
                  </a:lnTo>
                  <a:lnTo>
                    <a:pt x="112" y="409"/>
                  </a:lnTo>
                  <a:lnTo>
                    <a:pt x="109" y="411"/>
                  </a:lnTo>
                  <a:lnTo>
                    <a:pt x="109" y="414"/>
                  </a:lnTo>
                  <a:lnTo>
                    <a:pt x="107" y="423"/>
                  </a:lnTo>
                  <a:lnTo>
                    <a:pt x="109" y="430"/>
                  </a:lnTo>
                  <a:lnTo>
                    <a:pt x="112" y="440"/>
                  </a:lnTo>
                  <a:lnTo>
                    <a:pt x="116" y="444"/>
                  </a:lnTo>
                  <a:lnTo>
                    <a:pt x="123" y="464"/>
                  </a:lnTo>
                  <a:lnTo>
                    <a:pt x="131" y="498"/>
                  </a:lnTo>
                  <a:lnTo>
                    <a:pt x="134" y="512"/>
                  </a:lnTo>
                  <a:lnTo>
                    <a:pt x="134" y="526"/>
                  </a:lnTo>
                  <a:lnTo>
                    <a:pt x="131" y="543"/>
                  </a:lnTo>
                  <a:lnTo>
                    <a:pt x="126" y="559"/>
                  </a:lnTo>
                  <a:lnTo>
                    <a:pt x="20" y="601"/>
                  </a:lnTo>
                  <a:lnTo>
                    <a:pt x="0" y="665"/>
                  </a:lnTo>
                  <a:lnTo>
                    <a:pt x="0" y="224"/>
                  </a:lnTo>
                  <a:lnTo>
                    <a:pt x="7" y="231"/>
                  </a:lnTo>
                  <a:lnTo>
                    <a:pt x="18" y="236"/>
                  </a:lnTo>
                  <a:lnTo>
                    <a:pt x="24" y="248"/>
                  </a:lnTo>
                  <a:lnTo>
                    <a:pt x="24" y="256"/>
                  </a:lnTo>
                  <a:lnTo>
                    <a:pt x="27" y="259"/>
                  </a:lnTo>
                  <a:lnTo>
                    <a:pt x="43" y="259"/>
                  </a:lnTo>
                  <a:lnTo>
                    <a:pt x="66" y="257"/>
                  </a:lnTo>
                  <a:lnTo>
                    <a:pt x="80" y="253"/>
                  </a:lnTo>
                  <a:lnTo>
                    <a:pt x="99" y="243"/>
                  </a:lnTo>
                  <a:lnTo>
                    <a:pt x="116" y="233"/>
                  </a:lnTo>
                  <a:lnTo>
                    <a:pt x="137" y="214"/>
                  </a:lnTo>
                  <a:lnTo>
                    <a:pt x="129" y="155"/>
                  </a:lnTo>
                  <a:lnTo>
                    <a:pt x="123" y="137"/>
                  </a:lnTo>
                  <a:lnTo>
                    <a:pt x="116" y="124"/>
                  </a:lnTo>
                  <a:lnTo>
                    <a:pt x="113" y="106"/>
                  </a:lnTo>
                  <a:lnTo>
                    <a:pt x="113" y="87"/>
                  </a:lnTo>
                  <a:lnTo>
                    <a:pt x="116" y="71"/>
                  </a:lnTo>
                  <a:lnTo>
                    <a:pt x="118" y="56"/>
                  </a:lnTo>
                  <a:lnTo>
                    <a:pt x="126" y="40"/>
                  </a:lnTo>
                  <a:lnTo>
                    <a:pt x="137" y="25"/>
                  </a:lnTo>
                  <a:lnTo>
                    <a:pt x="182" y="0"/>
                  </a:lnTo>
                  <a:lnTo>
                    <a:pt x="203" y="0"/>
                  </a:lnTo>
                  <a:lnTo>
                    <a:pt x="217" y="5"/>
                  </a:lnTo>
                  <a:lnTo>
                    <a:pt x="230" y="8"/>
                  </a:lnTo>
                  <a:lnTo>
                    <a:pt x="246" y="18"/>
                  </a:lnTo>
                  <a:lnTo>
                    <a:pt x="258" y="27"/>
                  </a:lnTo>
                  <a:lnTo>
                    <a:pt x="263" y="40"/>
                  </a:lnTo>
                  <a:lnTo>
                    <a:pt x="268" y="51"/>
                  </a:lnTo>
                  <a:lnTo>
                    <a:pt x="274" y="73"/>
                  </a:lnTo>
                  <a:lnTo>
                    <a:pt x="276" y="97"/>
                  </a:lnTo>
                  <a:lnTo>
                    <a:pt x="276" y="121"/>
                  </a:lnTo>
                  <a:lnTo>
                    <a:pt x="274" y="142"/>
                  </a:lnTo>
                  <a:lnTo>
                    <a:pt x="250" y="157"/>
                  </a:lnTo>
                  <a:lnTo>
                    <a:pt x="241" y="200"/>
                  </a:lnTo>
                  <a:lnTo>
                    <a:pt x="263" y="233"/>
                  </a:lnTo>
                  <a:lnTo>
                    <a:pt x="287" y="243"/>
                  </a:lnTo>
                  <a:lnTo>
                    <a:pt x="304" y="256"/>
                  </a:lnTo>
                  <a:lnTo>
                    <a:pt x="327" y="259"/>
                  </a:lnTo>
                  <a:lnTo>
                    <a:pt x="349" y="264"/>
                  </a:lnTo>
                  <a:lnTo>
                    <a:pt x="370" y="267"/>
                  </a:lnTo>
                  <a:lnTo>
                    <a:pt x="405" y="409"/>
                  </a:lnTo>
                  <a:lnTo>
                    <a:pt x="367" y="708"/>
                  </a:lnTo>
                  <a:close/>
                </a:path>
              </a:pathLst>
            </a:custGeom>
            <a:solidFill>
              <a:srgbClr val="8080FF"/>
            </a:solidFill>
            <a:ln w="9525">
              <a:noFill/>
              <a:round/>
              <a:headEnd/>
              <a:tailEnd/>
            </a:ln>
          </p:spPr>
          <p:txBody>
            <a:bodyPr/>
            <a:lstStyle/>
            <a:p>
              <a:endParaRPr lang="en-US"/>
            </a:p>
          </p:txBody>
        </p:sp>
        <p:sp>
          <p:nvSpPr>
            <p:cNvPr id="2113" name="Freeform 65"/>
            <p:cNvSpPr>
              <a:spLocks/>
            </p:cNvSpPr>
            <p:nvPr/>
          </p:nvSpPr>
          <p:spPr bwMode="auto">
            <a:xfrm>
              <a:off x="1599" y="2041"/>
              <a:ext cx="98" cy="151"/>
            </a:xfrm>
            <a:custGeom>
              <a:avLst/>
              <a:gdLst/>
              <a:ahLst/>
              <a:cxnLst>
                <a:cxn ang="0">
                  <a:pos x="411" y="620"/>
                </a:cxn>
                <a:cxn ang="0">
                  <a:pos x="406" y="595"/>
                </a:cxn>
                <a:cxn ang="0">
                  <a:pos x="388" y="574"/>
                </a:cxn>
                <a:cxn ang="0">
                  <a:pos x="368" y="554"/>
                </a:cxn>
                <a:cxn ang="0">
                  <a:pos x="304" y="534"/>
                </a:cxn>
                <a:cxn ang="0">
                  <a:pos x="285" y="506"/>
                </a:cxn>
                <a:cxn ang="0">
                  <a:pos x="302" y="501"/>
                </a:cxn>
                <a:cxn ang="0">
                  <a:pos x="318" y="491"/>
                </a:cxn>
                <a:cxn ang="0">
                  <a:pos x="331" y="478"/>
                </a:cxn>
                <a:cxn ang="0">
                  <a:pos x="336" y="460"/>
                </a:cxn>
                <a:cxn ang="0">
                  <a:pos x="331" y="427"/>
                </a:cxn>
                <a:cxn ang="0">
                  <a:pos x="272" y="321"/>
                </a:cxn>
                <a:cxn ang="0">
                  <a:pos x="256" y="315"/>
                </a:cxn>
                <a:cxn ang="0">
                  <a:pos x="237" y="310"/>
                </a:cxn>
                <a:cxn ang="0">
                  <a:pos x="196" y="312"/>
                </a:cxn>
                <a:cxn ang="0">
                  <a:pos x="173" y="321"/>
                </a:cxn>
                <a:cxn ang="0">
                  <a:pos x="157" y="336"/>
                </a:cxn>
                <a:cxn ang="0">
                  <a:pos x="148" y="351"/>
                </a:cxn>
                <a:cxn ang="0">
                  <a:pos x="145" y="362"/>
                </a:cxn>
                <a:cxn ang="0">
                  <a:pos x="148" y="374"/>
                </a:cxn>
                <a:cxn ang="0">
                  <a:pos x="111" y="432"/>
                </a:cxn>
                <a:cxn ang="0">
                  <a:pos x="107" y="447"/>
                </a:cxn>
                <a:cxn ang="0">
                  <a:pos x="110" y="475"/>
                </a:cxn>
                <a:cxn ang="0">
                  <a:pos x="122" y="490"/>
                </a:cxn>
                <a:cxn ang="0">
                  <a:pos x="140" y="504"/>
                </a:cxn>
                <a:cxn ang="0">
                  <a:pos x="160" y="508"/>
                </a:cxn>
                <a:cxn ang="0">
                  <a:pos x="170" y="516"/>
                </a:cxn>
                <a:cxn ang="0">
                  <a:pos x="0" y="640"/>
                </a:cxn>
                <a:cxn ang="0">
                  <a:pos x="64" y="249"/>
                </a:cxn>
                <a:cxn ang="0">
                  <a:pos x="102" y="254"/>
                </a:cxn>
                <a:cxn ang="0">
                  <a:pos x="135" y="244"/>
                </a:cxn>
                <a:cxn ang="0">
                  <a:pos x="165" y="228"/>
                </a:cxn>
                <a:cxn ang="0">
                  <a:pos x="181" y="211"/>
                </a:cxn>
                <a:cxn ang="0">
                  <a:pos x="157" y="146"/>
                </a:cxn>
                <a:cxn ang="0">
                  <a:pos x="145" y="120"/>
                </a:cxn>
                <a:cxn ang="0">
                  <a:pos x="140" y="79"/>
                </a:cxn>
                <a:cxn ang="0">
                  <a:pos x="153" y="48"/>
                </a:cxn>
                <a:cxn ang="0">
                  <a:pos x="170" y="24"/>
                </a:cxn>
                <a:cxn ang="0">
                  <a:pos x="194" y="10"/>
                </a:cxn>
                <a:cxn ang="0">
                  <a:pos x="226" y="0"/>
                </a:cxn>
                <a:cxn ang="0">
                  <a:pos x="256" y="5"/>
                </a:cxn>
                <a:cxn ang="0">
                  <a:pos x="280" y="13"/>
                </a:cxn>
                <a:cxn ang="0">
                  <a:pos x="294" y="16"/>
                </a:cxn>
                <a:cxn ang="0">
                  <a:pos x="307" y="26"/>
                </a:cxn>
                <a:cxn ang="0">
                  <a:pos x="318" y="41"/>
                </a:cxn>
                <a:cxn ang="0">
                  <a:pos x="328" y="56"/>
                </a:cxn>
                <a:cxn ang="0">
                  <a:pos x="336" y="74"/>
                </a:cxn>
                <a:cxn ang="0">
                  <a:pos x="331" y="105"/>
                </a:cxn>
                <a:cxn ang="0">
                  <a:pos x="297" y="180"/>
                </a:cxn>
                <a:cxn ang="0">
                  <a:pos x="269" y="214"/>
                </a:cxn>
                <a:cxn ang="0">
                  <a:pos x="272" y="232"/>
                </a:cxn>
                <a:cxn ang="0">
                  <a:pos x="282" y="247"/>
                </a:cxn>
                <a:cxn ang="0">
                  <a:pos x="312" y="259"/>
                </a:cxn>
                <a:cxn ang="0">
                  <a:pos x="358" y="269"/>
                </a:cxn>
                <a:cxn ang="0">
                  <a:pos x="381" y="358"/>
                </a:cxn>
              </a:cxnLst>
              <a:rect l="0" t="0" r="r" b="b"/>
              <a:pathLst>
                <a:path w="417" h="640">
                  <a:moveTo>
                    <a:pt x="417" y="633"/>
                  </a:moveTo>
                  <a:lnTo>
                    <a:pt x="411" y="620"/>
                  </a:lnTo>
                  <a:lnTo>
                    <a:pt x="409" y="605"/>
                  </a:lnTo>
                  <a:lnTo>
                    <a:pt x="406" y="595"/>
                  </a:lnTo>
                  <a:lnTo>
                    <a:pt x="396" y="580"/>
                  </a:lnTo>
                  <a:lnTo>
                    <a:pt x="388" y="574"/>
                  </a:lnTo>
                  <a:lnTo>
                    <a:pt x="376" y="564"/>
                  </a:lnTo>
                  <a:lnTo>
                    <a:pt x="368" y="554"/>
                  </a:lnTo>
                  <a:lnTo>
                    <a:pt x="358" y="549"/>
                  </a:lnTo>
                  <a:lnTo>
                    <a:pt x="304" y="534"/>
                  </a:lnTo>
                  <a:lnTo>
                    <a:pt x="274" y="506"/>
                  </a:lnTo>
                  <a:lnTo>
                    <a:pt x="285" y="506"/>
                  </a:lnTo>
                  <a:lnTo>
                    <a:pt x="293" y="504"/>
                  </a:lnTo>
                  <a:lnTo>
                    <a:pt x="302" y="501"/>
                  </a:lnTo>
                  <a:lnTo>
                    <a:pt x="310" y="496"/>
                  </a:lnTo>
                  <a:lnTo>
                    <a:pt x="318" y="491"/>
                  </a:lnTo>
                  <a:lnTo>
                    <a:pt x="325" y="485"/>
                  </a:lnTo>
                  <a:lnTo>
                    <a:pt x="331" y="478"/>
                  </a:lnTo>
                  <a:lnTo>
                    <a:pt x="333" y="470"/>
                  </a:lnTo>
                  <a:lnTo>
                    <a:pt x="336" y="460"/>
                  </a:lnTo>
                  <a:lnTo>
                    <a:pt x="336" y="439"/>
                  </a:lnTo>
                  <a:lnTo>
                    <a:pt x="331" y="427"/>
                  </a:lnTo>
                  <a:lnTo>
                    <a:pt x="277" y="328"/>
                  </a:lnTo>
                  <a:lnTo>
                    <a:pt x="272" y="321"/>
                  </a:lnTo>
                  <a:lnTo>
                    <a:pt x="267" y="318"/>
                  </a:lnTo>
                  <a:lnTo>
                    <a:pt x="256" y="315"/>
                  </a:lnTo>
                  <a:lnTo>
                    <a:pt x="251" y="312"/>
                  </a:lnTo>
                  <a:lnTo>
                    <a:pt x="237" y="310"/>
                  </a:lnTo>
                  <a:lnTo>
                    <a:pt x="213" y="310"/>
                  </a:lnTo>
                  <a:lnTo>
                    <a:pt x="196" y="312"/>
                  </a:lnTo>
                  <a:lnTo>
                    <a:pt x="183" y="317"/>
                  </a:lnTo>
                  <a:lnTo>
                    <a:pt x="173" y="321"/>
                  </a:lnTo>
                  <a:lnTo>
                    <a:pt x="162" y="328"/>
                  </a:lnTo>
                  <a:lnTo>
                    <a:pt x="157" y="336"/>
                  </a:lnTo>
                  <a:lnTo>
                    <a:pt x="151" y="346"/>
                  </a:lnTo>
                  <a:lnTo>
                    <a:pt x="148" y="351"/>
                  </a:lnTo>
                  <a:lnTo>
                    <a:pt x="145" y="358"/>
                  </a:lnTo>
                  <a:lnTo>
                    <a:pt x="145" y="362"/>
                  </a:lnTo>
                  <a:lnTo>
                    <a:pt x="148" y="372"/>
                  </a:lnTo>
                  <a:lnTo>
                    <a:pt x="148" y="374"/>
                  </a:lnTo>
                  <a:lnTo>
                    <a:pt x="124" y="422"/>
                  </a:lnTo>
                  <a:lnTo>
                    <a:pt x="111" y="432"/>
                  </a:lnTo>
                  <a:lnTo>
                    <a:pt x="110" y="439"/>
                  </a:lnTo>
                  <a:lnTo>
                    <a:pt x="107" y="447"/>
                  </a:lnTo>
                  <a:lnTo>
                    <a:pt x="107" y="468"/>
                  </a:lnTo>
                  <a:lnTo>
                    <a:pt x="110" y="475"/>
                  </a:lnTo>
                  <a:lnTo>
                    <a:pt x="114" y="483"/>
                  </a:lnTo>
                  <a:lnTo>
                    <a:pt x="122" y="490"/>
                  </a:lnTo>
                  <a:lnTo>
                    <a:pt x="132" y="496"/>
                  </a:lnTo>
                  <a:lnTo>
                    <a:pt x="140" y="504"/>
                  </a:lnTo>
                  <a:lnTo>
                    <a:pt x="151" y="506"/>
                  </a:lnTo>
                  <a:lnTo>
                    <a:pt x="160" y="508"/>
                  </a:lnTo>
                  <a:lnTo>
                    <a:pt x="175" y="513"/>
                  </a:lnTo>
                  <a:lnTo>
                    <a:pt x="170" y="516"/>
                  </a:lnTo>
                  <a:lnTo>
                    <a:pt x="71" y="559"/>
                  </a:lnTo>
                  <a:lnTo>
                    <a:pt x="0" y="640"/>
                  </a:lnTo>
                  <a:lnTo>
                    <a:pt x="38" y="341"/>
                  </a:lnTo>
                  <a:lnTo>
                    <a:pt x="64" y="249"/>
                  </a:lnTo>
                  <a:lnTo>
                    <a:pt x="84" y="254"/>
                  </a:lnTo>
                  <a:lnTo>
                    <a:pt x="102" y="254"/>
                  </a:lnTo>
                  <a:lnTo>
                    <a:pt x="117" y="249"/>
                  </a:lnTo>
                  <a:lnTo>
                    <a:pt x="135" y="244"/>
                  </a:lnTo>
                  <a:lnTo>
                    <a:pt x="153" y="237"/>
                  </a:lnTo>
                  <a:lnTo>
                    <a:pt x="165" y="228"/>
                  </a:lnTo>
                  <a:lnTo>
                    <a:pt x="181" y="216"/>
                  </a:lnTo>
                  <a:lnTo>
                    <a:pt x="181" y="211"/>
                  </a:lnTo>
                  <a:lnTo>
                    <a:pt x="162" y="153"/>
                  </a:lnTo>
                  <a:lnTo>
                    <a:pt x="157" y="146"/>
                  </a:lnTo>
                  <a:lnTo>
                    <a:pt x="151" y="135"/>
                  </a:lnTo>
                  <a:lnTo>
                    <a:pt x="145" y="120"/>
                  </a:lnTo>
                  <a:lnTo>
                    <a:pt x="140" y="108"/>
                  </a:lnTo>
                  <a:lnTo>
                    <a:pt x="140" y="79"/>
                  </a:lnTo>
                  <a:lnTo>
                    <a:pt x="148" y="62"/>
                  </a:lnTo>
                  <a:lnTo>
                    <a:pt x="153" y="48"/>
                  </a:lnTo>
                  <a:lnTo>
                    <a:pt x="157" y="36"/>
                  </a:lnTo>
                  <a:lnTo>
                    <a:pt x="170" y="24"/>
                  </a:lnTo>
                  <a:lnTo>
                    <a:pt x="181" y="16"/>
                  </a:lnTo>
                  <a:lnTo>
                    <a:pt x="194" y="10"/>
                  </a:lnTo>
                  <a:lnTo>
                    <a:pt x="208" y="3"/>
                  </a:lnTo>
                  <a:lnTo>
                    <a:pt x="226" y="0"/>
                  </a:lnTo>
                  <a:lnTo>
                    <a:pt x="239" y="3"/>
                  </a:lnTo>
                  <a:lnTo>
                    <a:pt x="256" y="5"/>
                  </a:lnTo>
                  <a:lnTo>
                    <a:pt x="269" y="10"/>
                  </a:lnTo>
                  <a:lnTo>
                    <a:pt x="280" y="13"/>
                  </a:lnTo>
                  <a:lnTo>
                    <a:pt x="290" y="15"/>
                  </a:lnTo>
                  <a:lnTo>
                    <a:pt x="294" y="16"/>
                  </a:lnTo>
                  <a:lnTo>
                    <a:pt x="302" y="19"/>
                  </a:lnTo>
                  <a:lnTo>
                    <a:pt x="307" y="26"/>
                  </a:lnTo>
                  <a:lnTo>
                    <a:pt x="312" y="33"/>
                  </a:lnTo>
                  <a:lnTo>
                    <a:pt x="318" y="41"/>
                  </a:lnTo>
                  <a:lnTo>
                    <a:pt x="325" y="48"/>
                  </a:lnTo>
                  <a:lnTo>
                    <a:pt x="328" y="56"/>
                  </a:lnTo>
                  <a:lnTo>
                    <a:pt x="331" y="59"/>
                  </a:lnTo>
                  <a:lnTo>
                    <a:pt x="336" y="74"/>
                  </a:lnTo>
                  <a:lnTo>
                    <a:pt x="333" y="89"/>
                  </a:lnTo>
                  <a:lnTo>
                    <a:pt x="331" y="105"/>
                  </a:lnTo>
                  <a:lnTo>
                    <a:pt x="320" y="135"/>
                  </a:lnTo>
                  <a:lnTo>
                    <a:pt x="297" y="180"/>
                  </a:lnTo>
                  <a:lnTo>
                    <a:pt x="280" y="180"/>
                  </a:lnTo>
                  <a:lnTo>
                    <a:pt x="269" y="214"/>
                  </a:lnTo>
                  <a:lnTo>
                    <a:pt x="269" y="223"/>
                  </a:lnTo>
                  <a:lnTo>
                    <a:pt x="272" y="232"/>
                  </a:lnTo>
                  <a:lnTo>
                    <a:pt x="277" y="240"/>
                  </a:lnTo>
                  <a:lnTo>
                    <a:pt x="282" y="247"/>
                  </a:lnTo>
                  <a:lnTo>
                    <a:pt x="293" y="252"/>
                  </a:lnTo>
                  <a:lnTo>
                    <a:pt x="312" y="259"/>
                  </a:lnTo>
                  <a:lnTo>
                    <a:pt x="336" y="267"/>
                  </a:lnTo>
                  <a:lnTo>
                    <a:pt x="358" y="269"/>
                  </a:lnTo>
                  <a:lnTo>
                    <a:pt x="368" y="272"/>
                  </a:lnTo>
                  <a:lnTo>
                    <a:pt x="381" y="358"/>
                  </a:lnTo>
                  <a:lnTo>
                    <a:pt x="417" y="633"/>
                  </a:lnTo>
                  <a:close/>
                </a:path>
              </a:pathLst>
            </a:custGeom>
            <a:solidFill>
              <a:srgbClr val="8080FF"/>
            </a:solidFill>
            <a:ln w="9525">
              <a:noFill/>
              <a:round/>
              <a:headEnd/>
              <a:tailEnd/>
            </a:ln>
          </p:spPr>
          <p:txBody>
            <a:bodyPr/>
            <a:lstStyle/>
            <a:p>
              <a:endParaRPr lang="en-US"/>
            </a:p>
          </p:txBody>
        </p:sp>
        <p:sp>
          <p:nvSpPr>
            <p:cNvPr id="2114" name="Freeform 66"/>
            <p:cNvSpPr>
              <a:spLocks/>
            </p:cNvSpPr>
            <p:nvPr/>
          </p:nvSpPr>
          <p:spPr bwMode="auto">
            <a:xfrm>
              <a:off x="1694" y="2023"/>
              <a:ext cx="105" cy="167"/>
            </a:xfrm>
            <a:custGeom>
              <a:avLst/>
              <a:gdLst/>
              <a:ahLst/>
              <a:cxnLst>
                <a:cxn ang="0">
                  <a:pos x="444" y="645"/>
                </a:cxn>
                <a:cxn ang="0">
                  <a:pos x="431" y="607"/>
                </a:cxn>
                <a:cxn ang="0">
                  <a:pos x="421" y="585"/>
                </a:cxn>
                <a:cxn ang="0">
                  <a:pos x="404" y="559"/>
                </a:cxn>
                <a:cxn ang="0">
                  <a:pos x="385" y="542"/>
                </a:cxn>
                <a:cxn ang="0">
                  <a:pos x="278" y="486"/>
                </a:cxn>
                <a:cxn ang="0">
                  <a:pos x="307" y="391"/>
                </a:cxn>
                <a:cxn ang="0">
                  <a:pos x="302" y="369"/>
                </a:cxn>
                <a:cxn ang="0">
                  <a:pos x="289" y="343"/>
                </a:cxn>
                <a:cxn ang="0">
                  <a:pos x="277" y="328"/>
                </a:cxn>
                <a:cxn ang="0">
                  <a:pos x="261" y="316"/>
                </a:cxn>
                <a:cxn ang="0">
                  <a:pos x="243" y="309"/>
                </a:cxn>
                <a:cxn ang="0">
                  <a:pos x="200" y="311"/>
                </a:cxn>
                <a:cxn ang="0">
                  <a:pos x="181" y="323"/>
                </a:cxn>
                <a:cxn ang="0">
                  <a:pos x="173" y="338"/>
                </a:cxn>
                <a:cxn ang="0">
                  <a:pos x="157" y="354"/>
                </a:cxn>
                <a:cxn ang="0">
                  <a:pos x="152" y="376"/>
                </a:cxn>
                <a:cxn ang="0">
                  <a:pos x="154" y="407"/>
                </a:cxn>
                <a:cxn ang="0">
                  <a:pos x="192" y="484"/>
                </a:cxn>
                <a:cxn ang="0">
                  <a:pos x="132" y="542"/>
                </a:cxn>
                <a:cxn ang="0">
                  <a:pos x="114" y="557"/>
                </a:cxn>
                <a:cxn ang="0">
                  <a:pos x="96" y="570"/>
                </a:cxn>
                <a:cxn ang="0">
                  <a:pos x="36" y="707"/>
                </a:cxn>
                <a:cxn ang="0">
                  <a:pos x="28" y="270"/>
                </a:cxn>
                <a:cxn ang="0">
                  <a:pos x="190" y="182"/>
                </a:cxn>
                <a:cxn ang="0">
                  <a:pos x="175" y="165"/>
                </a:cxn>
                <a:cxn ang="0">
                  <a:pos x="144" y="138"/>
                </a:cxn>
                <a:cxn ang="0">
                  <a:pos x="124" y="49"/>
                </a:cxn>
                <a:cxn ang="0">
                  <a:pos x="137" y="33"/>
                </a:cxn>
                <a:cxn ang="0">
                  <a:pos x="173" y="11"/>
                </a:cxn>
                <a:cxn ang="0">
                  <a:pos x="211" y="3"/>
                </a:cxn>
                <a:cxn ang="0">
                  <a:pos x="256" y="0"/>
                </a:cxn>
                <a:cxn ang="0">
                  <a:pos x="269" y="6"/>
                </a:cxn>
                <a:cxn ang="0">
                  <a:pos x="291" y="33"/>
                </a:cxn>
                <a:cxn ang="0">
                  <a:pos x="304" y="64"/>
                </a:cxn>
                <a:cxn ang="0">
                  <a:pos x="307" y="98"/>
                </a:cxn>
                <a:cxn ang="0">
                  <a:pos x="272" y="156"/>
                </a:cxn>
                <a:cxn ang="0">
                  <a:pos x="289" y="209"/>
                </a:cxn>
                <a:cxn ang="0">
                  <a:pos x="428" y="386"/>
                </a:cxn>
              </a:cxnLst>
              <a:rect l="0" t="0" r="r" b="b"/>
              <a:pathLst>
                <a:path w="449" h="707">
                  <a:moveTo>
                    <a:pt x="449" y="666"/>
                  </a:moveTo>
                  <a:lnTo>
                    <a:pt x="444" y="645"/>
                  </a:lnTo>
                  <a:lnTo>
                    <a:pt x="439" y="628"/>
                  </a:lnTo>
                  <a:lnTo>
                    <a:pt x="431" y="607"/>
                  </a:lnTo>
                  <a:lnTo>
                    <a:pt x="431" y="600"/>
                  </a:lnTo>
                  <a:lnTo>
                    <a:pt x="421" y="585"/>
                  </a:lnTo>
                  <a:lnTo>
                    <a:pt x="414" y="570"/>
                  </a:lnTo>
                  <a:lnTo>
                    <a:pt x="404" y="559"/>
                  </a:lnTo>
                  <a:lnTo>
                    <a:pt x="391" y="544"/>
                  </a:lnTo>
                  <a:lnTo>
                    <a:pt x="385" y="542"/>
                  </a:lnTo>
                  <a:lnTo>
                    <a:pt x="286" y="504"/>
                  </a:lnTo>
                  <a:lnTo>
                    <a:pt x="278" y="486"/>
                  </a:lnTo>
                  <a:lnTo>
                    <a:pt x="307" y="412"/>
                  </a:lnTo>
                  <a:lnTo>
                    <a:pt x="307" y="391"/>
                  </a:lnTo>
                  <a:lnTo>
                    <a:pt x="304" y="381"/>
                  </a:lnTo>
                  <a:lnTo>
                    <a:pt x="302" y="369"/>
                  </a:lnTo>
                  <a:lnTo>
                    <a:pt x="299" y="359"/>
                  </a:lnTo>
                  <a:lnTo>
                    <a:pt x="289" y="343"/>
                  </a:lnTo>
                  <a:lnTo>
                    <a:pt x="284" y="338"/>
                  </a:lnTo>
                  <a:lnTo>
                    <a:pt x="277" y="328"/>
                  </a:lnTo>
                  <a:lnTo>
                    <a:pt x="269" y="323"/>
                  </a:lnTo>
                  <a:lnTo>
                    <a:pt x="261" y="316"/>
                  </a:lnTo>
                  <a:lnTo>
                    <a:pt x="251" y="311"/>
                  </a:lnTo>
                  <a:lnTo>
                    <a:pt x="243" y="309"/>
                  </a:lnTo>
                  <a:lnTo>
                    <a:pt x="205" y="309"/>
                  </a:lnTo>
                  <a:lnTo>
                    <a:pt x="200" y="311"/>
                  </a:lnTo>
                  <a:lnTo>
                    <a:pt x="190" y="318"/>
                  </a:lnTo>
                  <a:lnTo>
                    <a:pt x="181" y="323"/>
                  </a:lnTo>
                  <a:lnTo>
                    <a:pt x="175" y="331"/>
                  </a:lnTo>
                  <a:lnTo>
                    <a:pt x="173" y="338"/>
                  </a:lnTo>
                  <a:lnTo>
                    <a:pt x="165" y="346"/>
                  </a:lnTo>
                  <a:lnTo>
                    <a:pt x="157" y="354"/>
                  </a:lnTo>
                  <a:lnTo>
                    <a:pt x="154" y="364"/>
                  </a:lnTo>
                  <a:lnTo>
                    <a:pt x="152" y="376"/>
                  </a:lnTo>
                  <a:lnTo>
                    <a:pt x="152" y="395"/>
                  </a:lnTo>
                  <a:lnTo>
                    <a:pt x="154" y="407"/>
                  </a:lnTo>
                  <a:lnTo>
                    <a:pt x="173" y="463"/>
                  </a:lnTo>
                  <a:lnTo>
                    <a:pt x="192" y="484"/>
                  </a:lnTo>
                  <a:lnTo>
                    <a:pt x="192" y="506"/>
                  </a:lnTo>
                  <a:lnTo>
                    <a:pt x="132" y="542"/>
                  </a:lnTo>
                  <a:lnTo>
                    <a:pt x="122" y="547"/>
                  </a:lnTo>
                  <a:lnTo>
                    <a:pt x="114" y="557"/>
                  </a:lnTo>
                  <a:lnTo>
                    <a:pt x="104" y="564"/>
                  </a:lnTo>
                  <a:lnTo>
                    <a:pt x="96" y="570"/>
                  </a:lnTo>
                  <a:lnTo>
                    <a:pt x="94" y="582"/>
                  </a:lnTo>
                  <a:lnTo>
                    <a:pt x="36" y="707"/>
                  </a:lnTo>
                  <a:lnTo>
                    <a:pt x="0" y="432"/>
                  </a:lnTo>
                  <a:lnTo>
                    <a:pt x="28" y="270"/>
                  </a:lnTo>
                  <a:lnTo>
                    <a:pt x="167" y="206"/>
                  </a:lnTo>
                  <a:lnTo>
                    <a:pt x="190" y="182"/>
                  </a:lnTo>
                  <a:lnTo>
                    <a:pt x="183" y="177"/>
                  </a:lnTo>
                  <a:lnTo>
                    <a:pt x="175" y="165"/>
                  </a:lnTo>
                  <a:lnTo>
                    <a:pt x="167" y="153"/>
                  </a:lnTo>
                  <a:lnTo>
                    <a:pt x="144" y="138"/>
                  </a:lnTo>
                  <a:lnTo>
                    <a:pt x="124" y="67"/>
                  </a:lnTo>
                  <a:lnTo>
                    <a:pt x="124" y="49"/>
                  </a:lnTo>
                  <a:lnTo>
                    <a:pt x="132" y="38"/>
                  </a:lnTo>
                  <a:lnTo>
                    <a:pt x="137" y="33"/>
                  </a:lnTo>
                  <a:lnTo>
                    <a:pt x="152" y="21"/>
                  </a:lnTo>
                  <a:lnTo>
                    <a:pt x="173" y="11"/>
                  </a:lnTo>
                  <a:lnTo>
                    <a:pt x="190" y="6"/>
                  </a:lnTo>
                  <a:lnTo>
                    <a:pt x="211" y="3"/>
                  </a:lnTo>
                  <a:lnTo>
                    <a:pt x="229" y="0"/>
                  </a:lnTo>
                  <a:lnTo>
                    <a:pt x="256" y="0"/>
                  </a:lnTo>
                  <a:lnTo>
                    <a:pt x="264" y="3"/>
                  </a:lnTo>
                  <a:lnTo>
                    <a:pt x="269" y="6"/>
                  </a:lnTo>
                  <a:lnTo>
                    <a:pt x="278" y="19"/>
                  </a:lnTo>
                  <a:lnTo>
                    <a:pt x="291" y="33"/>
                  </a:lnTo>
                  <a:lnTo>
                    <a:pt x="299" y="47"/>
                  </a:lnTo>
                  <a:lnTo>
                    <a:pt x="304" y="64"/>
                  </a:lnTo>
                  <a:lnTo>
                    <a:pt x="307" y="82"/>
                  </a:lnTo>
                  <a:lnTo>
                    <a:pt x="307" y="98"/>
                  </a:lnTo>
                  <a:lnTo>
                    <a:pt x="286" y="146"/>
                  </a:lnTo>
                  <a:lnTo>
                    <a:pt x="272" y="156"/>
                  </a:lnTo>
                  <a:lnTo>
                    <a:pt x="264" y="182"/>
                  </a:lnTo>
                  <a:lnTo>
                    <a:pt x="289" y="209"/>
                  </a:lnTo>
                  <a:lnTo>
                    <a:pt x="396" y="262"/>
                  </a:lnTo>
                  <a:lnTo>
                    <a:pt x="428" y="386"/>
                  </a:lnTo>
                  <a:lnTo>
                    <a:pt x="449" y="666"/>
                  </a:lnTo>
                  <a:close/>
                </a:path>
              </a:pathLst>
            </a:custGeom>
            <a:solidFill>
              <a:srgbClr val="8080FF"/>
            </a:solidFill>
            <a:ln w="9525">
              <a:noFill/>
              <a:round/>
              <a:headEnd/>
              <a:tailEnd/>
            </a:ln>
          </p:spPr>
          <p:txBody>
            <a:bodyPr/>
            <a:lstStyle/>
            <a:p>
              <a:endParaRPr lang="en-US"/>
            </a:p>
          </p:txBody>
        </p:sp>
        <p:sp>
          <p:nvSpPr>
            <p:cNvPr id="2115" name="Freeform 67"/>
            <p:cNvSpPr>
              <a:spLocks/>
            </p:cNvSpPr>
            <p:nvPr/>
          </p:nvSpPr>
          <p:spPr bwMode="auto">
            <a:xfrm>
              <a:off x="1801" y="2034"/>
              <a:ext cx="83" cy="146"/>
            </a:xfrm>
            <a:custGeom>
              <a:avLst/>
              <a:gdLst/>
              <a:ahLst/>
              <a:cxnLst>
                <a:cxn ang="0">
                  <a:pos x="267" y="511"/>
                </a:cxn>
                <a:cxn ang="0">
                  <a:pos x="267" y="443"/>
                </a:cxn>
                <a:cxn ang="0">
                  <a:pos x="274" y="438"/>
                </a:cxn>
                <a:cxn ang="0">
                  <a:pos x="290" y="388"/>
                </a:cxn>
                <a:cxn ang="0">
                  <a:pos x="285" y="374"/>
                </a:cxn>
                <a:cxn ang="0">
                  <a:pos x="282" y="321"/>
                </a:cxn>
                <a:cxn ang="0">
                  <a:pos x="272" y="306"/>
                </a:cxn>
                <a:cxn ang="0">
                  <a:pos x="257" y="295"/>
                </a:cxn>
                <a:cxn ang="0">
                  <a:pos x="239" y="287"/>
                </a:cxn>
                <a:cxn ang="0">
                  <a:pos x="188" y="285"/>
                </a:cxn>
                <a:cxn ang="0">
                  <a:pos x="170" y="292"/>
                </a:cxn>
                <a:cxn ang="0">
                  <a:pos x="156" y="306"/>
                </a:cxn>
                <a:cxn ang="0">
                  <a:pos x="148" y="316"/>
                </a:cxn>
                <a:cxn ang="0">
                  <a:pos x="140" y="343"/>
                </a:cxn>
                <a:cxn ang="0">
                  <a:pos x="137" y="371"/>
                </a:cxn>
                <a:cxn ang="0">
                  <a:pos x="127" y="386"/>
                </a:cxn>
                <a:cxn ang="0">
                  <a:pos x="145" y="438"/>
                </a:cxn>
                <a:cxn ang="0">
                  <a:pos x="158" y="443"/>
                </a:cxn>
                <a:cxn ang="0">
                  <a:pos x="51" y="534"/>
                </a:cxn>
                <a:cxn ang="0">
                  <a:pos x="0" y="340"/>
                </a:cxn>
                <a:cxn ang="0">
                  <a:pos x="124" y="229"/>
                </a:cxn>
                <a:cxn ang="0">
                  <a:pos x="140" y="181"/>
                </a:cxn>
                <a:cxn ang="0">
                  <a:pos x="107" y="150"/>
                </a:cxn>
                <a:cxn ang="0">
                  <a:pos x="77" y="127"/>
                </a:cxn>
                <a:cxn ang="0">
                  <a:pos x="72" y="107"/>
                </a:cxn>
                <a:cxn ang="0">
                  <a:pos x="79" y="90"/>
                </a:cxn>
                <a:cxn ang="0">
                  <a:pos x="81" y="64"/>
                </a:cxn>
                <a:cxn ang="0">
                  <a:pos x="132" y="31"/>
                </a:cxn>
                <a:cxn ang="0">
                  <a:pos x="158" y="6"/>
                </a:cxn>
                <a:cxn ang="0">
                  <a:pos x="173" y="0"/>
                </a:cxn>
                <a:cxn ang="0">
                  <a:pos x="191" y="6"/>
                </a:cxn>
                <a:cxn ang="0">
                  <a:pos x="207" y="6"/>
                </a:cxn>
                <a:cxn ang="0">
                  <a:pos x="231" y="11"/>
                </a:cxn>
                <a:cxn ang="0">
                  <a:pos x="287" y="74"/>
                </a:cxn>
                <a:cxn ang="0">
                  <a:pos x="298" y="102"/>
                </a:cxn>
                <a:cxn ang="0">
                  <a:pos x="303" y="119"/>
                </a:cxn>
                <a:cxn ang="0">
                  <a:pos x="295" y="140"/>
                </a:cxn>
                <a:cxn ang="0">
                  <a:pos x="285" y="155"/>
                </a:cxn>
                <a:cxn ang="0">
                  <a:pos x="261" y="163"/>
                </a:cxn>
                <a:cxn ang="0">
                  <a:pos x="229" y="201"/>
                </a:cxn>
                <a:cxn ang="0">
                  <a:pos x="257" y="219"/>
                </a:cxn>
                <a:cxn ang="0">
                  <a:pos x="261" y="244"/>
                </a:cxn>
                <a:cxn ang="0">
                  <a:pos x="351" y="549"/>
                </a:cxn>
              </a:cxnLst>
              <a:rect l="0" t="0" r="r" b="b"/>
              <a:pathLst>
                <a:path w="351" h="620">
                  <a:moveTo>
                    <a:pt x="351" y="549"/>
                  </a:moveTo>
                  <a:lnTo>
                    <a:pt x="267" y="511"/>
                  </a:lnTo>
                  <a:lnTo>
                    <a:pt x="261" y="448"/>
                  </a:lnTo>
                  <a:lnTo>
                    <a:pt x="267" y="443"/>
                  </a:lnTo>
                  <a:lnTo>
                    <a:pt x="272" y="443"/>
                  </a:lnTo>
                  <a:lnTo>
                    <a:pt x="274" y="438"/>
                  </a:lnTo>
                  <a:lnTo>
                    <a:pt x="280" y="433"/>
                  </a:lnTo>
                  <a:lnTo>
                    <a:pt x="290" y="388"/>
                  </a:lnTo>
                  <a:lnTo>
                    <a:pt x="280" y="386"/>
                  </a:lnTo>
                  <a:lnTo>
                    <a:pt x="285" y="374"/>
                  </a:lnTo>
                  <a:lnTo>
                    <a:pt x="285" y="333"/>
                  </a:lnTo>
                  <a:lnTo>
                    <a:pt x="282" y="321"/>
                  </a:lnTo>
                  <a:lnTo>
                    <a:pt x="274" y="313"/>
                  </a:lnTo>
                  <a:lnTo>
                    <a:pt x="272" y="306"/>
                  </a:lnTo>
                  <a:lnTo>
                    <a:pt x="264" y="300"/>
                  </a:lnTo>
                  <a:lnTo>
                    <a:pt x="257" y="295"/>
                  </a:lnTo>
                  <a:lnTo>
                    <a:pt x="250" y="290"/>
                  </a:lnTo>
                  <a:lnTo>
                    <a:pt x="239" y="287"/>
                  </a:lnTo>
                  <a:lnTo>
                    <a:pt x="218" y="285"/>
                  </a:lnTo>
                  <a:lnTo>
                    <a:pt x="188" y="285"/>
                  </a:lnTo>
                  <a:lnTo>
                    <a:pt x="180" y="287"/>
                  </a:lnTo>
                  <a:lnTo>
                    <a:pt x="170" y="292"/>
                  </a:lnTo>
                  <a:lnTo>
                    <a:pt x="161" y="300"/>
                  </a:lnTo>
                  <a:lnTo>
                    <a:pt x="156" y="306"/>
                  </a:lnTo>
                  <a:lnTo>
                    <a:pt x="150" y="311"/>
                  </a:lnTo>
                  <a:lnTo>
                    <a:pt x="148" y="316"/>
                  </a:lnTo>
                  <a:lnTo>
                    <a:pt x="143" y="330"/>
                  </a:lnTo>
                  <a:lnTo>
                    <a:pt x="140" y="343"/>
                  </a:lnTo>
                  <a:lnTo>
                    <a:pt x="137" y="356"/>
                  </a:lnTo>
                  <a:lnTo>
                    <a:pt x="137" y="371"/>
                  </a:lnTo>
                  <a:lnTo>
                    <a:pt x="140" y="381"/>
                  </a:lnTo>
                  <a:lnTo>
                    <a:pt x="127" y="386"/>
                  </a:lnTo>
                  <a:lnTo>
                    <a:pt x="140" y="433"/>
                  </a:lnTo>
                  <a:lnTo>
                    <a:pt x="145" y="438"/>
                  </a:lnTo>
                  <a:lnTo>
                    <a:pt x="150" y="440"/>
                  </a:lnTo>
                  <a:lnTo>
                    <a:pt x="158" y="443"/>
                  </a:lnTo>
                  <a:lnTo>
                    <a:pt x="156" y="488"/>
                  </a:lnTo>
                  <a:lnTo>
                    <a:pt x="51" y="534"/>
                  </a:lnTo>
                  <a:lnTo>
                    <a:pt x="21" y="620"/>
                  </a:lnTo>
                  <a:lnTo>
                    <a:pt x="0" y="340"/>
                  </a:lnTo>
                  <a:lnTo>
                    <a:pt x="16" y="270"/>
                  </a:lnTo>
                  <a:lnTo>
                    <a:pt x="124" y="229"/>
                  </a:lnTo>
                  <a:lnTo>
                    <a:pt x="150" y="198"/>
                  </a:lnTo>
                  <a:lnTo>
                    <a:pt x="140" y="181"/>
                  </a:lnTo>
                  <a:lnTo>
                    <a:pt x="124" y="165"/>
                  </a:lnTo>
                  <a:lnTo>
                    <a:pt x="107" y="150"/>
                  </a:lnTo>
                  <a:lnTo>
                    <a:pt x="92" y="140"/>
                  </a:lnTo>
                  <a:lnTo>
                    <a:pt x="77" y="127"/>
                  </a:lnTo>
                  <a:lnTo>
                    <a:pt x="72" y="117"/>
                  </a:lnTo>
                  <a:lnTo>
                    <a:pt x="72" y="107"/>
                  </a:lnTo>
                  <a:lnTo>
                    <a:pt x="75" y="97"/>
                  </a:lnTo>
                  <a:lnTo>
                    <a:pt x="79" y="90"/>
                  </a:lnTo>
                  <a:lnTo>
                    <a:pt x="87" y="84"/>
                  </a:lnTo>
                  <a:lnTo>
                    <a:pt x="81" y="64"/>
                  </a:lnTo>
                  <a:lnTo>
                    <a:pt x="123" y="44"/>
                  </a:lnTo>
                  <a:lnTo>
                    <a:pt x="132" y="31"/>
                  </a:lnTo>
                  <a:lnTo>
                    <a:pt x="143" y="18"/>
                  </a:lnTo>
                  <a:lnTo>
                    <a:pt x="158" y="6"/>
                  </a:lnTo>
                  <a:lnTo>
                    <a:pt x="164" y="3"/>
                  </a:lnTo>
                  <a:lnTo>
                    <a:pt x="173" y="0"/>
                  </a:lnTo>
                  <a:lnTo>
                    <a:pt x="183" y="1"/>
                  </a:lnTo>
                  <a:lnTo>
                    <a:pt x="191" y="6"/>
                  </a:lnTo>
                  <a:lnTo>
                    <a:pt x="199" y="11"/>
                  </a:lnTo>
                  <a:lnTo>
                    <a:pt x="207" y="6"/>
                  </a:lnTo>
                  <a:lnTo>
                    <a:pt x="224" y="6"/>
                  </a:lnTo>
                  <a:lnTo>
                    <a:pt x="231" y="11"/>
                  </a:lnTo>
                  <a:lnTo>
                    <a:pt x="237" y="13"/>
                  </a:lnTo>
                  <a:lnTo>
                    <a:pt x="287" y="74"/>
                  </a:lnTo>
                  <a:lnTo>
                    <a:pt x="295" y="97"/>
                  </a:lnTo>
                  <a:lnTo>
                    <a:pt x="298" y="102"/>
                  </a:lnTo>
                  <a:lnTo>
                    <a:pt x="303" y="110"/>
                  </a:lnTo>
                  <a:lnTo>
                    <a:pt x="303" y="119"/>
                  </a:lnTo>
                  <a:lnTo>
                    <a:pt x="301" y="131"/>
                  </a:lnTo>
                  <a:lnTo>
                    <a:pt x="295" y="140"/>
                  </a:lnTo>
                  <a:lnTo>
                    <a:pt x="290" y="148"/>
                  </a:lnTo>
                  <a:lnTo>
                    <a:pt x="285" y="155"/>
                  </a:lnTo>
                  <a:lnTo>
                    <a:pt x="269" y="160"/>
                  </a:lnTo>
                  <a:lnTo>
                    <a:pt x="261" y="163"/>
                  </a:lnTo>
                  <a:lnTo>
                    <a:pt x="250" y="163"/>
                  </a:lnTo>
                  <a:lnTo>
                    <a:pt x="229" y="201"/>
                  </a:lnTo>
                  <a:lnTo>
                    <a:pt x="239" y="206"/>
                  </a:lnTo>
                  <a:lnTo>
                    <a:pt x="257" y="219"/>
                  </a:lnTo>
                  <a:lnTo>
                    <a:pt x="261" y="232"/>
                  </a:lnTo>
                  <a:lnTo>
                    <a:pt x="261" y="244"/>
                  </a:lnTo>
                  <a:lnTo>
                    <a:pt x="336" y="263"/>
                  </a:lnTo>
                  <a:lnTo>
                    <a:pt x="351" y="549"/>
                  </a:lnTo>
                  <a:close/>
                </a:path>
              </a:pathLst>
            </a:custGeom>
            <a:solidFill>
              <a:srgbClr val="8080FF"/>
            </a:solidFill>
            <a:ln w="9525">
              <a:noFill/>
              <a:round/>
              <a:headEnd/>
              <a:tailEnd/>
            </a:ln>
          </p:spPr>
          <p:txBody>
            <a:bodyPr/>
            <a:lstStyle/>
            <a:p>
              <a:endParaRPr lang="en-US"/>
            </a:p>
          </p:txBody>
        </p:sp>
        <p:sp>
          <p:nvSpPr>
            <p:cNvPr id="2116" name="Freeform 68"/>
            <p:cNvSpPr>
              <a:spLocks/>
            </p:cNvSpPr>
            <p:nvPr/>
          </p:nvSpPr>
          <p:spPr bwMode="auto">
            <a:xfrm>
              <a:off x="1768" y="2020"/>
              <a:ext cx="208" cy="464"/>
            </a:xfrm>
            <a:custGeom>
              <a:avLst/>
              <a:gdLst/>
              <a:ahLst/>
              <a:cxnLst>
                <a:cxn ang="0">
                  <a:pos x="819" y="1895"/>
                </a:cxn>
                <a:cxn ang="0">
                  <a:pos x="743" y="506"/>
                </a:cxn>
                <a:cxn ang="0">
                  <a:pos x="754" y="389"/>
                </a:cxn>
                <a:cxn ang="0">
                  <a:pos x="725" y="343"/>
                </a:cxn>
                <a:cxn ang="0">
                  <a:pos x="728" y="328"/>
                </a:cxn>
                <a:cxn ang="0">
                  <a:pos x="722" y="316"/>
                </a:cxn>
                <a:cxn ang="0">
                  <a:pos x="711" y="310"/>
                </a:cxn>
                <a:cxn ang="0">
                  <a:pos x="698" y="303"/>
                </a:cxn>
                <a:cxn ang="0">
                  <a:pos x="652" y="307"/>
                </a:cxn>
                <a:cxn ang="0">
                  <a:pos x="626" y="315"/>
                </a:cxn>
                <a:cxn ang="0">
                  <a:pos x="599" y="333"/>
                </a:cxn>
                <a:cxn ang="0">
                  <a:pos x="591" y="351"/>
                </a:cxn>
                <a:cxn ang="0">
                  <a:pos x="593" y="374"/>
                </a:cxn>
                <a:cxn ang="0">
                  <a:pos x="593" y="386"/>
                </a:cxn>
                <a:cxn ang="0">
                  <a:pos x="583" y="389"/>
                </a:cxn>
                <a:cxn ang="0">
                  <a:pos x="588" y="415"/>
                </a:cxn>
                <a:cxn ang="0">
                  <a:pos x="596" y="435"/>
                </a:cxn>
                <a:cxn ang="0">
                  <a:pos x="619" y="453"/>
                </a:cxn>
                <a:cxn ang="0">
                  <a:pos x="492" y="552"/>
                </a:cxn>
                <a:cxn ang="0">
                  <a:pos x="482" y="567"/>
                </a:cxn>
                <a:cxn ang="0">
                  <a:pos x="469" y="290"/>
                </a:cxn>
                <a:cxn ang="0">
                  <a:pos x="482" y="273"/>
                </a:cxn>
                <a:cxn ang="0">
                  <a:pos x="593" y="140"/>
                </a:cxn>
                <a:cxn ang="0">
                  <a:pos x="580" y="105"/>
                </a:cxn>
                <a:cxn ang="0">
                  <a:pos x="575" y="67"/>
                </a:cxn>
                <a:cxn ang="0">
                  <a:pos x="588" y="48"/>
                </a:cxn>
                <a:cxn ang="0">
                  <a:pos x="657" y="0"/>
                </a:cxn>
                <a:cxn ang="0">
                  <a:pos x="720" y="46"/>
                </a:cxn>
                <a:cxn ang="0">
                  <a:pos x="743" y="87"/>
                </a:cxn>
                <a:cxn ang="0">
                  <a:pos x="712" y="163"/>
                </a:cxn>
                <a:cxn ang="0">
                  <a:pos x="725" y="219"/>
                </a:cxn>
                <a:cxn ang="0">
                  <a:pos x="883" y="1959"/>
                </a:cxn>
                <a:cxn ang="0">
                  <a:pos x="0" y="1895"/>
                </a:cxn>
              </a:cxnLst>
              <a:rect l="0" t="0" r="r" b="b"/>
              <a:pathLst>
                <a:path w="883" h="1962">
                  <a:moveTo>
                    <a:pt x="0" y="1895"/>
                  </a:moveTo>
                  <a:lnTo>
                    <a:pt x="819" y="1895"/>
                  </a:lnTo>
                  <a:lnTo>
                    <a:pt x="819" y="532"/>
                  </a:lnTo>
                  <a:lnTo>
                    <a:pt x="743" y="506"/>
                  </a:lnTo>
                  <a:lnTo>
                    <a:pt x="722" y="488"/>
                  </a:lnTo>
                  <a:lnTo>
                    <a:pt x="754" y="389"/>
                  </a:lnTo>
                  <a:lnTo>
                    <a:pt x="749" y="348"/>
                  </a:lnTo>
                  <a:lnTo>
                    <a:pt x="725" y="343"/>
                  </a:lnTo>
                  <a:lnTo>
                    <a:pt x="728" y="338"/>
                  </a:lnTo>
                  <a:lnTo>
                    <a:pt x="728" y="328"/>
                  </a:lnTo>
                  <a:lnTo>
                    <a:pt x="725" y="321"/>
                  </a:lnTo>
                  <a:lnTo>
                    <a:pt x="722" y="316"/>
                  </a:lnTo>
                  <a:lnTo>
                    <a:pt x="720" y="312"/>
                  </a:lnTo>
                  <a:lnTo>
                    <a:pt x="711" y="310"/>
                  </a:lnTo>
                  <a:lnTo>
                    <a:pt x="708" y="307"/>
                  </a:lnTo>
                  <a:lnTo>
                    <a:pt x="698" y="303"/>
                  </a:lnTo>
                  <a:lnTo>
                    <a:pt x="662" y="303"/>
                  </a:lnTo>
                  <a:lnTo>
                    <a:pt x="652" y="307"/>
                  </a:lnTo>
                  <a:lnTo>
                    <a:pt x="636" y="312"/>
                  </a:lnTo>
                  <a:lnTo>
                    <a:pt x="626" y="315"/>
                  </a:lnTo>
                  <a:lnTo>
                    <a:pt x="614" y="319"/>
                  </a:lnTo>
                  <a:lnTo>
                    <a:pt x="599" y="333"/>
                  </a:lnTo>
                  <a:lnTo>
                    <a:pt x="593" y="341"/>
                  </a:lnTo>
                  <a:lnTo>
                    <a:pt x="591" y="351"/>
                  </a:lnTo>
                  <a:lnTo>
                    <a:pt x="591" y="367"/>
                  </a:lnTo>
                  <a:lnTo>
                    <a:pt x="593" y="374"/>
                  </a:lnTo>
                  <a:lnTo>
                    <a:pt x="599" y="386"/>
                  </a:lnTo>
                  <a:lnTo>
                    <a:pt x="593" y="386"/>
                  </a:lnTo>
                  <a:lnTo>
                    <a:pt x="588" y="389"/>
                  </a:lnTo>
                  <a:lnTo>
                    <a:pt x="583" y="389"/>
                  </a:lnTo>
                  <a:lnTo>
                    <a:pt x="583" y="401"/>
                  </a:lnTo>
                  <a:lnTo>
                    <a:pt x="588" y="415"/>
                  </a:lnTo>
                  <a:lnTo>
                    <a:pt x="591" y="425"/>
                  </a:lnTo>
                  <a:lnTo>
                    <a:pt x="596" y="435"/>
                  </a:lnTo>
                  <a:lnTo>
                    <a:pt x="612" y="446"/>
                  </a:lnTo>
                  <a:lnTo>
                    <a:pt x="619" y="453"/>
                  </a:lnTo>
                  <a:lnTo>
                    <a:pt x="617" y="491"/>
                  </a:lnTo>
                  <a:lnTo>
                    <a:pt x="492" y="552"/>
                  </a:lnTo>
                  <a:lnTo>
                    <a:pt x="482" y="562"/>
                  </a:lnTo>
                  <a:lnTo>
                    <a:pt x="482" y="567"/>
                  </a:lnTo>
                  <a:lnTo>
                    <a:pt x="469" y="319"/>
                  </a:lnTo>
                  <a:lnTo>
                    <a:pt x="469" y="290"/>
                  </a:lnTo>
                  <a:lnTo>
                    <a:pt x="477" y="283"/>
                  </a:lnTo>
                  <a:lnTo>
                    <a:pt x="482" y="273"/>
                  </a:lnTo>
                  <a:lnTo>
                    <a:pt x="601" y="209"/>
                  </a:lnTo>
                  <a:lnTo>
                    <a:pt x="593" y="140"/>
                  </a:lnTo>
                  <a:lnTo>
                    <a:pt x="583" y="122"/>
                  </a:lnTo>
                  <a:lnTo>
                    <a:pt x="580" y="105"/>
                  </a:lnTo>
                  <a:lnTo>
                    <a:pt x="575" y="87"/>
                  </a:lnTo>
                  <a:lnTo>
                    <a:pt x="575" y="67"/>
                  </a:lnTo>
                  <a:lnTo>
                    <a:pt x="580" y="59"/>
                  </a:lnTo>
                  <a:lnTo>
                    <a:pt x="588" y="48"/>
                  </a:lnTo>
                  <a:lnTo>
                    <a:pt x="621" y="10"/>
                  </a:lnTo>
                  <a:lnTo>
                    <a:pt x="657" y="0"/>
                  </a:lnTo>
                  <a:lnTo>
                    <a:pt x="711" y="24"/>
                  </a:lnTo>
                  <a:lnTo>
                    <a:pt x="720" y="46"/>
                  </a:lnTo>
                  <a:lnTo>
                    <a:pt x="738" y="56"/>
                  </a:lnTo>
                  <a:lnTo>
                    <a:pt x="743" y="87"/>
                  </a:lnTo>
                  <a:lnTo>
                    <a:pt x="730" y="151"/>
                  </a:lnTo>
                  <a:lnTo>
                    <a:pt x="712" y="163"/>
                  </a:lnTo>
                  <a:lnTo>
                    <a:pt x="711" y="196"/>
                  </a:lnTo>
                  <a:lnTo>
                    <a:pt x="725" y="219"/>
                  </a:lnTo>
                  <a:lnTo>
                    <a:pt x="883" y="288"/>
                  </a:lnTo>
                  <a:lnTo>
                    <a:pt x="883" y="1959"/>
                  </a:lnTo>
                  <a:lnTo>
                    <a:pt x="2" y="1962"/>
                  </a:lnTo>
                  <a:lnTo>
                    <a:pt x="0" y="1895"/>
                  </a:lnTo>
                  <a:close/>
                </a:path>
              </a:pathLst>
            </a:custGeom>
            <a:solidFill>
              <a:srgbClr val="8080FF"/>
            </a:solidFill>
            <a:ln w="9525">
              <a:noFill/>
              <a:round/>
              <a:headEnd/>
              <a:tailEnd/>
            </a:ln>
          </p:spPr>
          <p:txBody>
            <a:bodyPr/>
            <a:lstStyle/>
            <a:p>
              <a:endParaRPr lang="en-US"/>
            </a:p>
          </p:txBody>
        </p:sp>
        <p:sp>
          <p:nvSpPr>
            <p:cNvPr id="2117" name="Freeform 69"/>
            <p:cNvSpPr>
              <a:spLocks/>
            </p:cNvSpPr>
            <p:nvPr/>
          </p:nvSpPr>
          <p:spPr bwMode="auto">
            <a:xfrm>
              <a:off x="1434" y="2224"/>
              <a:ext cx="486" cy="464"/>
            </a:xfrm>
            <a:custGeom>
              <a:avLst/>
              <a:gdLst/>
              <a:ahLst/>
              <a:cxnLst>
                <a:cxn ang="0">
                  <a:pos x="1087" y="0"/>
                </a:cxn>
                <a:cxn ang="0">
                  <a:pos x="1147" y="21"/>
                </a:cxn>
                <a:cxn ang="0">
                  <a:pos x="1181" y="74"/>
                </a:cxn>
                <a:cxn ang="0">
                  <a:pos x="1188" y="115"/>
                </a:cxn>
                <a:cxn ang="0">
                  <a:pos x="1168" y="224"/>
                </a:cxn>
                <a:cxn ang="0">
                  <a:pos x="1130" y="295"/>
                </a:cxn>
                <a:cxn ang="0">
                  <a:pos x="1203" y="341"/>
                </a:cxn>
                <a:cxn ang="0">
                  <a:pos x="1365" y="410"/>
                </a:cxn>
                <a:cxn ang="0">
                  <a:pos x="1794" y="444"/>
                </a:cxn>
                <a:cxn ang="0">
                  <a:pos x="1840" y="456"/>
                </a:cxn>
                <a:cxn ang="0">
                  <a:pos x="1896" y="399"/>
                </a:cxn>
                <a:cxn ang="0">
                  <a:pos x="1907" y="449"/>
                </a:cxn>
                <a:cxn ang="0">
                  <a:pos x="2060" y="456"/>
                </a:cxn>
                <a:cxn ang="0">
                  <a:pos x="2041" y="504"/>
                </a:cxn>
                <a:cxn ang="0">
                  <a:pos x="1990" y="549"/>
                </a:cxn>
                <a:cxn ang="0">
                  <a:pos x="1858" y="549"/>
                </a:cxn>
                <a:cxn ang="0">
                  <a:pos x="1733" y="890"/>
                </a:cxn>
                <a:cxn ang="0">
                  <a:pos x="1426" y="676"/>
                </a:cxn>
                <a:cxn ang="0">
                  <a:pos x="1330" y="665"/>
                </a:cxn>
                <a:cxn ang="0">
                  <a:pos x="1310" y="727"/>
                </a:cxn>
                <a:cxn ang="0">
                  <a:pos x="1359" y="1308"/>
                </a:cxn>
                <a:cxn ang="0">
                  <a:pos x="612" y="1964"/>
                </a:cxn>
                <a:cxn ang="0">
                  <a:pos x="790" y="775"/>
                </a:cxn>
                <a:cxn ang="0">
                  <a:pos x="752" y="710"/>
                </a:cxn>
                <a:cxn ang="0">
                  <a:pos x="518" y="813"/>
                </a:cxn>
                <a:cxn ang="0">
                  <a:pos x="242" y="665"/>
                </a:cxn>
                <a:cxn ang="0">
                  <a:pos x="126" y="361"/>
                </a:cxn>
                <a:cxn ang="0">
                  <a:pos x="80" y="321"/>
                </a:cxn>
                <a:cxn ang="0">
                  <a:pos x="41" y="278"/>
                </a:cxn>
                <a:cxn ang="0">
                  <a:pos x="11" y="229"/>
                </a:cxn>
                <a:cxn ang="0">
                  <a:pos x="5" y="201"/>
                </a:cxn>
                <a:cxn ang="0">
                  <a:pos x="54" y="229"/>
                </a:cxn>
                <a:cxn ang="0">
                  <a:pos x="150" y="254"/>
                </a:cxn>
                <a:cxn ang="0">
                  <a:pos x="193" y="226"/>
                </a:cxn>
                <a:cxn ang="0">
                  <a:pos x="201" y="185"/>
                </a:cxn>
                <a:cxn ang="0">
                  <a:pos x="249" y="252"/>
                </a:cxn>
                <a:cxn ang="0">
                  <a:pos x="298" y="240"/>
                </a:cxn>
                <a:cxn ang="0">
                  <a:pos x="685" y="384"/>
                </a:cxn>
                <a:cxn ang="0">
                  <a:pos x="894" y="341"/>
                </a:cxn>
                <a:cxn ang="0">
                  <a:pos x="964" y="295"/>
                </a:cxn>
                <a:cxn ang="0">
                  <a:pos x="927" y="224"/>
                </a:cxn>
                <a:cxn ang="0">
                  <a:pos x="911" y="118"/>
                </a:cxn>
                <a:cxn ang="0">
                  <a:pos x="914" y="79"/>
                </a:cxn>
                <a:cxn ang="0">
                  <a:pos x="953" y="21"/>
                </a:cxn>
                <a:cxn ang="0">
                  <a:pos x="1023" y="0"/>
                </a:cxn>
              </a:cxnLst>
              <a:rect l="0" t="0" r="r" b="b"/>
              <a:pathLst>
                <a:path w="2063" h="1967">
                  <a:moveTo>
                    <a:pt x="1023" y="0"/>
                  </a:moveTo>
                  <a:lnTo>
                    <a:pt x="1087" y="0"/>
                  </a:lnTo>
                  <a:lnTo>
                    <a:pt x="1117" y="10"/>
                  </a:lnTo>
                  <a:lnTo>
                    <a:pt x="1147" y="21"/>
                  </a:lnTo>
                  <a:lnTo>
                    <a:pt x="1168" y="43"/>
                  </a:lnTo>
                  <a:lnTo>
                    <a:pt x="1181" y="74"/>
                  </a:lnTo>
                  <a:lnTo>
                    <a:pt x="1188" y="108"/>
                  </a:lnTo>
                  <a:lnTo>
                    <a:pt x="1188" y="115"/>
                  </a:lnTo>
                  <a:lnTo>
                    <a:pt x="1181" y="168"/>
                  </a:lnTo>
                  <a:lnTo>
                    <a:pt x="1168" y="224"/>
                  </a:lnTo>
                  <a:lnTo>
                    <a:pt x="1147" y="272"/>
                  </a:lnTo>
                  <a:lnTo>
                    <a:pt x="1130" y="295"/>
                  </a:lnTo>
                  <a:lnTo>
                    <a:pt x="1173" y="295"/>
                  </a:lnTo>
                  <a:lnTo>
                    <a:pt x="1203" y="341"/>
                  </a:lnTo>
                  <a:lnTo>
                    <a:pt x="1315" y="341"/>
                  </a:lnTo>
                  <a:lnTo>
                    <a:pt x="1365" y="410"/>
                  </a:lnTo>
                  <a:lnTo>
                    <a:pt x="1733" y="444"/>
                  </a:lnTo>
                  <a:lnTo>
                    <a:pt x="1794" y="444"/>
                  </a:lnTo>
                  <a:lnTo>
                    <a:pt x="1807" y="456"/>
                  </a:lnTo>
                  <a:lnTo>
                    <a:pt x="1840" y="456"/>
                  </a:lnTo>
                  <a:lnTo>
                    <a:pt x="1878" y="399"/>
                  </a:lnTo>
                  <a:lnTo>
                    <a:pt x="1896" y="399"/>
                  </a:lnTo>
                  <a:lnTo>
                    <a:pt x="1896" y="430"/>
                  </a:lnTo>
                  <a:lnTo>
                    <a:pt x="1907" y="449"/>
                  </a:lnTo>
                  <a:lnTo>
                    <a:pt x="1993" y="449"/>
                  </a:lnTo>
                  <a:lnTo>
                    <a:pt x="2060" y="456"/>
                  </a:lnTo>
                  <a:lnTo>
                    <a:pt x="2063" y="468"/>
                  </a:lnTo>
                  <a:lnTo>
                    <a:pt x="2041" y="504"/>
                  </a:lnTo>
                  <a:lnTo>
                    <a:pt x="2012" y="523"/>
                  </a:lnTo>
                  <a:lnTo>
                    <a:pt x="1990" y="549"/>
                  </a:lnTo>
                  <a:lnTo>
                    <a:pt x="1937" y="557"/>
                  </a:lnTo>
                  <a:lnTo>
                    <a:pt x="1858" y="549"/>
                  </a:lnTo>
                  <a:lnTo>
                    <a:pt x="1866" y="924"/>
                  </a:lnTo>
                  <a:lnTo>
                    <a:pt x="1733" y="890"/>
                  </a:lnTo>
                  <a:lnTo>
                    <a:pt x="1663" y="854"/>
                  </a:lnTo>
                  <a:lnTo>
                    <a:pt x="1426" y="676"/>
                  </a:lnTo>
                  <a:lnTo>
                    <a:pt x="1375" y="653"/>
                  </a:lnTo>
                  <a:lnTo>
                    <a:pt x="1330" y="665"/>
                  </a:lnTo>
                  <a:lnTo>
                    <a:pt x="1315" y="681"/>
                  </a:lnTo>
                  <a:lnTo>
                    <a:pt x="1310" y="727"/>
                  </a:lnTo>
                  <a:lnTo>
                    <a:pt x="1310" y="795"/>
                  </a:lnTo>
                  <a:lnTo>
                    <a:pt x="1359" y="1308"/>
                  </a:lnTo>
                  <a:lnTo>
                    <a:pt x="1469" y="1967"/>
                  </a:lnTo>
                  <a:lnTo>
                    <a:pt x="612" y="1964"/>
                  </a:lnTo>
                  <a:lnTo>
                    <a:pt x="787" y="795"/>
                  </a:lnTo>
                  <a:lnTo>
                    <a:pt x="790" y="775"/>
                  </a:lnTo>
                  <a:lnTo>
                    <a:pt x="790" y="727"/>
                  </a:lnTo>
                  <a:lnTo>
                    <a:pt x="752" y="710"/>
                  </a:lnTo>
                  <a:lnTo>
                    <a:pt x="711" y="717"/>
                  </a:lnTo>
                  <a:lnTo>
                    <a:pt x="518" y="813"/>
                  </a:lnTo>
                  <a:lnTo>
                    <a:pt x="298" y="864"/>
                  </a:lnTo>
                  <a:lnTo>
                    <a:pt x="242" y="665"/>
                  </a:lnTo>
                  <a:lnTo>
                    <a:pt x="229" y="348"/>
                  </a:lnTo>
                  <a:lnTo>
                    <a:pt x="126" y="361"/>
                  </a:lnTo>
                  <a:lnTo>
                    <a:pt x="102" y="346"/>
                  </a:lnTo>
                  <a:lnTo>
                    <a:pt x="80" y="321"/>
                  </a:lnTo>
                  <a:lnTo>
                    <a:pt x="62" y="293"/>
                  </a:lnTo>
                  <a:lnTo>
                    <a:pt x="41" y="278"/>
                  </a:lnTo>
                  <a:lnTo>
                    <a:pt x="26" y="252"/>
                  </a:lnTo>
                  <a:lnTo>
                    <a:pt x="11" y="229"/>
                  </a:lnTo>
                  <a:lnTo>
                    <a:pt x="0" y="214"/>
                  </a:lnTo>
                  <a:lnTo>
                    <a:pt x="5" y="201"/>
                  </a:lnTo>
                  <a:lnTo>
                    <a:pt x="21" y="206"/>
                  </a:lnTo>
                  <a:lnTo>
                    <a:pt x="54" y="229"/>
                  </a:lnTo>
                  <a:lnTo>
                    <a:pt x="99" y="245"/>
                  </a:lnTo>
                  <a:lnTo>
                    <a:pt x="150" y="254"/>
                  </a:lnTo>
                  <a:lnTo>
                    <a:pt x="186" y="245"/>
                  </a:lnTo>
                  <a:lnTo>
                    <a:pt x="193" y="226"/>
                  </a:lnTo>
                  <a:lnTo>
                    <a:pt x="193" y="194"/>
                  </a:lnTo>
                  <a:lnTo>
                    <a:pt x="201" y="185"/>
                  </a:lnTo>
                  <a:lnTo>
                    <a:pt x="214" y="194"/>
                  </a:lnTo>
                  <a:lnTo>
                    <a:pt x="249" y="252"/>
                  </a:lnTo>
                  <a:lnTo>
                    <a:pt x="282" y="252"/>
                  </a:lnTo>
                  <a:lnTo>
                    <a:pt x="298" y="240"/>
                  </a:lnTo>
                  <a:lnTo>
                    <a:pt x="356" y="240"/>
                  </a:lnTo>
                  <a:lnTo>
                    <a:pt x="685" y="384"/>
                  </a:lnTo>
                  <a:lnTo>
                    <a:pt x="779" y="341"/>
                  </a:lnTo>
                  <a:lnTo>
                    <a:pt x="894" y="341"/>
                  </a:lnTo>
                  <a:lnTo>
                    <a:pt x="924" y="295"/>
                  </a:lnTo>
                  <a:lnTo>
                    <a:pt x="964" y="295"/>
                  </a:lnTo>
                  <a:lnTo>
                    <a:pt x="953" y="272"/>
                  </a:lnTo>
                  <a:lnTo>
                    <a:pt x="927" y="224"/>
                  </a:lnTo>
                  <a:lnTo>
                    <a:pt x="914" y="168"/>
                  </a:lnTo>
                  <a:lnTo>
                    <a:pt x="911" y="118"/>
                  </a:lnTo>
                  <a:lnTo>
                    <a:pt x="911" y="108"/>
                  </a:lnTo>
                  <a:lnTo>
                    <a:pt x="914" y="79"/>
                  </a:lnTo>
                  <a:lnTo>
                    <a:pt x="927" y="48"/>
                  </a:lnTo>
                  <a:lnTo>
                    <a:pt x="953" y="21"/>
                  </a:lnTo>
                  <a:lnTo>
                    <a:pt x="980" y="10"/>
                  </a:lnTo>
                  <a:lnTo>
                    <a:pt x="1023" y="0"/>
                  </a:lnTo>
                  <a:close/>
                </a:path>
              </a:pathLst>
            </a:custGeom>
            <a:solidFill>
              <a:srgbClr val="010180"/>
            </a:solidFill>
            <a:ln w="9525">
              <a:noFill/>
              <a:round/>
              <a:headEnd/>
              <a:tailEnd/>
            </a:ln>
          </p:spPr>
          <p:txBody>
            <a:bodyPr/>
            <a:lstStyle/>
            <a:p>
              <a:endParaRPr lang="en-US"/>
            </a:p>
          </p:txBody>
        </p:sp>
      </p:grpSp>
      <p:sp>
        <p:nvSpPr>
          <p:cNvPr id="2124" name="Freeform 76"/>
          <p:cNvSpPr>
            <a:spLocks/>
          </p:cNvSpPr>
          <p:nvPr/>
        </p:nvSpPr>
        <p:spPr bwMode="auto">
          <a:xfrm>
            <a:off x="6845300" y="1189038"/>
            <a:ext cx="1090613" cy="1916112"/>
          </a:xfrm>
          <a:custGeom>
            <a:avLst/>
            <a:gdLst/>
            <a:ahLst/>
            <a:cxnLst>
              <a:cxn ang="0">
                <a:pos x="905" y="860"/>
              </a:cxn>
              <a:cxn ang="0">
                <a:pos x="905" y="2412"/>
              </a:cxn>
              <a:cxn ang="0">
                <a:pos x="471" y="2412"/>
              </a:cxn>
              <a:cxn ang="0">
                <a:pos x="471" y="860"/>
              </a:cxn>
              <a:cxn ang="0">
                <a:pos x="471" y="862"/>
              </a:cxn>
              <a:cxn ang="0">
                <a:pos x="0" y="862"/>
              </a:cxn>
              <a:cxn ang="0">
                <a:pos x="0" y="471"/>
              </a:cxn>
              <a:cxn ang="0">
                <a:pos x="471" y="471"/>
              </a:cxn>
              <a:cxn ang="0">
                <a:pos x="471" y="0"/>
              </a:cxn>
              <a:cxn ang="0">
                <a:pos x="905" y="0"/>
              </a:cxn>
              <a:cxn ang="0">
                <a:pos x="905" y="471"/>
              </a:cxn>
              <a:cxn ang="0">
                <a:pos x="1374" y="471"/>
              </a:cxn>
              <a:cxn ang="0">
                <a:pos x="1374" y="862"/>
              </a:cxn>
              <a:cxn ang="0">
                <a:pos x="905" y="862"/>
              </a:cxn>
              <a:cxn ang="0">
                <a:pos x="905" y="860"/>
              </a:cxn>
            </a:cxnLst>
            <a:rect l="0" t="0" r="r" b="b"/>
            <a:pathLst>
              <a:path w="1374" h="2412">
                <a:moveTo>
                  <a:pt x="905" y="860"/>
                </a:moveTo>
                <a:lnTo>
                  <a:pt x="905" y="2412"/>
                </a:lnTo>
                <a:lnTo>
                  <a:pt x="471" y="2412"/>
                </a:lnTo>
                <a:lnTo>
                  <a:pt x="471" y="860"/>
                </a:lnTo>
                <a:lnTo>
                  <a:pt x="471" y="862"/>
                </a:lnTo>
                <a:lnTo>
                  <a:pt x="0" y="862"/>
                </a:lnTo>
                <a:lnTo>
                  <a:pt x="0" y="471"/>
                </a:lnTo>
                <a:lnTo>
                  <a:pt x="471" y="471"/>
                </a:lnTo>
                <a:lnTo>
                  <a:pt x="471" y="0"/>
                </a:lnTo>
                <a:lnTo>
                  <a:pt x="905" y="0"/>
                </a:lnTo>
                <a:lnTo>
                  <a:pt x="905" y="471"/>
                </a:lnTo>
                <a:lnTo>
                  <a:pt x="1374" y="471"/>
                </a:lnTo>
                <a:lnTo>
                  <a:pt x="1374" y="862"/>
                </a:lnTo>
                <a:lnTo>
                  <a:pt x="905" y="862"/>
                </a:lnTo>
                <a:lnTo>
                  <a:pt x="905" y="860"/>
                </a:lnTo>
                <a:close/>
              </a:path>
            </a:pathLst>
          </a:custGeom>
          <a:solidFill>
            <a:srgbClr val="808000"/>
          </a:solidFill>
          <a:ln w="0">
            <a:solidFill>
              <a:srgbClr val="808000"/>
            </a:solidFill>
            <a:prstDash val="solid"/>
            <a:round/>
            <a:headEnd/>
            <a:tailEnd/>
          </a:ln>
        </p:spPr>
        <p:txBody>
          <a:bodyPr/>
          <a:lstStyle/>
          <a:p>
            <a:endParaRPr lang="en-US"/>
          </a:p>
        </p:txBody>
      </p:sp>
      <p:sp>
        <p:nvSpPr>
          <p:cNvPr id="2125" name="Freeform 77"/>
          <p:cNvSpPr>
            <a:spLocks/>
          </p:cNvSpPr>
          <p:nvPr/>
        </p:nvSpPr>
        <p:spPr bwMode="auto">
          <a:xfrm>
            <a:off x="6781800" y="1127125"/>
            <a:ext cx="1089025" cy="1916113"/>
          </a:xfrm>
          <a:custGeom>
            <a:avLst/>
            <a:gdLst/>
            <a:ahLst/>
            <a:cxnLst>
              <a:cxn ang="0">
                <a:pos x="904" y="860"/>
              </a:cxn>
              <a:cxn ang="0">
                <a:pos x="904" y="2415"/>
              </a:cxn>
              <a:cxn ang="0">
                <a:pos x="471" y="2415"/>
              </a:cxn>
              <a:cxn ang="0">
                <a:pos x="471" y="860"/>
              </a:cxn>
              <a:cxn ang="0">
                <a:pos x="471" y="863"/>
              </a:cxn>
              <a:cxn ang="0">
                <a:pos x="0" y="863"/>
              </a:cxn>
              <a:cxn ang="0">
                <a:pos x="0" y="473"/>
              </a:cxn>
              <a:cxn ang="0">
                <a:pos x="471" y="473"/>
              </a:cxn>
              <a:cxn ang="0">
                <a:pos x="471" y="0"/>
              </a:cxn>
              <a:cxn ang="0">
                <a:pos x="904" y="0"/>
              </a:cxn>
              <a:cxn ang="0">
                <a:pos x="904" y="473"/>
              </a:cxn>
              <a:cxn ang="0">
                <a:pos x="1373" y="473"/>
              </a:cxn>
              <a:cxn ang="0">
                <a:pos x="1373" y="863"/>
              </a:cxn>
              <a:cxn ang="0">
                <a:pos x="904" y="863"/>
              </a:cxn>
              <a:cxn ang="0">
                <a:pos x="904" y="860"/>
              </a:cxn>
            </a:cxnLst>
            <a:rect l="0" t="0" r="r" b="b"/>
            <a:pathLst>
              <a:path w="1373" h="2415">
                <a:moveTo>
                  <a:pt x="904" y="860"/>
                </a:moveTo>
                <a:lnTo>
                  <a:pt x="904" y="2415"/>
                </a:lnTo>
                <a:lnTo>
                  <a:pt x="471" y="2415"/>
                </a:lnTo>
                <a:lnTo>
                  <a:pt x="471" y="860"/>
                </a:lnTo>
                <a:lnTo>
                  <a:pt x="471" y="863"/>
                </a:lnTo>
                <a:lnTo>
                  <a:pt x="0" y="863"/>
                </a:lnTo>
                <a:lnTo>
                  <a:pt x="0" y="473"/>
                </a:lnTo>
                <a:lnTo>
                  <a:pt x="471" y="473"/>
                </a:lnTo>
                <a:lnTo>
                  <a:pt x="471" y="0"/>
                </a:lnTo>
                <a:lnTo>
                  <a:pt x="904" y="0"/>
                </a:lnTo>
                <a:lnTo>
                  <a:pt x="904" y="473"/>
                </a:lnTo>
                <a:lnTo>
                  <a:pt x="1373" y="473"/>
                </a:lnTo>
                <a:lnTo>
                  <a:pt x="1373" y="863"/>
                </a:lnTo>
                <a:lnTo>
                  <a:pt x="904" y="863"/>
                </a:lnTo>
                <a:lnTo>
                  <a:pt x="904" y="860"/>
                </a:lnTo>
                <a:close/>
              </a:path>
            </a:pathLst>
          </a:custGeom>
          <a:solidFill>
            <a:schemeClr val="bg1"/>
          </a:solidFill>
          <a:ln w="0">
            <a:solidFill>
              <a:schemeClr val="tx1"/>
            </a:solidFill>
            <a:prstDash val="solid"/>
            <a:round/>
            <a:headEnd/>
            <a:tailEnd/>
          </a:ln>
        </p:spPr>
        <p:txBody>
          <a:bodyPr/>
          <a:lstStyle/>
          <a:p>
            <a:endParaRPr lang="en-US"/>
          </a:p>
        </p:txBody>
      </p:sp>
      <p:sp>
        <p:nvSpPr>
          <p:cNvPr id="2126" name="Text Box 78"/>
          <p:cNvSpPr txBox="1">
            <a:spLocks noChangeArrowheads="1"/>
          </p:cNvSpPr>
          <p:nvPr/>
        </p:nvSpPr>
        <p:spPr bwMode="auto">
          <a:xfrm>
            <a:off x="304800" y="531812"/>
            <a:ext cx="2667000" cy="507831"/>
          </a:xfrm>
          <a:prstGeom prst="rect">
            <a:avLst/>
          </a:prstGeom>
          <a:noFill/>
          <a:ln w="9525">
            <a:noFill/>
            <a:miter lim="800000"/>
            <a:headEnd/>
            <a:tailEnd/>
          </a:ln>
          <a:effectLst/>
        </p:spPr>
        <p:txBody>
          <a:bodyPr wrap="square">
            <a:spAutoFit/>
          </a:bodyPr>
          <a:lstStyle/>
          <a:p>
            <a:pPr algn="ctr"/>
            <a:r>
              <a:rPr lang="en-US" sz="900" dirty="0"/>
              <a:t>Adapted from “Understanding End Times Prophecy”</a:t>
            </a:r>
          </a:p>
          <a:p>
            <a:pPr algn="ctr"/>
            <a:r>
              <a:rPr lang="en-US" sz="900" dirty="0"/>
              <a:t>by Paul Benware</a:t>
            </a:r>
          </a:p>
          <a:p>
            <a:pPr algn="ctr"/>
            <a:r>
              <a:rPr lang="en-US" sz="900" dirty="0"/>
              <a:t>Moody Press</a:t>
            </a:r>
          </a:p>
        </p:txBody>
      </p:sp>
      <p:sp>
        <p:nvSpPr>
          <p:cNvPr id="65" name="Slide Number Placeholder 64"/>
          <p:cNvSpPr>
            <a:spLocks noGrp="1"/>
          </p:cNvSpPr>
          <p:nvPr>
            <p:ph type="sldNum" sz="quarter" idx="12"/>
          </p:nvPr>
        </p:nvSpPr>
        <p:spPr>
          <a:xfrm>
            <a:off x="6553200" y="5883275"/>
            <a:ext cx="2133600" cy="365125"/>
          </a:xfrm>
        </p:spPr>
        <p:txBody>
          <a:bodyPr/>
          <a:lstStyle/>
          <a:p>
            <a:fld id="{3B0E11CA-64D2-4375-B622-C832B1B19270}" type="slidenum">
              <a:rPr lang="en-US" smtClean="0"/>
              <a:pPr/>
              <a:t>67</a:t>
            </a:fld>
            <a:endParaRPr lang="en-US" dirty="0"/>
          </a:p>
        </p:txBody>
      </p:sp>
      <p:sp>
        <p:nvSpPr>
          <p:cNvPr id="66" name="Footer Placeholder 65"/>
          <p:cNvSpPr>
            <a:spLocks noGrp="1"/>
          </p:cNvSpPr>
          <p:nvPr>
            <p:ph type="ftr" sz="quarter" idx="11"/>
          </p:nvPr>
        </p:nvSpPr>
        <p:spPr>
          <a:xfrm>
            <a:off x="3124200" y="5883275"/>
            <a:ext cx="2895600" cy="365125"/>
          </a:xfrm>
        </p:spPr>
        <p:txBody>
          <a:bodyPr/>
          <a:lstStyle/>
          <a:p>
            <a:r>
              <a:rPr lang="en-US" dirty="0" smtClean="0"/>
              <a:t>David Tye</a:t>
            </a:r>
            <a:endParaRPr lang="en-US" dirty="0"/>
          </a:p>
        </p:txBody>
      </p:sp>
      <p:sp>
        <p:nvSpPr>
          <p:cNvPr id="95" name="Text Box 13"/>
          <p:cNvSpPr txBox="1">
            <a:spLocks noChangeArrowheads="1"/>
          </p:cNvSpPr>
          <p:nvPr/>
        </p:nvSpPr>
        <p:spPr bwMode="auto">
          <a:xfrm>
            <a:off x="152400" y="5001904"/>
            <a:ext cx="640496" cy="276999"/>
          </a:xfrm>
          <a:prstGeom prst="rect">
            <a:avLst/>
          </a:prstGeom>
          <a:noFill/>
          <a:ln w="9525">
            <a:noFill/>
            <a:miter lim="800000"/>
            <a:headEnd/>
            <a:tailEnd/>
          </a:ln>
          <a:effectLst/>
        </p:spPr>
        <p:txBody>
          <a:bodyPr wrap="none">
            <a:spAutoFit/>
          </a:bodyPr>
          <a:lstStyle/>
          <a:p>
            <a:r>
              <a:rPr lang="en-US" sz="1200" b="1" dirty="0" smtClean="0"/>
              <a:t>Pre-fall</a:t>
            </a:r>
            <a:endParaRPr lang="en-US" sz="1200" b="1" dirty="0"/>
          </a:p>
        </p:txBody>
      </p:sp>
      <p:sp>
        <p:nvSpPr>
          <p:cNvPr id="96" name="Text Box 13"/>
          <p:cNvSpPr txBox="1">
            <a:spLocks noChangeArrowheads="1"/>
          </p:cNvSpPr>
          <p:nvPr/>
        </p:nvSpPr>
        <p:spPr bwMode="auto">
          <a:xfrm>
            <a:off x="981235" y="5001904"/>
            <a:ext cx="898003" cy="276999"/>
          </a:xfrm>
          <a:prstGeom prst="rect">
            <a:avLst/>
          </a:prstGeom>
          <a:noFill/>
          <a:ln w="9525">
            <a:noFill/>
            <a:miter lim="800000"/>
            <a:headEnd/>
            <a:tailEnd/>
          </a:ln>
          <a:effectLst/>
        </p:spPr>
        <p:txBody>
          <a:bodyPr wrap="none">
            <a:spAutoFit/>
          </a:bodyPr>
          <a:lstStyle/>
          <a:p>
            <a:r>
              <a:rPr lang="en-US" sz="1200" b="1" dirty="0" smtClean="0"/>
              <a:t>Conscience</a:t>
            </a:r>
            <a:endParaRPr lang="en-US" sz="1200" b="1" dirty="0"/>
          </a:p>
        </p:txBody>
      </p:sp>
      <p:sp>
        <p:nvSpPr>
          <p:cNvPr id="97" name="Text Box 13"/>
          <p:cNvSpPr txBox="1">
            <a:spLocks noChangeArrowheads="1"/>
          </p:cNvSpPr>
          <p:nvPr/>
        </p:nvSpPr>
        <p:spPr bwMode="auto">
          <a:xfrm>
            <a:off x="1981200" y="5005891"/>
            <a:ext cx="987706" cy="276999"/>
          </a:xfrm>
          <a:prstGeom prst="rect">
            <a:avLst/>
          </a:prstGeom>
          <a:noFill/>
          <a:ln w="9525">
            <a:noFill/>
            <a:miter lim="800000"/>
            <a:headEnd/>
            <a:tailEnd/>
          </a:ln>
          <a:effectLst/>
        </p:spPr>
        <p:txBody>
          <a:bodyPr wrap="none">
            <a:spAutoFit/>
          </a:bodyPr>
          <a:lstStyle/>
          <a:p>
            <a:r>
              <a:rPr lang="en-US" sz="1200" b="1" dirty="0" smtClean="0"/>
              <a:t>Government</a:t>
            </a:r>
            <a:endParaRPr lang="en-US" sz="1200" b="1" dirty="0"/>
          </a:p>
        </p:txBody>
      </p:sp>
      <p:sp>
        <p:nvSpPr>
          <p:cNvPr id="98" name="Text Box 22"/>
          <p:cNvSpPr txBox="1">
            <a:spLocks noChangeArrowheads="1"/>
          </p:cNvSpPr>
          <p:nvPr/>
        </p:nvSpPr>
        <p:spPr bwMode="auto">
          <a:xfrm>
            <a:off x="4800600" y="5011579"/>
            <a:ext cx="641522" cy="276999"/>
          </a:xfrm>
          <a:prstGeom prst="rect">
            <a:avLst/>
          </a:prstGeom>
          <a:noFill/>
          <a:ln w="9525">
            <a:noFill/>
            <a:miter lim="800000"/>
            <a:headEnd/>
            <a:tailEnd/>
          </a:ln>
          <a:effectLst/>
        </p:spPr>
        <p:txBody>
          <a:bodyPr wrap="none">
            <a:spAutoFit/>
          </a:bodyPr>
          <a:lstStyle/>
          <a:p>
            <a:r>
              <a:rPr lang="en-US" sz="1200" b="1" dirty="0" smtClean="0"/>
              <a:t>Mosaic</a:t>
            </a:r>
            <a:endParaRPr lang="en-US" sz="1200" b="1" dirty="0"/>
          </a:p>
        </p:txBody>
      </p:sp>
      <p:sp>
        <p:nvSpPr>
          <p:cNvPr id="99" name="Text Box 22"/>
          <p:cNvSpPr txBox="1">
            <a:spLocks noChangeArrowheads="1"/>
          </p:cNvSpPr>
          <p:nvPr/>
        </p:nvSpPr>
        <p:spPr bwMode="auto">
          <a:xfrm>
            <a:off x="7543800" y="5021240"/>
            <a:ext cx="632930" cy="276999"/>
          </a:xfrm>
          <a:prstGeom prst="rect">
            <a:avLst/>
          </a:prstGeom>
          <a:noFill/>
          <a:ln w="9525">
            <a:noFill/>
            <a:miter lim="800000"/>
            <a:headEnd/>
            <a:tailEnd/>
          </a:ln>
          <a:effectLst/>
        </p:spPr>
        <p:txBody>
          <a:bodyPr wrap="none">
            <a:spAutoFit/>
          </a:bodyPr>
          <a:lstStyle/>
          <a:p>
            <a:r>
              <a:rPr lang="en-US" sz="1200" b="1" dirty="0" smtClean="0"/>
              <a:t>Church</a:t>
            </a:r>
            <a:endParaRPr lang="en-US" sz="1200" b="1" dirty="0"/>
          </a:p>
        </p:txBody>
      </p:sp>
      <p:sp>
        <p:nvSpPr>
          <p:cNvPr id="100" name="Text Box 22"/>
          <p:cNvSpPr txBox="1">
            <a:spLocks noChangeArrowheads="1"/>
          </p:cNvSpPr>
          <p:nvPr/>
        </p:nvSpPr>
        <p:spPr bwMode="auto">
          <a:xfrm>
            <a:off x="8153400" y="5021240"/>
            <a:ext cx="830677" cy="276999"/>
          </a:xfrm>
          <a:prstGeom prst="rect">
            <a:avLst/>
          </a:prstGeom>
          <a:noFill/>
          <a:ln w="9525">
            <a:noFill/>
            <a:miter lim="800000"/>
            <a:headEnd/>
            <a:tailEnd/>
          </a:ln>
          <a:effectLst/>
        </p:spPr>
        <p:txBody>
          <a:bodyPr wrap="none">
            <a:spAutoFit/>
          </a:bodyPr>
          <a:lstStyle/>
          <a:p>
            <a:r>
              <a:rPr lang="en-US" sz="1200" b="1" dirty="0" smtClean="0"/>
              <a:t>Millennial</a:t>
            </a:r>
            <a:endParaRPr lang="en-US" sz="1200" b="1" dirty="0"/>
          </a:p>
        </p:txBody>
      </p:sp>
      <p:sp>
        <p:nvSpPr>
          <p:cNvPr id="104" name="Text Box 22"/>
          <p:cNvSpPr txBox="1">
            <a:spLocks noChangeArrowheads="1"/>
          </p:cNvSpPr>
          <p:nvPr/>
        </p:nvSpPr>
        <p:spPr bwMode="auto">
          <a:xfrm>
            <a:off x="228600" y="4572000"/>
            <a:ext cx="2476447" cy="369332"/>
          </a:xfrm>
          <a:prstGeom prst="rect">
            <a:avLst/>
          </a:prstGeom>
          <a:noFill/>
          <a:ln w="9525">
            <a:noFill/>
            <a:miter lim="800000"/>
            <a:headEnd/>
            <a:tailEnd/>
          </a:ln>
          <a:effectLst/>
        </p:spPr>
        <p:txBody>
          <a:bodyPr wrap="none">
            <a:spAutoFit/>
          </a:bodyPr>
          <a:lstStyle/>
          <a:p>
            <a:r>
              <a:rPr lang="en-US" dirty="0" smtClean="0"/>
              <a:t>Dispensational Theology</a:t>
            </a:r>
            <a:endParaRPr lang="en-US" dirty="0"/>
          </a:p>
        </p:txBody>
      </p:sp>
      <p:sp>
        <p:nvSpPr>
          <p:cNvPr id="76" name="Text Box 22"/>
          <p:cNvSpPr txBox="1">
            <a:spLocks noChangeArrowheads="1"/>
          </p:cNvSpPr>
          <p:nvPr/>
        </p:nvSpPr>
        <p:spPr bwMode="auto">
          <a:xfrm>
            <a:off x="3140483" y="5733140"/>
            <a:ext cx="1397177" cy="276999"/>
          </a:xfrm>
          <a:prstGeom prst="rect">
            <a:avLst/>
          </a:prstGeom>
          <a:noFill/>
          <a:ln w="9525">
            <a:noFill/>
            <a:miter lim="800000"/>
            <a:headEnd/>
            <a:tailEnd/>
          </a:ln>
          <a:effectLst/>
        </p:spPr>
        <p:txBody>
          <a:bodyPr wrap="none">
            <a:spAutoFit/>
          </a:bodyPr>
          <a:lstStyle/>
          <a:p>
            <a:r>
              <a:rPr lang="en-US" sz="1200" b="1" dirty="0" smtClean="0"/>
              <a:t>Covenant of Works</a:t>
            </a:r>
            <a:endParaRPr lang="en-US" sz="1200" b="1" dirty="0"/>
          </a:p>
        </p:txBody>
      </p:sp>
      <p:sp>
        <p:nvSpPr>
          <p:cNvPr id="82" name="Text Box 22"/>
          <p:cNvSpPr txBox="1">
            <a:spLocks noChangeArrowheads="1"/>
          </p:cNvSpPr>
          <p:nvPr/>
        </p:nvSpPr>
        <p:spPr bwMode="auto">
          <a:xfrm>
            <a:off x="7391400" y="5638800"/>
            <a:ext cx="1357808" cy="276999"/>
          </a:xfrm>
          <a:prstGeom prst="rect">
            <a:avLst/>
          </a:prstGeom>
          <a:noFill/>
          <a:ln w="9525">
            <a:noFill/>
            <a:miter lim="800000"/>
            <a:headEnd/>
            <a:tailEnd/>
          </a:ln>
          <a:effectLst/>
        </p:spPr>
        <p:txBody>
          <a:bodyPr wrap="none">
            <a:spAutoFit/>
          </a:bodyPr>
          <a:lstStyle/>
          <a:p>
            <a:r>
              <a:rPr lang="en-US" sz="1200" b="1" dirty="0" smtClean="0"/>
              <a:t>Covenant of Grace</a:t>
            </a:r>
            <a:endParaRPr lang="en-US" sz="1200" b="1" dirty="0"/>
          </a:p>
        </p:txBody>
      </p:sp>
      <p:sp>
        <p:nvSpPr>
          <p:cNvPr id="83" name="Text Box 22"/>
          <p:cNvSpPr txBox="1">
            <a:spLocks noChangeArrowheads="1"/>
          </p:cNvSpPr>
          <p:nvPr/>
        </p:nvSpPr>
        <p:spPr bwMode="auto">
          <a:xfrm>
            <a:off x="228600" y="5293561"/>
            <a:ext cx="1987467" cy="369332"/>
          </a:xfrm>
          <a:prstGeom prst="rect">
            <a:avLst/>
          </a:prstGeom>
          <a:noFill/>
          <a:ln w="9525">
            <a:noFill/>
            <a:miter lim="800000"/>
            <a:headEnd/>
            <a:tailEnd/>
          </a:ln>
          <a:effectLst/>
        </p:spPr>
        <p:txBody>
          <a:bodyPr wrap="none">
            <a:spAutoFit/>
          </a:bodyPr>
          <a:lstStyle/>
          <a:p>
            <a:r>
              <a:rPr lang="en-US" dirty="0" smtClean="0"/>
              <a:t>Covenant Theology</a:t>
            </a:r>
            <a:endParaRPr lang="en-US" dirty="0"/>
          </a:p>
        </p:txBody>
      </p:sp>
      <p:sp>
        <p:nvSpPr>
          <p:cNvPr id="78" name="Text Box 23"/>
          <p:cNvSpPr txBox="1">
            <a:spLocks noChangeArrowheads="1"/>
          </p:cNvSpPr>
          <p:nvPr/>
        </p:nvSpPr>
        <p:spPr bwMode="auto">
          <a:xfrm>
            <a:off x="3022719" y="4114800"/>
            <a:ext cx="939681" cy="400110"/>
          </a:xfrm>
          <a:prstGeom prst="rect">
            <a:avLst/>
          </a:prstGeom>
          <a:noFill/>
          <a:ln w="9525">
            <a:noFill/>
            <a:miter lim="800000"/>
            <a:headEnd/>
            <a:tailEnd/>
          </a:ln>
          <a:effectLst/>
        </p:spPr>
        <p:txBody>
          <a:bodyPr wrap="none">
            <a:spAutoFit/>
          </a:bodyPr>
          <a:lstStyle/>
          <a:p>
            <a:r>
              <a:rPr lang="en-US" sz="1000" dirty="0" smtClean="0"/>
              <a:t>Patriarchs</a:t>
            </a:r>
          </a:p>
          <a:p>
            <a:r>
              <a:rPr lang="en-US" sz="1000" dirty="0" smtClean="0"/>
              <a:t>Moses, Joshua</a:t>
            </a:r>
            <a:endParaRPr lang="en-US" sz="1000" dirty="0"/>
          </a:p>
        </p:txBody>
      </p:sp>
      <p:sp>
        <p:nvSpPr>
          <p:cNvPr id="79" name="Text Box 14"/>
          <p:cNvSpPr txBox="1">
            <a:spLocks noChangeArrowheads="1"/>
          </p:cNvSpPr>
          <p:nvPr/>
        </p:nvSpPr>
        <p:spPr bwMode="auto">
          <a:xfrm>
            <a:off x="5105400" y="3657600"/>
            <a:ext cx="990600" cy="307777"/>
          </a:xfrm>
          <a:prstGeom prst="rect">
            <a:avLst/>
          </a:prstGeom>
          <a:noFill/>
          <a:ln w="9525">
            <a:noFill/>
            <a:miter lim="800000"/>
            <a:headEnd/>
            <a:tailEnd/>
          </a:ln>
          <a:effectLst/>
        </p:spPr>
        <p:txBody>
          <a:bodyPr wrap="square">
            <a:spAutoFit/>
          </a:bodyPr>
          <a:lstStyle/>
          <a:p>
            <a:r>
              <a:rPr lang="en-US" sz="1400" b="1" dirty="0" smtClean="0"/>
              <a:t>Monarchy</a:t>
            </a:r>
            <a:endParaRPr lang="en-US" sz="1400" b="1" dirty="0"/>
          </a:p>
        </p:txBody>
      </p:sp>
      <p:sp>
        <p:nvSpPr>
          <p:cNvPr id="81" name="Line 33"/>
          <p:cNvSpPr>
            <a:spLocks noChangeShapeType="1"/>
          </p:cNvSpPr>
          <p:nvPr/>
        </p:nvSpPr>
        <p:spPr bwMode="auto">
          <a:xfrm>
            <a:off x="6400800" y="3878240"/>
            <a:ext cx="0" cy="457200"/>
          </a:xfrm>
          <a:prstGeom prst="line">
            <a:avLst/>
          </a:prstGeom>
          <a:noFill/>
          <a:ln w="28575">
            <a:solidFill>
              <a:schemeClr val="tx1"/>
            </a:solidFill>
            <a:round/>
            <a:headEnd/>
            <a:tailEnd/>
          </a:ln>
          <a:effectLst/>
        </p:spPr>
        <p:txBody>
          <a:bodyPr wrap="none" anchor="ctr"/>
          <a:lstStyle/>
          <a:p>
            <a:endParaRPr lang="en-US"/>
          </a:p>
        </p:txBody>
      </p:sp>
      <p:sp>
        <p:nvSpPr>
          <p:cNvPr id="84" name="Date Placeholder 3"/>
          <p:cNvSpPr>
            <a:spLocks noGrp="1"/>
          </p:cNvSpPr>
          <p:nvPr>
            <p:ph type="dt" sz="half" idx="10"/>
          </p:nvPr>
        </p:nvSpPr>
        <p:spPr>
          <a:xfrm>
            <a:off x="457200" y="6356350"/>
            <a:ext cx="2133600" cy="365125"/>
          </a:xfrm>
        </p:spPr>
        <p:txBody>
          <a:bodyPr/>
          <a:lstStyle/>
          <a:p>
            <a:fld id="{9B555970-2B84-4BCC-8D8B-95055D2CD051}" type="datetime1">
              <a:rPr lang="en-US" smtClean="0"/>
              <a:pPr/>
              <a:t>12/14/2016</a:t>
            </a:fld>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a:bodyPr>
          <a:lstStyle/>
          <a:p>
            <a:r>
              <a:rPr lang="en-US" sz="4000" b="1" dirty="0" smtClean="0">
                <a:effectLst>
                  <a:innerShdw blurRad="63500" dist="50800">
                    <a:prstClr val="black">
                      <a:alpha val="50000"/>
                    </a:prstClr>
                  </a:innerShdw>
                </a:effectLst>
              </a:rPr>
              <a:t>C. Palestinian — </a:t>
            </a:r>
            <a:r>
              <a:rPr lang="en-US" sz="4000" b="1" dirty="0" smtClean="0">
                <a:solidFill>
                  <a:srgbClr val="C00000"/>
                </a:solidFill>
              </a:rPr>
              <a:t>EUU</a:t>
            </a:r>
            <a:endParaRPr lang="en-US" sz="4000" b="1" dirty="0">
              <a:effectLst>
                <a:innerShdw blurRad="63500" dist="50800">
                  <a:prstClr val="black">
                    <a:alpha val="50000"/>
                  </a:prstClr>
                </a:innerShdw>
              </a:effectLst>
            </a:endParaRPr>
          </a:p>
        </p:txBody>
      </p:sp>
      <p:sp>
        <p:nvSpPr>
          <p:cNvPr id="3" name="Content Placeholder 2"/>
          <p:cNvSpPr>
            <a:spLocks noGrp="1"/>
          </p:cNvSpPr>
          <p:nvPr>
            <p:ph idx="1"/>
          </p:nvPr>
        </p:nvSpPr>
        <p:spPr>
          <a:xfrm>
            <a:off x="228600" y="1143000"/>
            <a:ext cx="8610600" cy="4525963"/>
          </a:xfrm>
        </p:spPr>
        <p:txBody>
          <a:bodyPr>
            <a:noAutofit/>
          </a:bodyPr>
          <a:lstStyle/>
          <a:p>
            <a:pPr>
              <a:buNone/>
            </a:pPr>
            <a:r>
              <a:rPr lang="en-US" sz="2400" b="1" u="sng" dirty="0" smtClean="0">
                <a:solidFill>
                  <a:srgbClr val="C00000"/>
                </a:solidFill>
              </a:rPr>
              <a:t>Enlarges the land aspect of the Abrahamic covenant.</a:t>
            </a:r>
            <a:r>
              <a:rPr lang="en-US" sz="2400" dirty="0" smtClean="0">
                <a:solidFill>
                  <a:srgbClr val="C00000"/>
                </a:solidFill>
              </a:rPr>
              <a:t> </a:t>
            </a:r>
          </a:p>
          <a:p>
            <a:pPr>
              <a:buNone/>
            </a:pPr>
            <a:r>
              <a:rPr lang="en-US" sz="2000" b="1" dirty="0" smtClean="0">
                <a:solidFill>
                  <a:srgbClr val="0000FF"/>
                </a:solidFill>
                <a:latin typeface="Times New Roman" pitchFamily="18" charset="0"/>
                <a:cs typeface="Times New Roman" pitchFamily="18" charset="0"/>
              </a:rPr>
              <a:t>Deut. 27:1, 27:12-14, 28:1, 28:15, 29:4, 29:26-29, 30:1-14</a:t>
            </a:r>
          </a:p>
          <a:p>
            <a:pPr lvl="1">
              <a:buFont typeface="Arial" pitchFamily="34" charset="0"/>
              <a:buChar char="•"/>
            </a:pPr>
            <a:r>
              <a:rPr lang="en-US" sz="2400" dirty="0" smtClean="0"/>
              <a:t>future and unconditional </a:t>
            </a:r>
          </a:p>
          <a:p>
            <a:pPr lvl="1">
              <a:buFont typeface="Arial" pitchFamily="34" charset="0"/>
              <a:buChar char="•"/>
            </a:pPr>
            <a:r>
              <a:rPr lang="en-US" sz="2400" dirty="0" smtClean="0"/>
              <a:t>return to the land</a:t>
            </a:r>
          </a:p>
          <a:p>
            <a:pPr lvl="1">
              <a:buFont typeface="Arial" pitchFamily="34" charset="0"/>
              <a:buChar char="•"/>
            </a:pPr>
            <a:r>
              <a:rPr lang="en-US" sz="2400" dirty="0" smtClean="0"/>
              <a:t>prosperity</a:t>
            </a:r>
          </a:p>
          <a:p>
            <a:pPr lvl="1">
              <a:buFont typeface="Arial" pitchFamily="34" charset="0"/>
              <a:buChar char="•"/>
            </a:pPr>
            <a:r>
              <a:rPr lang="en-US" sz="2400" dirty="0" smtClean="0"/>
              <a:t>obedience</a:t>
            </a:r>
          </a:p>
          <a:p>
            <a:pPr lvl="1">
              <a:buFont typeface="Arial" pitchFamily="34" charset="0"/>
              <a:buChar char="•"/>
            </a:pPr>
            <a:r>
              <a:rPr lang="en-US" sz="2400" dirty="0" smtClean="0"/>
              <a:t>Grace</a:t>
            </a:r>
          </a:p>
          <a:p>
            <a:pPr>
              <a:buNone/>
            </a:pPr>
            <a:r>
              <a:rPr lang="en-US" sz="2400" b="1" dirty="0" smtClean="0"/>
              <a:t>As an extension of the Abrahamic covenant this one is also </a:t>
            </a:r>
            <a:r>
              <a:rPr lang="en-US" sz="2400" b="1" i="1" u="sng" dirty="0" smtClean="0"/>
              <a:t>ultimately</a:t>
            </a:r>
            <a:r>
              <a:rPr lang="en-US" sz="2400" b="1" dirty="0" smtClean="0"/>
              <a:t> EUU. The conditions in it are for immediate blessings, e.g. </a:t>
            </a:r>
            <a:r>
              <a:rPr lang="en-US" sz="2400" b="1" i="1" u="sng" dirty="0" smtClean="0"/>
              <a:t>the </a:t>
            </a:r>
            <a:r>
              <a:rPr lang="en-US" sz="2400" b="1" i="1" u="sng" dirty="0" err="1" smtClean="0"/>
              <a:t>blesssings</a:t>
            </a:r>
            <a:r>
              <a:rPr lang="en-US" sz="2400" b="1" i="1" u="sng" dirty="0" smtClean="0"/>
              <a:t> shall come upon and overtake you</a:t>
            </a:r>
            <a:r>
              <a:rPr lang="en-US" sz="2400" b="1" dirty="0" smtClean="0"/>
              <a:t>.</a:t>
            </a:r>
          </a:p>
          <a:p>
            <a:pPr>
              <a:buNone/>
            </a:pPr>
            <a:r>
              <a:rPr lang="en-US" sz="2000" b="1" dirty="0" smtClean="0">
                <a:solidFill>
                  <a:srgbClr val="0000FF"/>
                </a:solidFill>
                <a:latin typeface="Times New Roman" pitchFamily="18" charset="0"/>
                <a:cs typeface="Times New Roman" pitchFamily="18" charset="0"/>
              </a:rPr>
              <a:t>Deut. 30:5</a:t>
            </a:r>
            <a:r>
              <a:rPr lang="en-US" sz="2000" dirty="0" smtClean="0">
                <a:solidFill>
                  <a:srgbClr val="0000FF"/>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"And the L</a:t>
            </a:r>
            <a:r>
              <a:rPr lang="en-US" sz="2000" cap="small" dirty="0" smtClean="0">
                <a:latin typeface="Times New Roman" pitchFamily="18" charset="0"/>
                <a:cs typeface="Times New Roman" pitchFamily="18" charset="0"/>
              </a:rPr>
              <a:t>ord</a:t>
            </a:r>
            <a:r>
              <a:rPr lang="en-US" sz="2000" dirty="0" smtClean="0">
                <a:latin typeface="Times New Roman" pitchFamily="18" charset="0"/>
                <a:cs typeface="Times New Roman" pitchFamily="18" charset="0"/>
              </a:rPr>
              <a:t> your God will </a:t>
            </a:r>
            <a:r>
              <a:rPr lang="en-US" sz="2000" b="1" u="sng" dirty="0" smtClean="0">
                <a:solidFill>
                  <a:srgbClr val="C00000"/>
                </a:solidFill>
                <a:latin typeface="Times New Roman" pitchFamily="18" charset="0"/>
                <a:cs typeface="Times New Roman" pitchFamily="18" charset="0"/>
              </a:rPr>
              <a:t>bring you into the land which your fathers possessed</a:t>
            </a:r>
            <a:r>
              <a:rPr lang="en-US" sz="2000" dirty="0" smtClean="0">
                <a:solidFill>
                  <a:srgbClr val="C00000"/>
                </a:solidFill>
                <a:latin typeface="Times New Roman" pitchFamily="18" charset="0"/>
                <a:cs typeface="Times New Roman" pitchFamily="18" charset="0"/>
              </a:rPr>
              <a:t>,</a:t>
            </a:r>
            <a:r>
              <a:rPr lang="en-US" sz="2000" dirty="0" smtClean="0">
                <a:latin typeface="Times New Roman" pitchFamily="18" charset="0"/>
                <a:cs typeface="Times New Roman" pitchFamily="18" charset="0"/>
              </a:rPr>
              <a:t> and you shall possess it; and He will prosper you and multiply you more than your fathers. </a:t>
            </a:r>
          </a:p>
          <a:p>
            <a:pPr>
              <a:buNone/>
            </a:pP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sz="1800" b="1" dirty="0">
              <a:solidFill>
                <a:srgbClr val="0000FF"/>
              </a:solidFill>
            </a:endParaRPr>
          </a:p>
        </p:txBody>
      </p:sp>
      <p:sp>
        <p:nvSpPr>
          <p:cNvPr id="5" name="Footer Placeholder 4"/>
          <p:cNvSpPr>
            <a:spLocks noGrp="1"/>
          </p:cNvSpPr>
          <p:nvPr>
            <p:ph type="ftr" sz="quarter" idx="11"/>
          </p:nvPr>
        </p:nvSpPr>
        <p:spPr/>
        <p:txBody>
          <a:bodyPr/>
          <a:lstStyle/>
          <a:p>
            <a:r>
              <a:rPr lang="en-US" dirty="0" smtClean="0"/>
              <a:t>David Tye</a:t>
            </a:r>
            <a:endParaRPr lang="en-US" dirty="0"/>
          </a:p>
        </p:txBody>
      </p:sp>
      <p:sp>
        <p:nvSpPr>
          <p:cNvPr id="6" name="Slide Number Placeholder 5"/>
          <p:cNvSpPr>
            <a:spLocks noGrp="1"/>
          </p:cNvSpPr>
          <p:nvPr>
            <p:ph type="sldNum" sz="quarter" idx="12"/>
          </p:nvPr>
        </p:nvSpPr>
        <p:spPr/>
        <p:txBody>
          <a:bodyPr/>
          <a:lstStyle/>
          <a:p>
            <a:fld id="{3B0E11CA-64D2-4375-B622-C832B1B19270}" type="slidenum">
              <a:rPr lang="en-US" smtClean="0"/>
              <a:pPr/>
              <a:t>68</a:t>
            </a:fld>
            <a:endParaRPr lang="en-US"/>
          </a:p>
        </p:txBody>
      </p:sp>
      <p:sp>
        <p:nvSpPr>
          <p:cNvPr id="7" name="Oval 6"/>
          <p:cNvSpPr/>
          <p:nvPr/>
        </p:nvSpPr>
        <p:spPr>
          <a:xfrm>
            <a:off x="6248400" y="6019800"/>
            <a:ext cx="457200" cy="45720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3</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The Point Is?</a:t>
            </a:r>
            <a:endParaRPr lang="en-US" b="1" dirty="0">
              <a:solidFill>
                <a:srgbClr val="C00000"/>
              </a:solidFill>
            </a:endParaRPr>
          </a:p>
        </p:txBody>
      </p:sp>
      <p:sp>
        <p:nvSpPr>
          <p:cNvPr id="3" name="Content Placeholder 2"/>
          <p:cNvSpPr>
            <a:spLocks noGrp="1"/>
          </p:cNvSpPr>
          <p:nvPr>
            <p:ph idx="1"/>
          </p:nvPr>
        </p:nvSpPr>
        <p:spPr/>
        <p:txBody>
          <a:bodyPr>
            <a:normAutofit lnSpcReduction="10000"/>
          </a:bodyPr>
          <a:lstStyle/>
          <a:p>
            <a:r>
              <a:rPr lang="en-US" dirty="0" smtClean="0"/>
              <a:t>For biblical authors, “</a:t>
            </a:r>
            <a:r>
              <a:rPr lang="en-US" b="1" u="sng" dirty="0" smtClean="0"/>
              <a:t>righteousness</a:t>
            </a:r>
            <a:r>
              <a:rPr lang="en-US" dirty="0" smtClean="0"/>
              <a:t>” is the fulfillment of the terms of a covenant,  between God and humanity or between humans in the full range of human relationships. [</a:t>
            </a:r>
            <a:r>
              <a:rPr lang="en-US" sz="2800" i="1" dirty="0" smtClean="0"/>
              <a:t>Holman Bible Dictionary</a:t>
            </a:r>
            <a:r>
              <a:rPr lang="en-US" dirty="0" smtClean="0"/>
              <a:t>]</a:t>
            </a:r>
          </a:p>
          <a:p>
            <a:r>
              <a:rPr lang="en-US" dirty="0" smtClean="0"/>
              <a:t>For God to be </a:t>
            </a:r>
            <a:r>
              <a:rPr lang="en-US" b="1" u="sng" dirty="0" smtClean="0"/>
              <a:t>righteous</a:t>
            </a:r>
            <a:r>
              <a:rPr lang="en-US" dirty="0" smtClean="0"/>
              <a:t> He must keep His covenant promises! </a:t>
            </a:r>
            <a:r>
              <a:rPr lang="en-US" b="1" dirty="0" smtClean="0">
                <a:solidFill>
                  <a:srgbClr val="C00000"/>
                </a:solidFill>
              </a:rPr>
              <a:t>God must “</a:t>
            </a:r>
            <a:r>
              <a:rPr lang="en-US" b="1" u="sng" dirty="0" smtClean="0">
                <a:solidFill>
                  <a:srgbClr val="C00000"/>
                </a:solidFill>
              </a:rPr>
              <a:t>redeem”</a:t>
            </a:r>
            <a:r>
              <a:rPr lang="en-US" b="1" dirty="0" smtClean="0">
                <a:solidFill>
                  <a:srgbClr val="C00000"/>
                </a:solidFill>
              </a:rPr>
              <a:t> Israel and the land, and establish the Millennial Kingdom</a:t>
            </a:r>
            <a:endParaRPr lang="en-US" b="1" dirty="0">
              <a:solidFill>
                <a:srgbClr val="C00000"/>
              </a:solidFill>
            </a:endParaRPr>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Stones in the High Priest’s ephod</a:t>
            </a:r>
            <a:br>
              <a:rPr lang="en-US" b="1" dirty="0" smtClean="0"/>
            </a:br>
            <a:r>
              <a:rPr lang="en-US" b="1" dirty="0" smtClean="0"/>
              <a:t>Exodus 20</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 </a:t>
            </a:r>
          </a:p>
          <a:p>
            <a:pPr>
              <a:buNone/>
            </a:pPr>
            <a:r>
              <a:rPr lang="en-US" dirty="0" smtClean="0"/>
              <a:t>1</a:t>
            </a:r>
            <a:r>
              <a:rPr lang="en-US" baseline="30000" dirty="0" smtClean="0"/>
              <a:t>st</a:t>
            </a:r>
            <a:r>
              <a:rPr lang="en-US" dirty="0" smtClean="0"/>
              <a:t>, </a:t>
            </a:r>
            <a:r>
              <a:rPr lang="en-US" b="1" dirty="0" smtClean="0"/>
              <a:t>ruby</a:t>
            </a:r>
            <a:r>
              <a:rPr lang="en-US" dirty="0" smtClean="0"/>
              <a:t> (</a:t>
            </a:r>
            <a:r>
              <a:rPr lang="en-US" dirty="0" err="1" smtClean="0"/>
              <a:t>sardius</a:t>
            </a:r>
            <a:r>
              <a:rPr lang="en-US" dirty="0" smtClean="0"/>
              <a:t>) – tribe of Reuben, “see, a son”, blood red, 1</a:t>
            </a:r>
            <a:r>
              <a:rPr lang="en-US" baseline="30000" dirty="0" smtClean="0"/>
              <a:t>st</a:t>
            </a:r>
            <a:r>
              <a:rPr lang="en-US" dirty="0" smtClean="0"/>
              <a:t> Advent of suffering</a:t>
            </a:r>
          </a:p>
          <a:p>
            <a:pPr>
              <a:buNone/>
            </a:pPr>
            <a:r>
              <a:rPr lang="en-US" dirty="0" smtClean="0"/>
              <a:t> </a:t>
            </a:r>
          </a:p>
          <a:p>
            <a:pPr>
              <a:buNone/>
            </a:pPr>
            <a:r>
              <a:rPr lang="en-US" dirty="0" smtClean="0"/>
              <a:t>4</a:t>
            </a:r>
            <a:r>
              <a:rPr lang="en-US" baseline="30000" dirty="0" smtClean="0"/>
              <a:t>th</a:t>
            </a:r>
            <a:r>
              <a:rPr lang="en-US" dirty="0" smtClean="0"/>
              <a:t>, </a:t>
            </a:r>
            <a:r>
              <a:rPr lang="en-US" b="1" dirty="0" smtClean="0"/>
              <a:t>emerald</a:t>
            </a:r>
            <a:r>
              <a:rPr lang="en-US" dirty="0" smtClean="0"/>
              <a:t> – tribe of Judah, “praises”, tribe of the King</a:t>
            </a:r>
          </a:p>
          <a:p>
            <a:pPr>
              <a:buNone/>
            </a:pPr>
            <a:r>
              <a:rPr lang="en-US" dirty="0" smtClean="0"/>
              <a:t> </a:t>
            </a:r>
          </a:p>
          <a:p>
            <a:pPr>
              <a:buNone/>
            </a:pPr>
            <a:r>
              <a:rPr lang="en-US" dirty="0" smtClean="0"/>
              <a:t>12</a:t>
            </a:r>
            <a:r>
              <a:rPr lang="en-US" baseline="30000" dirty="0" smtClean="0"/>
              <a:t>th</a:t>
            </a:r>
            <a:r>
              <a:rPr lang="en-US" dirty="0" smtClean="0"/>
              <a:t>, </a:t>
            </a:r>
            <a:r>
              <a:rPr lang="en-US" b="1" dirty="0" smtClean="0"/>
              <a:t>jasper</a:t>
            </a:r>
            <a:r>
              <a:rPr lang="en-US" dirty="0" smtClean="0"/>
              <a:t>– tribe of Benjamin, “son of my right hand”, clear, 2</a:t>
            </a:r>
            <a:r>
              <a:rPr lang="en-US" baseline="30000" dirty="0" smtClean="0"/>
              <a:t>nd</a:t>
            </a:r>
            <a:r>
              <a:rPr lang="en-US" dirty="0" smtClean="0"/>
              <a:t> Advent of righteousness &amp; power</a:t>
            </a:r>
          </a:p>
          <a:p>
            <a:pPr>
              <a:buNone/>
            </a:pPr>
            <a:r>
              <a:rPr lang="en-US" dirty="0" smtClean="0"/>
              <a:t> </a:t>
            </a:r>
          </a:p>
          <a:p>
            <a:pPr>
              <a:buNone/>
            </a:pPr>
            <a:r>
              <a:rPr lang="en-US" b="1" dirty="0" smtClean="0"/>
              <a:t>John saw these in reverse order.</a:t>
            </a:r>
            <a:endParaRPr lang="en-US" dirty="0" smtClean="0"/>
          </a:p>
          <a:p>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12/14/2016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70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2691</TotalTime>
  <Words>6216</Words>
  <Application>Microsoft Office PowerPoint</Application>
  <PresentationFormat>On-screen Show (4:3)</PresentationFormat>
  <Paragraphs>1140</Paragraphs>
  <Slides>70</Slides>
  <Notes>0</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Office Theme</vt:lpstr>
      <vt:lpstr>The Revelation of Jesus Christ Chapter 5 of 22</vt:lpstr>
      <vt:lpstr>Third Major Section of Revelation: Ch 4-22  (Benware, “Understanding End Times Prophecy”)</vt:lpstr>
      <vt:lpstr>8. Outline of Revelation</vt:lpstr>
      <vt:lpstr>10. Rev 4 – The Throne in Heaven </vt:lpstr>
      <vt:lpstr>1. Remember the Primary Focus of Tribulation</vt:lpstr>
      <vt:lpstr>Three Purposes of the Tribulation</vt:lpstr>
      <vt:lpstr>Keys to Rev 4 - 22</vt:lpstr>
      <vt:lpstr>2. First Key – Understand The Biblical Covenants</vt:lpstr>
      <vt:lpstr>2. Biblical Covenants</vt:lpstr>
      <vt:lpstr>B. Abrahamic — EUU</vt:lpstr>
      <vt:lpstr>Everlasting</vt:lpstr>
      <vt:lpstr>Unconditional</vt:lpstr>
      <vt:lpstr>B. Abrahamic — EUU</vt:lpstr>
      <vt:lpstr>Land Promised to Abraham</vt:lpstr>
      <vt:lpstr>Slide 15</vt:lpstr>
      <vt:lpstr>C. Palestinian — EUU</vt:lpstr>
      <vt:lpstr>D. Davidic— EUU</vt:lpstr>
      <vt:lpstr>E. New Covenant — EUU</vt:lpstr>
      <vt:lpstr>2. Biblical Covenants</vt:lpstr>
      <vt:lpstr>The Point Is?</vt:lpstr>
      <vt:lpstr>Slide 21</vt:lpstr>
      <vt:lpstr>3. Understand Redemption   – 2nd Key to Revelation</vt:lpstr>
      <vt:lpstr>3. Understand Redemption – Key to Revelation</vt:lpstr>
      <vt:lpstr>Slide 24</vt:lpstr>
      <vt:lpstr>Slide 25</vt:lpstr>
      <vt:lpstr>4. Rev 5 – The Lion, the Lamb, and the Scroll (Benware, “Understanding End Times Prophecy”)</vt:lpstr>
      <vt:lpstr>The Scroll….</vt:lpstr>
      <vt:lpstr>Slide 28</vt:lpstr>
      <vt:lpstr>The Scroll</vt:lpstr>
      <vt:lpstr>Slide 30</vt:lpstr>
      <vt:lpstr>Slide 31</vt:lpstr>
      <vt:lpstr>Slide 32</vt:lpstr>
      <vt:lpstr>Slide 33</vt:lpstr>
      <vt:lpstr>You should be able to answer…</vt:lpstr>
      <vt:lpstr>Slide 35</vt:lpstr>
      <vt:lpstr>Slide 36</vt:lpstr>
      <vt:lpstr>Slide 37</vt:lpstr>
      <vt:lpstr>Slide 38</vt:lpstr>
      <vt:lpstr>Slide 39</vt:lpstr>
      <vt:lpstr>The Weight of Glory, C.S. Lewis Church of St Mary the Virgin, Oxford, June 8, 1942</vt:lpstr>
      <vt:lpstr>Tribulation Foundations</vt:lpstr>
      <vt:lpstr>Tribulation Foundations</vt:lpstr>
      <vt:lpstr>Review Chap 4</vt:lpstr>
      <vt:lpstr>Rev 4 colors</vt:lpstr>
      <vt:lpstr>Stones in the High Priest’s ephod Exodus 20</vt:lpstr>
      <vt:lpstr>Outline of Revelation</vt:lpstr>
      <vt:lpstr>Mosaic — conditional </vt:lpstr>
      <vt:lpstr>Over View of Revelation   (Benware, “Understanding End Times Prophecy”)</vt:lpstr>
      <vt:lpstr>Rapture Positions (Paul N. Benware, “Understanding End Times Prophecy”)</vt:lpstr>
      <vt:lpstr>Rapture Position Details (Robert Van Kampen, “The Rapture Question Answered, Plain &amp; Simple”)</vt:lpstr>
      <vt:lpstr>Millennial Views</vt:lpstr>
      <vt:lpstr>Premillenial Rapture Views</vt:lpstr>
      <vt:lpstr>Slide 53</vt:lpstr>
      <vt:lpstr>Slide 54</vt:lpstr>
      <vt:lpstr>Some Terms</vt:lpstr>
      <vt:lpstr>3 Points about Biblical Prophecy</vt:lpstr>
      <vt:lpstr>Beatitudes of Revelation</vt:lpstr>
      <vt:lpstr>Eschatological Views of Revelation</vt:lpstr>
      <vt:lpstr>Slide 59</vt:lpstr>
      <vt:lpstr>Symbols in Revelation</vt:lpstr>
      <vt:lpstr>Slide 61</vt:lpstr>
      <vt:lpstr>Future Events</vt:lpstr>
      <vt:lpstr>Facts about Revelation</vt:lpstr>
      <vt:lpstr>Slide 64</vt:lpstr>
      <vt:lpstr>The Tribulation</vt:lpstr>
      <vt:lpstr>EVENTS IN REVELATION DESCRIBED ELSEWHERE IN THE BIBLE</vt:lpstr>
      <vt:lpstr>God’s Covenants</vt:lpstr>
      <vt:lpstr>C. Palestinian — EUU</vt:lpstr>
      <vt:lpstr>The Point Is?</vt:lpstr>
      <vt:lpstr>Stones in the High Priest’s ephod Exodus 20</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Tye</dc:creator>
  <cp:lastModifiedBy>David</cp:lastModifiedBy>
  <cp:revision>427</cp:revision>
  <dcterms:created xsi:type="dcterms:W3CDTF">2009-09-07T16:27:25Z</dcterms:created>
  <dcterms:modified xsi:type="dcterms:W3CDTF">2016-12-14T21:02:01Z</dcterms:modified>
</cp:coreProperties>
</file>