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19" r:id="rId2"/>
    <p:sldId id="258" r:id="rId3"/>
    <p:sldId id="259" r:id="rId4"/>
    <p:sldId id="307" r:id="rId5"/>
    <p:sldId id="261" r:id="rId6"/>
    <p:sldId id="262" r:id="rId7"/>
    <p:sldId id="263" r:id="rId8"/>
    <p:sldId id="264" r:id="rId9"/>
    <p:sldId id="318" r:id="rId10"/>
    <p:sldId id="308" r:id="rId11"/>
    <p:sldId id="269" r:id="rId12"/>
    <p:sldId id="268" r:id="rId13"/>
    <p:sldId id="271" r:id="rId14"/>
    <p:sldId id="273" r:id="rId15"/>
    <p:sldId id="275" r:id="rId16"/>
    <p:sldId id="277" r:id="rId17"/>
    <p:sldId id="278" r:id="rId18"/>
    <p:sldId id="314" r:id="rId19"/>
    <p:sldId id="280" r:id="rId20"/>
    <p:sldId id="279" r:id="rId21"/>
    <p:sldId id="281" r:id="rId22"/>
    <p:sldId id="282" r:id="rId23"/>
    <p:sldId id="283" r:id="rId24"/>
    <p:sldId id="284" r:id="rId25"/>
    <p:sldId id="315" r:id="rId26"/>
    <p:sldId id="285" r:id="rId27"/>
    <p:sldId id="286" r:id="rId28"/>
    <p:sldId id="287" r:id="rId29"/>
    <p:sldId id="288" r:id="rId30"/>
    <p:sldId id="317" r:id="rId31"/>
    <p:sldId id="316" r:id="rId32"/>
    <p:sldId id="311" r:id="rId33"/>
    <p:sldId id="289" r:id="rId34"/>
    <p:sldId id="291" r:id="rId35"/>
    <p:sldId id="292" r:id="rId36"/>
    <p:sldId id="309" r:id="rId37"/>
    <p:sldId id="294" r:id="rId38"/>
    <p:sldId id="295" r:id="rId39"/>
    <p:sldId id="296" r:id="rId40"/>
    <p:sldId id="299" r:id="rId41"/>
    <p:sldId id="298" r:id="rId42"/>
    <p:sldId id="300" r:id="rId43"/>
    <p:sldId id="302" r:id="rId44"/>
    <p:sldId id="303" r:id="rId45"/>
    <p:sldId id="312" r:id="rId46"/>
    <p:sldId id="313" r:id="rId47"/>
    <p:sldId id="305" r:id="rId48"/>
    <p:sldId id="306" r:id="rId49"/>
    <p:sldId id="267"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451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DD5080-CFBC-476E-AAAC-6910CFB96351}" type="datetimeFigureOut">
              <a:rPr lang="en-US" smtClean="0"/>
              <a:t>12/21/2016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ED2A40-84AB-41F5-8FDF-F97744B6B24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BA44A4-1843-4942-B5DE-001146CD79BF}" type="datetimeFigureOut">
              <a:rPr lang="en-US" smtClean="0"/>
              <a:pPr/>
              <a:t>12/21/2016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A44A4-1843-4942-B5DE-001146CD79BF}" type="datetimeFigureOut">
              <a:rPr lang="en-US" smtClean="0"/>
              <a:pPr/>
              <a:t>12/21/2016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BA44A4-1843-4942-B5DE-001146CD79BF}" type="datetimeFigureOut">
              <a:rPr lang="en-US" smtClean="0"/>
              <a:pPr/>
              <a:t>12/21/2016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BA44A4-1843-4942-B5DE-001146CD79BF}" type="datetimeFigureOut">
              <a:rPr lang="en-US" smtClean="0"/>
              <a:pPr/>
              <a:t>12/21/2016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BA44A4-1843-4942-B5DE-001146CD79BF}" type="datetimeFigureOut">
              <a:rPr lang="en-US" smtClean="0"/>
              <a:pPr/>
              <a:t>12/21/2016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BA44A4-1843-4942-B5DE-001146CD79BF}" type="datetimeFigureOut">
              <a:rPr lang="en-US" smtClean="0"/>
              <a:pPr/>
              <a:t>12/21/2016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BA44A4-1843-4942-B5DE-001146CD79BF}" type="datetimeFigureOut">
              <a:rPr lang="en-US" smtClean="0"/>
              <a:pPr/>
              <a:t>12/21/2016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BA44A4-1843-4942-B5DE-001146CD79BF}" type="datetimeFigureOut">
              <a:rPr lang="en-US" smtClean="0"/>
              <a:pPr/>
              <a:t>12/21/2016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BA44A4-1843-4942-B5DE-001146CD79BF}" type="datetimeFigureOut">
              <a:rPr lang="en-US" smtClean="0"/>
              <a:pPr/>
              <a:t>12/21/2016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A44A4-1843-4942-B5DE-001146CD79BF}" type="datetimeFigureOut">
              <a:rPr lang="en-US" smtClean="0"/>
              <a:pPr/>
              <a:t>12/21/2016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A44A4-1843-4942-B5DE-001146CD79BF}" type="datetimeFigureOut">
              <a:rPr lang="en-US" smtClean="0"/>
              <a:pPr/>
              <a:t>12/21/2016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BA44A4-1843-4942-B5DE-001146CD79BF}" type="datetimeFigureOut">
              <a:rPr lang="en-US" smtClean="0"/>
              <a:pPr/>
              <a:t>12/21/2016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848AEE-3194-4187-851D-4FFA9F0EE47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www.tbc.me/revelation-stud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11th-hour.info/Articles/Gog_Maps.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11th-hour.info/Articles/Gog_Maps.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11th-hour.info/Articles/Gog_Maps.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11th-hour.info/Articles/Gog_Maps.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11th-hour.info/Articles/Gog_Maps.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tif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Since this book is the last book of the Bible, the only requirement is to have a working knowledge of the sixty-five books which go before. Then you will find that this book makes a great deal of sense and is quite logical. </a:t>
            </a:r>
          </a:p>
          <a:p>
            <a:pPr algn="ctr">
              <a:buNone/>
            </a:pPr>
            <a:r>
              <a:rPr lang="en-US" sz="2800" i="1" dirty="0" smtClean="0">
                <a:latin typeface="Times New Roman" pitchFamily="18" charset="0"/>
                <a:cs typeface="Times New Roman" pitchFamily="18" charset="0"/>
              </a:rPr>
              <a:t>J. Vernon McGee.</a:t>
            </a:r>
            <a:endParaRPr lang="en-US" sz="2800" i="1"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Service Announcement</a:t>
            </a:r>
            <a:endParaRPr lang="en-US" dirty="0"/>
          </a:p>
        </p:txBody>
      </p:sp>
      <p:sp>
        <p:nvSpPr>
          <p:cNvPr id="3" name="Content Placeholder 2"/>
          <p:cNvSpPr>
            <a:spLocks noGrp="1"/>
          </p:cNvSpPr>
          <p:nvPr>
            <p:ph idx="1"/>
          </p:nvPr>
        </p:nvSpPr>
        <p:spPr>
          <a:xfrm>
            <a:off x="228600" y="1600200"/>
            <a:ext cx="8686800" cy="4525963"/>
          </a:xfrm>
        </p:spPr>
        <p:txBody>
          <a:bodyPr/>
          <a:lstStyle/>
          <a:p>
            <a:pPr>
              <a:buNone/>
            </a:pPr>
            <a:r>
              <a:rPr lang="en-US" dirty="0" smtClean="0"/>
              <a:t>You can find all Revelation teaching material at</a:t>
            </a:r>
          </a:p>
          <a:p>
            <a:pPr>
              <a:buNone/>
            </a:pPr>
            <a:endParaRPr lang="en-US" dirty="0" smtClean="0"/>
          </a:p>
          <a:p>
            <a:pPr>
              <a:buNone/>
            </a:pPr>
            <a:r>
              <a:rPr lang="en-US" sz="2600" b="1" dirty="0" smtClean="0">
                <a:hlinkClick r:id="rId2"/>
              </a:rPr>
              <a:t>http://www.tbc.me/revelation-study</a:t>
            </a:r>
            <a:endParaRPr lang="en-US" sz="2600" b="1" dirty="0" smtClean="0"/>
          </a:p>
          <a:p>
            <a:pPr>
              <a:buNone/>
            </a:pPr>
            <a:endParaRPr lang="en-US" dirty="0" smtClean="0"/>
          </a:p>
          <a:p>
            <a:pPr>
              <a:buNone/>
            </a:pPr>
            <a:r>
              <a:rPr lang="en-US" dirty="0" smtClean="0"/>
              <a:t>See top of your handouts.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Revelation of Jesus Christ</a:t>
            </a:r>
            <a:br>
              <a:rPr lang="en-US" dirty="0" smtClean="0"/>
            </a:br>
            <a:r>
              <a:rPr lang="en-US" dirty="0" smtClean="0"/>
              <a:t>Chapter 6 of 22</a:t>
            </a:r>
            <a:endParaRPr lang="en-US" dirty="0"/>
          </a:p>
        </p:txBody>
      </p:sp>
      <p:sp>
        <p:nvSpPr>
          <p:cNvPr id="3" name="Subtitle 2"/>
          <p:cNvSpPr>
            <a:spLocks noGrp="1"/>
          </p:cNvSpPr>
          <p:nvPr>
            <p:ph type="subTitle" idx="1"/>
          </p:nvPr>
        </p:nvSpPr>
        <p:spPr/>
        <p:txBody>
          <a:bodyPr/>
          <a:lstStyle/>
          <a:p>
            <a:endParaRPr lang="en-US" dirty="0"/>
          </a:p>
        </p:txBody>
      </p:sp>
      <p:sp>
        <p:nvSpPr>
          <p:cNvPr id="5" name="TextBox 4"/>
          <p:cNvSpPr txBox="1"/>
          <p:nvPr/>
        </p:nvSpPr>
        <p:spPr>
          <a:xfrm>
            <a:off x="762000" y="5105400"/>
            <a:ext cx="7772400" cy="830997"/>
          </a:xfrm>
          <a:prstGeom prst="rect">
            <a:avLst/>
          </a:prstGeom>
          <a:noFill/>
        </p:spPr>
        <p:txBody>
          <a:bodyPr wrap="square" rtlCol="0">
            <a:spAutoFit/>
          </a:bodyPr>
          <a:lstStyle/>
          <a:p>
            <a:r>
              <a:rPr lang="en-US" sz="2000" b="1" i="1" dirty="0" smtClean="0">
                <a:solidFill>
                  <a:schemeClr val="tx2"/>
                </a:solidFill>
              </a:rPr>
              <a:t>Rev. 1:3</a:t>
            </a:r>
            <a:r>
              <a:rPr lang="en-US" sz="2000" i="1" dirty="0" smtClean="0">
                <a:solidFill>
                  <a:schemeClr val="tx2"/>
                </a:solidFill>
              </a:rPr>
              <a:t> </a:t>
            </a:r>
            <a:r>
              <a:rPr lang="en-US" sz="2000" i="1" dirty="0" smtClean="0">
                <a:solidFill>
                  <a:srgbClr val="FF0000"/>
                </a:solidFill>
              </a:rPr>
              <a:t>Blessed is he who </a:t>
            </a:r>
            <a:r>
              <a:rPr lang="en-US" sz="2800" b="1" i="1" u="sng" dirty="0" smtClean="0">
                <a:solidFill>
                  <a:schemeClr val="tx2">
                    <a:lumMod val="75000"/>
                  </a:schemeClr>
                </a:solidFill>
              </a:rPr>
              <a:t>reads</a:t>
            </a:r>
            <a:r>
              <a:rPr lang="en-US" sz="2800" i="1" dirty="0" smtClean="0">
                <a:solidFill>
                  <a:srgbClr val="FF0000"/>
                </a:solidFill>
              </a:rPr>
              <a:t> </a:t>
            </a:r>
            <a:r>
              <a:rPr lang="en-US" sz="2000" i="1" dirty="0" smtClean="0">
                <a:solidFill>
                  <a:srgbClr val="FF0000"/>
                </a:solidFill>
              </a:rPr>
              <a:t>and those who </a:t>
            </a:r>
            <a:r>
              <a:rPr lang="en-US" sz="2000" b="1" i="1" u="sng" dirty="0" smtClean="0">
                <a:solidFill>
                  <a:srgbClr val="FF0000"/>
                </a:solidFill>
              </a:rPr>
              <a:t>hear</a:t>
            </a:r>
            <a:r>
              <a:rPr lang="en-US" sz="2000" i="1" dirty="0" smtClean="0">
                <a:solidFill>
                  <a:srgbClr val="FF0000"/>
                </a:solidFill>
              </a:rPr>
              <a:t> the words of the prophecy, and </a:t>
            </a:r>
            <a:r>
              <a:rPr lang="en-US" sz="2000" b="1" i="1" u="sng" dirty="0" smtClean="0">
                <a:solidFill>
                  <a:srgbClr val="FF0000"/>
                </a:solidFill>
              </a:rPr>
              <a:t>heed</a:t>
            </a:r>
            <a:r>
              <a:rPr lang="en-US" sz="2000" i="1" dirty="0" smtClean="0">
                <a:solidFill>
                  <a:srgbClr val="FF0000"/>
                </a:solidFill>
              </a:rPr>
              <a:t> the things which are written in it; for the time is near</a:t>
            </a:r>
            <a:r>
              <a:rPr lang="en-US" sz="2000" i="1" dirty="0" smtClean="0"/>
              <a:t>.</a:t>
            </a:r>
            <a:r>
              <a:rPr lang="en-US" sz="2000" dirty="0" smtClean="0"/>
              <a:t> </a:t>
            </a:r>
          </a:p>
        </p:txBody>
      </p:sp>
      <p:sp>
        <p:nvSpPr>
          <p:cNvPr id="13313" name="Text Box 1"/>
          <p:cNvSpPr txBox="1">
            <a:spLocks noChangeArrowheads="1"/>
          </p:cNvSpPr>
          <p:nvPr/>
        </p:nvSpPr>
        <p:spPr bwMode="auto">
          <a:xfrm>
            <a:off x="3048000" y="457200"/>
            <a:ext cx="4876800" cy="1015663"/>
          </a:xfrm>
          <a:prstGeom prst="rect">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rgbClr val="0000FF"/>
                </a:solidFill>
                <a:effectLst/>
                <a:latin typeface="Times New Roman" pitchFamily="18" charset="0"/>
              </a:rPr>
              <a:t>Rev. 22:10</a:t>
            </a:r>
            <a:r>
              <a:rPr kumimoji="0" lang="en-US" sz="2000" b="0" i="0" u="none" strike="noStrike" cap="none" normalizeH="0" baseline="0" dirty="0" smtClean="0">
                <a:ln>
                  <a:noFill/>
                </a:ln>
                <a:solidFill>
                  <a:schemeClr val="tx1"/>
                </a:solidFill>
                <a:effectLst/>
                <a:latin typeface="Times New Roman" pitchFamily="18" charset="0"/>
              </a:rPr>
              <a:t> And he said to me, "</a:t>
            </a:r>
            <a:r>
              <a:rPr kumimoji="0" lang="en-US" sz="2000" b="0" i="0" u="none" strike="noStrike" cap="none" normalizeH="0" baseline="0" dirty="0" smtClean="0">
                <a:ln>
                  <a:noFill/>
                </a:ln>
                <a:solidFill>
                  <a:srgbClr val="FF0000"/>
                </a:solidFill>
                <a:effectLst/>
                <a:latin typeface="Times New Roman" pitchFamily="18" charset="0"/>
              </a:rPr>
              <a:t>Do not seal up the words of the prophecy of th</a:t>
            </a:r>
            <a:r>
              <a:rPr kumimoji="0" lang="en-US" sz="2000" b="0" i="0" u="none" strike="noStrike" cap="none" normalizeH="0" baseline="0" dirty="0" smtClean="0">
                <a:ln>
                  <a:noFill/>
                </a:ln>
                <a:solidFill>
                  <a:srgbClr val="FF0000"/>
                </a:solidFill>
                <a:effectLst/>
                <a:latin typeface="Calibri" pitchFamily="34" charset="0"/>
              </a:rPr>
              <a:t>is book, for the time is near.</a:t>
            </a:r>
            <a:r>
              <a:rPr kumimoji="0" lang="en-US" sz="2000" b="0" i="0" u="none" strike="noStrike" cap="none" normalizeH="0" baseline="0" dirty="0" smtClean="0">
                <a:ln>
                  <a:noFill/>
                </a:ln>
                <a:effectLst/>
                <a:latin typeface="Calibri" pitchFamily="34" charset="0"/>
              </a:rPr>
              <a:t>”</a:t>
            </a:r>
            <a:r>
              <a:rPr kumimoji="0" lang="en-US" sz="2000" b="0" i="0" u="none" strike="noStrike" cap="none" normalizeH="0" baseline="0" dirty="0" smtClean="0">
                <a:ln>
                  <a:noFill/>
                </a:ln>
                <a:solidFill>
                  <a:srgbClr val="FF0000"/>
                </a:solidFill>
                <a:effectLst/>
                <a:latin typeface="Calibri" pitchFamily="34" charset="0"/>
              </a:rPr>
              <a:t> </a:t>
            </a:r>
            <a:endParaRPr kumimoji="0" lang="en-US" sz="2800" b="0" i="0" u="none" strike="noStrike" cap="none" normalizeH="0" baseline="0" dirty="0" smtClean="0">
              <a:ln>
                <a:noFill/>
              </a:ln>
              <a:solidFill>
                <a:srgbClr val="FF0000"/>
              </a:solidFill>
              <a:effectLst/>
              <a:latin typeface="Arial" pitchFamily="34" charset="0"/>
            </a:endParaRPr>
          </a:p>
        </p:txBody>
      </p:sp>
      <p:pic>
        <p:nvPicPr>
          <p:cNvPr id="7" name="Picture 6" descr="http://dedication.www3.50megs.com/jpg/scroll.jpg"/>
          <p:cNvPicPr/>
          <p:nvPr/>
        </p:nvPicPr>
        <p:blipFill>
          <a:blip r:embed="rId2" cstate="print"/>
          <a:srcRect/>
          <a:stretch>
            <a:fillRect/>
          </a:stretch>
        </p:blipFill>
        <p:spPr bwMode="auto">
          <a:xfrm>
            <a:off x="6553200" y="2895600"/>
            <a:ext cx="1676400" cy="2286000"/>
          </a:xfrm>
          <a:prstGeom prst="rect">
            <a:avLst/>
          </a:prstGeom>
          <a:noFill/>
          <a:ln w="9525">
            <a:noFill/>
            <a:miter lim="800000"/>
            <a:headEnd/>
            <a:tailEnd/>
          </a:ln>
        </p:spPr>
      </p:pic>
      <p:pic>
        <p:nvPicPr>
          <p:cNvPr id="9" name="Picture 2" descr="E:\BIBLE STUDY\MBC Community Teaching\DTW\Final-Revelation development files\PatSmith-jpgs\10.jpg"/>
          <p:cNvPicPr>
            <a:picLocks noChangeAspect="1" noChangeArrowheads="1"/>
          </p:cNvPicPr>
          <p:nvPr/>
        </p:nvPicPr>
        <p:blipFill>
          <a:blip r:embed="rId3" cstate="print"/>
          <a:srcRect/>
          <a:stretch>
            <a:fillRect/>
          </a:stretch>
        </p:blipFill>
        <p:spPr bwMode="auto">
          <a:xfrm>
            <a:off x="14925" y="0"/>
            <a:ext cx="2777765" cy="19812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t>Outline of Revelation</a:t>
            </a:r>
            <a:endParaRPr lang="en-US" b="1"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a:t>
            </a:fld>
            <a:endParaRPr lang="en-US"/>
          </a:p>
        </p:txBody>
      </p:sp>
      <p:graphicFrame>
        <p:nvGraphicFramePr>
          <p:cNvPr id="7" name="Table 6"/>
          <p:cNvGraphicFramePr>
            <a:graphicFrameLocks noGrp="1"/>
          </p:cNvGraphicFramePr>
          <p:nvPr/>
        </p:nvGraphicFramePr>
        <p:xfrm>
          <a:off x="304800" y="1100802"/>
          <a:ext cx="8534400" cy="5260624"/>
        </p:xfrm>
        <a:graphic>
          <a:graphicData uri="http://schemas.openxmlformats.org/drawingml/2006/table">
            <a:tbl>
              <a:tblPr/>
              <a:tblGrid>
                <a:gridCol w="1805680"/>
                <a:gridCol w="6728720"/>
              </a:tblGrid>
              <a:tr h="342892">
                <a:tc>
                  <a:txBody>
                    <a:bodyPr/>
                    <a:lstStyle/>
                    <a:p>
                      <a:pPr marL="0" marR="0" algn="ctr">
                        <a:lnSpc>
                          <a:spcPct val="115000"/>
                        </a:lnSpc>
                        <a:spcBef>
                          <a:spcPts val="0"/>
                        </a:spcBef>
                        <a:spcAft>
                          <a:spcPts val="0"/>
                        </a:spcAft>
                      </a:pPr>
                      <a:r>
                        <a:rPr lang="en-US" sz="2000" b="1" dirty="0">
                          <a:latin typeface="Calibri"/>
                          <a:ea typeface="MS Mincho"/>
                          <a:cs typeface="Times New Roman"/>
                        </a:rPr>
                        <a:t>Chapters</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Calibri"/>
                          <a:ea typeface="MS Mincho"/>
                          <a:cs typeface="Times New Roman"/>
                        </a:rPr>
                        <a:t>Topic</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a:t>
                      </a:r>
                      <a:r>
                        <a:rPr lang="en-US" sz="1400" dirty="0">
                          <a:latin typeface="+mn-lt"/>
                          <a:ea typeface="MS Mincho"/>
                          <a:cs typeface="Times New Roman"/>
                        </a:rPr>
                        <a:t> </a:t>
                      </a:r>
                      <a:r>
                        <a:rPr lang="en-US" sz="1400" b="1" i="1" dirty="0">
                          <a:solidFill>
                            <a:srgbClr val="FF0000"/>
                          </a:solidFill>
                          <a:latin typeface="+mn-lt"/>
                          <a:ea typeface="MS Mincho"/>
                          <a:cs typeface="Times New Roman"/>
                        </a:rPr>
                        <a:t>which you have seen  </a:t>
                      </a:r>
                      <a:r>
                        <a:rPr lang="en-US" sz="1400" dirty="0">
                          <a:latin typeface="+mn-lt"/>
                          <a:ea typeface="Calibri"/>
                          <a:cs typeface="Times New Roman"/>
                        </a:rPr>
                        <a:t>─ </a:t>
                      </a:r>
                      <a:r>
                        <a:rPr lang="en-US" sz="1400" dirty="0" smtClean="0">
                          <a:latin typeface="+mn-lt"/>
                          <a:ea typeface="Calibri"/>
                          <a:cs typeface="Times New Roman"/>
                        </a:rPr>
                        <a:t>Glorified </a:t>
                      </a:r>
                      <a:r>
                        <a:rPr lang="en-US" sz="1400" dirty="0" smtClean="0">
                          <a:latin typeface="+mn-lt"/>
                          <a:ea typeface="MS Mincho"/>
                          <a:cs typeface="Times New Roman"/>
                        </a:rPr>
                        <a:t>Christ </a:t>
                      </a:r>
                      <a:r>
                        <a:rPr lang="en-US" sz="1400" dirty="0">
                          <a:latin typeface="+mn-lt"/>
                          <a:ea typeface="MS Mincho"/>
                          <a:cs typeface="Times New Roman"/>
                        </a:rPr>
                        <a:t>in heaven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2-3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 which are </a:t>
                      </a:r>
                      <a:r>
                        <a:rPr lang="en-US" sz="1400" dirty="0">
                          <a:latin typeface="+mn-lt"/>
                          <a:ea typeface="Calibri"/>
                          <a:cs typeface="Times New Roman"/>
                        </a:rPr>
                        <a:t>─ 7 </a:t>
                      </a:r>
                      <a:r>
                        <a:rPr lang="en-US" sz="1400" dirty="0">
                          <a:latin typeface="+mn-lt"/>
                          <a:ea typeface="MS Mincho"/>
                          <a:cs typeface="Times New Roman"/>
                        </a:rPr>
                        <a:t>letters to the 7 churches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4-5</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b="1" i="1" kern="1200" dirty="0" smtClean="0">
                          <a:solidFill>
                            <a:srgbClr val="FF0000"/>
                          </a:solidFill>
                          <a:latin typeface="+mn-lt"/>
                          <a:ea typeface="MS Mincho"/>
                          <a:cs typeface="Times New Roman"/>
                        </a:rPr>
                        <a:t>Things which shall take place </a:t>
                      </a:r>
                      <a:r>
                        <a:rPr lang="en-US" sz="1400" dirty="0" smtClean="0">
                          <a:latin typeface="+mn-lt"/>
                          <a:ea typeface="Calibri"/>
                          <a:cs typeface="Times New Roman"/>
                        </a:rPr>
                        <a:t>─ </a:t>
                      </a:r>
                      <a:r>
                        <a:rPr lang="en-US" sz="1400" b="1" i="1" kern="1200" dirty="0" smtClean="0">
                          <a:solidFill>
                            <a:srgbClr val="FF0000"/>
                          </a:solidFill>
                          <a:latin typeface="+mn-lt"/>
                          <a:ea typeface="MS Mincho"/>
                          <a:cs typeface="Times New Roman"/>
                        </a:rPr>
                        <a:t> </a:t>
                      </a:r>
                      <a:r>
                        <a:rPr lang="en-US" sz="1400" dirty="0" smtClean="0">
                          <a:latin typeface="+mn-lt"/>
                          <a:ea typeface="MS Mincho"/>
                          <a:cs typeface="Times New Roman"/>
                        </a:rPr>
                        <a:t>Introduction / background </a:t>
                      </a:r>
                      <a:r>
                        <a:rPr lang="en-US" sz="1400" dirty="0">
                          <a:latin typeface="+mn-lt"/>
                          <a:ea typeface="MS Mincho"/>
                          <a:cs typeface="Times New Roman"/>
                        </a:rPr>
                        <a:t>to the future — 7 sealed scroll</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6 seals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21060">
                <a:tc>
                  <a:txBody>
                    <a:bodyPr/>
                    <a:lstStyle/>
                    <a:p>
                      <a:pPr marL="0" marR="0" algn="ctr">
                        <a:lnSpc>
                          <a:spcPct val="115000"/>
                        </a:lnSpc>
                        <a:spcBef>
                          <a:spcPts val="0"/>
                        </a:spcBef>
                        <a:spcAft>
                          <a:spcPts val="0"/>
                        </a:spcAft>
                      </a:pPr>
                      <a:r>
                        <a:rPr lang="en-US" sz="1400" dirty="0">
                          <a:latin typeface="+mn-lt"/>
                          <a:ea typeface="MS Mincho"/>
                          <a:cs typeface="Times New Roman"/>
                        </a:rPr>
                        <a:t>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dirty="0">
                          <a:solidFill>
                            <a:srgbClr val="FF0000"/>
                          </a:solidFill>
                          <a:latin typeface="+mn-lt"/>
                          <a:ea typeface="MS Mincho"/>
                          <a:cs typeface="Times New Roman"/>
                        </a:rPr>
                        <a:t>1</a:t>
                      </a:r>
                      <a:r>
                        <a:rPr lang="en-US" sz="1400" b="1" baseline="30000" dirty="0">
                          <a:solidFill>
                            <a:srgbClr val="FF0000"/>
                          </a:solidFill>
                          <a:latin typeface="+mn-lt"/>
                          <a:ea typeface="MS Mincho"/>
                          <a:cs typeface="Times New Roman"/>
                        </a:rPr>
                        <a:t>st</a:t>
                      </a:r>
                      <a:r>
                        <a:rPr lang="en-US" sz="1400" b="1" dirty="0">
                          <a:solidFill>
                            <a:srgbClr val="FF0000"/>
                          </a:solidFill>
                          <a:latin typeface="+mn-lt"/>
                          <a:ea typeface="MS Mincho"/>
                          <a:cs typeface="Times New Roman"/>
                        </a:rPr>
                        <a:t> parenthetic  </a:t>
                      </a:r>
                      <a:r>
                        <a:rPr lang="en-US" sz="1400" dirty="0">
                          <a:latin typeface="+mn-lt"/>
                          <a:ea typeface="Calibri"/>
                          <a:cs typeface="Times New Roman"/>
                        </a:rPr>
                        <a:t>─ </a:t>
                      </a:r>
                      <a:r>
                        <a:rPr lang="en-US" sz="1400" dirty="0">
                          <a:latin typeface="+mn-lt"/>
                          <a:ea typeface="MS Mincho"/>
                          <a:cs typeface="Times New Roman"/>
                        </a:rPr>
                        <a:t>2 groups (</a:t>
                      </a:r>
                      <a:r>
                        <a:rPr lang="en-US" sz="1400" dirty="0" smtClean="0">
                          <a:latin typeface="+mn-lt"/>
                          <a:ea typeface="MS Mincho"/>
                          <a:cs typeface="Times New Roman"/>
                        </a:rPr>
                        <a:t>144,000,</a:t>
                      </a:r>
                      <a:r>
                        <a:rPr lang="en-US" sz="1400" baseline="0" dirty="0" smtClean="0">
                          <a:latin typeface="+mn-lt"/>
                          <a:ea typeface="MS Mincho"/>
                          <a:cs typeface="Times New Roman"/>
                        </a:rPr>
                        <a:t> </a:t>
                      </a:r>
                      <a:r>
                        <a:rPr lang="en-US" sz="1400" dirty="0" smtClean="0">
                          <a:latin typeface="+mn-lt"/>
                          <a:ea typeface="MS Mincho"/>
                          <a:cs typeface="Times New Roman"/>
                        </a:rPr>
                        <a:t>multitude </a:t>
                      </a:r>
                      <a:r>
                        <a:rPr lang="en-US" sz="1400" dirty="0">
                          <a:latin typeface="+mn-lt"/>
                          <a:ea typeface="MS Mincho"/>
                          <a:cs typeface="Times New Roman"/>
                        </a:rPr>
                        <a:t>of gentiles in white </a:t>
                      </a:r>
                      <a:r>
                        <a:rPr lang="en-US" sz="1400" dirty="0" smtClean="0">
                          <a:latin typeface="+mn-lt"/>
                          <a:ea typeface="MS Mincho"/>
                          <a:cs typeface="Times New Roman"/>
                        </a:rPr>
                        <a:t>robes)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seal and first 4 trumpets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5</a:t>
                      </a:r>
                      <a:r>
                        <a:rPr lang="en-US" sz="1400" baseline="30000" dirty="0">
                          <a:latin typeface="+mn-lt"/>
                          <a:ea typeface="MS Mincho"/>
                          <a:cs typeface="Times New Roman"/>
                        </a:rPr>
                        <a:t>th</a:t>
                      </a:r>
                      <a:r>
                        <a:rPr lang="en-US" sz="1400" dirty="0">
                          <a:latin typeface="+mn-lt"/>
                          <a:ea typeface="MS Mincho"/>
                          <a:cs typeface="Times New Roman"/>
                        </a:rPr>
                        <a:t> &amp; 6</a:t>
                      </a:r>
                      <a:r>
                        <a:rPr lang="en-US" sz="1400" baseline="30000" dirty="0">
                          <a:latin typeface="+mn-lt"/>
                          <a:ea typeface="MS Mincho"/>
                          <a:cs typeface="Times New Roman"/>
                        </a:rPr>
                        <a:t>th</a:t>
                      </a:r>
                      <a:r>
                        <a:rPr lang="en-US" sz="1400" dirty="0">
                          <a:latin typeface="+mn-lt"/>
                          <a:ea typeface="MS Mincho"/>
                          <a:cs typeface="Times New Roman"/>
                        </a:rPr>
                        <a:t> trumpets, 1</a:t>
                      </a:r>
                      <a:r>
                        <a:rPr lang="en-US" sz="1400" baseline="30000" dirty="0">
                          <a:latin typeface="+mn-lt"/>
                          <a:ea typeface="MS Mincho"/>
                          <a:cs typeface="Times New Roman"/>
                        </a:rPr>
                        <a:t>st</a:t>
                      </a:r>
                      <a:r>
                        <a:rPr lang="en-US" sz="1400" dirty="0">
                          <a:latin typeface="+mn-lt"/>
                          <a:ea typeface="MS Mincho"/>
                          <a:cs typeface="Times New Roman"/>
                        </a:rPr>
                        <a:t> </a:t>
                      </a:r>
                      <a:r>
                        <a:rPr lang="en-US" sz="1400" dirty="0" smtClean="0">
                          <a:latin typeface="+mn-lt"/>
                          <a:ea typeface="MS Mincho"/>
                          <a:cs typeface="Times New Roman"/>
                        </a:rPr>
                        <a:t>&amp; 2</a:t>
                      </a:r>
                      <a:r>
                        <a:rPr lang="en-US" sz="1400" baseline="30000" dirty="0" smtClean="0">
                          <a:latin typeface="+mn-lt"/>
                          <a:ea typeface="MS Mincho"/>
                          <a:cs typeface="Times New Roman"/>
                        </a:rPr>
                        <a:t>nd</a:t>
                      </a:r>
                      <a:r>
                        <a:rPr lang="en-US" sz="1400" baseline="0" dirty="0" smtClean="0">
                          <a:latin typeface="+mn-lt"/>
                          <a:ea typeface="MS Mincho"/>
                          <a:cs typeface="Times New Roman"/>
                        </a:rPr>
                        <a:t> </a:t>
                      </a:r>
                      <a:r>
                        <a:rPr lang="en-US" sz="1400" dirty="0" smtClean="0">
                          <a:latin typeface="+mn-lt"/>
                          <a:ea typeface="MS Mincho"/>
                          <a:cs typeface="Times New Roman"/>
                        </a:rPr>
                        <a:t>Woes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10-11:14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2</a:t>
                      </a:r>
                      <a:r>
                        <a:rPr lang="en-US" sz="1400" b="1" kern="1200" baseline="30000" dirty="0" smtClean="0">
                          <a:solidFill>
                            <a:srgbClr val="FF0000"/>
                          </a:solidFill>
                          <a:latin typeface="+mn-lt"/>
                          <a:ea typeface="MS Mincho"/>
                          <a:cs typeface="Times New Roman"/>
                        </a:rPr>
                        <a:t>nd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the little book, the two </a:t>
                      </a:r>
                      <a:r>
                        <a:rPr lang="en-US" sz="1400" dirty="0" smtClean="0">
                          <a:latin typeface="+mn-lt"/>
                          <a:ea typeface="Calibri"/>
                          <a:cs typeface="Times New Roman"/>
                        </a:rPr>
                        <a:t>witnesses, end of 2</a:t>
                      </a:r>
                      <a:r>
                        <a:rPr lang="en-US" sz="1400" baseline="30000" dirty="0" smtClean="0">
                          <a:latin typeface="+mn-lt"/>
                          <a:ea typeface="Calibri"/>
                          <a:cs typeface="Times New Roman"/>
                        </a:rPr>
                        <a:t>nd</a:t>
                      </a:r>
                      <a:r>
                        <a:rPr lang="en-US" sz="1400" dirty="0" smtClean="0">
                          <a:latin typeface="+mn-lt"/>
                          <a:ea typeface="Calibri"/>
                          <a:cs typeface="Times New Roman"/>
                        </a:rPr>
                        <a:t> Woe</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11:15-19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trumpet, 3</a:t>
                      </a:r>
                      <a:r>
                        <a:rPr lang="en-US" sz="1400" baseline="30000" dirty="0">
                          <a:latin typeface="+mn-lt"/>
                          <a:ea typeface="MS Mincho"/>
                          <a:cs typeface="Times New Roman"/>
                        </a:rPr>
                        <a:t>rd</a:t>
                      </a:r>
                      <a:r>
                        <a:rPr lang="en-US" sz="1400" dirty="0">
                          <a:latin typeface="+mn-lt"/>
                          <a:ea typeface="MS Mincho"/>
                          <a:cs typeface="Times New Roman"/>
                        </a:rPr>
                        <a:t> Woe</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important characters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wicked </a:t>
                      </a:r>
                      <a:r>
                        <a:rPr lang="en-US" sz="1400" dirty="0" smtClean="0">
                          <a:latin typeface="+mn-lt"/>
                          <a:ea typeface="Calibri"/>
                          <a:cs typeface="Times New Roman"/>
                        </a:rPr>
                        <a:t>rulers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visions of Christ triumphant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15-16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 bowls leading to the 2</a:t>
                      </a:r>
                      <a:r>
                        <a:rPr lang="en-US" sz="1400" baseline="30000" dirty="0">
                          <a:latin typeface="+mn-lt"/>
                          <a:ea typeface="MS Mincho"/>
                          <a:cs typeface="Times New Roman"/>
                        </a:rPr>
                        <a:t>nd</a:t>
                      </a:r>
                      <a:r>
                        <a:rPr lang="en-US" sz="1400" dirty="0">
                          <a:latin typeface="+mn-lt"/>
                          <a:ea typeface="MS Mincho"/>
                          <a:cs typeface="Times New Roman"/>
                        </a:rPr>
                        <a:t> coming of Christ</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a:t>
                      </a:r>
                      <a:r>
                        <a:rPr lang="en-US" sz="1400" dirty="0">
                          <a:latin typeface="+mn-lt"/>
                          <a:ea typeface="MS Mincho"/>
                          <a:cs typeface="Times New Roman"/>
                        </a:rPr>
                        <a:t>Destruction of ecclesiastic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MS Mincho"/>
                          <a:cs typeface="Times New Roman"/>
                        </a:rPr>
                        <a:t> </a:t>
                      </a:r>
                      <a:r>
                        <a:rPr lang="en-US" sz="1400" dirty="0">
                          <a:latin typeface="+mn-lt"/>
                          <a:ea typeface="Calibri"/>
                          <a:cs typeface="Times New Roman"/>
                        </a:rPr>
                        <a:t>─ </a:t>
                      </a:r>
                      <a:r>
                        <a:rPr lang="en-US" sz="1400" dirty="0">
                          <a:latin typeface="+mn-lt"/>
                          <a:ea typeface="MS Mincho"/>
                          <a:cs typeface="Times New Roman"/>
                        </a:rPr>
                        <a:t>Destruction of political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2</a:t>
                      </a:r>
                      <a:r>
                        <a:rPr lang="en-US" sz="1400" baseline="30000" dirty="0">
                          <a:latin typeface="+mn-lt"/>
                          <a:ea typeface="MS Mincho"/>
                          <a:cs typeface="Times New Roman"/>
                        </a:rPr>
                        <a:t>nd</a:t>
                      </a:r>
                      <a:r>
                        <a:rPr lang="en-US" sz="1400" dirty="0">
                          <a:latin typeface="+mn-lt"/>
                          <a:ea typeface="MS Mincho"/>
                          <a:cs typeface="Times New Roman"/>
                        </a:rPr>
                        <a:t> Coming of Christ, the great supper of God</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493552">
                <a:tc>
                  <a:txBody>
                    <a:bodyPr/>
                    <a:lstStyle/>
                    <a:p>
                      <a:pPr marL="0" marR="0" algn="ctr">
                        <a:lnSpc>
                          <a:spcPct val="115000"/>
                        </a:lnSpc>
                        <a:spcBef>
                          <a:spcPts val="0"/>
                        </a:spcBef>
                        <a:spcAft>
                          <a:spcPts val="0"/>
                        </a:spcAft>
                      </a:pPr>
                      <a:r>
                        <a:rPr lang="en-US" sz="1400">
                          <a:latin typeface="+mn-lt"/>
                          <a:ea typeface="MS Mincho"/>
                          <a:cs typeface="Times New Roman"/>
                        </a:rPr>
                        <a:t>20</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Millennial reign of Christ </a:t>
                      </a:r>
                      <a:r>
                        <a:rPr lang="en-US" sz="1400" dirty="0" smtClean="0">
                          <a:latin typeface="+mn-lt"/>
                          <a:ea typeface="Calibri"/>
                          <a:cs typeface="Times New Roman"/>
                        </a:rPr>
                        <a:t>─ </a:t>
                      </a:r>
                      <a:r>
                        <a:rPr lang="en-US" sz="1400" dirty="0">
                          <a:latin typeface="+mn-lt"/>
                          <a:ea typeface="Calibri"/>
                          <a:cs typeface="Times New Roman"/>
                        </a:rPr>
                        <a:t>Satan bound, 1000 year reign, Satan released, great white throne judgment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New Jerusalem, new heaven and new earth</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Concluding revelations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bl>
          </a:graphicData>
        </a:graphic>
      </p:graphicFrame>
      <p:sp>
        <p:nvSpPr>
          <p:cNvPr id="8" name="Diamond 7"/>
          <p:cNvSpPr/>
          <p:nvPr/>
        </p:nvSpPr>
        <p:spPr>
          <a:xfrm>
            <a:off x="609600" y="20574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a:t>
            </a:fld>
            <a:endParaRPr lang="en-US"/>
          </a:p>
        </p:txBody>
      </p:sp>
      <p:pic>
        <p:nvPicPr>
          <p:cNvPr id="72706" name="Picture 2" descr="E:\BIBLE STUDY\MBC Community Teaching\DTW\Final-Revelation development files\PatSmithTiffs\05.TIF"/>
          <p:cNvPicPr>
            <a:picLocks noChangeAspect="1" noChangeArrowheads="1"/>
          </p:cNvPicPr>
          <p:nvPr/>
        </p:nvPicPr>
        <p:blipFill>
          <a:blip r:embed="rId2" cstate="print"/>
          <a:srcRect/>
          <a:stretch>
            <a:fillRect/>
          </a:stretch>
        </p:blipFill>
        <p:spPr bwMode="auto">
          <a:xfrm>
            <a:off x="-465233" y="1"/>
            <a:ext cx="9761633" cy="6934200"/>
          </a:xfrm>
          <a:prstGeom prst="rect">
            <a:avLst/>
          </a:prstGeom>
          <a:noFill/>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b="1" dirty="0" smtClean="0">
                <a:solidFill>
                  <a:srgbClr val="0000FF"/>
                </a:solidFill>
              </a:rPr>
              <a:t>Rev 4 &amp; 5 </a:t>
            </a:r>
            <a:r>
              <a:rPr lang="en-US" dirty="0" smtClean="0"/>
              <a:t>Doxologies</a:t>
            </a:r>
            <a:endParaRPr lang="en-US" dirty="0"/>
          </a:p>
        </p:txBody>
      </p:sp>
      <p:sp>
        <p:nvSpPr>
          <p:cNvPr id="3" name="Content Placeholder 2"/>
          <p:cNvSpPr>
            <a:spLocks noGrp="1"/>
          </p:cNvSpPr>
          <p:nvPr>
            <p:ph idx="1"/>
          </p:nvPr>
        </p:nvSpPr>
        <p:spPr>
          <a:xfrm>
            <a:off x="228600" y="762000"/>
            <a:ext cx="8458200" cy="4525963"/>
          </a:xfrm>
        </p:spPr>
        <p:txBody>
          <a:bodyPr>
            <a:noAutofit/>
          </a:bodyPr>
          <a:lstStyle/>
          <a:p>
            <a:pPr>
              <a:buNone/>
            </a:pPr>
            <a:r>
              <a:rPr lang="en-US" sz="2000" b="1" u="sng" dirty="0" smtClean="0">
                <a:solidFill>
                  <a:srgbClr val="C00000"/>
                </a:solidFill>
                <a:latin typeface="Times New Roman" pitchFamily="18" charset="0"/>
                <a:cs typeface="Times New Roman" pitchFamily="18" charset="0"/>
              </a:rPr>
              <a:t>4 Living Creatures</a:t>
            </a:r>
            <a:r>
              <a:rPr lang="en-US" sz="2000" b="1" dirty="0" smtClean="0">
                <a:solidFill>
                  <a:srgbClr val="C00000"/>
                </a:solidFill>
                <a:latin typeface="Times New Roman" pitchFamily="18" charset="0"/>
                <a:cs typeface="Times New Roman" pitchFamily="18" charset="0"/>
              </a:rPr>
              <a:t>: </a:t>
            </a:r>
            <a:r>
              <a:rPr lang="en-US" sz="2000" b="1" dirty="0" smtClean="0">
                <a:solidFill>
                  <a:srgbClr val="0000FF"/>
                </a:solidFill>
                <a:latin typeface="Times New Roman" pitchFamily="18" charset="0"/>
                <a:cs typeface="Times New Roman" pitchFamily="18" charset="0"/>
              </a:rPr>
              <a:t>Rev 4:8 </a:t>
            </a:r>
            <a:r>
              <a:rPr lang="en-US" sz="2000" dirty="0" smtClean="0">
                <a:latin typeface="Times New Roman" pitchFamily="18" charset="0"/>
                <a:cs typeface="Times New Roman" pitchFamily="18" charset="0"/>
              </a:rPr>
              <a:t>…"HOLY, HOLY, HOLY </a:t>
            </a:r>
            <a:r>
              <a:rPr lang="en-US" sz="2000" i="1" dirty="0" smtClean="0">
                <a:latin typeface="Times New Roman" pitchFamily="18" charset="0"/>
                <a:cs typeface="Times New Roman" pitchFamily="18" charset="0"/>
              </a:rPr>
              <a:t>is</a:t>
            </a:r>
            <a:r>
              <a:rPr lang="en-US" sz="2000" dirty="0" smtClean="0">
                <a:latin typeface="Times New Roman" pitchFamily="18" charset="0"/>
                <a:cs typeface="Times New Roman" pitchFamily="18" charset="0"/>
              </a:rPr>
              <a:t> THE LORD GOD, THE ALMIGHTY, WHO WAS AND WHO IS AND WHO IS TO COME." </a:t>
            </a:r>
          </a:p>
          <a:p>
            <a:pPr>
              <a:buNone/>
            </a:pPr>
            <a:r>
              <a:rPr lang="en-US" sz="2000" b="1" u="sng" dirty="0" smtClean="0">
                <a:solidFill>
                  <a:srgbClr val="C00000"/>
                </a:solidFill>
                <a:latin typeface="Times New Roman" pitchFamily="18" charset="0"/>
                <a:cs typeface="Times New Roman" pitchFamily="18" charset="0"/>
              </a:rPr>
              <a:t>24 Elders</a:t>
            </a:r>
            <a:r>
              <a:rPr lang="en-US" sz="2000" b="1" dirty="0" smtClean="0">
                <a:solidFill>
                  <a:srgbClr val="C00000"/>
                </a:solidFill>
                <a:latin typeface="Times New Roman" pitchFamily="18" charset="0"/>
                <a:cs typeface="Times New Roman" pitchFamily="18" charset="0"/>
              </a:rPr>
              <a:t>: </a:t>
            </a:r>
            <a:r>
              <a:rPr lang="en-US" sz="2000" b="1" dirty="0" smtClean="0">
                <a:solidFill>
                  <a:srgbClr val="0000FF"/>
                </a:solidFill>
                <a:latin typeface="Times New Roman" pitchFamily="18" charset="0"/>
                <a:cs typeface="Times New Roman" pitchFamily="18" charset="0"/>
              </a:rPr>
              <a:t>Rev 4:11 </a:t>
            </a:r>
            <a:r>
              <a:rPr lang="en-US" sz="2000" dirty="0" smtClean="0">
                <a:latin typeface="Times New Roman" pitchFamily="18" charset="0"/>
                <a:cs typeface="Times New Roman" pitchFamily="18" charset="0"/>
              </a:rPr>
              <a:t>"</a:t>
            </a:r>
            <a:r>
              <a:rPr lang="en-US" sz="2000" b="1" u="sng" dirty="0" smtClean="0">
                <a:solidFill>
                  <a:srgbClr val="C00000"/>
                </a:solidFill>
                <a:latin typeface="Times New Roman" pitchFamily="18" charset="0"/>
                <a:cs typeface="Times New Roman" pitchFamily="18" charset="0"/>
              </a:rPr>
              <a:t>Worthy are You</a:t>
            </a:r>
            <a:r>
              <a:rPr lang="en-US" sz="2000" dirty="0" smtClean="0">
                <a:latin typeface="Times New Roman" pitchFamily="18" charset="0"/>
                <a:cs typeface="Times New Roman" pitchFamily="18" charset="0"/>
              </a:rPr>
              <a:t>, our Lord and our God, to receive glory and honor and power; for You created all things, and because of Your will they existed, and were created." </a:t>
            </a:r>
          </a:p>
          <a:p>
            <a:pPr marL="344488" indent="-344488">
              <a:buNone/>
            </a:pPr>
            <a:r>
              <a:rPr lang="en-US" sz="2000" b="1" u="sng" dirty="0" smtClean="0">
                <a:solidFill>
                  <a:srgbClr val="C00000"/>
                </a:solidFill>
                <a:latin typeface="Times New Roman" pitchFamily="18" charset="0"/>
                <a:cs typeface="Times New Roman" pitchFamily="18" charset="0"/>
              </a:rPr>
              <a:t>4 &amp; 24</a:t>
            </a:r>
            <a:r>
              <a:rPr lang="en-US" sz="2000" b="1" dirty="0" smtClean="0">
                <a:solidFill>
                  <a:srgbClr val="C00000"/>
                </a:solidFill>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en-US" sz="2000" b="1" dirty="0" smtClean="0">
                <a:solidFill>
                  <a:srgbClr val="0000FF"/>
                </a:solidFill>
                <a:latin typeface="Times New Roman" pitchFamily="18" charset="0"/>
                <a:cs typeface="Times New Roman" pitchFamily="18" charset="0"/>
              </a:rPr>
              <a:t>Rev 5:9-10 </a:t>
            </a:r>
            <a:r>
              <a:rPr lang="en-US" sz="2000" dirty="0" smtClean="0">
                <a:latin typeface="Times New Roman" pitchFamily="18" charset="0"/>
                <a:cs typeface="Times New Roman" pitchFamily="18" charset="0"/>
              </a:rPr>
              <a:t>…new song, saying, "</a:t>
            </a:r>
            <a:r>
              <a:rPr lang="en-US" sz="2000" b="1" u="sng" dirty="0" smtClean="0">
                <a:solidFill>
                  <a:srgbClr val="C00000"/>
                </a:solidFill>
                <a:latin typeface="Times New Roman" pitchFamily="18" charset="0"/>
                <a:cs typeface="Times New Roman" pitchFamily="18" charset="0"/>
              </a:rPr>
              <a:t>Worthy are You </a:t>
            </a:r>
            <a:r>
              <a:rPr lang="en-US" sz="2000" dirty="0" smtClean="0">
                <a:latin typeface="Times New Roman" pitchFamily="18" charset="0"/>
                <a:cs typeface="Times New Roman" pitchFamily="18" charset="0"/>
              </a:rPr>
              <a:t>to take the book and to break its seals; for You were slain, and purchased for God with Your blood </a:t>
            </a:r>
            <a:r>
              <a:rPr lang="en-US" sz="2000" i="1" dirty="0" smtClean="0">
                <a:latin typeface="Times New Roman" pitchFamily="18" charset="0"/>
                <a:cs typeface="Times New Roman" pitchFamily="18" charset="0"/>
              </a:rPr>
              <a:t>men</a:t>
            </a:r>
            <a:r>
              <a:rPr lang="en-US" sz="2000" dirty="0" smtClean="0">
                <a:latin typeface="Times New Roman" pitchFamily="18" charset="0"/>
                <a:cs typeface="Times New Roman" pitchFamily="18" charset="0"/>
              </a:rPr>
              <a:t> from every tribe and tongue and people and nation. </a:t>
            </a:r>
            <a:r>
              <a:rPr lang="en-US" sz="2000" b="1" baseline="30000" dirty="0" smtClean="0">
                <a:solidFill>
                  <a:srgbClr val="0000FF"/>
                </a:solidFill>
                <a:latin typeface="Times New Roman" pitchFamily="18" charset="0"/>
                <a:cs typeface="Times New Roman" pitchFamily="18" charset="0"/>
              </a:rPr>
              <a:t>10 </a:t>
            </a:r>
            <a:r>
              <a:rPr lang="en-US" sz="2000" dirty="0" smtClean="0">
                <a:latin typeface="Times New Roman" pitchFamily="18" charset="0"/>
                <a:cs typeface="Times New Roman" pitchFamily="18" charset="0"/>
              </a:rPr>
              <a:t>"You have made them </a:t>
            </a:r>
            <a:r>
              <a:rPr lang="en-US" sz="2000" i="1" dirty="0" smtClean="0">
                <a:latin typeface="Times New Roman" pitchFamily="18" charset="0"/>
                <a:cs typeface="Times New Roman" pitchFamily="18" charset="0"/>
              </a:rPr>
              <a:t>to be</a:t>
            </a:r>
            <a:r>
              <a:rPr lang="en-US" sz="2000" dirty="0" smtClean="0">
                <a:latin typeface="Times New Roman" pitchFamily="18" charset="0"/>
                <a:cs typeface="Times New Roman" pitchFamily="18" charset="0"/>
              </a:rPr>
              <a:t> a kingdom and priests to our God; and they will reign upon the earth." </a:t>
            </a:r>
          </a:p>
          <a:p>
            <a:pPr marL="793750" indent="-344488">
              <a:buNone/>
            </a:pPr>
            <a:r>
              <a:rPr lang="en-US" sz="2000" b="1" i="1" dirty="0" smtClean="0">
                <a:solidFill>
                  <a:srgbClr val="0000FF"/>
                </a:solidFill>
                <a:latin typeface="Times New Roman" pitchFamily="18" charset="0"/>
                <a:cs typeface="Times New Roman" pitchFamily="18" charset="0"/>
              </a:rPr>
              <a:t>Rev 5:5 </a:t>
            </a:r>
            <a:r>
              <a:rPr lang="en-US" sz="2000" i="1" dirty="0" smtClean="0">
                <a:latin typeface="Times New Roman" pitchFamily="18" charset="0"/>
                <a:cs typeface="Times New Roman" pitchFamily="18" charset="0"/>
              </a:rPr>
              <a:t>and one of the elders *said to me, "Stop weeping; behold, </a:t>
            </a:r>
            <a:r>
              <a:rPr lang="en-US" sz="2000" b="1" i="1" dirty="0" smtClean="0">
                <a:solidFill>
                  <a:srgbClr val="C00000"/>
                </a:solidFill>
                <a:latin typeface="Times New Roman" pitchFamily="18" charset="0"/>
                <a:cs typeface="Times New Roman" pitchFamily="18" charset="0"/>
              </a:rPr>
              <a:t>the Lion that is from the tribe of Judah, the Root of David, has overcome so as to open the book and its seven seals.</a:t>
            </a:r>
            <a:r>
              <a:rPr lang="en-US" sz="2000" i="1" dirty="0" smtClean="0">
                <a:latin typeface="Times New Roman" pitchFamily="18" charset="0"/>
                <a:cs typeface="Times New Roman" pitchFamily="18" charset="0"/>
              </a:rPr>
              <a:t>“ </a:t>
            </a:r>
            <a:endParaRPr lang="en-US" sz="2000" b="1" i="1" dirty="0" smtClean="0">
              <a:latin typeface="Times New Roman" pitchFamily="18" charset="0"/>
              <a:cs typeface="Times New Roman" pitchFamily="18" charset="0"/>
            </a:endParaRPr>
          </a:p>
          <a:p>
            <a:pPr defTabSz="793750">
              <a:buNone/>
            </a:pPr>
            <a:r>
              <a:rPr lang="en-US" sz="2000" b="1" u="sng" dirty="0" smtClean="0">
                <a:solidFill>
                  <a:srgbClr val="C00000"/>
                </a:solidFill>
                <a:latin typeface="Times New Roman" pitchFamily="18" charset="0"/>
                <a:cs typeface="Times New Roman" pitchFamily="18" charset="0"/>
              </a:rPr>
              <a:t>4&amp;24&amp; myriads</a:t>
            </a:r>
            <a:r>
              <a:rPr lang="en-US" sz="2000" b="1" dirty="0" smtClean="0">
                <a:solidFill>
                  <a:srgbClr val="C00000"/>
                </a:solidFill>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en-US" sz="2000" b="1" dirty="0" smtClean="0">
                <a:solidFill>
                  <a:srgbClr val="0000FF"/>
                </a:solidFill>
                <a:latin typeface="Times New Roman" pitchFamily="18" charset="0"/>
                <a:cs typeface="Times New Roman" pitchFamily="18" charset="0"/>
              </a:rPr>
              <a:t>Rev 5:12 </a:t>
            </a:r>
            <a:r>
              <a:rPr lang="en-US" sz="2000" dirty="0" smtClean="0">
                <a:latin typeface="Times New Roman" pitchFamily="18" charset="0"/>
                <a:cs typeface="Times New Roman" pitchFamily="18" charset="0"/>
              </a:rPr>
              <a:t>…"</a:t>
            </a:r>
            <a:r>
              <a:rPr lang="en-US" sz="2000" b="1" u="sng" dirty="0" smtClean="0">
                <a:solidFill>
                  <a:srgbClr val="C00000"/>
                </a:solidFill>
                <a:latin typeface="Times New Roman" pitchFamily="18" charset="0"/>
                <a:cs typeface="Times New Roman" pitchFamily="18" charset="0"/>
              </a:rPr>
              <a:t>Worthy is the Lamb that was slain </a:t>
            </a:r>
            <a:r>
              <a:rPr lang="en-US" sz="2000" dirty="0" smtClean="0">
                <a:latin typeface="Times New Roman" pitchFamily="18" charset="0"/>
                <a:cs typeface="Times New Roman" pitchFamily="18" charset="0"/>
              </a:rPr>
              <a:t>to receive power and riches and wisdom and might and honor and glory and blessing." </a:t>
            </a:r>
          </a:p>
          <a:p>
            <a:pPr>
              <a:buNone/>
            </a:pPr>
            <a:r>
              <a:rPr lang="en-US" sz="2000" b="1" u="sng" dirty="0" smtClean="0">
                <a:solidFill>
                  <a:srgbClr val="C00000"/>
                </a:solidFill>
                <a:latin typeface="Times New Roman" pitchFamily="18" charset="0"/>
                <a:cs typeface="Times New Roman" pitchFamily="18" charset="0"/>
              </a:rPr>
              <a:t>All creation</a:t>
            </a:r>
            <a:r>
              <a:rPr lang="en-US" sz="2000" b="1" dirty="0" smtClean="0">
                <a:solidFill>
                  <a:srgbClr val="C00000"/>
                </a:solidFill>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en-US" sz="2000" b="1" dirty="0" smtClean="0">
                <a:solidFill>
                  <a:srgbClr val="0000FF"/>
                </a:solidFill>
                <a:latin typeface="Times New Roman" pitchFamily="18" charset="0"/>
                <a:cs typeface="Times New Roman" pitchFamily="18" charset="0"/>
              </a:rPr>
              <a:t>Rev 5:13 </a:t>
            </a:r>
            <a:r>
              <a:rPr lang="en-US" sz="2000" dirty="0" smtClean="0">
                <a:latin typeface="Times New Roman" pitchFamily="18" charset="0"/>
                <a:cs typeface="Times New Roman" pitchFamily="18" charset="0"/>
              </a:rPr>
              <a:t>…"To Him who sits on the throne, and to the Lamb, </a:t>
            </a:r>
            <a:r>
              <a:rPr lang="en-US" sz="2000" i="1" dirty="0" smtClean="0">
                <a:latin typeface="Times New Roman" pitchFamily="18" charset="0"/>
                <a:cs typeface="Times New Roman" pitchFamily="18" charset="0"/>
              </a:rPr>
              <a:t>be</a:t>
            </a:r>
            <a:r>
              <a:rPr lang="en-US" sz="2000" dirty="0" smtClean="0">
                <a:latin typeface="Times New Roman" pitchFamily="18" charset="0"/>
                <a:cs typeface="Times New Roman" pitchFamily="18" charset="0"/>
              </a:rPr>
              <a:t> </a:t>
            </a:r>
            <a:r>
              <a:rPr lang="en-US" sz="2000" b="1" u="sng" dirty="0" smtClean="0">
                <a:solidFill>
                  <a:srgbClr val="C00000"/>
                </a:solidFill>
                <a:latin typeface="Times New Roman" pitchFamily="18" charset="0"/>
                <a:cs typeface="Times New Roman" pitchFamily="18" charset="0"/>
              </a:rPr>
              <a:t>blessing and honor and glory and dominion forever and ever</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smtClean="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7</a:t>
            </a:fld>
            <a:endParaRPr lang="en-US"/>
          </a:p>
        </p:txBody>
      </p:sp>
      <p:pic>
        <p:nvPicPr>
          <p:cNvPr id="70658" name="Picture 2" descr="E:\BIBLE STUDY\MBC Community Teaching\DTW\Final-Revelation development files\PatSmithTiffs\07.TIF"/>
          <p:cNvPicPr>
            <a:picLocks noChangeAspect="1" noChangeArrowheads="1"/>
          </p:cNvPicPr>
          <p:nvPr/>
        </p:nvPicPr>
        <p:blipFill>
          <a:blip r:embed="rId2" cstate="print"/>
          <a:srcRect/>
          <a:stretch>
            <a:fillRect/>
          </a:stretch>
        </p:blipFill>
        <p:spPr bwMode="auto">
          <a:xfrm>
            <a:off x="-152400" y="0"/>
            <a:ext cx="9556954" cy="6934200"/>
          </a:xfrm>
          <a:prstGeom prst="rect">
            <a:avLst/>
          </a:prstGeom>
          <a:noFill/>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563562"/>
          </a:xfrm>
        </p:spPr>
        <p:txBody>
          <a:bodyPr>
            <a:normAutofit fontScale="90000"/>
          </a:bodyPr>
          <a:lstStyle/>
          <a:p>
            <a:r>
              <a:rPr lang="en-US" dirty="0" smtClean="0">
                <a:latin typeface="Times New Roman" pitchFamily="18" charset="0"/>
                <a:cs typeface="Times New Roman" pitchFamily="18" charset="0"/>
              </a:rPr>
              <a:t>The </a:t>
            </a:r>
            <a:r>
              <a:rPr lang="en-US" b="1" u="sng" dirty="0" smtClean="0">
                <a:solidFill>
                  <a:srgbClr val="C00000"/>
                </a:solidFill>
                <a:latin typeface="Times New Roman" pitchFamily="18" charset="0"/>
                <a:cs typeface="Times New Roman" pitchFamily="18" charset="0"/>
              </a:rPr>
              <a:t>Revealing</a:t>
            </a:r>
            <a:r>
              <a:rPr lang="en-US" dirty="0" smtClean="0">
                <a:latin typeface="Times New Roman" pitchFamily="18" charset="0"/>
                <a:cs typeface="Times New Roman" pitchFamily="18" charset="0"/>
              </a:rPr>
              <a:t> of </a:t>
            </a:r>
            <a:r>
              <a:rPr lang="en-US" b="1" u="sng" dirty="0" smtClean="0">
                <a:solidFill>
                  <a:srgbClr val="C00000"/>
                </a:solidFill>
                <a:latin typeface="Times New Roman" pitchFamily="18" charset="0"/>
                <a:cs typeface="Times New Roman" pitchFamily="18" charset="0"/>
              </a:rPr>
              <a:t>Jesus Christ</a:t>
            </a:r>
            <a:endParaRPr lang="en-US" b="1" u="sng" dirty="0">
              <a:solidFill>
                <a:srgbClr val="C00000"/>
              </a:solidFill>
              <a:latin typeface="Times New Roman" pitchFamily="18" charset="0"/>
              <a:cs typeface="Times New Roman" pitchFamily="18" charset="0"/>
            </a:endParaRPr>
          </a:p>
        </p:txBody>
      </p:sp>
      <p:sp>
        <p:nvSpPr>
          <p:cNvPr id="6" name="Content Placeholder 5"/>
          <p:cNvSpPr>
            <a:spLocks noGrp="1"/>
          </p:cNvSpPr>
          <p:nvPr>
            <p:ph idx="1"/>
          </p:nvPr>
        </p:nvSpPr>
        <p:spPr>
          <a:xfrm>
            <a:off x="457200" y="685800"/>
            <a:ext cx="8229600" cy="5715000"/>
          </a:xfrm>
        </p:spPr>
        <p:txBody>
          <a:bodyPr>
            <a:noAutofit/>
          </a:bodyPr>
          <a:lstStyle/>
          <a:p>
            <a:pPr marL="514350" indent="-514350">
              <a:buFont typeface="+mj-lt"/>
              <a:buAutoNum type="arabicPeriod"/>
            </a:pPr>
            <a:r>
              <a:rPr lang="en-US" sz="2800" dirty="0" smtClean="0"/>
              <a:t> </a:t>
            </a:r>
            <a:r>
              <a:rPr lang="en-US" sz="2800" b="1" dirty="0" smtClean="0">
                <a:solidFill>
                  <a:srgbClr val="0000FF"/>
                </a:solidFill>
              </a:rPr>
              <a:t>Rev 6 </a:t>
            </a:r>
            <a:r>
              <a:rPr lang="en-US" sz="2800" dirty="0" smtClean="0"/>
              <a:t>is the “Continental Divide” - McGee</a:t>
            </a:r>
          </a:p>
          <a:p>
            <a:pPr marL="514350" indent="-514350">
              <a:buFont typeface="+mj-lt"/>
              <a:buAutoNum type="arabicPeriod"/>
            </a:pPr>
            <a:r>
              <a:rPr lang="en-US" sz="2800" dirty="0" smtClean="0"/>
              <a:t>We see the Lion of the Tribe of Judah, the Lamb who was slain for the sins of the world</a:t>
            </a:r>
          </a:p>
          <a:p>
            <a:pPr marL="514350" indent="-514350">
              <a:buFont typeface="+mj-lt"/>
              <a:buAutoNum type="arabicPeriod"/>
            </a:pPr>
            <a:r>
              <a:rPr lang="en-US" sz="2800" dirty="0" smtClean="0"/>
              <a:t>Only He is “Worthy”… </a:t>
            </a:r>
            <a:r>
              <a:rPr lang="en-US" sz="2800" i="1" u="sng" dirty="0" smtClean="0">
                <a:solidFill>
                  <a:srgbClr val="C00000"/>
                </a:solidFill>
              </a:rPr>
              <a:t>to judge the world</a:t>
            </a:r>
          </a:p>
          <a:p>
            <a:pPr marL="514350" indent="-514350">
              <a:buFont typeface="+mj-lt"/>
              <a:buAutoNum type="arabicPeriod"/>
            </a:pPr>
            <a:r>
              <a:rPr lang="en-US" sz="2800" dirty="0" smtClean="0"/>
              <a:t>Scroll does not “contain” the judgments…but the terms of </a:t>
            </a:r>
            <a:r>
              <a:rPr lang="en-US" sz="2800" u="sng" dirty="0" smtClean="0"/>
              <a:t>redemption</a:t>
            </a:r>
            <a:r>
              <a:rPr lang="en-US" sz="2800" dirty="0" smtClean="0"/>
              <a:t>.</a:t>
            </a:r>
          </a:p>
          <a:p>
            <a:pPr marL="514350" indent="-514350">
              <a:buFont typeface="+mj-lt"/>
              <a:buAutoNum type="arabicPeriod"/>
            </a:pPr>
            <a:r>
              <a:rPr lang="en-US" sz="2800" dirty="0" smtClean="0"/>
              <a:t>The </a:t>
            </a:r>
            <a:r>
              <a:rPr lang="en-US" sz="2800" u="sng" dirty="0" smtClean="0">
                <a:solidFill>
                  <a:srgbClr val="C00000"/>
                </a:solidFill>
              </a:rPr>
              <a:t>Kinsman/Redeemer</a:t>
            </a:r>
            <a:r>
              <a:rPr lang="en-US" sz="2800" dirty="0" smtClean="0"/>
              <a:t> executes the terms</a:t>
            </a:r>
          </a:p>
          <a:p>
            <a:pPr marL="914400" lvl="1" indent="-514350">
              <a:buFont typeface="+mj-lt"/>
              <a:buAutoNum type="alphaLcPeriod"/>
            </a:pPr>
            <a:r>
              <a:rPr lang="en-US" sz="2400" dirty="0" smtClean="0"/>
              <a:t>He is also acting as </a:t>
            </a:r>
            <a:r>
              <a:rPr lang="en-US" sz="2400" u="sng" dirty="0" smtClean="0">
                <a:solidFill>
                  <a:srgbClr val="C00000"/>
                </a:solidFill>
              </a:rPr>
              <a:t>Blood Avenger</a:t>
            </a:r>
          </a:p>
          <a:p>
            <a:pPr marL="514350" indent="-514350">
              <a:buFont typeface="+mj-lt"/>
              <a:buAutoNum type="arabicPeriod"/>
            </a:pPr>
            <a:r>
              <a:rPr lang="en-US" sz="2800" dirty="0" smtClean="0">
                <a:latin typeface="Times New Roman" pitchFamily="18" charset="0"/>
                <a:cs typeface="Times New Roman" pitchFamily="18" charset="0"/>
              </a:rPr>
              <a:t> </a:t>
            </a:r>
            <a:r>
              <a:rPr lang="en-US" sz="2800" b="1" i="1" dirty="0" smtClean="0">
                <a:solidFill>
                  <a:srgbClr val="0000FF"/>
                </a:solidFill>
                <a:latin typeface="Times New Roman" pitchFamily="18" charset="0"/>
                <a:cs typeface="Times New Roman" pitchFamily="18" charset="0"/>
              </a:rPr>
              <a:t>2 Peter 1:20 </a:t>
            </a:r>
            <a:r>
              <a:rPr lang="en-US" sz="2800" i="1" dirty="0" smtClean="0">
                <a:latin typeface="Times New Roman" pitchFamily="18" charset="0"/>
                <a:cs typeface="Times New Roman" pitchFamily="18" charset="0"/>
              </a:rPr>
              <a:t>But know this first of all, that no prophecy of Scripture is a matter of one's own interpretation, …</a:t>
            </a:r>
          </a:p>
          <a:p>
            <a:pPr marL="514350" indent="-514350">
              <a:buFont typeface="+mj-lt"/>
              <a:buAutoNum type="arabicPeriod"/>
            </a:pPr>
            <a:r>
              <a:rPr lang="en-US" sz="2800" dirty="0" smtClean="0"/>
              <a:t>Scene shifts back down to earth</a:t>
            </a:r>
            <a:br>
              <a:rPr lang="en-US" sz="2800" dirty="0" smtClean="0"/>
            </a:br>
            <a:r>
              <a:rPr lang="en-US" sz="2800" dirty="0" smtClean="0"/>
              <a:t/>
            </a:r>
            <a:br>
              <a:rPr lang="en-US" sz="2800" dirty="0" smtClean="0"/>
            </a:br>
            <a:endParaRPr lang="en-US" sz="2800" dirty="0" smtClean="0"/>
          </a:p>
          <a:p>
            <a:pPr marL="514350" indent="-514350">
              <a:buFont typeface="+mj-lt"/>
              <a:buAutoNum type="arabicPeriod"/>
            </a:pPr>
            <a:endParaRPr lang="en-US" sz="2800" dirty="0"/>
          </a:p>
        </p:txBody>
      </p:sp>
      <p:sp>
        <p:nvSpPr>
          <p:cNvPr id="2" name="Date Placeholder 1"/>
          <p:cNvSpPr>
            <a:spLocks noGrp="1"/>
          </p:cNvSpPr>
          <p:nvPr>
            <p:ph type="dt" sz="half" idx="10"/>
          </p:nvPr>
        </p:nvSpPr>
        <p:spPr/>
        <p:txBody>
          <a:bodyPr/>
          <a:lstStyle/>
          <a:p>
            <a:fld id="{2E303F6C-CA7F-421B-8EF8-CEB95EA7549B}" type="datetime1">
              <a:rPr lang="en-US" smtClean="0"/>
              <a:pPr/>
              <a:t>12/21/2016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8</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The Judgments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9</a:t>
            </a:fld>
            <a:endParaRPr lang="en-US"/>
          </a:p>
        </p:txBody>
      </p:sp>
      <p:grpSp>
        <p:nvGrpSpPr>
          <p:cNvPr id="3" name="Group 87"/>
          <p:cNvGrpSpPr/>
          <p:nvPr/>
        </p:nvGrpSpPr>
        <p:grpSpPr>
          <a:xfrm>
            <a:off x="228600" y="1825823"/>
            <a:ext cx="8610600" cy="3279577"/>
            <a:chOff x="228600" y="914400"/>
            <a:chExt cx="8610600" cy="3279577"/>
          </a:xfrm>
        </p:grpSpPr>
        <p:sp>
          <p:nvSpPr>
            <p:cNvPr id="23" name="AutoShape 2"/>
            <p:cNvSpPr>
              <a:spLocks noChangeArrowheads="1"/>
            </p:cNvSpPr>
            <p:nvPr/>
          </p:nvSpPr>
          <p:spPr bwMode="auto">
            <a:xfrm>
              <a:off x="4800600" y="914400"/>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4" name="Text Box 10"/>
            <p:cNvSpPr txBox="1">
              <a:spLocks noChangeArrowheads="1"/>
            </p:cNvSpPr>
            <p:nvPr/>
          </p:nvSpPr>
          <p:spPr bwMode="auto">
            <a:xfrm>
              <a:off x="295275" y="2209800"/>
              <a:ext cx="482600" cy="365125"/>
            </a:xfrm>
            <a:prstGeom prst="rect">
              <a:avLst/>
            </a:prstGeom>
            <a:solidFill>
              <a:schemeClr val="bg1"/>
            </a:solidFill>
            <a:ln w="9525">
              <a:noFill/>
              <a:miter lim="800000"/>
              <a:headEnd/>
              <a:tailEnd/>
            </a:ln>
          </p:spPr>
          <p:txBody>
            <a:bodyPr wrap="none">
              <a:spAutoFit/>
            </a:bodyPr>
            <a:lstStyle/>
            <a:p>
              <a:pPr algn="ctr"/>
              <a:r>
                <a:rPr lang="en-US" sz="900" b="1"/>
                <a:t>1</a:t>
              </a:r>
            </a:p>
            <a:p>
              <a:pPr algn="ctr"/>
              <a:r>
                <a:rPr lang="en-US" sz="900" b="1"/>
                <a:t>White</a:t>
              </a:r>
            </a:p>
          </p:txBody>
        </p:sp>
        <p:sp>
          <p:nvSpPr>
            <p:cNvPr id="25" name="Text Box 18"/>
            <p:cNvSpPr txBox="1">
              <a:spLocks noChangeArrowheads="1"/>
            </p:cNvSpPr>
            <p:nvPr/>
          </p:nvSpPr>
          <p:spPr bwMode="auto">
            <a:xfrm>
              <a:off x="4070350" y="2209800"/>
              <a:ext cx="444500" cy="365125"/>
            </a:xfrm>
            <a:prstGeom prst="rect">
              <a:avLst/>
            </a:prstGeom>
            <a:solidFill>
              <a:schemeClr val="bg1"/>
            </a:solidFill>
            <a:ln w="9525">
              <a:noFill/>
              <a:miter lim="800000"/>
              <a:headEnd/>
              <a:tailEnd/>
            </a:ln>
          </p:spPr>
          <p:txBody>
            <a:bodyPr wrap="none">
              <a:spAutoFit/>
            </a:bodyPr>
            <a:lstStyle/>
            <a:p>
              <a:pPr algn="ctr"/>
              <a:r>
                <a:rPr lang="en-US" sz="900" b="1" dirty="0"/>
                <a:t>6</a:t>
              </a:r>
            </a:p>
            <a:p>
              <a:pPr algn="ctr"/>
              <a:r>
                <a:rPr lang="en-US" sz="900" b="1" dirty="0"/>
                <a:t>Signs</a:t>
              </a:r>
            </a:p>
          </p:txBody>
        </p:sp>
        <p:sp>
          <p:nvSpPr>
            <p:cNvPr id="26" name="Text Box 19"/>
            <p:cNvSpPr txBox="1">
              <a:spLocks noChangeArrowheads="1"/>
            </p:cNvSpPr>
            <p:nvPr/>
          </p:nvSpPr>
          <p:spPr bwMode="auto">
            <a:xfrm>
              <a:off x="3241675" y="2209800"/>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7" name="Text Box 20"/>
            <p:cNvSpPr txBox="1">
              <a:spLocks noChangeArrowheads="1"/>
            </p:cNvSpPr>
            <p:nvPr/>
          </p:nvSpPr>
          <p:spPr bwMode="auto">
            <a:xfrm>
              <a:off x="2549525" y="2209800"/>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8" name="Text Box 21"/>
            <p:cNvSpPr txBox="1">
              <a:spLocks noChangeArrowheads="1"/>
            </p:cNvSpPr>
            <p:nvPr/>
          </p:nvSpPr>
          <p:spPr bwMode="auto">
            <a:xfrm>
              <a:off x="1785938" y="2209800"/>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9" name="Text Box 22"/>
            <p:cNvSpPr txBox="1">
              <a:spLocks noChangeArrowheads="1"/>
            </p:cNvSpPr>
            <p:nvPr/>
          </p:nvSpPr>
          <p:spPr bwMode="auto">
            <a:xfrm>
              <a:off x="1093788" y="2209800"/>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7" name="Group 25"/>
            <p:cNvGrpSpPr>
              <a:grpSpLocks/>
            </p:cNvGrpSpPr>
            <p:nvPr/>
          </p:nvGrpSpPr>
          <p:grpSpPr bwMode="auto">
            <a:xfrm>
              <a:off x="7726365" y="3352807"/>
              <a:ext cx="1019175" cy="304801"/>
              <a:chOff x="2095" y="1440"/>
              <a:chExt cx="642" cy="192"/>
            </a:xfrm>
          </p:grpSpPr>
          <p:sp>
            <p:nvSpPr>
              <p:cNvPr id="85" name="AutoShape 2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6"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8" name="Group 26"/>
            <p:cNvGrpSpPr>
              <a:grpSpLocks/>
            </p:cNvGrpSpPr>
            <p:nvPr/>
          </p:nvGrpSpPr>
          <p:grpSpPr bwMode="auto">
            <a:xfrm>
              <a:off x="7710488" y="3048007"/>
              <a:ext cx="987425" cy="304801"/>
              <a:chOff x="2104" y="1440"/>
              <a:chExt cx="622" cy="192"/>
            </a:xfrm>
          </p:grpSpPr>
          <p:sp>
            <p:nvSpPr>
              <p:cNvPr id="83" name="AutoShape 27"/>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4"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9" name="Group 29"/>
            <p:cNvGrpSpPr>
              <a:grpSpLocks/>
            </p:cNvGrpSpPr>
            <p:nvPr/>
          </p:nvGrpSpPr>
          <p:grpSpPr bwMode="auto">
            <a:xfrm>
              <a:off x="7685088" y="2743207"/>
              <a:ext cx="1068388" cy="304801"/>
              <a:chOff x="2081" y="1440"/>
              <a:chExt cx="673" cy="192"/>
            </a:xfrm>
          </p:grpSpPr>
          <p:sp>
            <p:nvSpPr>
              <p:cNvPr id="81" name="AutoShape 30"/>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2"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10" name="Group 32"/>
            <p:cNvGrpSpPr>
              <a:grpSpLocks/>
            </p:cNvGrpSpPr>
            <p:nvPr/>
          </p:nvGrpSpPr>
          <p:grpSpPr bwMode="auto">
            <a:xfrm>
              <a:off x="7756525" y="2438407"/>
              <a:ext cx="852488" cy="304801"/>
              <a:chOff x="2147" y="1440"/>
              <a:chExt cx="537" cy="192"/>
            </a:xfrm>
          </p:grpSpPr>
          <p:sp>
            <p:nvSpPr>
              <p:cNvPr id="79" name="AutoShape 3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0"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11" name="Group 35"/>
            <p:cNvGrpSpPr>
              <a:grpSpLocks/>
            </p:cNvGrpSpPr>
            <p:nvPr/>
          </p:nvGrpSpPr>
          <p:grpSpPr bwMode="auto">
            <a:xfrm>
              <a:off x="7659688" y="2133607"/>
              <a:ext cx="966788" cy="304801"/>
              <a:chOff x="2111" y="1440"/>
              <a:chExt cx="609" cy="192"/>
            </a:xfrm>
          </p:grpSpPr>
          <p:sp>
            <p:nvSpPr>
              <p:cNvPr id="77" name="AutoShape 36"/>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8"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12" name="Group 38"/>
            <p:cNvGrpSpPr>
              <a:grpSpLocks/>
            </p:cNvGrpSpPr>
            <p:nvPr/>
          </p:nvGrpSpPr>
          <p:grpSpPr bwMode="auto">
            <a:xfrm>
              <a:off x="7845425" y="1524007"/>
              <a:ext cx="533400" cy="304801"/>
              <a:chOff x="2254" y="1440"/>
              <a:chExt cx="336" cy="192"/>
            </a:xfrm>
          </p:grpSpPr>
          <p:sp>
            <p:nvSpPr>
              <p:cNvPr id="75" name="AutoShape 39"/>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6"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13" name="Group 41"/>
            <p:cNvGrpSpPr>
              <a:grpSpLocks/>
            </p:cNvGrpSpPr>
            <p:nvPr/>
          </p:nvGrpSpPr>
          <p:grpSpPr bwMode="auto">
            <a:xfrm>
              <a:off x="7720013" y="1828807"/>
              <a:ext cx="819150" cy="304801"/>
              <a:chOff x="2156" y="1440"/>
              <a:chExt cx="516" cy="192"/>
            </a:xfrm>
          </p:grpSpPr>
          <p:sp>
            <p:nvSpPr>
              <p:cNvPr id="73" name="AutoShape 42"/>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4"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6" name="Group 50"/>
            <p:cNvGrpSpPr>
              <a:grpSpLocks/>
            </p:cNvGrpSpPr>
            <p:nvPr/>
          </p:nvGrpSpPr>
          <p:grpSpPr bwMode="auto">
            <a:xfrm>
              <a:off x="5184775" y="1554163"/>
              <a:ext cx="758825" cy="298450"/>
              <a:chOff x="1344" y="2687"/>
              <a:chExt cx="480" cy="235"/>
            </a:xfrm>
          </p:grpSpPr>
          <p:sp>
            <p:nvSpPr>
              <p:cNvPr id="71" name="Freeform 48"/>
              <p:cNvSpPr>
                <a:spLocks/>
              </p:cNvSpPr>
              <p:nvPr/>
            </p:nvSpPr>
            <p:spPr bwMode="auto">
              <a:xfrm>
                <a:off x="1440" y="2778"/>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2"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7" name="Group 51"/>
            <p:cNvGrpSpPr>
              <a:grpSpLocks/>
            </p:cNvGrpSpPr>
            <p:nvPr/>
          </p:nvGrpSpPr>
          <p:grpSpPr bwMode="auto">
            <a:xfrm>
              <a:off x="5337175" y="1806564"/>
              <a:ext cx="758825" cy="317499"/>
              <a:chOff x="1344" y="2738"/>
              <a:chExt cx="480" cy="253"/>
            </a:xfrm>
          </p:grpSpPr>
          <p:sp>
            <p:nvSpPr>
              <p:cNvPr id="69" name="Freeform 52"/>
              <p:cNvSpPr>
                <a:spLocks/>
              </p:cNvSpPr>
              <p:nvPr/>
            </p:nvSpPr>
            <p:spPr bwMode="auto">
              <a:xfrm>
                <a:off x="1440" y="2846"/>
                <a:ext cx="384" cy="145"/>
              </a:xfrm>
              <a:custGeom>
                <a:avLst/>
                <a:gdLst>
                  <a:gd name="T0" fmla="*/ 0 w 816"/>
                  <a:gd name="T1" fmla="*/ 104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5 h 336"/>
                  <a:gd name="T14" fmla="*/ 339 w 816"/>
                  <a:gd name="T15" fmla="*/ 124 h 336"/>
                  <a:gd name="T16" fmla="*/ 203 w 816"/>
                  <a:gd name="T17" fmla="*/ 104 h 336"/>
                  <a:gd name="T18" fmla="*/ 45 w 816"/>
                  <a:gd name="T19" fmla="*/ 104 h 336"/>
                  <a:gd name="T20" fmla="*/ 0 w 816"/>
                  <a:gd name="T21" fmla="*/ 124 h 336"/>
                  <a:gd name="T22" fmla="*/ 0 w 816"/>
                  <a:gd name="T23" fmla="*/ 10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0"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8" name="Group 54"/>
            <p:cNvGrpSpPr>
              <a:grpSpLocks/>
            </p:cNvGrpSpPr>
            <p:nvPr/>
          </p:nvGrpSpPr>
          <p:grpSpPr bwMode="auto">
            <a:xfrm>
              <a:off x="5486400" y="2109799"/>
              <a:ext cx="760413" cy="320676"/>
              <a:chOff x="1344" y="2771"/>
              <a:chExt cx="480" cy="253"/>
            </a:xfrm>
          </p:grpSpPr>
          <p:sp>
            <p:nvSpPr>
              <p:cNvPr id="67" name="Freeform 55"/>
              <p:cNvSpPr>
                <a:spLocks/>
              </p:cNvSpPr>
              <p:nvPr/>
            </p:nvSpPr>
            <p:spPr bwMode="auto">
              <a:xfrm>
                <a:off x="1440" y="288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8"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19" name="Group 57"/>
            <p:cNvGrpSpPr>
              <a:grpSpLocks/>
            </p:cNvGrpSpPr>
            <p:nvPr/>
          </p:nvGrpSpPr>
          <p:grpSpPr bwMode="auto">
            <a:xfrm>
              <a:off x="5908675" y="2720975"/>
              <a:ext cx="1039813" cy="374650"/>
              <a:chOff x="1344" y="2889"/>
              <a:chExt cx="656" cy="295"/>
            </a:xfrm>
          </p:grpSpPr>
          <p:sp>
            <p:nvSpPr>
              <p:cNvPr id="65" name="Freeform 58"/>
              <p:cNvSpPr>
                <a:spLocks/>
              </p:cNvSpPr>
              <p:nvPr/>
            </p:nvSpPr>
            <p:spPr bwMode="auto">
              <a:xfrm>
                <a:off x="1440" y="304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6"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20" name="Group 60"/>
            <p:cNvGrpSpPr>
              <a:grpSpLocks/>
            </p:cNvGrpSpPr>
            <p:nvPr/>
          </p:nvGrpSpPr>
          <p:grpSpPr bwMode="auto">
            <a:xfrm>
              <a:off x="5703888" y="2397134"/>
              <a:ext cx="817563" cy="376239"/>
              <a:chOff x="1344" y="2810"/>
              <a:chExt cx="516" cy="296"/>
            </a:xfrm>
          </p:grpSpPr>
          <p:sp>
            <p:nvSpPr>
              <p:cNvPr id="63" name="Freeform 61"/>
              <p:cNvSpPr>
                <a:spLocks/>
              </p:cNvSpPr>
              <p:nvPr/>
            </p:nvSpPr>
            <p:spPr bwMode="auto">
              <a:xfrm>
                <a:off x="1440" y="2962"/>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4"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21" name="Group 63"/>
            <p:cNvGrpSpPr>
              <a:grpSpLocks/>
            </p:cNvGrpSpPr>
            <p:nvPr/>
          </p:nvGrpSpPr>
          <p:grpSpPr bwMode="auto">
            <a:xfrm>
              <a:off x="6361113" y="3362325"/>
              <a:ext cx="1077913" cy="377825"/>
              <a:chOff x="1344" y="3036"/>
              <a:chExt cx="680" cy="298"/>
            </a:xfrm>
          </p:grpSpPr>
          <p:sp>
            <p:nvSpPr>
              <p:cNvPr id="61" name="Freeform 64"/>
              <p:cNvSpPr>
                <a:spLocks/>
              </p:cNvSpPr>
              <p:nvPr/>
            </p:nvSpPr>
            <p:spPr bwMode="auto">
              <a:xfrm>
                <a:off x="1440" y="319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2"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22" name="Group 66"/>
            <p:cNvGrpSpPr>
              <a:grpSpLocks/>
            </p:cNvGrpSpPr>
            <p:nvPr/>
          </p:nvGrpSpPr>
          <p:grpSpPr bwMode="auto">
            <a:xfrm>
              <a:off x="6107113" y="3048000"/>
              <a:ext cx="1316038" cy="381000"/>
              <a:chOff x="1344" y="2964"/>
              <a:chExt cx="830" cy="300"/>
            </a:xfrm>
          </p:grpSpPr>
          <p:sp>
            <p:nvSpPr>
              <p:cNvPr id="59" name="Freeform 67"/>
              <p:cNvSpPr>
                <a:spLocks/>
              </p:cNvSpPr>
              <p:nvPr/>
            </p:nvSpPr>
            <p:spPr bwMode="auto">
              <a:xfrm>
                <a:off x="1440" y="312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0"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44" name="AutoShape 3"/>
            <p:cNvSpPr>
              <a:spLocks noChangeArrowheads="1"/>
            </p:cNvSpPr>
            <p:nvPr/>
          </p:nvSpPr>
          <p:spPr bwMode="auto">
            <a:xfrm>
              <a:off x="228600"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5" name="AutoShape 4"/>
            <p:cNvSpPr>
              <a:spLocks noChangeArrowheads="1"/>
            </p:cNvSpPr>
            <p:nvPr/>
          </p:nvSpPr>
          <p:spPr bwMode="auto">
            <a:xfrm>
              <a:off x="973138"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6" name="AutoShape 5"/>
            <p:cNvSpPr>
              <a:spLocks noChangeArrowheads="1"/>
            </p:cNvSpPr>
            <p:nvPr/>
          </p:nvSpPr>
          <p:spPr bwMode="auto">
            <a:xfrm>
              <a:off x="1706563"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7" name="AutoShape 6"/>
            <p:cNvSpPr>
              <a:spLocks noChangeArrowheads="1"/>
            </p:cNvSpPr>
            <p:nvPr/>
          </p:nvSpPr>
          <p:spPr bwMode="auto">
            <a:xfrm>
              <a:off x="2484438"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8" name="AutoShape 7"/>
            <p:cNvSpPr>
              <a:spLocks noChangeArrowheads="1"/>
            </p:cNvSpPr>
            <p:nvPr/>
          </p:nvSpPr>
          <p:spPr bwMode="auto">
            <a:xfrm>
              <a:off x="3230563"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9" name="AutoShape 8"/>
            <p:cNvSpPr>
              <a:spLocks noChangeArrowheads="1"/>
            </p:cNvSpPr>
            <p:nvPr/>
          </p:nvSpPr>
          <p:spPr bwMode="auto">
            <a:xfrm>
              <a:off x="3981450"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50" name="AutoShape 9"/>
            <p:cNvSpPr>
              <a:spLocks noChangeArrowheads="1"/>
            </p:cNvSpPr>
            <p:nvPr/>
          </p:nvSpPr>
          <p:spPr bwMode="auto">
            <a:xfrm>
              <a:off x="4724400" y="2133600"/>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dirty="0" smtClean="0"/>
                <a:t>7</a:t>
              </a:r>
            </a:p>
            <a:p>
              <a:pPr algn="ctr"/>
              <a:r>
                <a:rPr lang="en-US" sz="900" dirty="0" smtClean="0"/>
                <a:t>Wrath</a:t>
              </a:r>
              <a:endParaRPr lang="en-US" sz="900" dirty="0"/>
            </a:p>
          </p:txBody>
        </p:sp>
        <p:sp>
          <p:nvSpPr>
            <p:cNvPr id="51" name="TextBox 61"/>
            <p:cNvSpPr txBox="1">
              <a:spLocks noChangeArrowheads="1"/>
            </p:cNvSpPr>
            <p:nvPr/>
          </p:nvSpPr>
          <p:spPr bwMode="auto">
            <a:xfrm>
              <a:off x="2286000" y="1447800"/>
              <a:ext cx="824265" cy="646331"/>
            </a:xfrm>
            <a:prstGeom prst="rect">
              <a:avLst/>
            </a:prstGeom>
            <a:noFill/>
            <a:ln w="9525">
              <a:noFill/>
              <a:miter lim="800000"/>
              <a:headEnd/>
              <a:tailEnd/>
            </a:ln>
          </p:spPr>
          <p:txBody>
            <a:bodyPr>
              <a:spAutoFit/>
            </a:bodyPr>
            <a:lstStyle/>
            <a:p>
              <a:r>
                <a:rPr lang="en-US" sz="1200" dirty="0"/>
                <a:t>The Lamb</a:t>
              </a:r>
            </a:p>
            <a:p>
              <a:r>
                <a:rPr lang="en-US" sz="1200" dirty="0"/>
                <a:t>opens the</a:t>
              </a:r>
            </a:p>
            <a:p>
              <a:r>
                <a:rPr lang="en-US" sz="1200" dirty="0"/>
                <a:t>seals.</a:t>
              </a:r>
            </a:p>
          </p:txBody>
        </p:sp>
        <p:sp>
          <p:nvSpPr>
            <p:cNvPr id="52" name="TextBox 62"/>
            <p:cNvSpPr txBox="1">
              <a:spLocks noChangeArrowheads="1"/>
            </p:cNvSpPr>
            <p:nvPr/>
          </p:nvSpPr>
          <p:spPr bwMode="auto">
            <a:xfrm>
              <a:off x="5298357" y="3276600"/>
              <a:ext cx="1102443" cy="461665"/>
            </a:xfrm>
            <a:prstGeom prst="rect">
              <a:avLst/>
            </a:prstGeom>
            <a:noFill/>
            <a:ln w="9525">
              <a:noFill/>
              <a:miter lim="800000"/>
              <a:headEnd/>
              <a:tailEnd/>
            </a:ln>
          </p:spPr>
          <p:txBody>
            <a:bodyPr wrap="square">
              <a:spAutoFit/>
            </a:bodyPr>
            <a:lstStyle/>
            <a:p>
              <a:r>
                <a:rPr lang="en-US" sz="1200" dirty="0"/>
                <a:t>Angels sound</a:t>
              </a:r>
            </a:p>
            <a:p>
              <a:r>
                <a:rPr lang="en-US" sz="1200" dirty="0" smtClean="0"/>
                <a:t>the trumpets</a:t>
              </a:r>
              <a:r>
                <a:rPr lang="en-US" sz="1200" dirty="0"/>
                <a:t>.</a:t>
              </a:r>
            </a:p>
          </p:txBody>
        </p:sp>
        <p:sp>
          <p:nvSpPr>
            <p:cNvPr id="53" name="TextBox 63"/>
            <p:cNvSpPr txBox="1">
              <a:spLocks noChangeArrowheads="1"/>
            </p:cNvSpPr>
            <p:nvPr/>
          </p:nvSpPr>
          <p:spPr bwMode="auto">
            <a:xfrm>
              <a:off x="6629400" y="1447800"/>
              <a:ext cx="1135247" cy="830997"/>
            </a:xfrm>
            <a:prstGeom prst="rect">
              <a:avLst/>
            </a:prstGeom>
            <a:noFill/>
            <a:ln w="9525">
              <a:noFill/>
              <a:miter lim="800000"/>
              <a:headEnd/>
              <a:tailEnd/>
            </a:ln>
          </p:spPr>
          <p:txBody>
            <a:bodyPr>
              <a:spAutoFit/>
            </a:bodyPr>
            <a:lstStyle/>
            <a:p>
              <a:r>
                <a:rPr lang="en-US" sz="1200" dirty="0"/>
                <a:t>God sends the</a:t>
              </a:r>
            </a:p>
            <a:p>
              <a:r>
                <a:rPr lang="en-US" sz="1200" dirty="0"/>
                <a:t>bowls  out, full</a:t>
              </a:r>
            </a:p>
            <a:p>
              <a:r>
                <a:rPr lang="en-US" sz="1200" dirty="0"/>
                <a:t>of  the wrath </a:t>
              </a:r>
              <a:r>
                <a:rPr lang="en-US" sz="1200" dirty="0" smtClean="0"/>
                <a:t>of  God</a:t>
              </a:r>
              <a:r>
                <a:rPr lang="en-US" sz="1200" dirty="0"/>
                <a:t>.</a:t>
              </a:r>
            </a:p>
          </p:txBody>
        </p:sp>
        <p:cxnSp>
          <p:nvCxnSpPr>
            <p:cNvPr id="54" name="Straight Connector 53"/>
            <p:cNvCxnSpPr/>
            <p:nvPr/>
          </p:nvCxnSpPr>
          <p:spPr bwMode="auto">
            <a:xfrm rot="5400000">
              <a:off x="3048000" y="3810000"/>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68"/>
            <p:cNvSpPr txBox="1">
              <a:spLocks noChangeArrowheads="1"/>
            </p:cNvSpPr>
            <p:nvPr/>
          </p:nvSpPr>
          <p:spPr bwMode="auto">
            <a:xfrm>
              <a:off x="1600200" y="3886200"/>
              <a:ext cx="1143000" cy="307777"/>
            </a:xfrm>
            <a:prstGeom prst="rect">
              <a:avLst/>
            </a:prstGeom>
            <a:noFill/>
            <a:ln w="9525">
              <a:noFill/>
              <a:miter lim="800000"/>
              <a:headEnd/>
              <a:tailEnd/>
            </a:ln>
          </p:spPr>
          <p:txBody>
            <a:bodyPr>
              <a:spAutoFit/>
            </a:bodyPr>
            <a:lstStyle/>
            <a:p>
              <a:r>
                <a:rPr lang="en-US" sz="1400" b="1" dirty="0"/>
                <a:t>Tribulation</a:t>
              </a:r>
            </a:p>
          </p:txBody>
        </p:sp>
        <p:sp>
          <p:nvSpPr>
            <p:cNvPr id="56" name="TextBox 69"/>
            <p:cNvSpPr txBox="1">
              <a:spLocks noChangeArrowheads="1"/>
            </p:cNvSpPr>
            <p:nvPr/>
          </p:nvSpPr>
          <p:spPr bwMode="auto">
            <a:xfrm>
              <a:off x="5715000" y="3810000"/>
              <a:ext cx="1600200" cy="307777"/>
            </a:xfrm>
            <a:prstGeom prst="rect">
              <a:avLst/>
            </a:prstGeom>
            <a:noFill/>
            <a:ln w="9525">
              <a:noFill/>
              <a:miter lim="800000"/>
              <a:headEnd/>
              <a:tailEnd/>
            </a:ln>
          </p:spPr>
          <p:txBody>
            <a:bodyPr>
              <a:spAutoFit/>
            </a:bodyPr>
            <a:lstStyle/>
            <a:p>
              <a:r>
                <a:rPr lang="en-US" sz="1400" b="1"/>
                <a:t>Great Tribulation</a:t>
              </a:r>
            </a:p>
          </p:txBody>
        </p:sp>
        <p:cxnSp>
          <p:nvCxnSpPr>
            <p:cNvPr id="57" name="Straight Connector 56"/>
            <p:cNvCxnSpPr/>
            <p:nvPr/>
          </p:nvCxnSpPr>
          <p:spPr>
            <a:xfrm rot="10800000">
              <a:off x="609600" y="3809999"/>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auto">
            <a:xfrm rot="5400000">
              <a:off x="381000" y="3777342"/>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ight Brace 13"/>
            <p:cNvSpPr/>
            <p:nvPr/>
          </p:nvSpPr>
          <p:spPr>
            <a:xfrm rot="5400000">
              <a:off x="4057650" y="1962150"/>
              <a:ext cx="495300" cy="2057400"/>
            </a:xfrm>
            <a:prstGeom prst="rightBrace">
              <a:avLst>
                <a:gd name="adj1" fmla="val 8333"/>
                <a:gd name="adj2" fmla="val 48844"/>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3482739" y="3124200"/>
              <a:ext cx="1317861" cy="369332"/>
            </a:xfrm>
            <a:prstGeom prst="rect">
              <a:avLst/>
            </a:prstGeom>
            <a:noFill/>
          </p:spPr>
          <p:txBody>
            <a:bodyPr wrap="none" rtlCol="0">
              <a:spAutoFit/>
            </a:bodyPr>
            <a:lstStyle/>
            <a:p>
              <a:r>
                <a:rPr lang="en-US" dirty="0" smtClean="0"/>
                <a:t>compressed</a:t>
              </a:r>
              <a:endParaRPr lang="en-US" dirty="0"/>
            </a:p>
          </p:txBody>
        </p:sp>
        <p:sp>
          <p:nvSpPr>
            <p:cNvPr id="87" name="Diamond 86"/>
            <p:cNvSpPr/>
            <p:nvPr/>
          </p:nvSpPr>
          <p:spPr>
            <a:xfrm>
              <a:off x="381000" y="13716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fontScale="90000"/>
          </a:bodyPr>
          <a:lstStyle/>
          <a:p>
            <a:pPr lvl="0"/>
            <a:r>
              <a:rPr lang="en-US" sz="4000" b="1" dirty="0" smtClean="0">
                <a:effectLst>
                  <a:innerShdw blurRad="63500" dist="50800">
                    <a:prstClr val="black">
                      <a:alpha val="50000"/>
                    </a:prstClr>
                  </a:innerShdw>
                </a:effectLst>
              </a:rPr>
              <a:t>Third Major Section of Revelation: Ch 4-22 </a:t>
            </a:r>
            <a:r>
              <a:rPr lang="en-US" b="1" dirty="0" smtClean="0"/>
              <a:t/>
            </a:r>
            <a:br>
              <a:rPr lang="en-US" b="1" dirty="0" smtClean="0"/>
            </a:br>
            <a:r>
              <a:rPr lang="en-US" sz="2200" dirty="0" smtClean="0"/>
              <a:t>(Benware</a:t>
            </a:r>
            <a:r>
              <a:rPr lang="en-US" sz="2200" i="1" dirty="0" smtClean="0"/>
              <a:t>, “Understanding End Times Prophecy”)</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10</a:t>
            </a:fld>
            <a:endParaRPr lang="en-US"/>
          </a:p>
        </p:txBody>
      </p:sp>
      <p:sp>
        <p:nvSpPr>
          <p:cNvPr id="27649" name="Rectangle 1"/>
          <p:cNvSpPr>
            <a:spLocks noChangeArrowheads="1"/>
          </p:cNvSpPr>
          <p:nvPr/>
        </p:nvSpPr>
        <p:spPr bwMode="auto">
          <a:xfrm>
            <a:off x="1447800" y="1371600"/>
            <a:ext cx="7162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FF"/>
                </a:solidFill>
                <a:effectLst/>
                <a:latin typeface="Arial" pitchFamily="34" charset="0"/>
                <a:ea typeface="Times New Roman" pitchFamily="18" charset="0"/>
              </a:rPr>
              <a:t>Rev. 1:19</a:t>
            </a:r>
            <a:r>
              <a:rPr kumimoji="0" lang="en-US" sz="16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"Write therefore the things which you have seen, and the things which are, and </a:t>
            </a:r>
            <a:r>
              <a:rPr kumimoji="0" lang="en-US" sz="1600" b="1" i="0" u="sng" strike="noStrike" cap="none" normalizeH="0" baseline="0" dirty="0" smtClean="0">
                <a:ln>
                  <a:noFill/>
                </a:ln>
                <a:solidFill>
                  <a:srgbClr val="FF0000"/>
                </a:solidFill>
                <a:effectLst/>
                <a:latin typeface="Arial" pitchFamily="34" charset="0"/>
                <a:ea typeface="Times New Roman" pitchFamily="18" charset="0"/>
              </a:rPr>
              <a:t>the things which shall take place after these things</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 </a:t>
            </a:r>
            <a:endParaRPr kumimoji="0" lang="en-US" sz="2400" b="0" i="0" u="none" strike="noStrike" cap="none" normalizeH="0" baseline="0" dirty="0" smtClean="0">
              <a:ln>
                <a:noFill/>
              </a:ln>
              <a:solidFill>
                <a:schemeClr val="tx1"/>
              </a:solidFill>
              <a:effectLst/>
              <a:latin typeface="Arial" pitchFamily="34" charset="0"/>
            </a:endParaRPr>
          </a:p>
        </p:txBody>
      </p:sp>
      <p:pic>
        <p:nvPicPr>
          <p:cNvPr id="9" name="Picture 38"/>
          <p:cNvPicPr>
            <a:picLocks noChangeAspect="1" noChangeArrowheads="1"/>
          </p:cNvPicPr>
          <p:nvPr/>
        </p:nvPicPr>
        <p:blipFill>
          <a:blip r:embed="rId2" cstate="print"/>
          <a:srcRect/>
          <a:stretch>
            <a:fillRect/>
          </a:stretch>
        </p:blipFill>
        <p:spPr bwMode="auto">
          <a:xfrm>
            <a:off x="1295400" y="1981200"/>
            <a:ext cx="7194183" cy="4419600"/>
          </a:xfrm>
          <a:prstGeom prst="rect">
            <a:avLst/>
          </a:prstGeom>
          <a:noFill/>
          <a:ln w="6350">
            <a:solidFill>
              <a:schemeClr val="tx1"/>
            </a:solidFill>
            <a:miter lim="800000"/>
            <a:headEnd/>
            <a:tailEnd/>
          </a:ln>
        </p:spPr>
      </p:pic>
      <p:pic>
        <p:nvPicPr>
          <p:cNvPr id="8"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
        <p:nvSpPr>
          <p:cNvPr id="10" name="Diamond 9"/>
          <p:cNvSpPr/>
          <p:nvPr/>
        </p:nvSpPr>
        <p:spPr>
          <a:xfrm>
            <a:off x="1524000" y="22860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The Judgments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11</a:t>
            </a:fld>
            <a:endParaRPr lang="en-US"/>
          </a:p>
        </p:txBody>
      </p:sp>
      <p:sp>
        <p:nvSpPr>
          <p:cNvPr id="7" name="TextBox 6"/>
          <p:cNvSpPr txBox="1"/>
          <p:nvPr/>
        </p:nvSpPr>
        <p:spPr>
          <a:xfrm>
            <a:off x="685800" y="4343400"/>
            <a:ext cx="7848600" cy="1938992"/>
          </a:xfrm>
          <a:prstGeom prst="rect">
            <a:avLst/>
          </a:prstGeom>
          <a:noFill/>
        </p:spPr>
        <p:txBody>
          <a:bodyPr wrap="square" rtlCol="0">
            <a:spAutoFit/>
          </a:bodyPr>
          <a:lstStyle/>
          <a:p>
            <a:pPr marL="284163" indent="-284163"/>
            <a:r>
              <a:rPr lang="en-US" sz="2000" b="1" dirty="0" smtClean="0">
                <a:solidFill>
                  <a:srgbClr val="0000FF"/>
                </a:solidFill>
              </a:rPr>
              <a:t>Luke 21:20-22 </a:t>
            </a:r>
            <a:r>
              <a:rPr lang="en-US" sz="2000" dirty="0" smtClean="0"/>
              <a:t>"</a:t>
            </a:r>
            <a:r>
              <a:rPr lang="en-US" sz="2000" dirty="0" smtClean="0">
                <a:solidFill>
                  <a:srgbClr val="FF0000"/>
                </a:solidFill>
              </a:rPr>
              <a:t>But </a:t>
            </a:r>
            <a:r>
              <a:rPr lang="en-US" sz="2000" b="1" u="sng" dirty="0" smtClean="0">
                <a:solidFill>
                  <a:srgbClr val="FF0000"/>
                </a:solidFill>
              </a:rPr>
              <a:t>when you see Jerusalem surrounded by armies</a:t>
            </a:r>
            <a:r>
              <a:rPr lang="en-US" sz="2000" dirty="0" smtClean="0">
                <a:solidFill>
                  <a:srgbClr val="FF0000"/>
                </a:solidFill>
              </a:rPr>
              <a:t>, then recognize that </a:t>
            </a:r>
            <a:r>
              <a:rPr lang="en-US" sz="2000" b="1" u="sng" dirty="0" smtClean="0">
                <a:solidFill>
                  <a:srgbClr val="FF0000"/>
                </a:solidFill>
              </a:rPr>
              <a:t>her desolation is near</a:t>
            </a:r>
            <a:r>
              <a:rPr lang="en-US" sz="2000" dirty="0" smtClean="0">
                <a:solidFill>
                  <a:srgbClr val="FF0000"/>
                </a:solidFill>
              </a:rPr>
              <a:t>. </a:t>
            </a:r>
            <a:r>
              <a:rPr lang="en-US" sz="2000" b="1" baseline="30000" dirty="0" smtClean="0">
                <a:solidFill>
                  <a:srgbClr val="0000FF"/>
                </a:solidFill>
              </a:rPr>
              <a:t>21</a:t>
            </a:r>
            <a:r>
              <a:rPr lang="en-US" sz="2000" dirty="0" smtClean="0">
                <a:solidFill>
                  <a:srgbClr val="FF0000"/>
                </a:solidFill>
              </a:rPr>
              <a:t> "Then those who are in Judea must flee to the mountains, and those who are in the midst of the city must leave, and those who are in the country must not enter the city; </a:t>
            </a:r>
            <a:r>
              <a:rPr lang="en-US" sz="2000" b="1" baseline="30000" dirty="0" smtClean="0">
                <a:solidFill>
                  <a:srgbClr val="0000FF"/>
                </a:solidFill>
              </a:rPr>
              <a:t>22</a:t>
            </a:r>
            <a:r>
              <a:rPr lang="en-US" sz="2000" baseline="30000" dirty="0" smtClean="0">
                <a:solidFill>
                  <a:srgbClr val="FF0000"/>
                </a:solidFill>
              </a:rPr>
              <a:t> </a:t>
            </a:r>
            <a:r>
              <a:rPr lang="en-US" sz="2000" dirty="0" smtClean="0">
                <a:solidFill>
                  <a:srgbClr val="FF0000"/>
                </a:solidFill>
              </a:rPr>
              <a:t> because </a:t>
            </a:r>
            <a:r>
              <a:rPr lang="en-US" sz="2000" b="1" u="sng" dirty="0" smtClean="0">
                <a:solidFill>
                  <a:srgbClr val="FF0000"/>
                </a:solidFill>
              </a:rPr>
              <a:t>these are days of vengeance, so that all things which are written will be fulfilled</a:t>
            </a:r>
            <a:r>
              <a:rPr lang="en-US" sz="2000" dirty="0" smtClean="0">
                <a:solidFill>
                  <a:srgbClr val="FF0000"/>
                </a:solidFill>
              </a:rPr>
              <a:t>.</a:t>
            </a:r>
            <a:endParaRPr lang="en-US" sz="2000" dirty="0">
              <a:solidFill>
                <a:srgbClr val="FF0000"/>
              </a:solidFill>
            </a:endParaRPr>
          </a:p>
        </p:txBody>
      </p:sp>
      <p:grpSp>
        <p:nvGrpSpPr>
          <p:cNvPr id="3" name="Group 87"/>
          <p:cNvGrpSpPr/>
          <p:nvPr/>
        </p:nvGrpSpPr>
        <p:grpSpPr>
          <a:xfrm>
            <a:off x="228600" y="914400"/>
            <a:ext cx="8610600" cy="3279577"/>
            <a:chOff x="228600" y="914400"/>
            <a:chExt cx="8610600" cy="3279577"/>
          </a:xfrm>
        </p:grpSpPr>
        <p:sp>
          <p:nvSpPr>
            <p:cNvPr id="23" name="AutoShape 2"/>
            <p:cNvSpPr>
              <a:spLocks noChangeArrowheads="1"/>
            </p:cNvSpPr>
            <p:nvPr/>
          </p:nvSpPr>
          <p:spPr bwMode="auto">
            <a:xfrm>
              <a:off x="4800600" y="914400"/>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4" name="Text Box 10"/>
            <p:cNvSpPr txBox="1">
              <a:spLocks noChangeArrowheads="1"/>
            </p:cNvSpPr>
            <p:nvPr/>
          </p:nvSpPr>
          <p:spPr bwMode="auto">
            <a:xfrm>
              <a:off x="295275" y="2209800"/>
              <a:ext cx="482600" cy="365125"/>
            </a:xfrm>
            <a:prstGeom prst="rect">
              <a:avLst/>
            </a:prstGeom>
            <a:solidFill>
              <a:schemeClr val="bg1"/>
            </a:solidFill>
            <a:ln w="9525">
              <a:noFill/>
              <a:miter lim="800000"/>
              <a:headEnd/>
              <a:tailEnd/>
            </a:ln>
          </p:spPr>
          <p:txBody>
            <a:bodyPr wrap="none">
              <a:spAutoFit/>
            </a:bodyPr>
            <a:lstStyle/>
            <a:p>
              <a:pPr algn="ctr"/>
              <a:r>
                <a:rPr lang="en-US" sz="900" b="1"/>
                <a:t>1</a:t>
              </a:r>
            </a:p>
            <a:p>
              <a:pPr algn="ctr"/>
              <a:r>
                <a:rPr lang="en-US" sz="900" b="1"/>
                <a:t>White</a:t>
              </a:r>
            </a:p>
          </p:txBody>
        </p:sp>
        <p:sp>
          <p:nvSpPr>
            <p:cNvPr id="25" name="Text Box 18"/>
            <p:cNvSpPr txBox="1">
              <a:spLocks noChangeArrowheads="1"/>
            </p:cNvSpPr>
            <p:nvPr/>
          </p:nvSpPr>
          <p:spPr bwMode="auto">
            <a:xfrm>
              <a:off x="4070350" y="2209800"/>
              <a:ext cx="444500" cy="365125"/>
            </a:xfrm>
            <a:prstGeom prst="rect">
              <a:avLst/>
            </a:prstGeom>
            <a:solidFill>
              <a:schemeClr val="bg1"/>
            </a:solidFill>
            <a:ln w="9525">
              <a:noFill/>
              <a:miter lim="800000"/>
              <a:headEnd/>
              <a:tailEnd/>
            </a:ln>
          </p:spPr>
          <p:txBody>
            <a:bodyPr wrap="none">
              <a:spAutoFit/>
            </a:bodyPr>
            <a:lstStyle/>
            <a:p>
              <a:pPr algn="ctr"/>
              <a:r>
                <a:rPr lang="en-US" sz="900" b="1" dirty="0"/>
                <a:t>6</a:t>
              </a:r>
            </a:p>
            <a:p>
              <a:pPr algn="ctr"/>
              <a:r>
                <a:rPr lang="en-US" sz="900" b="1" dirty="0"/>
                <a:t>Signs</a:t>
              </a:r>
            </a:p>
          </p:txBody>
        </p:sp>
        <p:sp>
          <p:nvSpPr>
            <p:cNvPr id="26" name="Text Box 19"/>
            <p:cNvSpPr txBox="1">
              <a:spLocks noChangeArrowheads="1"/>
            </p:cNvSpPr>
            <p:nvPr/>
          </p:nvSpPr>
          <p:spPr bwMode="auto">
            <a:xfrm>
              <a:off x="3241675" y="2209800"/>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7" name="Text Box 20"/>
            <p:cNvSpPr txBox="1">
              <a:spLocks noChangeArrowheads="1"/>
            </p:cNvSpPr>
            <p:nvPr/>
          </p:nvSpPr>
          <p:spPr bwMode="auto">
            <a:xfrm>
              <a:off x="2549525" y="2209800"/>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8" name="Text Box 21"/>
            <p:cNvSpPr txBox="1">
              <a:spLocks noChangeArrowheads="1"/>
            </p:cNvSpPr>
            <p:nvPr/>
          </p:nvSpPr>
          <p:spPr bwMode="auto">
            <a:xfrm>
              <a:off x="1785938" y="2209800"/>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9" name="Text Box 22"/>
            <p:cNvSpPr txBox="1">
              <a:spLocks noChangeArrowheads="1"/>
            </p:cNvSpPr>
            <p:nvPr/>
          </p:nvSpPr>
          <p:spPr bwMode="auto">
            <a:xfrm>
              <a:off x="1093788" y="2209800"/>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8" name="Group 25"/>
            <p:cNvGrpSpPr>
              <a:grpSpLocks/>
            </p:cNvGrpSpPr>
            <p:nvPr/>
          </p:nvGrpSpPr>
          <p:grpSpPr bwMode="auto">
            <a:xfrm>
              <a:off x="7726365" y="3352807"/>
              <a:ext cx="1019175" cy="304801"/>
              <a:chOff x="2095" y="1440"/>
              <a:chExt cx="642" cy="192"/>
            </a:xfrm>
          </p:grpSpPr>
          <p:sp>
            <p:nvSpPr>
              <p:cNvPr id="85" name="AutoShape 2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6"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9" name="Group 26"/>
            <p:cNvGrpSpPr>
              <a:grpSpLocks/>
            </p:cNvGrpSpPr>
            <p:nvPr/>
          </p:nvGrpSpPr>
          <p:grpSpPr bwMode="auto">
            <a:xfrm>
              <a:off x="7710488" y="3048007"/>
              <a:ext cx="987425" cy="304801"/>
              <a:chOff x="2104" y="1440"/>
              <a:chExt cx="622" cy="192"/>
            </a:xfrm>
          </p:grpSpPr>
          <p:sp>
            <p:nvSpPr>
              <p:cNvPr id="83" name="AutoShape 27"/>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4"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10" name="Group 29"/>
            <p:cNvGrpSpPr>
              <a:grpSpLocks/>
            </p:cNvGrpSpPr>
            <p:nvPr/>
          </p:nvGrpSpPr>
          <p:grpSpPr bwMode="auto">
            <a:xfrm>
              <a:off x="7685088" y="2743207"/>
              <a:ext cx="1068388" cy="304801"/>
              <a:chOff x="2081" y="1440"/>
              <a:chExt cx="673" cy="192"/>
            </a:xfrm>
          </p:grpSpPr>
          <p:sp>
            <p:nvSpPr>
              <p:cNvPr id="81" name="AutoShape 30"/>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2"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11" name="Group 32"/>
            <p:cNvGrpSpPr>
              <a:grpSpLocks/>
            </p:cNvGrpSpPr>
            <p:nvPr/>
          </p:nvGrpSpPr>
          <p:grpSpPr bwMode="auto">
            <a:xfrm>
              <a:off x="7756525" y="2438407"/>
              <a:ext cx="852488" cy="304801"/>
              <a:chOff x="2147" y="1440"/>
              <a:chExt cx="537" cy="192"/>
            </a:xfrm>
          </p:grpSpPr>
          <p:sp>
            <p:nvSpPr>
              <p:cNvPr id="79" name="AutoShape 3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0"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12" name="Group 35"/>
            <p:cNvGrpSpPr>
              <a:grpSpLocks/>
            </p:cNvGrpSpPr>
            <p:nvPr/>
          </p:nvGrpSpPr>
          <p:grpSpPr bwMode="auto">
            <a:xfrm>
              <a:off x="7659688" y="2133607"/>
              <a:ext cx="966788" cy="304801"/>
              <a:chOff x="2111" y="1440"/>
              <a:chExt cx="609" cy="192"/>
            </a:xfrm>
          </p:grpSpPr>
          <p:sp>
            <p:nvSpPr>
              <p:cNvPr id="77" name="AutoShape 36"/>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8"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13" name="Group 38"/>
            <p:cNvGrpSpPr>
              <a:grpSpLocks/>
            </p:cNvGrpSpPr>
            <p:nvPr/>
          </p:nvGrpSpPr>
          <p:grpSpPr bwMode="auto">
            <a:xfrm>
              <a:off x="7845425" y="1524007"/>
              <a:ext cx="533400" cy="304801"/>
              <a:chOff x="2254" y="1440"/>
              <a:chExt cx="336" cy="192"/>
            </a:xfrm>
          </p:grpSpPr>
          <p:sp>
            <p:nvSpPr>
              <p:cNvPr id="75" name="AutoShape 39"/>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6"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16" name="Group 41"/>
            <p:cNvGrpSpPr>
              <a:grpSpLocks/>
            </p:cNvGrpSpPr>
            <p:nvPr/>
          </p:nvGrpSpPr>
          <p:grpSpPr bwMode="auto">
            <a:xfrm>
              <a:off x="7720013" y="1828807"/>
              <a:ext cx="819150" cy="304801"/>
              <a:chOff x="2156" y="1440"/>
              <a:chExt cx="516" cy="192"/>
            </a:xfrm>
          </p:grpSpPr>
          <p:sp>
            <p:nvSpPr>
              <p:cNvPr id="73" name="AutoShape 42"/>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4"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7" name="Group 50"/>
            <p:cNvGrpSpPr>
              <a:grpSpLocks/>
            </p:cNvGrpSpPr>
            <p:nvPr/>
          </p:nvGrpSpPr>
          <p:grpSpPr bwMode="auto">
            <a:xfrm>
              <a:off x="5184775" y="1554163"/>
              <a:ext cx="758825" cy="298450"/>
              <a:chOff x="1344" y="2687"/>
              <a:chExt cx="480" cy="235"/>
            </a:xfrm>
          </p:grpSpPr>
          <p:sp>
            <p:nvSpPr>
              <p:cNvPr id="71" name="Freeform 48"/>
              <p:cNvSpPr>
                <a:spLocks/>
              </p:cNvSpPr>
              <p:nvPr/>
            </p:nvSpPr>
            <p:spPr bwMode="auto">
              <a:xfrm>
                <a:off x="1440" y="2778"/>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2"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8" name="Group 51"/>
            <p:cNvGrpSpPr>
              <a:grpSpLocks/>
            </p:cNvGrpSpPr>
            <p:nvPr/>
          </p:nvGrpSpPr>
          <p:grpSpPr bwMode="auto">
            <a:xfrm>
              <a:off x="5337175" y="1806564"/>
              <a:ext cx="758825" cy="317499"/>
              <a:chOff x="1344" y="2738"/>
              <a:chExt cx="480" cy="253"/>
            </a:xfrm>
          </p:grpSpPr>
          <p:sp>
            <p:nvSpPr>
              <p:cNvPr id="69" name="Freeform 52"/>
              <p:cNvSpPr>
                <a:spLocks/>
              </p:cNvSpPr>
              <p:nvPr/>
            </p:nvSpPr>
            <p:spPr bwMode="auto">
              <a:xfrm>
                <a:off x="1440" y="2846"/>
                <a:ext cx="384" cy="145"/>
              </a:xfrm>
              <a:custGeom>
                <a:avLst/>
                <a:gdLst>
                  <a:gd name="T0" fmla="*/ 0 w 816"/>
                  <a:gd name="T1" fmla="*/ 104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5 h 336"/>
                  <a:gd name="T14" fmla="*/ 339 w 816"/>
                  <a:gd name="T15" fmla="*/ 124 h 336"/>
                  <a:gd name="T16" fmla="*/ 203 w 816"/>
                  <a:gd name="T17" fmla="*/ 104 h 336"/>
                  <a:gd name="T18" fmla="*/ 45 w 816"/>
                  <a:gd name="T19" fmla="*/ 104 h 336"/>
                  <a:gd name="T20" fmla="*/ 0 w 816"/>
                  <a:gd name="T21" fmla="*/ 124 h 336"/>
                  <a:gd name="T22" fmla="*/ 0 w 816"/>
                  <a:gd name="T23" fmla="*/ 10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0"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9" name="Group 54"/>
            <p:cNvGrpSpPr>
              <a:grpSpLocks/>
            </p:cNvGrpSpPr>
            <p:nvPr/>
          </p:nvGrpSpPr>
          <p:grpSpPr bwMode="auto">
            <a:xfrm>
              <a:off x="5486400" y="2109799"/>
              <a:ext cx="760413" cy="320676"/>
              <a:chOff x="1344" y="2771"/>
              <a:chExt cx="480" cy="253"/>
            </a:xfrm>
          </p:grpSpPr>
          <p:sp>
            <p:nvSpPr>
              <p:cNvPr id="67" name="Freeform 55"/>
              <p:cNvSpPr>
                <a:spLocks/>
              </p:cNvSpPr>
              <p:nvPr/>
            </p:nvSpPr>
            <p:spPr bwMode="auto">
              <a:xfrm>
                <a:off x="1440" y="288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8"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20" name="Group 57"/>
            <p:cNvGrpSpPr>
              <a:grpSpLocks/>
            </p:cNvGrpSpPr>
            <p:nvPr/>
          </p:nvGrpSpPr>
          <p:grpSpPr bwMode="auto">
            <a:xfrm>
              <a:off x="5908675" y="2720975"/>
              <a:ext cx="1039813" cy="374650"/>
              <a:chOff x="1344" y="2889"/>
              <a:chExt cx="656" cy="295"/>
            </a:xfrm>
          </p:grpSpPr>
          <p:sp>
            <p:nvSpPr>
              <p:cNvPr id="65" name="Freeform 58"/>
              <p:cNvSpPr>
                <a:spLocks/>
              </p:cNvSpPr>
              <p:nvPr/>
            </p:nvSpPr>
            <p:spPr bwMode="auto">
              <a:xfrm>
                <a:off x="1440" y="304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6"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21" name="Group 60"/>
            <p:cNvGrpSpPr>
              <a:grpSpLocks/>
            </p:cNvGrpSpPr>
            <p:nvPr/>
          </p:nvGrpSpPr>
          <p:grpSpPr bwMode="auto">
            <a:xfrm>
              <a:off x="5703888" y="2397134"/>
              <a:ext cx="817563" cy="376239"/>
              <a:chOff x="1344" y="2810"/>
              <a:chExt cx="516" cy="296"/>
            </a:xfrm>
          </p:grpSpPr>
          <p:sp>
            <p:nvSpPr>
              <p:cNvPr id="63" name="Freeform 61"/>
              <p:cNvSpPr>
                <a:spLocks/>
              </p:cNvSpPr>
              <p:nvPr/>
            </p:nvSpPr>
            <p:spPr bwMode="auto">
              <a:xfrm>
                <a:off x="1440" y="2962"/>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4"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22" name="Group 63"/>
            <p:cNvGrpSpPr>
              <a:grpSpLocks/>
            </p:cNvGrpSpPr>
            <p:nvPr/>
          </p:nvGrpSpPr>
          <p:grpSpPr bwMode="auto">
            <a:xfrm>
              <a:off x="6361113" y="3362325"/>
              <a:ext cx="1077913" cy="377825"/>
              <a:chOff x="1344" y="3036"/>
              <a:chExt cx="680" cy="298"/>
            </a:xfrm>
          </p:grpSpPr>
          <p:sp>
            <p:nvSpPr>
              <p:cNvPr id="61" name="Freeform 64"/>
              <p:cNvSpPr>
                <a:spLocks/>
              </p:cNvSpPr>
              <p:nvPr/>
            </p:nvSpPr>
            <p:spPr bwMode="auto">
              <a:xfrm>
                <a:off x="1440" y="319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2"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30" name="Group 66"/>
            <p:cNvGrpSpPr>
              <a:grpSpLocks/>
            </p:cNvGrpSpPr>
            <p:nvPr/>
          </p:nvGrpSpPr>
          <p:grpSpPr bwMode="auto">
            <a:xfrm>
              <a:off x="6107113" y="3048000"/>
              <a:ext cx="1316038" cy="381000"/>
              <a:chOff x="1344" y="2964"/>
              <a:chExt cx="830" cy="300"/>
            </a:xfrm>
          </p:grpSpPr>
          <p:sp>
            <p:nvSpPr>
              <p:cNvPr id="59" name="Freeform 67"/>
              <p:cNvSpPr>
                <a:spLocks/>
              </p:cNvSpPr>
              <p:nvPr/>
            </p:nvSpPr>
            <p:spPr bwMode="auto">
              <a:xfrm>
                <a:off x="1440" y="312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0"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44" name="AutoShape 3"/>
            <p:cNvSpPr>
              <a:spLocks noChangeArrowheads="1"/>
            </p:cNvSpPr>
            <p:nvPr/>
          </p:nvSpPr>
          <p:spPr bwMode="auto">
            <a:xfrm>
              <a:off x="228600"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5" name="AutoShape 4"/>
            <p:cNvSpPr>
              <a:spLocks noChangeArrowheads="1"/>
            </p:cNvSpPr>
            <p:nvPr/>
          </p:nvSpPr>
          <p:spPr bwMode="auto">
            <a:xfrm>
              <a:off x="973138"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6" name="AutoShape 5"/>
            <p:cNvSpPr>
              <a:spLocks noChangeArrowheads="1"/>
            </p:cNvSpPr>
            <p:nvPr/>
          </p:nvSpPr>
          <p:spPr bwMode="auto">
            <a:xfrm>
              <a:off x="1706563"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7" name="AutoShape 6"/>
            <p:cNvSpPr>
              <a:spLocks noChangeArrowheads="1"/>
            </p:cNvSpPr>
            <p:nvPr/>
          </p:nvSpPr>
          <p:spPr bwMode="auto">
            <a:xfrm>
              <a:off x="2484438"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8" name="AutoShape 7"/>
            <p:cNvSpPr>
              <a:spLocks noChangeArrowheads="1"/>
            </p:cNvSpPr>
            <p:nvPr/>
          </p:nvSpPr>
          <p:spPr bwMode="auto">
            <a:xfrm>
              <a:off x="3230563"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9" name="AutoShape 8"/>
            <p:cNvSpPr>
              <a:spLocks noChangeArrowheads="1"/>
            </p:cNvSpPr>
            <p:nvPr/>
          </p:nvSpPr>
          <p:spPr bwMode="auto">
            <a:xfrm>
              <a:off x="3981450"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50" name="AutoShape 9"/>
            <p:cNvSpPr>
              <a:spLocks noChangeArrowheads="1"/>
            </p:cNvSpPr>
            <p:nvPr/>
          </p:nvSpPr>
          <p:spPr bwMode="auto">
            <a:xfrm>
              <a:off x="4724400" y="2133600"/>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dirty="0" smtClean="0"/>
                <a:t>7</a:t>
              </a:r>
            </a:p>
            <a:p>
              <a:pPr algn="ctr"/>
              <a:r>
                <a:rPr lang="en-US" sz="900" dirty="0" smtClean="0"/>
                <a:t>Wrath</a:t>
              </a:r>
              <a:endParaRPr lang="en-US" sz="900" dirty="0"/>
            </a:p>
          </p:txBody>
        </p:sp>
        <p:sp>
          <p:nvSpPr>
            <p:cNvPr id="51" name="TextBox 61"/>
            <p:cNvSpPr txBox="1">
              <a:spLocks noChangeArrowheads="1"/>
            </p:cNvSpPr>
            <p:nvPr/>
          </p:nvSpPr>
          <p:spPr bwMode="auto">
            <a:xfrm>
              <a:off x="2286000" y="1447800"/>
              <a:ext cx="824265" cy="646331"/>
            </a:xfrm>
            <a:prstGeom prst="rect">
              <a:avLst/>
            </a:prstGeom>
            <a:noFill/>
            <a:ln w="9525">
              <a:noFill/>
              <a:miter lim="800000"/>
              <a:headEnd/>
              <a:tailEnd/>
            </a:ln>
          </p:spPr>
          <p:txBody>
            <a:bodyPr>
              <a:spAutoFit/>
            </a:bodyPr>
            <a:lstStyle/>
            <a:p>
              <a:r>
                <a:rPr lang="en-US" sz="1200" dirty="0"/>
                <a:t>The Lamb</a:t>
              </a:r>
            </a:p>
            <a:p>
              <a:r>
                <a:rPr lang="en-US" sz="1200" dirty="0"/>
                <a:t>opens the</a:t>
              </a:r>
            </a:p>
            <a:p>
              <a:r>
                <a:rPr lang="en-US" sz="1200" dirty="0"/>
                <a:t>seals.</a:t>
              </a:r>
            </a:p>
          </p:txBody>
        </p:sp>
        <p:sp>
          <p:nvSpPr>
            <p:cNvPr id="52" name="TextBox 62"/>
            <p:cNvSpPr txBox="1">
              <a:spLocks noChangeArrowheads="1"/>
            </p:cNvSpPr>
            <p:nvPr/>
          </p:nvSpPr>
          <p:spPr bwMode="auto">
            <a:xfrm>
              <a:off x="5298357" y="3276600"/>
              <a:ext cx="1102443" cy="461665"/>
            </a:xfrm>
            <a:prstGeom prst="rect">
              <a:avLst/>
            </a:prstGeom>
            <a:noFill/>
            <a:ln w="9525">
              <a:noFill/>
              <a:miter lim="800000"/>
              <a:headEnd/>
              <a:tailEnd/>
            </a:ln>
          </p:spPr>
          <p:txBody>
            <a:bodyPr wrap="square">
              <a:spAutoFit/>
            </a:bodyPr>
            <a:lstStyle/>
            <a:p>
              <a:r>
                <a:rPr lang="en-US" sz="1200" dirty="0"/>
                <a:t>Angels sound</a:t>
              </a:r>
            </a:p>
            <a:p>
              <a:r>
                <a:rPr lang="en-US" sz="1200" dirty="0" smtClean="0"/>
                <a:t>the trumpets</a:t>
              </a:r>
              <a:r>
                <a:rPr lang="en-US" sz="1200" dirty="0"/>
                <a:t>.</a:t>
              </a:r>
            </a:p>
          </p:txBody>
        </p:sp>
        <p:sp>
          <p:nvSpPr>
            <p:cNvPr id="53" name="TextBox 63"/>
            <p:cNvSpPr txBox="1">
              <a:spLocks noChangeArrowheads="1"/>
            </p:cNvSpPr>
            <p:nvPr/>
          </p:nvSpPr>
          <p:spPr bwMode="auto">
            <a:xfrm>
              <a:off x="6629400" y="1447800"/>
              <a:ext cx="1135247" cy="830997"/>
            </a:xfrm>
            <a:prstGeom prst="rect">
              <a:avLst/>
            </a:prstGeom>
            <a:noFill/>
            <a:ln w="9525">
              <a:noFill/>
              <a:miter lim="800000"/>
              <a:headEnd/>
              <a:tailEnd/>
            </a:ln>
          </p:spPr>
          <p:txBody>
            <a:bodyPr>
              <a:spAutoFit/>
            </a:bodyPr>
            <a:lstStyle/>
            <a:p>
              <a:r>
                <a:rPr lang="en-US" sz="1200" dirty="0"/>
                <a:t>God sends the</a:t>
              </a:r>
            </a:p>
            <a:p>
              <a:r>
                <a:rPr lang="en-US" sz="1200" dirty="0"/>
                <a:t>bowls  out, full</a:t>
              </a:r>
            </a:p>
            <a:p>
              <a:r>
                <a:rPr lang="en-US" sz="1200" dirty="0"/>
                <a:t>of  the wrath </a:t>
              </a:r>
              <a:r>
                <a:rPr lang="en-US" sz="1200" dirty="0" smtClean="0"/>
                <a:t>of  God</a:t>
              </a:r>
              <a:r>
                <a:rPr lang="en-US" sz="1200" dirty="0"/>
                <a:t>.</a:t>
              </a:r>
            </a:p>
          </p:txBody>
        </p:sp>
        <p:cxnSp>
          <p:nvCxnSpPr>
            <p:cNvPr id="54" name="Straight Connector 53"/>
            <p:cNvCxnSpPr/>
            <p:nvPr/>
          </p:nvCxnSpPr>
          <p:spPr bwMode="auto">
            <a:xfrm rot="5400000">
              <a:off x="3048000" y="3810000"/>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68"/>
            <p:cNvSpPr txBox="1">
              <a:spLocks noChangeArrowheads="1"/>
            </p:cNvSpPr>
            <p:nvPr/>
          </p:nvSpPr>
          <p:spPr bwMode="auto">
            <a:xfrm>
              <a:off x="1600200" y="3886200"/>
              <a:ext cx="1143000" cy="307777"/>
            </a:xfrm>
            <a:prstGeom prst="rect">
              <a:avLst/>
            </a:prstGeom>
            <a:noFill/>
            <a:ln w="9525">
              <a:noFill/>
              <a:miter lim="800000"/>
              <a:headEnd/>
              <a:tailEnd/>
            </a:ln>
          </p:spPr>
          <p:txBody>
            <a:bodyPr>
              <a:spAutoFit/>
            </a:bodyPr>
            <a:lstStyle/>
            <a:p>
              <a:r>
                <a:rPr lang="en-US" sz="1400" b="1" dirty="0"/>
                <a:t>Tribulation</a:t>
              </a:r>
            </a:p>
          </p:txBody>
        </p:sp>
        <p:sp>
          <p:nvSpPr>
            <p:cNvPr id="56" name="TextBox 69"/>
            <p:cNvSpPr txBox="1">
              <a:spLocks noChangeArrowheads="1"/>
            </p:cNvSpPr>
            <p:nvPr/>
          </p:nvSpPr>
          <p:spPr bwMode="auto">
            <a:xfrm>
              <a:off x="5715000" y="3810000"/>
              <a:ext cx="1600200" cy="307777"/>
            </a:xfrm>
            <a:prstGeom prst="rect">
              <a:avLst/>
            </a:prstGeom>
            <a:noFill/>
            <a:ln w="9525">
              <a:noFill/>
              <a:miter lim="800000"/>
              <a:headEnd/>
              <a:tailEnd/>
            </a:ln>
          </p:spPr>
          <p:txBody>
            <a:bodyPr>
              <a:spAutoFit/>
            </a:bodyPr>
            <a:lstStyle/>
            <a:p>
              <a:r>
                <a:rPr lang="en-US" sz="1400" b="1"/>
                <a:t>Great Tribulation</a:t>
              </a:r>
            </a:p>
          </p:txBody>
        </p:sp>
        <p:cxnSp>
          <p:nvCxnSpPr>
            <p:cNvPr id="57" name="Straight Connector 56"/>
            <p:cNvCxnSpPr/>
            <p:nvPr/>
          </p:nvCxnSpPr>
          <p:spPr>
            <a:xfrm rot="10800000">
              <a:off x="609600" y="3809999"/>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auto">
            <a:xfrm rot="5400000">
              <a:off x="381000" y="3777342"/>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ight Brace 13"/>
            <p:cNvSpPr/>
            <p:nvPr/>
          </p:nvSpPr>
          <p:spPr>
            <a:xfrm rot="5400000">
              <a:off x="4057650" y="1962150"/>
              <a:ext cx="495300" cy="2057400"/>
            </a:xfrm>
            <a:prstGeom prst="rightBrace">
              <a:avLst>
                <a:gd name="adj1" fmla="val 8333"/>
                <a:gd name="adj2" fmla="val 48844"/>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3482739" y="3124200"/>
              <a:ext cx="1317861" cy="369332"/>
            </a:xfrm>
            <a:prstGeom prst="rect">
              <a:avLst/>
            </a:prstGeom>
            <a:noFill/>
          </p:spPr>
          <p:txBody>
            <a:bodyPr wrap="none" rtlCol="0">
              <a:spAutoFit/>
            </a:bodyPr>
            <a:lstStyle/>
            <a:p>
              <a:r>
                <a:rPr lang="en-US" dirty="0" smtClean="0"/>
                <a:t>compressed</a:t>
              </a:r>
              <a:endParaRPr lang="en-US" dirty="0"/>
            </a:p>
          </p:txBody>
        </p:sp>
        <p:sp>
          <p:nvSpPr>
            <p:cNvPr id="87" name="Diamond 86"/>
            <p:cNvSpPr/>
            <p:nvPr/>
          </p:nvSpPr>
          <p:spPr>
            <a:xfrm>
              <a:off x="381000" y="13716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Other Verses &amp; Notes</a:t>
            </a:r>
            <a:endParaRPr lang="en-US" dirty="0"/>
          </a:p>
        </p:txBody>
      </p:sp>
      <p:sp>
        <p:nvSpPr>
          <p:cNvPr id="3" name="Content Placeholder 2"/>
          <p:cNvSpPr>
            <a:spLocks noGrp="1"/>
          </p:cNvSpPr>
          <p:nvPr>
            <p:ph idx="1"/>
          </p:nvPr>
        </p:nvSpPr>
        <p:spPr>
          <a:xfrm>
            <a:off x="457200" y="1066800"/>
            <a:ext cx="8229600" cy="4525963"/>
          </a:xfrm>
        </p:spPr>
        <p:txBody>
          <a:bodyPr>
            <a:noAutofit/>
          </a:bodyPr>
          <a:lstStyle/>
          <a:p>
            <a:pPr>
              <a:buNone/>
            </a:pPr>
            <a:r>
              <a:rPr lang="en-US" sz="2800" b="1" dirty="0" smtClean="0">
                <a:solidFill>
                  <a:srgbClr val="0000FF"/>
                </a:solidFill>
                <a:latin typeface="Times New Roman" pitchFamily="18" charset="0"/>
                <a:cs typeface="Times New Roman" pitchFamily="18" charset="0"/>
              </a:rPr>
              <a:t>Daniel 9:26-27 </a:t>
            </a:r>
            <a:r>
              <a:rPr lang="en-US" sz="2800" dirty="0" smtClean="0">
                <a:latin typeface="Times New Roman" pitchFamily="18" charset="0"/>
                <a:cs typeface="Times New Roman" pitchFamily="18" charset="0"/>
              </a:rPr>
              <a:t>"Then after the sixty-two weeks the Messiah will be cut off and have nothing, and </a:t>
            </a:r>
            <a:r>
              <a:rPr lang="en-US" sz="2800" b="1" u="sng" dirty="0" smtClean="0">
                <a:solidFill>
                  <a:srgbClr val="C00000"/>
                </a:solidFill>
                <a:latin typeface="Times New Roman" pitchFamily="18" charset="0"/>
                <a:cs typeface="Times New Roman" pitchFamily="18" charset="0"/>
              </a:rPr>
              <a:t>the people of the prince who is to come will destroy the city and the sanctuary</a:t>
            </a:r>
            <a:r>
              <a:rPr lang="en-US" sz="2800" dirty="0" smtClean="0">
                <a:latin typeface="Times New Roman" pitchFamily="18" charset="0"/>
                <a:cs typeface="Times New Roman" pitchFamily="18" charset="0"/>
              </a:rPr>
              <a:t>. And its end </a:t>
            </a:r>
            <a:r>
              <a:rPr lang="en-US" sz="2800" i="1" dirty="0" smtClean="0">
                <a:latin typeface="Times New Roman" pitchFamily="18" charset="0"/>
                <a:cs typeface="Times New Roman" pitchFamily="18" charset="0"/>
              </a:rPr>
              <a:t>will come</a:t>
            </a:r>
            <a:r>
              <a:rPr lang="en-US" sz="2800" dirty="0" smtClean="0">
                <a:latin typeface="Times New Roman" pitchFamily="18" charset="0"/>
                <a:cs typeface="Times New Roman" pitchFamily="18" charset="0"/>
              </a:rPr>
              <a:t> with a flood; even to the end there will be war; desolations are determined. </a:t>
            </a:r>
            <a:r>
              <a:rPr lang="en-US" sz="2800" baseline="30000" dirty="0" smtClean="0">
                <a:solidFill>
                  <a:srgbClr val="0000FF"/>
                </a:solidFill>
                <a:latin typeface="Times New Roman" pitchFamily="18" charset="0"/>
                <a:cs typeface="Times New Roman" pitchFamily="18" charset="0"/>
              </a:rPr>
              <a:t>27</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"And </a:t>
            </a:r>
            <a:r>
              <a:rPr lang="en-US" sz="2800" b="1" u="sng" dirty="0" smtClean="0">
                <a:solidFill>
                  <a:srgbClr val="C00000"/>
                </a:solidFill>
                <a:latin typeface="Times New Roman" pitchFamily="18" charset="0"/>
                <a:cs typeface="Times New Roman" pitchFamily="18" charset="0"/>
              </a:rPr>
              <a:t>he</a:t>
            </a:r>
            <a:r>
              <a:rPr lang="en-US" sz="2800" b="1" dirty="0" smtClean="0">
                <a:latin typeface="Times New Roman" pitchFamily="18" charset="0"/>
                <a:cs typeface="Times New Roman" pitchFamily="18" charset="0"/>
              </a:rPr>
              <a:t> </a:t>
            </a:r>
            <a:r>
              <a:rPr lang="en-US" sz="2800" b="1" u="sng" dirty="0" smtClean="0">
                <a:latin typeface="Times New Roman" pitchFamily="18" charset="0"/>
                <a:cs typeface="Times New Roman" pitchFamily="18" charset="0"/>
              </a:rPr>
              <a:t>will make a firm covenant with the many for one week</a:t>
            </a:r>
            <a:r>
              <a:rPr lang="en-US" sz="2800" dirty="0" smtClean="0">
                <a:latin typeface="Times New Roman" pitchFamily="18" charset="0"/>
                <a:cs typeface="Times New Roman" pitchFamily="18" charset="0"/>
              </a:rPr>
              <a:t>, but in the middle of the week </a:t>
            </a:r>
            <a:r>
              <a:rPr lang="en-US" sz="2800" b="1" u="sng" dirty="0" smtClean="0">
                <a:latin typeface="Times New Roman" pitchFamily="18" charset="0"/>
                <a:cs typeface="Times New Roman" pitchFamily="18" charset="0"/>
              </a:rPr>
              <a:t>he will put a stop to sacrifice and grain offering; and on the wing of abominations </a:t>
            </a:r>
            <a:r>
              <a:rPr lang="en-US" sz="2800" i="1" dirty="0" smtClean="0">
                <a:latin typeface="Times New Roman" pitchFamily="18" charset="0"/>
                <a:cs typeface="Times New Roman" pitchFamily="18" charset="0"/>
              </a:rPr>
              <a:t>will come</a:t>
            </a:r>
            <a:r>
              <a:rPr lang="en-US" sz="2800" dirty="0" smtClean="0">
                <a:latin typeface="Times New Roman" pitchFamily="18" charset="0"/>
                <a:cs typeface="Times New Roman" pitchFamily="18" charset="0"/>
              </a:rPr>
              <a:t> one who makes desolate, even until a complete destruction, one that is decreed, is poured out on the one who makes desolate." </a:t>
            </a:r>
            <a:r>
              <a:rPr lang="en-US" sz="2800" dirty="0" smtClean="0"/>
              <a:t/>
            </a:r>
            <a:br>
              <a:rPr lang="en-US" sz="2800" dirty="0" smtClean="0"/>
            </a:br>
            <a:r>
              <a:rPr lang="en-US" sz="2800" dirty="0" smtClean="0"/>
              <a:t/>
            </a:r>
            <a:br>
              <a:rPr lang="en-US" sz="2800" dirty="0" smtClean="0"/>
            </a:br>
            <a:endParaRPr lang="en-US" sz="2800" dirty="0" smtClean="0"/>
          </a:p>
          <a:p>
            <a:pPr>
              <a:buNone/>
            </a:pPr>
            <a:endParaRPr lang="en-US" sz="2800"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90600" y="1143000"/>
            <a:ext cx="838200" cy="381000"/>
          </a:xfrm>
          <a:prstGeom prst="rect">
            <a:avLst/>
          </a:prstGeom>
          <a:solidFill>
            <a:srgbClr val="99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nvGraphicFramePr>
        <p:xfrm>
          <a:off x="838200" y="304800"/>
          <a:ext cx="8153400" cy="5948979"/>
        </p:xfrm>
        <a:graphic>
          <a:graphicData uri="http://schemas.openxmlformats.org/drawingml/2006/table">
            <a:tbl>
              <a:tblPr/>
              <a:tblGrid>
                <a:gridCol w="3106057"/>
                <a:gridCol w="5047343"/>
              </a:tblGrid>
              <a:tr h="345141">
                <a:tc>
                  <a:txBody>
                    <a:bodyPr/>
                    <a:lstStyle/>
                    <a:p>
                      <a:pPr marL="0" marR="0" algn="ctr">
                        <a:spcBef>
                          <a:spcPts val="0"/>
                        </a:spcBef>
                        <a:spcAft>
                          <a:spcPts val="0"/>
                        </a:spcAft>
                      </a:pPr>
                      <a:r>
                        <a:rPr lang="en-US" sz="2800" b="1" dirty="0">
                          <a:solidFill>
                            <a:srgbClr val="FFFFFF"/>
                          </a:solidFill>
                          <a:latin typeface="Univers"/>
                          <a:ea typeface="Times New Roman"/>
                        </a:rPr>
                        <a:t>Revelation 6</a:t>
                      </a:r>
                      <a:endParaRPr lang="en-US" sz="20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n-US" sz="2800" b="1">
                          <a:solidFill>
                            <a:srgbClr val="FFFFFF"/>
                          </a:solidFill>
                          <a:latin typeface="Univers"/>
                          <a:ea typeface="Times New Roman"/>
                        </a:rPr>
                        <a:t>Matthew 24</a:t>
                      </a:r>
                      <a:endParaRPr lang="en-US" sz="200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5522259">
                <a:tc>
                  <a:txBody>
                    <a:bodyPr/>
                    <a:lstStyle/>
                    <a:p>
                      <a:pPr marL="102870" marR="0" indent="-102870">
                        <a:spcBef>
                          <a:spcPts val="0"/>
                        </a:spcBef>
                        <a:spcAft>
                          <a:spcPts val="0"/>
                        </a:spcAft>
                      </a:pPr>
                      <a:r>
                        <a:rPr lang="en-US" sz="2400" baseline="30000" dirty="0">
                          <a:solidFill>
                            <a:srgbClr val="1F497D"/>
                          </a:solidFill>
                          <a:latin typeface="Times New Roman"/>
                          <a:ea typeface="Times New Roman"/>
                        </a:rPr>
                        <a:t>1</a:t>
                      </a:r>
                      <a:r>
                        <a:rPr lang="en-US" sz="2400" dirty="0">
                          <a:latin typeface="Times New Roman"/>
                          <a:ea typeface="Times New Roman"/>
                        </a:rPr>
                        <a:t>And I saw when </a:t>
                      </a:r>
                      <a:r>
                        <a:rPr lang="en-US" sz="2400" u="sng" dirty="0">
                          <a:latin typeface="Times New Roman"/>
                          <a:ea typeface="Times New Roman"/>
                        </a:rPr>
                        <a:t>the </a:t>
                      </a:r>
                      <a:r>
                        <a:rPr lang="en-US" sz="2400" b="1" u="sng" dirty="0">
                          <a:solidFill>
                            <a:srgbClr val="C00000"/>
                          </a:solidFill>
                          <a:latin typeface="Times New Roman"/>
                          <a:ea typeface="Times New Roman"/>
                        </a:rPr>
                        <a:t>Lamb</a:t>
                      </a:r>
                      <a:r>
                        <a:rPr lang="en-US" sz="2400" u="none" dirty="0">
                          <a:latin typeface="Times New Roman"/>
                          <a:ea typeface="Times New Roman"/>
                        </a:rPr>
                        <a:t> </a:t>
                      </a:r>
                      <a:r>
                        <a:rPr lang="en-US" sz="2400" b="1" u="sng" dirty="0">
                          <a:solidFill>
                            <a:srgbClr val="C00000"/>
                          </a:solidFill>
                          <a:latin typeface="Times New Roman"/>
                          <a:ea typeface="Times New Roman"/>
                        </a:rPr>
                        <a:t>broke one of the seven seals</a:t>
                      </a:r>
                      <a:r>
                        <a:rPr lang="en-US" sz="2400" dirty="0">
                          <a:latin typeface="Times New Roman"/>
                          <a:ea typeface="Times New Roman"/>
                        </a:rPr>
                        <a:t>, and I heard one of the four living creatures saying as with a voice of thunder, "Come</a:t>
                      </a:r>
                      <a:r>
                        <a:rPr lang="en-US" sz="2400" dirty="0" smtClean="0">
                          <a:latin typeface="Times New Roman"/>
                          <a:ea typeface="Times New Roman"/>
                        </a:rPr>
                        <a:t>.“[</a:t>
                      </a:r>
                      <a:r>
                        <a:rPr lang="en-US" sz="2400" i="1" dirty="0" smtClean="0">
                          <a:solidFill>
                            <a:srgbClr val="FF0000"/>
                          </a:solidFill>
                          <a:latin typeface="Times New Roman"/>
                          <a:ea typeface="Times New Roman"/>
                        </a:rPr>
                        <a:t>Go!</a:t>
                      </a:r>
                      <a:r>
                        <a:rPr lang="en-US" sz="2400" dirty="0" smtClean="0">
                          <a:latin typeface="Times New Roman"/>
                          <a:ea typeface="Times New Roman"/>
                        </a:rPr>
                        <a:t>] </a:t>
                      </a:r>
                      <a:r>
                        <a:rPr lang="en-US" sz="2400" baseline="30000" dirty="0">
                          <a:solidFill>
                            <a:srgbClr val="1F497D"/>
                          </a:solidFill>
                          <a:latin typeface="Times New Roman"/>
                          <a:ea typeface="Times New Roman"/>
                        </a:rPr>
                        <a:t>2</a:t>
                      </a:r>
                      <a:r>
                        <a:rPr lang="en-US" sz="2400" dirty="0">
                          <a:latin typeface="Times New Roman"/>
                          <a:ea typeface="Times New Roman"/>
                        </a:rPr>
                        <a:t>And I looked, and behold, a </a:t>
                      </a:r>
                      <a:r>
                        <a:rPr lang="en-US" sz="2400" b="1" u="sng" dirty="0">
                          <a:solidFill>
                            <a:srgbClr val="C00000"/>
                          </a:solidFill>
                          <a:latin typeface="Times New Roman"/>
                          <a:ea typeface="Times New Roman"/>
                        </a:rPr>
                        <a:t>white horse</a:t>
                      </a:r>
                      <a:r>
                        <a:rPr lang="en-US" sz="2400" dirty="0">
                          <a:latin typeface="Times New Roman"/>
                          <a:ea typeface="Times New Roman"/>
                        </a:rPr>
                        <a:t>, and he who sat on it had a </a:t>
                      </a:r>
                      <a:r>
                        <a:rPr lang="en-US" sz="2400" u="sng" dirty="0">
                          <a:latin typeface="Times New Roman"/>
                          <a:ea typeface="Times New Roman"/>
                        </a:rPr>
                        <a:t>bow</a:t>
                      </a:r>
                      <a:r>
                        <a:rPr lang="en-US" sz="2400" dirty="0">
                          <a:latin typeface="Times New Roman"/>
                          <a:ea typeface="Times New Roman"/>
                        </a:rPr>
                        <a:t>; and a </a:t>
                      </a:r>
                      <a:r>
                        <a:rPr lang="en-US" sz="2400" u="sng" dirty="0">
                          <a:latin typeface="Times New Roman"/>
                          <a:ea typeface="Times New Roman"/>
                        </a:rPr>
                        <a:t>crown was given to him</a:t>
                      </a:r>
                      <a:r>
                        <a:rPr lang="en-US" sz="2400" dirty="0">
                          <a:latin typeface="Times New Roman"/>
                          <a:ea typeface="Times New Roman"/>
                        </a:rPr>
                        <a:t>; and he went out </a:t>
                      </a:r>
                      <a:r>
                        <a:rPr lang="en-US" sz="2400" u="sng" dirty="0">
                          <a:latin typeface="Times New Roman"/>
                          <a:ea typeface="Times New Roman"/>
                        </a:rPr>
                        <a:t>conquering, and to conquer</a:t>
                      </a:r>
                      <a:r>
                        <a:rPr lang="en-US" sz="2400" dirty="0">
                          <a:latin typeface="Times New Roman"/>
                          <a:ea typeface="Times New Roman"/>
                        </a:rPr>
                        <a:t>.</a:t>
                      </a:r>
                      <a:endParaRPr lang="en-US" sz="20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400" baseline="30000" dirty="0">
                          <a:solidFill>
                            <a:srgbClr val="1F497D"/>
                          </a:solidFill>
                          <a:latin typeface="Times New Roman"/>
                          <a:ea typeface="Times New Roman"/>
                        </a:rPr>
                        <a:t>3</a:t>
                      </a:r>
                      <a:r>
                        <a:rPr lang="en-US" sz="2400" dirty="0">
                          <a:latin typeface="Times New Roman"/>
                          <a:ea typeface="Times New Roman"/>
                        </a:rPr>
                        <a:t>And as He was sitting on the Mount of Olives, the disciples came to Him privately, saying, "Tell us, when will these things be, and what </a:t>
                      </a:r>
                      <a:r>
                        <a:rPr lang="en-US" sz="2400" i="1" dirty="0">
                          <a:latin typeface="Times New Roman"/>
                          <a:ea typeface="Times New Roman"/>
                        </a:rPr>
                        <a:t>will be</a:t>
                      </a:r>
                      <a:r>
                        <a:rPr lang="en-US" sz="2400" dirty="0">
                          <a:latin typeface="Times New Roman"/>
                          <a:ea typeface="Times New Roman"/>
                        </a:rPr>
                        <a:t> the sign of Your coming, and of the end of the age?" </a:t>
                      </a:r>
                      <a:r>
                        <a:rPr lang="en-US" sz="2400" baseline="30000" dirty="0">
                          <a:solidFill>
                            <a:srgbClr val="1F497D"/>
                          </a:solidFill>
                          <a:latin typeface="Times New Roman"/>
                          <a:ea typeface="Times New Roman"/>
                        </a:rPr>
                        <a:t>4</a:t>
                      </a:r>
                      <a:r>
                        <a:rPr lang="en-US" sz="2400" dirty="0">
                          <a:latin typeface="Times New Roman"/>
                          <a:ea typeface="Times New Roman"/>
                        </a:rPr>
                        <a:t>And Jesus answered and said to them, </a:t>
                      </a:r>
                      <a:r>
                        <a:rPr lang="en-US" sz="2400" dirty="0">
                          <a:solidFill>
                            <a:srgbClr val="FF0000"/>
                          </a:solidFill>
                          <a:latin typeface="Times New Roman"/>
                          <a:ea typeface="Times New Roman"/>
                        </a:rPr>
                        <a:t>"See to it that no one misleads you. </a:t>
                      </a:r>
                      <a:r>
                        <a:rPr lang="en-US" sz="2400" baseline="30000" dirty="0">
                          <a:solidFill>
                            <a:srgbClr val="1F497D"/>
                          </a:solidFill>
                          <a:latin typeface="Times New Roman"/>
                          <a:ea typeface="Times New Roman"/>
                        </a:rPr>
                        <a:t>5</a:t>
                      </a:r>
                      <a:r>
                        <a:rPr lang="en-US" sz="2400" dirty="0">
                          <a:solidFill>
                            <a:srgbClr val="FF0000"/>
                          </a:solidFill>
                          <a:latin typeface="Times New Roman"/>
                          <a:ea typeface="Times New Roman"/>
                        </a:rPr>
                        <a:t>"For </a:t>
                      </a:r>
                      <a:r>
                        <a:rPr lang="en-US" sz="2400" u="sng" dirty="0">
                          <a:solidFill>
                            <a:srgbClr val="FF0000"/>
                          </a:solidFill>
                          <a:latin typeface="Times New Roman"/>
                          <a:ea typeface="Times New Roman"/>
                        </a:rPr>
                        <a:t>many will come in My name, saying, 'I am the Christ,' and will mislead many</a:t>
                      </a:r>
                      <a:r>
                        <a:rPr lang="en-US" sz="2400" dirty="0">
                          <a:solidFill>
                            <a:srgbClr val="FF0000"/>
                          </a:solidFill>
                          <a:latin typeface="Times New Roman"/>
                          <a:ea typeface="Times New Roman"/>
                        </a:rPr>
                        <a:t>. </a:t>
                      </a:r>
                      <a:endParaRPr lang="en-US" sz="2400" dirty="0" smtClean="0">
                        <a:solidFill>
                          <a:srgbClr val="FF0000"/>
                        </a:solidFill>
                        <a:latin typeface="Times New Roman"/>
                        <a:ea typeface="Times New Roman"/>
                      </a:endParaRPr>
                    </a:p>
                    <a:p>
                      <a:pPr marL="102870" marR="0" indent="-102870">
                        <a:spcBef>
                          <a:spcPts val="0"/>
                        </a:spcBef>
                        <a:spcAft>
                          <a:spcPts val="0"/>
                        </a:spcAft>
                      </a:pPr>
                      <a:endParaRPr lang="en-US" sz="2000" dirty="0">
                        <a:latin typeface="Times New Roman"/>
                        <a:ea typeface="Times New Roman"/>
                      </a:endParaRPr>
                    </a:p>
                    <a:p>
                      <a:pPr marL="342900" marR="0" lvl="0" indent="-342900">
                        <a:spcBef>
                          <a:spcPts val="0"/>
                        </a:spcBef>
                        <a:spcAft>
                          <a:spcPts val="0"/>
                        </a:spcAft>
                        <a:buFont typeface="Symbol"/>
                        <a:buChar char=""/>
                      </a:pPr>
                      <a:r>
                        <a:rPr lang="en-US" sz="2000" b="1" i="1" dirty="0">
                          <a:latin typeface="Times New Roman"/>
                          <a:ea typeface="Times New Roman"/>
                        </a:rPr>
                        <a:t>4 horsemen of the Apocalypse</a:t>
                      </a:r>
                      <a:endParaRPr lang="en-US" sz="1800" i="1" dirty="0">
                        <a:latin typeface="Times New Roman"/>
                        <a:ea typeface="Times New Roman"/>
                      </a:endParaRPr>
                    </a:p>
                    <a:p>
                      <a:pPr marL="342900" marR="0" lvl="0" indent="-342900">
                        <a:spcBef>
                          <a:spcPts val="0"/>
                        </a:spcBef>
                        <a:spcAft>
                          <a:spcPts val="0"/>
                        </a:spcAft>
                        <a:buFont typeface="Symbol"/>
                        <a:buChar char=""/>
                      </a:pPr>
                      <a:r>
                        <a:rPr lang="en-US" sz="2000" b="1" i="1" dirty="0">
                          <a:latin typeface="Times New Roman"/>
                          <a:ea typeface="Times New Roman"/>
                        </a:rPr>
                        <a:t>Bow with no arrows – </a:t>
                      </a:r>
                      <a:r>
                        <a:rPr lang="en-US" sz="2000" i="1" dirty="0">
                          <a:latin typeface="Times New Roman"/>
                          <a:ea typeface="Times New Roman"/>
                        </a:rPr>
                        <a:t>victory by covenants and agreement.</a:t>
                      </a:r>
                      <a:endParaRPr lang="en-US" sz="1800" i="1" dirty="0">
                        <a:latin typeface="Times New Roman"/>
                        <a:ea typeface="Times New Roman"/>
                      </a:endParaRPr>
                    </a:p>
                    <a:p>
                      <a:pPr marL="342900" marR="0" lvl="0" indent="-342900">
                        <a:spcBef>
                          <a:spcPts val="0"/>
                        </a:spcBef>
                        <a:spcAft>
                          <a:spcPts val="0"/>
                        </a:spcAft>
                        <a:buFont typeface="Symbol"/>
                        <a:buChar char=""/>
                      </a:pPr>
                      <a:r>
                        <a:rPr lang="en-US" sz="2000" b="1" i="1" dirty="0">
                          <a:latin typeface="Times New Roman"/>
                          <a:ea typeface="Times New Roman"/>
                        </a:rPr>
                        <a:t>Crown –</a:t>
                      </a:r>
                      <a:r>
                        <a:rPr lang="en-US" sz="2000" i="1" dirty="0">
                          <a:latin typeface="Times New Roman"/>
                          <a:ea typeface="Times New Roman"/>
                        </a:rPr>
                        <a:t> ‘</a:t>
                      </a:r>
                      <a:r>
                        <a:rPr lang="en-US" sz="2000" b="1" i="1" u="sng" dirty="0" err="1">
                          <a:latin typeface="Times New Roman"/>
                          <a:ea typeface="Times New Roman"/>
                        </a:rPr>
                        <a:t>stephanos</a:t>
                      </a:r>
                      <a:r>
                        <a:rPr lang="en-US" sz="2000" b="1" i="1" u="sng" dirty="0">
                          <a:latin typeface="Times New Roman"/>
                          <a:ea typeface="Times New Roman"/>
                        </a:rPr>
                        <a:t>’</a:t>
                      </a:r>
                      <a:r>
                        <a:rPr lang="en-US" sz="2000" i="1" dirty="0">
                          <a:latin typeface="Times New Roman"/>
                          <a:ea typeface="Times New Roman"/>
                        </a:rPr>
                        <a:t>, a victor’s crown as in winning; not ‘</a:t>
                      </a:r>
                      <a:r>
                        <a:rPr lang="en-US" sz="2000" b="1" i="1" u="sng" dirty="0">
                          <a:latin typeface="Times New Roman"/>
                          <a:ea typeface="Times New Roman"/>
                        </a:rPr>
                        <a:t>diadem’</a:t>
                      </a:r>
                      <a:r>
                        <a:rPr lang="en-US" sz="2000" i="1" dirty="0">
                          <a:latin typeface="Times New Roman"/>
                          <a:ea typeface="Times New Roman"/>
                        </a:rPr>
                        <a:t>, a sovereign’s crown.</a:t>
                      </a:r>
                      <a:endParaRPr lang="en-US" sz="1800" i="1"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13</a:t>
            </a:fld>
            <a:endParaRPr lang="en-US"/>
          </a:p>
        </p:txBody>
      </p:sp>
      <p:grpSp>
        <p:nvGrpSpPr>
          <p:cNvPr id="10" name="Group 9"/>
          <p:cNvGrpSpPr/>
          <p:nvPr/>
        </p:nvGrpSpPr>
        <p:grpSpPr>
          <a:xfrm>
            <a:off x="76200" y="381000"/>
            <a:ext cx="762000" cy="762000"/>
            <a:chOff x="609600" y="381000"/>
            <a:chExt cx="1066800" cy="1066800"/>
          </a:xfrm>
        </p:grpSpPr>
        <p:sp>
          <p:nvSpPr>
            <p:cNvPr id="11" name="Text Box 10"/>
            <p:cNvSpPr txBox="1">
              <a:spLocks noChangeArrowheads="1"/>
            </p:cNvSpPr>
            <p:nvPr/>
          </p:nvSpPr>
          <p:spPr bwMode="auto">
            <a:xfrm>
              <a:off x="737266" y="571624"/>
              <a:ext cx="796823" cy="523221"/>
            </a:xfrm>
            <a:prstGeom prst="rect">
              <a:avLst/>
            </a:prstGeom>
            <a:solidFill>
              <a:schemeClr val="bg1"/>
            </a:solidFill>
            <a:ln w="9525">
              <a:noFill/>
              <a:miter lim="800000"/>
              <a:headEnd/>
              <a:tailEnd/>
            </a:ln>
          </p:spPr>
          <p:txBody>
            <a:bodyPr wrap="square">
              <a:spAutoFit/>
            </a:bodyPr>
            <a:lstStyle/>
            <a:p>
              <a:pPr algn="ctr"/>
              <a:r>
                <a:rPr lang="en-US" sz="2800" b="1" dirty="0" smtClean="0"/>
                <a:t>1</a:t>
              </a:r>
              <a:r>
                <a:rPr lang="en-US" sz="2800" b="1" baseline="30000" dirty="0" smtClean="0"/>
                <a:t>st</a:t>
              </a:r>
              <a:r>
                <a:rPr lang="en-US" sz="2800" b="1" dirty="0" smtClean="0"/>
                <a:t> </a:t>
              </a:r>
              <a:endParaRPr lang="en-US" sz="2800" b="1" dirty="0"/>
            </a:p>
          </p:txBody>
        </p:sp>
        <p:sp>
          <p:nvSpPr>
            <p:cNvPr id="12"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14</a:t>
            </a:fld>
            <a:endParaRPr lang="en-US"/>
          </a:p>
        </p:txBody>
      </p:sp>
      <p:graphicFrame>
        <p:nvGraphicFramePr>
          <p:cNvPr id="7" name="Table 6"/>
          <p:cNvGraphicFramePr>
            <a:graphicFrameLocks noGrp="1"/>
          </p:cNvGraphicFramePr>
          <p:nvPr/>
        </p:nvGraphicFramePr>
        <p:xfrm>
          <a:off x="990600" y="457200"/>
          <a:ext cx="7848600" cy="5791200"/>
        </p:xfrm>
        <a:graphic>
          <a:graphicData uri="http://schemas.openxmlformats.org/drawingml/2006/table">
            <a:tbl>
              <a:tblPr/>
              <a:tblGrid>
                <a:gridCol w="3312255"/>
                <a:gridCol w="4536345"/>
              </a:tblGrid>
              <a:tr h="5791200">
                <a:tc>
                  <a:txBody>
                    <a:bodyPr/>
                    <a:lstStyle/>
                    <a:p>
                      <a:pPr marL="102870" marR="0" indent="-102870">
                        <a:spcBef>
                          <a:spcPts val="0"/>
                        </a:spcBef>
                        <a:spcAft>
                          <a:spcPts val="0"/>
                        </a:spcAft>
                      </a:pPr>
                      <a:r>
                        <a:rPr lang="en-US" sz="2400" baseline="30000" dirty="0" smtClean="0">
                          <a:solidFill>
                            <a:srgbClr val="1F497D"/>
                          </a:solidFill>
                          <a:latin typeface="Times New Roman"/>
                        </a:rPr>
                        <a:t>3</a:t>
                      </a:r>
                      <a:r>
                        <a:rPr lang="en-US" sz="2400" dirty="0" smtClean="0">
                          <a:latin typeface="Times New Roman"/>
                        </a:rPr>
                        <a:t>And </a:t>
                      </a:r>
                      <a:r>
                        <a:rPr lang="en-US" sz="2400" dirty="0">
                          <a:latin typeface="Times New Roman"/>
                        </a:rPr>
                        <a:t>when He broke the </a:t>
                      </a:r>
                      <a:r>
                        <a:rPr lang="en-US" sz="2400" b="1" u="sng" dirty="0">
                          <a:solidFill>
                            <a:srgbClr val="C00000"/>
                          </a:solidFill>
                          <a:latin typeface="Times New Roman"/>
                        </a:rPr>
                        <a:t>second seal</a:t>
                      </a:r>
                      <a:r>
                        <a:rPr lang="en-US" sz="2400" dirty="0">
                          <a:latin typeface="Times New Roman"/>
                        </a:rPr>
                        <a:t>, I heard the second living creature saying, "Come</a:t>
                      </a:r>
                      <a:r>
                        <a:rPr lang="en-US" sz="2400" dirty="0" smtClean="0">
                          <a:latin typeface="Times New Roman"/>
                        </a:rPr>
                        <a:t>."</a:t>
                      </a:r>
                      <a:r>
                        <a:rPr lang="en-US" sz="2400" dirty="0" smtClean="0">
                          <a:latin typeface="Times New Roman"/>
                          <a:ea typeface="Times New Roman"/>
                        </a:rPr>
                        <a:t>[</a:t>
                      </a:r>
                      <a:r>
                        <a:rPr lang="en-US" sz="2400" i="1" dirty="0" smtClean="0">
                          <a:solidFill>
                            <a:srgbClr val="FF0000"/>
                          </a:solidFill>
                          <a:latin typeface="Times New Roman"/>
                          <a:ea typeface="Times New Roman"/>
                        </a:rPr>
                        <a:t>Go!</a:t>
                      </a:r>
                      <a:r>
                        <a:rPr lang="en-US" sz="2400" dirty="0" smtClean="0">
                          <a:latin typeface="Times New Roman"/>
                          <a:ea typeface="Times New Roman"/>
                        </a:rPr>
                        <a:t>]</a:t>
                      </a:r>
                      <a:r>
                        <a:rPr lang="en-US" sz="2400" dirty="0" smtClean="0">
                          <a:latin typeface="Times New Roman"/>
                        </a:rPr>
                        <a:t> </a:t>
                      </a:r>
                      <a:r>
                        <a:rPr lang="en-US" sz="2400" baseline="30000" dirty="0">
                          <a:solidFill>
                            <a:srgbClr val="1F497D"/>
                          </a:solidFill>
                          <a:latin typeface="Times New Roman"/>
                        </a:rPr>
                        <a:t>4</a:t>
                      </a:r>
                      <a:r>
                        <a:rPr lang="en-US" sz="2400" dirty="0">
                          <a:latin typeface="Times New Roman"/>
                        </a:rPr>
                        <a:t>And another, a </a:t>
                      </a:r>
                      <a:r>
                        <a:rPr lang="en-US" sz="2400" b="1" u="sng" dirty="0">
                          <a:solidFill>
                            <a:srgbClr val="C00000"/>
                          </a:solidFill>
                          <a:latin typeface="Times New Roman"/>
                        </a:rPr>
                        <a:t>red horse</a:t>
                      </a:r>
                      <a:r>
                        <a:rPr lang="en-US" sz="2400" dirty="0">
                          <a:latin typeface="Times New Roman"/>
                        </a:rPr>
                        <a:t>, went out; and to him who sat on it, it was granted </a:t>
                      </a:r>
                      <a:r>
                        <a:rPr lang="en-US" sz="2400" u="sng" dirty="0">
                          <a:latin typeface="Times New Roman"/>
                        </a:rPr>
                        <a:t>to take peace from the earth, and that </a:t>
                      </a:r>
                      <a:r>
                        <a:rPr lang="en-US" sz="2400" i="1" u="sng" dirty="0">
                          <a:latin typeface="Times New Roman"/>
                        </a:rPr>
                        <a:t>men</a:t>
                      </a:r>
                      <a:r>
                        <a:rPr lang="en-US" sz="2400" u="sng" dirty="0">
                          <a:latin typeface="Times New Roman"/>
                        </a:rPr>
                        <a:t> should slay one another; and a great sword was given to him. </a:t>
                      </a:r>
                      <a:endParaRPr lang="en-US" sz="2400" dirty="0">
                        <a:latin typeface="Times New Roman"/>
                        <a:ea typeface="Times New Roman"/>
                      </a:endParaRPr>
                    </a:p>
                  </a:txBody>
                  <a:tcPr marL="20972" marR="20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lgn="l" defTabSz="914400" rtl="0" eaLnBrk="1" fontAlgn="auto" latinLnBrk="0" hangingPunct="1">
                        <a:lnSpc>
                          <a:spcPct val="100000"/>
                        </a:lnSpc>
                        <a:spcBef>
                          <a:spcPts val="0"/>
                        </a:spcBef>
                        <a:spcAft>
                          <a:spcPts val="0"/>
                        </a:spcAft>
                        <a:buClrTx/>
                        <a:buSzTx/>
                        <a:buFontTx/>
                        <a:buNone/>
                        <a:tabLst/>
                        <a:defRPr/>
                      </a:pPr>
                      <a:r>
                        <a:rPr lang="en-US" sz="2400" baseline="30000" dirty="0">
                          <a:solidFill>
                            <a:srgbClr val="1F497D"/>
                          </a:solidFill>
                          <a:latin typeface="Times New Roman"/>
                          <a:ea typeface="Times New Roman"/>
                        </a:rPr>
                        <a:t>6</a:t>
                      </a:r>
                      <a:r>
                        <a:rPr lang="en-US" sz="2400" dirty="0">
                          <a:solidFill>
                            <a:srgbClr val="FF0000"/>
                          </a:solidFill>
                          <a:latin typeface="Times New Roman"/>
                          <a:ea typeface="Times New Roman"/>
                        </a:rPr>
                        <a:t>"And you will be hearing of </a:t>
                      </a:r>
                      <a:r>
                        <a:rPr lang="en-US" sz="2400" u="sng" dirty="0">
                          <a:solidFill>
                            <a:srgbClr val="FF0000"/>
                          </a:solidFill>
                          <a:latin typeface="Times New Roman"/>
                          <a:ea typeface="Times New Roman"/>
                        </a:rPr>
                        <a:t>wars and rumors of wars</a:t>
                      </a:r>
                      <a:r>
                        <a:rPr lang="en-US" sz="2400" dirty="0">
                          <a:solidFill>
                            <a:srgbClr val="FF0000"/>
                          </a:solidFill>
                          <a:latin typeface="Times New Roman"/>
                          <a:ea typeface="Times New Roman"/>
                        </a:rPr>
                        <a:t>; see that you are not frightened, for </a:t>
                      </a:r>
                      <a:r>
                        <a:rPr lang="en-US" sz="2400" i="1" dirty="0">
                          <a:solidFill>
                            <a:srgbClr val="FF0000"/>
                          </a:solidFill>
                          <a:latin typeface="Times New Roman"/>
                          <a:ea typeface="Times New Roman"/>
                        </a:rPr>
                        <a:t>those things</a:t>
                      </a:r>
                      <a:r>
                        <a:rPr lang="en-US" sz="2400" dirty="0">
                          <a:solidFill>
                            <a:srgbClr val="FF0000"/>
                          </a:solidFill>
                          <a:latin typeface="Times New Roman"/>
                          <a:ea typeface="Times New Roman"/>
                        </a:rPr>
                        <a:t> must take place, but </a:t>
                      </a:r>
                      <a:r>
                        <a:rPr lang="en-US" sz="2400" i="1" dirty="0">
                          <a:solidFill>
                            <a:srgbClr val="FF0000"/>
                          </a:solidFill>
                          <a:latin typeface="Times New Roman"/>
                          <a:ea typeface="Times New Roman"/>
                        </a:rPr>
                        <a:t>that</a:t>
                      </a:r>
                      <a:r>
                        <a:rPr lang="en-US" sz="2400" dirty="0">
                          <a:solidFill>
                            <a:srgbClr val="FF0000"/>
                          </a:solidFill>
                          <a:latin typeface="Times New Roman"/>
                          <a:ea typeface="Times New Roman"/>
                        </a:rPr>
                        <a:t> is </a:t>
                      </a:r>
                      <a:r>
                        <a:rPr lang="en-US" sz="2400" b="1" u="sng" dirty="0">
                          <a:solidFill>
                            <a:srgbClr val="FF0000"/>
                          </a:solidFill>
                          <a:latin typeface="Times New Roman"/>
                          <a:ea typeface="Times New Roman"/>
                        </a:rPr>
                        <a:t>not yet the end</a:t>
                      </a:r>
                      <a:r>
                        <a:rPr lang="en-US" sz="2400" dirty="0">
                          <a:solidFill>
                            <a:srgbClr val="FF0000"/>
                          </a:solidFill>
                          <a:latin typeface="Times New Roman"/>
                          <a:ea typeface="Times New Roman"/>
                        </a:rPr>
                        <a:t>. </a:t>
                      </a:r>
                      <a:r>
                        <a:rPr lang="en-US" sz="2400" baseline="30000" dirty="0" smtClean="0">
                          <a:solidFill>
                            <a:srgbClr val="1F497D"/>
                          </a:solidFill>
                          <a:latin typeface="Times New Roman"/>
                          <a:ea typeface="Times New Roman"/>
                        </a:rPr>
                        <a:t>7</a:t>
                      </a:r>
                      <a:r>
                        <a:rPr lang="en-US" sz="2400" dirty="0" smtClean="0">
                          <a:solidFill>
                            <a:srgbClr val="FF0000"/>
                          </a:solidFill>
                          <a:latin typeface="Times New Roman"/>
                          <a:ea typeface="Times New Roman"/>
                        </a:rPr>
                        <a:t>"For </a:t>
                      </a:r>
                      <a:r>
                        <a:rPr lang="en-US" sz="2400" u="sng" dirty="0" smtClean="0">
                          <a:solidFill>
                            <a:srgbClr val="FF0000"/>
                          </a:solidFill>
                          <a:latin typeface="Times New Roman"/>
                          <a:ea typeface="Times New Roman"/>
                        </a:rPr>
                        <a:t>nation will rise against nation</a:t>
                      </a:r>
                      <a:r>
                        <a:rPr lang="en-US" sz="2400" dirty="0" smtClean="0">
                          <a:solidFill>
                            <a:srgbClr val="FF0000"/>
                          </a:solidFill>
                          <a:latin typeface="Times New Roman"/>
                          <a:ea typeface="Times New Roman"/>
                        </a:rPr>
                        <a:t>, and kingdom against kingdom, …</a:t>
                      </a:r>
                      <a:endParaRPr lang="en-US" sz="2000" dirty="0" smtClean="0">
                        <a:latin typeface="Times New Roman"/>
                        <a:ea typeface="Times New Roman"/>
                      </a:endParaRPr>
                    </a:p>
                    <a:p>
                      <a:pPr marL="102870" marR="0" indent="-102870">
                        <a:spcBef>
                          <a:spcPts val="0"/>
                        </a:spcBef>
                        <a:spcAft>
                          <a:spcPts val="0"/>
                        </a:spcAft>
                      </a:pPr>
                      <a:endParaRPr lang="en-US" sz="2400" dirty="0" smtClean="0">
                        <a:solidFill>
                          <a:srgbClr val="FF0000"/>
                        </a:solidFill>
                        <a:latin typeface="Times New Roman"/>
                        <a:ea typeface="Times New Roman"/>
                      </a:endParaRPr>
                    </a:p>
                    <a:p>
                      <a:pPr marL="102870" marR="0" indent="-102870">
                        <a:spcBef>
                          <a:spcPts val="0"/>
                        </a:spcBef>
                        <a:spcAft>
                          <a:spcPts val="0"/>
                        </a:spcAft>
                      </a:pPr>
                      <a:endParaRPr lang="en-US" sz="2400" dirty="0" smtClean="0">
                        <a:solidFill>
                          <a:srgbClr val="FF0000"/>
                        </a:solidFill>
                        <a:latin typeface="Times New Roman"/>
                        <a:ea typeface="Times New Roman"/>
                      </a:endParaRPr>
                    </a:p>
                    <a:p>
                      <a:pPr marL="102870" marR="0" indent="-102870">
                        <a:spcBef>
                          <a:spcPts val="0"/>
                        </a:spcBef>
                        <a:spcAft>
                          <a:spcPts val="0"/>
                        </a:spcAft>
                      </a:pPr>
                      <a:endParaRPr lang="en-US" sz="2400" dirty="0" smtClean="0">
                        <a:solidFill>
                          <a:srgbClr val="FF0000"/>
                        </a:solidFill>
                        <a:latin typeface="Times New Roman"/>
                        <a:ea typeface="Times New Roman"/>
                      </a:endParaRPr>
                    </a:p>
                    <a:p>
                      <a:pPr marL="102870" marR="0" indent="-102870" algn="l" defTabSz="914400" rtl="0" eaLnBrk="1" fontAlgn="auto" latinLnBrk="0" hangingPunct="1">
                        <a:lnSpc>
                          <a:spcPct val="100000"/>
                        </a:lnSpc>
                        <a:spcBef>
                          <a:spcPts val="0"/>
                        </a:spcBef>
                        <a:spcAft>
                          <a:spcPts val="0"/>
                        </a:spcAft>
                        <a:buClrTx/>
                        <a:buSzTx/>
                        <a:buFontTx/>
                        <a:buNone/>
                        <a:tabLst/>
                        <a:defRPr/>
                      </a:pPr>
                      <a:r>
                        <a:rPr lang="en-US" sz="2400" i="1" dirty="0" smtClean="0">
                          <a:solidFill>
                            <a:schemeClr val="tx1"/>
                          </a:solidFill>
                          <a:latin typeface="Times New Roman"/>
                          <a:ea typeface="Times New Roman"/>
                        </a:rPr>
                        <a:t>Note: The Armageddon</a:t>
                      </a:r>
                      <a:r>
                        <a:rPr lang="en-US" sz="2400" i="1" baseline="0" dirty="0" smtClean="0">
                          <a:solidFill>
                            <a:schemeClr val="tx1"/>
                          </a:solidFill>
                          <a:latin typeface="Times New Roman"/>
                          <a:ea typeface="Times New Roman"/>
                        </a:rPr>
                        <a:t> Campaign begins when Israel is at peace, thus during the first 3 ½ years.</a:t>
                      </a:r>
                      <a:endParaRPr lang="en-US" sz="2000" i="1" dirty="0" smtClean="0">
                        <a:solidFill>
                          <a:schemeClr val="tx1"/>
                        </a:solidFill>
                        <a:latin typeface="Times New Roman"/>
                        <a:ea typeface="Times New Roman"/>
                      </a:endParaRPr>
                    </a:p>
                    <a:p>
                      <a:pPr marL="102870" marR="0" indent="-102870">
                        <a:spcBef>
                          <a:spcPts val="0"/>
                        </a:spcBef>
                        <a:spcAft>
                          <a:spcPts val="0"/>
                        </a:spcAft>
                      </a:pPr>
                      <a:endParaRPr lang="en-US" sz="2400" dirty="0">
                        <a:latin typeface="Times New Roman"/>
                        <a:ea typeface="Times New Roman"/>
                      </a:endParaRPr>
                    </a:p>
                  </a:txBody>
                  <a:tcPr marL="20972" marR="20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8" name="Group 7"/>
          <p:cNvGrpSpPr/>
          <p:nvPr/>
        </p:nvGrpSpPr>
        <p:grpSpPr>
          <a:xfrm>
            <a:off x="76200" y="381000"/>
            <a:ext cx="762000" cy="685800"/>
            <a:chOff x="609600" y="381000"/>
            <a:chExt cx="1066800" cy="1066800"/>
          </a:xfrm>
        </p:grpSpPr>
        <p:sp>
          <p:nvSpPr>
            <p:cNvPr id="9" name="Text Box 10"/>
            <p:cNvSpPr txBox="1">
              <a:spLocks noChangeArrowheads="1"/>
            </p:cNvSpPr>
            <p:nvPr/>
          </p:nvSpPr>
          <p:spPr bwMode="auto">
            <a:xfrm>
              <a:off x="716280" y="499533"/>
              <a:ext cx="796823" cy="718146"/>
            </a:xfrm>
            <a:prstGeom prst="rect">
              <a:avLst/>
            </a:prstGeom>
            <a:solidFill>
              <a:schemeClr val="bg1"/>
            </a:solidFill>
            <a:ln w="9525">
              <a:noFill/>
              <a:miter lim="800000"/>
              <a:headEnd/>
              <a:tailEnd/>
            </a:ln>
          </p:spPr>
          <p:txBody>
            <a:bodyPr wrap="square">
              <a:spAutoFit/>
            </a:bodyPr>
            <a:lstStyle/>
            <a:p>
              <a:pPr algn="ctr"/>
              <a:r>
                <a:rPr lang="en-US" sz="2400" b="1" dirty="0" smtClean="0"/>
                <a:t>2</a:t>
              </a:r>
              <a:r>
                <a:rPr lang="en-US" sz="2400" b="1" baseline="30000" dirty="0" smtClean="0"/>
                <a:t>nd</a:t>
              </a:r>
              <a:r>
                <a:rPr lang="en-US" sz="2400" b="1" dirty="0" smtClean="0"/>
                <a:t> </a:t>
              </a:r>
              <a:endParaRPr lang="en-US" sz="2800" b="1" dirty="0"/>
            </a:p>
          </p:txBody>
        </p:sp>
        <p:sp>
          <p:nvSpPr>
            <p:cNvPr id="10"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15</a:t>
            </a:fld>
            <a:endParaRPr lang="en-US"/>
          </a:p>
        </p:txBody>
      </p:sp>
      <p:graphicFrame>
        <p:nvGraphicFramePr>
          <p:cNvPr id="7" name="Table 6"/>
          <p:cNvGraphicFramePr>
            <a:graphicFrameLocks noGrp="1"/>
          </p:cNvGraphicFramePr>
          <p:nvPr/>
        </p:nvGraphicFramePr>
        <p:xfrm>
          <a:off x="914400" y="457200"/>
          <a:ext cx="7620000" cy="5547360"/>
        </p:xfrm>
        <a:graphic>
          <a:graphicData uri="http://schemas.openxmlformats.org/drawingml/2006/table">
            <a:tbl>
              <a:tblPr/>
              <a:tblGrid>
                <a:gridCol w="4800600"/>
                <a:gridCol w="2819400"/>
              </a:tblGrid>
              <a:tr h="5486400">
                <a:tc>
                  <a:txBody>
                    <a:bodyPr/>
                    <a:lstStyle/>
                    <a:p>
                      <a:r>
                        <a:rPr lang="en-US" sz="2800" baseline="30000" dirty="0" smtClean="0">
                          <a:solidFill>
                            <a:srgbClr val="1F497D"/>
                          </a:solidFill>
                          <a:latin typeface="Times New Roman"/>
                        </a:rPr>
                        <a:t>5</a:t>
                      </a:r>
                      <a:r>
                        <a:rPr lang="en-US" sz="2800" dirty="0" smtClean="0">
                          <a:latin typeface="Times New Roman"/>
                        </a:rPr>
                        <a:t>And </a:t>
                      </a:r>
                      <a:r>
                        <a:rPr lang="en-US" sz="2800" dirty="0">
                          <a:latin typeface="Times New Roman"/>
                        </a:rPr>
                        <a:t>when He broke the </a:t>
                      </a:r>
                      <a:r>
                        <a:rPr lang="en-US" sz="2800" b="1" u="sng" dirty="0">
                          <a:solidFill>
                            <a:srgbClr val="C00000"/>
                          </a:solidFill>
                          <a:latin typeface="Times New Roman"/>
                        </a:rPr>
                        <a:t>third seal</a:t>
                      </a:r>
                      <a:r>
                        <a:rPr lang="en-US" sz="2800" dirty="0">
                          <a:latin typeface="Times New Roman"/>
                        </a:rPr>
                        <a:t>, I heard the third living creature saying, "Come</a:t>
                      </a:r>
                      <a:r>
                        <a:rPr lang="en-US" sz="2800" dirty="0" smtClean="0">
                          <a:latin typeface="Times New Roman"/>
                        </a:rPr>
                        <a:t>."</a:t>
                      </a:r>
                      <a:r>
                        <a:rPr lang="en-US" sz="2800" dirty="0" smtClean="0">
                          <a:latin typeface="Times New Roman"/>
                          <a:ea typeface="Times New Roman"/>
                        </a:rPr>
                        <a:t>[</a:t>
                      </a:r>
                      <a:r>
                        <a:rPr lang="en-US" sz="2800" i="1" dirty="0" smtClean="0">
                          <a:solidFill>
                            <a:srgbClr val="FF0000"/>
                          </a:solidFill>
                          <a:latin typeface="Times New Roman"/>
                          <a:ea typeface="Times New Roman"/>
                        </a:rPr>
                        <a:t>Go!</a:t>
                      </a:r>
                      <a:r>
                        <a:rPr lang="en-US" sz="2800" dirty="0" smtClean="0">
                          <a:latin typeface="Times New Roman"/>
                          <a:ea typeface="Times New Roman"/>
                        </a:rPr>
                        <a:t>]</a:t>
                      </a:r>
                      <a:r>
                        <a:rPr lang="en-US" sz="2800" dirty="0" smtClean="0">
                          <a:latin typeface="Times New Roman"/>
                        </a:rPr>
                        <a:t> </a:t>
                      </a:r>
                      <a:r>
                        <a:rPr lang="en-US" sz="2800" dirty="0">
                          <a:latin typeface="Times New Roman"/>
                        </a:rPr>
                        <a:t>And I looked, and behold, a </a:t>
                      </a:r>
                      <a:r>
                        <a:rPr lang="en-US" sz="2800" b="1" u="sng" dirty="0">
                          <a:solidFill>
                            <a:srgbClr val="C00000"/>
                          </a:solidFill>
                          <a:latin typeface="Times New Roman"/>
                        </a:rPr>
                        <a:t>black horse</a:t>
                      </a:r>
                      <a:r>
                        <a:rPr lang="en-US" sz="2800" dirty="0">
                          <a:latin typeface="Times New Roman"/>
                        </a:rPr>
                        <a:t>; and he who sat on it had a </a:t>
                      </a:r>
                      <a:r>
                        <a:rPr lang="en-US" sz="2800" u="sng" dirty="0">
                          <a:latin typeface="Times New Roman"/>
                        </a:rPr>
                        <a:t>pair of scales in his hand</a:t>
                      </a:r>
                      <a:r>
                        <a:rPr lang="en-US" sz="2800" dirty="0">
                          <a:latin typeface="Times New Roman"/>
                        </a:rPr>
                        <a:t>. </a:t>
                      </a:r>
                      <a:r>
                        <a:rPr lang="en-US" sz="2800" baseline="30000" dirty="0">
                          <a:solidFill>
                            <a:srgbClr val="1F497D"/>
                          </a:solidFill>
                          <a:latin typeface="Times New Roman"/>
                        </a:rPr>
                        <a:t>6</a:t>
                      </a:r>
                      <a:r>
                        <a:rPr lang="en-US" sz="2800" dirty="0">
                          <a:latin typeface="Times New Roman"/>
                        </a:rPr>
                        <a:t>And I heard as it were a voice in the center of the four living creatures saying, </a:t>
                      </a:r>
                      <a:r>
                        <a:rPr lang="en-US" sz="2800" u="sng" dirty="0">
                          <a:latin typeface="Times New Roman"/>
                        </a:rPr>
                        <a:t>"A quart of wheat for a denarius, and three quarts of barley for a denarius; and do not harm the oil and the wine."</a:t>
                      </a:r>
                      <a:r>
                        <a:rPr lang="en-US" sz="2800" dirty="0">
                          <a:latin typeface="Times New Roman"/>
                        </a:rPr>
                        <a:t> </a:t>
                      </a:r>
                      <a:endParaRPr lang="en-US" sz="2400" dirty="0">
                        <a:latin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lgn="l" defTabSz="914400" rtl="0" eaLnBrk="1" fontAlgn="auto" latinLnBrk="0" hangingPunct="1">
                        <a:lnSpc>
                          <a:spcPct val="100000"/>
                        </a:lnSpc>
                        <a:spcBef>
                          <a:spcPts val="0"/>
                        </a:spcBef>
                        <a:spcAft>
                          <a:spcPts val="0"/>
                        </a:spcAft>
                        <a:buClrTx/>
                        <a:buSzTx/>
                        <a:buFontTx/>
                        <a:buNone/>
                        <a:tabLst/>
                        <a:defRPr/>
                      </a:pPr>
                      <a:r>
                        <a:rPr lang="en-US" sz="2800" baseline="30000" dirty="0" smtClean="0">
                          <a:solidFill>
                            <a:srgbClr val="1F497D"/>
                          </a:solidFill>
                          <a:latin typeface="Times New Roman"/>
                          <a:ea typeface="Times New Roman"/>
                        </a:rPr>
                        <a:t>7</a:t>
                      </a:r>
                      <a:r>
                        <a:rPr lang="en-US" sz="2800" dirty="0" smtClean="0">
                          <a:solidFill>
                            <a:srgbClr val="FF0000"/>
                          </a:solidFill>
                          <a:latin typeface="Times New Roman"/>
                          <a:ea typeface="Times New Roman"/>
                        </a:rPr>
                        <a:t>…and in various places there will be </a:t>
                      </a:r>
                      <a:r>
                        <a:rPr lang="en-US" sz="2800" u="sng" dirty="0" smtClean="0">
                          <a:solidFill>
                            <a:srgbClr val="FF0000"/>
                          </a:solidFill>
                          <a:latin typeface="Times New Roman"/>
                          <a:ea typeface="Times New Roman"/>
                        </a:rPr>
                        <a:t>famines</a:t>
                      </a:r>
                      <a:r>
                        <a:rPr lang="en-US" sz="2800" dirty="0" smtClean="0">
                          <a:solidFill>
                            <a:srgbClr val="FF0000"/>
                          </a:solidFill>
                          <a:latin typeface="Times New Roman"/>
                          <a:ea typeface="Times New Roman"/>
                        </a:rPr>
                        <a:t> and </a:t>
                      </a:r>
                      <a:r>
                        <a:rPr lang="en-US" sz="2800" u="sng" dirty="0" smtClean="0">
                          <a:solidFill>
                            <a:srgbClr val="FF0000"/>
                          </a:solidFill>
                          <a:latin typeface="Times New Roman"/>
                          <a:ea typeface="Times New Roman"/>
                        </a:rPr>
                        <a:t>earthquakes</a:t>
                      </a:r>
                      <a:r>
                        <a:rPr lang="en-US" sz="2800" dirty="0" smtClean="0">
                          <a:solidFill>
                            <a:srgbClr val="FF0000"/>
                          </a:solidFill>
                          <a:latin typeface="Times New Roman"/>
                          <a:ea typeface="Times New Roman"/>
                        </a:rPr>
                        <a:t>.</a:t>
                      </a:r>
                      <a:r>
                        <a:rPr lang="en-US" sz="2800" baseline="30000" dirty="0" smtClean="0">
                          <a:solidFill>
                            <a:srgbClr val="1F497D"/>
                          </a:solidFill>
                          <a:latin typeface="Times New Roman"/>
                          <a:ea typeface="Times New Roman"/>
                        </a:rPr>
                        <a:t> 8</a:t>
                      </a:r>
                      <a:r>
                        <a:rPr lang="en-US" sz="2800" dirty="0" smtClean="0">
                          <a:solidFill>
                            <a:srgbClr val="FF0000"/>
                          </a:solidFill>
                          <a:latin typeface="Times New Roman"/>
                          <a:ea typeface="Times New Roman"/>
                        </a:rPr>
                        <a:t>"But all these things are </a:t>
                      </a:r>
                      <a:r>
                        <a:rPr lang="en-US" sz="2800" b="1" i="1" u="sng" dirty="0" smtClean="0">
                          <a:solidFill>
                            <a:srgbClr val="FF0000"/>
                          </a:solidFill>
                          <a:latin typeface="Times New Roman"/>
                          <a:ea typeface="Times New Roman"/>
                        </a:rPr>
                        <a:t>merely</a:t>
                      </a:r>
                      <a:r>
                        <a:rPr lang="en-US" sz="2800" b="1" u="sng" dirty="0" smtClean="0">
                          <a:solidFill>
                            <a:srgbClr val="FF0000"/>
                          </a:solidFill>
                          <a:latin typeface="Times New Roman"/>
                          <a:ea typeface="Times New Roman"/>
                        </a:rPr>
                        <a:t> the beginning of birth pangs</a:t>
                      </a:r>
                      <a:r>
                        <a:rPr lang="en-US" sz="2800" dirty="0" smtClean="0">
                          <a:solidFill>
                            <a:srgbClr val="FF0000"/>
                          </a:solidFill>
                          <a:latin typeface="Times New Roman"/>
                          <a:ea typeface="Times New Roman"/>
                        </a:rPr>
                        <a:t>. </a:t>
                      </a:r>
                    </a:p>
                    <a:p>
                      <a:pPr marL="102870" marR="0" indent="-102870" algn="l" defTabSz="914400" rtl="0" eaLnBrk="1" fontAlgn="auto" latinLnBrk="0" hangingPunct="1">
                        <a:lnSpc>
                          <a:spcPct val="100000"/>
                        </a:lnSpc>
                        <a:spcBef>
                          <a:spcPts val="0"/>
                        </a:spcBef>
                        <a:spcAft>
                          <a:spcPts val="0"/>
                        </a:spcAft>
                        <a:buClrTx/>
                        <a:buSzTx/>
                        <a:buFontTx/>
                        <a:buNone/>
                        <a:tabLst/>
                        <a:defRPr/>
                      </a:pPr>
                      <a:endParaRPr lang="en-US" sz="2800" baseline="30000" dirty="0" smtClean="0">
                        <a:solidFill>
                          <a:srgbClr val="1F497D"/>
                        </a:solidFill>
                        <a:latin typeface="Times New Roman"/>
                        <a:ea typeface="Times New Roman"/>
                      </a:endParaRPr>
                    </a:p>
                    <a:p>
                      <a:pPr marL="102870" marR="0" indent="-102870">
                        <a:spcBef>
                          <a:spcPts val="0"/>
                        </a:spcBef>
                        <a:spcAft>
                          <a:spcPts val="0"/>
                        </a:spcAft>
                      </a:pPr>
                      <a:endParaRPr lang="en-US" sz="24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8" name="Group 7"/>
          <p:cNvGrpSpPr/>
          <p:nvPr/>
        </p:nvGrpSpPr>
        <p:grpSpPr>
          <a:xfrm>
            <a:off x="0" y="381000"/>
            <a:ext cx="685800" cy="685800"/>
            <a:chOff x="609600" y="381000"/>
            <a:chExt cx="1066800" cy="1066800"/>
          </a:xfrm>
        </p:grpSpPr>
        <p:sp>
          <p:nvSpPr>
            <p:cNvPr id="9" name="Text Box 10"/>
            <p:cNvSpPr txBox="1">
              <a:spLocks noChangeArrowheads="1"/>
            </p:cNvSpPr>
            <p:nvPr/>
          </p:nvSpPr>
          <p:spPr bwMode="auto">
            <a:xfrm>
              <a:off x="728133" y="499533"/>
              <a:ext cx="796822" cy="813898"/>
            </a:xfrm>
            <a:prstGeom prst="rect">
              <a:avLst/>
            </a:prstGeom>
            <a:solidFill>
              <a:schemeClr val="bg1"/>
            </a:solidFill>
            <a:ln w="9525">
              <a:noFill/>
              <a:miter lim="800000"/>
              <a:headEnd/>
              <a:tailEnd/>
            </a:ln>
          </p:spPr>
          <p:txBody>
            <a:bodyPr wrap="square">
              <a:spAutoFit/>
            </a:bodyPr>
            <a:lstStyle/>
            <a:p>
              <a:pPr algn="ctr"/>
              <a:r>
                <a:rPr lang="en-US" sz="2000" b="1" dirty="0" smtClean="0"/>
                <a:t>3</a:t>
              </a:r>
              <a:r>
                <a:rPr lang="en-US" sz="2000" b="1" baseline="30000" dirty="0" smtClean="0"/>
                <a:t>rd</a:t>
              </a:r>
              <a:r>
                <a:rPr lang="en-US" sz="2800" b="1" dirty="0" smtClean="0"/>
                <a:t>  </a:t>
              </a:r>
              <a:endParaRPr lang="en-US" sz="2800" b="1" dirty="0"/>
            </a:p>
          </p:txBody>
        </p:sp>
        <p:sp>
          <p:nvSpPr>
            <p:cNvPr id="10"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0" y="4191000"/>
            <a:ext cx="1143000" cy="304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16</a:t>
            </a:fld>
            <a:endParaRPr lang="en-US"/>
          </a:p>
        </p:txBody>
      </p:sp>
      <p:graphicFrame>
        <p:nvGraphicFramePr>
          <p:cNvPr id="7" name="Table 6"/>
          <p:cNvGraphicFramePr>
            <a:graphicFrameLocks noGrp="1"/>
          </p:cNvGraphicFramePr>
          <p:nvPr/>
        </p:nvGraphicFramePr>
        <p:xfrm>
          <a:off x="990600" y="228600"/>
          <a:ext cx="7924800" cy="5974080"/>
        </p:xfrm>
        <a:graphic>
          <a:graphicData uri="http://schemas.openxmlformats.org/drawingml/2006/table">
            <a:tbl>
              <a:tblPr/>
              <a:tblGrid>
                <a:gridCol w="4419600"/>
                <a:gridCol w="3505200"/>
              </a:tblGrid>
              <a:tr h="5334000">
                <a:tc>
                  <a:txBody>
                    <a:bodyPr/>
                    <a:lstStyle/>
                    <a:p>
                      <a:pPr marL="102870" marR="0" indent="-102870">
                        <a:spcBef>
                          <a:spcPts val="0"/>
                        </a:spcBef>
                        <a:spcAft>
                          <a:spcPts val="0"/>
                        </a:spcAft>
                      </a:pPr>
                      <a:r>
                        <a:rPr lang="en-US" sz="2800" baseline="30000" dirty="0">
                          <a:solidFill>
                            <a:srgbClr val="1F497D"/>
                          </a:solidFill>
                          <a:latin typeface="Times New Roman"/>
                          <a:ea typeface="Times New Roman"/>
                        </a:rPr>
                        <a:t>7</a:t>
                      </a:r>
                      <a:r>
                        <a:rPr lang="en-US" sz="2800" dirty="0">
                          <a:latin typeface="Times New Roman"/>
                          <a:ea typeface="Times New Roman"/>
                        </a:rPr>
                        <a:t>And when He broke the </a:t>
                      </a:r>
                      <a:r>
                        <a:rPr lang="en-US" sz="2800" b="1" u="sng" dirty="0">
                          <a:solidFill>
                            <a:srgbClr val="C00000"/>
                          </a:solidFill>
                          <a:latin typeface="Times New Roman"/>
                          <a:ea typeface="Times New Roman"/>
                        </a:rPr>
                        <a:t>fourth seal</a:t>
                      </a:r>
                      <a:r>
                        <a:rPr lang="en-US" sz="2800" dirty="0">
                          <a:latin typeface="Times New Roman"/>
                          <a:ea typeface="Times New Roman"/>
                        </a:rPr>
                        <a:t>, I heard the voice of the fourth living creature saying, "Come</a:t>
                      </a:r>
                      <a:r>
                        <a:rPr lang="en-US" sz="2800" dirty="0" smtClean="0">
                          <a:latin typeface="Times New Roman"/>
                          <a:ea typeface="Times New Roman"/>
                        </a:rPr>
                        <a:t>."[</a:t>
                      </a:r>
                      <a:r>
                        <a:rPr lang="en-US" sz="2800" i="1" dirty="0" smtClean="0">
                          <a:solidFill>
                            <a:srgbClr val="FF0000"/>
                          </a:solidFill>
                          <a:latin typeface="Times New Roman"/>
                          <a:ea typeface="Times New Roman"/>
                        </a:rPr>
                        <a:t>Go!</a:t>
                      </a:r>
                      <a:r>
                        <a:rPr lang="en-US" sz="2800" dirty="0" smtClean="0">
                          <a:latin typeface="Times New Roman"/>
                          <a:ea typeface="Times New Roman"/>
                        </a:rPr>
                        <a:t>] </a:t>
                      </a:r>
                      <a:r>
                        <a:rPr lang="en-US" sz="2800" baseline="30000" dirty="0">
                          <a:solidFill>
                            <a:srgbClr val="1F497D"/>
                          </a:solidFill>
                          <a:latin typeface="Times New Roman"/>
                          <a:ea typeface="Times New Roman"/>
                        </a:rPr>
                        <a:t>8</a:t>
                      </a:r>
                      <a:r>
                        <a:rPr lang="en-US" sz="2800" dirty="0">
                          <a:latin typeface="Times New Roman"/>
                          <a:ea typeface="Times New Roman"/>
                        </a:rPr>
                        <a:t>And I looked, and behold, an </a:t>
                      </a:r>
                      <a:r>
                        <a:rPr lang="en-US" sz="2800" b="1" u="sng" dirty="0">
                          <a:solidFill>
                            <a:srgbClr val="C00000"/>
                          </a:solidFill>
                          <a:latin typeface="Times New Roman"/>
                          <a:ea typeface="Times New Roman"/>
                        </a:rPr>
                        <a:t>ashen horse</a:t>
                      </a:r>
                      <a:r>
                        <a:rPr lang="en-US" sz="2800" dirty="0">
                          <a:latin typeface="Times New Roman"/>
                          <a:ea typeface="Times New Roman"/>
                        </a:rPr>
                        <a:t>; and he who sat on it had the name </a:t>
                      </a:r>
                      <a:r>
                        <a:rPr lang="en-US" sz="2800" u="sng" dirty="0">
                          <a:latin typeface="Times New Roman"/>
                          <a:ea typeface="Times New Roman"/>
                        </a:rPr>
                        <a:t>Death</a:t>
                      </a:r>
                      <a:r>
                        <a:rPr lang="en-US" sz="2800" dirty="0">
                          <a:latin typeface="Times New Roman"/>
                          <a:ea typeface="Times New Roman"/>
                        </a:rPr>
                        <a:t>; and </a:t>
                      </a:r>
                      <a:r>
                        <a:rPr lang="en-US" sz="2800" u="sng" dirty="0">
                          <a:latin typeface="Times New Roman"/>
                          <a:ea typeface="Times New Roman"/>
                        </a:rPr>
                        <a:t>Hades</a:t>
                      </a:r>
                      <a:r>
                        <a:rPr lang="en-US" sz="2800" dirty="0">
                          <a:latin typeface="Times New Roman"/>
                          <a:ea typeface="Times New Roman"/>
                        </a:rPr>
                        <a:t> was following with him. And </a:t>
                      </a:r>
                      <a:r>
                        <a:rPr lang="en-US" sz="2800" u="sng" dirty="0">
                          <a:latin typeface="Times New Roman"/>
                          <a:ea typeface="Times New Roman"/>
                        </a:rPr>
                        <a:t>authority was given </a:t>
                      </a:r>
                      <a:r>
                        <a:rPr lang="en-US" sz="2800" b="1" u="sng" dirty="0">
                          <a:solidFill>
                            <a:srgbClr val="C00000"/>
                          </a:solidFill>
                          <a:latin typeface="Times New Roman"/>
                          <a:ea typeface="Times New Roman"/>
                        </a:rPr>
                        <a:t>to them </a:t>
                      </a:r>
                      <a:r>
                        <a:rPr lang="en-US" sz="2800" u="sng" dirty="0">
                          <a:latin typeface="Times New Roman"/>
                          <a:ea typeface="Times New Roman"/>
                        </a:rPr>
                        <a:t>over a </a:t>
                      </a:r>
                      <a:r>
                        <a:rPr lang="en-US" sz="2800" b="1" u="sng" dirty="0">
                          <a:latin typeface="Times New Roman"/>
                          <a:ea typeface="Times New Roman"/>
                        </a:rPr>
                        <a:t>fourth of the earth</a:t>
                      </a:r>
                      <a:r>
                        <a:rPr lang="en-US" sz="2800" u="sng" dirty="0">
                          <a:latin typeface="Times New Roman"/>
                          <a:ea typeface="Times New Roman"/>
                        </a:rPr>
                        <a:t>, to kill with sword and with famine and with pestilence and by the wild beasts of the earth</a:t>
                      </a:r>
                      <a:r>
                        <a:rPr lang="en-US" sz="2800" dirty="0">
                          <a:latin typeface="Times New Roman"/>
                          <a:ea typeface="Times New Roman"/>
                        </a:rPr>
                        <a:t>. </a:t>
                      </a:r>
                      <a:endParaRPr lang="en-US" sz="24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endParaRPr lang="en-US" sz="2800" baseline="30000" dirty="0" smtClean="0">
                        <a:solidFill>
                          <a:srgbClr val="1F497D"/>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1100" dirty="0" smtClean="0">
                        <a:solidFill>
                          <a:srgbClr val="FF0000"/>
                        </a:solidFill>
                        <a:latin typeface="Times New Roman"/>
                        <a:ea typeface="Times New Roman"/>
                      </a:endParaRPr>
                    </a:p>
                    <a:p>
                      <a:pPr marL="102870" marR="0" indent="-102870">
                        <a:spcBef>
                          <a:spcPts val="0"/>
                        </a:spcBef>
                        <a:spcAft>
                          <a:spcPts val="0"/>
                        </a:spcAft>
                        <a:buFont typeface="Arial" pitchFamily="34" charset="0"/>
                        <a:buChar char="•"/>
                      </a:pPr>
                      <a:r>
                        <a:rPr lang="en-US" sz="2800" dirty="0" smtClean="0">
                          <a:solidFill>
                            <a:srgbClr val="FF0000"/>
                          </a:solidFill>
                          <a:latin typeface="Times New Roman"/>
                          <a:ea typeface="Times New Roman"/>
                        </a:rPr>
                        <a:t> “them” = 4 horsemen</a:t>
                      </a: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9" name="Group 8"/>
          <p:cNvGrpSpPr/>
          <p:nvPr/>
        </p:nvGrpSpPr>
        <p:grpSpPr>
          <a:xfrm>
            <a:off x="0" y="381000"/>
            <a:ext cx="762000" cy="685800"/>
            <a:chOff x="609600" y="381000"/>
            <a:chExt cx="1066800" cy="1066800"/>
          </a:xfrm>
        </p:grpSpPr>
        <p:sp>
          <p:nvSpPr>
            <p:cNvPr id="10" name="Text Box 10"/>
            <p:cNvSpPr txBox="1">
              <a:spLocks noChangeArrowheads="1"/>
            </p:cNvSpPr>
            <p:nvPr/>
          </p:nvSpPr>
          <p:spPr bwMode="auto">
            <a:xfrm>
              <a:off x="716280" y="611121"/>
              <a:ext cx="796823" cy="718146"/>
            </a:xfrm>
            <a:prstGeom prst="rect">
              <a:avLst/>
            </a:prstGeom>
            <a:solidFill>
              <a:schemeClr val="bg1"/>
            </a:solidFill>
            <a:ln w="9525">
              <a:noFill/>
              <a:miter lim="800000"/>
              <a:headEnd/>
              <a:tailEnd/>
            </a:ln>
          </p:spPr>
          <p:txBody>
            <a:bodyPr wrap="square">
              <a:spAutoFit/>
            </a:bodyPr>
            <a:lstStyle/>
            <a:p>
              <a:pPr algn="ctr"/>
              <a:r>
                <a:rPr lang="en-US" sz="2400" b="1" dirty="0" smtClean="0"/>
                <a:t>4</a:t>
              </a:r>
              <a:r>
                <a:rPr lang="en-US" sz="2400" b="1" baseline="30000" dirty="0" smtClean="0"/>
                <a:t>th</a:t>
              </a:r>
              <a:r>
                <a:rPr lang="en-US" sz="2400" b="1" dirty="0" smtClean="0"/>
                <a:t>  </a:t>
              </a:r>
              <a:endParaRPr lang="en-US" sz="2800" b="1" dirty="0"/>
            </a:p>
          </p:txBody>
        </p:sp>
        <p:sp>
          <p:nvSpPr>
            <p:cNvPr id="11"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17</a:t>
            </a:fld>
            <a:endParaRPr lang="en-US"/>
          </a:p>
        </p:txBody>
      </p:sp>
      <p:pic>
        <p:nvPicPr>
          <p:cNvPr id="71682" name="Picture 2" descr="E:\BIBLE STUDY\MBC Community Teaching\DTW\Final-Revelation development files\PatSmithTiffs\08.TIF"/>
          <p:cNvPicPr>
            <a:picLocks noChangeAspect="1" noChangeArrowheads="1"/>
          </p:cNvPicPr>
          <p:nvPr/>
        </p:nvPicPr>
        <p:blipFill>
          <a:blip r:embed="rId2" cstate="print"/>
          <a:srcRect/>
          <a:stretch>
            <a:fillRect/>
          </a:stretch>
        </p:blipFill>
        <p:spPr bwMode="auto">
          <a:xfrm>
            <a:off x="-76930" y="0"/>
            <a:ext cx="9525730" cy="6912769"/>
          </a:xfrm>
          <a:prstGeom prst="rect">
            <a:avLst/>
          </a:prstGeom>
          <a:noFill/>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069975"/>
          </a:xfrm>
          <a:solidFill>
            <a:schemeClr val="accent1">
              <a:lumMod val="60000"/>
              <a:lumOff val="40000"/>
            </a:schemeClr>
          </a:solidFill>
        </p:spPr>
        <p:txBody>
          <a:bodyPr>
            <a:normAutofit fontScale="90000"/>
          </a:bodyPr>
          <a:lstStyle/>
          <a:p>
            <a:r>
              <a:rPr lang="en-US" dirty="0" smtClean="0"/>
              <a:t>Midpoint of the 7 Year Tribulation</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19800"/>
            <a:ext cx="8229600" cy="304800"/>
          </a:xfrm>
        </p:spPr>
        <p:txBody>
          <a:bodyPr>
            <a:noAutofit/>
          </a:bodyPr>
          <a:lstStyle/>
          <a:p>
            <a:r>
              <a:rPr lang="en-US" sz="2400" u="sng" dirty="0" smtClean="0">
                <a:hlinkClick r:id="rId2"/>
              </a:rPr>
              <a:t>http://www.11th-hour.info/Articles/Gog_Maps.html</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19</a:t>
            </a:fld>
            <a:endParaRPr lang="en-US"/>
          </a:p>
        </p:txBody>
      </p:sp>
      <p:pic>
        <p:nvPicPr>
          <p:cNvPr id="7" name="Picture 6" descr="http://www.11th-hour.info/images/m.gif"/>
          <p:cNvPicPr/>
          <p:nvPr/>
        </p:nvPicPr>
        <p:blipFill>
          <a:blip r:embed="rId3" cstate="print"/>
          <a:srcRect/>
          <a:stretch>
            <a:fillRect/>
          </a:stretch>
        </p:blipFill>
        <p:spPr bwMode="auto">
          <a:xfrm>
            <a:off x="685800" y="0"/>
            <a:ext cx="7315200" cy="604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b="1" dirty="0" smtClean="0"/>
              <a:t>End Time Confederacies</a:t>
            </a:r>
            <a:r>
              <a:rPr lang="en-US" dirty="0" smtClean="0"/>
              <a:t/>
            </a:r>
            <a:br>
              <a:rPr lang="en-US" dirty="0" smtClean="0"/>
            </a:br>
            <a:r>
              <a:rPr lang="en-US" sz="2700" dirty="0" smtClean="0"/>
              <a:t>Pentecost, “Things to Come” Chapter XIX</a:t>
            </a:r>
            <a:endParaRPr lang="en-US" dirty="0"/>
          </a:p>
        </p:txBody>
      </p:sp>
      <p:sp>
        <p:nvSpPr>
          <p:cNvPr id="8" name="Content Placeholder 7"/>
          <p:cNvSpPr>
            <a:spLocks noGrp="1"/>
          </p:cNvSpPr>
          <p:nvPr>
            <p:ph sz="half" idx="1"/>
          </p:nvPr>
        </p:nvSpPr>
        <p:spPr>
          <a:xfrm>
            <a:off x="457200" y="1447800"/>
            <a:ext cx="4038600" cy="4525963"/>
          </a:xfrm>
        </p:spPr>
        <p:txBody>
          <a:bodyPr>
            <a:noAutofit/>
          </a:bodyPr>
          <a:lstStyle/>
          <a:p>
            <a:pPr marL="514350" lvl="0" indent="-514350">
              <a:buFont typeface="+mj-lt"/>
              <a:buAutoNum type="arabicPeriod"/>
            </a:pPr>
            <a:r>
              <a:rPr lang="en-US" sz="2400" dirty="0" smtClean="0"/>
              <a:t>Last form of the Roman Empire led by the Antichrist </a:t>
            </a:r>
            <a:r>
              <a:rPr lang="en-US" sz="1800" dirty="0" smtClean="0"/>
              <a:t>[</a:t>
            </a:r>
            <a:r>
              <a:rPr lang="en-US" sz="1800" b="1" dirty="0" smtClean="0">
                <a:solidFill>
                  <a:srgbClr val="0000FF"/>
                </a:solidFill>
              </a:rPr>
              <a:t>Dan 7:7-8</a:t>
            </a:r>
            <a:r>
              <a:rPr lang="en-US" sz="1800" dirty="0" smtClean="0"/>
              <a:t>]</a:t>
            </a:r>
          </a:p>
          <a:p>
            <a:pPr marL="682625" lvl="1" indent="-282575"/>
            <a:r>
              <a:rPr lang="en-US" sz="2000" dirty="0" smtClean="0"/>
              <a:t>All countries in which there is any claim to apostate Christianity, P326.</a:t>
            </a:r>
          </a:p>
          <a:p>
            <a:pPr marL="514350" lvl="0" indent="-514350">
              <a:buFont typeface="+mj-lt"/>
              <a:buAutoNum type="arabicPeriod"/>
            </a:pPr>
            <a:r>
              <a:rPr lang="en-US" sz="2400" dirty="0" smtClean="0"/>
              <a:t>Northern Confederacy </a:t>
            </a:r>
            <a:r>
              <a:rPr lang="en-US" sz="1800" dirty="0" smtClean="0"/>
              <a:t>[</a:t>
            </a:r>
            <a:r>
              <a:rPr lang="en-US" sz="1800" b="1" dirty="0" smtClean="0">
                <a:solidFill>
                  <a:srgbClr val="0000FF"/>
                </a:solidFill>
              </a:rPr>
              <a:t>Ezek 38:2-6</a:t>
            </a:r>
            <a:r>
              <a:rPr lang="en-US" sz="1800" dirty="0" smtClean="0"/>
              <a:t>]</a:t>
            </a:r>
            <a:endParaRPr lang="en-US" sz="2400" dirty="0" smtClean="0"/>
          </a:p>
          <a:p>
            <a:pPr marL="736600" lvl="1" indent="-273050"/>
            <a:r>
              <a:rPr lang="en-US" sz="2000" dirty="0" err="1" smtClean="0"/>
              <a:t>Magog</a:t>
            </a:r>
            <a:r>
              <a:rPr lang="en-US" sz="2000" dirty="0" smtClean="0"/>
              <a:t> (Russia)</a:t>
            </a:r>
          </a:p>
          <a:p>
            <a:pPr lvl="1"/>
            <a:r>
              <a:rPr lang="en-US" sz="2000" dirty="0" smtClean="0"/>
              <a:t>Persia (Iran)</a:t>
            </a:r>
          </a:p>
          <a:p>
            <a:pPr lvl="1"/>
            <a:r>
              <a:rPr lang="en-US" sz="2000" dirty="0" smtClean="0"/>
              <a:t>Ethiopia (part of Arabia)</a:t>
            </a:r>
          </a:p>
          <a:p>
            <a:pPr lvl="1"/>
            <a:r>
              <a:rPr lang="en-US" sz="2000" dirty="0" smtClean="0"/>
              <a:t>Put (Libya - adjacent to Iran)</a:t>
            </a:r>
          </a:p>
          <a:p>
            <a:pPr lvl="1"/>
            <a:r>
              <a:rPr lang="en-US" sz="2000" dirty="0" err="1" smtClean="0"/>
              <a:t>Gomer</a:t>
            </a:r>
            <a:r>
              <a:rPr lang="en-US" sz="2000" dirty="0" smtClean="0"/>
              <a:t> (modern Germany)</a:t>
            </a:r>
          </a:p>
          <a:p>
            <a:pPr lvl="1"/>
            <a:r>
              <a:rPr lang="en-US" sz="2000" dirty="0" err="1" smtClean="0"/>
              <a:t>Togarmah</a:t>
            </a:r>
            <a:r>
              <a:rPr lang="en-US" sz="2000" dirty="0" smtClean="0"/>
              <a:t> (Turkey or Armenia)</a:t>
            </a:r>
          </a:p>
          <a:p>
            <a:pPr>
              <a:buNone/>
            </a:pPr>
            <a:r>
              <a:rPr lang="en-US" sz="2400" dirty="0" smtClean="0"/>
              <a:t> </a:t>
            </a:r>
          </a:p>
          <a:p>
            <a:endParaRPr lang="en-US" sz="2400" dirty="0"/>
          </a:p>
        </p:txBody>
      </p:sp>
      <p:sp>
        <p:nvSpPr>
          <p:cNvPr id="9" name="Content Placeholder 8"/>
          <p:cNvSpPr>
            <a:spLocks noGrp="1"/>
          </p:cNvSpPr>
          <p:nvPr>
            <p:ph sz="half" idx="2"/>
          </p:nvPr>
        </p:nvSpPr>
        <p:spPr>
          <a:xfrm>
            <a:off x="4648200" y="1464040"/>
            <a:ext cx="4038600" cy="4525963"/>
          </a:xfrm>
        </p:spPr>
        <p:txBody>
          <a:bodyPr>
            <a:normAutofit/>
          </a:bodyPr>
          <a:lstStyle/>
          <a:p>
            <a:pPr marL="514350" lvl="0" indent="-514350">
              <a:buFont typeface="+mj-lt"/>
              <a:buAutoNum type="arabicPeriod" startAt="3"/>
            </a:pPr>
            <a:r>
              <a:rPr lang="en-US" sz="2400" dirty="0" smtClean="0"/>
              <a:t>Eastern Confederacy </a:t>
            </a:r>
            <a:r>
              <a:rPr lang="en-US" sz="1800" dirty="0" smtClean="0"/>
              <a:t>[</a:t>
            </a:r>
            <a:r>
              <a:rPr lang="en-US" sz="1800" b="1" dirty="0" smtClean="0">
                <a:solidFill>
                  <a:srgbClr val="0000FF"/>
                </a:solidFill>
              </a:rPr>
              <a:t>Rev 16:12</a:t>
            </a:r>
            <a:r>
              <a:rPr lang="en-US" sz="1800" dirty="0" smtClean="0"/>
              <a:t>]</a:t>
            </a:r>
          </a:p>
          <a:p>
            <a:pPr marL="915988">
              <a:buFont typeface="Calibri" pitchFamily="34" charset="0"/>
              <a:buChar char="–"/>
            </a:pPr>
            <a:r>
              <a:rPr lang="en-US" sz="2000" dirty="0" smtClean="0"/>
              <a:t>All countries east of the Euphrates – nations in Asia, P331.</a:t>
            </a:r>
          </a:p>
          <a:p>
            <a:pPr marL="457200" indent="-457200">
              <a:buFont typeface="+mj-lt"/>
              <a:buAutoNum type="arabicPeriod" startAt="4"/>
            </a:pPr>
            <a:r>
              <a:rPr lang="en-US" sz="2400" dirty="0" smtClean="0"/>
              <a:t>Southern Confederacy </a:t>
            </a:r>
            <a:r>
              <a:rPr lang="en-US" sz="1800" dirty="0" smtClean="0"/>
              <a:t>[</a:t>
            </a:r>
            <a:r>
              <a:rPr lang="en-US" sz="1800" b="1" dirty="0" smtClean="0">
                <a:solidFill>
                  <a:srgbClr val="0000FF"/>
                </a:solidFill>
              </a:rPr>
              <a:t>Dan 11:40</a:t>
            </a:r>
            <a:r>
              <a:rPr lang="en-US" sz="1800" dirty="0" smtClean="0"/>
              <a:t>]</a:t>
            </a:r>
          </a:p>
          <a:p>
            <a:pPr marL="915988" lvl="0">
              <a:buFont typeface="Calibri" pitchFamily="34" charset="0"/>
              <a:buChar char="–"/>
            </a:pPr>
            <a:r>
              <a:rPr lang="en-US" sz="2000" dirty="0" smtClean="0"/>
              <a:t>Egypt, p332.</a:t>
            </a:r>
          </a:p>
          <a:p>
            <a:pPr marL="915988" lvl="0">
              <a:buNone/>
            </a:pPr>
            <a:endParaRPr lang="en-US" sz="2000" dirty="0" smtClean="0"/>
          </a:p>
          <a:p>
            <a:pPr marL="514350" indent="-514350">
              <a:buFont typeface="+mj-lt"/>
              <a:buAutoNum type="arabicPeriod" startAt="5"/>
            </a:pPr>
            <a:r>
              <a:rPr lang="en-US" sz="2400" dirty="0" smtClean="0"/>
              <a:t>The Armies of Heaven led by Christ </a:t>
            </a:r>
            <a:r>
              <a:rPr lang="en-US" sz="1800" dirty="0" smtClean="0"/>
              <a:t>[</a:t>
            </a:r>
            <a:r>
              <a:rPr lang="en-US" sz="1800" b="1" dirty="0" smtClean="0">
                <a:solidFill>
                  <a:srgbClr val="0000FF"/>
                </a:solidFill>
              </a:rPr>
              <a:t>Rev 19:11,14</a:t>
            </a:r>
            <a:r>
              <a:rPr lang="en-US" sz="1800" dirty="0" smtClean="0"/>
              <a:t>]</a:t>
            </a:r>
          </a:p>
          <a:p>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20</a:t>
            </a:fld>
            <a:endParaRPr lang="en-US"/>
          </a:p>
        </p:txBody>
      </p:sp>
      <p:pic>
        <p:nvPicPr>
          <p:cNvPr id="10"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563562"/>
          </a:xfrm>
        </p:spPr>
        <p:txBody>
          <a:bodyPr>
            <a:noAutofit/>
          </a:bodyPr>
          <a:lstStyle/>
          <a:p>
            <a:r>
              <a:rPr lang="en-US" sz="3600" dirty="0" smtClean="0"/>
              <a:t>Beginning of the Armageddon </a:t>
            </a:r>
            <a:r>
              <a:rPr lang="en-US" sz="3600" u="sng" dirty="0" smtClean="0"/>
              <a:t>Campaign</a:t>
            </a:r>
            <a:endParaRPr lang="en-US" sz="3600" u="sng" dirty="0"/>
          </a:p>
        </p:txBody>
      </p:sp>
      <p:sp>
        <p:nvSpPr>
          <p:cNvPr id="3" name="Content Placeholder 2"/>
          <p:cNvSpPr>
            <a:spLocks noGrp="1"/>
          </p:cNvSpPr>
          <p:nvPr>
            <p:ph idx="1"/>
          </p:nvPr>
        </p:nvSpPr>
        <p:spPr>
          <a:xfrm>
            <a:off x="0" y="457200"/>
            <a:ext cx="8915400" cy="4525963"/>
          </a:xfrm>
        </p:spPr>
        <p:txBody>
          <a:bodyPr>
            <a:noAutofit/>
          </a:bodyPr>
          <a:lstStyle/>
          <a:p>
            <a:pPr marL="514350" lvl="0" indent="-514350">
              <a:buFont typeface="+mj-lt"/>
              <a:buAutoNum type="arabicPeriod"/>
            </a:pPr>
            <a:r>
              <a:rPr lang="en-US" sz="2200" dirty="0" smtClean="0"/>
              <a:t>The person on the White Horse is the </a:t>
            </a:r>
            <a:r>
              <a:rPr lang="en-US" sz="2200" b="1" dirty="0" smtClean="0">
                <a:solidFill>
                  <a:srgbClr val="C00000"/>
                </a:solidFill>
              </a:rPr>
              <a:t>Antichrist</a:t>
            </a:r>
            <a:r>
              <a:rPr lang="en-US" sz="2200" dirty="0" smtClean="0"/>
              <a:t> who builds military power. He is not yet the world leader. He makes a “firm covenant” with Israel for 7 years.</a:t>
            </a:r>
          </a:p>
          <a:p>
            <a:pPr marL="514350" lvl="0" indent="-514350">
              <a:buFont typeface="+mj-lt"/>
              <a:buAutoNum type="arabicPeriod"/>
            </a:pPr>
            <a:r>
              <a:rPr lang="en-US" sz="2200" dirty="0" smtClean="0"/>
              <a:t>As a result of </a:t>
            </a:r>
            <a:r>
              <a:rPr lang="en-US" sz="2200" b="1" dirty="0" smtClean="0">
                <a:solidFill>
                  <a:srgbClr val="C00000"/>
                </a:solidFill>
              </a:rPr>
              <a:t>his</a:t>
            </a:r>
            <a:r>
              <a:rPr lang="en-US" sz="2200" dirty="0" smtClean="0"/>
              <a:t> ambitions [</a:t>
            </a:r>
            <a:r>
              <a:rPr lang="en-US" sz="2200" b="1" dirty="0" smtClean="0">
                <a:solidFill>
                  <a:srgbClr val="C00000"/>
                </a:solidFill>
              </a:rPr>
              <a:t>and God’s plan</a:t>
            </a:r>
            <a:r>
              <a:rPr lang="en-US" sz="2200" dirty="0" smtClean="0"/>
              <a:t>], the Southern and Northern confederacies move against </a:t>
            </a:r>
            <a:r>
              <a:rPr lang="en-US" sz="2200" b="1" dirty="0" smtClean="0">
                <a:solidFill>
                  <a:srgbClr val="C00000"/>
                </a:solidFill>
              </a:rPr>
              <a:t>him</a:t>
            </a:r>
            <a:r>
              <a:rPr lang="en-US" sz="2200" dirty="0" smtClean="0"/>
              <a:t> by attacking Israel.</a:t>
            </a:r>
          </a:p>
          <a:p>
            <a:pPr marL="914400" lvl="1" indent="-514350">
              <a:buFont typeface="+mj-lt"/>
              <a:buAutoNum type="alphaLcPeriod"/>
            </a:pPr>
            <a:r>
              <a:rPr lang="en-US" sz="1800" dirty="0" smtClean="0"/>
              <a:t>In </a:t>
            </a:r>
            <a:r>
              <a:rPr lang="en-US" sz="1800" b="1" dirty="0" smtClean="0">
                <a:solidFill>
                  <a:srgbClr val="0000FF"/>
                </a:solidFill>
              </a:rPr>
              <a:t>Ezekiel 38-39</a:t>
            </a:r>
            <a:r>
              <a:rPr lang="en-US" sz="1800" dirty="0" smtClean="0"/>
              <a:t> Gog, prince of </a:t>
            </a:r>
            <a:r>
              <a:rPr lang="en-US" sz="1800" dirty="0" err="1" smtClean="0"/>
              <a:t>Magog</a:t>
            </a:r>
            <a:r>
              <a:rPr lang="en-US" sz="1800" dirty="0" smtClean="0"/>
              <a:t>, [</a:t>
            </a:r>
            <a:r>
              <a:rPr lang="en-US" sz="1800" i="1" dirty="0" smtClean="0"/>
              <a:t>Northern Confed</a:t>
            </a:r>
            <a:r>
              <a:rPr lang="en-US" sz="1800" dirty="0" smtClean="0"/>
              <a:t>.] will attack Israel and be defeated by God, resulting in recognition that God alone is sovereign.</a:t>
            </a:r>
          </a:p>
          <a:p>
            <a:pPr marL="914400" lvl="1" indent="-514350">
              <a:buFont typeface="+mj-lt"/>
              <a:buAutoNum type="alphaLcPeriod"/>
            </a:pPr>
            <a:r>
              <a:rPr lang="en-US" sz="1800" dirty="0" smtClean="0"/>
              <a:t>In </a:t>
            </a:r>
            <a:r>
              <a:rPr lang="en-US" sz="1800" b="1" dirty="0" smtClean="0">
                <a:solidFill>
                  <a:srgbClr val="0000FF"/>
                </a:solidFill>
              </a:rPr>
              <a:t>Daniel 11:36-45</a:t>
            </a:r>
            <a:r>
              <a:rPr lang="en-US" sz="1800" dirty="0" smtClean="0"/>
              <a:t> the same battle is described, including the Southern Confed.</a:t>
            </a:r>
          </a:p>
          <a:p>
            <a:pPr marL="514350" indent="-514350">
              <a:buFont typeface="+mj-lt"/>
              <a:buAutoNum type="arabicPeriod"/>
            </a:pPr>
            <a:r>
              <a:rPr lang="en-US" sz="2200" dirty="0" smtClean="0"/>
              <a:t>God defeats the Northern confederacy</a:t>
            </a:r>
          </a:p>
          <a:p>
            <a:pPr marL="514350" lvl="0" indent="-514350">
              <a:buFont typeface="+mj-lt"/>
              <a:buAutoNum type="arabicPeriod"/>
            </a:pPr>
            <a:r>
              <a:rPr lang="en-US" sz="2200" dirty="0" smtClean="0"/>
              <a:t>The</a:t>
            </a:r>
            <a:r>
              <a:rPr lang="en-US" sz="2200" b="1" dirty="0" smtClean="0">
                <a:solidFill>
                  <a:srgbClr val="C00000"/>
                </a:solidFill>
              </a:rPr>
              <a:t> Antichrist</a:t>
            </a:r>
            <a:r>
              <a:rPr lang="en-US" sz="2200" dirty="0" smtClean="0"/>
              <a:t> takes advantage of destruction of the Northern Confederacy by moving thru Israel and into Egypt [the Southern Confederacy].</a:t>
            </a:r>
          </a:p>
          <a:p>
            <a:pPr marL="514350" lvl="0" indent="-514350">
              <a:buFont typeface="+mj-lt"/>
              <a:buAutoNum type="arabicPeriod"/>
            </a:pPr>
            <a:r>
              <a:rPr lang="en-US" sz="2200" dirty="0" smtClean="0"/>
              <a:t>Rumors of armies in the far north and east cause </a:t>
            </a:r>
            <a:r>
              <a:rPr lang="en-US" sz="2200" b="1" dirty="0" smtClean="0">
                <a:solidFill>
                  <a:srgbClr val="C00000"/>
                </a:solidFill>
              </a:rPr>
              <a:t>him</a:t>
            </a:r>
            <a:r>
              <a:rPr lang="en-US" sz="2200" dirty="0" smtClean="0"/>
              <a:t> to withdrawn back to Israel.</a:t>
            </a:r>
          </a:p>
          <a:p>
            <a:pPr marL="514350" lvl="0" indent="-514350">
              <a:buFont typeface="+mj-lt"/>
              <a:buAutoNum type="arabicPeriod"/>
            </a:pPr>
            <a:r>
              <a:rPr lang="en-US" sz="2200" dirty="0" smtClean="0"/>
              <a:t>Libya and Ethiopia nip at </a:t>
            </a:r>
            <a:r>
              <a:rPr lang="en-US" sz="2200" b="1" dirty="0" smtClean="0">
                <a:solidFill>
                  <a:srgbClr val="C00000"/>
                </a:solidFill>
              </a:rPr>
              <a:t>his</a:t>
            </a:r>
            <a:r>
              <a:rPr lang="en-US" sz="2200" dirty="0" smtClean="0"/>
              <a:t> heels as he withdraws.</a:t>
            </a:r>
          </a:p>
          <a:p>
            <a:pPr marL="514350" lvl="0" indent="-514350">
              <a:buFont typeface="+mj-lt"/>
              <a:buAutoNum type="arabicPeriod"/>
            </a:pPr>
            <a:r>
              <a:rPr lang="en-US" sz="2200" dirty="0" smtClean="0"/>
              <a:t> </a:t>
            </a:r>
            <a:r>
              <a:rPr lang="en-US" sz="2200" b="1" dirty="0" smtClean="0">
                <a:solidFill>
                  <a:srgbClr val="C00000"/>
                </a:solidFill>
              </a:rPr>
              <a:t>He</a:t>
            </a:r>
            <a:r>
              <a:rPr lang="en-US" sz="2200" dirty="0" smtClean="0"/>
              <a:t> occupies the Beautiful Land (Israel) and sets up headquarters in Jerusalem – </a:t>
            </a:r>
            <a:r>
              <a:rPr lang="en-US" sz="2200" b="1" dirty="0" smtClean="0">
                <a:solidFill>
                  <a:srgbClr val="C00000"/>
                </a:solidFill>
              </a:rPr>
              <a:t>then desecrates the temple &amp; declares himself god</a:t>
            </a:r>
            <a:r>
              <a:rPr lang="en-US" sz="2200" dirty="0" smtClean="0"/>
              <a:t>. This is the mid-point of the 7 year tribulation period.</a:t>
            </a:r>
          </a:p>
          <a:p>
            <a:pPr marL="514350" indent="-514350">
              <a:buFont typeface="+mj-lt"/>
              <a:buAutoNum type="arabicPeriod"/>
            </a:pPr>
            <a:endParaRPr lang="en-US" sz="2200"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21</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1" y="1"/>
            <a:ext cx="685800" cy="58826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19800"/>
            <a:ext cx="8229600" cy="304800"/>
          </a:xfrm>
        </p:spPr>
        <p:txBody>
          <a:bodyPr>
            <a:noAutofit/>
          </a:bodyPr>
          <a:lstStyle/>
          <a:p>
            <a:r>
              <a:rPr lang="en-US" sz="2400" u="sng" dirty="0" smtClean="0">
                <a:hlinkClick r:id="rId2"/>
              </a:rPr>
              <a:t>http://www.11th-hour.info/Articles/Gog_Maps.html</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22</a:t>
            </a:fld>
            <a:endParaRPr lang="en-US"/>
          </a:p>
        </p:txBody>
      </p:sp>
      <p:pic>
        <p:nvPicPr>
          <p:cNvPr id="7" name="Picture 6" descr="http://www.11th-hour.info/images/m.gif"/>
          <p:cNvPicPr/>
          <p:nvPr/>
        </p:nvPicPr>
        <p:blipFill>
          <a:blip r:embed="rId3" cstate="print"/>
          <a:srcRect/>
          <a:stretch>
            <a:fillRect/>
          </a:stretch>
        </p:blipFill>
        <p:spPr bwMode="auto">
          <a:xfrm>
            <a:off x="685800" y="0"/>
            <a:ext cx="7315200" cy="604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60437"/>
            <a:ext cx="8229600" cy="4525963"/>
          </a:xfrm>
        </p:spPr>
        <p:txBody>
          <a:bodyPr>
            <a:noAutofit/>
          </a:bodyPr>
          <a:lstStyle/>
          <a:p>
            <a:pPr>
              <a:buNone/>
            </a:pPr>
            <a:r>
              <a:rPr lang="en-US" sz="2800" b="1" dirty="0" smtClean="0">
                <a:solidFill>
                  <a:srgbClr val="0000FF"/>
                </a:solidFill>
                <a:latin typeface="Times New Roman" pitchFamily="18" charset="0"/>
                <a:cs typeface="Times New Roman" pitchFamily="18" charset="0"/>
              </a:rPr>
              <a:t>Ezekiel 38:10-12</a:t>
            </a:r>
            <a:r>
              <a:rPr lang="en-US" sz="2800" dirty="0" smtClean="0">
                <a:solidFill>
                  <a:srgbClr val="0000FF"/>
                </a:solidFill>
                <a:latin typeface="Times New Roman" pitchFamily="18" charset="0"/>
                <a:cs typeface="Times New Roman" pitchFamily="18" charset="0"/>
              </a:rPr>
              <a:t> </a:t>
            </a:r>
            <a:r>
              <a:rPr lang="en-US" sz="2800" dirty="0" smtClean="0">
                <a:latin typeface="Times New Roman" pitchFamily="18" charset="0"/>
                <a:cs typeface="Times New Roman" pitchFamily="18" charset="0"/>
              </a:rPr>
              <a:t>'Thus says the Lord G</a:t>
            </a:r>
            <a:r>
              <a:rPr lang="en-US" sz="2800" cap="small" dirty="0" smtClean="0">
                <a:latin typeface="Times New Roman" pitchFamily="18" charset="0"/>
                <a:cs typeface="Times New Roman" pitchFamily="18" charset="0"/>
              </a:rPr>
              <a:t>od</a:t>
            </a:r>
            <a:r>
              <a:rPr lang="en-US" sz="2800" dirty="0" smtClean="0">
                <a:latin typeface="Times New Roman" pitchFamily="18" charset="0"/>
                <a:cs typeface="Times New Roman" pitchFamily="18" charset="0"/>
              </a:rPr>
              <a:t>, "It will come about on that day, that thoughts will come into </a:t>
            </a:r>
            <a:r>
              <a:rPr lang="en-US" sz="2800" b="1" u="sng" dirty="0" smtClean="0">
                <a:latin typeface="Times New Roman" pitchFamily="18" charset="0"/>
                <a:cs typeface="Times New Roman" pitchFamily="18" charset="0"/>
              </a:rPr>
              <a:t>your</a:t>
            </a:r>
            <a:r>
              <a:rPr lang="en-US" sz="2800" dirty="0" smtClean="0">
                <a:latin typeface="Times New Roman" pitchFamily="18" charset="0"/>
                <a:cs typeface="Times New Roman" pitchFamily="18" charset="0"/>
              </a:rPr>
              <a:t> [</a:t>
            </a:r>
            <a:r>
              <a:rPr lang="en-US" sz="2800" i="1" dirty="0" smtClean="0">
                <a:solidFill>
                  <a:srgbClr val="C00000"/>
                </a:solidFill>
                <a:latin typeface="Times New Roman" pitchFamily="18" charset="0"/>
                <a:cs typeface="Times New Roman" pitchFamily="18" charset="0"/>
              </a:rPr>
              <a:t>Gog – </a:t>
            </a:r>
            <a:r>
              <a:rPr lang="en-US" sz="2800" b="1" i="1" dirty="0" smtClean="0">
                <a:solidFill>
                  <a:srgbClr val="C00000"/>
                </a:solidFill>
                <a:latin typeface="Times New Roman" pitchFamily="18" charset="0"/>
                <a:cs typeface="Times New Roman" pitchFamily="18" charset="0"/>
              </a:rPr>
              <a:t>Northern confederacy</a:t>
            </a:r>
            <a:r>
              <a:rPr lang="en-US" sz="2800" dirty="0" smtClean="0">
                <a:latin typeface="Times New Roman" pitchFamily="18" charset="0"/>
                <a:cs typeface="Times New Roman" pitchFamily="18" charset="0"/>
              </a:rPr>
              <a:t>] mind, and you will devise an evil plan, </a:t>
            </a:r>
            <a:r>
              <a:rPr lang="en-US" sz="2800" baseline="30000" dirty="0" smtClean="0">
                <a:solidFill>
                  <a:srgbClr val="0000FF"/>
                </a:solidFill>
                <a:latin typeface="Times New Roman" pitchFamily="18" charset="0"/>
                <a:cs typeface="Times New Roman" pitchFamily="18" charset="0"/>
              </a:rPr>
              <a:t>11</a:t>
            </a:r>
            <a:r>
              <a:rPr lang="en-US" sz="2800" dirty="0" smtClean="0">
                <a:latin typeface="Times New Roman" pitchFamily="18" charset="0"/>
                <a:cs typeface="Times New Roman" pitchFamily="18" charset="0"/>
              </a:rPr>
              <a:t>and you will say, 'I will go up against the </a:t>
            </a:r>
            <a:r>
              <a:rPr lang="en-US" sz="2800" b="1" u="sng" dirty="0" smtClean="0">
                <a:latin typeface="Times New Roman" pitchFamily="18" charset="0"/>
                <a:cs typeface="Times New Roman" pitchFamily="18" charset="0"/>
              </a:rPr>
              <a:t>land of  </a:t>
            </a:r>
            <a:r>
              <a:rPr lang="en-US" sz="2800" b="1" u="sng" dirty="0" err="1" smtClean="0">
                <a:latin typeface="Times New Roman" pitchFamily="18" charset="0"/>
                <a:cs typeface="Times New Roman" pitchFamily="18" charset="0"/>
              </a:rPr>
              <a:t>unwalled</a:t>
            </a:r>
            <a:r>
              <a:rPr lang="en-US" sz="2800" b="1" u="sng" dirty="0" smtClean="0">
                <a:latin typeface="Times New Roman" pitchFamily="18" charset="0"/>
                <a:cs typeface="Times New Roman" pitchFamily="18" charset="0"/>
              </a:rPr>
              <a:t> villages</a:t>
            </a:r>
            <a:r>
              <a:rPr lang="en-US" sz="2800" dirty="0" smtClean="0">
                <a:latin typeface="Times New Roman" pitchFamily="18" charset="0"/>
                <a:cs typeface="Times New Roman" pitchFamily="18" charset="0"/>
              </a:rPr>
              <a:t>. I will go against those who are </a:t>
            </a:r>
            <a:r>
              <a:rPr lang="en-US" sz="2800" b="1" u="sng" dirty="0" smtClean="0">
                <a:latin typeface="Times New Roman" pitchFamily="18" charset="0"/>
                <a:cs typeface="Times New Roman" pitchFamily="18" charset="0"/>
              </a:rPr>
              <a:t>at rest</a:t>
            </a:r>
            <a:r>
              <a:rPr lang="en-US" sz="2800" dirty="0" smtClean="0">
                <a:latin typeface="Times New Roman" pitchFamily="18" charset="0"/>
                <a:cs typeface="Times New Roman" pitchFamily="18" charset="0"/>
              </a:rPr>
              <a:t>, that </a:t>
            </a:r>
            <a:r>
              <a:rPr lang="en-US" sz="2800" b="1" u="sng" dirty="0" smtClean="0">
                <a:latin typeface="Times New Roman" pitchFamily="18" charset="0"/>
                <a:cs typeface="Times New Roman" pitchFamily="18" charset="0"/>
              </a:rPr>
              <a:t>live securely</a:t>
            </a:r>
            <a:r>
              <a:rPr lang="en-US" sz="2800" dirty="0" smtClean="0">
                <a:latin typeface="Times New Roman" pitchFamily="18" charset="0"/>
                <a:cs typeface="Times New Roman" pitchFamily="18" charset="0"/>
              </a:rPr>
              <a:t>, all of them living </a:t>
            </a:r>
            <a:r>
              <a:rPr lang="en-US" sz="2800" b="1" u="sng" dirty="0" smtClean="0">
                <a:latin typeface="Times New Roman" pitchFamily="18" charset="0"/>
                <a:cs typeface="Times New Roman" pitchFamily="18" charset="0"/>
              </a:rPr>
              <a:t>without walls</a:t>
            </a:r>
            <a:r>
              <a:rPr lang="en-US" sz="2800" dirty="0" smtClean="0">
                <a:latin typeface="Times New Roman" pitchFamily="18" charset="0"/>
                <a:cs typeface="Times New Roman" pitchFamily="18" charset="0"/>
              </a:rPr>
              <a:t>, and having </a:t>
            </a:r>
            <a:r>
              <a:rPr lang="en-US" sz="2800" b="1" u="sng" dirty="0" smtClean="0">
                <a:latin typeface="Times New Roman" pitchFamily="18" charset="0"/>
                <a:cs typeface="Times New Roman" pitchFamily="18" charset="0"/>
              </a:rPr>
              <a:t>no bars or gates</a:t>
            </a:r>
            <a:r>
              <a:rPr lang="en-US" sz="2800" dirty="0" smtClean="0">
                <a:latin typeface="Times New Roman" pitchFamily="18" charset="0"/>
                <a:cs typeface="Times New Roman" pitchFamily="18" charset="0"/>
              </a:rPr>
              <a:t>, </a:t>
            </a:r>
            <a:r>
              <a:rPr lang="en-US" sz="2800" baseline="30000" dirty="0" smtClean="0">
                <a:solidFill>
                  <a:srgbClr val="0000FF"/>
                </a:solidFill>
                <a:latin typeface="Times New Roman" pitchFamily="18" charset="0"/>
                <a:cs typeface="Times New Roman" pitchFamily="18" charset="0"/>
              </a:rPr>
              <a:t>12</a:t>
            </a:r>
            <a:r>
              <a:rPr lang="en-US" sz="2800" dirty="0" smtClean="0">
                <a:latin typeface="Times New Roman" pitchFamily="18" charset="0"/>
                <a:cs typeface="Times New Roman" pitchFamily="18" charset="0"/>
              </a:rPr>
              <a:t>to capture spoil and to seize plunder, to turn your hand against the waste places which are </a:t>
            </a:r>
            <a:r>
              <a:rPr lang="en-US" sz="2800" i="1" dirty="0" smtClean="0">
                <a:latin typeface="Times New Roman" pitchFamily="18" charset="0"/>
                <a:cs typeface="Times New Roman" pitchFamily="18" charset="0"/>
              </a:rPr>
              <a:t>now</a:t>
            </a:r>
            <a:r>
              <a:rPr lang="en-US" sz="2800" dirty="0" smtClean="0">
                <a:latin typeface="Times New Roman" pitchFamily="18" charset="0"/>
                <a:cs typeface="Times New Roman" pitchFamily="18" charset="0"/>
              </a:rPr>
              <a:t> inhabited, and </a:t>
            </a:r>
            <a:r>
              <a:rPr lang="en-US" sz="2800" b="1" u="sng" dirty="0" smtClean="0">
                <a:latin typeface="Times New Roman" pitchFamily="18" charset="0"/>
                <a:cs typeface="Times New Roman" pitchFamily="18" charset="0"/>
              </a:rPr>
              <a:t>against the people who are gathered from the nations</a:t>
            </a:r>
            <a:r>
              <a:rPr lang="en-US" sz="2800" dirty="0" smtClean="0">
                <a:latin typeface="Times New Roman" pitchFamily="18" charset="0"/>
                <a:cs typeface="Times New Roman" pitchFamily="18" charset="0"/>
              </a:rPr>
              <a:t>, who have acquired cattle and goods, </a:t>
            </a:r>
            <a:r>
              <a:rPr lang="en-US" sz="2800" b="1" u="sng" dirty="0" smtClean="0">
                <a:latin typeface="Times New Roman" pitchFamily="18" charset="0"/>
                <a:cs typeface="Times New Roman" pitchFamily="18" charset="0"/>
              </a:rPr>
              <a:t>who live at the</a:t>
            </a:r>
            <a:r>
              <a:rPr lang="en-US" sz="2800" dirty="0" smtClean="0">
                <a:latin typeface="Times New Roman" pitchFamily="18" charset="0"/>
                <a:cs typeface="Times New Roman" pitchFamily="18" charset="0"/>
              </a:rPr>
              <a:t> </a:t>
            </a:r>
            <a:r>
              <a:rPr lang="en-US" sz="2800" b="1" u="sng" dirty="0" smtClean="0">
                <a:latin typeface="Times New Roman" pitchFamily="18" charset="0"/>
                <a:cs typeface="Times New Roman" pitchFamily="18" charset="0"/>
              </a:rPr>
              <a:t>center of the world</a:t>
            </a:r>
            <a:r>
              <a:rPr lang="en-US" sz="2800" dirty="0" smtClean="0">
                <a:latin typeface="Times New Roman" pitchFamily="18" charset="0"/>
                <a:cs typeface="Times New Roman" pitchFamily="18" charset="0"/>
              </a:rPr>
              <a:t>.'</a:t>
            </a:r>
          </a:p>
          <a:p>
            <a:pPr>
              <a:buNone/>
            </a:pPr>
            <a:endParaRPr lang="en-US" sz="28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23</a:t>
            </a:fld>
            <a:endParaRPr lang="en-US"/>
          </a:p>
        </p:txBody>
      </p:sp>
      <p:sp>
        <p:nvSpPr>
          <p:cNvPr id="7" name="Title 1"/>
          <p:cNvSpPr>
            <a:spLocks noGrp="1"/>
          </p:cNvSpPr>
          <p:nvPr>
            <p:ph type="title"/>
          </p:nvPr>
        </p:nvSpPr>
        <p:spPr>
          <a:xfrm>
            <a:off x="457200" y="0"/>
            <a:ext cx="8229600" cy="1143000"/>
          </a:xfrm>
        </p:spPr>
        <p:txBody>
          <a:bodyPr/>
          <a:lstStyle/>
          <a:p>
            <a:r>
              <a:rPr lang="en-US" dirty="0" smtClean="0"/>
              <a:t>Other Verses &amp; Notes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19800"/>
            <a:ext cx="8229600" cy="304800"/>
          </a:xfrm>
        </p:spPr>
        <p:txBody>
          <a:bodyPr>
            <a:noAutofit/>
          </a:bodyPr>
          <a:lstStyle/>
          <a:p>
            <a:r>
              <a:rPr lang="en-US" sz="2400" u="sng" dirty="0" smtClean="0">
                <a:hlinkClick r:id="rId2"/>
              </a:rPr>
              <a:t>http://www.11th-hour.info/Articles/Gog_Maps.html</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24</a:t>
            </a:fld>
            <a:endParaRPr lang="en-US"/>
          </a:p>
        </p:txBody>
      </p:sp>
      <p:pic>
        <p:nvPicPr>
          <p:cNvPr id="7" name="Picture 6" descr="http://www.11th-hour.info/images/m.gif"/>
          <p:cNvPicPr/>
          <p:nvPr/>
        </p:nvPicPr>
        <p:blipFill>
          <a:blip r:embed="rId3" cstate="print"/>
          <a:srcRect/>
          <a:stretch>
            <a:fillRect/>
          </a:stretch>
        </p:blipFill>
        <p:spPr bwMode="auto">
          <a:xfrm>
            <a:off x="685800" y="0"/>
            <a:ext cx="7315200" cy="6048375"/>
          </a:xfrm>
          <a:prstGeom prst="rect">
            <a:avLst/>
          </a:prstGeom>
          <a:noFill/>
          <a:ln w="9525">
            <a:noFill/>
            <a:miter lim="800000"/>
            <a:headEnd/>
            <a:tailEnd/>
          </a:ln>
        </p:spPr>
      </p:pic>
      <p:sp>
        <p:nvSpPr>
          <p:cNvPr id="9" name="Curved Left Arrow 8"/>
          <p:cNvSpPr/>
          <p:nvPr/>
        </p:nvSpPr>
        <p:spPr>
          <a:xfrm rot="2676280">
            <a:off x="2728487" y="1933220"/>
            <a:ext cx="457200" cy="1447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urved Left Arrow 11"/>
          <p:cNvSpPr/>
          <p:nvPr/>
        </p:nvSpPr>
        <p:spPr>
          <a:xfrm rot="10455077">
            <a:off x="1595360" y="2838658"/>
            <a:ext cx="457200" cy="1447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a:bodyPr>
          <a:lstStyle/>
          <a:p>
            <a:pPr>
              <a:buNone/>
            </a:pPr>
            <a:r>
              <a:rPr lang="en-US" dirty="0" smtClean="0">
                <a:latin typeface="Times New Roman" pitchFamily="18" charset="0"/>
                <a:cs typeface="Times New Roman" pitchFamily="18" charset="0"/>
              </a:rPr>
              <a:t> </a:t>
            </a:r>
          </a:p>
          <a:p>
            <a:pPr>
              <a:buNone/>
            </a:pPr>
            <a:r>
              <a:rPr lang="en-US" b="1" dirty="0" smtClean="0">
                <a:solidFill>
                  <a:srgbClr val="0000FF"/>
                </a:solidFill>
                <a:latin typeface="Times New Roman" pitchFamily="18" charset="0"/>
                <a:cs typeface="Times New Roman" pitchFamily="18" charset="0"/>
              </a:rPr>
              <a:t>Ezekiel 38:16 </a:t>
            </a:r>
            <a:r>
              <a:rPr lang="en-US" dirty="0" smtClean="0">
                <a:latin typeface="Times New Roman" pitchFamily="18" charset="0"/>
                <a:cs typeface="Times New Roman" pitchFamily="18" charset="0"/>
              </a:rPr>
              <a:t>and you will come up against My people Israel like a cloud to cover the land. It shall come about </a:t>
            </a:r>
            <a:r>
              <a:rPr lang="en-US" b="1" u="sng" dirty="0" smtClean="0">
                <a:latin typeface="Times New Roman" pitchFamily="18" charset="0"/>
                <a:cs typeface="Times New Roman" pitchFamily="18" charset="0"/>
              </a:rPr>
              <a:t>in the last days that I will bring you against My land</a:t>
            </a:r>
            <a:r>
              <a:rPr lang="en-US" b="1" dirty="0" smtClean="0">
                <a:latin typeface="Times New Roman" pitchFamily="18" charset="0"/>
                <a:cs typeface="Times New Roman" pitchFamily="18" charset="0"/>
              </a:rPr>
              <a:t>, </a:t>
            </a:r>
            <a:r>
              <a:rPr lang="en-US" b="1" u="sng" dirty="0" smtClean="0">
                <a:solidFill>
                  <a:srgbClr val="C00000"/>
                </a:solidFill>
                <a:latin typeface="Times New Roman" pitchFamily="18" charset="0"/>
                <a:cs typeface="Times New Roman" pitchFamily="18" charset="0"/>
              </a:rPr>
              <a:t>so that the nations may know Me when I am sanctified through you before their eyes, O Gog</a:t>
            </a:r>
            <a:r>
              <a:rPr lang="en-US" dirty="0" smtClean="0">
                <a:latin typeface="Times New Roman" pitchFamily="18" charset="0"/>
                <a:cs typeface="Times New Roman" pitchFamily="18" charset="0"/>
              </a:rPr>
              <a:t>." </a:t>
            </a:r>
          </a:p>
          <a:p>
            <a:pPr>
              <a:buNone/>
            </a:pPr>
            <a:endParaRPr lang="en-US" dirty="0">
              <a:latin typeface="Times New Roman" pitchFamily="18" charset="0"/>
              <a:cs typeface="Times New Roman" pitchFamily="18" charset="0"/>
            </a:endParaRPr>
          </a:p>
        </p:txBody>
      </p:sp>
      <p:sp>
        <p:nvSpPr>
          <p:cNvPr id="4" name="Title 1"/>
          <p:cNvSpPr>
            <a:spLocks noGrp="1"/>
          </p:cNvSpPr>
          <p:nvPr>
            <p:ph type="title"/>
          </p:nvPr>
        </p:nvSpPr>
        <p:spPr>
          <a:xfrm>
            <a:off x="457200" y="0"/>
            <a:ext cx="8229600" cy="762000"/>
          </a:xfrm>
        </p:spPr>
        <p:txBody>
          <a:bodyPr/>
          <a:lstStyle/>
          <a:p>
            <a:r>
              <a:rPr lang="en-US" dirty="0" smtClean="0"/>
              <a:t>Other Verses &amp; Notes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9437"/>
            <a:ext cx="8229600" cy="4525963"/>
          </a:xfrm>
        </p:spPr>
        <p:txBody>
          <a:bodyPr>
            <a:noAutofit/>
          </a:bodyPr>
          <a:lstStyle/>
          <a:p>
            <a:pPr>
              <a:buNone/>
            </a:pPr>
            <a:r>
              <a:rPr lang="en-US" sz="2400" b="1" dirty="0" smtClean="0">
                <a:solidFill>
                  <a:srgbClr val="0000FF"/>
                </a:solidFill>
                <a:latin typeface="Times New Roman" pitchFamily="18" charset="0"/>
                <a:cs typeface="Times New Roman" pitchFamily="18" charset="0"/>
              </a:rPr>
              <a:t>Ezekiel 38:18-22</a:t>
            </a:r>
            <a:r>
              <a:rPr lang="en-US" sz="2400" dirty="0" smtClean="0">
                <a:solidFill>
                  <a:srgbClr val="0000FF"/>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"And it will come about on that day, </a:t>
            </a:r>
            <a:r>
              <a:rPr lang="en-US" sz="2400" u="sng" dirty="0" smtClean="0">
                <a:latin typeface="Times New Roman" pitchFamily="18" charset="0"/>
                <a:cs typeface="Times New Roman" pitchFamily="18" charset="0"/>
              </a:rPr>
              <a:t>when Gog comes against the land of Israel</a:t>
            </a:r>
            <a:r>
              <a:rPr lang="en-US" sz="2400" dirty="0" smtClean="0">
                <a:latin typeface="Times New Roman" pitchFamily="18" charset="0"/>
                <a:cs typeface="Times New Roman" pitchFamily="18" charset="0"/>
              </a:rPr>
              <a:t>," declares the Lord G</a:t>
            </a:r>
            <a:r>
              <a:rPr lang="en-US" sz="2400" cap="small" dirty="0" smtClean="0">
                <a:latin typeface="Times New Roman" pitchFamily="18" charset="0"/>
                <a:cs typeface="Times New Roman" pitchFamily="18" charset="0"/>
              </a:rPr>
              <a:t>od</a:t>
            </a:r>
            <a:r>
              <a:rPr lang="en-US" sz="2400" dirty="0" smtClean="0">
                <a:latin typeface="Times New Roman" pitchFamily="18" charset="0"/>
                <a:cs typeface="Times New Roman" pitchFamily="18" charset="0"/>
              </a:rPr>
              <a:t>, "that My fury will mount up in My anger. </a:t>
            </a:r>
            <a:r>
              <a:rPr lang="en-US" sz="2400" baseline="30000" dirty="0" smtClean="0">
                <a:solidFill>
                  <a:srgbClr val="0000FF"/>
                </a:solidFill>
                <a:latin typeface="Times New Roman" pitchFamily="18" charset="0"/>
                <a:cs typeface="Times New Roman" pitchFamily="18" charset="0"/>
              </a:rPr>
              <a:t>19</a:t>
            </a:r>
            <a:r>
              <a:rPr lang="en-US" sz="2400" dirty="0" smtClean="0">
                <a:latin typeface="Times New Roman" pitchFamily="18" charset="0"/>
                <a:cs typeface="Times New Roman" pitchFamily="18" charset="0"/>
              </a:rPr>
              <a:t>"And in My zeal and in My blazing wrath I declare </a:t>
            </a:r>
            <a:r>
              <a:rPr lang="en-US" sz="2400" i="1" dirty="0" smtClean="0">
                <a:latin typeface="Times New Roman" pitchFamily="18" charset="0"/>
                <a:cs typeface="Times New Roman" pitchFamily="18" charset="0"/>
              </a:rPr>
              <a:t>that</a:t>
            </a:r>
            <a:r>
              <a:rPr lang="en-US" sz="2400" dirty="0" smtClean="0">
                <a:latin typeface="Times New Roman" pitchFamily="18" charset="0"/>
                <a:cs typeface="Times New Roman" pitchFamily="18" charset="0"/>
              </a:rPr>
              <a:t> on that day there will surely be a </a:t>
            </a:r>
            <a:r>
              <a:rPr lang="en-US" sz="2400" b="1" u="sng" dirty="0" smtClean="0">
                <a:latin typeface="Times New Roman" pitchFamily="18" charset="0"/>
                <a:cs typeface="Times New Roman" pitchFamily="18" charset="0"/>
              </a:rPr>
              <a:t>great earthquake</a:t>
            </a:r>
            <a:r>
              <a:rPr lang="en-US" sz="2400" dirty="0" smtClean="0">
                <a:latin typeface="Times New Roman" pitchFamily="18" charset="0"/>
                <a:cs typeface="Times New Roman" pitchFamily="18" charset="0"/>
              </a:rPr>
              <a:t> in the land of Israel. </a:t>
            </a:r>
            <a:r>
              <a:rPr lang="en-US" sz="2400" baseline="30000" dirty="0" smtClean="0">
                <a:solidFill>
                  <a:srgbClr val="0000FF"/>
                </a:solidFill>
                <a:latin typeface="Times New Roman" pitchFamily="18" charset="0"/>
                <a:cs typeface="Times New Roman" pitchFamily="18" charset="0"/>
              </a:rPr>
              <a:t>20</a:t>
            </a:r>
            <a:r>
              <a:rPr lang="en-US" sz="2400" dirty="0" smtClean="0">
                <a:latin typeface="Times New Roman" pitchFamily="18" charset="0"/>
                <a:cs typeface="Times New Roman" pitchFamily="18" charset="0"/>
              </a:rPr>
              <a:t>"And the fish of the sea, the birds of the heavens, the beasts of the field, all the creeping things that creep on the earth, and all the men who are on the face of the earth will shake at My presence; the mountains also will be thrown down, the steep pathways will collapse, and every wall will fall to the ground. </a:t>
            </a:r>
            <a:r>
              <a:rPr lang="en-US" sz="2400" baseline="30000" dirty="0" smtClean="0">
                <a:solidFill>
                  <a:srgbClr val="0000FF"/>
                </a:solidFill>
                <a:latin typeface="Times New Roman" pitchFamily="18" charset="0"/>
                <a:cs typeface="Times New Roman" pitchFamily="18" charset="0"/>
              </a:rPr>
              <a:t>21</a:t>
            </a:r>
            <a:r>
              <a:rPr lang="en-US" sz="2400" dirty="0" smtClean="0">
                <a:latin typeface="Times New Roman" pitchFamily="18" charset="0"/>
                <a:cs typeface="Times New Roman" pitchFamily="18" charset="0"/>
              </a:rPr>
              <a:t>"And I shall call for a sword against him on all My mountains," declares the Lord G</a:t>
            </a:r>
            <a:r>
              <a:rPr lang="en-US" sz="2400" cap="small" dirty="0" smtClean="0">
                <a:latin typeface="Times New Roman" pitchFamily="18" charset="0"/>
                <a:cs typeface="Times New Roman" pitchFamily="18" charset="0"/>
              </a:rPr>
              <a:t>od</a:t>
            </a:r>
            <a:r>
              <a:rPr lang="en-US" sz="2400" dirty="0" smtClean="0">
                <a:latin typeface="Times New Roman" pitchFamily="18" charset="0"/>
                <a:cs typeface="Times New Roman" pitchFamily="18" charset="0"/>
              </a:rPr>
              <a:t>. "</a:t>
            </a:r>
            <a:r>
              <a:rPr lang="en-US" sz="2400" u="sng" dirty="0" smtClean="0">
                <a:latin typeface="Times New Roman" pitchFamily="18" charset="0"/>
                <a:cs typeface="Times New Roman" pitchFamily="18" charset="0"/>
              </a:rPr>
              <a:t>Every man's sword will be against his brother</a:t>
            </a:r>
            <a:r>
              <a:rPr lang="en-US" sz="2400" dirty="0" smtClean="0">
                <a:latin typeface="Times New Roman" pitchFamily="18" charset="0"/>
                <a:cs typeface="Times New Roman" pitchFamily="18" charset="0"/>
              </a:rPr>
              <a:t>. </a:t>
            </a:r>
            <a:r>
              <a:rPr lang="en-US" sz="2400" baseline="30000" dirty="0" smtClean="0">
                <a:solidFill>
                  <a:srgbClr val="0000FF"/>
                </a:solidFill>
                <a:latin typeface="Times New Roman" pitchFamily="18" charset="0"/>
                <a:cs typeface="Times New Roman" pitchFamily="18" charset="0"/>
              </a:rPr>
              <a:t>22</a:t>
            </a:r>
            <a:r>
              <a:rPr lang="en-US" sz="2400" dirty="0" smtClean="0">
                <a:latin typeface="Times New Roman" pitchFamily="18" charset="0"/>
                <a:cs typeface="Times New Roman" pitchFamily="18" charset="0"/>
              </a:rPr>
              <a:t>"And </a:t>
            </a:r>
            <a:r>
              <a:rPr lang="en-US" sz="2400" u="sng" dirty="0" smtClean="0">
                <a:latin typeface="Times New Roman" pitchFamily="18" charset="0"/>
                <a:cs typeface="Times New Roman" pitchFamily="18" charset="0"/>
              </a:rPr>
              <a:t>with pestilence and with blood I shall enter into judgment with him</a:t>
            </a:r>
            <a:r>
              <a:rPr lang="en-US" sz="2400" dirty="0" smtClean="0">
                <a:latin typeface="Times New Roman" pitchFamily="18" charset="0"/>
                <a:cs typeface="Times New Roman" pitchFamily="18" charset="0"/>
              </a:rPr>
              <a:t>; and </a:t>
            </a:r>
            <a:r>
              <a:rPr lang="en-US" sz="2400" u="sng" dirty="0" smtClean="0">
                <a:latin typeface="Times New Roman" pitchFamily="18" charset="0"/>
                <a:cs typeface="Times New Roman" pitchFamily="18" charset="0"/>
              </a:rPr>
              <a:t>I shall </a:t>
            </a:r>
            <a:r>
              <a:rPr lang="en-US" sz="2400" b="1" u="sng" dirty="0" smtClean="0">
                <a:latin typeface="Times New Roman" pitchFamily="18" charset="0"/>
                <a:cs typeface="Times New Roman" pitchFamily="18" charset="0"/>
              </a:rPr>
              <a:t>rain on him</a:t>
            </a:r>
            <a:r>
              <a:rPr lang="en-US" sz="2400" u="sng" dirty="0" smtClean="0">
                <a:latin typeface="Times New Roman" pitchFamily="18" charset="0"/>
                <a:cs typeface="Times New Roman" pitchFamily="18" charset="0"/>
              </a:rPr>
              <a:t>, and on his troops, and on the many peoples who are with him, a </a:t>
            </a:r>
            <a:r>
              <a:rPr lang="en-US" sz="2400" b="1" u="sng" dirty="0" smtClean="0">
                <a:latin typeface="Times New Roman" pitchFamily="18" charset="0"/>
                <a:cs typeface="Times New Roman" pitchFamily="18" charset="0"/>
              </a:rPr>
              <a:t>torrential rain</a:t>
            </a:r>
            <a:r>
              <a:rPr lang="en-US" sz="2400" u="sng" dirty="0" smtClean="0">
                <a:latin typeface="Times New Roman" pitchFamily="18" charset="0"/>
                <a:cs typeface="Times New Roman" pitchFamily="18" charset="0"/>
              </a:rPr>
              <a:t>, with </a:t>
            </a:r>
            <a:r>
              <a:rPr lang="en-US" sz="2400" b="1" u="sng" dirty="0" smtClean="0">
                <a:latin typeface="Times New Roman" pitchFamily="18" charset="0"/>
                <a:cs typeface="Times New Roman" pitchFamily="18" charset="0"/>
              </a:rPr>
              <a:t>hailstones</a:t>
            </a:r>
            <a:r>
              <a:rPr lang="en-US" sz="2400" u="sng"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fire</a:t>
            </a:r>
            <a:r>
              <a:rPr lang="en-US" sz="2400" u="sng" dirty="0" smtClean="0">
                <a:latin typeface="Times New Roman" pitchFamily="18" charset="0"/>
                <a:cs typeface="Times New Roman" pitchFamily="18" charset="0"/>
              </a:rPr>
              <a:t>, and </a:t>
            </a:r>
            <a:r>
              <a:rPr lang="en-US" sz="2400" b="1" u="sng" dirty="0" smtClean="0">
                <a:latin typeface="Times New Roman" pitchFamily="18" charset="0"/>
                <a:cs typeface="Times New Roman" pitchFamily="18" charset="0"/>
              </a:rPr>
              <a:t>brimstone</a:t>
            </a:r>
            <a:r>
              <a:rPr lang="en-US" sz="2400" u="sng"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26</a:t>
            </a:fld>
            <a:endParaRPr lang="en-US"/>
          </a:p>
        </p:txBody>
      </p:sp>
      <p:sp>
        <p:nvSpPr>
          <p:cNvPr id="7" name="Title 1"/>
          <p:cNvSpPr>
            <a:spLocks noGrp="1"/>
          </p:cNvSpPr>
          <p:nvPr>
            <p:ph type="title"/>
          </p:nvPr>
        </p:nvSpPr>
        <p:spPr>
          <a:xfrm>
            <a:off x="457200" y="0"/>
            <a:ext cx="8229600" cy="762000"/>
          </a:xfrm>
        </p:spPr>
        <p:txBody>
          <a:bodyPr/>
          <a:lstStyle/>
          <a:p>
            <a:r>
              <a:rPr lang="en-US" dirty="0" smtClean="0"/>
              <a:t>Other Verses &amp; Notes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19800"/>
            <a:ext cx="8229600" cy="304800"/>
          </a:xfrm>
        </p:spPr>
        <p:txBody>
          <a:bodyPr>
            <a:noAutofit/>
          </a:bodyPr>
          <a:lstStyle/>
          <a:p>
            <a:r>
              <a:rPr lang="en-US" sz="2400" u="sng" dirty="0" smtClean="0">
                <a:hlinkClick r:id="rId2"/>
              </a:rPr>
              <a:t>http://www.11th-hour.info/Articles/Gog_Maps.html</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27</a:t>
            </a:fld>
            <a:endParaRPr lang="en-US"/>
          </a:p>
        </p:txBody>
      </p:sp>
      <p:grpSp>
        <p:nvGrpSpPr>
          <p:cNvPr id="3" name="Group 10"/>
          <p:cNvGrpSpPr/>
          <p:nvPr/>
        </p:nvGrpSpPr>
        <p:grpSpPr>
          <a:xfrm>
            <a:off x="685800" y="0"/>
            <a:ext cx="7315200" cy="6048375"/>
            <a:chOff x="685800" y="0"/>
            <a:chExt cx="7315200" cy="6048375"/>
          </a:xfrm>
        </p:grpSpPr>
        <p:pic>
          <p:nvPicPr>
            <p:cNvPr id="7" name="Picture 6" descr="http://www.11th-hour.info/images/m.gif"/>
            <p:cNvPicPr/>
            <p:nvPr/>
          </p:nvPicPr>
          <p:blipFill>
            <a:blip r:embed="rId3" cstate="print"/>
            <a:srcRect/>
            <a:stretch>
              <a:fillRect/>
            </a:stretch>
          </p:blipFill>
          <p:spPr bwMode="auto">
            <a:xfrm>
              <a:off x="685800" y="0"/>
              <a:ext cx="7315200" cy="6048375"/>
            </a:xfrm>
            <a:prstGeom prst="rect">
              <a:avLst/>
            </a:prstGeom>
            <a:noFill/>
            <a:ln w="9525">
              <a:noFill/>
              <a:miter lim="800000"/>
              <a:headEnd/>
              <a:tailEnd/>
            </a:ln>
          </p:spPr>
        </p:pic>
        <p:grpSp>
          <p:nvGrpSpPr>
            <p:cNvPr id="8" name="Group 9"/>
            <p:cNvGrpSpPr/>
            <p:nvPr/>
          </p:nvGrpSpPr>
          <p:grpSpPr>
            <a:xfrm>
              <a:off x="1595360" y="2029180"/>
              <a:ext cx="2443240" cy="2257278"/>
              <a:chOff x="1595360" y="2029180"/>
              <a:chExt cx="2443240" cy="2257278"/>
            </a:xfrm>
          </p:grpSpPr>
          <p:sp>
            <p:nvSpPr>
              <p:cNvPr id="9" name="Curved Left Arrow 8"/>
              <p:cNvSpPr/>
              <p:nvPr/>
            </p:nvSpPr>
            <p:spPr>
              <a:xfrm rot="2676280">
                <a:off x="2880887" y="2029180"/>
                <a:ext cx="457200" cy="1447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urved Left Arrow 11"/>
              <p:cNvSpPr/>
              <p:nvPr/>
            </p:nvSpPr>
            <p:spPr>
              <a:xfrm rot="10455077">
                <a:off x="1595360" y="2838658"/>
                <a:ext cx="457200" cy="1447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7-Point Star 12"/>
              <p:cNvSpPr/>
              <p:nvPr/>
            </p:nvSpPr>
            <p:spPr>
              <a:xfrm>
                <a:off x="3048000" y="2057400"/>
                <a:ext cx="990600" cy="1066800"/>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57200"/>
            <a:ext cx="8991600" cy="6096000"/>
          </a:xfrm>
        </p:spPr>
        <p:txBody>
          <a:bodyPr>
            <a:noAutofit/>
          </a:bodyPr>
          <a:lstStyle/>
          <a:p>
            <a:pPr marL="225425" indent="-225425">
              <a:buNone/>
            </a:pPr>
            <a:r>
              <a:rPr lang="en-US" sz="2400" b="1" dirty="0" smtClean="0">
                <a:solidFill>
                  <a:srgbClr val="0000FF"/>
                </a:solidFill>
                <a:latin typeface="Times New Roman" pitchFamily="18" charset="0"/>
                <a:cs typeface="Times New Roman" pitchFamily="18" charset="0"/>
              </a:rPr>
              <a:t>Daniel 11:40-45</a:t>
            </a:r>
            <a:r>
              <a:rPr lang="en-US" sz="2400" dirty="0" smtClean="0">
                <a:solidFill>
                  <a:srgbClr val="0000FF"/>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"And at the end time the</a:t>
            </a:r>
            <a:r>
              <a:rPr lang="en-US" sz="2400" u="sng"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king of the South </a:t>
            </a:r>
            <a:r>
              <a:rPr lang="en-US" sz="2400" u="sng" dirty="0" smtClean="0">
                <a:latin typeface="Times New Roman" pitchFamily="18" charset="0"/>
                <a:cs typeface="Times New Roman" pitchFamily="18" charset="0"/>
              </a:rPr>
              <a:t>will collide with </a:t>
            </a:r>
            <a:r>
              <a:rPr lang="en-US" sz="2400" b="1" u="sng" dirty="0" smtClean="0">
                <a:solidFill>
                  <a:srgbClr val="C00000"/>
                </a:solidFill>
                <a:latin typeface="Times New Roman" pitchFamily="18" charset="0"/>
                <a:cs typeface="Times New Roman" pitchFamily="18" charset="0"/>
              </a:rPr>
              <a:t>him</a:t>
            </a:r>
            <a:r>
              <a:rPr lang="en-US" sz="2400" u="sng"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en-US" sz="2400" b="1" i="1" dirty="0" smtClean="0">
                <a:latin typeface="Times New Roman" pitchFamily="18" charset="0"/>
                <a:cs typeface="Times New Roman" pitchFamily="18" charset="0"/>
              </a:rPr>
              <a:t>the antichrist</a:t>
            </a:r>
            <a:r>
              <a:rPr lang="en-US" sz="2400" dirty="0" smtClean="0">
                <a:latin typeface="Times New Roman" pitchFamily="18" charset="0"/>
                <a:cs typeface="Times New Roman" pitchFamily="18" charset="0"/>
              </a:rPr>
              <a:t>], and the</a:t>
            </a:r>
            <a:r>
              <a:rPr lang="en-US" sz="2400" u="sng"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king of the North </a:t>
            </a:r>
            <a:r>
              <a:rPr lang="en-US" sz="2400" u="sng" dirty="0" smtClean="0">
                <a:latin typeface="Times New Roman" pitchFamily="18" charset="0"/>
                <a:cs typeface="Times New Roman" pitchFamily="18" charset="0"/>
              </a:rPr>
              <a:t>will storm against </a:t>
            </a:r>
            <a:r>
              <a:rPr lang="en-US" sz="2400" b="1" u="sng" dirty="0" smtClean="0">
                <a:solidFill>
                  <a:srgbClr val="C00000"/>
                </a:solidFill>
                <a:latin typeface="Times New Roman" pitchFamily="18" charset="0"/>
                <a:cs typeface="Times New Roman" pitchFamily="18" charset="0"/>
              </a:rPr>
              <a:t>him</a:t>
            </a:r>
            <a:r>
              <a:rPr lang="en-US" sz="2400" dirty="0" smtClean="0">
                <a:latin typeface="Times New Roman" pitchFamily="18" charset="0"/>
                <a:cs typeface="Times New Roman" pitchFamily="18" charset="0"/>
              </a:rPr>
              <a:t> with chariots, with horsemen, and with many ships; and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enter countries, overflow </a:t>
            </a:r>
            <a:r>
              <a:rPr lang="en-US" sz="2400" i="1" dirty="0" smtClean="0">
                <a:latin typeface="Times New Roman" pitchFamily="18" charset="0"/>
                <a:cs typeface="Times New Roman" pitchFamily="18" charset="0"/>
              </a:rPr>
              <a:t>them,</a:t>
            </a:r>
            <a:r>
              <a:rPr lang="en-US" sz="2400" dirty="0" smtClean="0">
                <a:latin typeface="Times New Roman" pitchFamily="18" charset="0"/>
                <a:cs typeface="Times New Roman" pitchFamily="18" charset="0"/>
              </a:rPr>
              <a:t> and pass through. </a:t>
            </a:r>
            <a:r>
              <a:rPr lang="en-US" sz="2400" baseline="30000" dirty="0" smtClean="0">
                <a:solidFill>
                  <a:srgbClr val="0000FF"/>
                </a:solidFill>
                <a:latin typeface="Times New Roman" pitchFamily="18" charset="0"/>
                <a:cs typeface="Times New Roman" pitchFamily="18" charset="0"/>
              </a:rPr>
              <a:t>41</a:t>
            </a:r>
            <a:r>
              <a:rPr lang="en-US" sz="2400" dirty="0" smtClean="0">
                <a:latin typeface="Times New Roman" pitchFamily="18" charset="0"/>
                <a:cs typeface="Times New Roman" pitchFamily="18" charset="0"/>
              </a:rPr>
              <a:t>"</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will also enter the Beautiful Land</a:t>
            </a:r>
            <a:r>
              <a:rPr lang="en-US" sz="2400" u="sng" dirty="0" smtClean="0">
                <a:latin typeface="Times New Roman" pitchFamily="18" charset="0"/>
                <a:cs typeface="Times New Roman" pitchFamily="18" charset="0"/>
              </a:rPr>
              <a:t>, and many </a:t>
            </a:r>
            <a:r>
              <a:rPr lang="en-US" sz="2400" i="1" u="sng" dirty="0" smtClean="0">
                <a:latin typeface="Times New Roman" pitchFamily="18" charset="0"/>
                <a:cs typeface="Times New Roman" pitchFamily="18" charset="0"/>
              </a:rPr>
              <a:t>countries</a:t>
            </a:r>
            <a:r>
              <a:rPr lang="en-US" sz="2400" u="sng" dirty="0" smtClean="0">
                <a:latin typeface="Times New Roman" pitchFamily="18" charset="0"/>
                <a:cs typeface="Times New Roman" pitchFamily="18" charset="0"/>
              </a:rPr>
              <a:t> will fall</a:t>
            </a:r>
            <a:r>
              <a:rPr lang="en-US" sz="2400" dirty="0" smtClean="0">
                <a:latin typeface="Times New Roman" pitchFamily="18" charset="0"/>
                <a:cs typeface="Times New Roman" pitchFamily="18" charset="0"/>
              </a:rPr>
              <a:t>; but these will be rescued out of </a:t>
            </a:r>
            <a:r>
              <a:rPr lang="en-US" sz="2400" b="1" u="sng" dirty="0" smtClean="0">
                <a:solidFill>
                  <a:srgbClr val="C00000"/>
                </a:solidFill>
                <a:latin typeface="Times New Roman" pitchFamily="18" charset="0"/>
                <a:cs typeface="Times New Roman" pitchFamily="18" charset="0"/>
              </a:rPr>
              <a:t>his</a:t>
            </a:r>
            <a:r>
              <a:rPr lang="en-US" sz="2400" dirty="0" smtClean="0">
                <a:latin typeface="Times New Roman" pitchFamily="18" charset="0"/>
                <a:cs typeface="Times New Roman" pitchFamily="18" charset="0"/>
              </a:rPr>
              <a:t> hand: Edom, Moab and the foremost of the sons of </a:t>
            </a:r>
            <a:r>
              <a:rPr lang="en-US" sz="2400" dirty="0" err="1" smtClean="0">
                <a:latin typeface="Times New Roman" pitchFamily="18" charset="0"/>
                <a:cs typeface="Times New Roman" pitchFamily="18" charset="0"/>
              </a:rPr>
              <a:t>Ammon</a:t>
            </a:r>
            <a:r>
              <a:rPr lang="en-US" sz="2400" dirty="0" smtClean="0">
                <a:latin typeface="Times New Roman" pitchFamily="18" charset="0"/>
                <a:cs typeface="Times New Roman" pitchFamily="18" charset="0"/>
              </a:rPr>
              <a:t>. [</a:t>
            </a:r>
            <a:r>
              <a:rPr lang="en-US" sz="2400" b="1" i="1" u="sng" dirty="0" smtClean="0">
                <a:solidFill>
                  <a:srgbClr val="C00000"/>
                </a:solidFill>
                <a:latin typeface="Times New Roman" pitchFamily="18" charset="0"/>
                <a:cs typeface="Times New Roman" pitchFamily="18" charset="0"/>
              </a:rPr>
              <a:t>present Jordan</a:t>
            </a:r>
            <a:r>
              <a:rPr lang="en-US" sz="2400" dirty="0" smtClean="0">
                <a:latin typeface="Times New Roman" pitchFamily="18" charset="0"/>
                <a:cs typeface="Times New Roman" pitchFamily="18" charset="0"/>
              </a:rPr>
              <a:t>] </a:t>
            </a:r>
            <a:r>
              <a:rPr lang="en-US" sz="2400" baseline="30000" dirty="0" smtClean="0">
                <a:solidFill>
                  <a:srgbClr val="0000FF"/>
                </a:solidFill>
                <a:latin typeface="Times New Roman" pitchFamily="18" charset="0"/>
                <a:cs typeface="Times New Roman" pitchFamily="18" charset="0"/>
              </a:rPr>
              <a:t>42</a:t>
            </a:r>
            <a:r>
              <a:rPr lang="en-US" sz="2400" dirty="0" smtClean="0">
                <a:latin typeface="Times New Roman" pitchFamily="18" charset="0"/>
                <a:cs typeface="Times New Roman" pitchFamily="18" charset="0"/>
              </a:rPr>
              <a:t>"Then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stretch out </a:t>
            </a:r>
            <a:r>
              <a:rPr lang="en-US" sz="2400" b="1" u="sng" dirty="0" smtClean="0">
                <a:solidFill>
                  <a:srgbClr val="C00000"/>
                </a:solidFill>
                <a:latin typeface="Times New Roman" pitchFamily="18" charset="0"/>
                <a:cs typeface="Times New Roman" pitchFamily="18" charset="0"/>
              </a:rPr>
              <a:t>his</a:t>
            </a:r>
            <a:r>
              <a:rPr lang="en-US" sz="2400" dirty="0" smtClean="0">
                <a:latin typeface="Times New Roman" pitchFamily="18" charset="0"/>
                <a:cs typeface="Times New Roman" pitchFamily="18" charset="0"/>
              </a:rPr>
              <a:t> hand against </a:t>
            </a:r>
            <a:r>
              <a:rPr lang="en-US" sz="2400" i="1" dirty="0" smtClean="0">
                <a:latin typeface="Times New Roman" pitchFamily="18" charset="0"/>
                <a:cs typeface="Times New Roman" pitchFamily="18" charset="0"/>
              </a:rPr>
              <a:t>other</a:t>
            </a:r>
            <a:r>
              <a:rPr lang="en-US" sz="2400" dirty="0" smtClean="0">
                <a:latin typeface="Times New Roman" pitchFamily="18" charset="0"/>
                <a:cs typeface="Times New Roman" pitchFamily="18" charset="0"/>
              </a:rPr>
              <a:t> countries, and </a:t>
            </a:r>
            <a:r>
              <a:rPr lang="en-US" sz="2400" b="1" u="sng" dirty="0" smtClean="0">
                <a:latin typeface="Times New Roman" pitchFamily="18" charset="0"/>
                <a:cs typeface="Times New Roman" pitchFamily="18" charset="0"/>
              </a:rPr>
              <a:t>the land of Egypt will not escape</a:t>
            </a:r>
            <a:r>
              <a:rPr lang="en-US" sz="2400" dirty="0" smtClean="0">
                <a:latin typeface="Times New Roman" pitchFamily="18" charset="0"/>
                <a:cs typeface="Times New Roman" pitchFamily="18" charset="0"/>
              </a:rPr>
              <a:t>. </a:t>
            </a:r>
            <a:r>
              <a:rPr lang="en-US" sz="2400" baseline="30000" dirty="0" smtClean="0">
                <a:solidFill>
                  <a:srgbClr val="0000FF"/>
                </a:solidFill>
                <a:latin typeface="Times New Roman" pitchFamily="18" charset="0"/>
                <a:cs typeface="Times New Roman" pitchFamily="18" charset="0"/>
              </a:rPr>
              <a:t>43</a:t>
            </a:r>
            <a:r>
              <a:rPr lang="en-US" sz="2400" dirty="0" smtClean="0">
                <a:latin typeface="Times New Roman" pitchFamily="18" charset="0"/>
                <a:cs typeface="Times New Roman" pitchFamily="18" charset="0"/>
              </a:rPr>
              <a:t>"But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gain control over the hidden treasures of gold and silver, and over all the precious things of Egypt; and </a:t>
            </a:r>
            <a:r>
              <a:rPr lang="en-US" sz="2400" u="sng" dirty="0" smtClean="0">
                <a:latin typeface="Times New Roman" pitchFamily="18" charset="0"/>
                <a:cs typeface="Times New Roman" pitchFamily="18" charset="0"/>
              </a:rPr>
              <a:t>Libyans and Ethiopians </a:t>
            </a:r>
            <a:r>
              <a:rPr lang="en-US" sz="2400" i="1" u="sng" dirty="0" smtClean="0">
                <a:latin typeface="Times New Roman" pitchFamily="18" charset="0"/>
                <a:cs typeface="Times New Roman" pitchFamily="18" charset="0"/>
              </a:rPr>
              <a:t>will follow</a:t>
            </a:r>
            <a:r>
              <a:rPr lang="en-US" sz="2400" u="sng" dirty="0" smtClean="0">
                <a:latin typeface="Times New Roman" pitchFamily="18" charset="0"/>
                <a:cs typeface="Times New Roman" pitchFamily="18" charset="0"/>
              </a:rPr>
              <a:t> at  </a:t>
            </a:r>
            <a:r>
              <a:rPr lang="en-US" sz="2400" b="1" u="sng" dirty="0" smtClean="0">
                <a:solidFill>
                  <a:srgbClr val="C00000"/>
                </a:solidFill>
                <a:latin typeface="Times New Roman" pitchFamily="18" charset="0"/>
                <a:cs typeface="Times New Roman" pitchFamily="18" charset="0"/>
              </a:rPr>
              <a:t>his</a:t>
            </a:r>
            <a:r>
              <a:rPr lang="en-US" sz="2400" u="sng" dirty="0" smtClean="0">
                <a:latin typeface="Times New Roman" pitchFamily="18" charset="0"/>
                <a:cs typeface="Times New Roman" pitchFamily="18" charset="0"/>
              </a:rPr>
              <a:t> heels</a:t>
            </a:r>
            <a:r>
              <a:rPr lang="en-US" sz="2400" dirty="0" smtClean="0">
                <a:latin typeface="Times New Roman" pitchFamily="18" charset="0"/>
                <a:cs typeface="Times New Roman" pitchFamily="18" charset="0"/>
              </a:rPr>
              <a:t> " </a:t>
            </a:r>
            <a:r>
              <a:rPr lang="en-US" sz="2400" baseline="30000" dirty="0" smtClean="0">
                <a:solidFill>
                  <a:srgbClr val="0000FF"/>
                </a:solidFill>
                <a:latin typeface="Times New Roman" pitchFamily="18" charset="0"/>
                <a:cs typeface="Times New Roman" pitchFamily="18" charset="0"/>
              </a:rPr>
              <a:t>44</a:t>
            </a:r>
            <a:r>
              <a:rPr lang="en-US" sz="2400" dirty="0" smtClean="0">
                <a:latin typeface="Times New Roman" pitchFamily="18" charset="0"/>
                <a:cs typeface="Times New Roman" pitchFamily="18" charset="0"/>
              </a:rPr>
              <a:t>"But rumors from the East and from the North will disturb </a:t>
            </a:r>
            <a:r>
              <a:rPr lang="en-US" sz="2400" b="1" u="sng" dirty="0" smtClean="0">
                <a:solidFill>
                  <a:srgbClr val="C00000"/>
                </a:solidFill>
                <a:latin typeface="Times New Roman" pitchFamily="18" charset="0"/>
                <a:cs typeface="Times New Roman" pitchFamily="18" charset="0"/>
              </a:rPr>
              <a:t>him</a:t>
            </a:r>
            <a:r>
              <a:rPr lang="en-US" sz="2400" dirty="0" smtClean="0">
                <a:latin typeface="Times New Roman" pitchFamily="18" charset="0"/>
                <a:cs typeface="Times New Roman" pitchFamily="18" charset="0"/>
              </a:rPr>
              <a:t>, and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go forth with great wrath to destroy and annihilate many. </a:t>
            </a:r>
            <a:r>
              <a:rPr lang="en-US" sz="2400" baseline="30000" dirty="0" smtClean="0">
                <a:solidFill>
                  <a:srgbClr val="0000FF"/>
                </a:solidFill>
                <a:latin typeface="Times New Roman" pitchFamily="18" charset="0"/>
                <a:cs typeface="Times New Roman" pitchFamily="18" charset="0"/>
              </a:rPr>
              <a:t>45</a:t>
            </a:r>
            <a:r>
              <a:rPr lang="en-US" sz="2400" dirty="0" smtClean="0">
                <a:latin typeface="Times New Roman" pitchFamily="18" charset="0"/>
                <a:cs typeface="Times New Roman" pitchFamily="18" charset="0"/>
              </a:rPr>
              <a:t>And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pitch the tents of </a:t>
            </a:r>
            <a:r>
              <a:rPr lang="en-US" sz="2400" b="1" u="sng" dirty="0" smtClean="0">
                <a:solidFill>
                  <a:srgbClr val="C00000"/>
                </a:solidFill>
                <a:latin typeface="Times New Roman" pitchFamily="18" charset="0"/>
                <a:cs typeface="Times New Roman" pitchFamily="18" charset="0"/>
              </a:rPr>
              <a:t>his</a:t>
            </a:r>
            <a:r>
              <a:rPr lang="en-US" sz="2400" b="1" u="sng" dirty="0" smtClean="0">
                <a:latin typeface="Times New Roman" pitchFamily="18" charset="0"/>
                <a:cs typeface="Times New Roman" pitchFamily="18" charset="0"/>
              </a:rPr>
              <a:t> royal pavilion between the seas and the beautiful Holy Mountain</a:t>
            </a:r>
            <a:r>
              <a:rPr lang="en-US" sz="2400" dirty="0" smtClean="0">
                <a:latin typeface="Times New Roman" pitchFamily="18" charset="0"/>
                <a:cs typeface="Times New Roman" pitchFamily="18" charset="0"/>
              </a:rPr>
              <a:t>; yet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come to </a:t>
            </a:r>
            <a:r>
              <a:rPr lang="en-US" sz="2400" b="1" u="sng" dirty="0" smtClean="0">
                <a:solidFill>
                  <a:srgbClr val="C00000"/>
                </a:solidFill>
                <a:latin typeface="Times New Roman" pitchFamily="18" charset="0"/>
                <a:cs typeface="Times New Roman" pitchFamily="18" charset="0"/>
              </a:rPr>
              <a:t>his</a:t>
            </a:r>
            <a:r>
              <a:rPr lang="en-US" sz="2400" dirty="0" smtClean="0">
                <a:latin typeface="Times New Roman" pitchFamily="18" charset="0"/>
                <a:cs typeface="Times New Roman" pitchFamily="18" charset="0"/>
              </a:rPr>
              <a:t> end, and no one will help </a:t>
            </a:r>
            <a:r>
              <a:rPr lang="en-US" sz="2400" b="1" u="sng" dirty="0" smtClean="0">
                <a:solidFill>
                  <a:srgbClr val="C00000"/>
                </a:solidFill>
                <a:latin typeface="Times New Roman" pitchFamily="18" charset="0"/>
                <a:cs typeface="Times New Roman" pitchFamily="18" charset="0"/>
              </a:rPr>
              <a:t>him</a:t>
            </a:r>
            <a:r>
              <a:rPr lang="en-US" sz="2400" dirty="0" smtClean="0">
                <a:latin typeface="Times New Roman" pitchFamily="18" charset="0"/>
                <a:cs typeface="Times New Roman" pitchFamily="18" charset="0"/>
              </a:rPr>
              <a:t>. </a:t>
            </a:r>
            <a:endParaRPr lang="en-US" sz="2400" baseline="30000" dirty="0" smtClean="0">
              <a:solidFill>
                <a:srgbClr val="0000FF"/>
              </a:solidFill>
              <a:latin typeface="Times New Roman" pitchFamily="18" charset="0"/>
              <a:cs typeface="Times New Roman" pitchFamily="18" charset="0"/>
            </a:endParaRPr>
          </a:p>
          <a:p>
            <a:pPr marL="225425" indent="-225425">
              <a:buNone/>
            </a:pPr>
            <a:endParaRPr lang="en-US"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19800"/>
            <a:ext cx="8229600" cy="304800"/>
          </a:xfrm>
        </p:spPr>
        <p:txBody>
          <a:bodyPr>
            <a:noAutofit/>
          </a:bodyPr>
          <a:lstStyle/>
          <a:p>
            <a:r>
              <a:rPr lang="en-US" sz="2400" u="sng" dirty="0" smtClean="0">
                <a:hlinkClick r:id="rId2"/>
              </a:rPr>
              <a:t>http://www.11th-hour.info/Articles/Gog_Maps.html</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29</a:t>
            </a:fld>
            <a:endParaRPr lang="en-US"/>
          </a:p>
        </p:txBody>
      </p:sp>
      <p:pic>
        <p:nvPicPr>
          <p:cNvPr id="7" name="Picture 6" descr="http://www.11th-hour.info/images/m.gif"/>
          <p:cNvPicPr/>
          <p:nvPr/>
        </p:nvPicPr>
        <p:blipFill>
          <a:blip r:embed="rId3" cstate="print"/>
          <a:srcRect/>
          <a:stretch>
            <a:fillRect/>
          </a:stretch>
        </p:blipFill>
        <p:spPr bwMode="auto">
          <a:xfrm>
            <a:off x="685800" y="0"/>
            <a:ext cx="7315200" cy="6048375"/>
          </a:xfrm>
          <a:prstGeom prst="rect">
            <a:avLst/>
          </a:prstGeom>
          <a:noFill/>
          <a:ln w="9525">
            <a:noFill/>
            <a:miter lim="800000"/>
            <a:headEnd/>
            <a:tailEnd/>
          </a:ln>
        </p:spPr>
      </p:pic>
      <p:sp>
        <p:nvSpPr>
          <p:cNvPr id="13" name="7-Point Star 12"/>
          <p:cNvSpPr/>
          <p:nvPr/>
        </p:nvSpPr>
        <p:spPr>
          <a:xfrm>
            <a:off x="3200400" y="1524000"/>
            <a:ext cx="990600" cy="1066800"/>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Down Arrow 10"/>
          <p:cNvSpPr/>
          <p:nvPr/>
        </p:nvSpPr>
        <p:spPr>
          <a:xfrm rot="1776423">
            <a:off x="1640492" y="2821777"/>
            <a:ext cx="381000" cy="140525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42" name="Picture 2" descr="Image result for har magedon map"/>
          <p:cNvPicPr>
            <a:picLocks noChangeAspect="1" noChangeArrowheads="1"/>
          </p:cNvPicPr>
          <p:nvPr/>
        </p:nvPicPr>
        <p:blipFill>
          <a:blip r:embed="rId2" cstate="print"/>
          <a:srcRect/>
          <a:stretch>
            <a:fillRect/>
          </a:stretch>
        </p:blipFill>
        <p:spPr bwMode="auto">
          <a:xfrm>
            <a:off x="2011680" y="0"/>
            <a:ext cx="5074920" cy="68580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kukis.org/Doctrines/megiddo/megiddo2.gif"/>
          <p:cNvPicPr>
            <a:picLocks noChangeAspect="1" noChangeArrowheads="1"/>
          </p:cNvPicPr>
          <p:nvPr/>
        </p:nvPicPr>
        <p:blipFill>
          <a:blip r:embed="rId2" cstate="print"/>
          <a:srcRect/>
          <a:stretch>
            <a:fillRect/>
          </a:stretch>
        </p:blipFill>
        <p:spPr bwMode="auto">
          <a:xfrm>
            <a:off x="0" y="0"/>
            <a:ext cx="9144000" cy="70866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78363"/>
          </a:xfrm>
        </p:spPr>
        <p:txBody>
          <a:bodyPr>
            <a:normAutofit fontScale="92500" lnSpcReduction="20000"/>
          </a:bodyPr>
          <a:lstStyle/>
          <a:p>
            <a:pPr>
              <a:buNone/>
            </a:pPr>
            <a:r>
              <a:rPr lang="en-US" b="1" dirty="0" smtClean="0">
                <a:solidFill>
                  <a:srgbClr val="0000FF"/>
                </a:solidFill>
                <a:latin typeface="Times New Roman" pitchFamily="18" charset="0"/>
                <a:cs typeface="Times New Roman" pitchFamily="18" charset="0"/>
              </a:rPr>
              <a:t>Daniel 12:1-2 </a:t>
            </a:r>
            <a:r>
              <a:rPr lang="en-US" dirty="0" smtClean="0">
                <a:latin typeface="Times New Roman" pitchFamily="18" charset="0"/>
                <a:cs typeface="Times New Roman" pitchFamily="18" charset="0"/>
              </a:rPr>
              <a:t>"Now at that time Michael, the great prince who stands </a:t>
            </a:r>
            <a:r>
              <a:rPr lang="en-US" i="1" dirty="0" smtClean="0">
                <a:latin typeface="Times New Roman" pitchFamily="18" charset="0"/>
                <a:cs typeface="Times New Roman" pitchFamily="18" charset="0"/>
              </a:rPr>
              <a:t>guard</a:t>
            </a:r>
            <a:r>
              <a:rPr lang="en-US" dirty="0" smtClean="0">
                <a:latin typeface="Times New Roman" pitchFamily="18" charset="0"/>
                <a:cs typeface="Times New Roman" pitchFamily="18" charset="0"/>
              </a:rPr>
              <a:t> over the sons of your people, will arise. And there will be </a:t>
            </a:r>
            <a:r>
              <a:rPr lang="en-US" b="1" u="sng" dirty="0" smtClean="0">
                <a:latin typeface="Times New Roman" pitchFamily="18" charset="0"/>
                <a:cs typeface="Times New Roman" pitchFamily="18" charset="0"/>
              </a:rPr>
              <a:t>a time of distress such as never occurred since there was a nation until that time; and at that time your people, everyone who is found written in the book, will be rescued</a:t>
            </a:r>
            <a:r>
              <a:rPr lang="en-US" dirty="0" smtClean="0">
                <a:latin typeface="Times New Roman" pitchFamily="18" charset="0"/>
                <a:cs typeface="Times New Roman" pitchFamily="18" charset="0"/>
              </a:rPr>
              <a:t>. </a:t>
            </a:r>
            <a:r>
              <a:rPr lang="en-US" b="1" baseline="30000" dirty="0" smtClean="0">
                <a:solidFill>
                  <a:srgbClr val="0000FF"/>
                </a:solidFill>
                <a:latin typeface="Times New Roman" pitchFamily="18" charset="0"/>
                <a:cs typeface="Times New Roman" pitchFamily="18" charset="0"/>
              </a:rPr>
              <a:t>2</a:t>
            </a:r>
            <a:r>
              <a:rPr lang="en-US" baseline="300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b="1" u="sng" dirty="0" smtClean="0">
                <a:solidFill>
                  <a:srgbClr val="C00000"/>
                </a:solidFill>
                <a:latin typeface="Times New Roman" pitchFamily="18" charset="0"/>
                <a:cs typeface="Times New Roman" pitchFamily="18" charset="0"/>
              </a:rPr>
              <a:t>Many of those who sleep in the dust of the ground will awake</a:t>
            </a:r>
            <a:r>
              <a:rPr lang="en-US" dirty="0" smtClean="0">
                <a:latin typeface="Times New Roman" pitchFamily="18" charset="0"/>
                <a:cs typeface="Times New Roman" pitchFamily="18" charset="0"/>
              </a:rPr>
              <a:t>, these to everlasting life, but the others to disgrace </a:t>
            </a:r>
            <a:r>
              <a:rPr lang="en-US" i="1" dirty="0" smtClean="0">
                <a:latin typeface="Times New Roman" pitchFamily="18" charset="0"/>
                <a:cs typeface="Times New Roman" pitchFamily="18" charset="0"/>
              </a:rPr>
              <a:t>and</a:t>
            </a:r>
            <a:r>
              <a:rPr lang="en-US" dirty="0" smtClean="0">
                <a:latin typeface="Times New Roman" pitchFamily="18" charset="0"/>
                <a:cs typeface="Times New Roman" pitchFamily="18" charset="0"/>
              </a:rPr>
              <a:t> everlasting contempt. </a:t>
            </a:r>
          </a:p>
          <a:p>
            <a:pPr>
              <a:buNone/>
            </a:pPr>
            <a:r>
              <a:rPr lang="en-US" dirty="0" smtClean="0">
                <a:latin typeface="Times New Roman" pitchFamily="18" charset="0"/>
                <a:cs typeface="Times New Roman" pitchFamily="18" charset="0"/>
              </a:rPr>
              <a:t> </a:t>
            </a:r>
          </a:p>
          <a:p>
            <a:pPr>
              <a:buNone/>
            </a:pPr>
            <a:endParaRPr lang="en-US" dirty="0">
              <a:latin typeface="Times New Roman" pitchFamily="18" charset="0"/>
              <a:cs typeface="Times New Roman" pitchFamily="18" charset="0"/>
            </a:endParaRPr>
          </a:p>
        </p:txBody>
      </p:sp>
      <p:sp>
        <p:nvSpPr>
          <p:cNvPr id="4" name="Title 1"/>
          <p:cNvSpPr>
            <a:spLocks noGrp="1"/>
          </p:cNvSpPr>
          <p:nvPr>
            <p:ph type="title"/>
          </p:nvPr>
        </p:nvSpPr>
        <p:spPr>
          <a:xfrm>
            <a:off x="457200" y="0"/>
            <a:ext cx="8229600" cy="762000"/>
          </a:xfrm>
        </p:spPr>
        <p:txBody>
          <a:bodyPr/>
          <a:lstStyle/>
          <a:p>
            <a:r>
              <a:rPr lang="en-US" dirty="0" smtClean="0"/>
              <a:t>Other Verses &amp; Notes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utoShape 2"/>
          <p:cNvSpPr>
            <a:spLocks noChangeArrowheads="1"/>
          </p:cNvSpPr>
          <p:nvPr/>
        </p:nvSpPr>
        <p:spPr bwMode="auto">
          <a:xfrm>
            <a:off x="4800600" y="1825823"/>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4" name="Text Box 10"/>
          <p:cNvSpPr txBox="1">
            <a:spLocks noChangeArrowheads="1"/>
          </p:cNvSpPr>
          <p:nvPr/>
        </p:nvSpPr>
        <p:spPr bwMode="auto">
          <a:xfrm>
            <a:off x="295275" y="3121223"/>
            <a:ext cx="482600" cy="365125"/>
          </a:xfrm>
          <a:prstGeom prst="rect">
            <a:avLst/>
          </a:prstGeom>
          <a:solidFill>
            <a:schemeClr val="bg1"/>
          </a:solidFill>
          <a:ln w="9525">
            <a:noFill/>
            <a:miter lim="800000"/>
            <a:headEnd/>
            <a:tailEnd/>
          </a:ln>
        </p:spPr>
        <p:txBody>
          <a:bodyPr wrap="none">
            <a:spAutoFit/>
          </a:bodyPr>
          <a:lstStyle/>
          <a:p>
            <a:pPr algn="ctr"/>
            <a:r>
              <a:rPr lang="en-US" sz="900" b="1" dirty="0"/>
              <a:t>1</a:t>
            </a:r>
          </a:p>
          <a:p>
            <a:pPr algn="ctr"/>
            <a:r>
              <a:rPr lang="en-US" sz="900" b="1" dirty="0"/>
              <a:t>White</a:t>
            </a:r>
          </a:p>
        </p:txBody>
      </p:sp>
      <p:sp>
        <p:nvSpPr>
          <p:cNvPr id="25" name="Text Box 18"/>
          <p:cNvSpPr txBox="1">
            <a:spLocks noChangeArrowheads="1"/>
          </p:cNvSpPr>
          <p:nvPr/>
        </p:nvSpPr>
        <p:spPr bwMode="auto">
          <a:xfrm>
            <a:off x="4070350" y="3121223"/>
            <a:ext cx="444500" cy="365125"/>
          </a:xfrm>
          <a:prstGeom prst="rect">
            <a:avLst/>
          </a:prstGeom>
          <a:solidFill>
            <a:schemeClr val="bg1"/>
          </a:solidFill>
          <a:ln w="9525">
            <a:noFill/>
            <a:miter lim="800000"/>
            <a:headEnd/>
            <a:tailEnd/>
          </a:ln>
        </p:spPr>
        <p:txBody>
          <a:bodyPr wrap="none">
            <a:spAutoFit/>
          </a:bodyPr>
          <a:lstStyle/>
          <a:p>
            <a:pPr algn="ctr"/>
            <a:r>
              <a:rPr lang="en-US" sz="900" b="1" dirty="0"/>
              <a:t>6</a:t>
            </a:r>
          </a:p>
          <a:p>
            <a:pPr algn="ctr"/>
            <a:r>
              <a:rPr lang="en-US" sz="900" b="1" dirty="0"/>
              <a:t>Signs</a:t>
            </a:r>
          </a:p>
        </p:txBody>
      </p:sp>
      <p:sp>
        <p:nvSpPr>
          <p:cNvPr id="26" name="Text Box 19"/>
          <p:cNvSpPr txBox="1">
            <a:spLocks noChangeArrowheads="1"/>
          </p:cNvSpPr>
          <p:nvPr/>
        </p:nvSpPr>
        <p:spPr bwMode="auto">
          <a:xfrm>
            <a:off x="3241675" y="3121223"/>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7" name="Text Box 20"/>
          <p:cNvSpPr txBox="1">
            <a:spLocks noChangeArrowheads="1"/>
          </p:cNvSpPr>
          <p:nvPr/>
        </p:nvSpPr>
        <p:spPr bwMode="auto">
          <a:xfrm>
            <a:off x="2549525" y="3121223"/>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8" name="Text Box 21"/>
          <p:cNvSpPr txBox="1">
            <a:spLocks noChangeArrowheads="1"/>
          </p:cNvSpPr>
          <p:nvPr/>
        </p:nvSpPr>
        <p:spPr bwMode="auto">
          <a:xfrm>
            <a:off x="1785938" y="3121223"/>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9" name="Text Box 22"/>
          <p:cNvSpPr txBox="1">
            <a:spLocks noChangeArrowheads="1"/>
          </p:cNvSpPr>
          <p:nvPr/>
        </p:nvSpPr>
        <p:spPr bwMode="auto">
          <a:xfrm>
            <a:off x="1093788" y="3121223"/>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3" name="Group 25"/>
          <p:cNvGrpSpPr>
            <a:grpSpLocks/>
          </p:cNvGrpSpPr>
          <p:nvPr/>
        </p:nvGrpSpPr>
        <p:grpSpPr bwMode="auto">
          <a:xfrm>
            <a:off x="7726365" y="4264230"/>
            <a:ext cx="1019175" cy="304801"/>
            <a:chOff x="2095" y="1440"/>
            <a:chExt cx="642" cy="192"/>
          </a:xfrm>
        </p:grpSpPr>
        <p:sp>
          <p:nvSpPr>
            <p:cNvPr id="85" name="AutoShape 2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6"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7" name="Group 26"/>
          <p:cNvGrpSpPr>
            <a:grpSpLocks/>
          </p:cNvGrpSpPr>
          <p:nvPr/>
        </p:nvGrpSpPr>
        <p:grpSpPr bwMode="auto">
          <a:xfrm>
            <a:off x="7710488" y="3959430"/>
            <a:ext cx="987425" cy="304801"/>
            <a:chOff x="2104" y="1440"/>
            <a:chExt cx="622" cy="192"/>
          </a:xfrm>
        </p:grpSpPr>
        <p:sp>
          <p:nvSpPr>
            <p:cNvPr id="83" name="AutoShape 27"/>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4"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8" name="Group 29"/>
          <p:cNvGrpSpPr>
            <a:grpSpLocks/>
          </p:cNvGrpSpPr>
          <p:nvPr/>
        </p:nvGrpSpPr>
        <p:grpSpPr bwMode="auto">
          <a:xfrm>
            <a:off x="7685088" y="3654630"/>
            <a:ext cx="1068388" cy="304801"/>
            <a:chOff x="2081" y="1440"/>
            <a:chExt cx="673" cy="192"/>
          </a:xfrm>
        </p:grpSpPr>
        <p:sp>
          <p:nvSpPr>
            <p:cNvPr id="81" name="AutoShape 30"/>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2"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9" name="Group 32"/>
          <p:cNvGrpSpPr>
            <a:grpSpLocks/>
          </p:cNvGrpSpPr>
          <p:nvPr/>
        </p:nvGrpSpPr>
        <p:grpSpPr bwMode="auto">
          <a:xfrm>
            <a:off x="7756525" y="3349830"/>
            <a:ext cx="852488" cy="304801"/>
            <a:chOff x="2147" y="1440"/>
            <a:chExt cx="537" cy="192"/>
          </a:xfrm>
        </p:grpSpPr>
        <p:sp>
          <p:nvSpPr>
            <p:cNvPr id="79" name="AutoShape 3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0"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10" name="Group 35"/>
          <p:cNvGrpSpPr>
            <a:grpSpLocks/>
          </p:cNvGrpSpPr>
          <p:nvPr/>
        </p:nvGrpSpPr>
        <p:grpSpPr bwMode="auto">
          <a:xfrm>
            <a:off x="7659688" y="3045030"/>
            <a:ext cx="966788" cy="304801"/>
            <a:chOff x="2111" y="1440"/>
            <a:chExt cx="609" cy="192"/>
          </a:xfrm>
        </p:grpSpPr>
        <p:sp>
          <p:nvSpPr>
            <p:cNvPr id="77" name="AutoShape 36"/>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8"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11" name="Group 38"/>
          <p:cNvGrpSpPr>
            <a:grpSpLocks/>
          </p:cNvGrpSpPr>
          <p:nvPr/>
        </p:nvGrpSpPr>
        <p:grpSpPr bwMode="auto">
          <a:xfrm>
            <a:off x="7845425" y="2435430"/>
            <a:ext cx="533400" cy="304801"/>
            <a:chOff x="2254" y="1440"/>
            <a:chExt cx="336" cy="192"/>
          </a:xfrm>
        </p:grpSpPr>
        <p:sp>
          <p:nvSpPr>
            <p:cNvPr id="75" name="AutoShape 39"/>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6"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12" name="Group 41"/>
          <p:cNvGrpSpPr>
            <a:grpSpLocks/>
          </p:cNvGrpSpPr>
          <p:nvPr/>
        </p:nvGrpSpPr>
        <p:grpSpPr bwMode="auto">
          <a:xfrm>
            <a:off x="7720013" y="2740230"/>
            <a:ext cx="819150" cy="304801"/>
            <a:chOff x="2156" y="1440"/>
            <a:chExt cx="516" cy="192"/>
          </a:xfrm>
        </p:grpSpPr>
        <p:sp>
          <p:nvSpPr>
            <p:cNvPr id="73" name="AutoShape 42"/>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4"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3" name="Group 50"/>
          <p:cNvGrpSpPr>
            <a:grpSpLocks/>
          </p:cNvGrpSpPr>
          <p:nvPr/>
        </p:nvGrpSpPr>
        <p:grpSpPr bwMode="auto">
          <a:xfrm>
            <a:off x="5184775" y="2465586"/>
            <a:ext cx="758825" cy="298450"/>
            <a:chOff x="1344" y="2687"/>
            <a:chExt cx="480" cy="235"/>
          </a:xfrm>
        </p:grpSpPr>
        <p:sp>
          <p:nvSpPr>
            <p:cNvPr id="71" name="Freeform 48"/>
            <p:cNvSpPr>
              <a:spLocks/>
            </p:cNvSpPr>
            <p:nvPr/>
          </p:nvSpPr>
          <p:spPr bwMode="auto">
            <a:xfrm>
              <a:off x="1440" y="2778"/>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2"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6" name="Group 51"/>
          <p:cNvGrpSpPr>
            <a:grpSpLocks/>
          </p:cNvGrpSpPr>
          <p:nvPr/>
        </p:nvGrpSpPr>
        <p:grpSpPr bwMode="auto">
          <a:xfrm>
            <a:off x="5337175" y="2717987"/>
            <a:ext cx="758825" cy="317499"/>
            <a:chOff x="1344" y="2738"/>
            <a:chExt cx="480" cy="253"/>
          </a:xfrm>
        </p:grpSpPr>
        <p:sp>
          <p:nvSpPr>
            <p:cNvPr id="69" name="Freeform 52"/>
            <p:cNvSpPr>
              <a:spLocks/>
            </p:cNvSpPr>
            <p:nvPr/>
          </p:nvSpPr>
          <p:spPr bwMode="auto">
            <a:xfrm>
              <a:off x="1440" y="2846"/>
              <a:ext cx="384" cy="145"/>
            </a:xfrm>
            <a:custGeom>
              <a:avLst/>
              <a:gdLst>
                <a:gd name="T0" fmla="*/ 0 w 816"/>
                <a:gd name="T1" fmla="*/ 104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5 h 336"/>
                <a:gd name="T14" fmla="*/ 339 w 816"/>
                <a:gd name="T15" fmla="*/ 124 h 336"/>
                <a:gd name="T16" fmla="*/ 203 w 816"/>
                <a:gd name="T17" fmla="*/ 104 h 336"/>
                <a:gd name="T18" fmla="*/ 45 w 816"/>
                <a:gd name="T19" fmla="*/ 104 h 336"/>
                <a:gd name="T20" fmla="*/ 0 w 816"/>
                <a:gd name="T21" fmla="*/ 124 h 336"/>
                <a:gd name="T22" fmla="*/ 0 w 816"/>
                <a:gd name="T23" fmla="*/ 10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0"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7" name="Group 54"/>
          <p:cNvGrpSpPr>
            <a:grpSpLocks/>
          </p:cNvGrpSpPr>
          <p:nvPr/>
        </p:nvGrpSpPr>
        <p:grpSpPr bwMode="auto">
          <a:xfrm>
            <a:off x="5486400" y="3021222"/>
            <a:ext cx="760413" cy="320676"/>
            <a:chOff x="1344" y="2771"/>
            <a:chExt cx="480" cy="253"/>
          </a:xfrm>
        </p:grpSpPr>
        <p:sp>
          <p:nvSpPr>
            <p:cNvPr id="67" name="Freeform 55"/>
            <p:cNvSpPr>
              <a:spLocks/>
            </p:cNvSpPr>
            <p:nvPr/>
          </p:nvSpPr>
          <p:spPr bwMode="auto">
            <a:xfrm>
              <a:off x="1440" y="288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8"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18" name="Group 57"/>
          <p:cNvGrpSpPr>
            <a:grpSpLocks/>
          </p:cNvGrpSpPr>
          <p:nvPr/>
        </p:nvGrpSpPr>
        <p:grpSpPr bwMode="auto">
          <a:xfrm>
            <a:off x="5908675" y="3632398"/>
            <a:ext cx="1039813" cy="374650"/>
            <a:chOff x="1344" y="2889"/>
            <a:chExt cx="656" cy="295"/>
          </a:xfrm>
        </p:grpSpPr>
        <p:sp>
          <p:nvSpPr>
            <p:cNvPr id="65" name="Freeform 58"/>
            <p:cNvSpPr>
              <a:spLocks/>
            </p:cNvSpPr>
            <p:nvPr/>
          </p:nvSpPr>
          <p:spPr bwMode="auto">
            <a:xfrm>
              <a:off x="1440" y="304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6"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19" name="Group 60"/>
          <p:cNvGrpSpPr>
            <a:grpSpLocks/>
          </p:cNvGrpSpPr>
          <p:nvPr/>
        </p:nvGrpSpPr>
        <p:grpSpPr bwMode="auto">
          <a:xfrm>
            <a:off x="5703888" y="3308557"/>
            <a:ext cx="817563" cy="376239"/>
            <a:chOff x="1344" y="2810"/>
            <a:chExt cx="516" cy="296"/>
          </a:xfrm>
        </p:grpSpPr>
        <p:sp>
          <p:nvSpPr>
            <p:cNvPr id="63" name="Freeform 61"/>
            <p:cNvSpPr>
              <a:spLocks/>
            </p:cNvSpPr>
            <p:nvPr/>
          </p:nvSpPr>
          <p:spPr bwMode="auto">
            <a:xfrm>
              <a:off x="1440" y="2962"/>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4"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20" name="Group 63"/>
          <p:cNvGrpSpPr>
            <a:grpSpLocks/>
          </p:cNvGrpSpPr>
          <p:nvPr/>
        </p:nvGrpSpPr>
        <p:grpSpPr bwMode="auto">
          <a:xfrm>
            <a:off x="6361113" y="4273748"/>
            <a:ext cx="1077913" cy="377825"/>
            <a:chOff x="1344" y="3036"/>
            <a:chExt cx="680" cy="298"/>
          </a:xfrm>
        </p:grpSpPr>
        <p:sp>
          <p:nvSpPr>
            <p:cNvPr id="61" name="Freeform 64"/>
            <p:cNvSpPr>
              <a:spLocks/>
            </p:cNvSpPr>
            <p:nvPr/>
          </p:nvSpPr>
          <p:spPr bwMode="auto">
            <a:xfrm>
              <a:off x="1440" y="319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2"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21" name="Group 66"/>
          <p:cNvGrpSpPr>
            <a:grpSpLocks/>
          </p:cNvGrpSpPr>
          <p:nvPr/>
        </p:nvGrpSpPr>
        <p:grpSpPr bwMode="auto">
          <a:xfrm>
            <a:off x="6107113" y="3959423"/>
            <a:ext cx="1316038" cy="381000"/>
            <a:chOff x="1344" y="2964"/>
            <a:chExt cx="830" cy="300"/>
          </a:xfrm>
        </p:grpSpPr>
        <p:sp>
          <p:nvSpPr>
            <p:cNvPr id="59" name="Freeform 67"/>
            <p:cNvSpPr>
              <a:spLocks/>
            </p:cNvSpPr>
            <p:nvPr/>
          </p:nvSpPr>
          <p:spPr bwMode="auto">
            <a:xfrm>
              <a:off x="1440" y="312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0"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44" name="AutoShape 3"/>
          <p:cNvSpPr>
            <a:spLocks noChangeArrowheads="1"/>
          </p:cNvSpPr>
          <p:nvPr/>
        </p:nvSpPr>
        <p:spPr bwMode="auto">
          <a:xfrm>
            <a:off x="228600"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5" name="AutoShape 4"/>
          <p:cNvSpPr>
            <a:spLocks noChangeArrowheads="1"/>
          </p:cNvSpPr>
          <p:nvPr/>
        </p:nvSpPr>
        <p:spPr bwMode="auto">
          <a:xfrm>
            <a:off x="973138"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6" name="AutoShape 5"/>
          <p:cNvSpPr>
            <a:spLocks noChangeArrowheads="1"/>
          </p:cNvSpPr>
          <p:nvPr/>
        </p:nvSpPr>
        <p:spPr bwMode="auto">
          <a:xfrm>
            <a:off x="1706563"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7" name="AutoShape 6"/>
          <p:cNvSpPr>
            <a:spLocks noChangeArrowheads="1"/>
          </p:cNvSpPr>
          <p:nvPr/>
        </p:nvSpPr>
        <p:spPr bwMode="auto">
          <a:xfrm>
            <a:off x="2484438"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8" name="AutoShape 7"/>
          <p:cNvSpPr>
            <a:spLocks noChangeArrowheads="1"/>
          </p:cNvSpPr>
          <p:nvPr/>
        </p:nvSpPr>
        <p:spPr bwMode="auto">
          <a:xfrm>
            <a:off x="3230563"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9" name="AutoShape 8"/>
          <p:cNvSpPr>
            <a:spLocks noChangeArrowheads="1"/>
          </p:cNvSpPr>
          <p:nvPr/>
        </p:nvSpPr>
        <p:spPr bwMode="auto">
          <a:xfrm>
            <a:off x="3981450"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50" name="AutoShape 9"/>
          <p:cNvSpPr>
            <a:spLocks noChangeArrowheads="1"/>
          </p:cNvSpPr>
          <p:nvPr/>
        </p:nvSpPr>
        <p:spPr bwMode="auto">
          <a:xfrm>
            <a:off x="4724400" y="3045023"/>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dirty="0" smtClean="0"/>
              <a:t>7</a:t>
            </a:r>
          </a:p>
          <a:p>
            <a:pPr algn="ctr"/>
            <a:r>
              <a:rPr lang="en-US" sz="900" dirty="0" smtClean="0"/>
              <a:t>Wrath</a:t>
            </a:r>
            <a:endParaRPr lang="en-US" sz="900" dirty="0"/>
          </a:p>
        </p:txBody>
      </p:sp>
      <p:sp>
        <p:nvSpPr>
          <p:cNvPr id="51" name="TextBox 61"/>
          <p:cNvSpPr txBox="1">
            <a:spLocks noChangeArrowheads="1"/>
          </p:cNvSpPr>
          <p:nvPr/>
        </p:nvSpPr>
        <p:spPr bwMode="auto">
          <a:xfrm>
            <a:off x="2286000" y="2359223"/>
            <a:ext cx="824265" cy="646331"/>
          </a:xfrm>
          <a:prstGeom prst="rect">
            <a:avLst/>
          </a:prstGeom>
          <a:noFill/>
          <a:ln w="9525">
            <a:noFill/>
            <a:miter lim="800000"/>
            <a:headEnd/>
            <a:tailEnd/>
          </a:ln>
        </p:spPr>
        <p:txBody>
          <a:bodyPr>
            <a:spAutoFit/>
          </a:bodyPr>
          <a:lstStyle/>
          <a:p>
            <a:r>
              <a:rPr lang="en-US" sz="1200" dirty="0"/>
              <a:t>The Lamb</a:t>
            </a:r>
          </a:p>
          <a:p>
            <a:r>
              <a:rPr lang="en-US" sz="1200" dirty="0"/>
              <a:t>opens the</a:t>
            </a:r>
          </a:p>
          <a:p>
            <a:r>
              <a:rPr lang="en-US" sz="1200" dirty="0"/>
              <a:t>seals.</a:t>
            </a:r>
          </a:p>
        </p:txBody>
      </p:sp>
      <p:sp>
        <p:nvSpPr>
          <p:cNvPr id="52" name="TextBox 62"/>
          <p:cNvSpPr txBox="1">
            <a:spLocks noChangeArrowheads="1"/>
          </p:cNvSpPr>
          <p:nvPr/>
        </p:nvSpPr>
        <p:spPr bwMode="auto">
          <a:xfrm>
            <a:off x="5298357" y="4188023"/>
            <a:ext cx="1102443" cy="461665"/>
          </a:xfrm>
          <a:prstGeom prst="rect">
            <a:avLst/>
          </a:prstGeom>
          <a:noFill/>
          <a:ln w="9525">
            <a:noFill/>
            <a:miter lim="800000"/>
            <a:headEnd/>
            <a:tailEnd/>
          </a:ln>
        </p:spPr>
        <p:txBody>
          <a:bodyPr wrap="square">
            <a:spAutoFit/>
          </a:bodyPr>
          <a:lstStyle/>
          <a:p>
            <a:r>
              <a:rPr lang="en-US" sz="1200" dirty="0"/>
              <a:t>Angels sound</a:t>
            </a:r>
          </a:p>
          <a:p>
            <a:r>
              <a:rPr lang="en-US" sz="1200" dirty="0" smtClean="0"/>
              <a:t>the trumpets</a:t>
            </a:r>
            <a:r>
              <a:rPr lang="en-US" sz="1200" dirty="0"/>
              <a:t>.</a:t>
            </a:r>
          </a:p>
        </p:txBody>
      </p:sp>
      <p:sp>
        <p:nvSpPr>
          <p:cNvPr id="53" name="TextBox 63"/>
          <p:cNvSpPr txBox="1">
            <a:spLocks noChangeArrowheads="1"/>
          </p:cNvSpPr>
          <p:nvPr/>
        </p:nvSpPr>
        <p:spPr bwMode="auto">
          <a:xfrm>
            <a:off x="6629400" y="2359223"/>
            <a:ext cx="1135247" cy="830997"/>
          </a:xfrm>
          <a:prstGeom prst="rect">
            <a:avLst/>
          </a:prstGeom>
          <a:noFill/>
          <a:ln w="9525">
            <a:noFill/>
            <a:miter lim="800000"/>
            <a:headEnd/>
            <a:tailEnd/>
          </a:ln>
        </p:spPr>
        <p:txBody>
          <a:bodyPr>
            <a:spAutoFit/>
          </a:bodyPr>
          <a:lstStyle/>
          <a:p>
            <a:r>
              <a:rPr lang="en-US" sz="1200" dirty="0"/>
              <a:t>God sends the</a:t>
            </a:r>
          </a:p>
          <a:p>
            <a:r>
              <a:rPr lang="en-US" sz="1200" dirty="0"/>
              <a:t>bowls  out, full</a:t>
            </a:r>
          </a:p>
          <a:p>
            <a:r>
              <a:rPr lang="en-US" sz="1200" dirty="0"/>
              <a:t>of  the wrath </a:t>
            </a:r>
            <a:r>
              <a:rPr lang="en-US" sz="1200" dirty="0" smtClean="0"/>
              <a:t>of  God</a:t>
            </a:r>
            <a:r>
              <a:rPr lang="en-US" sz="1200" dirty="0"/>
              <a:t>.</a:t>
            </a:r>
          </a:p>
        </p:txBody>
      </p:sp>
      <p:cxnSp>
        <p:nvCxnSpPr>
          <p:cNvPr id="54" name="Straight Connector 53"/>
          <p:cNvCxnSpPr/>
          <p:nvPr/>
        </p:nvCxnSpPr>
        <p:spPr bwMode="auto">
          <a:xfrm rot="5400000">
            <a:off x="3048000" y="4721423"/>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68"/>
          <p:cNvSpPr txBox="1">
            <a:spLocks noChangeArrowheads="1"/>
          </p:cNvSpPr>
          <p:nvPr/>
        </p:nvSpPr>
        <p:spPr bwMode="auto">
          <a:xfrm>
            <a:off x="1600200" y="4797623"/>
            <a:ext cx="1143000" cy="307777"/>
          </a:xfrm>
          <a:prstGeom prst="rect">
            <a:avLst/>
          </a:prstGeom>
          <a:noFill/>
          <a:ln w="9525">
            <a:noFill/>
            <a:miter lim="800000"/>
            <a:headEnd/>
            <a:tailEnd/>
          </a:ln>
        </p:spPr>
        <p:txBody>
          <a:bodyPr>
            <a:spAutoFit/>
          </a:bodyPr>
          <a:lstStyle/>
          <a:p>
            <a:r>
              <a:rPr lang="en-US" sz="1400" b="1" dirty="0"/>
              <a:t>Tribulation</a:t>
            </a:r>
          </a:p>
        </p:txBody>
      </p:sp>
      <p:sp>
        <p:nvSpPr>
          <p:cNvPr id="56" name="TextBox 69"/>
          <p:cNvSpPr txBox="1">
            <a:spLocks noChangeArrowheads="1"/>
          </p:cNvSpPr>
          <p:nvPr/>
        </p:nvSpPr>
        <p:spPr bwMode="auto">
          <a:xfrm>
            <a:off x="5715000" y="4721423"/>
            <a:ext cx="1600200" cy="307777"/>
          </a:xfrm>
          <a:prstGeom prst="rect">
            <a:avLst/>
          </a:prstGeom>
          <a:noFill/>
          <a:ln w="9525">
            <a:noFill/>
            <a:miter lim="800000"/>
            <a:headEnd/>
            <a:tailEnd/>
          </a:ln>
        </p:spPr>
        <p:txBody>
          <a:bodyPr>
            <a:spAutoFit/>
          </a:bodyPr>
          <a:lstStyle/>
          <a:p>
            <a:r>
              <a:rPr lang="en-US" sz="1400" b="1"/>
              <a:t>Great Tribulation</a:t>
            </a:r>
          </a:p>
        </p:txBody>
      </p:sp>
      <p:cxnSp>
        <p:nvCxnSpPr>
          <p:cNvPr id="57" name="Straight Connector 56"/>
          <p:cNvCxnSpPr/>
          <p:nvPr/>
        </p:nvCxnSpPr>
        <p:spPr>
          <a:xfrm rot="10800000">
            <a:off x="609600" y="4721422"/>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auto">
          <a:xfrm rot="5400000">
            <a:off x="381000" y="4688765"/>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0"/>
            <a:ext cx="8229600" cy="1143000"/>
          </a:xfrm>
        </p:spPr>
        <p:txBody>
          <a:bodyPr/>
          <a:lstStyle/>
          <a:p>
            <a:r>
              <a:rPr lang="en-US" dirty="0" smtClean="0"/>
              <a:t>The Judgments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33</a:t>
            </a:fld>
            <a:endParaRPr lang="en-US"/>
          </a:p>
        </p:txBody>
      </p:sp>
      <p:sp>
        <p:nvSpPr>
          <p:cNvPr id="14" name="Right Brace 13"/>
          <p:cNvSpPr/>
          <p:nvPr/>
        </p:nvSpPr>
        <p:spPr>
          <a:xfrm rot="5400000">
            <a:off x="4057650" y="2873573"/>
            <a:ext cx="495300" cy="2057400"/>
          </a:xfrm>
          <a:prstGeom prst="rightBrace">
            <a:avLst>
              <a:gd name="adj1" fmla="val 8333"/>
              <a:gd name="adj2" fmla="val 48844"/>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3482739" y="4035623"/>
            <a:ext cx="1317861" cy="369332"/>
          </a:xfrm>
          <a:prstGeom prst="rect">
            <a:avLst/>
          </a:prstGeom>
          <a:noFill/>
        </p:spPr>
        <p:txBody>
          <a:bodyPr wrap="none" rtlCol="0">
            <a:spAutoFit/>
          </a:bodyPr>
          <a:lstStyle/>
          <a:p>
            <a:r>
              <a:rPr lang="en-US" dirty="0" smtClean="0"/>
              <a:t>compressed</a:t>
            </a:r>
            <a:endParaRPr lang="en-US" dirty="0"/>
          </a:p>
        </p:txBody>
      </p:sp>
      <p:sp>
        <p:nvSpPr>
          <p:cNvPr id="87" name="Diamond 86"/>
          <p:cNvSpPr/>
          <p:nvPr/>
        </p:nvSpPr>
        <p:spPr>
          <a:xfrm>
            <a:off x="3094220" y="2511623"/>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8" name="Right Brace 87"/>
          <p:cNvSpPr/>
          <p:nvPr/>
        </p:nvSpPr>
        <p:spPr>
          <a:xfrm rot="16200000">
            <a:off x="1447800" y="533401"/>
            <a:ext cx="533400" cy="2819400"/>
          </a:xfrm>
          <a:prstGeom prst="rightBrace">
            <a:avLst>
              <a:gd name="adj1" fmla="val 8333"/>
              <a:gd name="adj2" fmla="val 5053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TextBox 88"/>
          <p:cNvSpPr txBox="1"/>
          <p:nvPr/>
        </p:nvSpPr>
        <p:spPr>
          <a:xfrm>
            <a:off x="499648" y="1383268"/>
            <a:ext cx="2472152" cy="369332"/>
          </a:xfrm>
          <a:prstGeom prst="rect">
            <a:avLst/>
          </a:prstGeom>
          <a:noFill/>
        </p:spPr>
        <p:txBody>
          <a:bodyPr wrap="none" rtlCol="0">
            <a:spAutoFit/>
          </a:bodyPr>
          <a:lstStyle/>
          <a:p>
            <a:r>
              <a:rPr lang="en-US" dirty="0" smtClean="0"/>
              <a:t>Beginning of birth pangs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12/21/2016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34</a:t>
            </a:fld>
            <a:endParaRPr lang="en-US"/>
          </a:p>
        </p:txBody>
      </p:sp>
      <p:pic>
        <p:nvPicPr>
          <p:cNvPr id="1026" name="Picture 2" descr="E:\BIBLE STUDY\MBC Community Teaching\DTW\Final-Revelation development files\PatSmith-jpgs\09.jpg"/>
          <p:cNvPicPr>
            <a:picLocks noChangeAspect="1" noChangeArrowheads="1"/>
          </p:cNvPicPr>
          <p:nvPr/>
        </p:nvPicPr>
        <p:blipFill>
          <a:blip r:embed="rId2" cstate="print"/>
          <a:srcRect/>
          <a:stretch>
            <a:fillRect/>
          </a:stretch>
        </p:blipFill>
        <p:spPr bwMode="auto">
          <a:xfrm>
            <a:off x="2131" y="0"/>
            <a:ext cx="10013640" cy="6858000"/>
          </a:xfrm>
          <a:prstGeom prst="rect">
            <a:avLst/>
          </a:prstGeom>
          <a:noFill/>
        </p:spPr>
      </p:pic>
      <p:pic>
        <p:nvPicPr>
          <p:cNvPr id="6"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98923"/>
            <a:ext cx="8686800" cy="596677"/>
          </a:xfrm>
        </p:spPr>
        <p:txBody>
          <a:bodyPr>
            <a:noAutofit/>
          </a:bodyPr>
          <a:lstStyle/>
          <a:p>
            <a:r>
              <a:rPr lang="en-US" sz="2000" b="1" dirty="0" smtClean="0"/>
              <a:t>First - </a:t>
            </a:r>
            <a:r>
              <a:rPr lang="en-US" sz="2000" b="1" u="sng" dirty="0" err="1" smtClean="0">
                <a:solidFill>
                  <a:srgbClr val="0000FF"/>
                </a:solidFill>
              </a:rPr>
              <a:t>Ske</a:t>
            </a:r>
            <a:r>
              <a:rPr lang="en-US" sz="2000" b="1" u="sng" dirty="0" smtClean="0">
                <a:solidFill>
                  <a:srgbClr val="0000FF"/>
                </a:solidFill>
              </a:rPr>
              <a:t>-no’-o</a:t>
            </a:r>
            <a:r>
              <a:rPr lang="en-US" sz="2000" u="sng" dirty="0" smtClean="0"/>
              <a:t>; from Greek 4633 (</a:t>
            </a:r>
            <a:r>
              <a:rPr lang="en-US" sz="2000" u="sng" dirty="0" err="1" smtClean="0"/>
              <a:t>skene</a:t>
            </a:r>
            <a:r>
              <a:rPr lang="en-US" sz="2000" u="sng" dirty="0" smtClean="0"/>
              <a:t>)</a:t>
            </a:r>
            <a:r>
              <a:rPr lang="en-US" sz="2000" i="1" u="sng" dirty="0" smtClean="0"/>
              <a:t>; </a:t>
            </a:r>
            <a:r>
              <a:rPr lang="en-US" sz="2000" b="1" i="1" u="sng" dirty="0" smtClean="0">
                <a:solidFill>
                  <a:srgbClr val="C00000"/>
                </a:solidFill>
              </a:rPr>
              <a:t>to have one’s tent</a:t>
            </a:r>
            <a:r>
              <a:rPr lang="en-US" sz="2000" i="1" dirty="0" smtClean="0"/>
              <a:t>, dwell [</a:t>
            </a:r>
            <a:r>
              <a:rPr lang="en-US" sz="2000" b="1" i="1" dirty="0" smtClean="0"/>
              <a:t>used only in 5 verses in the New Testament as below</a:t>
            </a:r>
            <a:r>
              <a:rPr lang="en-US" sz="2000" i="1" dirty="0" smtClean="0"/>
              <a:t>]</a:t>
            </a:r>
            <a:endParaRPr lang="en-US" sz="2000" dirty="0"/>
          </a:p>
        </p:txBody>
      </p:sp>
      <p:sp>
        <p:nvSpPr>
          <p:cNvPr id="3" name="Content Placeholder 2"/>
          <p:cNvSpPr>
            <a:spLocks noGrp="1"/>
          </p:cNvSpPr>
          <p:nvPr>
            <p:ph idx="1"/>
          </p:nvPr>
        </p:nvSpPr>
        <p:spPr>
          <a:xfrm>
            <a:off x="304800" y="2865437"/>
            <a:ext cx="8610600" cy="3611563"/>
          </a:xfrm>
        </p:spPr>
        <p:txBody>
          <a:bodyPr>
            <a:noAutofit/>
          </a:bodyPr>
          <a:lstStyle/>
          <a:p>
            <a:pPr>
              <a:buNone/>
            </a:pPr>
            <a:r>
              <a:rPr lang="en-US" sz="1800" dirty="0" smtClean="0">
                <a:solidFill>
                  <a:srgbClr val="0000FF"/>
                </a:solidFill>
              </a:rPr>
              <a:t> </a:t>
            </a:r>
            <a:r>
              <a:rPr lang="en-US" sz="1800" b="1" dirty="0" smtClean="0">
                <a:solidFill>
                  <a:srgbClr val="0000FF"/>
                </a:solidFill>
              </a:rPr>
              <a:t>John 1:14</a:t>
            </a:r>
            <a:r>
              <a:rPr lang="en-US" sz="1800" dirty="0" smtClean="0">
                <a:solidFill>
                  <a:srgbClr val="0000FF"/>
                </a:solidFill>
              </a:rPr>
              <a:t> </a:t>
            </a:r>
            <a:r>
              <a:rPr lang="en-US" sz="1800" dirty="0" smtClean="0"/>
              <a:t>And the Word became flesh, and </a:t>
            </a:r>
            <a:r>
              <a:rPr lang="en-US" sz="1800" b="1" u="sng" dirty="0" smtClean="0">
                <a:solidFill>
                  <a:srgbClr val="C00000"/>
                </a:solidFill>
              </a:rPr>
              <a:t>dwelt</a:t>
            </a:r>
            <a:r>
              <a:rPr lang="en-US" sz="1800" dirty="0" smtClean="0"/>
              <a:t> among us, and we beheld His glory, glory as of the only begotten from the Father, full of grace and truth. </a:t>
            </a:r>
          </a:p>
          <a:p>
            <a:pPr>
              <a:buNone/>
            </a:pPr>
            <a:r>
              <a:rPr lang="en-US" sz="1800" dirty="0" smtClean="0">
                <a:solidFill>
                  <a:srgbClr val="0000FF"/>
                </a:solidFill>
              </a:rPr>
              <a:t> </a:t>
            </a:r>
            <a:r>
              <a:rPr lang="en-US" sz="1800" b="1" dirty="0" smtClean="0">
                <a:solidFill>
                  <a:srgbClr val="0000FF"/>
                </a:solidFill>
              </a:rPr>
              <a:t>Rev. 7:15</a:t>
            </a:r>
            <a:r>
              <a:rPr lang="en-US" sz="1800" dirty="0" smtClean="0">
                <a:solidFill>
                  <a:srgbClr val="0000FF"/>
                </a:solidFill>
              </a:rPr>
              <a:t> </a:t>
            </a:r>
            <a:r>
              <a:rPr lang="en-US" sz="1800" dirty="0" smtClean="0"/>
              <a:t>"For this reason, they are before the throne of God; and they serve Him day and night in His temple; and He who sits on the throne shall </a:t>
            </a:r>
            <a:r>
              <a:rPr lang="en-US" sz="1800" b="1" u="sng" dirty="0" smtClean="0">
                <a:solidFill>
                  <a:srgbClr val="C00000"/>
                </a:solidFill>
              </a:rPr>
              <a:t>spread</a:t>
            </a:r>
            <a:r>
              <a:rPr lang="en-US" sz="1800" dirty="0" smtClean="0"/>
              <a:t> His </a:t>
            </a:r>
            <a:r>
              <a:rPr lang="en-US" sz="1800" b="1" u="sng" dirty="0" smtClean="0">
                <a:solidFill>
                  <a:srgbClr val="C00000"/>
                </a:solidFill>
              </a:rPr>
              <a:t>tabernacle</a:t>
            </a:r>
            <a:r>
              <a:rPr lang="en-US" sz="1800" dirty="0" smtClean="0"/>
              <a:t> over them. </a:t>
            </a:r>
          </a:p>
          <a:p>
            <a:pPr>
              <a:buNone/>
            </a:pPr>
            <a:r>
              <a:rPr lang="en-US" sz="1800" dirty="0" smtClean="0">
                <a:solidFill>
                  <a:srgbClr val="0000FF"/>
                </a:solidFill>
              </a:rPr>
              <a:t> </a:t>
            </a:r>
            <a:r>
              <a:rPr lang="en-US" sz="1800" b="1" dirty="0" smtClean="0">
                <a:solidFill>
                  <a:srgbClr val="0000FF"/>
                </a:solidFill>
              </a:rPr>
              <a:t>Rev. 12:12</a:t>
            </a:r>
            <a:r>
              <a:rPr lang="en-US" sz="1800" dirty="0" smtClean="0">
                <a:solidFill>
                  <a:srgbClr val="0000FF"/>
                </a:solidFill>
              </a:rPr>
              <a:t> </a:t>
            </a:r>
            <a:r>
              <a:rPr lang="en-US" sz="1800" dirty="0" smtClean="0"/>
              <a:t>"For this reason, rejoice, O heavens and you who </a:t>
            </a:r>
            <a:r>
              <a:rPr lang="en-US" sz="1800" b="1" u="sng" dirty="0" smtClean="0">
                <a:solidFill>
                  <a:srgbClr val="C00000"/>
                </a:solidFill>
              </a:rPr>
              <a:t>dwell</a:t>
            </a:r>
            <a:r>
              <a:rPr lang="en-US" sz="1800" dirty="0" smtClean="0"/>
              <a:t> in them. Woe to the earth and the sea, because the devil has come down to you, having great wrath, knowing that he has </a:t>
            </a:r>
            <a:r>
              <a:rPr lang="en-US" sz="1800" i="1" dirty="0" smtClean="0"/>
              <a:t>only</a:t>
            </a:r>
            <a:r>
              <a:rPr lang="en-US" sz="1800" dirty="0" smtClean="0"/>
              <a:t> a short time." </a:t>
            </a:r>
          </a:p>
          <a:p>
            <a:pPr>
              <a:buNone/>
            </a:pPr>
            <a:r>
              <a:rPr lang="en-US" sz="1800" dirty="0" smtClean="0">
                <a:solidFill>
                  <a:srgbClr val="0000FF"/>
                </a:solidFill>
              </a:rPr>
              <a:t> </a:t>
            </a:r>
            <a:r>
              <a:rPr lang="en-US" sz="1800" b="1" dirty="0" smtClean="0">
                <a:solidFill>
                  <a:srgbClr val="0000FF"/>
                </a:solidFill>
              </a:rPr>
              <a:t>Rev. 13:6</a:t>
            </a:r>
            <a:r>
              <a:rPr lang="en-US" sz="1800" dirty="0" smtClean="0">
                <a:solidFill>
                  <a:srgbClr val="0000FF"/>
                </a:solidFill>
              </a:rPr>
              <a:t> </a:t>
            </a:r>
            <a:r>
              <a:rPr lang="en-US" sz="1800" dirty="0" smtClean="0"/>
              <a:t>And he opened his mouth in blasphemies against God, to blaspheme His name and His tabernacle, </a:t>
            </a:r>
            <a:r>
              <a:rPr lang="en-US" sz="1800" i="1" dirty="0" smtClean="0"/>
              <a:t>that is</a:t>
            </a:r>
            <a:r>
              <a:rPr lang="en-US" sz="1800" dirty="0" smtClean="0"/>
              <a:t>, those who </a:t>
            </a:r>
            <a:r>
              <a:rPr lang="en-US" sz="1800" b="1" u="sng" dirty="0" smtClean="0">
                <a:solidFill>
                  <a:srgbClr val="C00000"/>
                </a:solidFill>
              </a:rPr>
              <a:t>dwell</a:t>
            </a:r>
            <a:r>
              <a:rPr lang="en-US" sz="1800" dirty="0" smtClean="0"/>
              <a:t> in heaven. </a:t>
            </a:r>
          </a:p>
          <a:p>
            <a:pPr>
              <a:buNone/>
            </a:pPr>
            <a:r>
              <a:rPr lang="en-US" sz="1800" dirty="0" smtClean="0">
                <a:solidFill>
                  <a:srgbClr val="0000FF"/>
                </a:solidFill>
              </a:rPr>
              <a:t> </a:t>
            </a:r>
            <a:r>
              <a:rPr lang="en-US" sz="1800" b="1" dirty="0" smtClean="0">
                <a:solidFill>
                  <a:srgbClr val="0000FF"/>
                </a:solidFill>
              </a:rPr>
              <a:t>Rev. 21:3</a:t>
            </a:r>
            <a:r>
              <a:rPr lang="en-US" sz="1800" dirty="0" smtClean="0">
                <a:solidFill>
                  <a:srgbClr val="0000FF"/>
                </a:solidFill>
              </a:rPr>
              <a:t> </a:t>
            </a:r>
            <a:r>
              <a:rPr lang="en-US" sz="1800" dirty="0" smtClean="0"/>
              <a:t>And I heard a loud voice from the throne, saying, "Behold, the </a:t>
            </a:r>
            <a:r>
              <a:rPr lang="en-US" sz="1800" u="sng" dirty="0" smtClean="0"/>
              <a:t>tabernacle</a:t>
            </a:r>
            <a:r>
              <a:rPr lang="en-US" sz="1800" dirty="0" smtClean="0"/>
              <a:t> of God is among men, and He shall </a:t>
            </a:r>
            <a:r>
              <a:rPr lang="en-US" sz="1800" b="1" u="sng" dirty="0" smtClean="0">
                <a:solidFill>
                  <a:srgbClr val="C00000"/>
                </a:solidFill>
              </a:rPr>
              <a:t>dwell</a:t>
            </a:r>
            <a:r>
              <a:rPr lang="en-US" sz="1800" dirty="0" smtClean="0"/>
              <a:t> among them, and they shall be His people, and God Himself shall be among them,</a:t>
            </a:r>
            <a:r>
              <a:rPr lang="en-US" sz="1800" i="1" dirty="0" smtClean="0"/>
              <a:t> </a:t>
            </a:r>
            <a:endParaRPr lang="en-US" sz="1800" dirty="0" smtClean="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35</a:t>
            </a:fld>
            <a:endParaRPr lang="en-US"/>
          </a:p>
        </p:txBody>
      </p:sp>
      <p:sp>
        <p:nvSpPr>
          <p:cNvPr id="7" name="TextBox 6"/>
          <p:cNvSpPr txBox="1"/>
          <p:nvPr/>
        </p:nvSpPr>
        <p:spPr>
          <a:xfrm>
            <a:off x="914400" y="32294"/>
            <a:ext cx="7924800" cy="2046714"/>
          </a:xfrm>
          <a:prstGeom prst="rect">
            <a:avLst/>
          </a:prstGeom>
          <a:noFill/>
          <a:ln>
            <a:solidFill>
              <a:schemeClr val="tx1"/>
            </a:solidFill>
          </a:ln>
        </p:spPr>
        <p:txBody>
          <a:bodyPr wrap="square" rtlCol="0">
            <a:spAutoFit/>
          </a:bodyPr>
          <a:lstStyle/>
          <a:p>
            <a:pPr algn="ctr"/>
            <a:r>
              <a:rPr lang="en-US" sz="2800" b="1" dirty="0" smtClean="0">
                <a:solidFill>
                  <a:srgbClr val="C00000"/>
                </a:solidFill>
              </a:rPr>
              <a:t>Biblical principle of “dwelling”: </a:t>
            </a:r>
          </a:p>
          <a:p>
            <a:r>
              <a:rPr lang="en-US" b="1" u="sng" dirty="0" smtClean="0">
                <a:solidFill>
                  <a:srgbClr val="0000FF"/>
                </a:solidFill>
              </a:rPr>
              <a:t>Leviticus 25:23 </a:t>
            </a:r>
            <a:r>
              <a:rPr lang="en-US" dirty="0" smtClean="0"/>
              <a:t>'The land, moreover, shall not be sold permanently, for the land is Mine; for </a:t>
            </a:r>
            <a:r>
              <a:rPr lang="en-US" b="1" u="sng" dirty="0" smtClean="0">
                <a:solidFill>
                  <a:srgbClr val="C00000"/>
                </a:solidFill>
              </a:rPr>
              <a:t>you are </a:t>
            </a:r>
            <a:r>
              <a:rPr lang="en-US" b="1" i="1" u="sng" dirty="0" smtClean="0">
                <a:solidFill>
                  <a:srgbClr val="C00000"/>
                </a:solidFill>
              </a:rPr>
              <a:t>but</a:t>
            </a:r>
            <a:r>
              <a:rPr lang="en-US" b="1" u="sng" dirty="0" smtClean="0">
                <a:solidFill>
                  <a:srgbClr val="C00000"/>
                </a:solidFill>
              </a:rPr>
              <a:t> aliens and sojourners with Me</a:t>
            </a:r>
            <a:r>
              <a:rPr lang="en-US" dirty="0" smtClean="0"/>
              <a:t>. </a:t>
            </a:r>
          </a:p>
          <a:p>
            <a:endParaRPr lang="en-US" sz="900" dirty="0" smtClean="0"/>
          </a:p>
          <a:p>
            <a:r>
              <a:rPr lang="en-US" b="1" u="sng" dirty="0" smtClean="0"/>
              <a:t>There are two types of </a:t>
            </a:r>
            <a:r>
              <a:rPr lang="en-US" b="1" u="sng" dirty="0" smtClean="0">
                <a:solidFill>
                  <a:srgbClr val="C00000"/>
                </a:solidFill>
              </a:rPr>
              <a:t>“dwelling” </a:t>
            </a:r>
            <a:r>
              <a:rPr lang="en-US" b="1" u="sng" dirty="0" smtClean="0"/>
              <a:t>…that which is </a:t>
            </a:r>
            <a:r>
              <a:rPr lang="en-US" b="1" u="sng" dirty="0" smtClean="0">
                <a:solidFill>
                  <a:srgbClr val="C00000"/>
                </a:solidFill>
              </a:rPr>
              <a:t>approved </a:t>
            </a:r>
            <a:r>
              <a:rPr lang="en-US" b="1" u="sng" dirty="0" smtClean="0"/>
              <a:t>by God and that which is </a:t>
            </a:r>
            <a:r>
              <a:rPr lang="en-US" b="1" u="sng" dirty="0" smtClean="0">
                <a:solidFill>
                  <a:srgbClr val="C00000"/>
                </a:solidFill>
              </a:rPr>
              <a:t>condemned</a:t>
            </a:r>
            <a:r>
              <a:rPr lang="en-US" b="1" dirty="0" smtClean="0"/>
              <a:t>. Likewise, there are two different Greek words to represent each; however they are both normally translated into some form of “to dwell”.</a:t>
            </a:r>
            <a:endParaRPr lang="en-US" dirty="0" smtClean="0"/>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98923"/>
            <a:ext cx="8686800" cy="596677"/>
          </a:xfrm>
        </p:spPr>
        <p:txBody>
          <a:bodyPr>
            <a:noAutofit/>
          </a:bodyPr>
          <a:lstStyle/>
          <a:p>
            <a:r>
              <a:rPr lang="en-US" sz="2000" b="1" dirty="0" smtClean="0"/>
              <a:t>First - </a:t>
            </a:r>
            <a:r>
              <a:rPr lang="en-US" sz="2000" b="1" u="sng" dirty="0" err="1" smtClean="0">
                <a:solidFill>
                  <a:srgbClr val="0000FF"/>
                </a:solidFill>
              </a:rPr>
              <a:t>Ske</a:t>
            </a:r>
            <a:r>
              <a:rPr lang="en-US" sz="2000" b="1" u="sng" dirty="0" smtClean="0">
                <a:solidFill>
                  <a:srgbClr val="0000FF"/>
                </a:solidFill>
              </a:rPr>
              <a:t>-no’-o</a:t>
            </a:r>
            <a:r>
              <a:rPr lang="en-US" sz="2000" u="sng" dirty="0" smtClean="0"/>
              <a:t>; from Greek 4633 (</a:t>
            </a:r>
            <a:r>
              <a:rPr lang="en-US" sz="2000" u="sng" dirty="0" err="1" smtClean="0"/>
              <a:t>skene</a:t>
            </a:r>
            <a:r>
              <a:rPr lang="en-US" sz="2000" u="sng" dirty="0" smtClean="0"/>
              <a:t>)</a:t>
            </a:r>
            <a:r>
              <a:rPr lang="en-US" sz="2000" i="1" u="sng" dirty="0" smtClean="0"/>
              <a:t>; </a:t>
            </a:r>
            <a:r>
              <a:rPr lang="en-US" sz="2000" b="1" i="1" u="sng" dirty="0" smtClean="0">
                <a:solidFill>
                  <a:srgbClr val="C00000"/>
                </a:solidFill>
              </a:rPr>
              <a:t>to have one’s tent</a:t>
            </a:r>
            <a:r>
              <a:rPr lang="en-US" sz="2000" i="1" dirty="0" smtClean="0"/>
              <a:t>, dwell [</a:t>
            </a:r>
            <a:r>
              <a:rPr lang="en-US" sz="2000" b="1" i="1" dirty="0" smtClean="0"/>
              <a:t>used only in 5 verses in the New Testament as below</a:t>
            </a:r>
            <a:r>
              <a:rPr lang="en-US" sz="2000" i="1" dirty="0" smtClean="0"/>
              <a:t>]</a:t>
            </a:r>
            <a:endParaRPr lang="en-US" sz="2000" dirty="0"/>
          </a:p>
        </p:txBody>
      </p:sp>
      <p:sp>
        <p:nvSpPr>
          <p:cNvPr id="3" name="Content Placeholder 2"/>
          <p:cNvSpPr>
            <a:spLocks noGrp="1"/>
          </p:cNvSpPr>
          <p:nvPr>
            <p:ph idx="1"/>
          </p:nvPr>
        </p:nvSpPr>
        <p:spPr>
          <a:xfrm>
            <a:off x="304800" y="2865437"/>
            <a:ext cx="8610600" cy="3611563"/>
          </a:xfrm>
        </p:spPr>
        <p:txBody>
          <a:bodyPr>
            <a:noAutofit/>
          </a:bodyPr>
          <a:lstStyle/>
          <a:p>
            <a:pPr>
              <a:buNone/>
            </a:pPr>
            <a:r>
              <a:rPr lang="en-US" sz="1800" dirty="0" smtClean="0">
                <a:solidFill>
                  <a:srgbClr val="0000FF"/>
                </a:solidFill>
              </a:rPr>
              <a:t> </a:t>
            </a:r>
            <a:r>
              <a:rPr lang="en-US" sz="1800" b="1" dirty="0" smtClean="0">
                <a:solidFill>
                  <a:srgbClr val="0000FF"/>
                </a:solidFill>
              </a:rPr>
              <a:t>John 1:14</a:t>
            </a:r>
            <a:r>
              <a:rPr lang="en-US" sz="1800" dirty="0" smtClean="0">
                <a:solidFill>
                  <a:srgbClr val="0000FF"/>
                </a:solidFill>
              </a:rPr>
              <a:t> </a:t>
            </a:r>
            <a:r>
              <a:rPr lang="en-US" sz="1800" dirty="0" smtClean="0"/>
              <a:t>And the Word became flesh, and </a:t>
            </a:r>
            <a:r>
              <a:rPr lang="en-US" sz="1800" b="1" u="sng" dirty="0" smtClean="0">
                <a:solidFill>
                  <a:srgbClr val="C00000"/>
                </a:solidFill>
              </a:rPr>
              <a:t>dwelt</a:t>
            </a:r>
            <a:r>
              <a:rPr lang="en-US" sz="1800" dirty="0" smtClean="0"/>
              <a:t> among us, and we beheld His glory, glory as of the only begotten from the Father, full of grace and truth. </a:t>
            </a:r>
          </a:p>
          <a:p>
            <a:pPr>
              <a:buNone/>
            </a:pPr>
            <a:r>
              <a:rPr lang="en-US" sz="1800" dirty="0" smtClean="0">
                <a:solidFill>
                  <a:srgbClr val="0000FF"/>
                </a:solidFill>
              </a:rPr>
              <a:t> </a:t>
            </a:r>
            <a:r>
              <a:rPr lang="en-US" sz="1800" b="1" dirty="0" smtClean="0">
                <a:solidFill>
                  <a:srgbClr val="0000FF"/>
                </a:solidFill>
              </a:rPr>
              <a:t>Rev. 7:15</a:t>
            </a:r>
            <a:r>
              <a:rPr lang="en-US" sz="1800" dirty="0" smtClean="0">
                <a:solidFill>
                  <a:srgbClr val="0000FF"/>
                </a:solidFill>
              </a:rPr>
              <a:t> </a:t>
            </a:r>
            <a:r>
              <a:rPr lang="en-US" sz="1800" dirty="0" smtClean="0"/>
              <a:t>"For this reason, they are before the throne of God; and they serve Him day and night in His temple; and He who sits on the throne shall </a:t>
            </a:r>
            <a:r>
              <a:rPr lang="en-US" sz="1800" b="1" u="sng" dirty="0" smtClean="0">
                <a:solidFill>
                  <a:srgbClr val="C00000"/>
                </a:solidFill>
              </a:rPr>
              <a:t>spread</a:t>
            </a:r>
            <a:r>
              <a:rPr lang="en-US" sz="1800" dirty="0" smtClean="0"/>
              <a:t> His </a:t>
            </a:r>
            <a:r>
              <a:rPr lang="en-US" sz="1800" b="1" u="sng" dirty="0" smtClean="0">
                <a:solidFill>
                  <a:srgbClr val="C00000"/>
                </a:solidFill>
              </a:rPr>
              <a:t>tabernacle</a:t>
            </a:r>
            <a:r>
              <a:rPr lang="en-US" sz="1800" dirty="0" smtClean="0"/>
              <a:t> over them. </a:t>
            </a:r>
          </a:p>
          <a:p>
            <a:pPr>
              <a:buNone/>
            </a:pPr>
            <a:r>
              <a:rPr lang="en-US" sz="1800" dirty="0" smtClean="0">
                <a:solidFill>
                  <a:srgbClr val="0000FF"/>
                </a:solidFill>
              </a:rPr>
              <a:t> </a:t>
            </a:r>
            <a:r>
              <a:rPr lang="en-US" sz="1800" b="1" dirty="0" smtClean="0">
                <a:solidFill>
                  <a:srgbClr val="0000FF"/>
                </a:solidFill>
              </a:rPr>
              <a:t>Rev. 12:12</a:t>
            </a:r>
            <a:r>
              <a:rPr lang="en-US" sz="1800" dirty="0" smtClean="0">
                <a:solidFill>
                  <a:srgbClr val="0000FF"/>
                </a:solidFill>
              </a:rPr>
              <a:t> </a:t>
            </a:r>
            <a:r>
              <a:rPr lang="en-US" sz="1800" dirty="0" smtClean="0"/>
              <a:t>"For this reason, rejoice, O heavens and you who </a:t>
            </a:r>
            <a:r>
              <a:rPr lang="en-US" sz="1800" b="1" u="sng" dirty="0" smtClean="0">
                <a:solidFill>
                  <a:srgbClr val="C00000"/>
                </a:solidFill>
              </a:rPr>
              <a:t>dwell</a:t>
            </a:r>
            <a:r>
              <a:rPr lang="en-US" sz="1800" dirty="0" smtClean="0"/>
              <a:t> in them. Woe to the earth and the sea, because the devil has come down to you, having great wrath, knowing that he has </a:t>
            </a:r>
            <a:r>
              <a:rPr lang="en-US" sz="1800" i="1" dirty="0" smtClean="0"/>
              <a:t>only</a:t>
            </a:r>
            <a:r>
              <a:rPr lang="en-US" sz="1800" dirty="0" smtClean="0"/>
              <a:t> a short time." </a:t>
            </a:r>
          </a:p>
          <a:p>
            <a:pPr>
              <a:buNone/>
            </a:pPr>
            <a:r>
              <a:rPr lang="en-US" sz="1800" dirty="0" smtClean="0">
                <a:solidFill>
                  <a:srgbClr val="0000FF"/>
                </a:solidFill>
              </a:rPr>
              <a:t> </a:t>
            </a:r>
            <a:r>
              <a:rPr lang="en-US" sz="1800" b="1" dirty="0" smtClean="0">
                <a:solidFill>
                  <a:srgbClr val="0000FF"/>
                </a:solidFill>
              </a:rPr>
              <a:t>Rev. 13:6</a:t>
            </a:r>
            <a:r>
              <a:rPr lang="en-US" sz="1800" dirty="0" smtClean="0">
                <a:solidFill>
                  <a:srgbClr val="0000FF"/>
                </a:solidFill>
              </a:rPr>
              <a:t> </a:t>
            </a:r>
            <a:r>
              <a:rPr lang="en-US" sz="1800" dirty="0" smtClean="0"/>
              <a:t>And he opened his mouth in blasphemies against God, to blaspheme His name and His tabernacle, </a:t>
            </a:r>
            <a:r>
              <a:rPr lang="en-US" sz="1800" i="1" dirty="0" smtClean="0"/>
              <a:t>that is</a:t>
            </a:r>
            <a:r>
              <a:rPr lang="en-US" sz="1800" dirty="0" smtClean="0"/>
              <a:t>, those who </a:t>
            </a:r>
            <a:r>
              <a:rPr lang="en-US" sz="1800" b="1" u="sng" dirty="0" smtClean="0">
                <a:solidFill>
                  <a:srgbClr val="C00000"/>
                </a:solidFill>
              </a:rPr>
              <a:t>dwell</a:t>
            </a:r>
            <a:r>
              <a:rPr lang="en-US" sz="1800" dirty="0" smtClean="0"/>
              <a:t> in heaven. </a:t>
            </a:r>
          </a:p>
          <a:p>
            <a:pPr>
              <a:buNone/>
            </a:pPr>
            <a:r>
              <a:rPr lang="en-US" sz="1800" dirty="0" smtClean="0">
                <a:solidFill>
                  <a:srgbClr val="0000FF"/>
                </a:solidFill>
              </a:rPr>
              <a:t> </a:t>
            </a:r>
            <a:r>
              <a:rPr lang="en-US" sz="1800" b="1" dirty="0" smtClean="0">
                <a:solidFill>
                  <a:srgbClr val="0000FF"/>
                </a:solidFill>
              </a:rPr>
              <a:t>Rev. 21:3</a:t>
            </a:r>
            <a:r>
              <a:rPr lang="en-US" sz="1800" dirty="0" smtClean="0">
                <a:solidFill>
                  <a:srgbClr val="0000FF"/>
                </a:solidFill>
              </a:rPr>
              <a:t> </a:t>
            </a:r>
            <a:r>
              <a:rPr lang="en-US" sz="1800" dirty="0" smtClean="0"/>
              <a:t>And I heard a loud voice from the throne, saying, "Behold, the </a:t>
            </a:r>
            <a:r>
              <a:rPr lang="en-US" sz="1800" u="sng" dirty="0" smtClean="0"/>
              <a:t>tabernacle</a:t>
            </a:r>
            <a:r>
              <a:rPr lang="en-US" sz="1800" dirty="0" smtClean="0"/>
              <a:t> of God is among men, and He shall </a:t>
            </a:r>
            <a:r>
              <a:rPr lang="en-US" sz="1800" b="1" u="sng" dirty="0" smtClean="0">
                <a:solidFill>
                  <a:srgbClr val="C00000"/>
                </a:solidFill>
              </a:rPr>
              <a:t>dwell</a:t>
            </a:r>
            <a:r>
              <a:rPr lang="en-US" sz="1800" dirty="0" smtClean="0"/>
              <a:t> among them, and they shall be His people, and God Himself shall be among them,</a:t>
            </a:r>
            <a:r>
              <a:rPr lang="en-US" sz="1800" i="1" dirty="0" smtClean="0"/>
              <a:t> </a:t>
            </a:r>
            <a:endParaRPr lang="en-US" sz="1800" dirty="0" smtClean="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36</a:t>
            </a:fld>
            <a:endParaRPr lang="en-US"/>
          </a:p>
        </p:txBody>
      </p:sp>
      <p:sp>
        <p:nvSpPr>
          <p:cNvPr id="7" name="TextBox 6"/>
          <p:cNvSpPr txBox="1"/>
          <p:nvPr/>
        </p:nvSpPr>
        <p:spPr>
          <a:xfrm>
            <a:off x="914400" y="32294"/>
            <a:ext cx="7924800" cy="2046714"/>
          </a:xfrm>
          <a:prstGeom prst="rect">
            <a:avLst/>
          </a:prstGeom>
          <a:noFill/>
          <a:ln>
            <a:solidFill>
              <a:schemeClr val="tx1"/>
            </a:solidFill>
          </a:ln>
        </p:spPr>
        <p:txBody>
          <a:bodyPr wrap="square" rtlCol="0">
            <a:spAutoFit/>
          </a:bodyPr>
          <a:lstStyle/>
          <a:p>
            <a:pPr algn="ctr"/>
            <a:r>
              <a:rPr lang="en-US" sz="2800" b="1" dirty="0" smtClean="0">
                <a:solidFill>
                  <a:srgbClr val="C00000"/>
                </a:solidFill>
              </a:rPr>
              <a:t>Biblical principle of “dwelling”: </a:t>
            </a:r>
          </a:p>
          <a:p>
            <a:r>
              <a:rPr lang="en-US" b="1" u="sng" dirty="0" smtClean="0">
                <a:solidFill>
                  <a:srgbClr val="0000FF"/>
                </a:solidFill>
              </a:rPr>
              <a:t>Leviticus 25:23 </a:t>
            </a:r>
            <a:r>
              <a:rPr lang="en-US" dirty="0" smtClean="0"/>
              <a:t>'The land, moreover, shall not be sold permanently, for the land is Mine; for </a:t>
            </a:r>
            <a:r>
              <a:rPr lang="en-US" b="1" u="sng" dirty="0" smtClean="0">
                <a:solidFill>
                  <a:srgbClr val="C00000"/>
                </a:solidFill>
              </a:rPr>
              <a:t>you are </a:t>
            </a:r>
            <a:r>
              <a:rPr lang="en-US" b="1" i="1" u="sng" dirty="0" smtClean="0">
                <a:solidFill>
                  <a:srgbClr val="C00000"/>
                </a:solidFill>
              </a:rPr>
              <a:t>but</a:t>
            </a:r>
            <a:r>
              <a:rPr lang="en-US" b="1" u="sng" dirty="0" smtClean="0">
                <a:solidFill>
                  <a:srgbClr val="C00000"/>
                </a:solidFill>
              </a:rPr>
              <a:t> aliens and sojourners with Me</a:t>
            </a:r>
            <a:r>
              <a:rPr lang="en-US" dirty="0" smtClean="0"/>
              <a:t>. </a:t>
            </a:r>
          </a:p>
          <a:p>
            <a:endParaRPr lang="en-US" sz="900" dirty="0" smtClean="0"/>
          </a:p>
          <a:p>
            <a:r>
              <a:rPr lang="en-US" b="1" u="sng" dirty="0" smtClean="0"/>
              <a:t>There are two types of </a:t>
            </a:r>
            <a:r>
              <a:rPr lang="en-US" b="1" u="sng" dirty="0" smtClean="0">
                <a:solidFill>
                  <a:srgbClr val="C00000"/>
                </a:solidFill>
              </a:rPr>
              <a:t>“dwelling” </a:t>
            </a:r>
            <a:r>
              <a:rPr lang="en-US" b="1" u="sng" dirty="0" smtClean="0"/>
              <a:t>…that which is </a:t>
            </a:r>
            <a:r>
              <a:rPr lang="en-US" b="1" u="sng" dirty="0" smtClean="0">
                <a:solidFill>
                  <a:srgbClr val="C00000"/>
                </a:solidFill>
              </a:rPr>
              <a:t>approved </a:t>
            </a:r>
            <a:r>
              <a:rPr lang="en-US" b="1" u="sng" dirty="0" smtClean="0"/>
              <a:t>by God and that which is </a:t>
            </a:r>
            <a:r>
              <a:rPr lang="en-US" b="1" u="sng" dirty="0" smtClean="0">
                <a:solidFill>
                  <a:srgbClr val="C00000"/>
                </a:solidFill>
              </a:rPr>
              <a:t>condemned</a:t>
            </a:r>
            <a:r>
              <a:rPr lang="en-US" b="1" dirty="0" smtClean="0"/>
              <a:t>. Likewise, there are two different Greek words to represent each; however they are both normally translated into some form of “to dwell”.</a:t>
            </a:r>
            <a:endParaRPr lang="en-US" dirty="0" smtClean="0"/>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
        <p:nvSpPr>
          <p:cNvPr id="9" name="TextBox 8"/>
          <p:cNvSpPr txBox="1"/>
          <p:nvPr/>
        </p:nvSpPr>
        <p:spPr>
          <a:xfrm>
            <a:off x="1219200" y="2590800"/>
            <a:ext cx="6629400" cy="2677656"/>
          </a:xfrm>
          <a:prstGeom prst="rect">
            <a:avLst/>
          </a:prstGeom>
          <a:solidFill>
            <a:schemeClr val="accent3">
              <a:lumMod val="60000"/>
              <a:lumOff val="40000"/>
            </a:schemeClr>
          </a:solidFill>
        </p:spPr>
        <p:txBody>
          <a:bodyPr wrap="square" rtlCol="0">
            <a:spAutoFit/>
          </a:bodyPr>
          <a:lstStyle/>
          <a:p>
            <a:r>
              <a:rPr lang="en-US" sz="2800" b="1" dirty="0" smtClean="0">
                <a:solidFill>
                  <a:srgbClr val="0000FF"/>
                </a:solidFill>
              </a:rPr>
              <a:t>Ruth 1:16 </a:t>
            </a:r>
            <a:r>
              <a:rPr lang="en-US" sz="2800" dirty="0" smtClean="0"/>
              <a:t>But Ruth said, "Do not urge me to leave you </a:t>
            </a:r>
            <a:r>
              <a:rPr lang="en-US" sz="2800" i="1" dirty="0" smtClean="0"/>
              <a:t>or</a:t>
            </a:r>
            <a:r>
              <a:rPr lang="en-US" sz="2800" dirty="0" smtClean="0"/>
              <a:t> turn back from following you; for </a:t>
            </a:r>
            <a:r>
              <a:rPr lang="en-US" sz="2800" b="1" u="sng" dirty="0" smtClean="0">
                <a:solidFill>
                  <a:srgbClr val="C00000"/>
                </a:solidFill>
              </a:rPr>
              <a:t>where you go, I will go, and where you lodge, I will lodge</a:t>
            </a:r>
            <a:r>
              <a:rPr lang="en-US" sz="2800" dirty="0" smtClean="0"/>
              <a:t>. Your people </a:t>
            </a:r>
            <a:r>
              <a:rPr lang="en-US" sz="2800" i="1" dirty="0" smtClean="0"/>
              <a:t>shall be</a:t>
            </a:r>
            <a:r>
              <a:rPr lang="en-US" sz="2800" dirty="0" smtClean="0"/>
              <a:t> my people, and your God, my God. </a:t>
            </a:r>
            <a:br>
              <a:rPr lang="en-US" sz="2800" dirty="0" smtClean="0"/>
            </a:br>
            <a:endParaRPr lang="en-US" sz="2800"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438"/>
            <a:ext cx="8915400" cy="563562"/>
          </a:xfrm>
        </p:spPr>
        <p:txBody>
          <a:bodyPr>
            <a:noAutofit/>
          </a:bodyPr>
          <a:lstStyle/>
          <a:p>
            <a:r>
              <a:rPr lang="en-US" sz="2000" b="1" dirty="0" smtClean="0"/>
              <a:t>Second - </a:t>
            </a:r>
            <a:r>
              <a:rPr lang="en-US" sz="2000" b="1" u="sng" dirty="0" smtClean="0">
                <a:solidFill>
                  <a:srgbClr val="0000FF"/>
                </a:solidFill>
              </a:rPr>
              <a:t>Ka-</a:t>
            </a:r>
            <a:r>
              <a:rPr lang="en-US" sz="2000" b="1" u="sng" dirty="0" err="1" smtClean="0">
                <a:solidFill>
                  <a:srgbClr val="0000FF"/>
                </a:solidFill>
              </a:rPr>
              <a:t>toi</a:t>
            </a:r>
            <a:r>
              <a:rPr lang="en-US" sz="2000" b="1" u="sng" dirty="0" smtClean="0">
                <a:solidFill>
                  <a:srgbClr val="0000FF"/>
                </a:solidFill>
              </a:rPr>
              <a:t>-</a:t>
            </a:r>
            <a:r>
              <a:rPr lang="en-US" sz="2000" b="1" u="sng" dirty="0" err="1" smtClean="0">
                <a:solidFill>
                  <a:srgbClr val="0000FF"/>
                </a:solidFill>
              </a:rPr>
              <a:t>ke</a:t>
            </a:r>
            <a:r>
              <a:rPr lang="en-US" sz="2000" b="1" u="sng" dirty="0" smtClean="0">
                <a:solidFill>
                  <a:srgbClr val="0000FF"/>
                </a:solidFill>
              </a:rPr>
              <a:t>’-o</a:t>
            </a:r>
            <a:r>
              <a:rPr lang="en-US" sz="2000" u="sng" dirty="0" smtClean="0"/>
              <a:t>; Greek 2596 (</a:t>
            </a:r>
            <a:r>
              <a:rPr lang="en-US" sz="2000" u="sng" dirty="0" err="1" smtClean="0"/>
              <a:t>kata</a:t>
            </a:r>
            <a:r>
              <a:rPr lang="en-US" sz="2000" u="sng" dirty="0" smtClean="0"/>
              <a:t>) and Greek 3611 (</a:t>
            </a:r>
            <a:r>
              <a:rPr lang="en-US" sz="2000" u="sng" dirty="0" err="1" smtClean="0"/>
              <a:t>oikeo</a:t>
            </a:r>
            <a:r>
              <a:rPr lang="en-US" sz="2000" u="sng" dirty="0" smtClean="0"/>
              <a:t>)</a:t>
            </a:r>
            <a:r>
              <a:rPr lang="en-US" sz="2000" i="1" u="sng" dirty="0" smtClean="0"/>
              <a:t>;</a:t>
            </a:r>
            <a:r>
              <a:rPr lang="en-US" sz="2000" dirty="0" smtClean="0"/>
              <a:t> </a:t>
            </a:r>
            <a:r>
              <a:rPr lang="en-US" sz="2000" b="1" i="1" u="sng" dirty="0" smtClean="0">
                <a:solidFill>
                  <a:srgbClr val="C00000"/>
                </a:solidFill>
              </a:rPr>
              <a:t>to inhabit</a:t>
            </a:r>
            <a:r>
              <a:rPr lang="en-US" sz="2000" i="1" dirty="0" smtClean="0"/>
              <a:t>, </a:t>
            </a:r>
            <a:r>
              <a:rPr lang="en-US" sz="2000" b="1" i="1" u="sng" dirty="0" smtClean="0">
                <a:solidFill>
                  <a:srgbClr val="C00000"/>
                </a:solidFill>
              </a:rPr>
              <a:t>to settle</a:t>
            </a:r>
            <a:r>
              <a:rPr lang="en-US" sz="2000" b="1" dirty="0" smtClean="0"/>
              <a:t> [used 40 times in the New Testament; see </a:t>
            </a:r>
            <a:r>
              <a:rPr lang="en-US" sz="2000" b="1" dirty="0" smtClean="0">
                <a:solidFill>
                  <a:srgbClr val="0000FF"/>
                </a:solidFill>
              </a:rPr>
              <a:t>Rev</a:t>
            </a:r>
            <a:r>
              <a:rPr lang="en-US" sz="2000" b="1" dirty="0" smtClean="0"/>
              <a:t> instances below]</a:t>
            </a:r>
            <a:r>
              <a:rPr lang="en-US" sz="2000" u="sng" dirty="0" smtClean="0">
                <a:solidFill>
                  <a:srgbClr val="C00000"/>
                </a:solidFill>
              </a:rPr>
              <a:t> </a:t>
            </a:r>
            <a:endParaRPr lang="en-US" sz="2000" dirty="0">
              <a:solidFill>
                <a:srgbClr val="C00000"/>
              </a:solidFill>
            </a:endParaRPr>
          </a:p>
        </p:txBody>
      </p:sp>
      <p:sp>
        <p:nvSpPr>
          <p:cNvPr id="3" name="Content Placeholder 2"/>
          <p:cNvSpPr>
            <a:spLocks noGrp="1"/>
          </p:cNvSpPr>
          <p:nvPr>
            <p:ph idx="1"/>
          </p:nvPr>
        </p:nvSpPr>
        <p:spPr>
          <a:xfrm>
            <a:off x="228600" y="762000"/>
            <a:ext cx="8610600" cy="4525963"/>
          </a:xfrm>
        </p:spPr>
        <p:txBody>
          <a:bodyPr>
            <a:noAutofit/>
          </a:bodyPr>
          <a:lstStyle/>
          <a:p>
            <a:pPr>
              <a:buNone/>
            </a:pPr>
            <a:r>
              <a:rPr lang="en-US" sz="1600" dirty="0" smtClean="0">
                <a:solidFill>
                  <a:srgbClr val="0000FF"/>
                </a:solidFill>
              </a:rPr>
              <a:t> </a:t>
            </a:r>
            <a:r>
              <a:rPr lang="en-US" sz="1600" b="1" dirty="0" smtClean="0">
                <a:solidFill>
                  <a:srgbClr val="0000FF"/>
                </a:solidFill>
              </a:rPr>
              <a:t>Rev. 3:10</a:t>
            </a:r>
            <a:r>
              <a:rPr lang="en-US" sz="1600" dirty="0" smtClean="0">
                <a:solidFill>
                  <a:srgbClr val="0000FF"/>
                </a:solidFill>
              </a:rPr>
              <a:t> </a:t>
            </a:r>
            <a:r>
              <a:rPr lang="en-US" sz="1600" dirty="0" smtClean="0"/>
              <a:t>'Because you have kept the word of My perseverance, I also will keep you from the hour of testing, that </a:t>
            </a:r>
            <a:r>
              <a:rPr lang="en-US" sz="1600" i="1" dirty="0" smtClean="0"/>
              <a:t>hour</a:t>
            </a:r>
            <a:r>
              <a:rPr lang="en-US" sz="1600" dirty="0" smtClean="0"/>
              <a:t> which is about to come upon the whole world, to test those </a:t>
            </a:r>
            <a:r>
              <a:rPr lang="en-US" sz="1600" b="1" u="sng" dirty="0" smtClean="0"/>
              <a:t>who </a:t>
            </a:r>
            <a:r>
              <a:rPr lang="en-US" sz="1600" b="1" u="sng" dirty="0" smtClean="0">
                <a:solidFill>
                  <a:srgbClr val="C00000"/>
                </a:solidFill>
              </a:rPr>
              <a:t>dwell upon the earth. </a:t>
            </a:r>
          </a:p>
          <a:p>
            <a:pPr>
              <a:buNone/>
            </a:pPr>
            <a:r>
              <a:rPr lang="en-US" sz="1600" dirty="0" smtClean="0">
                <a:solidFill>
                  <a:srgbClr val="0000FF"/>
                </a:solidFill>
              </a:rPr>
              <a:t> </a:t>
            </a:r>
            <a:r>
              <a:rPr lang="en-US" sz="1600" b="1" dirty="0" smtClean="0">
                <a:solidFill>
                  <a:srgbClr val="0000FF"/>
                </a:solidFill>
              </a:rPr>
              <a:t>Rev. 6:10 </a:t>
            </a:r>
            <a:r>
              <a:rPr lang="en-US" sz="1600" dirty="0" smtClean="0"/>
              <a:t>and they cried out with a loud voice, saying, "How long, O Lord, holy and true, wilt Thou refrain from judging and avenging our blood on those </a:t>
            </a:r>
            <a:r>
              <a:rPr lang="en-US" sz="1600" u="sng" dirty="0" smtClean="0"/>
              <a:t>who </a:t>
            </a:r>
            <a:r>
              <a:rPr lang="en-US" sz="1600" b="1" u="sng" dirty="0" smtClean="0">
                <a:solidFill>
                  <a:srgbClr val="C00000"/>
                </a:solidFill>
              </a:rPr>
              <a:t>dwell on the earth</a:t>
            </a:r>
            <a:r>
              <a:rPr lang="en-US" sz="1600" dirty="0" smtClean="0"/>
              <a:t>?" </a:t>
            </a:r>
          </a:p>
          <a:p>
            <a:pPr>
              <a:buNone/>
            </a:pPr>
            <a:r>
              <a:rPr lang="en-US" sz="1600" dirty="0" smtClean="0">
                <a:solidFill>
                  <a:srgbClr val="0000FF"/>
                </a:solidFill>
              </a:rPr>
              <a:t> </a:t>
            </a:r>
            <a:r>
              <a:rPr lang="en-US" sz="1600" b="1" dirty="0" smtClean="0">
                <a:solidFill>
                  <a:srgbClr val="0000FF"/>
                </a:solidFill>
              </a:rPr>
              <a:t>Rev. 8:13 </a:t>
            </a:r>
            <a:r>
              <a:rPr lang="en-US" sz="1600" dirty="0" smtClean="0"/>
              <a:t>And I looked, and I heard an eagle flying in </a:t>
            </a:r>
            <a:r>
              <a:rPr lang="en-US" sz="1600" dirty="0" err="1" smtClean="0"/>
              <a:t>midheaven</a:t>
            </a:r>
            <a:r>
              <a:rPr lang="en-US" sz="1600" dirty="0" smtClean="0"/>
              <a:t>, saying with a loud voice, "Woe, woe, woe, to those </a:t>
            </a:r>
            <a:r>
              <a:rPr lang="en-US" sz="1600" b="1" u="sng" dirty="0" smtClean="0"/>
              <a:t>who </a:t>
            </a:r>
            <a:r>
              <a:rPr lang="en-US" sz="1600" b="1" u="sng" dirty="0" smtClean="0">
                <a:solidFill>
                  <a:srgbClr val="C00000"/>
                </a:solidFill>
              </a:rPr>
              <a:t>dwell on the earth </a:t>
            </a:r>
            <a:r>
              <a:rPr lang="en-US" sz="1600" u="sng" dirty="0" smtClean="0"/>
              <a:t>[KJV: </a:t>
            </a:r>
            <a:r>
              <a:rPr lang="en-US" sz="1600" b="1" u="sng" dirty="0" err="1" smtClean="0">
                <a:solidFill>
                  <a:srgbClr val="C00000"/>
                </a:solidFill>
              </a:rPr>
              <a:t>inhabiters</a:t>
            </a:r>
            <a:r>
              <a:rPr lang="en-US" sz="1600" b="1" u="sng" dirty="0" smtClean="0">
                <a:solidFill>
                  <a:srgbClr val="C00000"/>
                </a:solidFill>
              </a:rPr>
              <a:t> of</a:t>
            </a:r>
            <a:r>
              <a:rPr lang="en-US" sz="1600" u="sng" dirty="0" smtClean="0"/>
              <a:t>]</a:t>
            </a:r>
            <a:r>
              <a:rPr lang="en-US" sz="1600" dirty="0" smtClean="0"/>
              <a:t>, because of the remaining blasts of the trumpet of the three angels who are about to sound!" </a:t>
            </a:r>
          </a:p>
          <a:p>
            <a:pPr>
              <a:buNone/>
            </a:pPr>
            <a:r>
              <a:rPr lang="en-US" sz="1600" dirty="0" smtClean="0">
                <a:solidFill>
                  <a:srgbClr val="0000FF"/>
                </a:solidFill>
              </a:rPr>
              <a:t> </a:t>
            </a:r>
            <a:r>
              <a:rPr lang="en-US" sz="1600" b="1" dirty="0" smtClean="0">
                <a:solidFill>
                  <a:srgbClr val="0000FF"/>
                </a:solidFill>
              </a:rPr>
              <a:t>Rev. 11:10 </a:t>
            </a:r>
            <a:r>
              <a:rPr lang="en-US" sz="1600" dirty="0" smtClean="0"/>
              <a:t>And those </a:t>
            </a:r>
            <a:r>
              <a:rPr lang="en-US" sz="1600" b="1" u="sng" dirty="0" smtClean="0"/>
              <a:t>who </a:t>
            </a:r>
            <a:r>
              <a:rPr lang="en-US" sz="1600" b="1" u="sng" dirty="0" smtClean="0">
                <a:solidFill>
                  <a:srgbClr val="C00000"/>
                </a:solidFill>
              </a:rPr>
              <a:t>dwell on the earth </a:t>
            </a:r>
            <a:r>
              <a:rPr lang="en-US" sz="1600" i="1" dirty="0" smtClean="0"/>
              <a:t>will</a:t>
            </a:r>
            <a:r>
              <a:rPr lang="en-US" sz="1600" dirty="0" smtClean="0"/>
              <a:t> rejoice over them and make merry; and they will send gifts to one another, because these two prophets tormented those </a:t>
            </a:r>
            <a:r>
              <a:rPr lang="en-US" sz="1600" b="1" dirty="0" smtClean="0"/>
              <a:t>who </a:t>
            </a:r>
            <a:r>
              <a:rPr lang="en-US" sz="1600" b="1" u="sng" dirty="0" smtClean="0">
                <a:solidFill>
                  <a:srgbClr val="C00000"/>
                </a:solidFill>
              </a:rPr>
              <a:t>dwell</a:t>
            </a:r>
            <a:r>
              <a:rPr lang="en-US" sz="1600" b="1" dirty="0" smtClean="0"/>
              <a:t> on the earth</a:t>
            </a:r>
            <a:r>
              <a:rPr lang="en-US" sz="1600" dirty="0" smtClean="0"/>
              <a:t>. </a:t>
            </a:r>
          </a:p>
          <a:p>
            <a:pPr>
              <a:buNone/>
            </a:pPr>
            <a:r>
              <a:rPr lang="en-US" sz="1600" b="1" dirty="0" smtClean="0">
                <a:solidFill>
                  <a:srgbClr val="0000FF"/>
                </a:solidFill>
              </a:rPr>
              <a:t> Rev. 13:8 </a:t>
            </a:r>
            <a:r>
              <a:rPr lang="en-US" sz="1600" dirty="0" smtClean="0"/>
              <a:t>And all </a:t>
            </a:r>
            <a:r>
              <a:rPr lang="en-US" sz="1600" b="1" u="sng" dirty="0" smtClean="0"/>
              <a:t>who </a:t>
            </a:r>
            <a:r>
              <a:rPr lang="en-US" sz="1600" b="1" u="sng" dirty="0" smtClean="0">
                <a:solidFill>
                  <a:srgbClr val="C00000"/>
                </a:solidFill>
              </a:rPr>
              <a:t>dwell on the earth </a:t>
            </a:r>
            <a:r>
              <a:rPr lang="en-US" sz="1600" dirty="0" smtClean="0"/>
              <a:t>will worship him, </a:t>
            </a:r>
            <a:r>
              <a:rPr lang="en-US" sz="1600" i="1" dirty="0" smtClean="0"/>
              <a:t>everyone</a:t>
            </a:r>
            <a:r>
              <a:rPr lang="en-US" sz="1600" dirty="0" smtClean="0"/>
              <a:t> whose name has not been written from the foundation of the world in the book of life of the Lamb who has been slain. </a:t>
            </a:r>
          </a:p>
          <a:p>
            <a:pPr>
              <a:buNone/>
            </a:pPr>
            <a:r>
              <a:rPr lang="en-US" sz="1600" b="1" dirty="0" smtClean="0">
                <a:solidFill>
                  <a:srgbClr val="0000FF"/>
                </a:solidFill>
              </a:rPr>
              <a:t> Rev. 13:12 </a:t>
            </a:r>
            <a:r>
              <a:rPr lang="en-US" sz="1600" dirty="0" smtClean="0"/>
              <a:t>And he exercises all the authority of the first beast in his presence. And he makes the </a:t>
            </a:r>
            <a:r>
              <a:rPr lang="en-US" sz="1600" b="1" u="sng" dirty="0" smtClean="0"/>
              <a:t>earth</a:t>
            </a:r>
            <a:r>
              <a:rPr lang="en-US" sz="1600" dirty="0" smtClean="0"/>
              <a:t> and those </a:t>
            </a:r>
            <a:r>
              <a:rPr lang="en-US" sz="1600" b="1" u="sng" dirty="0" smtClean="0"/>
              <a:t>who </a:t>
            </a:r>
            <a:r>
              <a:rPr lang="en-US" sz="1600" b="1" u="sng" dirty="0" smtClean="0">
                <a:solidFill>
                  <a:srgbClr val="C00000"/>
                </a:solidFill>
              </a:rPr>
              <a:t>dwell</a:t>
            </a:r>
            <a:r>
              <a:rPr lang="en-US" sz="1600" b="1" u="sng" dirty="0" smtClean="0"/>
              <a:t> in it </a:t>
            </a:r>
            <a:r>
              <a:rPr lang="en-US" sz="1600" dirty="0" smtClean="0"/>
              <a:t>to worship the first beast, whose fatal wound was healed. </a:t>
            </a:r>
          </a:p>
          <a:p>
            <a:pPr>
              <a:buNone/>
            </a:pPr>
            <a:r>
              <a:rPr lang="en-US" sz="1600" b="1" dirty="0" smtClean="0">
                <a:solidFill>
                  <a:srgbClr val="0000FF"/>
                </a:solidFill>
              </a:rPr>
              <a:t> Rev. 13:14 </a:t>
            </a:r>
            <a:r>
              <a:rPr lang="en-US" sz="1600" dirty="0" smtClean="0"/>
              <a:t>And he deceives those </a:t>
            </a:r>
            <a:r>
              <a:rPr lang="en-US" sz="1600" b="1" u="sng" dirty="0" smtClean="0"/>
              <a:t>who </a:t>
            </a:r>
            <a:r>
              <a:rPr lang="en-US" sz="1600" b="1" u="sng" dirty="0" smtClean="0">
                <a:solidFill>
                  <a:srgbClr val="C00000"/>
                </a:solidFill>
              </a:rPr>
              <a:t>dwell on the earth </a:t>
            </a:r>
            <a:r>
              <a:rPr lang="en-US" sz="1600" dirty="0" smtClean="0"/>
              <a:t>because of the signs which it was given him to perform in the presence of the beast, telling those </a:t>
            </a:r>
            <a:r>
              <a:rPr lang="en-US" sz="1600" b="1" u="sng" dirty="0" smtClean="0"/>
              <a:t>who </a:t>
            </a:r>
            <a:r>
              <a:rPr lang="en-US" sz="1600" b="1" u="sng" dirty="0" smtClean="0">
                <a:solidFill>
                  <a:srgbClr val="C00000"/>
                </a:solidFill>
              </a:rPr>
              <a:t>dwell on the earth </a:t>
            </a:r>
            <a:r>
              <a:rPr lang="en-US" sz="1600" dirty="0" smtClean="0"/>
              <a:t>to make an image to the beast who had the wound of the sword and has come to life. </a:t>
            </a:r>
          </a:p>
          <a:p>
            <a:pPr>
              <a:buNone/>
            </a:pPr>
            <a:r>
              <a:rPr lang="en-US" sz="1600" b="1" dirty="0" smtClean="0">
                <a:solidFill>
                  <a:srgbClr val="0000FF"/>
                </a:solidFill>
              </a:rPr>
              <a:t> Rev. 17:2 </a:t>
            </a:r>
            <a:r>
              <a:rPr lang="en-US" sz="1600" dirty="0" smtClean="0"/>
              <a:t>with whom the kings of the earth committed </a:t>
            </a:r>
            <a:r>
              <a:rPr lang="en-US" sz="1600" i="1" dirty="0" smtClean="0"/>
              <a:t>acts of</a:t>
            </a:r>
            <a:r>
              <a:rPr lang="en-US" sz="1600" dirty="0" smtClean="0"/>
              <a:t> immorality, and those </a:t>
            </a:r>
            <a:r>
              <a:rPr lang="en-US" sz="1600" b="1" u="sng" dirty="0" smtClean="0"/>
              <a:t>who </a:t>
            </a:r>
            <a:r>
              <a:rPr lang="en-US" sz="1600" b="1" u="sng" dirty="0" smtClean="0">
                <a:solidFill>
                  <a:srgbClr val="C00000"/>
                </a:solidFill>
              </a:rPr>
              <a:t>dwell on the earth</a:t>
            </a:r>
            <a:r>
              <a:rPr lang="en-US" sz="1600" dirty="0" smtClean="0"/>
              <a:t> [KJV: </a:t>
            </a:r>
            <a:r>
              <a:rPr lang="en-US" sz="1600" b="1" u="sng" dirty="0" smtClean="0">
                <a:solidFill>
                  <a:srgbClr val="C00000"/>
                </a:solidFill>
              </a:rPr>
              <a:t>inhabitants of</a:t>
            </a:r>
            <a:r>
              <a:rPr lang="en-US" sz="1600" dirty="0" smtClean="0"/>
              <a:t>] were made drunk with the wine of her immorality." </a:t>
            </a:r>
          </a:p>
          <a:p>
            <a:pPr>
              <a:buNone/>
            </a:pPr>
            <a:r>
              <a:rPr lang="en-US" sz="1600" b="1" dirty="0" smtClean="0">
                <a:solidFill>
                  <a:srgbClr val="0000FF"/>
                </a:solidFill>
              </a:rPr>
              <a:t> Rev. 17:8 </a:t>
            </a:r>
            <a:r>
              <a:rPr lang="en-US" sz="1600" dirty="0" smtClean="0"/>
              <a:t>"The beast that you saw was and is not, and is about to come up out of the abyss and to go to destruction. And those </a:t>
            </a:r>
            <a:r>
              <a:rPr lang="en-US" sz="1600" b="1" u="sng" dirty="0" smtClean="0"/>
              <a:t>who </a:t>
            </a:r>
            <a:r>
              <a:rPr lang="en-US" sz="1600" b="1" u="sng" dirty="0" smtClean="0">
                <a:solidFill>
                  <a:srgbClr val="C00000"/>
                </a:solidFill>
              </a:rPr>
              <a:t>dwell on the earth </a:t>
            </a:r>
            <a:r>
              <a:rPr lang="en-US" sz="1600" dirty="0" smtClean="0"/>
              <a:t>will wonder, whose name has not been written in the book of life from the foundation of the world, when they see the beast, that he was and is not and will come. </a:t>
            </a:r>
          </a:p>
          <a:p>
            <a:pPr>
              <a:buNone/>
            </a:pPr>
            <a:endParaRPr lang="en-US" sz="1200"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37</a:t>
            </a:fld>
            <a:endParaRPr lang="en-US"/>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438"/>
            <a:ext cx="8915400" cy="563562"/>
          </a:xfrm>
        </p:spPr>
        <p:txBody>
          <a:bodyPr>
            <a:noAutofit/>
          </a:bodyPr>
          <a:lstStyle/>
          <a:p>
            <a:r>
              <a:rPr lang="en-US" sz="2000" b="1" dirty="0" smtClean="0"/>
              <a:t>Second - </a:t>
            </a:r>
            <a:r>
              <a:rPr lang="en-US" sz="2000" b="1" u="sng" dirty="0" smtClean="0">
                <a:solidFill>
                  <a:srgbClr val="0000FF"/>
                </a:solidFill>
              </a:rPr>
              <a:t>Ka-</a:t>
            </a:r>
            <a:r>
              <a:rPr lang="en-US" sz="2000" b="1" u="sng" dirty="0" err="1" smtClean="0">
                <a:solidFill>
                  <a:srgbClr val="0000FF"/>
                </a:solidFill>
              </a:rPr>
              <a:t>toi</a:t>
            </a:r>
            <a:r>
              <a:rPr lang="en-US" sz="2000" b="1" u="sng" dirty="0" smtClean="0">
                <a:solidFill>
                  <a:srgbClr val="0000FF"/>
                </a:solidFill>
              </a:rPr>
              <a:t>-</a:t>
            </a:r>
            <a:r>
              <a:rPr lang="en-US" sz="2000" b="1" u="sng" dirty="0" err="1" smtClean="0">
                <a:solidFill>
                  <a:srgbClr val="0000FF"/>
                </a:solidFill>
              </a:rPr>
              <a:t>ke</a:t>
            </a:r>
            <a:r>
              <a:rPr lang="en-US" sz="2000" b="1" u="sng" dirty="0" smtClean="0">
                <a:solidFill>
                  <a:srgbClr val="0000FF"/>
                </a:solidFill>
              </a:rPr>
              <a:t>’-o</a:t>
            </a:r>
            <a:r>
              <a:rPr lang="en-US" sz="2000" u="sng" dirty="0" smtClean="0"/>
              <a:t>; Greek 2596 (</a:t>
            </a:r>
            <a:r>
              <a:rPr lang="en-US" sz="2000" u="sng" dirty="0" err="1" smtClean="0"/>
              <a:t>kata</a:t>
            </a:r>
            <a:r>
              <a:rPr lang="en-US" sz="2000" u="sng" dirty="0" smtClean="0"/>
              <a:t>) and Greek 3611 (</a:t>
            </a:r>
            <a:r>
              <a:rPr lang="en-US" sz="2000" u="sng" dirty="0" err="1" smtClean="0"/>
              <a:t>oikeo</a:t>
            </a:r>
            <a:r>
              <a:rPr lang="en-US" sz="2000" u="sng" dirty="0" smtClean="0"/>
              <a:t>)</a:t>
            </a:r>
            <a:r>
              <a:rPr lang="en-US" sz="2000" i="1" u="sng" dirty="0" smtClean="0"/>
              <a:t>;</a:t>
            </a:r>
            <a:r>
              <a:rPr lang="en-US" sz="2000" dirty="0" smtClean="0"/>
              <a:t> </a:t>
            </a:r>
            <a:r>
              <a:rPr lang="en-US" sz="2000" b="1" i="1" u="sng" dirty="0" smtClean="0">
                <a:solidFill>
                  <a:srgbClr val="C00000"/>
                </a:solidFill>
              </a:rPr>
              <a:t>to inhabit</a:t>
            </a:r>
            <a:r>
              <a:rPr lang="en-US" sz="2000" i="1" dirty="0" smtClean="0"/>
              <a:t>, </a:t>
            </a:r>
            <a:r>
              <a:rPr lang="en-US" sz="2000" b="1" i="1" u="sng" dirty="0" smtClean="0">
                <a:solidFill>
                  <a:srgbClr val="C00000"/>
                </a:solidFill>
              </a:rPr>
              <a:t>to settle</a:t>
            </a:r>
            <a:r>
              <a:rPr lang="en-US" sz="2000" b="1" dirty="0" smtClean="0"/>
              <a:t> [used 40 times in the New Testament; see Rev instances below]</a:t>
            </a:r>
            <a:r>
              <a:rPr lang="en-US" sz="2000" u="sng" dirty="0" smtClean="0">
                <a:solidFill>
                  <a:srgbClr val="C00000"/>
                </a:solidFill>
              </a:rPr>
              <a:t> </a:t>
            </a:r>
            <a:endParaRPr lang="en-US" sz="2000" dirty="0">
              <a:solidFill>
                <a:srgbClr val="C00000"/>
              </a:solidFill>
            </a:endParaRPr>
          </a:p>
        </p:txBody>
      </p:sp>
      <p:sp>
        <p:nvSpPr>
          <p:cNvPr id="3" name="Content Placeholder 2"/>
          <p:cNvSpPr>
            <a:spLocks noGrp="1"/>
          </p:cNvSpPr>
          <p:nvPr>
            <p:ph idx="1"/>
          </p:nvPr>
        </p:nvSpPr>
        <p:spPr>
          <a:xfrm>
            <a:off x="228600" y="762000"/>
            <a:ext cx="8610600" cy="4525963"/>
          </a:xfrm>
        </p:spPr>
        <p:txBody>
          <a:bodyPr>
            <a:noAutofit/>
          </a:bodyPr>
          <a:lstStyle/>
          <a:p>
            <a:pPr>
              <a:buNone/>
            </a:pPr>
            <a:r>
              <a:rPr lang="en-US" sz="1600" dirty="0" smtClean="0">
                <a:solidFill>
                  <a:srgbClr val="0000FF"/>
                </a:solidFill>
              </a:rPr>
              <a:t> </a:t>
            </a:r>
            <a:r>
              <a:rPr lang="en-US" sz="1600" b="1" dirty="0" smtClean="0">
                <a:solidFill>
                  <a:srgbClr val="0000FF"/>
                </a:solidFill>
              </a:rPr>
              <a:t>Rev. 3:10</a:t>
            </a:r>
            <a:r>
              <a:rPr lang="en-US" sz="1600" dirty="0" smtClean="0">
                <a:solidFill>
                  <a:srgbClr val="0000FF"/>
                </a:solidFill>
              </a:rPr>
              <a:t> </a:t>
            </a:r>
            <a:r>
              <a:rPr lang="en-US" sz="1600" dirty="0" smtClean="0"/>
              <a:t>'Because you have kept the word of My perseverance, I also will keep you from the hour of testing, that </a:t>
            </a:r>
            <a:r>
              <a:rPr lang="en-US" sz="1600" i="1" dirty="0" smtClean="0"/>
              <a:t>hour</a:t>
            </a:r>
            <a:r>
              <a:rPr lang="en-US" sz="1600" dirty="0" smtClean="0"/>
              <a:t> which is about to come upon the whole world, to test those </a:t>
            </a:r>
            <a:r>
              <a:rPr lang="en-US" sz="1600" b="1" u="sng" dirty="0" smtClean="0"/>
              <a:t>who </a:t>
            </a:r>
            <a:r>
              <a:rPr lang="en-US" sz="1600" b="1" u="sng" dirty="0" smtClean="0">
                <a:solidFill>
                  <a:srgbClr val="C00000"/>
                </a:solidFill>
              </a:rPr>
              <a:t>dwell upon the earth. </a:t>
            </a:r>
          </a:p>
          <a:p>
            <a:pPr>
              <a:buNone/>
            </a:pPr>
            <a:r>
              <a:rPr lang="en-US" sz="1600" dirty="0" smtClean="0">
                <a:solidFill>
                  <a:srgbClr val="0000FF"/>
                </a:solidFill>
              </a:rPr>
              <a:t> </a:t>
            </a:r>
            <a:r>
              <a:rPr lang="en-US" sz="1600" b="1" dirty="0" smtClean="0">
                <a:solidFill>
                  <a:srgbClr val="0000FF"/>
                </a:solidFill>
              </a:rPr>
              <a:t>Rev. 6:10 </a:t>
            </a:r>
            <a:r>
              <a:rPr lang="en-US" sz="1600" dirty="0" smtClean="0"/>
              <a:t>and they cried out with a loud voice, saying, "How long, O Lord, holy and true, wilt Thou refrain from judging and avenging our blood on those </a:t>
            </a:r>
            <a:r>
              <a:rPr lang="en-US" sz="1600" u="sng" dirty="0" smtClean="0"/>
              <a:t>who </a:t>
            </a:r>
            <a:r>
              <a:rPr lang="en-US" sz="1600" b="1" u="sng" dirty="0" smtClean="0">
                <a:solidFill>
                  <a:srgbClr val="C00000"/>
                </a:solidFill>
              </a:rPr>
              <a:t>dwell on the earth</a:t>
            </a:r>
            <a:r>
              <a:rPr lang="en-US" sz="1600" dirty="0" smtClean="0"/>
              <a:t>?" </a:t>
            </a:r>
          </a:p>
          <a:p>
            <a:pPr>
              <a:buNone/>
            </a:pPr>
            <a:r>
              <a:rPr lang="en-US" sz="1600" dirty="0" smtClean="0">
                <a:solidFill>
                  <a:srgbClr val="0000FF"/>
                </a:solidFill>
              </a:rPr>
              <a:t> </a:t>
            </a:r>
            <a:r>
              <a:rPr lang="en-US" sz="1600" b="1" dirty="0" smtClean="0">
                <a:solidFill>
                  <a:srgbClr val="0000FF"/>
                </a:solidFill>
              </a:rPr>
              <a:t>Rev. 8:13 </a:t>
            </a:r>
            <a:r>
              <a:rPr lang="en-US" sz="1600" dirty="0" smtClean="0"/>
              <a:t>And I looked, and I heard an eagle flying in </a:t>
            </a:r>
            <a:r>
              <a:rPr lang="en-US" sz="1600" dirty="0" err="1" smtClean="0"/>
              <a:t>midheaven</a:t>
            </a:r>
            <a:r>
              <a:rPr lang="en-US" sz="1600" dirty="0" smtClean="0"/>
              <a:t>, saying with a loud voice, "Woe, woe, woe, to those </a:t>
            </a:r>
            <a:r>
              <a:rPr lang="en-US" sz="1600" b="1" u="sng" dirty="0" smtClean="0"/>
              <a:t>who </a:t>
            </a:r>
            <a:r>
              <a:rPr lang="en-US" sz="1600" b="1" u="sng" dirty="0" smtClean="0">
                <a:solidFill>
                  <a:srgbClr val="C00000"/>
                </a:solidFill>
              </a:rPr>
              <a:t>dwell on the earth </a:t>
            </a:r>
            <a:r>
              <a:rPr lang="en-US" sz="1600" u="sng" dirty="0" smtClean="0"/>
              <a:t>[KJV: </a:t>
            </a:r>
            <a:r>
              <a:rPr lang="en-US" sz="1600" b="1" u="sng" dirty="0" err="1" smtClean="0">
                <a:solidFill>
                  <a:srgbClr val="C00000"/>
                </a:solidFill>
              </a:rPr>
              <a:t>inhabiters</a:t>
            </a:r>
            <a:r>
              <a:rPr lang="en-US" sz="1600" b="1" u="sng" dirty="0" smtClean="0">
                <a:solidFill>
                  <a:srgbClr val="C00000"/>
                </a:solidFill>
              </a:rPr>
              <a:t> of</a:t>
            </a:r>
            <a:r>
              <a:rPr lang="en-US" sz="1600" u="sng" dirty="0" smtClean="0"/>
              <a:t>]</a:t>
            </a:r>
            <a:r>
              <a:rPr lang="en-US" sz="1600" dirty="0" smtClean="0"/>
              <a:t>, because of the remaining blasts of the trumpet of the three angels who are about to sound!" </a:t>
            </a:r>
          </a:p>
          <a:p>
            <a:pPr>
              <a:buNone/>
            </a:pPr>
            <a:r>
              <a:rPr lang="en-US" sz="1600" dirty="0" smtClean="0">
                <a:solidFill>
                  <a:srgbClr val="0000FF"/>
                </a:solidFill>
              </a:rPr>
              <a:t> </a:t>
            </a:r>
            <a:r>
              <a:rPr lang="en-US" sz="1600" b="1" dirty="0" smtClean="0">
                <a:solidFill>
                  <a:srgbClr val="0000FF"/>
                </a:solidFill>
              </a:rPr>
              <a:t>Rev. 11:10 </a:t>
            </a:r>
            <a:r>
              <a:rPr lang="en-US" sz="1600" dirty="0" smtClean="0"/>
              <a:t>And those </a:t>
            </a:r>
            <a:r>
              <a:rPr lang="en-US" sz="1600" b="1" u="sng" dirty="0" smtClean="0"/>
              <a:t>who </a:t>
            </a:r>
            <a:r>
              <a:rPr lang="en-US" sz="1600" b="1" u="sng" dirty="0" smtClean="0">
                <a:solidFill>
                  <a:srgbClr val="C00000"/>
                </a:solidFill>
              </a:rPr>
              <a:t>dwell on the earth </a:t>
            </a:r>
            <a:r>
              <a:rPr lang="en-US" sz="1600" i="1" dirty="0" smtClean="0"/>
              <a:t>will</a:t>
            </a:r>
            <a:r>
              <a:rPr lang="en-US" sz="1600" dirty="0" smtClean="0"/>
              <a:t> rejoice over them and make merry; and they will send gifts to one another, because these two prophets tormented those </a:t>
            </a:r>
            <a:r>
              <a:rPr lang="en-US" sz="1600" b="1" dirty="0" smtClean="0"/>
              <a:t>who </a:t>
            </a:r>
            <a:r>
              <a:rPr lang="en-US" sz="1600" b="1" u="sng" dirty="0" smtClean="0">
                <a:solidFill>
                  <a:srgbClr val="C00000"/>
                </a:solidFill>
              </a:rPr>
              <a:t>dwell</a:t>
            </a:r>
            <a:r>
              <a:rPr lang="en-US" sz="1600" b="1" dirty="0" smtClean="0"/>
              <a:t> on the earth</a:t>
            </a:r>
            <a:r>
              <a:rPr lang="en-US" sz="1600" dirty="0" smtClean="0"/>
              <a:t>. </a:t>
            </a:r>
          </a:p>
          <a:p>
            <a:pPr>
              <a:buNone/>
            </a:pPr>
            <a:r>
              <a:rPr lang="en-US" sz="1600" b="1" dirty="0" smtClean="0">
                <a:solidFill>
                  <a:srgbClr val="0000FF"/>
                </a:solidFill>
              </a:rPr>
              <a:t> Rev. 13:8 </a:t>
            </a:r>
            <a:r>
              <a:rPr lang="en-US" sz="1600" dirty="0" smtClean="0"/>
              <a:t>And all </a:t>
            </a:r>
            <a:r>
              <a:rPr lang="en-US" sz="1600" b="1" u="sng" dirty="0" smtClean="0"/>
              <a:t>who </a:t>
            </a:r>
            <a:r>
              <a:rPr lang="en-US" sz="1600" b="1" u="sng" dirty="0" smtClean="0">
                <a:solidFill>
                  <a:srgbClr val="C00000"/>
                </a:solidFill>
              </a:rPr>
              <a:t>dwell on the earth </a:t>
            </a:r>
            <a:r>
              <a:rPr lang="en-US" sz="1600" dirty="0" smtClean="0"/>
              <a:t>will worship him, </a:t>
            </a:r>
            <a:r>
              <a:rPr lang="en-US" sz="1600" i="1" dirty="0" smtClean="0"/>
              <a:t>everyone</a:t>
            </a:r>
            <a:r>
              <a:rPr lang="en-US" sz="1600" dirty="0" smtClean="0"/>
              <a:t> whose name has not been written from the foundation of the world in the book of life of the Lamb who has been slain. </a:t>
            </a:r>
          </a:p>
          <a:p>
            <a:pPr>
              <a:buNone/>
            </a:pPr>
            <a:r>
              <a:rPr lang="en-US" sz="1600" b="1" dirty="0" smtClean="0">
                <a:solidFill>
                  <a:srgbClr val="0000FF"/>
                </a:solidFill>
              </a:rPr>
              <a:t> Rev. 13:12 </a:t>
            </a:r>
            <a:r>
              <a:rPr lang="en-US" sz="1600" dirty="0" smtClean="0"/>
              <a:t>And he exercises all the authority of the first beast in his presence. And he makes the </a:t>
            </a:r>
            <a:r>
              <a:rPr lang="en-US" sz="1600" b="1" u="sng" dirty="0" smtClean="0"/>
              <a:t>earth</a:t>
            </a:r>
            <a:r>
              <a:rPr lang="en-US" sz="1600" dirty="0" smtClean="0"/>
              <a:t> and those </a:t>
            </a:r>
            <a:r>
              <a:rPr lang="en-US" sz="1600" b="1" u="sng" dirty="0" smtClean="0"/>
              <a:t>who </a:t>
            </a:r>
            <a:r>
              <a:rPr lang="en-US" sz="1600" b="1" u="sng" dirty="0" smtClean="0">
                <a:solidFill>
                  <a:srgbClr val="C00000"/>
                </a:solidFill>
              </a:rPr>
              <a:t>dwell</a:t>
            </a:r>
            <a:r>
              <a:rPr lang="en-US" sz="1600" b="1" u="sng" dirty="0" smtClean="0"/>
              <a:t> in it </a:t>
            </a:r>
            <a:r>
              <a:rPr lang="en-US" sz="1600" dirty="0" smtClean="0"/>
              <a:t>to worship the first beast, whose fatal wound was healed. </a:t>
            </a:r>
          </a:p>
          <a:p>
            <a:pPr>
              <a:buNone/>
            </a:pPr>
            <a:r>
              <a:rPr lang="en-US" sz="1600" b="1" dirty="0" smtClean="0">
                <a:solidFill>
                  <a:srgbClr val="0000FF"/>
                </a:solidFill>
              </a:rPr>
              <a:t> Rev. 13:14 </a:t>
            </a:r>
            <a:r>
              <a:rPr lang="en-US" sz="1600" dirty="0" smtClean="0"/>
              <a:t>And he deceives those </a:t>
            </a:r>
            <a:r>
              <a:rPr lang="en-US" sz="1600" b="1" u="sng" dirty="0" smtClean="0"/>
              <a:t>who </a:t>
            </a:r>
            <a:r>
              <a:rPr lang="en-US" sz="1600" b="1" u="sng" dirty="0" smtClean="0">
                <a:solidFill>
                  <a:srgbClr val="C00000"/>
                </a:solidFill>
              </a:rPr>
              <a:t>dwell on the earth </a:t>
            </a:r>
            <a:r>
              <a:rPr lang="en-US" sz="1600" dirty="0" smtClean="0"/>
              <a:t>because of the signs which it was given him to perform in the presence of the beast, telling those </a:t>
            </a:r>
            <a:r>
              <a:rPr lang="en-US" sz="1600" b="1" u="sng" dirty="0" smtClean="0"/>
              <a:t>who </a:t>
            </a:r>
            <a:r>
              <a:rPr lang="en-US" sz="1600" b="1" u="sng" dirty="0" smtClean="0">
                <a:solidFill>
                  <a:srgbClr val="C00000"/>
                </a:solidFill>
              </a:rPr>
              <a:t>dwell on the earth </a:t>
            </a:r>
            <a:r>
              <a:rPr lang="en-US" sz="1600" dirty="0" smtClean="0"/>
              <a:t>to make an image to the beast who had the wound of the sword and has come to life. </a:t>
            </a:r>
          </a:p>
          <a:p>
            <a:pPr>
              <a:buNone/>
            </a:pPr>
            <a:r>
              <a:rPr lang="en-US" sz="1600" b="1" dirty="0" smtClean="0">
                <a:solidFill>
                  <a:srgbClr val="0000FF"/>
                </a:solidFill>
              </a:rPr>
              <a:t> Rev. 17:2 </a:t>
            </a:r>
            <a:r>
              <a:rPr lang="en-US" sz="1600" dirty="0" smtClean="0"/>
              <a:t>with whom the kings of the earth committed </a:t>
            </a:r>
            <a:r>
              <a:rPr lang="en-US" sz="1600" i="1" dirty="0" smtClean="0"/>
              <a:t>acts of</a:t>
            </a:r>
            <a:r>
              <a:rPr lang="en-US" sz="1600" dirty="0" smtClean="0"/>
              <a:t> immorality, and those </a:t>
            </a:r>
            <a:r>
              <a:rPr lang="en-US" sz="1600" b="1" u="sng" dirty="0" smtClean="0"/>
              <a:t>who </a:t>
            </a:r>
            <a:r>
              <a:rPr lang="en-US" sz="1600" b="1" u="sng" dirty="0" smtClean="0">
                <a:solidFill>
                  <a:srgbClr val="C00000"/>
                </a:solidFill>
              </a:rPr>
              <a:t>dwell on the earth</a:t>
            </a:r>
            <a:r>
              <a:rPr lang="en-US" sz="1600" dirty="0" smtClean="0"/>
              <a:t> [KJV: </a:t>
            </a:r>
            <a:r>
              <a:rPr lang="en-US" sz="1600" b="1" u="sng" dirty="0" smtClean="0">
                <a:solidFill>
                  <a:srgbClr val="C00000"/>
                </a:solidFill>
              </a:rPr>
              <a:t>inhabitants of</a:t>
            </a:r>
            <a:r>
              <a:rPr lang="en-US" sz="1600" dirty="0" smtClean="0"/>
              <a:t>] were made drunk with the wine of her immorality." </a:t>
            </a:r>
          </a:p>
          <a:p>
            <a:pPr>
              <a:buNone/>
            </a:pPr>
            <a:r>
              <a:rPr lang="en-US" sz="1600" b="1" dirty="0" smtClean="0">
                <a:solidFill>
                  <a:srgbClr val="0000FF"/>
                </a:solidFill>
              </a:rPr>
              <a:t> Rev. 17:8 </a:t>
            </a:r>
            <a:r>
              <a:rPr lang="en-US" sz="1600" dirty="0" smtClean="0"/>
              <a:t>"The beast that you saw was and is not, and is about to come up out of the abyss and to go to destruction. And those </a:t>
            </a:r>
            <a:r>
              <a:rPr lang="en-US" sz="1600" b="1" u="sng" dirty="0" smtClean="0"/>
              <a:t>who </a:t>
            </a:r>
            <a:r>
              <a:rPr lang="en-US" sz="1600" b="1" u="sng" dirty="0" smtClean="0">
                <a:solidFill>
                  <a:srgbClr val="C00000"/>
                </a:solidFill>
              </a:rPr>
              <a:t>dwell on the earth </a:t>
            </a:r>
            <a:r>
              <a:rPr lang="en-US" sz="1600" dirty="0" smtClean="0"/>
              <a:t>will wonder, whose name has not been written in the book of life from the foundation of the world, when they see the beast, that he was and is not and will come. </a:t>
            </a:r>
          </a:p>
          <a:p>
            <a:pPr>
              <a:buNone/>
            </a:pPr>
            <a:endParaRPr lang="en-US" sz="1200"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38</a:t>
            </a:fld>
            <a:endParaRPr lang="en-US"/>
          </a:p>
        </p:txBody>
      </p:sp>
      <p:sp>
        <p:nvSpPr>
          <p:cNvPr id="7" name="TextBox 6"/>
          <p:cNvSpPr txBox="1"/>
          <p:nvPr/>
        </p:nvSpPr>
        <p:spPr>
          <a:xfrm>
            <a:off x="1219200" y="2590801"/>
            <a:ext cx="6629400" cy="1384995"/>
          </a:xfrm>
          <a:prstGeom prst="rect">
            <a:avLst/>
          </a:prstGeom>
          <a:solidFill>
            <a:schemeClr val="accent3">
              <a:lumMod val="60000"/>
              <a:lumOff val="40000"/>
            </a:schemeClr>
          </a:solidFill>
        </p:spPr>
        <p:txBody>
          <a:bodyPr wrap="square" rtlCol="0">
            <a:spAutoFit/>
          </a:bodyPr>
          <a:lstStyle/>
          <a:p>
            <a:r>
              <a:rPr lang="en-US" sz="2800" b="1" dirty="0" smtClean="0">
                <a:solidFill>
                  <a:srgbClr val="0000FF"/>
                </a:solidFill>
              </a:rPr>
              <a:t>Genesis 19:26 </a:t>
            </a:r>
            <a:r>
              <a:rPr lang="en-US" sz="2800" dirty="0" smtClean="0"/>
              <a:t>But his [</a:t>
            </a:r>
            <a:r>
              <a:rPr lang="en-US" sz="2800" i="1" dirty="0" smtClean="0"/>
              <a:t>Lot’s</a:t>
            </a:r>
            <a:r>
              <a:rPr lang="en-US" sz="2800" dirty="0" smtClean="0"/>
              <a:t>] wife, from behind him, looked </a:t>
            </a:r>
            <a:r>
              <a:rPr lang="en-US" sz="2800" i="1" dirty="0" smtClean="0"/>
              <a:t>back,</a:t>
            </a:r>
            <a:r>
              <a:rPr lang="en-US" sz="2800" dirty="0" smtClean="0"/>
              <a:t> and she became a pillar of salt. </a:t>
            </a:r>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20580" y="3520190"/>
            <a:ext cx="21336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p:cNvGraphicFramePr>
            <a:graphicFrameLocks noGrp="1"/>
          </p:cNvGraphicFramePr>
          <p:nvPr/>
        </p:nvGraphicFramePr>
        <p:xfrm>
          <a:off x="990600" y="457200"/>
          <a:ext cx="8153400" cy="5638800"/>
        </p:xfrm>
        <a:graphic>
          <a:graphicData uri="http://schemas.openxmlformats.org/drawingml/2006/table">
            <a:tbl>
              <a:tblPr/>
              <a:tblGrid>
                <a:gridCol w="3776313"/>
                <a:gridCol w="4377087"/>
              </a:tblGrid>
              <a:tr h="5638800">
                <a:tc>
                  <a:txBody>
                    <a:bodyPr/>
                    <a:lstStyle/>
                    <a:p>
                      <a:r>
                        <a:rPr lang="en-US" sz="2000" baseline="30000" dirty="0" smtClean="0">
                          <a:solidFill>
                            <a:srgbClr val="1F497D"/>
                          </a:solidFill>
                          <a:latin typeface="Times New Roman"/>
                        </a:rPr>
                        <a:t>9</a:t>
                      </a:r>
                      <a:r>
                        <a:rPr lang="en-US" sz="2000" dirty="0" smtClean="0">
                          <a:latin typeface="Times New Roman"/>
                        </a:rPr>
                        <a:t>And </a:t>
                      </a:r>
                      <a:r>
                        <a:rPr lang="en-US" sz="2000" dirty="0">
                          <a:latin typeface="Times New Roman"/>
                        </a:rPr>
                        <a:t>when He broke the </a:t>
                      </a:r>
                      <a:r>
                        <a:rPr lang="en-US" sz="2000" b="1" u="sng" dirty="0">
                          <a:solidFill>
                            <a:srgbClr val="C00000"/>
                          </a:solidFill>
                          <a:latin typeface="Times New Roman"/>
                        </a:rPr>
                        <a:t>fifth seal</a:t>
                      </a:r>
                      <a:r>
                        <a:rPr lang="en-US" sz="2000" dirty="0">
                          <a:latin typeface="Times New Roman"/>
                        </a:rPr>
                        <a:t>, I saw </a:t>
                      </a:r>
                      <a:r>
                        <a:rPr lang="en-US" sz="2000" u="sng" dirty="0">
                          <a:latin typeface="Times New Roman"/>
                        </a:rPr>
                        <a:t>underneath the altar the </a:t>
                      </a:r>
                      <a:r>
                        <a:rPr lang="en-US" sz="2000" b="1" u="sng" dirty="0">
                          <a:latin typeface="Times New Roman"/>
                        </a:rPr>
                        <a:t>souls of those who had been slain</a:t>
                      </a:r>
                      <a:r>
                        <a:rPr lang="en-US" sz="2000" u="sng" dirty="0">
                          <a:latin typeface="Times New Roman"/>
                        </a:rPr>
                        <a:t> because of the word of God, and because of the testimony which they had maintained</a:t>
                      </a:r>
                      <a:r>
                        <a:rPr lang="en-US" sz="2000" dirty="0">
                          <a:latin typeface="Times New Roman"/>
                        </a:rPr>
                        <a:t>; </a:t>
                      </a:r>
                      <a:r>
                        <a:rPr lang="en-US" sz="2000" baseline="30000" dirty="0">
                          <a:solidFill>
                            <a:srgbClr val="1F497D"/>
                          </a:solidFill>
                          <a:latin typeface="Times New Roman"/>
                        </a:rPr>
                        <a:t>10</a:t>
                      </a:r>
                      <a:r>
                        <a:rPr lang="en-US" sz="2000" dirty="0">
                          <a:latin typeface="Times New Roman"/>
                        </a:rPr>
                        <a:t>and they cried out with a loud voice, saying, "How long, O Lord, holy and true, wilt Thou refrain from judging and avenging our blood on those who </a:t>
                      </a:r>
                      <a:r>
                        <a:rPr lang="en-US" sz="2000" b="1" u="sng" kern="1200" dirty="0">
                          <a:solidFill>
                            <a:srgbClr val="C00000"/>
                          </a:solidFill>
                          <a:latin typeface="Times New Roman"/>
                          <a:ea typeface="+mn-ea"/>
                          <a:cs typeface="+mn-cs"/>
                        </a:rPr>
                        <a:t>dwell on the earth</a:t>
                      </a:r>
                      <a:r>
                        <a:rPr lang="en-US" sz="2000" dirty="0">
                          <a:latin typeface="Times New Roman"/>
                        </a:rPr>
                        <a:t>?" </a:t>
                      </a:r>
                      <a:r>
                        <a:rPr lang="en-US" sz="2000" baseline="30000" dirty="0">
                          <a:solidFill>
                            <a:srgbClr val="1F497D"/>
                          </a:solidFill>
                          <a:latin typeface="Times New Roman"/>
                        </a:rPr>
                        <a:t>11</a:t>
                      </a:r>
                      <a:r>
                        <a:rPr lang="en-US" sz="2000" dirty="0">
                          <a:latin typeface="Times New Roman"/>
                        </a:rPr>
                        <a:t>And </a:t>
                      </a:r>
                      <a:r>
                        <a:rPr lang="en-US" sz="2000" u="sng" dirty="0">
                          <a:latin typeface="Times New Roman"/>
                        </a:rPr>
                        <a:t>there was given to each of them a white robe</a:t>
                      </a:r>
                      <a:r>
                        <a:rPr lang="en-US" sz="2000" dirty="0">
                          <a:latin typeface="Times New Roman"/>
                        </a:rPr>
                        <a:t>; and they were told that they should </a:t>
                      </a:r>
                      <a:r>
                        <a:rPr lang="en-US" sz="2000" u="sng" dirty="0">
                          <a:latin typeface="Times New Roman"/>
                        </a:rPr>
                        <a:t>rest for a little while longer, until </a:t>
                      </a:r>
                      <a:r>
                        <a:rPr lang="en-US" sz="2000" i="1" u="sng" dirty="0">
                          <a:latin typeface="Times New Roman"/>
                        </a:rPr>
                        <a:t>the number of</a:t>
                      </a:r>
                      <a:r>
                        <a:rPr lang="en-US" sz="2000" u="sng" dirty="0">
                          <a:latin typeface="Times New Roman"/>
                        </a:rPr>
                        <a:t> </a:t>
                      </a:r>
                      <a:r>
                        <a:rPr lang="en-US" sz="2000" b="1" u="sng" dirty="0">
                          <a:latin typeface="Times New Roman"/>
                        </a:rPr>
                        <a:t>their fellow servants and their brethren who were to be killed</a:t>
                      </a:r>
                      <a:r>
                        <a:rPr lang="en-US" sz="2000" dirty="0">
                          <a:latin typeface="Times New Roman"/>
                        </a:rPr>
                        <a:t> even as they had been, should be completed also. </a:t>
                      </a:r>
                      <a:endParaRPr lang="en-US" sz="1800" dirty="0">
                        <a:latin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000" baseline="30000" dirty="0">
                          <a:solidFill>
                            <a:srgbClr val="1F497D"/>
                          </a:solidFill>
                          <a:latin typeface="Times New Roman"/>
                          <a:ea typeface="Times New Roman"/>
                        </a:rPr>
                        <a:t>9</a:t>
                      </a:r>
                      <a:r>
                        <a:rPr lang="en-US" sz="2000" dirty="0">
                          <a:solidFill>
                            <a:srgbClr val="FF0000"/>
                          </a:solidFill>
                          <a:latin typeface="Times New Roman"/>
                          <a:ea typeface="Times New Roman"/>
                        </a:rPr>
                        <a:t>"</a:t>
                      </a:r>
                      <a:r>
                        <a:rPr lang="en-US" sz="2000" u="sng" dirty="0">
                          <a:solidFill>
                            <a:srgbClr val="FF0000"/>
                          </a:solidFill>
                          <a:latin typeface="Times New Roman"/>
                          <a:ea typeface="Times New Roman"/>
                        </a:rPr>
                        <a:t>Then they will deliver you to tribulation, and will kill you</a:t>
                      </a:r>
                      <a:r>
                        <a:rPr lang="en-US" sz="2000" dirty="0">
                          <a:solidFill>
                            <a:srgbClr val="FF0000"/>
                          </a:solidFill>
                          <a:latin typeface="Times New Roman"/>
                          <a:ea typeface="Times New Roman"/>
                        </a:rPr>
                        <a:t>, and you will be hated by all nations on account of My name</a:t>
                      </a:r>
                      <a:r>
                        <a:rPr lang="en-US" sz="2000" dirty="0" smtClean="0">
                          <a:solidFill>
                            <a:srgbClr val="FF0000"/>
                          </a:solidFill>
                          <a:latin typeface="Times New Roman"/>
                          <a:ea typeface="Times New Roman"/>
                        </a:rPr>
                        <a:t>.</a:t>
                      </a:r>
                    </a:p>
                    <a:p>
                      <a:pPr marL="102870" marR="0" indent="-102870">
                        <a:spcBef>
                          <a:spcPts val="0"/>
                        </a:spcBef>
                        <a:spcAft>
                          <a:spcPts val="0"/>
                        </a:spcAft>
                      </a:pPr>
                      <a:endParaRPr lang="en-US" sz="1800" dirty="0">
                        <a:latin typeface="Times New Roman"/>
                        <a:ea typeface="Times New Roman"/>
                      </a:endParaRPr>
                    </a:p>
                    <a:p>
                      <a:pPr marL="102870" marR="0" indent="-102870">
                        <a:spcBef>
                          <a:spcPts val="0"/>
                        </a:spcBef>
                        <a:spcAft>
                          <a:spcPts val="0"/>
                        </a:spcAft>
                      </a:pPr>
                      <a:r>
                        <a:rPr lang="en-US" sz="2000" baseline="30000" dirty="0">
                          <a:solidFill>
                            <a:srgbClr val="1F497D"/>
                          </a:solidFill>
                          <a:latin typeface="Times New Roman"/>
                          <a:ea typeface="Times New Roman"/>
                        </a:rPr>
                        <a:t>10</a:t>
                      </a:r>
                      <a:r>
                        <a:rPr lang="en-US" sz="2000" dirty="0">
                          <a:solidFill>
                            <a:srgbClr val="FF0000"/>
                          </a:solidFill>
                          <a:latin typeface="Times New Roman"/>
                          <a:ea typeface="Times New Roman"/>
                        </a:rPr>
                        <a:t>"And at that time many will fall away and will deliver up one another and hate one another. </a:t>
                      </a:r>
                      <a:r>
                        <a:rPr lang="en-US" sz="2000" baseline="30000" dirty="0">
                          <a:solidFill>
                            <a:srgbClr val="0000FF"/>
                          </a:solidFill>
                          <a:latin typeface="Times New Roman"/>
                          <a:ea typeface="Times New Roman"/>
                        </a:rPr>
                        <a:t>11</a:t>
                      </a:r>
                      <a:r>
                        <a:rPr lang="en-US" sz="2000" dirty="0">
                          <a:solidFill>
                            <a:srgbClr val="FF0000"/>
                          </a:solidFill>
                          <a:latin typeface="Times New Roman"/>
                          <a:ea typeface="Times New Roman"/>
                        </a:rPr>
                        <a:t>"And many false prophets will arise, and will mislead many. </a:t>
                      </a:r>
                      <a:r>
                        <a:rPr lang="en-US" sz="2000" baseline="30000" dirty="0">
                          <a:solidFill>
                            <a:srgbClr val="0000FF"/>
                          </a:solidFill>
                          <a:latin typeface="Times New Roman"/>
                          <a:ea typeface="Times New Roman"/>
                        </a:rPr>
                        <a:t>12</a:t>
                      </a:r>
                      <a:r>
                        <a:rPr lang="en-US" sz="2000" dirty="0">
                          <a:solidFill>
                            <a:srgbClr val="FF0000"/>
                          </a:solidFill>
                          <a:latin typeface="Times New Roman"/>
                          <a:ea typeface="Times New Roman"/>
                        </a:rPr>
                        <a:t>"And because lawlessness is increased, most people's love will grow cold. </a:t>
                      </a:r>
                      <a:endParaRPr lang="en-US" sz="2000" dirty="0" smtClean="0">
                        <a:solidFill>
                          <a:srgbClr val="FF0000"/>
                        </a:solidFill>
                        <a:latin typeface="Times New Roman"/>
                        <a:ea typeface="Times New Roman"/>
                      </a:endParaRPr>
                    </a:p>
                    <a:p>
                      <a:pPr marL="102870" marR="0" indent="-102870">
                        <a:spcBef>
                          <a:spcPts val="0"/>
                        </a:spcBef>
                        <a:spcAft>
                          <a:spcPts val="0"/>
                        </a:spcAft>
                      </a:pPr>
                      <a:endParaRPr lang="en-US" sz="2000" baseline="30000" dirty="0" smtClean="0">
                        <a:solidFill>
                          <a:srgbClr val="FF0000"/>
                        </a:solidFill>
                        <a:latin typeface="Times New Roman"/>
                        <a:ea typeface="Times New Roman"/>
                      </a:endParaRPr>
                    </a:p>
                    <a:p>
                      <a:pPr marL="102870" marR="0" indent="-102870">
                        <a:spcBef>
                          <a:spcPts val="0"/>
                        </a:spcBef>
                        <a:spcAft>
                          <a:spcPts val="0"/>
                        </a:spcAft>
                      </a:pPr>
                      <a:r>
                        <a:rPr lang="en-US" sz="2000" baseline="30000" dirty="0" smtClean="0">
                          <a:solidFill>
                            <a:srgbClr val="0000FF"/>
                          </a:solidFill>
                          <a:latin typeface="Times New Roman"/>
                          <a:ea typeface="Times New Roman"/>
                        </a:rPr>
                        <a:t>13</a:t>
                      </a:r>
                      <a:r>
                        <a:rPr lang="en-US" sz="2000" dirty="0" smtClean="0">
                          <a:solidFill>
                            <a:srgbClr val="FF0000"/>
                          </a:solidFill>
                          <a:latin typeface="Times New Roman"/>
                          <a:ea typeface="Times New Roman"/>
                        </a:rPr>
                        <a:t>"But </a:t>
                      </a:r>
                      <a:r>
                        <a:rPr lang="en-US" sz="2000" dirty="0">
                          <a:solidFill>
                            <a:srgbClr val="FF0000"/>
                          </a:solidFill>
                          <a:latin typeface="Times New Roman"/>
                          <a:ea typeface="Times New Roman"/>
                        </a:rPr>
                        <a:t>the </a:t>
                      </a:r>
                      <a:r>
                        <a:rPr lang="en-US" sz="2000" b="1" u="sng" dirty="0">
                          <a:solidFill>
                            <a:srgbClr val="FF0000"/>
                          </a:solidFill>
                          <a:latin typeface="Times New Roman"/>
                          <a:ea typeface="Times New Roman"/>
                        </a:rPr>
                        <a:t>one who endures to the end, he shall be saved</a:t>
                      </a:r>
                      <a:r>
                        <a:rPr lang="en-US" sz="2000" dirty="0">
                          <a:solidFill>
                            <a:srgbClr val="FF0000"/>
                          </a:solidFill>
                          <a:latin typeface="Times New Roman"/>
                          <a:ea typeface="Times New Roman"/>
                        </a:rPr>
                        <a:t>. </a:t>
                      </a:r>
                      <a:r>
                        <a:rPr lang="en-US" sz="2000" baseline="30000" dirty="0">
                          <a:solidFill>
                            <a:srgbClr val="0000FF"/>
                          </a:solidFill>
                          <a:latin typeface="Times New Roman"/>
                          <a:ea typeface="Times New Roman"/>
                        </a:rPr>
                        <a:t>14</a:t>
                      </a:r>
                      <a:r>
                        <a:rPr lang="en-US" sz="2000" b="1" dirty="0">
                          <a:solidFill>
                            <a:srgbClr val="FF0000"/>
                          </a:solidFill>
                          <a:latin typeface="Times New Roman"/>
                          <a:ea typeface="Times New Roman"/>
                        </a:rPr>
                        <a:t>"</a:t>
                      </a:r>
                      <a:r>
                        <a:rPr lang="en-US" sz="2000" b="1" u="sng" dirty="0">
                          <a:solidFill>
                            <a:srgbClr val="FF0000"/>
                          </a:solidFill>
                          <a:latin typeface="Times New Roman"/>
                          <a:ea typeface="Times New Roman"/>
                        </a:rPr>
                        <a:t>And this gospel of the kingdom shall be preached in the whole world for a witness to all the nations, and then the end shall come. </a:t>
                      </a:r>
                      <a:endParaRPr lang="en-US" sz="1800" b="1" u="sng"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39</a:t>
            </a:fld>
            <a:endParaRPr lang="en-US"/>
          </a:p>
        </p:txBody>
      </p:sp>
      <p:grpSp>
        <p:nvGrpSpPr>
          <p:cNvPr id="8" name="Group 7"/>
          <p:cNvGrpSpPr/>
          <p:nvPr/>
        </p:nvGrpSpPr>
        <p:grpSpPr>
          <a:xfrm>
            <a:off x="76200" y="381000"/>
            <a:ext cx="762000" cy="762000"/>
            <a:chOff x="609600" y="381000"/>
            <a:chExt cx="1066800" cy="1066800"/>
          </a:xfrm>
        </p:grpSpPr>
        <p:sp>
          <p:nvSpPr>
            <p:cNvPr id="10" name="Text Box 10"/>
            <p:cNvSpPr txBox="1">
              <a:spLocks noChangeArrowheads="1"/>
            </p:cNvSpPr>
            <p:nvPr/>
          </p:nvSpPr>
          <p:spPr bwMode="auto">
            <a:xfrm>
              <a:off x="716280" y="639580"/>
              <a:ext cx="796823" cy="646331"/>
            </a:xfrm>
            <a:prstGeom prst="rect">
              <a:avLst/>
            </a:prstGeom>
            <a:solidFill>
              <a:schemeClr val="bg1"/>
            </a:solidFill>
            <a:ln w="9525">
              <a:noFill/>
              <a:miter lim="800000"/>
              <a:headEnd/>
              <a:tailEnd/>
            </a:ln>
          </p:spPr>
          <p:txBody>
            <a:bodyPr wrap="square">
              <a:spAutoFit/>
            </a:bodyPr>
            <a:lstStyle/>
            <a:p>
              <a:pPr algn="ctr"/>
              <a:r>
                <a:rPr lang="en-US" sz="2400" b="1" dirty="0" smtClean="0"/>
                <a:t>5</a:t>
              </a:r>
              <a:r>
                <a:rPr lang="en-US" sz="2400" b="1" baseline="30000" dirty="0" smtClean="0"/>
                <a:t>th</a:t>
              </a:r>
              <a:r>
                <a:rPr lang="en-US" sz="2400" b="1" dirty="0" smtClean="0"/>
                <a:t> </a:t>
              </a:r>
              <a:endParaRPr lang="en-US" sz="2800" b="1" dirty="0"/>
            </a:p>
          </p:txBody>
        </p:sp>
        <p:sp>
          <p:nvSpPr>
            <p:cNvPr id="11"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40</a:t>
            </a:fld>
            <a:endParaRPr lang="en-US"/>
          </a:p>
        </p:txBody>
      </p:sp>
      <p:graphicFrame>
        <p:nvGraphicFramePr>
          <p:cNvPr id="7" name="Table 6"/>
          <p:cNvGraphicFramePr>
            <a:graphicFrameLocks noGrp="1"/>
          </p:cNvGraphicFramePr>
          <p:nvPr/>
        </p:nvGraphicFramePr>
        <p:xfrm>
          <a:off x="990600" y="381000"/>
          <a:ext cx="8077200" cy="6096000"/>
        </p:xfrm>
        <a:graphic>
          <a:graphicData uri="http://schemas.openxmlformats.org/drawingml/2006/table">
            <a:tbl>
              <a:tblPr/>
              <a:tblGrid>
                <a:gridCol w="2983470"/>
                <a:gridCol w="5093730"/>
              </a:tblGrid>
              <a:tr h="5562599">
                <a:tc>
                  <a:txBody>
                    <a:bodyPr/>
                    <a:lstStyle/>
                    <a:p>
                      <a:r>
                        <a:rPr lang="en-US" sz="2000" baseline="30000" dirty="0" smtClean="0">
                          <a:solidFill>
                            <a:srgbClr val="1F497D"/>
                          </a:solidFill>
                          <a:latin typeface="Times New Roman"/>
                        </a:rPr>
                        <a:t>12</a:t>
                      </a:r>
                      <a:r>
                        <a:rPr lang="en-US" sz="2000" dirty="0" smtClean="0">
                          <a:latin typeface="Times New Roman"/>
                        </a:rPr>
                        <a:t>And </a:t>
                      </a:r>
                      <a:r>
                        <a:rPr lang="en-US" sz="2000" dirty="0">
                          <a:latin typeface="Times New Roman"/>
                        </a:rPr>
                        <a:t>I looked when He broke the </a:t>
                      </a:r>
                      <a:r>
                        <a:rPr lang="en-US" sz="2000" b="1" u="sng" dirty="0">
                          <a:solidFill>
                            <a:srgbClr val="C00000"/>
                          </a:solidFill>
                          <a:latin typeface="Times New Roman"/>
                        </a:rPr>
                        <a:t>sixth seal</a:t>
                      </a:r>
                      <a:r>
                        <a:rPr lang="en-US" sz="2000" dirty="0">
                          <a:latin typeface="Times New Roman"/>
                        </a:rPr>
                        <a:t>, and there was a </a:t>
                      </a:r>
                      <a:r>
                        <a:rPr lang="en-US" sz="2000" b="1" u="sng" dirty="0">
                          <a:solidFill>
                            <a:srgbClr val="C00000"/>
                          </a:solidFill>
                          <a:latin typeface="Times New Roman"/>
                        </a:rPr>
                        <a:t>great earthquake</a:t>
                      </a:r>
                      <a:r>
                        <a:rPr lang="en-US" sz="2000" dirty="0">
                          <a:latin typeface="Times New Roman"/>
                        </a:rPr>
                        <a:t>; and </a:t>
                      </a:r>
                      <a:r>
                        <a:rPr lang="en-US" sz="2000" u="sng" dirty="0">
                          <a:latin typeface="Times New Roman"/>
                        </a:rPr>
                        <a:t>the </a:t>
                      </a:r>
                      <a:r>
                        <a:rPr lang="en-US" sz="2000" b="1" u="sng" dirty="0">
                          <a:latin typeface="Times New Roman"/>
                        </a:rPr>
                        <a:t>sun became black</a:t>
                      </a:r>
                      <a:r>
                        <a:rPr lang="en-US" sz="2000" dirty="0">
                          <a:latin typeface="Times New Roman"/>
                        </a:rPr>
                        <a:t> as sackcloth </a:t>
                      </a:r>
                      <a:r>
                        <a:rPr lang="en-US" sz="2000" i="1" dirty="0">
                          <a:latin typeface="Times New Roman"/>
                        </a:rPr>
                        <a:t>made</a:t>
                      </a:r>
                      <a:r>
                        <a:rPr lang="en-US" sz="2000" dirty="0">
                          <a:latin typeface="Times New Roman"/>
                        </a:rPr>
                        <a:t> of hair, and </a:t>
                      </a:r>
                      <a:r>
                        <a:rPr lang="en-US" sz="2000" u="sng" dirty="0">
                          <a:latin typeface="Times New Roman"/>
                        </a:rPr>
                        <a:t>the whole moon became like blood</a:t>
                      </a:r>
                      <a:r>
                        <a:rPr lang="en-US" sz="2000" dirty="0">
                          <a:latin typeface="Times New Roman"/>
                        </a:rPr>
                        <a:t>; </a:t>
                      </a:r>
                      <a:r>
                        <a:rPr lang="en-US" sz="2000" baseline="30000" dirty="0">
                          <a:solidFill>
                            <a:srgbClr val="1F497D"/>
                          </a:solidFill>
                          <a:latin typeface="Times New Roman"/>
                        </a:rPr>
                        <a:t>13</a:t>
                      </a:r>
                      <a:r>
                        <a:rPr lang="en-US" sz="2000" dirty="0">
                          <a:latin typeface="Times New Roman"/>
                        </a:rPr>
                        <a:t>and the </a:t>
                      </a:r>
                      <a:r>
                        <a:rPr lang="en-US" sz="2000" b="1" u="sng" dirty="0">
                          <a:solidFill>
                            <a:srgbClr val="C00000"/>
                          </a:solidFill>
                          <a:latin typeface="Times New Roman"/>
                        </a:rPr>
                        <a:t>stars of the sky fell to the earth</a:t>
                      </a:r>
                      <a:r>
                        <a:rPr lang="en-US" sz="2000" dirty="0">
                          <a:latin typeface="Times New Roman"/>
                        </a:rPr>
                        <a:t>, as a fig tree casts its unripe figs when shaken by a great wind. </a:t>
                      </a:r>
                      <a:r>
                        <a:rPr lang="en-US" sz="2000" baseline="30000" dirty="0">
                          <a:solidFill>
                            <a:srgbClr val="1F497D"/>
                          </a:solidFill>
                          <a:latin typeface="Times New Roman"/>
                        </a:rPr>
                        <a:t>14</a:t>
                      </a:r>
                      <a:r>
                        <a:rPr lang="en-US" sz="2000" dirty="0">
                          <a:latin typeface="Times New Roman"/>
                        </a:rPr>
                        <a:t>And the </a:t>
                      </a:r>
                      <a:r>
                        <a:rPr lang="en-US" sz="2000" b="1" u="sng" dirty="0">
                          <a:solidFill>
                            <a:srgbClr val="C00000"/>
                          </a:solidFill>
                          <a:latin typeface="Times New Roman"/>
                        </a:rPr>
                        <a:t>sky was split apart like a scroll</a:t>
                      </a:r>
                      <a:r>
                        <a:rPr lang="en-US" sz="2000" u="sng" dirty="0">
                          <a:latin typeface="Times New Roman"/>
                        </a:rPr>
                        <a:t> </a:t>
                      </a:r>
                      <a:r>
                        <a:rPr lang="en-US" sz="2000" dirty="0">
                          <a:latin typeface="Times New Roman"/>
                        </a:rPr>
                        <a:t>when it is rolled up; and </a:t>
                      </a:r>
                      <a:r>
                        <a:rPr lang="en-US" sz="2000" u="sng" dirty="0">
                          <a:latin typeface="Times New Roman"/>
                        </a:rPr>
                        <a:t>every mountain and island were moved </a:t>
                      </a:r>
                      <a:r>
                        <a:rPr lang="en-US" sz="2000" dirty="0">
                          <a:latin typeface="Times New Roman"/>
                        </a:rPr>
                        <a:t>out of their places.</a:t>
                      </a:r>
                      <a:r>
                        <a:rPr lang="en-US" sz="1800" dirty="0">
                          <a:latin typeface="Times New Roman"/>
                        </a:rPr>
                        <a:t> </a:t>
                      </a: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000" baseline="30000" dirty="0">
                          <a:solidFill>
                            <a:srgbClr val="0000FF"/>
                          </a:solidFill>
                          <a:latin typeface="Times New Roman"/>
                          <a:ea typeface="Times New Roman"/>
                        </a:rPr>
                        <a:t>15</a:t>
                      </a:r>
                      <a:r>
                        <a:rPr lang="en-US" sz="2000" dirty="0">
                          <a:solidFill>
                            <a:srgbClr val="FF0000"/>
                          </a:solidFill>
                          <a:latin typeface="Times New Roman"/>
                          <a:ea typeface="Times New Roman"/>
                        </a:rPr>
                        <a:t>"Therefore when you see the </a:t>
                      </a:r>
                      <a:r>
                        <a:rPr lang="en-US" sz="2000" cap="small" dirty="0">
                          <a:solidFill>
                            <a:srgbClr val="FF0000"/>
                          </a:solidFill>
                          <a:latin typeface="Times New Roman"/>
                          <a:ea typeface="Times New Roman"/>
                        </a:rPr>
                        <a:t>abomination of desolation</a:t>
                      </a:r>
                      <a:r>
                        <a:rPr lang="en-US" sz="2000" dirty="0">
                          <a:solidFill>
                            <a:srgbClr val="FF0000"/>
                          </a:solidFill>
                          <a:latin typeface="Times New Roman"/>
                          <a:ea typeface="Times New Roman"/>
                        </a:rPr>
                        <a:t> which was spoken of through Daniel the prophet, standing in the holy place (let the reader understand), </a:t>
                      </a:r>
                      <a:r>
                        <a:rPr lang="en-US" sz="2000" baseline="30000" dirty="0">
                          <a:solidFill>
                            <a:srgbClr val="0000FF"/>
                          </a:solidFill>
                          <a:latin typeface="Times New Roman"/>
                          <a:ea typeface="Times New Roman"/>
                        </a:rPr>
                        <a:t>16</a:t>
                      </a:r>
                      <a:r>
                        <a:rPr lang="en-US" sz="2000" dirty="0">
                          <a:solidFill>
                            <a:srgbClr val="FF0000"/>
                          </a:solidFill>
                          <a:latin typeface="Times New Roman"/>
                          <a:ea typeface="Times New Roman"/>
                        </a:rPr>
                        <a:t>then let those who are in Judea flee to the mountains; </a:t>
                      </a:r>
                      <a:r>
                        <a:rPr lang="en-US" sz="2000" baseline="30000" dirty="0">
                          <a:solidFill>
                            <a:srgbClr val="0000FF"/>
                          </a:solidFill>
                          <a:latin typeface="Times New Roman"/>
                          <a:ea typeface="Times New Roman"/>
                        </a:rPr>
                        <a:t>17</a:t>
                      </a:r>
                      <a:r>
                        <a:rPr lang="en-US" sz="2000" dirty="0">
                          <a:solidFill>
                            <a:srgbClr val="FF0000"/>
                          </a:solidFill>
                          <a:latin typeface="Times New Roman"/>
                          <a:ea typeface="Times New Roman"/>
                        </a:rPr>
                        <a:t>let him who is on the housetop not go down to get the things out that are in his house; </a:t>
                      </a:r>
                      <a:r>
                        <a:rPr lang="en-US" sz="2000" baseline="30000" dirty="0">
                          <a:solidFill>
                            <a:srgbClr val="0000FF"/>
                          </a:solidFill>
                          <a:latin typeface="Times New Roman"/>
                          <a:ea typeface="Times New Roman"/>
                        </a:rPr>
                        <a:t>18</a:t>
                      </a:r>
                      <a:r>
                        <a:rPr lang="en-US" sz="2000" dirty="0">
                          <a:solidFill>
                            <a:srgbClr val="FF0000"/>
                          </a:solidFill>
                          <a:latin typeface="Times New Roman"/>
                          <a:ea typeface="Times New Roman"/>
                        </a:rPr>
                        <a:t>and let him who is in the field not turn back to get his cloak. </a:t>
                      </a:r>
                      <a:r>
                        <a:rPr lang="en-US" sz="2000" baseline="30000" dirty="0">
                          <a:solidFill>
                            <a:srgbClr val="0000FF"/>
                          </a:solidFill>
                          <a:latin typeface="Times New Roman"/>
                          <a:ea typeface="Times New Roman"/>
                        </a:rPr>
                        <a:t>19</a:t>
                      </a:r>
                      <a:r>
                        <a:rPr lang="en-US" sz="2000" dirty="0">
                          <a:solidFill>
                            <a:srgbClr val="FF0000"/>
                          </a:solidFill>
                          <a:latin typeface="Times New Roman"/>
                          <a:ea typeface="Times New Roman"/>
                        </a:rPr>
                        <a:t>"But woe to those who are with child and to those who nurse babes in those days! </a:t>
                      </a:r>
                      <a:r>
                        <a:rPr lang="en-US" sz="2000" baseline="30000" dirty="0">
                          <a:solidFill>
                            <a:srgbClr val="0000FF"/>
                          </a:solidFill>
                          <a:latin typeface="Times New Roman"/>
                          <a:ea typeface="Times New Roman"/>
                        </a:rPr>
                        <a:t>20</a:t>
                      </a:r>
                      <a:r>
                        <a:rPr lang="en-US" sz="2000" dirty="0">
                          <a:solidFill>
                            <a:srgbClr val="FF0000"/>
                          </a:solidFill>
                          <a:latin typeface="Times New Roman"/>
                          <a:ea typeface="Times New Roman"/>
                        </a:rPr>
                        <a:t>"But pray that your flight may not be in the winter, or on a Sabbath; </a:t>
                      </a:r>
                      <a:r>
                        <a:rPr lang="en-US" sz="2000" baseline="30000" dirty="0">
                          <a:solidFill>
                            <a:srgbClr val="0000FF"/>
                          </a:solidFill>
                          <a:latin typeface="Times New Roman"/>
                          <a:ea typeface="Times New Roman"/>
                        </a:rPr>
                        <a:t>21</a:t>
                      </a:r>
                      <a:r>
                        <a:rPr lang="en-US" sz="2000" u="sng" dirty="0">
                          <a:solidFill>
                            <a:srgbClr val="FF0000"/>
                          </a:solidFill>
                          <a:latin typeface="Times New Roman"/>
                          <a:ea typeface="Times New Roman"/>
                        </a:rPr>
                        <a:t>for then there will be a </a:t>
                      </a:r>
                      <a:r>
                        <a:rPr lang="en-US" sz="2000" b="1" u="sng" dirty="0">
                          <a:solidFill>
                            <a:srgbClr val="FF0000"/>
                          </a:solidFill>
                          <a:latin typeface="Times New Roman"/>
                          <a:ea typeface="Times New Roman"/>
                        </a:rPr>
                        <a:t>great tribulation</a:t>
                      </a:r>
                      <a:r>
                        <a:rPr lang="en-US" sz="2000" dirty="0">
                          <a:solidFill>
                            <a:srgbClr val="FF0000"/>
                          </a:solidFill>
                          <a:latin typeface="Times New Roman"/>
                          <a:ea typeface="Times New Roman"/>
                        </a:rPr>
                        <a:t>, such as has not occurred since the beginning of the world until now, nor ever shall. </a:t>
                      </a:r>
                      <a:endParaRPr lang="en-US" sz="1800" dirty="0">
                        <a:latin typeface="Times New Roman"/>
                        <a:ea typeface="Times New Roman"/>
                      </a:endParaRPr>
                    </a:p>
                    <a:p>
                      <a:pPr marL="102870" marR="0" indent="-102870">
                        <a:spcBef>
                          <a:spcPts val="0"/>
                        </a:spcBef>
                        <a:spcAft>
                          <a:spcPts val="0"/>
                        </a:spcAft>
                      </a:pPr>
                      <a:r>
                        <a:rPr lang="en-US" sz="2000" baseline="30000" dirty="0">
                          <a:solidFill>
                            <a:srgbClr val="0000FF"/>
                          </a:solidFill>
                          <a:latin typeface="Times New Roman"/>
                          <a:ea typeface="Times New Roman"/>
                        </a:rPr>
                        <a:t>29</a:t>
                      </a:r>
                      <a:r>
                        <a:rPr lang="en-US" sz="2000" dirty="0">
                          <a:solidFill>
                            <a:srgbClr val="FF0000"/>
                          </a:solidFill>
                          <a:latin typeface="Times New Roman"/>
                          <a:ea typeface="Times New Roman"/>
                        </a:rPr>
                        <a:t>"But </a:t>
                      </a:r>
                      <a:r>
                        <a:rPr lang="en-US" sz="2000" b="1" u="sng" dirty="0">
                          <a:solidFill>
                            <a:srgbClr val="FF0000"/>
                          </a:solidFill>
                          <a:latin typeface="Times New Roman"/>
                          <a:ea typeface="Times New Roman"/>
                        </a:rPr>
                        <a:t>immediately after</a:t>
                      </a:r>
                      <a:r>
                        <a:rPr lang="en-US" sz="2000" dirty="0">
                          <a:solidFill>
                            <a:srgbClr val="FF0000"/>
                          </a:solidFill>
                          <a:latin typeface="Times New Roman"/>
                          <a:ea typeface="Times New Roman"/>
                        </a:rPr>
                        <a:t> the </a:t>
                      </a:r>
                      <a:r>
                        <a:rPr lang="en-US" sz="2000" b="1" u="sng" dirty="0">
                          <a:solidFill>
                            <a:srgbClr val="FF0000"/>
                          </a:solidFill>
                          <a:latin typeface="Times New Roman"/>
                          <a:ea typeface="Times New Roman"/>
                        </a:rPr>
                        <a:t>tribulation of those days</a:t>
                      </a:r>
                      <a:r>
                        <a:rPr lang="en-US" sz="2000" dirty="0">
                          <a:solidFill>
                            <a:srgbClr val="FF0000"/>
                          </a:solidFill>
                          <a:latin typeface="Times New Roman"/>
                          <a:ea typeface="Times New Roman"/>
                        </a:rPr>
                        <a:t> </a:t>
                      </a:r>
                      <a:r>
                        <a:rPr lang="en-US" sz="2000" u="sng" cap="small" dirty="0">
                          <a:solidFill>
                            <a:srgbClr val="FF0000"/>
                          </a:solidFill>
                          <a:latin typeface="Times New Roman"/>
                          <a:ea typeface="Times New Roman"/>
                        </a:rPr>
                        <a:t>the sun will be darkened, and the moon will not give its light</a:t>
                      </a:r>
                      <a:r>
                        <a:rPr lang="en-US" sz="2000" cap="small" dirty="0">
                          <a:solidFill>
                            <a:srgbClr val="FF0000"/>
                          </a:solidFill>
                          <a:latin typeface="Times New Roman"/>
                          <a:ea typeface="Times New Roman"/>
                        </a:rPr>
                        <a:t>, and THE STARS WILL FALL</a:t>
                      </a:r>
                      <a:r>
                        <a:rPr lang="en-US" sz="2000" dirty="0">
                          <a:solidFill>
                            <a:srgbClr val="FF0000"/>
                          </a:solidFill>
                          <a:latin typeface="Times New Roman"/>
                          <a:ea typeface="Times New Roman"/>
                        </a:rPr>
                        <a:t> from the sky, and the powers of the heavens will be shaken,</a:t>
                      </a:r>
                      <a:endParaRPr lang="en-US" sz="18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8" name="Group 7"/>
          <p:cNvGrpSpPr/>
          <p:nvPr/>
        </p:nvGrpSpPr>
        <p:grpSpPr>
          <a:xfrm>
            <a:off x="0" y="381000"/>
            <a:ext cx="762000" cy="838200"/>
            <a:chOff x="609600" y="381000"/>
            <a:chExt cx="1066800" cy="1066800"/>
          </a:xfrm>
        </p:grpSpPr>
        <p:sp>
          <p:nvSpPr>
            <p:cNvPr id="9" name="Text Box 10"/>
            <p:cNvSpPr txBox="1">
              <a:spLocks noChangeArrowheads="1"/>
            </p:cNvSpPr>
            <p:nvPr/>
          </p:nvSpPr>
          <p:spPr bwMode="auto">
            <a:xfrm>
              <a:off x="818367" y="639580"/>
              <a:ext cx="796823" cy="587574"/>
            </a:xfrm>
            <a:prstGeom prst="rect">
              <a:avLst/>
            </a:prstGeom>
            <a:solidFill>
              <a:schemeClr val="bg1"/>
            </a:solidFill>
            <a:ln w="9525">
              <a:noFill/>
              <a:miter lim="800000"/>
              <a:headEnd/>
              <a:tailEnd/>
            </a:ln>
          </p:spPr>
          <p:txBody>
            <a:bodyPr wrap="square">
              <a:spAutoFit/>
            </a:bodyPr>
            <a:lstStyle/>
            <a:p>
              <a:pPr algn="ctr"/>
              <a:r>
                <a:rPr lang="en-US" sz="2400" b="1" dirty="0" smtClean="0"/>
                <a:t>6</a:t>
              </a:r>
              <a:r>
                <a:rPr lang="en-US" sz="2400" b="1" baseline="30000" dirty="0" smtClean="0"/>
                <a:t>th</a:t>
              </a:r>
              <a:r>
                <a:rPr lang="en-US" sz="2400" b="1" dirty="0" smtClean="0"/>
                <a:t>  </a:t>
              </a:r>
              <a:endParaRPr lang="en-US" sz="2800" b="1" dirty="0"/>
            </a:p>
          </p:txBody>
        </p:sp>
        <p:sp>
          <p:nvSpPr>
            <p:cNvPr id="10"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12/21/2016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41</a:t>
            </a:fld>
            <a:endParaRPr lang="en-US"/>
          </a:p>
        </p:txBody>
      </p:sp>
      <p:pic>
        <p:nvPicPr>
          <p:cNvPr id="2050" name="Picture 2" descr="E:\BIBLE STUDY\MBC Community Teaching\DTW\Final-Revelation development files\PatSmith-jpgs\10.jpg"/>
          <p:cNvPicPr>
            <a:picLocks noChangeAspect="1" noChangeArrowheads="1"/>
          </p:cNvPicPr>
          <p:nvPr/>
        </p:nvPicPr>
        <p:blipFill>
          <a:blip r:embed="rId2" cstate="print"/>
          <a:srcRect/>
          <a:stretch>
            <a:fillRect/>
          </a:stretch>
        </p:blipFill>
        <p:spPr bwMode="auto">
          <a:xfrm>
            <a:off x="14926" y="0"/>
            <a:ext cx="9615340" cy="6858000"/>
          </a:xfrm>
          <a:prstGeom prst="rect">
            <a:avLst/>
          </a:prstGeom>
          <a:noFill/>
        </p:spPr>
      </p:pic>
      <p:sp>
        <p:nvSpPr>
          <p:cNvPr id="6" name="TextBox 5"/>
          <p:cNvSpPr txBox="1"/>
          <p:nvPr/>
        </p:nvSpPr>
        <p:spPr>
          <a:xfrm>
            <a:off x="1447800" y="0"/>
            <a:ext cx="5867400" cy="1754326"/>
          </a:xfrm>
          <a:prstGeom prst="rect">
            <a:avLst/>
          </a:prstGeom>
          <a:solidFill>
            <a:schemeClr val="accent1">
              <a:lumMod val="20000"/>
              <a:lumOff val="80000"/>
            </a:schemeClr>
          </a:solidFill>
        </p:spPr>
        <p:txBody>
          <a:bodyPr wrap="square" rtlCol="0">
            <a:spAutoFit/>
          </a:bodyPr>
          <a:lstStyle/>
          <a:p>
            <a:pPr>
              <a:buNone/>
            </a:pPr>
            <a:r>
              <a:rPr lang="en-US" b="1" dirty="0" smtClean="0">
                <a:latin typeface="Times New Roman" pitchFamily="18" charset="0"/>
                <a:cs typeface="Times New Roman" pitchFamily="18" charset="0"/>
              </a:rPr>
              <a:t>J.V. McGee states:</a:t>
            </a:r>
            <a:endParaRPr lang="en-US" dirty="0" smtClean="0">
              <a:latin typeface="Times New Roman" pitchFamily="18" charset="0"/>
              <a:cs typeface="Times New Roman" pitchFamily="18" charset="0"/>
            </a:endParaRPr>
          </a:p>
          <a:p>
            <a:pPr lvl="0">
              <a:buNone/>
            </a:pPr>
            <a:r>
              <a:rPr lang="en-US" b="1" dirty="0" smtClean="0">
                <a:latin typeface="Times New Roman" pitchFamily="18" charset="0"/>
                <a:cs typeface="Times New Roman" pitchFamily="18" charset="0"/>
              </a:rPr>
              <a:t>The Great Tribulation begins and ends with these signs:</a:t>
            </a:r>
            <a:endParaRPr lang="en-US" dirty="0" smtClean="0">
              <a:latin typeface="Times New Roman" pitchFamily="18" charset="0"/>
              <a:cs typeface="Times New Roman" pitchFamily="18" charset="0"/>
            </a:endParaRPr>
          </a:p>
          <a:p>
            <a:pPr>
              <a:buNone/>
            </a:pPr>
            <a:r>
              <a:rPr lang="en-US" b="1" dirty="0" smtClean="0">
                <a:solidFill>
                  <a:srgbClr val="0000FF"/>
                </a:solidFill>
                <a:latin typeface="Times New Roman" pitchFamily="18" charset="0"/>
                <a:cs typeface="Times New Roman" pitchFamily="18" charset="0"/>
              </a:rPr>
              <a:t>Joel 2:31</a:t>
            </a:r>
            <a:r>
              <a:rPr lang="en-US" dirty="0" smtClean="0">
                <a:solidFill>
                  <a:srgbClr val="0000FF"/>
                </a:solidFill>
                <a:latin typeface="Times New Roman" pitchFamily="18" charset="0"/>
                <a:cs typeface="Times New Roman" pitchFamily="18" charset="0"/>
              </a:rPr>
              <a:t> </a:t>
            </a:r>
            <a:r>
              <a:rPr lang="en-US" dirty="0" smtClean="0">
                <a:latin typeface="Times New Roman" pitchFamily="18" charset="0"/>
                <a:cs typeface="Times New Roman" pitchFamily="18" charset="0"/>
              </a:rPr>
              <a:t>"The </a:t>
            </a:r>
            <a:r>
              <a:rPr lang="en-US" b="1" u="sng" dirty="0" smtClean="0">
                <a:latin typeface="Times New Roman" pitchFamily="18" charset="0"/>
                <a:cs typeface="Times New Roman" pitchFamily="18" charset="0"/>
              </a:rPr>
              <a:t>sun will be turned into darkness</a:t>
            </a:r>
            <a:r>
              <a:rPr lang="en-US" dirty="0" smtClean="0">
                <a:latin typeface="Times New Roman" pitchFamily="18" charset="0"/>
                <a:cs typeface="Times New Roman" pitchFamily="18" charset="0"/>
              </a:rPr>
              <a:t>, And the moon into blood, </a:t>
            </a:r>
            <a:r>
              <a:rPr lang="en-US" b="1" u="sng" dirty="0" smtClean="0">
                <a:latin typeface="Times New Roman" pitchFamily="18" charset="0"/>
                <a:cs typeface="Times New Roman" pitchFamily="18" charset="0"/>
              </a:rPr>
              <a:t>Before</a:t>
            </a:r>
            <a:r>
              <a:rPr lang="en-US" dirty="0" smtClean="0">
                <a:latin typeface="Times New Roman" pitchFamily="18" charset="0"/>
                <a:cs typeface="Times New Roman" pitchFamily="18" charset="0"/>
              </a:rPr>
              <a:t> the </a:t>
            </a:r>
            <a:r>
              <a:rPr lang="en-US" b="1" u="sng" dirty="0" smtClean="0">
                <a:latin typeface="Times New Roman" pitchFamily="18" charset="0"/>
                <a:cs typeface="Times New Roman" pitchFamily="18" charset="0"/>
              </a:rPr>
              <a:t>great and awesome day of the L</a:t>
            </a:r>
            <a:r>
              <a:rPr lang="en-US" b="1" u="sng" cap="small" dirty="0" smtClean="0">
                <a:latin typeface="Times New Roman" pitchFamily="18" charset="0"/>
                <a:cs typeface="Times New Roman" pitchFamily="18" charset="0"/>
              </a:rPr>
              <a:t>ord</a:t>
            </a:r>
            <a:r>
              <a:rPr lang="en-US" dirty="0" smtClean="0">
                <a:latin typeface="Times New Roman" pitchFamily="18" charset="0"/>
                <a:cs typeface="Times New Roman" pitchFamily="18" charset="0"/>
              </a:rPr>
              <a:t> comes.</a:t>
            </a:r>
          </a:p>
          <a:p>
            <a:pPr>
              <a:buNone/>
            </a:pPr>
            <a:r>
              <a:rPr lang="en-US" b="1" dirty="0" smtClean="0">
                <a:solidFill>
                  <a:srgbClr val="0000FF"/>
                </a:solidFill>
                <a:latin typeface="Times New Roman" pitchFamily="18" charset="0"/>
                <a:cs typeface="Times New Roman" pitchFamily="18" charset="0"/>
              </a:rPr>
              <a:t>Joel 3 </a:t>
            </a:r>
            <a:r>
              <a:rPr lang="en-US" dirty="0" smtClean="0">
                <a:latin typeface="Times New Roman" pitchFamily="18" charset="0"/>
                <a:cs typeface="Times New Roman" pitchFamily="18" charset="0"/>
              </a:rPr>
              <a:t>– Armageddon </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838200"/>
          </a:xfrm>
        </p:spPr>
        <p:txBody>
          <a:bodyPr/>
          <a:lstStyle/>
          <a:p>
            <a:r>
              <a:rPr lang="en-US" dirty="0" smtClean="0"/>
              <a:t>Stars of Revelation</a:t>
            </a:r>
            <a:endParaRPr lang="en-US" dirty="0"/>
          </a:p>
        </p:txBody>
      </p:sp>
      <p:sp>
        <p:nvSpPr>
          <p:cNvPr id="6" name="Content Placeholder 5"/>
          <p:cNvSpPr>
            <a:spLocks noGrp="1"/>
          </p:cNvSpPr>
          <p:nvPr>
            <p:ph idx="1"/>
          </p:nvPr>
        </p:nvSpPr>
        <p:spPr>
          <a:xfrm>
            <a:off x="457200" y="960437"/>
            <a:ext cx="8229600" cy="4525963"/>
          </a:xfrm>
        </p:spPr>
        <p:txBody>
          <a:bodyPr>
            <a:noAutofit/>
          </a:bodyPr>
          <a:lstStyle/>
          <a:p>
            <a:pPr>
              <a:buNone/>
            </a:pPr>
            <a:r>
              <a:rPr lang="en-US" sz="2000" b="1" dirty="0" smtClean="0">
                <a:solidFill>
                  <a:srgbClr val="0000FF"/>
                </a:solidFill>
                <a:latin typeface="Times New Roman" pitchFamily="18" charset="0"/>
                <a:cs typeface="Times New Roman" pitchFamily="18" charset="0"/>
              </a:rPr>
              <a:t>Isaiah 14:12-15 </a:t>
            </a:r>
            <a:r>
              <a:rPr lang="en-US" sz="2000" dirty="0" smtClean="0">
                <a:latin typeface="Times New Roman" pitchFamily="18" charset="0"/>
                <a:cs typeface="Times New Roman" pitchFamily="18" charset="0"/>
              </a:rPr>
              <a:t>"How you have fallen from heaven, </a:t>
            </a:r>
            <a:r>
              <a:rPr lang="en-US" sz="2000" b="1" u="sng" dirty="0" smtClean="0">
                <a:latin typeface="Times New Roman" pitchFamily="18" charset="0"/>
                <a:cs typeface="Times New Roman" pitchFamily="18" charset="0"/>
              </a:rPr>
              <a:t>O star of the morning</a:t>
            </a:r>
            <a:r>
              <a:rPr lang="en-US" sz="2000" dirty="0" smtClean="0">
                <a:latin typeface="Times New Roman" pitchFamily="18" charset="0"/>
                <a:cs typeface="Times New Roman" pitchFamily="18" charset="0"/>
              </a:rPr>
              <a:t>, son of the dawn! You have been cut down to the earth, You who have weakened the nations! </a:t>
            </a:r>
            <a:r>
              <a:rPr lang="en-US" sz="2000" baseline="30000" dirty="0" smtClean="0">
                <a:latin typeface="Times New Roman" pitchFamily="18" charset="0"/>
                <a:cs typeface="Times New Roman" pitchFamily="18" charset="0"/>
              </a:rPr>
              <a:t>13 </a:t>
            </a:r>
            <a:r>
              <a:rPr lang="en-US" sz="2000" dirty="0" smtClean="0">
                <a:latin typeface="Times New Roman" pitchFamily="18" charset="0"/>
                <a:cs typeface="Times New Roman" pitchFamily="18" charset="0"/>
              </a:rPr>
              <a:t>"But you said in your heart, 'I will ascend to heaven; …' </a:t>
            </a:r>
            <a:r>
              <a:rPr lang="en-US" sz="2000" baseline="30000" dirty="0" smtClean="0">
                <a:solidFill>
                  <a:srgbClr val="0000FF"/>
                </a:solidFill>
                <a:latin typeface="Times New Roman" pitchFamily="18" charset="0"/>
                <a:cs typeface="Times New Roman" pitchFamily="18" charset="0"/>
              </a:rPr>
              <a:t>15</a:t>
            </a:r>
            <a:r>
              <a:rPr lang="en-US" sz="2000" baseline="30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"Nevertheless </a:t>
            </a:r>
            <a:r>
              <a:rPr lang="en-US" sz="2000" b="1" u="sng" dirty="0" smtClean="0">
                <a:latin typeface="Times New Roman" pitchFamily="18" charset="0"/>
                <a:cs typeface="Times New Roman" pitchFamily="18" charset="0"/>
              </a:rPr>
              <a:t>you will be thrust down to </a:t>
            </a:r>
            <a:r>
              <a:rPr lang="en-US" sz="2000" b="1" u="sng" dirty="0" err="1" smtClean="0">
                <a:latin typeface="Times New Roman" pitchFamily="18" charset="0"/>
                <a:cs typeface="Times New Roman" pitchFamily="18" charset="0"/>
              </a:rPr>
              <a:t>Sheol</a:t>
            </a:r>
            <a:r>
              <a:rPr lang="en-US" sz="2000" dirty="0" smtClean="0">
                <a:latin typeface="Times New Roman" pitchFamily="18" charset="0"/>
                <a:cs typeface="Times New Roman" pitchFamily="18" charset="0"/>
              </a:rPr>
              <a:t>, To the recesses of the pit. </a:t>
            </a:r>
          </a:p>
          <a:p>
            <a:pPr>
              <a:buNone/>
            </a:pPr>
            <a:endParaRPr lang="en-US" sz="2000" b="1" dirty="0" smtClean="0">
              <a:solidFill>
                <a:srgbClr val="0000FF"/>
              </a:solidFill>
              <a:latin typeface="Times New Roman" pitchFamily="18" charset="0"/>
              <a:cs typeface="Times New Roman" pitchFamily="18" charset="0"/>
            </a:endParaRPr>
          </a:p>
          <a:p>
            <a:pPr>
              <a:buNone/>
            </a:pPr>
            <a:r>
              <a:rPr lang="en-US" sz="2000" b="1" dirty="0" smtClean="0">
                <a:solidFill>
                  <a:srgbClr val="0000FF"/>
                </a:solidFill>
                <a:latin typeface="Times New Roman" pitchFamily="18" charset="0"/>
                <a:cs typeface="Times New Roman" pitchFamily="18" charset="0"/>
              </a:rPr>
              <a:t>Revelation 12:9 </a:t>
            </a:r>
            <a:r>
              <a:rPr lang="en-US" sz="2000" dirty="0" smtClean="0">
                <a:latin typeface="Times New Roman" pitchFamily="18" charset="0"/>
                <a:cs typeface="Times New Roman" pitchFamily="18" charset="0"/>
              </a:rPr>
              <a:t>And the </a:t>
            </a:r>
            <a:r>
              <a:rPr lang="en-US" sz="2000" b="1" u="sng" dirty="0" smtClean="0">
                <a:latin typeface="Times New Roman" pitchFamily="18" charset="0"/>
                <a:cs typeface="Times New Roman" pitchFamily="18" charset="0"/>
              </a:rPr>
              <a:t>great dragon was thrown down</a:t>
            </a:r>
            <a:r>
              <a:rPr lang="en-US" sz="2000" dirty="0" smtClean="0">
                <a:latin typeface="Times New Roman" pitchFamily="18" charset="0"/>
                <a:cs typeface="Times New Roman" pitchFamily="18" charset="0"/>
              </a:rPr>
              <a:t>, the serpent of old who is called the devil and Satan, who deceives the whole world; he was thrown down to the earth, </a:t>
            </a:r>
            <a:r>
              <a:rPr lang="en-US" sz="2000" b="1" u="sng" dirty="0" smtClean="0">
                <a:latin typeface="Times New Roman" pitchFamily="18" charset="0"/>
                <a:cs typeface="Times New Roman" pitchFamily="18" charset="0"/>
              </a:rPr>
              <a:t>and his angels were thrown down with him</a:t>
            </a:r>
            <a:r>
              <a:rPr lang="en-US" sz="2000" dirty="0" smtClean="0">
                <a:latin typeface="Times New Roman" pitchFamily="18" charset="0"/>
                <a:cs typeface="Times New Roman" pitchFamily="18" charset="0"/>
              </a:rPr>
              <a:t>. </a:t>
            </a:r>
          </a:p>
        </p:txBody>
      </p:sp>
      <p:sp>
        <p:nvSpPr>
          <p:cNvPr id="2" name="Date Placeholder 1"/>
          <p:cNvSpPr>
            <a:spLocks noGrp="1"/>
          </p:cNvSpPr>
          <p:nvPr>
            <p:ph type="dt" sz="half" idx="10"/>
          </p:nvPr>
        </p:nvSpPr>
        <p:spPr/>
        <p:txBody>
          <a:bodyPr/>
          <a:lstStyle/>
          <a:p>
            <a:fld id="{2E303F6C-CA7F-421B-8EF8-CEB95EA7549B}" type="datetime1">
              <a:rPr lang="en-US" smtClean="0"/>
              <a:pPr/>
              <a:t>12/21/2016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43</a:t>
            </a:fld>
            <a:endParaRPr lang="en-US"/>
          </a:p>
        </p:txBody>
      </p:sp>
      <p:graphicFrame>
        <p:nvGraphicFramePr>
          <p:cNvPr id="7" name="Table 6"/>
          <p:cNvGraphicFramePr>
            <a:graphicFrameLocks noGrp="1"/>
          </p:cNvGraphicFramePr>
          <p:nvPr/>
        </p:nvGraphicFramePr>
        <p:xfrm>
          <a:off x="990600" y="533400"/>
          <a:ext cx="7772400" cy="5562600"/>
        </p:xfrm>
        <a:graphic>
          <a:graphicData uri="http://schemas.openxmlformats.org/drawingml/2006/table">
            <a:tbl>
              <a:tblPr/>
              <a:tblGrid>
                <a:gridCol w="4030133"/>
                <a:gridCol w="3742267"/>
              </a:tblGrid>
              <a:tr h="5562600">
                <a:tc>
                  <a:txBody>
                    <a:bodyPr/>
                    <a:lstStyle/>
                    <a:p>
                      <a:pPr marL="102870" marR="0" indent="-102870">
                        <a:spcBef>
                          <a:spcPts val="0"/>
                        </a:spcBef>
                        <a:spcAft>
                          <a:spcPts val="0"/>
                        </a:spcAft>
                      </a:pPr>
                      <a:r>
                        <a:rPr lang="en-US" sz="2400" baseline="30000">
                          <a:solidFill>
                            <a:srgbClr val="1F497D"/>
                          </a:solidFill>
                          <a:latin typeface="Times New Roman"/>
                          <a:ea typeface="Times New Roman"/>
                        </a:rPr>
                        <a:t>15</a:t>
                      </a:r>
                      <a:r>
                        <a:rPr lang="en-US" sz="2400">
                          <a:latin typeface="Times New Roman"/>
                          <a:ea typeface="Times New Roman"/>
                        </a:rPr>
                        <a:t>And the </a:t>
                      </a:r>
                      <a:r>
                        <a:rPr lang="en-US" sz="2400" u="sng">
                          <a:latin typeface="Times New Roman"/>
                          <a:ea typeface="Times New Roman"/>
                        </a:rPr>
                        <a:t>kings of the earth and the great men and the commanders and the rich and the strong and every slave and free man</a:t>
                      </a:r>
                      <a:r>
                        <a:rPr lang="en-US" sz="2400">
                          <a:latin typeface="Times New Roman"/>
                          <a:ea typeface="Times New Roman"/>
                        </a:rPr>
                        <a:t>, hid themselves in the caves and among the rocks of the mountains; </a:t>
                      </a:r>
                      <a:r>
                        <a:rPr lang="en-US" sz="2400" baseline="30000">
                          <a:solidFill>
                            <a:srgbClr val="1F497D"/>
                          </a:solidFill>
                          <a:latin typeface="Times New Roman"/>
                          <a:ea typeface="Times New Roman"/>
                        </a:rPr>
                        <a:t>16</a:t>
                      </a:r>
                      <a:r>
                        <a:rPr lang="en-US" sz="2400">
                          <a:latin typeface="Times New Roman"/>
                          <a:ea typeface="Times New Roman"/>
                        </a:rPr>
                        <a:t>and they said to the mountains and to the rocks, </a:t>
                      </a:r>
                      <a:r>
                        <a:rPr lang="en-US" sz="2400" u="sng">
                          <a:latin typeface="Times New Roman"/>
                          <a:ea typeface="Times New Roman"/>
                        </a:rPr>
                        <a:t>"Fall on us and hide us from the presence of Him who sits on the throne, and from the </a:t>
                      </a:r>
                      <a:r>
                        <a:rPr lang="en-US" sz="2400" b="1" u="sng">
                          <a:solidFill>
                            <a:srgbClr val="C00000"/>
                          </a:solidFill>
                          <a:latin typeface="Times New Roman"/>
                          <a:ea typeface="Times New Roman"/>
                        </a:rPr>
                        <a:t>wrath</a:t>
                      </a:r>
                      <a:r>
                        <a:rPr lang="en-US" sz="2400" u="sng">
                          <a:latin typeface="Times New Roman"/>
                          <a:ea typeface="Times New Roman"/>
                        </a:rPr>
                        <a:t> </a:t>
                      </a:r>
                      <a:r>
                        <a:rPr lang="en-US" sz="2400" b="1" u="sng">
                          <a:solidFill>
                            <a:srgbClr val="C00000"/>
                          </a:solidFill>
                          <a:latin typeface="Times New Roman"/>
                          <a:ea typeface="Times New Roman"/>
                        </a:rPr>
                        <a:t>of</a:t>
                      </a:r>
                      <a:r>
                        <a:rPr lang="en-US" sz="2400" u="sng">
                          <a:latin typeface="Times New Roman"/>
                          <a:ea typeface="Times New Roman"/>
                        </a:rPr>
                        <a:t> </a:t>
                      </a:r>
                      <a:r>
                        <a:rPr lang="en-US" sz="2400" b="1" u="sng">
                          <a:solidFill>
                            <a:srgbClr val="C00000"/>
                          </a:solidFill>
                          <a:latin typeface="Times New Roman"/>
                          <a:ea typeface="Times New Roman"/>
                        </a:rPr>
                        <a:t>the</a:t>
                      </a:r>
                      <a:r>
                        <a:rPr lang="en-US" sz="2400" u="sng">
                          <a:latin typeface="Times New Roman"/>
                          <a:ea typeface="Times New Roman"/>
                        </a:rPr>
                        <a:t> </a:t>
                      </a:r>
                      <a:r>
                        <a:rPr lang="en-US" sz="2400" b="1" u="sng">
                          <a:solidFill>
                            <a:srgbClr val="C00000"/>
                          </a:solidFill>
                          <a:latin typeface="Times New Roman"/>
                          <a:ea typeface="Times New Roman"/>
                        </a:rPr>
                        <a:t>Lamb</a:t>
                      </a:r>
                      <a:r>
                        <a:rPr lang="en-US" sz="2400">
                          <a:latin typeface="Times New Roman"/>
                          <a:ea typeface="Times New Roman"/>
                        </a:rPr>
                        <a:t>; </a:t>
                      </a:r>
                      <a:r>
                        <a:rPr lang="en-US" sz="2400" baseline="30000">
                          <a:solidFill>
                            <a:srgbClr val="1F497D"/>
                          </a:solidFill>
                          <a:latin typeface="Times New Roman"/>
                          <a:ea typeface="Times New Roman"/>
                        </a:rPr>
                        <a:t>17</a:t>
                      </a:r>
                      <a:r>
                        <a:rPr lang="en-US" sz="2400">
                          <a:latin typeface="Times New Roman"/>
                          <a:ea typeface="Times New Roman"/>
                        </a:rPr>
                        <a:t>for the great day of their wrath has come; </a:t>
                      </a:r>
                      <a:r>
                        <a:rPr lang="en-US" sz="2400" b="1" u="sng">
                          <a:solidFill>
                            <a:srgbClr val="C00000"/>
                          </a:solidFill>
                          <a:latin typeface="Times New Roman"/>
                          <a:ea typeface="Times New Roman"/>
                        </a:rPr>
                        <a:t>and who is able to stand</a:t>
                      </a:r>
                      <a:r>
                        <a:rPr lang="en-US" sz="2400" b="1">
                          <a:latin typeface="Times New Roman"/>
                          <a:ea typeface="Times New Roman"/>
                        </a:rPr>
                        <a:t>?"</a:t>
                      </a:r>
                      <a:endParaRPr lang="en-US" sz="200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400" baseline="30000" dirty="0">
                          <a:solidFill>
                            <a:srgbClr val="0000FF"/>
                          </a:solidFill>
                          <a:latin typeface="Times New Roman"/>
                          <a:ea typeface="Times New Roman"/>
                        </a:rPr>
                        <a:t>32</a:t>
                      </a:r>
                      <a:r>
                        <a:rPr lang="en-US" sz="2400" dirty="0">
                          <a:solidFill>
                            <a:srgbClr val="FF0000"/>
                          </a:solidFill>
                          <a:latin typeface="Times New Roman"/>
                          <a:ea typeface="Times New Roman"/>
                        </a:rPr>
                        <a:t>"Now learn the parable from the fig tree: when its branch has already become tender, and puts forth its leaves, you know that summer is near; </a:t>
                      </a:r>
                      <a:r>
                        <a:rPr lang="en-US" sz="2400" baseline="30000" dirty="0">
                          <a:solidFill>
                            <a:srgbClr val="0000FF"/>
                          </a:solidFill>
                          <a:latin typeface="Times New Roman"/>
                          <a:ea typeface="Times New Roman"/>
                        </a:rPr>
                        <a:t>33</a:t>
                      </a:r>
                      <a:r>
                        <a:rPr lang="en-US" sz="2400" dirty="0">
                          <a:solidFill>
                            <a:srgbClr val="FF0000"/>
                          </a:solidFill>
                          <a:latin typeface="Times New Roman"/>
                          <a:ea typeface="Times New Roman"/>
                        </a:rPr>
                        <a:t>even so you too, when you see all these things, recognize that He is near, </a:t>
                      </a:r>
                      <a:r>
                        <a:rPr lang="en-US" sz="2400" i="1" dirty="0">
                          <a:solidFill>
                            <a:srgbClr val="FF0000"/>
                          </a:solidFill>
                          <a:latin typeface="Times New Roman"/>
                          <a:ea typeface="Times New Roman"/>
                        </a:rPr>
                        <a:t>right</a:t>
                      </a:r>
                      <a:r>
                        <a:rPr lang="en-US" sz="2400" dirty="0">
                          <a:solidFill>
                            <a:srgbClr val="FF0000"/>
                          </a:solidFill>
                          <a:latin typeface="Times New Roman"/>
                          <a:ea typeface="Times New Roman"/>
                        </a:rPr>
                        <a:t> at the door. </a:t>
                      </a:r>
                      <a:r>
                        <a:rPr lang="en-US" sz="2400" baseline="30000" dirty="0">
                          <a:solidFill>
                            <a:srgbClr val="0000FF"/>
                          </a:solidFill>
                          <a:latin typeface="Times New Roman"/>
                          <a:ea typeface="Times New Roman"/>
                        </a:rPr>
                        <a:t>34</a:t>
                      </a:r>
                      <a:r>
                        <a:rPr lang="en-US" sz="2400" dirty="0">
                          <a:solidFill>
                            <a:srgbClr val="FF0000"/>
                          </a:solidFill>
                          <a:latin typeface="Times New Roman"/>
                          <a:ea typeface="Times New Roman"/>
                        </a:rPr>
                        <a:t>"Truly I say to you, this generation will not pass away until all these things take place. </a:t>
                      </a:r>
                      <a:endParaRPr lang="en-US" sz="20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8" name="Group 7"/>
          <p:cNvGrpSpPr/>
          <p:nvPr/>
        </p:nvGrpSpPr>
        <p:grpSpPr>
          <a:xfrm>
            <a:off x="76200" y="457200"/>
            <a:ext cx="762000" cy="838200"/>
            <a:chOff x="609600" y="381000"/>
            <a:chExt cx="1066800" cy="1066800"/>
          </a:xfrm>
        </p:grpSpPr>
        <p:sp>
          <p:nvSpPr>
            <p:cNvPr id="9" name="Text Box 10"/>
            <p:cNvSpPr txBox="1">
              <a:spLocks noChangeArrowheads="1"/>
            </p:cNvSpPr>
            <p:nvPr/>
          </p:nvSpPr>
          <p:spPr bwMode="auto">
            <a:xfrm>
              <a:off x="818367" y="639580"/>
              <a:ext cx="796823" cy="587574"/>
            </a:xfrm>
            <a:prstGeom prst="rect">
              <a:avLst/>
            </a:prstGeom>
            <a:solidFill>
              <a:schemeClr val="bg1"/>
            </a:solidFill>
            <a:ln w="9525">
              <a:noFill/>
              <a:miter lim="800000"/>
              <a:headEnd/>
              <a:tailEnd/>
            </a:ln>
          </p:spPr>
          <p:txBody>
            <a:bodyPr wrap="square">
              <a:spAutoFit/>
            </a:bodyPr>
            <a:lstStyle/>
            <a:p>
              <a:pPr algn="ctr"/>
              <a:r>
                <a:rPr lang="en-US" sz="2400" b="1" dirty="0" smtClean="0"/>
                <a:t>6</a:t>
              </a:r>
              <a:r>
                <a:rPr lang="en-US" sz="2400" b="1" baseline="30000" dirty="0" smtClean="0"/>
                <a:t>th</a:t>
              </a:r>
              <a:r>
                <a:rPr lang="en-US" sz="2400" b="1" dirty="0" smtClean="0"/>
                <a:t>  </a:t>
              </a:r>
              <a:endParaRPr lang="en-US" sz="2800" b="1" dirty="0"/>
            </a:p>
          </p:txBody>
        </p:sp>
        <p:sp>
          <p:nvSpPr>
            <p:cNvPr id="10"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utoShape 2"/>
          <p:cNvSpPr>
            <a:spLocks noChangeArrowheads="1"/>
          </p:cNvSpPr>
          <p:nvPr/>
        </p:nvSpPr>
        <p:spPr bwMode="auto">
          <a:xfrm>
            <a:off x="4800600" y="1825823"/>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4" name="Text Box 10"/>
          <p:cNvSpPr txBox="1">
            <a:spLocks noChangeArrowheads="1"/>
          </p:cNvSpPr>
          <p:nvPr/>
        </p:nvSpPr>
        <p:spPr bwMode="auto">
          <a:xfrm>
            <a:off x="295275" y="3121223"/>
            <a:ext cx="482600" cy="365125"/>
          </a:xfrm>
          <a:prstGeom prst="rect">
            <a:avLst/>
          </a:prstGeom>
          <a:solidFill>
            <a:schemeClr val="bg1"/>
          </a:solidFill>
          <a:ln w="9525">
            <a:noFill/>
            <a:miter lim="800000"/>
            <a:headEnd/>
            <a:tailEnd/>
          </a:ln>
        </p:spPr>
        <p:txBody>
          <a:bodyPr wrap="none">
            <a:spAutoFit/>
          </a:bodyPr>
          <a:lstStyle/>
          <a:p>
            <a:pPr algn="ctr"/>
            <a:r>
              <a:rPr lang="en-US" sz="900" b="1"/>
              <a:t>1</a:t>
            </a:r>
          </a:p>
          <a:p>
            <a:pPr algn="ctr"/>
            <a:r>
              <a:rPr lang="en-US" sz="900" b="1"/>
              <a:t>White</a:t>
            </a:r>
          </a:p>
        </p:txBody>
      </p:sp>
      <p:sp>
        <p:nvSpPr>
          <p:cNvPr id="25" name="Text Box 18"/>
          <p:cNvSpPr txBox="1">
            <a:spLocks noChangeArrowheads="1"/>
          </p:cNvSpPr>
          <p:nvPr/>
        </p:nvSpPr>
        <p:spPr bwMode="auto">
          <a:xfrm>
            <a:off x="4070350" y="3121223"/>
            <a:ext cx="444500" cy="365125"/>
          </a:xfrm>
          <a:prstGeom prst="rect">
            <a:avLst/>
          </a:prstGeom>
          <a:solidFill>
            <a:schemeClr val="bg1"/>
          </a:solidFill>
          <a:ln w="9525">
            <a:noFill/>
            <a:miter lim="800000"/>
            <a:headEnd/>
            <a:tailEnd/>
          </a:ln>
        </p:spPr>
        <p:txBody>
          <a:bodyPr wrap="none">
            <a:spAutoFit/>
          </a:bodyPr>
          <a:lstStyle/>
          <a:p>
            <a:pPr algn="ctr"/>
            <a:r>
              <a:rPr lang="en-US" sz="900" b="1" dirty="0"/>
              <a:t>6</a:t>
            </a:r>
          </a:p>
          <a:p>
            <a:pPr algn="ctr"/>
            <a:r>
              <a:rPr lang="en-US" sz="900" b="1" dirty="0"/>
              <a:t>Signs</a:t>
            </a:r>
          </a:p>
        </p:txBody>
      </p:sp>
      <p:sp>
        <p:nvSpPr>
          <p:cNvPr id="26" name="Text Box 19"/>
          <p:cNvSpPr txBox="1">
            <a:spLocks noChangeArrowheads="1"/>
          </p:cNvSpPr>
          <p:nvPr/>
        </p:nvSpPr>
        <p:spPr bwMode="auto">
          <a:xfrm>
            <a:off x="3241675" y="3121223"/>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7" name="Text Box 20"/>
          <p:cNvSpPr txBox="1">
            <a:spLocks noChangeArrowheads="1"/>
          </p:cNvSpPr>
          <p:nvPr/>
        </p:nvSpPr>
        <p:spPr bwMode="auto">
          <a:xfrm>
            <a:off x="2549525" y="3121223"/>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8" name="Text Box 21"/>
          <p:cNvSpPr txBox="1">
            <a:spLocks noChangeArrowheads="1"/>
          </p:cNvSpPr>
          <p:nvPr/>
        </p:nvSpPr>
        <p:spPr bwMode="auto">
          <a:xfrm>
            <a:off x="1785938" y="3121223"/>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9" name="Text Box 22"/>
          <p:cNvSpPr txBox="1">
            <a:spLocks noChangeArrowheads="1"/>
          </p:cNvSpPr>
          <p:nvPr/>
        </p:nvSpPr>
        <p:spPr bwMode="auto">
          <a:xfrm>
            <a:off x="1093788" y="3121223"/>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3" name="Group 25"/>
          <p:cNvGrpSpPr>
            <a:grpSpLocks/>
          </p:cNvGrpSpPr>
          <p:nvPr/>
        </p:nvGrpSpPr>
        <p:grpSpPr bwMode="auto">
          <a:xfrm>
            <a:off x="7726365" y="4264230"/>
            <a:ext cx="1019175" cy="304801"/>
            <a:chOff x="2095" y="1440"/>
            <a:chExt cx="642" cy="192"/>
          </a:xfrm>
        </p:grpSpPr>
        <p:sp>
          <p:nvSpPr>
            <p:cNvPr id="85" name="AutoShape 2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6"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7" name="Group 26"/>
          <p:cNvGrpSpPr>
            <a:grpSpLocks/>
          </p:cNvGrpSpPr>
          <p:nvPr/>
        </p:nvGrpSpPr>
        <p:grpSpPr bwMode="auto">
          <a:xfrm>
            <a:off x="7710488" y="3959430"/>
            <a:ext cx="987425" cy="304801"/>
            <a:chOff x="2104" y="1440"/>
            <a:chExt cx="622" cy="192"/>
          </a:xfrm>
        </p:grpSpPr>
        <p:sp>
          <p:nvSpPr>
            <p:cNvPr id="83" name="AutoShape 27"/>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4"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8" name="Group 29"/>
          <p:cNvGrpSpPr>
            <a:grpSpLocks/>
          </p:cNvGrpSpPr>
          <p:nvPr/>
        </p:nvGrpSpPr>
        <p:grpSpPr bwMode="auto">
          <a:xfrm>
            <a:off x="7685088" y="3654630"/>
            <a:ext cx="1068388" cy="304801"/>
            <a:chOff x="2081" y="1440"/>
            <a:chExt cx="673" cy="192"/>
          </a:xfrm>
        </p:grpSpPr>
        <p:sp>
          <p:nvSpPr>
            <p:cNvPr id="81" name="AutoShape 30"/>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2"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9" name="Group 32"/>
          <p:cNvGrpSpPr>
            <a:grpSpLocks/>
          </p:cNvGrpSpPr>
          <p:nvPr/>
        </p:nvGrpSpPr>
        <p:grpSpPr bwMode="auto">
          <a:xfrm>
            <a:off x="7756525" y="3349830"/>
            <a:ext cx="852488" cy="304801"/>
            <a:chOff x="2147" y="1440"/>
            <a:chExt cx="537" cy="192"/>
          </a:xfrm>
        </p:grpSpPr>
        <p:sp>
          <p:nvSpPr>
            <p:cNvPr id="79" name="AutoShape 3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0"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10" name="Group 35"/>
          <p:cNvGrpSpPr>
            <a:grpSpLocks/>
          </p:cNvGrpSpPr>
          <p:nvPr/>
        </p:nvGrpSpPr>
        <p:grpSpPr bwMode="auto">
          <a:xfrm>
            <a:off x="7659688" y="3045030"/>
            <a:ext cx="966788" cy="304801"/>
            <a:chOff x="2111" y="1440"/>
            <a:chExt cx="609" cy="192"/>
          </a:xfrm>
        </p:grpSpPr>
        <p:sp>
          <p:nvSpPr>
            <p:cNvPr id="77" name="AutoShape 36"/>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8"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11" name="Group 38"/>
          <p:cNvGrpSpPr>
            <a:grpSpLocks/>
          </p:cNvGrpSpPr>
          <p:nvPr/>
        </p:nvGrpSpPr>
        <p:grpSpPr bwMode="auto">
          <a:xfrm>
            <a:off x="7845425" y="2435430"/>
            <a:ext cx="533400" cy="304801"/>
            <a:chOff x="2254" y="1440"/>
            <a:chExt cx="336" cy="192"/>
          </a:xfrm>
        </p:grpSpPr>
        <p:sp>
          <p:nvSpPr>
            <p:cNvPr id="75" name="AutoShape 39"/>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6"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12" name="Group 41"/>
          <p:cNvGrpSpPr>
            <a:grpSpLocks/>
          </p:cNvGrpSpPr>
          <p:nvPr/>
        </p:nvGrpSpPr>
        <p:grpSpPr bwMode="auto">
          <a:xfrm>
            <a:off x="7720013" y="2740230"/>
            <a:ext cx="819150" cy="304801"/>
            <a:chOff x="2156" y="1440"/>
            <a:chExt cx="516" cy="192"/>
          </a:xfrm>
        </p:grpSpPr>
        <p:sp>
          <p:nvSpPr>
            <p:cNvPr id="73" name="AutoShape 42"/>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4"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3" name="Group 50"/>
          <p:cNvGrpSpPr>
            <a:grpSpLocks/>
          </p:cNvGrpSpPr>
          <p:nvPr/>
        </p:nvGrpSpPr>
        <p:grpSpPr bwMode="auto">
          <a:xfrm>
            <a:off x="5184775" y="2465586"/>
            <a:ext cx="758825" cy="298450"/>
            <a:chOff x="1344" y="2687"/>
            <a:chExt cx="480" cy="235"/>
          </a:xfrm>
        </p:grpSpPr>
        <p:sp>
          <p:nvSpPr>
            <p:cNvPr id="71" name="Freeform 48"/>
            <p:cNvSpPr>
              <a:spLocks/>
            </p:cNvSpPr>
            <p:nvPr/>
          </p:nvSpPr>
          <p:spPr bwMode="auto">
            <a:xfrm>
              <a:off x="1440" y="2778"/>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2"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6" name="Group 51"/>
          <p:cNvGrpSpPr>
            <a:grpSpLocks/>
          </p:cNvGrpSpPr>
          <p:nvPr/>
        </p:nvGrpSpPr>
        <p:grpSpPr bwMode="auto">
          <a:xfrm>
            <a:off x="5337175" y="2717987"/>
            <a:ext cx="758825" cy="317499"/>
            <a:chOff x="1344" y="2738"/>
            <a:chExt cx="480" cy="253"/>
          </a:xfrm>
        </p:grpSpPr>
        <p:sp>
          <p:nvSpPr>
            <p:cNvPr id="69" name="Freeform 52"/>
            <p:cNvSpPr>
              <a:spLocks/>
            </p:cNvSpPr>
            <p:nvPr/>
          </p:nvSpPr>
          <p:spPr bwMode="auto">
            <a:xfrm>
              <a:off x="1440" y="2846"/>
              <a:ext cx="384" cy="145"/>
            </a:xfrm>
            <a:custGeom>
              <a:avLst/>
              <a:gdLst>
                <a:gd name="T0" fmla="*/ 0 w 816"/>
                <a:gd name="T1" fmla="*/ 104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5 h 336"/>
                <a:gd name="T14" fmla="*/ 339 w 816"/>
                <a:gd name="T15" fmla="*/ 124 h 336"/>
                <a:gd name="T16" fmla="*/ 203 w 816"/>
                <a:gd name="T17" fmla="*/ 104 h 336"/>
                <a:gd name="T18" fmla="*/ 45 w 816"/>
                <a:gd name="T19" fmla="*/ 104 h 336"/>
                <a:gd name="T20" fmla="*/ 0 w 816"/>
                <a:gd name="T21" fmla="*/ 124 h 336"/>
                <a:gd name="T22" fmla="*/ 0 w 816"/>
                <a:gd name="T23" fmla="*/ 10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0"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7" name="Group 54"/>
          <p:cNvGrpSpPr>
            <a:grpSpLocks/>
          </p:cNvGrpSpPr>
          <p:nvPr/>
        </p:nvGrpSpPr>
        <p:grpSpPr bwMode="auto">
          <a:xfrm>
            <a:off x="5486400" y="3021222"/>
            <a:ext cx="760413" cy="320676"/>
            <a:chOff x="1344" y="2771"/>
            <a:chExt cx="480" cy="253"/>
          </a:xfrm>
        </p:grpSpPr>
        <p:sp>
          <p:nvSpPr>
            <p:cNvPr id="67" name="Freeform 55"/>
            <p:cNvSpPr>
              <a:spLocks/>
            </p:cNvSpPr>
            <p:nvPr/>
          </p:nvSpPr>
          <p:spPr bwMode="auto">
            <a:xfrm>
              <a:off x="1440" y="288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8"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18" name="Group 57"/>
          <p:cNvGrpSpPr>
            <a:grpSpLocks/>
          </p:cNvGrpSpPr>
          <p:nvPr/>
        </p:nvGrpSpPr>
        <p:grpSpPr bwMode="auto">
          <a:xfrm>
            <a:off x="5908675" y="3632398"/>
            <a:ext cx="1039813" cy="374650"/>
            <a:chOff x="1344" y="2889"/>
            <a:chExt cx="656" cy="295"/>
          </a:xfrm>
        </p:grpSpPr>
        <p:sp>
          <p:nvSpPr>
            <p:cNvPr id="65" name="Freeform 58"/>
            <p:cNvSpPr>
              <a:spLocks/>
            </p:cNvSpPr>
            <p:nvPr/>
          </p:nvSpPr>
          <p:spPr bwMode="auto">
            <a:xfrm>
              <a:off x="1440" y="304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6"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19" name="Group 60"/>
          <p:cNvGrpSpPr>
            <a:grpSpLocks/>
          </p:cNvGrpSpPr>
          <p:nvPr/>
        </p:nvGrpSpPr>
        <p:grpSpPr bwMode="auto">
          <a:xfrm>
            <a:off x="5703888" y="3308557"/>
            <a:ext cx="817563" cy="376239"/>
            <a:chOff x="1344" y="2810"/>
            <a:chExt cx="516" cy="296"/>
          </a:xfrm>
        </p:grpSpPr>
        <p:sp>
          <p:nvSpPr>
            <p:cNvPr id="63" name="Freeform 61"/>
            <p:cNvSpPr>
              <a:spLocks/>
            </p:cNvSpPr>
            <p:nvPr/>
          </p:nvSpPr>
          <p:spPr bwMode="auto">
            <a:xfrm>
              <a:off x="1440" y="2962"/>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4"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20" name="Group 63"/>
          <p:cNvGrpSpPr>
            <a:grpSpLocks/>
          </p:cNvGrpSpPr>
          <p:nvPr/>
        </p:nvGrpSpPr>
        <p:grpSpPr bwMode="auto">
          <a:xfrm>
            <a:off x="6361113" y="4273748"/>
            <a:ext cx="1077913" cy="377825"/>
            <a:chOff x="1344" y="3036"/>
            <a:chExt cx="680" cy="298"/>
          </a:xfrm>
        </p:grpSpPr>
        <p:sp>
          <p:nvSpPr>
            <p:cNvPr id="61" name="Freeform 64"/>
            <p:cNvSpPr>
              <a:spLocks/>
            </p:cNvSpPr>
            <p:nvPr/>
          </p:nvSpPr>
          <p:spPr bwMode="auto">
            <a:xfrm>
              <a:off x="1440" y="319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2"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21" name="Group 66"/>
          <p:cNvGrpSpPr>
            <a:grpSpLocks/>
          </p:cNvGrpSpPr>
          <p:nvPr/>
        </p:nvGrpSpPr>
        <p:grpSpPr bwMode="auto">
          <a:xfrm>
            <a:off x="6107113" y="3959423"/>
            <a:ext cx="1316038" cy="381000"/>
            <a:chOff x="1344" y="2964"/>
            <a:chExt cx="830" cy="300"/>
          </a:xfrm>
        </p:grpSpPr>
        <p:sp>
          <p:nvSpPr>
            <p:cNvPr id="59" name="Freeform 67"/>
            <p:cNvSpPr>
              <a:spLocks/>
            </p:cNvSpPr>
            <p:nvPr/>
          </p:nvSpPr>
          <p:spPr bwMode="auto">
            <a:xfrm>
              <a:off x="1440" y="312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0"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44" name="AutoShape 3"/>
          <p:cNvSpPr>
            <a:spLocks noChangeArrowheads="1"/>
          </p:cNvSpPr>
          <p:nvPr/>
        </p:nvSpPr>
        <p:spPr bwMode="auto">
          <a:xfrm>
            <a:off x="228600"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5" name="AutoShape 4"/>
          <p:cNvSpPr>
            <a:spLocks noChangeArrowheads="1"/>
          </p:cNvSpPr>
          <p:nvPr/>
        </p:nvSpPr>
        <p:spPr bwMode="auto">
          <a:xfrm>
            <a:off x="973138"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6" name="AutoShape 5"/>
          <p:cNvSpPr>
            <a:spLocks noChangeArrowheads="1"/>
          </p:cNvSpPr>
          <p:nvPr/>
        </p:nvSpPr>
        <p:spPr bwMode="auto">
          <a:xfrm>
            <a:off x="1706563"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7" name="AutoShape 6"/>
          <p:cNvSpPr>
            <a:spLocks noChangeArrowheads="1"/>
          </p:cNvSpPr>
          <p:nvPr/>
        </p:nvSpPr>
        <p:spPr bwMode="auto">
          <a:xfrm>
            <a:off x="2484438"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8" name="AutoShape 7"/>
          <p:cNvSpPr>
            <a:spLocks noChangeArrowheads="1"/>
          </p:cNvSpPr>
          <p:nvPr/>
        </p:nvSpPr>
        <p:spPr bwMode="auto">
          <a:xfrm>
            <a:off x="3230563"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9" name="AutoShape 8"/>
          <p:cNvSpPr>
            <a:spLocks noChangeArrowheads="1"/>
          </p:cNvSpPr>
          <p:nvPr/>
        </p:nvSpPr>
        <p:spPr bwMode="auto">
          <a:xfrm>
            <a:off x="3981450"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50" name="AutoShape 9"/>
          <p:cNvSpPr>
            <a:spLocks noChangeArrowheads="1"/>
          </p:cNvSpPr>
          <p:nvPr/>
        </p:nvSpPr>
        <p:spPr bwMode="auto">
          <a:xfrm>
            <a:off x="4724400" y="3045023"/>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dirty="0" smtClean="0"/>
              <a:t>7</a:t>
            </a:r>
          </a:p>
          <a:p>
            <a:pPr algn="ctr"/>
            <a:r>
              <a:rPr lang="en-US" sz="900" dirty="0" smtClean="0"/>
              <a:t>Wrath</a:t>
            </a:r>
            <a:endParaRPr lang="en-US" sz="900" dirty="0"/>
          </a:p>
        </p:txBody>
      </p:sp>
      <p:sp>
        <p:nvSpPr>
          <p:cNvPr id="51" name="TextBox 61"/>
          <p:cNvSpPr txBox="1">
            <a:spLocks noChangeArrowheads="1"/>
          </p:cNvSpPr>
          <p:nvPr/>
        </p:nvSpPr>
        <p:spPr bwMode="auto">
          <a:xfrm>
            <a:off x="2286000" y="2359223"/>
            <a:ext cx="824265" cy="646331"/>
          </a:xfrm>
          <a:prstGeom prst="rect">
            <a:avLst/>
          </a:prstGeom>
          <a:noFill/>
          <a:ln w="9525">
            <a:noFill/>
            <a:miter lim="800000"/>
            <a:headEnd/>
            <a:tailEnd/>
          </a:ln>
        </p:spPr>
        <p:txBody>
          <a:bodyPr>
            <a:spAutoFit/>
          </a:bodyPr>
          <a:lstStyle/>
          <a:p>
            <a:r>
              <a:rPr lang="en-US" sz="1200" dirty="0"/>
              <a:t>The Lamb</a:t>
            </a:r>
          </a:p>
          <a:p>
            <a:r>
              <a:rPr lang="en-US" sz="1200" dirty="0"/>
              <a:t>opens the</a:t>
            </a:r>
          </a:p>
          <a:p>
            <a:r>
              <a:rPr lang="en-US" sz="1200" dirty="0"/>
              <a:t>seals.</a:t>
            </a:r>
          </a:p>
        </p:txBody>
      </p:sp>
      <p:sp>
        <p:nvSpPr>
          <p:cNvPr id="52" name="TextBox 62"/>
          <p:cNvSpPr txBox="1">
            <a:spLocks noChangeArrowheads="1"/>
          </p:cNvSpPr>
          <p:nvPr/>
        </p:nvSpPr>
        <p:spPr bwMode="auto">
          <a:xfrm>
            <a:off x="5298357" y="4188023"/>
            <a:ext cx="1102443" cy="461665"/>
          </a:xfrm>
          <a:prstGeom prst="rect">
            <a:avLst/>
          </a:prstGeom>
          <a:noFill/>
          <a:ln w="9525">
            <a:noFill/>
            <a:miter lim="800000"/>
            <a:headEnd/>
            <a:tailEnd/>
          </a:ln>
        </p:spPr>
        <p:txBody>
          <a:bodyPr wrap="square">
            <a:spAutoFit/>
          </a:bodyPr>
          <a:lstStyle/>
          <a:p>
            <a:r>
              <a:rPr lang="en-US" sz="1200" dirty="0"/>
              <a:t>Angels sound</a:t>
            </a:r>
          </a:p>
          <a:p>
            <a:r>
              <a:rPr lang="en-US" sz="1200" dirty="0" smtClean="0"/>
              <a:t>the trumpets</a:t>
            </a:r>
            <a:r>
              <a:rPr lang="en-US" sz="1200" dirty="0"/>
              <a:t>.</a:t>
            </a:r>
          </a:p>
        </p:txBody>
      </p:sp>
      <p:sp>
        <p:nvSpPr>
          <p:cNvPr id="53" name="TextBox 63"/>
          <p:cNvSpPr txBox="1">
            <a:spLocks noChangeArrowheads="1"/>
          </p:cNvSpPr>
          <p:nvPr/>
        </p:nvSpPr>
        <p:spPr bwMode="auto">
          <a:xfrm>
            <a:off x="6629400" y="2359223"/>
            <a:ext cx="1135247" cy="830997"/>
          </a:xfrm>
          <a:prstGeom prst="rect">
            <a:avLst/>
          </a:prstGeom>
          <a:noFill/>
          <a:ln w="9525">
            <a:noFill/>
            <a:miter lim="800000"/>
            <a:headEnd/>
            <a:tailEnd/>
          </a:ln>
        </p:spPr>
        <p:txBody>
          <a:bodyPr>
            <a:spAutoFit/>
          </a:bodyPr>
          <a:lstStyle/>
          <a:p>
            <a:r>
              <a:rPr lang="en-US" sz="1200" dirty="0"/>
              <a:t>God sends the</a:t>
            </a:r>
          </a:p>
          <a:p>
            <a:r>
              <a:rPr lang="en-US" sz="1200" dirty="0"/>
              <a:t>bowls  out, full</a:t>
            </a:r>
          </a:p>
          <a:p>
            <a:r>
              <a:rPr lang="en-US" sz="1200" dirty="0"/>
              <a:t>of  the wrath </a:t>
            </a:r>
            <a:r>
              <a:rPr lang="en-US" sz="1200" dirty="0" smtClean="0"/>
              <a:t>of  God</a:t>
            </a:r>
            <a:r>
              <a:rPr lang="en-US" sz="1200" dirty="0"/>
              <a:t>.</a:t>
            </a:r>
          </a:p>
        </p:txBody>
      </p:sp>
      <p:cxnSp>
        <p:nvCxnSpPr>
          <p:cNvPr id="54" name="Straight Connector 53"/>
          <p:cNvCxnSpPr/>
          <p:nvPr/>
        </p:nvCxnSpPr>
        <p:spPr bwMode="auto">
          <a:xfrm rot="5400000">
            <a:off x="3048000" y="4721423"/>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68"/>
          <p:cNvSpPr txBox="1">
            <a:spLocks noChangeArrowheads="1"/>
          </p:cNvSpPr>
          <p:nvPr/>
        </p:nvSpPr>
        <p:spPr bwMode="auto">
          <a:xfrm>
            <a:off x="1600200" y="4797623"/>
            <a:ext cx="1143000" cy="307777"/>
          </a:xfrm>
          <a:prstGeom prst="rect">
            <a:avLst/>
          </a:prstGeom>
          <a:noFill/>
          <a:ln w="9525">
            <a:noFill/>
            <a:miter lim="800000"/>
            <a:headEnd/>
            <a:tailEnd/>
          </a:ln>
        </p:spPr>
        <p:txBody>
          <a:bodyPr>
            <a:spAutoFit/>
          </a:bodyPr>
          <a:lstStyle/>
          <a:p>
            <a:r>
              <a:rPr lang="en-US" sz="1400" b="1" dirty="0"/>
              <a:t>Tribulation</a:t>
            </a:r>
          </a:p>
        </p:txBody>
      </p:sp>
      <p:sp>
        <p:nvSpPr>
          <p:cNvPr id="56" name="TextBox 69"/>
          <p:cNvSpPr txBox="1">
            <a:spLocks noChangeArrowheads="1"/>
          </p:cNvSpPr>
          <p:nvPr/>
        </p:nvSpPr>
        <p:spPr bwMode="auto">
          <a:xfrm>
            <a:off x="5715000" y="4721423"/>
            <a:ext cx="1600200" cy="307777"/>
          </a:xfrm>
          <a:prstGeom prst="rect">
            <a:avLst/>
          </a:prstGeom>
          <a:noFill/>
          <a:ln w="9525">
            <a:noFill/>
            <a:miter lim="800000"/>
            <a:headEnd/>
            <a:tailEnd/>
          </a:ln>
        </p:spPr>
        <p:txBody>
          <a:bodyPr>
            <a:spAutoFit/>
          </a:bodyPr>
          <a:lstStyle/>
          <a:p>
            <a:r>
              <a:rPr lang="en-US" sz="1400" b="1"/>
              <a:t>Great Tribulation</a:t>
            </a:r>
          </a:p>
        </p:txBody>
      </p:sp>
      <p:cxnSp>
        <p:nvCxnSpPr>
          <p:cNvPr id="57" name="Straight Connector 56"/>
          <p:cNvCxnSpPr/>
          <p:nvPr/>
        </p:nvCxnSpPr>
        <p:spPr>
          <a:xfrm rot="10800000">
            <a:off x="609600" y="4721422"/>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auto">
          <a:xfrm rot="5400000">
            <a:off x="381000" y="4688765"/>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0"/>
            <a:ext cx="8229600" cy="1143000"/>
          </a:xfrm>
        </p:spPr>
        <p:txBody>
          <a:bodyPr/>
          <a:lstStyle/>
          <a:p>
            <a:r>
              <a:rPr lang="en-US" dirty="0" smtClean="0"/>
              <a:t>The Judgments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44</a:t>
            </a:fld>
            <a:endParaRPr lang="en-US"/>
          </a:p>
        </p:txBody>
      </p:sp>
      <p:sp>
        <p:nvSpPr>
          <p:cNvPr id="14" name="Right Brace 13"/>
          <p:cNvSpPr/>
          <p:nvPr/>
        </p:nvSpPr>
        <p:spPr>
          <a:xfrm rot="5400000">
            <a:off x="4057650" y="2873573"/>
            <a:ext cx="495300" cy="2057400"/>
          </a:xfrm>
          <a:prstGeom prst="rightBrace">
            <a:avLst>
              <a:gd name="adj1" fmla="val 8333"/>
              <a:gd name="adj2" fmla="val 48844"/>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3482739" y="4035623"/>
            <a:ext cx="1317861" cy="369332"/>
          </a:xfrm>
          <a:prstGeom prst="rect">
            <a:avLst/>
          </a:prstGeom>
          <a:noFill/>
        </p:spPr>
        <p:txBody>
          <a:bodyPr wrap="none" rtlCol="0">
            <a:spAutoFit/>
          </a:bodyPr>
          <a:lstStyle/>
          <a:p>
            <a:r>
              <a:rPr lang="en-US" dirty="0" smtClean="0"/>
              <a:t>compressed</a:t>
            </a:r>
            <a:endParaRPr lang="en-US" dirty="0"/>
          </a:p>
        </p:txBody>
      </p:sp>
      <p:sp>
        <p:nvSpPr>
          <p:cNvPr id="87" name="Diamond 86"/>
          <p:cNvSpPr/>
          <p:nvPr/>
        </p:nvSpPr>
        <p:spPr>
          <a:xfrm>
            <a:off x="4572000" y="26670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Timeline Review:</a:t>
            </a:r>
            <a:endParaRPr lang="en-US" dirty="0"/>
          </a:p>
        </p:txBody>
      </p:sp>
      <p:sp>
        <p:nvSpPr>
          <p:cNvPr id="5" name="Content Placeholder 4"/>
          <p:cNvSpPr>
            <a:spLocks noGrp="1"/>
          </p:cNvSpPr>
          <p:nvPr>
            <p:ph sz="half" idx="1"/>
          </p:nvPr>
        </p:nvSpPr>
        <p:spPr/>
        <p:txBody>
          <a:bodyPr>
            <a:normAutofit fontScale="70000" lnSpcReduction="20000"/>
          </a:bodyPr>
          <a:lstStyle/>
          <a:p>
            <a:pPr>
              <a:buNone/>
            </a:pPr>
            <a:r>
              <a:rPr lang="en-US" b="1" i="1" u="sng" dirty="0" smtClean="0">
                <a:solidFill>
                  <a:srgbClr val="C00000"/>
                </a:solidFill>
              </a:rPr>
              <a:t>Apostasy of the church</a:t>
            </a:r>
            <a:endParaRPr lang="en-US" b="1" dirty="0" smtClean="0">
              <a:solidFill>
                <a:srgbClr val="C00000"/>
              </a:solidFill>
            </a:endParaRPr>
          </a:p>
          <a:p>
            <a:pPr marL="514350" lvl="0" indent="-514350">
              <a:buFont typeface="+mj-lt"/>
              <a:buAutoNum type="arabicPeriod"/>
            </a:pPr>
            <a:r>
              <a:rPr lang="en-US" i="1" dirty="0" smtClean="0"/>
              <a:t>The rise of a 10 nation confederacy (countries of Christendom?)</a:t>
            </a:r>
            <a:endParaRPr lang="en-US" dirty="0" smtClean="0"/>
          </a:p>
          <a:p>
            <a:pPr marL="514350" lvl="0" indent="-514350">
              <a:buFont typeface="+mj-lt"/>
              <a:buAutoNum type="arabicPeriod"/>
            </a:pPr>
            <a:r>
              <a:rPr lang="en-US" i="1" dirty="0" smtClean="0"/>
              <a:t>Rapture of the Church (true believers)</a:t>
            </a:r>
            <a:endParaRPr lang="en-US" dirty="0" smtClean="0"/>
          </a:p>
          <a:p>
            <a:pPr marL="514350" lvl="0" indent="-514350">
              <a:buFont typeface="+mj-lt"/>
              <a:buAutoNum type="arabicPeriod"/>
            </a:pPr>
            <a:r>
              <a:rPr lang="en-US" i="1" dirty="0" smtClean="0"/>
              <a:t>Judgment seat of Christ (Bema seat) </a:t>
            </a:r>
            <a:r>
              <a:rPr lang="en-US" i="1" dirty="0" smtClean="0">
                <a:sym typeface="Symbol"/>
              </a:rPr>
              <a:t></a:t>
            </a:r>
            <a:r>
              <a:rPr lang="en-US" i="1" dirty="0" smtClean="0"/>
              <a:t> of the Church saints</a:t>
            </a:r>
            <a:endParaRPr lang="en-US" dirty="0" smtClean="0"/>
          </a:p>
          <a:p>
            <a:pPr marL="514350" lvl="0" indent="-514350">
              <a:buFont typeface="+mj-lt"/>
              <a:buAutoNum type="arabicPeriod"/>
            </a:pPr>
            <a:r>
              <a:rPr lang="en-US" i="1" dirty="0" smtClean="0"/>
              <a:t>Three of the 10 nations taken over by a strong ruler</a:t>
            </a:r>
            <a:endParaRPr lang="en-US" dirty="0" smtClean="0"/>
          </a:p>
          <a:p>
            <a:pPr marL="514350" lvl="0" indent="-514350">
              <a:buFont typeface="+mj-lt"/>
              <a:buAutoNum type="arabicPeriod"/>
            </a:pPr>
            <a:r>
              <a:rPr lang="en-US" i="1" dirty="0" smtClean="0"/>
              <a:t>Strong ruler ascends to lead the 7 nation confederacy</a:t>
            </a:r>
            <a:endParaRPr lang="en-US" dirty="0" smtClean="0"/>
          </a:p>
          <a:p>
            <a:pPr marL="514350" lvl="0" indent="-514350">
              <a:buFont typeface="+mj-lt"/>
              <a:buAutoNum type="arabicPeriod"/>
            </a:pPr>
            <a:r>
              <a:rPr lang="en-US" i="1" dirty="0" smtClean="0"/>
              <a:t>Treaty between the strong leader and Israel</a:t>
            </a:r>
            <a:endParaRPr lang="en-US" dirty="0" smtClean="0"/>
          </a:p>
          <a:p>
            <a:pPr>
              <a:buNone/>
            </a:pPr>
            <a:endParaRPr lang="en-US" dirty="0"/>
          </a:p>
        </p:txBody>
      </p:sp>
      <p:sp>
        <p:nvSpPr>
          <p:cNvPr id="6" name="Content Placeholder 5"/>
          <p:cNvSpPr>
            <a:spLocks noGrp="1"/>
          </p:cNvSpPr>
          <p:nvPr>
            <p:ph sz="half" idx="2"/>
          </p:nvPr>
        </p:nvSpPr>
        <p:spPr/>
        <p:txBody>
          <a:bodyPr>
            <a:normAutofit fontScale="70000" lnSpcReduction="20000"/>
          </a:bodyPr>
          <a:lstStyle/>
          <a:p>
            <a:pPr>
              <a:buNone/>
            </a:pPr>
            <a:r>
              <a:rPr lang="en-US" b="1" i="1" u="sng" dirty="0" smtClean="0">
                <a:solidFill>
                  <a:srgbClr val="C00000"/>
                </a:solidFill>
              </a:rPr>
              <a:t>The Tribulation begins</a:t>
            </a:r>
            <a:endParaRPr lang="en-US" b="1" dirty="0" smtClean="0">
              <a:solidFill>
                <a:srgbClr val="C00000"/>
              </a:solidFill>
            </a:endParaRPr>
          </a:p>
          <a:p>
            <a:pPr marL="514350" lvl="0" indent="-514350">
              <a:buFont typeface="+mj-lt"/>
              <a:buAutoNum type="arabicPeriod" startAt="7"/>
            </a:pPr>
            <a:r>
              <a:rPr lang="en-US" dirty="0" smtClean="0"/>
              <a:t> </a:t>
            </a:r>
            <a:r>
              <a:rPr lang="en-US" b="1" dirty="0" smtClean="0"/>
              <a:t>Scroll with 7 seals</a:t>
            </a:r>
            <a:r>
              <a:rPr lang="en-US" dirty="0" smtClean="0"/>
              <a:t>, Lion of Judah/Root of David/Lamb is </a:t>
            </a:r>
            <a:r>
              <a:rPr lang="en-US" u="sng" dirty="0" smtClean="0"/>
              <a:t>the only one</a:t>
            </a:r>
            <a:r>
              <a:rPr lang="en-US" dirty="0" smtClean="0"/>
              <a:t> worthy to open it</a:t>
            </a:r>
          </a:p>
          <a:p>
            <a:pPr marL="514350" lvl="0" indent="-514350">
              <a:buFont typeface="+mj-lt"/>
              <a:buAutoNum type="arabicPeriod" startAt="7"/>
            </a:pPr>
            <a:r>
              <a:rPr lang="en-US" dirty="0" smtClean="0"/>
              <a:t> </a:t>
            </a:r>
            <a:r>
              <a:rPr lang="en-US" b="1" dirty="0" smtClean="0"/>
              <a:t>6 seal judgments begin</a:t>
            </a:r>
            <a:endParaRPr lang="en-US" dirty="0" smtClean="0"/>
          </a:p>
          <a:p>
            <a:pPr marL="514350" lvl="0" indent="-514350">
              <a:buFont typeface="+mj-lt"/>
              <a:buAutoNum type="arabicPeriod" startAt="7"/>
            </a:pPr>
            <a:r>
              <a:rPr lang="en-US" i="1" dirty="0" smtClean="0"/>
              <a:t>Northern and Southern confederacies attack Israel, defeated by God</a:t>
            </a:r>
            <a:endParaRPr lang="en-US" dirty="0" smtClean="0"/>
          </a:p>
          <a:p>
            <a:pPr>
              <a:buNone/>
            </a:pPr>
            <a:r>
              <a:rPr lang="en-US" b="1" i="1" u="sng" dirty="0" smtClean="0">
                <a:solidFill>
                  <a:srgbClr val="C00000"/>
                </a:solidFill>
              </a:rPr>
              <a:t>The Great Tribulation begins at 5</a:t>
            </a:r>
            <a:r>
              <a:rPr lang="en-US" b="1" i="1" u="sng" baseline="30000" dirty="0" smtClean="0">
                <a:solidFill>
                  <a:srgbClr val="C00000"/>
                </a:solidFill>
              </a:rPr>
              <a:t>th</a:t>
            </a:r>
            <a:r>
              <a:rPr lang="en-US" b="1" i="1" u="sng" dirty="0" smtClean="0">
                <a:solidFill>
                  <a:srgbClr val="C00000"/>
                </a:solidFill>
              </a:rPr>
              <a:t> seal</a:t>
            </a:r>
            <a:r>
              <a:rPr lang="en-US" b="1" i="1" dirty="0" smtClean="0">
                <a:solidFill>
                  <a:srgbClr val="C00000"/>
                </a:solidFill>
              </a:rPr>
              <a:t> (Rev 6:12-17)</a:t>
            </a:r>
            <a:endParaRPr lang="en-US" b="1" dirty="0" smtClean="0">
              <a:solidFill>
                <a:srgbClr val="C00000"/>
              </a:solidFill>
            </a:endParaRPr>
          </a:p>
          <a:p>
            <a:pPr marL="514350" lvl="0" indent="-514350">
              <a:buFont typeface="+mj-lt"/>
              <a:buAutoNum type="arabicPeriod" startAt="10"/>
            </a:pPr>
            <a:r>
              <a:rPr lang="en-US" i="1" dirty="0" smtClean="0"/>
              <a:t>Abomination of Desolation</a:t>
            </a:r>
            <a:endParaRPr lang="en-US" dirty="0" smtClean="0"/>
          </a:p>
          <a:p>
            <a:pPr marL="514350" lvl="0" indent="-514350">
              <a:buFont typeface="+mj-lt"/>
              <a:buAutoNum type="arabicPeriod" startAt="10"/>
            </a:pPr>
            <a:r>
              <a:rPr lang="en-US" dirty="0" smtClean="0"/>
              <a:t>144,000 sons of Israel sealed as servants of the Lord</a:t>
            </a:r>
          </a:p>
          <a:p>
            <a:pPr marL="514350" lvl="0" indent="-514350">
              <a:buFont typeface="+mj-lt"/>
              <a:buAutoNum type="arabicPeriod" startAt="10"/>
            </a:pPr>
            <a:r>
              <a:rPr lang="en-US" dirty="0" smtClean="0"/>
              <a:t>Great multitude of Gentiles standing before the Lamb</a:t>
            </a:r>
          </a:p>
          <a:p>
            <a:pPr>
              <a:buNone/>
            </a:pP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pPr>
              <a:buNone/>
            </a:pPr>
            <a:r>
              <a:rPr lang="en-US" b="1" dirty="0" smtClean="0"/>
              <a:t>Chapter 7: 144,000 Sons of Israel sealed with a mark on their foreheads; multitude from all tribes and nations before the throne dressed in white.</a:t>
            </a:r>
            <a:r>
              <a:rPr lang="en-US" dirty="0" smtClean="0"/>
              <a:t> </a:t>
            </a:r>
          </a:p>
          <a:p>
            <a:pPr>
              <a:buNone/>
            </a:pPr>
            <a:endParaRPr lang="en-US" dirty="0" smtClean="0"/>
          </a:p>
          <a:p>
            <a:pPr>
              <a:buNone/>
            </a:pPr>
            <a:endParaRPr lang="en-US" dirty="0" smtClean="0"/>
          </a:p>
          <a:p>
            <a:pPr>
              <a:buNone/>
            </a:pPr>
            <a:r>
              <a:rPr lang="en-US" b="1" dirty="0" smtClean="0"/>
              <a:t>Chapters 8 &amp; 9: </a:t>
            </a:r>
            <a:endParaRPr lang="en-US" dirty="0" smtClean="0"/>
          </a:p>
        </p:txBody>
      </p:sp>
      <p:grpSp>
        <p:nvGrpSpPr>
          <p:cNvPr id="1026" name="Group 2"/>
          <p:cNvGrpSpPr>
            <a:grpSpLocks/>
          </p:cNvGrpSpPr>
          <p:nvPr/>
        </p:nvGrpSpPr>
        <p:grpSpPr bwMode="auto">
          <a:xfrm>
            <a:off x="609600" y="3810000"/>
            <a:ext cx="1066800" cy="990600"/>
            <a:chOff x="3320" y="528"/>
            <a:chExt cx="424" cy="384"/>
          </a:xfrm>
        </p:grpSpPr>
        <p:sp>
          <p:nvSpPr>
            <p:cNvPr id="1027" name="Text Box 3"/>
            <p:cNvSpPr txBox="1">
              <a:spLocks noChangeArrowheads="1"/>
            </p:cNvSpPr>
            <p:nvPr/>
          </p:nvSpPr>
          <p:spPr bwMode="auto">
            <a:xfrm>
              <a:off x="3320" y="623"/>
              <a:ext cx="420" cy="23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buClrTx/>
                <a:buSzTx/>
                <a:buFontTx/>
                <a:buNone/>
                <a:tabLst/>
              </a:pPr>
              <a:r>
                <a:rPr kumimoji="0" lang="en-US" sz="1400" b="1" i="0" u="none" strike="noStrike" cap="none" normalizeH="0" baseline="0" dirty="0" smtClean="0">
                  <a:ln>
                    <a:noFill/>
                  </a:ln>
                  <a:solidFill>
                    <a:srgbClr val="000000"/>
                  </a:solidFill>
                  <a:effectLst/>
                  <a:latin typeface="Calibri" pitchFamily="34" charset="0"/>
                  <a:cs typeface="Arial" pitchFamily="34" charset="0"/>
                </a:rPr>
                <a:t>7</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rgbClr val="000000"/>
                  </a:solidFill>
                  <a:effectLst/>
                  <a:latin typeface="Calibri" pitchFamily="34" charset="0"/>
                  <a:cs typeface="Arial" pitchFamily="34" charset="0"/>
                </a:rPr>
                <a:t>Trumpets</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8" name="AutoShape 4"/>
            <p:cNvSpPr>
              <a:spLocks noChangeArrowheads="1"/>
            </p:cNvSpPr>
            <p:nvPr/>
          </p:nvSpPr>
          <p:spPr bwMode="auto">
            <a:xfrm>
              <a:off x="3337" y="528"/>
              <a:ext cx="407" cy="384"/>
            </a:xfrm>
            <a:prstGeom prst="star8">
              <a:avLst>
                <a:gd name="adj" fmla="val 38250"/>
              </a:avLst>
            </a:prstGeom>
            <a:noFill/>
            <a:ln w="50800">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en-US"/>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47</a:t>
            </a:fld>
            <a:endParaRPr lang="en-US"/>
          </a:p>
        </p:txBody>
      </p:sp>
      <p:pic>
        <p:nvPicPr>
          <p:cNvPr id="72706" name="Picture 2" descr="E:\BIBLE STUDY\MBC Community Teaching\DTW\Final-Revelation development files\PatSmithTiffs\05.TIF"/>
          <p:cNvPicPr>
            <a:picLocks noChangeAspect="1" noChangeArrowheads="1"/>
          </p:cNvPicPr>
          <p:nvPr/>
        </p:nvPicPr>
        <p:blipFill>
          <a:blip r:embed="rId2" cstate="print"/>
          <a:srcRect/>
          <a:stretch>
            <a:fillRect/>
          </a:stretch>
        </p:blipFill>
        <p:spPr bwMode="auto">
          <a:xfrm>
            <a:off x="-465233" y="1"/>
            <a:ext cx="9761633" cy="6934200"/>
          </a:xfrm>
          <a:prstGeom prst="rect">
            <a:avLst/>
          </a:prstGeom>
          <a:noFill/>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2895601"/>
            <a:ext cx="8153400" cy="1219200"/>
          </a:xfrm>
        </p:spPr>
        <p:txBody>
          <a:bodyPr>
            <a:normAutofit lnSpcReduction="10000"/>
          </a:bodyPr>
          <a:lstStyle/>
          <a:p>
            <a:pPr algn="ctr">
              <a:buNone/>
            </a:pPr>
            <a:r>
              <a:rPr lang="en-US" sz="8000" dirty="0" smtClean="0"/>
              <a:t>End</a:t>
            </a:r>
            <a:endParaRPr lang="en-US" sz="8000"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609600"/>
          </a:xfrm>
        </p:spPr>
        <p:txBody>
          <a:bodyPr>
            <a:noAutofit/>
          </a:bodyPr>
          <a:lstStyle/>
          <a:p>
            <a:r>
              <a:rPr lang="en-US" sz="3200" b="1" dirty="0" smtClean="0"/>
              <a:t>The Revelation of Jesus Christ </a:t>
            </a:r>
            <a:r>
              <a:rPr lang="en-US" sz="3200" b="1" dirty="0" smtClean="0">
                <a:sym typeface="Symbol"/>
              </a:rPr>
              <a:t></a:t>
            </a:r>
            <a:r>
              <a:rPr lang="en-US" sz="3200" b="1" dirty="0" smtClean="0"/>
              <a:t> Future Events</a:t>
            </a:r>
            <a:endParaRPr lang="en-US" sz="3200" dirty="0"/>
          </a:p>
        </p:txBody>
      </p:sp>
      <p:sp>
        <p:nvSpPr>
          <p:cNvPr id="4" name="Date Placeholder 3"/>
          <p:cNvSpPr>
            <a:spLocks noGrp="1"/>
          </p:cNvSpPr>
          <p:nvPr>
            <p:ph type="dt" sz="half" idx="10"/>
          </p:nvPr>
        </p:nvSpPr>
        <p:spPr/>
        <p:txBody>
          <a:bodyPr/>
          <a:lstStyle/>
          <a:p>
            <a:fld id="{9B555970-2B84-4BCC-8D8B-95055D2CD051}" type="datetime1">
              <a:rPr lang="en-US" smtClean="0"/>
              <a:pPr/>
              <a:t>12/21/2016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49</a:t>
            </a:fld>
            <a:endParaRPr lang="en-US"/>
          </a:p>
        </p:txBody>
      </p:sp>
      <p:sp>
        <p:nvSpPr>
          <p:cNvPr id="1025" name="Rectangle 1"/>
          <p:cNvSpPr>
            <a:spLocks noChangeArrowheads="1"/>
          </p:cNvSpPr>
          <p:nvPr/>
        </p:nvSpPr>
        <p:spPr bwMode="auto">
          <a:xfrm>
            <a:off x="-457200" y="762003"/>
            <a:ext cx="9144000" cy="5109091"/>
          </a:xfrm>
          <a:prstGeom prst="rect">
            <a:avLst/>
          </a:prstGeom>
          <a:noFill/>
          <a:ln w="9525">
            <a:noFill/>
            <a:miter lim="800000"/>
            <a:headEnd/>
            <a:tailEnd/>
          </a:ln>
          <a:effectLst/>
        </p:spPr>
        <p:txBody>
          <a:bodyPr vert="horz" wrap="square" lIns="1942488" tIns="0" rIns="0" bIns="0" numCol="1" anchor="ctr" anchorCtr="0" compatLnSpc="1">
            <a:prstTxWarp prst="textNoShape">
              <a:avLst/>
            </a:prstTxWarp>
            <a:spAutoFit/>
          </a:bodyPr>
          <a:lstStyle/>
          <a:p>
            <a:pPr marL="342900" marR="0" lvl="0" indent="-342900" algn="l" rtl="0" eaLnBrk="1" fontAlgn="base" latinLnBrk="0" hangingPunct="1">
              <a:lnSpc>
                <a:spcPct val="100000"/>
              </a:lnSpc>
              <a:spcBef>
                <a:spcPct val="0"/>
              </a:spcBef>
              <a:spcAft>
                <a:spcPct val="0"/>
              </a:spcAft>
              <a:buClrTx/>
              <a:buSzTx/>
              <a:tabLst>
                <a:tab pos="342900" algn="l"/>
              </a:tabLst>
            </a:pPr>
            <a:r>
              <a:rPr kumimoji="0" lang="en-US" sz="2000" b="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The Rapture of the Church</a:t>
            </a:r>
            <a:endParaRPr kumimoji="0" lang="en-US" sz="3200" b="1"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endParaRPr>
          </a:p>
          <a:p>
            <a:pPr marL="912813" lvl="0" indent="-342900" eaLnBrk="0" fontAlgn="base" hangingPunct="0">
              <a:spcBef>
                <a:spcPct val="0"/>
              </a:spcBef>
              <a:spcAft>
                <a:spcPct val="0"/>
              </a:spcAft>
              <a:buFont typeface="+mj-lt"/>
              <a:buAutoNum type="arabicPeriod"/>
            </a:pPr>
            <a:r>
              <a:rPr lang="en-US" sz="1600" i="1" dirty="0" smtClean="0">
                <a:latin typeface="Times New Roman" pitchFamily="18" charset="0"/>
                <a:ea typeface="Times New Roman" pitchFamily="18" charset="0"/>
                <a:cs typeface="Times New Roman" pitchFamily="18" charset="0"/>
              </a:rPr>
              <a:t>Apostasy of the church </a:t>
            </a:r>
          </a:p>
          <a:p>
            <a:pPr marL="912813" lvl="0" indent="-342900" eaLnBrk="0" fontAlgn="base" hangingPunct="0">
              <a:spcBef>
                <a:spcPct val="0"/>
              </a:spcBef>
              <a:spcAft>
                <a:spcPct val="0"/>
              </a:spcAft>
              <a:buFont typeface="+mj-lt"/>
              <a:buAutoNum type="arabicPeriod"/>
            </a:pPr>
            <a:r>
              <a:rPr lang="en-US" sz="1600" i="1" dirty="0" smtClean="0">
                <a:latin typeface="Times New Roman" pitchFamily="18" charset="0"/>
                <a:cs typeface="Times New Roman" pitchFamily="18" charset="0"/>
              </a:rPr>
              <a:t>Rapture of the Church</a:t>
            </a:r>
            <a:endParaRPr lang="en-US" sz="1600" dirty="0" smtClean="0">
              <a:latin typeface="Times New Roman" pitchFamily="18" charset="0"/>
              <a:cs typeface="Times New Roman" pitchFamily="18" charset="0"/>
            </a:endParaRPr>
          </a:p>
          <a:p>
            <a:pPr marL="912813" lvl="0" indent="-342900" eaLnBrk="0" fontAlgn="base" hangingPunct="0">
              <a:spcBef>
                <a:spcPct val="0"/>
              </a:spcBef>
              <a:spcAft>
                <a:spcPct val="0"/>
              </a:spcAft>
              <a:buFont typeface="+mj-lt"/>
              <a:buAutoNum type="arabicPeriod"/>
            </a:pPr>
            <a:r>
              <a:rPr lang="en-US" sz="1600" i="1" dirty="0" smtClean="0">
                <a:latin typeface="Times New Roman" pitchFamily="18" charset="0"/>
                <a:ea typeface="Times New Roman" pitchFamily="18" charset="0"/>
                <a:cs typeface="Times New Roman" pitchFamily="18" charset="0"/>
              </a:rPr>
              <a:t>Judgment seat of Christ (Bema seat) </a:t>
            </a:r>
            <a:r>
              <a:rPr lang="en-US" sz="1600" i="1" dirty="0" smtClean="0">
                <a:latin typeface="Times New Roman" pitchFamily="18" charset="0"/>
                <a:ea typeface="Times New Roman" pitchFamily="18" charset="0"/>
                <a:cs typeface="Times New Roman" pitchFamily="18" charset="0"/>
                <a:sym typeface="Symbol" pitchFamily="18" charset="2"/>
              </a:rPr>
              <a:t></a:t>
            </a:r>
            <a:r>
              <a:rPr lang="en-US" sz="1600" i="1" dirty="0" smtClean="0">
                <a:latin typeface="Times New Roman" pitchFamily="18" charset="0"/>
                <a:ea typeface="Times New Roman" pitchFamily="18" charset="0"/>
                <a:cs typeface="Times New Roman" pitchFamily="18" charset="0"/>
              </a:rPr>
              <a:t> of the Church saints</a:t>
            </a:r>
            <a:endParaRPr lang="en-US" sz="1600" dirty="0" smtClean="0">
              <a:latin typeface="Times New Roman" pitchFamily="18" charset="0"/>
              <a:cs typeface="Times New Roman" pitchFamily="18" charset="0"/>
              <a:sym typeface="Symbol" pitchFamily="18" charset="2"/>
            </a:endParaRPr>
          </a:p>
          <a:p>
            <a:pPr marL="912813" lvl="0" indent="-342900">
              <a:buFont typeface="+mj-lt"/>
              <a:buAutoNum type="arabicPeriod"/>
            </a:pPr>
            <a:r>
              <a:rPr lang="en-US" sz="1600" i="1" dirty="0" smtClean="0">
                <a:latin typeface="Times New Roman" pitchFamily="18" charset="0"/>
                <a:ea typeface="Times New Roman" pitchFamily="18" charset="0"/>
                <a:cs typeface="Times New Roman" pitchFamily="18" charset="0"/>
              </a:rPr>
              <a:t>Three of the 10 nations taken over by a strong ruler</a:t>
            </a:r>
          </a:p>
          <a:p>
            <a:pPr marL="912813" lvl="0" indent="-342900">
              <a:buFont typeface="+mj-lt"/>
              <a:buAutoNum type="arabicPeriod"/>
            </a:pPr>
            <a:r>
              <a:rPr lang="en-US" sz="1600" i="1" dirty="0" smtClean="0">
                <a:latin typeface="Times New Roman" pitchFamily="18" charset="0"/>
                <a:ea typeface="Times New Roman" pitchFamily="18" charset="0"/>
                <a:cs typeface="Times New Roman" pitchFamily="18" charset="0"/>
              </a:rPr>
              <a:t>Strong ruler ascends to lead the 7 nation confederacy</a:t>
            </a:r>
          </a:p>
          <a:p>
            <a:pPr marL="912813" lvl="0" indent="-342900">
              <a:buFont typeface="+mj-lt"/>
              <a:buAutoNum type="arabicPeriod"/>
            </a:pPr>
            <a:r>
              <a:rPr lang="en-US" sz="1600" i="1" dirty="0" smtClean="0">
                <a:latin typeface="Times New Roman" pitchFamily="18" charset="0"/>
                <a:ea typeface="Times New Roman" pitchFamily="18" charset="0"/>
                <a:cs typeface="Times New Roman" pitchFamily="18" charset="0"/>
              </a:rPr>
              <a:t>Treaty between the strong leader and Israel</a:t>
            </a:r>
          </a:p>
          <a:p>
            <a:pPr marL="342900" marR="0" lvl="0" indent="-342900" algn="l" rtl="0" eaLnBrk="0" fontAlgn="base" latinLnBrk="0" hangingPunct="0">
              <a:lnSpc>
                <a:spcPct val="100000"/>
              </a:lnSpc>
              <a:spcBef>
                <a:spcPct val="0"/>
              </a:spcBef>
              <a:spcAft>
                <a:spcPct val="0"/>
              </a:spcAft>
              <a:buClrTx/>
              <a:buSzTx/>
              <a:tabLst>
                <a:tab pos="342900" algn="l"/>
              </a:tabLst>
            </a:pPr>
            <a:r>
              <a:rPr kumimoji="0" lang="en-US" sz="2000" b="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The Tribulation begins</a:t>
            </a:r>
            <a:endParaRPr kumimoji="0" lang="en-US" sz="3200" b="1"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7"/>
            </a:pPr>
            <a:r>
              <a:rPr kumimoji="0" lang="en-US" sz="16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Scroll with 7 seals</a:t>
            </a:r>
            <a:r>
              <a:rPr kumimoji="0" lang="en-US" sz="16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 Lion of Judah/Root of David/Lamb is </a:t>
            </a:r>
            <a:r>
              <a:rPr kumimoji="0" lang="en-US" sz="1600" b="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the only one</a:t>
            </a:r>
            <a:r>
              <a:rPr kumimoji="0" lang="en-US" sz="16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 worthy to open it</a:t>
            </a:r>
            <a:endParaRPr kumimoji="0" lang="en-US" sz="1600" b="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7"/>
            </a:pPr>
            <a:r>
              <a:rPr kumimoji="0" lang="en-US" sz="16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6 seal judgments begin</a:t>
            </a:r>
            <a:endParaRPr kumimoji="0" lang="en-US" sz="1600" b="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7"/>
            </a:pPr>
            <a:r>
              <a:rPr kumimoji="0" lang="en-US" sz="16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Northern and Southern confederacies attack Israel, defeated by God. Antichrist establishes HQ at Jerusalem.</a:t>
            </a: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endParaRPr>
          </a:p>
          <a:p>
            <a:pPr marL="342900" marR="0" lvl="0" indent="-342900" algn="l" rtl="0" eaLnBrk="0" fontAlgn="base" latinLnBrk="0" hangingPunct="0">
              <a:lnSpc>
                <a:spcPct val="100000"/>
              </a:lnSpc>
              <a:spcBef>
                <a:spcPct val="0"/>
              </a:spcBef>
              <a:spcAft>
                <a:spcPct val="0"/>
              </a:spcAft>
              <a:buClrTx/>
              <a:buSzTx/>
              <a:tabLst>
                <a:tab pos="342900" algn="l"/>
              </a:tabLst>
            </a:pPr>
            <a:r>
              <a:rPr kumimoji="0" lang="en-US" sz="2000" b="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The Great Tribulation begins at 5</a:t>
            </a:r>
            <a:r>
              <a:rPr kumimoji="0" lang="en-US" sz="2000" b="1" u="sng" strike="noStrike" cap="none" normalizeH="0" baseline="3000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th</a:t>
            </a:r>
            <a:r>
              <a:rPr kumimoji="0" lang="en-US" sz="2000" b="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 seal (Rev 6:12-17)</a:t>
            </a:r>
            <a:endParaRPr kumimoji="0" lang="en-US" sz="3200" b="1"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10"/>
            </a:pPr>
            <a:r>
              <a:rPr kumimoji="0" lang="en-US" sz="16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Abomination of Desolation</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indent="-342900" eaLnBrk="0" fontAlgn="base" hangingPunct="0">
              <a:spcBef>
                <a:spcPct val="0"/>
              </a:spcBef>
              <a:spcAft>
                <a:spcPct val="0"/>
              </a:spcAft>
              <a:buFont typeface="+mj-lt"/>
              <a:buAutoNum type="arabicPeriod" startAt="10"/>
            </a:pPr>
            <a:r>
              <a:rPr lang="en-US" sz="1600" b="1" dirty="0" smtClean="0">
                <a:latin typeface="Times New Roman" pitchFamily="18" charset="0"/>
                <a:ea typeface="Times New Roman" pitchFamily="18" charset="0"/>
                <a:cs typeface="Times New Roman" pitchFamily="18" charset="0"/>
                <a:sym typeface="Symbol" pitchFamily="18" charset="2"/>
              </a:rPr>
              <a:t>Wrath of the Lamb – </a:t>
            </a:r>
            <a:r>
              <a:rPr lang="en-US" sz="1600" b="1" dirty="0" smtClean="0">
                <a:solidFill>
                  <a:srgbClr val="0000FF"/>
                </a:solidFill>
                <a:latin typeface="Times New Roman" pitchFamily="18" charset="0"/>
                <a:ea typeface="Times New Roman" pitchFamily="18" charset="0"/>
                <a:cs typeface="Times New Roman" pitchFamily="18" charset="0"/>
                <a:sym typeface="Symbol" pitchFamily="18" charset="2"/>
              </a:rPr>
              <a:t>Rev 6:16-17 </a:t>
            </a:r>
            <a:r>
              <a:rPr lang="en-US" sz="1600" b="1" dirty="0" smtClean="0">
                <a:latin typeface="Times New Roman" pitchFamily="18" charset="0"/>
                <a:ea typeface="Times New Roman" pitchFamily="18" charset="0"/>
                <a:cs typeface="Times New Roman" pitchFamily="18" charset="0"/>
                <a:sym typeface="Symbol" pitchFamily="18" charset="2"/>
              </a:rPr>
              <a:t>(Day of the Lord)</a:t>
            </a:r>
            <a:endParaRPr lang="en-US" sz="1600" dirty="0" smtClean="0">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10"/>
            </a:pPr>
            <a:r>
              <a:rPr kumimoji="0" lang="en-US" sz="1600" b="1" u="none" strike="noStrike" cap="none" normalizeH="0" baseline="0" dirty="0" smtClean="0">
                <a:ln>
                  <a:noFill/>
                </a:ln>
                <a:solidFill>
                  <a:srgbClr val="943634"/>
                </a:solidFill>
                <a:effectLst/>
                <a:latin typeface="Times New Roman" pitchFamily="18" charset="0"/>
                <a:ea typeface="Times New Roman" pitchFamily="18" charset="0"/>
                <a:cs typeface="Times New Roman" pitchFamily="18" charset="0"/>
                <a:sym typeface="Symbol" pitchFamily="18" charset="2"/>
              </a:rPr>
              <a:t>Parenthetic 1 - 144,000 sons of Israel sealed as servants of the Lord</a:t>
            </a:r>
            <a:endParaRPr kumimoji="0" lang="en-US" sz="1600" b="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10"/>
            </a:pPr>
            <a:r>
              <a:rPr kumimoji="0" lang="en-US" sz="1600" b="1" u="none" strike="noStrike" cap="none" normalizeH="0" baseline="0" dirty="0" smtClean="0">
                <a:ln>
                  <a:noFill/>
                </a:ln>
                <a:solidFill>
                  <a:srgbClr val="943634"/>
                </a:solidFill>
                <a:effectLst/>
                <a:latin typeface="Times New Roman" pitchFamily="18" charset="0"/>
                <a:ea typeface="Times New Roman" pitchFamily="18" charset="0"/>
                <a:cs typeface="Times New Roman" pitchFamily="18" charset="0"/>
                <a:sym typeface="Symbol" pitchFamily="18" charset="2"/>
              </a:rPr>
              <a:t>Parenthetic 1 - Great multitude of Gentiles standing before the Lamb</a:t>
            </a:r>
            <a:endParaRPr kumimoji="0" lang="en-US" sz="1600" b="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10"/>
            </a:pPr>
            <a:r>
              <a:rPr kumimoji="0" lang="en-US" sz="16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7th seal opened giving 7 trumpet judgments</a:t>
            </a:r>
            <a:endParaRPr kumimoji="0" lang="en-US" sz="1600" b="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10"/>
            </a:pPr>
            <a:r>
              <a:rPr kumimoji="0" lang="en-US" sz="16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Silence in heaven for ½ hour</a:t>
            </a:r>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TotalTime>
  <Words>4455</Words>
  <Application>Microsoft Office PowerPoint</Application>
  <PresentationFormat>On-screen Show (4:3)</PresentationFormat>
  <Paragraphs>540</Paragraphs>
  <Slides>49</Slides>
  <Notes>1</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Slide 1</vt:lpstr>
      <vt:lpstr>Public Service Announcement</vt:lpstr>
      <vt:lpstr>The Revelation of Jesus Christ Chapter 6 of 22</vt:lpstr>
      <vt:lpstr>Outline of Revelation</vt:lpstr>
      <vt:lpstr>Slide 5</vt:lpstr>
      <vt:lpstr>Rev 4 &amp; 5 Doxologies</vt:lpstr>
      <vt:lpstr>Slide 7</vt:lpstr>
      <vt:lpstr>The Revealing of Jesus Christ</vt:lpstr>
      <vt:lpstr>The Judgments</vt:lpstr>
      <vt:lpstr>Third Major Section of Revelation: Ch 4-22  (Benware, “Understanding End Times Prophecy”)</vt:lpstr>
      <vt:lpstr>The Judgments</vt:lpstr>
      <vt:lpstr>Other Verses &amp; Notes</vt:lpstr>
      <vt:lpstr>Slide 13</vt:lpstr>
      <vt:lpstr>Slide 14</vt:lpstr>
      <vt:lpstr>Slide 15</vt:lpstr>
      <vt:lpstr>Slide 16</vt:lpstr>
      <vt:lpstr>Slide 17</vt:lpstr>
      <vt:lpstr>Midpoint of the 7 Year Tribulation</vt:lpstr>
      <vt:lpstr>http://www.11th-hour.info/Articles/Gog_Maps.html</vt:lpstr>
      <vt:lpstr>End Time Confederacies Pentecost, “Things to Come” Chapter XIX</vt:lpstr>
      <vt:lpstr>Beginning of the Armageddon Campaign</vt:lpstr>
      <vt:lpstr>http://www.11th-hour.info/Articles/Gog_Maps.html</vt:lpstr>
      <vt:lpstr>Other Verses &amp; Notes</vt:lpstr>
      <vt:lpstr>http://www.11th-hour.info/Articles/Gog_Maps.html</vt:lpstr>
      <vt:lpstr>Other Verses &amp; Notes</vt:lpstr>
      <vt:lpstr>Other Verses &amp; Notes</vt:lpstr>
      <vt:lpstr>http://www.11th-hour.info/Articles/Gog_Maps.html</vt:lpstr>
      <vt:lpstr>Slide 28</vt:lpstr>
      <vt:lpstr>http://www.11th-hour.info/Articles/Gog_Maps.html</vt:lpstr>
      <vt:lpstr>Slide 30</vt:lpstr>
      <vt:lpstr>Slide 31</vt:lpstr>
      <vt:lpstr>Other Verses &amp; Notes</vt:lpstr>
      <vt:lpstr>The Judgments</vt:lpstr>
      <vt:lpstr>Slide 34</vt:lpstr>
      <vt:lpstr>First - Ske-no’-o; from Greek 4633 (skene); to have one’s tent, dwell [used only in 5 verses in the New Testament as below]</vt:lpstr>
      <vt:lpstr>First - Ske-no’-o; from Greek 4633 (skene); to have one’s tent, dwell [used only in 5 verses in the New Testament as below]</vt:lpstr>
      <vt:lpstr>Second - Ka-toi-ke’-o; Greek 2596 (kata) and Greek 3611 (oikeo); to inhabit, to settle [used 40 times in the New Testament; see Rev instances below] </vt:lpstr>
      <vt:lpstr>Second - Ka-toi-ke’-o; Greek 2596 (kata) and Greek 3611 (oikeo); to inhabit, to settle [used 40 times in the New Testament; see Rev instances below] </vt:lpstr>
      <vt:lpstr>Slide 39</vt:lpstr>
      <vt:lpstr>Slide 40</vt:lpstr>
      <vt:lpstr>Slide 41</vt:lpstr>
      <vt:lpstr>Stars of Revelation</vt:lpstr>
      <vt:lpstr>Slide 43</vt:lpstr>
      <vt:lpstr>The Judgments</vt:lpstr>
      <vt:lpstr>Timeline Review:</vt:lpstr>
      <vt:lpstr>Slide 46</vt:lpstr>
      <vt:lpstr>Slide 47</vt:lpstr>
      <vt:lpstr>Slide 48</vt:lpstr>
      <vt:lpstr>The Revelation of Jesus Christ  Future Events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Remember the Primary Focus of Tribulation</dc:title>
  <dc:creator>David</dc:creator>
  <cp:lastModifiedBy>David</cp:lastModifiedBy>
  <cp:revision>50</cp:revision>
  <dcterms:created xsi:type="dcterms:W3CDTF">2016-12-17T15:28:52Z</dcterms:created>
  <dcterms:modified xsi:type="dcterms:W3CDTF">2016-12-21T23:09:35Z</dcterms:modified>
</cp:coreProperties>
</file>