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407" r:id="rId2"/>
    <p:sldId id="288" r:id="rId3"/>
    <p:sldId id="395" r:id="rId4"/>
    <p:sldId id="394" r:id="rId5"/>
    <p:sldId id="398" r:id="rId6"/>
    <p:sldId id="399" r:id="rId7"/>
    <p:sldId id="404" r:id="rId8"/>
    <p:sldId id="318" r:id="rId9"/>
    <p:sldId id="401" r:id="rId10"/>
    <p:sldId id="391" r:id="rId11"/>
    <p:sldId id="294" r:id="rId12"/>
    <p:sldId id="349" r:id="rId13"/>
    <p:sldId id="406" r:id="rId14"/>
    <p:sldId id="380" r:id="rId15"/>
    <p:sldId id="405" r:id="rId16"/>
    <p:sldId id="383" r:id="rId17"/>
    <p:sldId id="384" r:id="rId18"/>
    <p:sldId id="402" r:id="rId19"/>
    <p:sldId id="313" r:id="rId20"/>
    <p:sldId id="374" r:id="rId21"/>
    <p:sldId id="314" r:id="rId22"/>
    <p:sldId id="381" r:id="rId23"/>
    <p:sldId id="375" r:id="rId24"/>
    <p:sldId id="385" r:id="rId25"/>
    <p:sldId id="386" r:id="rId26"/>
    <p:sldId id="315" r:id="rId27"/>
    <p:sldId id="376" r:id="rId28"/>
    <p:sldId id="387" r:id="rId29"/>
    <p:sldId id="388" r:id="rId30"/>
    <p:sldId id="365" r:id="rId31"/>
    <p:sldId id="382" r:id="rId32"/>
    <p:sldId id="377" r:id="rId33"/>
    <p:sldId id="367" r:id="rId34"/>
    <p:sldId id="378" r:id="rId35"/>
    <p:sldId id="389" r:id="rId36"/>
    <p:sldId id="390" r:id="rId37"/>
    <p:sldId id="392" r:id="rId38"/>
    <p:sldId id="330" r:id="rId39"/>
    <p:sldId id="403" r:id="rId40"/>
  </p:sldIdLst>
  <p:sldSz cx="9144000" cy="6858000" type="screen4x3"/>
  <p:notesSz cx="9288463" cy="7007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notesViewPr>
    <p:cSldViewPr>
      <p:cViewPr varScale="1">
        <p:scale>
          <a:sx n="57" d="100"/>
          <a:sy n="57" d="100"/>
        </p:scale>
        <p:origin x="-2472" y="-90"/>
      </p:cViewPr>
      <p:guideLst>
        <p:guide orient="horz" pos="2207"/>
        <p:guide pos="292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562" cy="3509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0797" y="0"/>
            <a:ext cx="4025562" cy="350901"/>
          </a:xfrm>
          <a:prstGeom prst="rect">
            <a:avLst/>
          </a:prstGeom>
        </p:spPr>
        <p:txBody>
          <a:bodyPr vert="horz" lIns="91440" tIns="45720" rIns="91440" bIns="45720" rtlCol="0"/>
          <a:lstStyle>
            <a:lvl1pPr algn="r">
              <a:defRPr sz="1200"/>
            </a:lvl1pPr>
          </a:lstStyle>
          <a:p>
            <a:fld id="{7E8AEB83-05CF-4EF2-8CA0-4DAB6E675963}" type="datetimeFigureOut">
              <a:rPr lang="en-US" smtClean="0"/>
              <a:pPr/>
              <a:t>4/27/2017</a:t>
            </a:fld>
            <a:endParaRPr lang="en-US"/>
          </a:p>
        </p:txBody>
      </p:sp>
      <p:sp>
        <p:nvSpPr>
          <p:cNvPr id="4" name="Footer Placeholder 3"/>
          <p:cNvSpPr>
            <a:spLocks noGrp="1"/>
          </p:cNvSpPr>
          <p:nvPr>
            <p:ph type="ftr" sz="quarter" idx="2"/>
          </p:nvPr>
        </p:nvSpPr>
        <p:spPr>
          <a:xfrm>
            <a:off x="0" y="6655127"/>
            <a:ext cx="4025562" cy="350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0797" y="6655127"/>
            <a:ext cx="4025562" cy="350900"/>
          </a:xfrm>
          <a:prstGeom prst="rect">
            <a:avLst/>
          </a:prstGeom>
        </p:spPr>
        <p:txBody>
          <a:bodyPr vert="horz" lIns="91440" tIns="45720" rIns="91440" bIns="45720" rtlCol="0" anchor="b"/>
          <a:lstStyle>
            <a:lvl1pPr algn="r">
              <a:defRPr sz="1200"/>
            </a:lvl1pPr>
          </a:lstStyle>
          <a:p>
            <a:fld id="{BA9D09A5-B349-4C65-9491-F7B4EB5322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000" cy="350361"/>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5261313" y="0"/>
            <a:ext cx="4025000" cy="350361"/>
          </a:xfrm>
          <a:prstGeom prst="rect">
            <a:avLst/>
          </a:prstGeom>
        </p:spPr>
        <p:txBody>
          <a:bodyPr vert="horz" lIns="93113" tIns="46557" rIns="93113" bIns="46557" rtlCol="0"/>
          <a:lstStyle>
            <a:lvl1pPr algn="r">
              <a:defRPr sz="1200"/>
            </a:lvl1pPr>
          </a:lstStyle>
          <a:p>
            <a:fld id="{17623C50-3AFE-4157-A178-30EC7CF2402E}" type="datetimeFigureOut">
              <a:rPr lang="en-US" smtClean="0"/>
              <a:pPr/>
              <a:t>4/27/2017</a:t>
            </a:fld>
            <a:endParaRPr lang="en-US"/>
          </a:p>
        </p:txBody>
      </p:sp>
      <p:sp>
        <p:nvSpPr>
          <p:cNvPr id="4" name="Slide Image Placeholder 3"/>
          <p:cNvSpPr>
            <a:spLocks noGrp="1" noRot="1" noChangeAspect="1"/>
          </p:cNvSpPr>
          <p:nvPr>
            <p:ph type="sldImg" idx="2"/>
          </p:nvPr>
        </p:nvSpPr>
        <p:spPr>
          <a:xfrm>
            <a:off x="2892425" y="525463"/>
            <a:ext cx="3503613" cy="2627312"/>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928847" y="3328432"/>
            <a:ext cx="7430770" cy="3153251"/>
          </a:xfrm>
          <a:prstGeom prst="rect">
            <a:avLst/>
          </a:prstGeom>
        </p:spPr>
        <p:txBody>
          <a:bodyPr vert="horz" lIns="93113" tIns="46557" rIns="93113" bIns="465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5648"/>
            <a:ext cx="4025000" cy="350361"/>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5261313" y="6655648"/>
            <a:ext cx="4025000" cy="350361"/>
          </a:xfrm>
          <a:prstGeom prst="rect">
            <a:avLst/>
          </a:prstGeom>
        </p:spPr>
        <p:txBody>
          <a:bodyPr vert="horz" lIns="93113" tIns="46557" rIns="93113" bIns="46557" rtlCol="0" anchor="b"/>
          <a:lstStyle>
            <a:lvl1pPr algn="r">
              <a:defRPr sz="1200"/>
            </a:lvl1pPr>
          </a:lstStyle>
          <a:p>
            <a:fld id="{754625B4-92B9-4926-885E-3F48778366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49F32-E770-4F2C-85DD-2CC4B34EF849}"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83BE-F66E-4C6E-865A-632FA67D52E8}"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EAB04-4619-41CF-AF5A-F97987350AAA}"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217B6-A5D1-47D3-9185-551C88359725}"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A9186-7158-45FE-B87F-B0ECFCB9AB24}" type="datetime1">
              <a:rPr lang="en-US" smtClean="0"/>
              <a:pPr/>
              <a:t>4/27/2017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551F45-849D-453D-B7A1-8375C45C6368}" type="datetime1">
              <a:rPr lang="en-US" smtClean="0"/>
              <a:pPr/>
              <a:t>4/27/2017</a:t>
            </a:fld>
            <a:endParaRPr lang="en-US"/>
          </a:p>
        </p:txBody>
      </p:sp>
      <p:sp>
        <p:nvSpPr>
          <p:cNvPr id="8" name="Footer Placeholder 7"/>
          <p:cNvSpPr>
            <a:spLocks noGrp="1"/>
          </p:cNvSpPr>
          <p:nvPr>
            <p:ph type="ftr" sz="quarter" idx="11"/>
          </p:nvPr>
        </p:nvSpPr>
        <p:spPr/>
        <p:txBody>
          <a:bodyPr/>
          <a:lstStyle/>
          <a:p>
            <a:r>
              <a:rPr lang="en-US" smtClean="0"/>
              <a:t>David Tye</a:t>
            </a:r>
            <a:endParaRPr lang="en-US"/>
          </a:p>
        </p:txBody>
      </p:sp>
      <p:sp>
        <p:nvSpPr>
          <p:cNvPr id="9" name="Slide Number Placeholder 8"/>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93FE8-888C-4434-AD7C-BF830D379F5E}" type="datetime1">
              <a:rPr lang="en-US" smtClean="0"/>
              <a:pPr/>
              <a:t>4/27/2017</a:t>
            </a:fld>
            <a:endParaRPr lang="en-US"/>
          </a:p>
        </p:txBody>
      </p:sp>
      <p:sp>
        <p:nvSpPr>
          <p:cNvPr id="4" name="Footer Placeholder 3"/>
          <p:cNvSpPr>
            <a:spLocks noGrp="1"/>
          </p:cNvSpPr>
          <p:nvPr>
            <p:ph type="ftr" sz="quarter" idx="11"/>
          </p:nvPr>
        </p:nvSpPr>
        <p:spPr/>
        <p:txBody>
          <a:bodyPr/>
          <a:lstStyle/>
          <a:p>
            <a:r>
              <a:rPr lang="en-US" smtClean="0"/>
              <a:t>David Tye</a:t>
            </a:r>
            <a:endParaRPr lang="en-US"/>
          </a:p>
        </p:txBody>
      </p:sp>
      <p:sp>
        <p:nvSpPr>
          <p:cNvPr id="5" name="Slide Number Placeholder 4"/>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4/27/2017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4EC8A-043A-481C-8127-6D23DD0F98DE}" type="datetime1">
              <a:rPr lang="en-US" smtClean="0"/>
              <a:pPr/>
              <a:t>4/27/2017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65DA1-1254-46FE-8045-D8BD58E0831C}" type="datetime1">
              <a:rPr lang="en-US" smtClean="0"/>
              <a:pPr/>
              <a:t>4/27/2017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F10DA-13EF-4C81-9B6D-5B15BE4C7B3A}" type="datetime1">
              <a:rPr lang="en-US" smtClean="0"/>
              <a:pPr/>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David Tye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E11CA-64D2-4375-B622-C832B1B192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blegateway.com/passage/?search=2%20Timothy%204:8;&amp;version=3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a:t>
            </a:fld>
            <a:endParaRPr lang="en-US"/>
          </a:p>
        </p:txBody>
      </p:sp>
      <p:pic>
        <p:nvPicPr>
          <p:cNvPr id="1026" name="Picture 2" descr="E:\BIBLE STUDY\MBC Community Teaching\DTW\Revelation\PatSmith-jpgs\33.jpg"/>
          <p:cNvPicPr>
            <a:picLocks noChangeAspect="1" noChangeArrowheads="1"/>
          </p:cNvPicPr>
          <p:nvPr/>
        </p:nvPicPr>
        <p:blipFill>
          <a:blip r:embed="rId2" cstate="print"/>
          <a:srcRect/>
          <a:stretch>
            <a:fillRect/>
          </a:stretch>
        </p:blipFill>
        <p:spPr bwMode="auto">
          <a:xfrm>
            <a:off x="1752600" y="0"/>
            <a:ext cx="5791200" cy="69301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10</a:t>
            </a:fld>
            <a:endParaRPr lang="en-US"/>
          </a:p>
        </p:txBody>
      </p:sp>
      <p:sp>
        <p:nvSpPr>
          <p:cNvPr id="1026" name="Text Box 2"/>
          <p:cNvSpPr txBox="1">
            <a:spLocks noChangeArrowheads="1"/>
          </p:cNvSpPr>
          <p:nvPr/>
        </p:nvSpPr>
        <p:spPr bwMode="auto">
          <a:xfrm>
            <a:off x="152400" y="304800"/>
            <a:ext cx="8915400" cy="59436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103188" marR="0" lvl="1" algn="l" defTabSz="914400" rtl="0" eaLnBrk="1" fontAlgn="base" latinLnBrk="0" hangingPunct="1">
              <a:lnSpc>
                <a:spcPct val="100000"/>
              </a:lnSpc>
              <a:spcBef>
                <a:spcPct val="0"/>
              </a:spcBef>
              <a:spcAft>
                <a:spcPts val="100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cs typeface="Times New Roman" pitchFamily="18" charset="0"/>
              </a:rPr>
              <a:t>Everything connected to our spiritual life and destiny is in heaven. Our Father is there. Our Savior is there. Our Comforter is there. Our fellow believers are there. Our name is there, our life is there, our inheritance is there, our home is there, our citizenship is there, our reward is there, and our treasure is there. Everything that belongs to us is there. [John MacArthur]</a:t>
            </a:r>
          </a:p>
          <a:p>
            <a:pPr marL="103188" marR="0" lvl="1" algn="l" defTabSz="914400" rtl="0" eaLnBrk="1" fontAlgn="base" latinLnBrk="0" hangingPunct="1">
              <a:lnSpc>
                <a:spcPct val="100000"/>
              </a:lnSpc>
              <a:spcBef>
                <a:spcPct val="0"/>
              </a:spcBef>
              <a:spcAft>
                <a:spcPts val="1000"/>
              </a:spcAft>
              <a:buClrTx/>
              <a:buSzTx/>
              <a:buFontTx/>
              <a:buNone/>
              <a:tabLst/>
            </a:pPr>
            <a:endParaRPr kumimoji="0" lang="en-US" sz="2000" b="0" i="1" u="none" strike="noStrike" cap="none" normalizeH="0" baseline="0" dirty="0" smtClean="0">
              <a:ln>
                <a:noFill/>
              </a:ln>
              <a:solidFill>
                <a:srgbClr val="000000"/>
              </a:solidFill>
              <a:effectLst/>
              <a:latin typeface="Times New Roman" pitchFamily="18" charset="0"/>
              <a:cs typeface="Times New Roman" pitchFamily="18" charset="0"/>
            </a:endParaRPr>
          </a:p>
          <a:p>
            <a:pPr marL="344488" marR="0" lvl="1" indent="-241300" algn="l" defTabSz="914400" rtl="0" eaLnBrk="1" fontAlgn="base" latinLnBrk="0" hangingPunct="1">
              <a:lnSpc>
                <a:spcPct val="100000"/>
              </a:lnSpc>
              <a:spcBef>
                <a:spcPct val="0"/>
              </a:spcBef>
              <a:buClrTx/>
              <a:buSzTx/>
              <a:buFontTx/>
              <a:buNone/>
              <a:tabLst/>
            </a:pPr>
            <a:r>
              <a:rPr kumimoji="0" lang="en-US" b="1" i="0" u="none" strike="noStrike" cap="none" normalizeH="0" baseline="0" dirty="0" smtClean="0">
                <a:ln>
                  <a:noFill/>
                </a:ln>
                <a:solidFill>
                  <a:srgbClr val="0000FF"/>
                </a:solidFill>
                <a:effectLst/>
                <a:latin typeface="Times New Roman" pitchFamily="18" charset="0"/>
                <a:cs typeface="Times New Roman" pitchFamily="18" charset="0"/>
              </a:rPr>
              <a:t>Psalm 73:25</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b="1" i="0" u="sng" strike="noStrike" cap="none" normalizeH="0" baseline="0" dirty="0" smtClean="0">
                <a:ln>
                  <a:noFill/>
                </a:ln>
                <a:solidFill>
                  <a:schemeClr val="tx1"/>
                </a:solidFill>
                <a:effectLst/>
                <a:latin typeface="Times New Roman" pitchFamily="18" charset="0"/>
                <a:cs typeface="Times New Roman" pitchFamily="18" charset="0"/>
              </a:rPr>
              <a:t>Whom have I in heaven </a:t>
            </a:r>
            <a:r>
              <a:rPr kumimoji="0" lang="en-US" b="1" i="1" u="sng" strike="noStrike" cap="none" normalizeH="0" baseline="0" dirty="0" smtClean="0">
                <a:ln>
                  <a:noFill/>
                </a:ln>
                <a:solidFill>
                  <a:schemeClr val="tx1"/>
                </a:solidFill>
                <a:effectLst/>
                <a:latin typeface="Times New Roman" pitchFamily="18" charset="0"/>
                <a:cs typeface="Times New Roman" pitchFamily="18" charset="0"/>
              </a:rPr>
              <a:t>but Thee</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And </a:t>
            </a:r>
            <a:r>
              <a:rPr lang="en-US" b="1" u="sng" dirty="0" smtClean="0">
                <a:latin typeface="Times New Roman" pitchFamily="18" charset="0"/>
                <a:cs typeface="Times New Roman" pitchFamily="18" charset="0"/>
              </a:rPr>
              <a:t>besides Thee</a:t>
            </a:r>
            <a:r>
              <a:rPr kumimoji="0" lang="en-US" b="1" i="0" u="sng" strike="noStrike" cap="none" normalizeH="0" baseline="0" dirty="0" smtClean="0">
                <a:ln>
                  <a:noFill/>
                </a:ln>
                <a:solidFill>
                  <a:schemeClr val="tx1"/>
                </a:solidFill>
                <a:effectLst/>
                <a:latin typeface="Times New Roman" pitchFamily="18" charset="0"/>
                <a:cs typeface="Times New Roman" pitchFamily="18" charset="0"/>
              </a:rPr>
              <a:t>, I desire nothing on earth</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t>
            </a:r>
          </a:p>
          <a:p>
            <a:pPr marL="103188" lvl="1" fontAlgn="base">
              <a:spcBef>
                <a:spcPct val="0"/>
              </a:spcBef>
            </a:pPr>
            <a:r>
              <a:rPr lang="en-US" dirty="0" smtClean="0">
                <a:latin typeface="Times New Roman" pitchFamily="18" charset="0"/>
                <a:cs typeface="Times New Roman" pitchFamily="18" charset="0"/>
              </a:rPr>
              <a:t>d, the love of the Father is not in him. </a:t>
            </a:r>
          </a:p>
          <a:p>
            <a:pPr marL="344488" marR="0" lvl="1" indent="-241300" algn="l" defTabSz="914400" rtl="0" eaLnBrk="1" fontAlgn="base" latinLnBrk="0" hangingPunct="1">
              <a:lnSpc>
                <a:spcPct val="100000"/>
              </a:lnSpc>
              <a:spcBef>
                <a:spcPct val="0"/>
              </a:spcBef>
              <a:buClrTx/>
              <a:buSzTx/>
              <a:buFontTx/>
              <a:buNone/>
              <a:tabLst/>
            </a:pPr>
            <a:r>
              <a:rPr lang="en-US" b="1" dirty="0" smtClean="0">
                <a:solidFill>
                  <a:srgbClr val="0000FF"/>
                </a:solidFill>
                <a:latin typeface="Times New Roman" pitchFamily="18" charset="0"/>
                <a:cs typeface="Times New Roman" pitchFamily="18" charset="0"/>
              </a:rPr>
              <a:t>Philip</a:t>
            </a:r>
            <a:r>
              <a:rPr kumimoji="0" lang="en-US" b="1" i="0" u="none" strike="noStrike" cap="none" normalizeH="0" baseline="0" dirty="0" smtClean="0">
                <a:ln>
                  <a:noFill/>
                </a:ln>
                <a:solidFill>
                  <a:srgbClr val="0000FF"/>
                </a:solidFill>
                <a:effectLst/>
                <a:latin typeface="Times New Roman" pitchFamily="18" charset="0"/>
                <a:cs typeface="Times New Roman" pitchFamily="18" charset="0"/>
              </a:rPr>
              <a:t>. 3:20</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b="1" i="0" u="sng" strike="noStrike" cap="none" normalizeH="0" baseline="0" dirty="0" smtClean="0">
                <a:ln>
                  <a:noFill/>
                </a:ln>
                <a:solidFill>
                  <a:srgbClr val="C00000"/>
                </a:solidFill>
                <a:effectLst/>
                <a:latin typeface="Times New Roman" pitchFamily="18" charset="0"/>
                <a:cs typeface="Times New Roman" pitchFamily="18" charset="0"/>
              </a:rPr>
              <a:t>For our citizenship is in heaven</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from which also we </a:t>
            </a:r>
            <a:r>
              <a:rPr kumimoji="0" lang="en-US" b="1" i="0" u="sng" strike="noStrike" cap="none" normalizeH="0" baseline="0" dirty="0" smtClean="0">
                <a:ln>
                  <a:noFill/>
                </a:ln>
                <a:solidFill>
                  <a:schemeClr val="tx1"/>
                </a:solidFill>
                <a:effectLst/>
                <a:latin typeface="Times New Roman" pitchFamily="18" charset="0"/>
                <a:cs typeface="Times New Roman" pitchFamily="18" charset="0"/>
              </a:rPr>
              <a:t>eagerly wait for a Savior, the Lord Jesus Christ</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a:t>
            </a:r>
          </a:p>
          <a:p>
            <a:pPr marL="509588" lvl="1" indent="-406400" fontAlgn="base">
              <a:spcBef>
                <a:spcPct val="0"/>
              </a:spcBef>
            </a:pPr>
            <a:r>
              <a:rPr lang="en-US" b="1" dirty="0" smtClean="0">
                <a:solidFill>
                  <a:srgbClr val="0000FF"/>
                </a:solidFill>
                <a:latin typeface="Times New Roman" pitchFamily="18" charset="0"/>
                <a:cs typeface="Times New Roman" pitchFamily="18" charset="0"/>
              </a:rPr>
              <a:t>2 Peter 3:13 </a:t>
            </a:r>
            <a:r>
              <a:rPr lang="en-US" dirty="0" smtClean="0">
                <a:latin typeface="Times New Roman" pitchFamily="18" charset="0"/>
                <a:cs typeface="Times New Roman" pitchFamily="18" charset="0"/>
              </a:rPr>
              <a:t>But according to His promise </a:t>
            </a:r>
            <a:r>
              <a:rPr lang="en-US" b="1" u="sng" dirty="0" smtClean="0">
                <a:solidFill>
                  <a:srgbClr val="C00000"/>
                </a:solidFill>
                <a:latin typeface="Times New Roman" pitchFamily="18" charset="0"/>
                <a:cs typeface="Times New Roman" pitchFamily="18" charset="0"/>
              </a:rPr>
              <a:t>we are looking for new heavens and a new earth</a:t>
            </a:r>
            <a:r>
              <a:rPr lang="en-US" dirty="0" smtClean="0">
                <a:latin typeface="Times New Roman" pitchFamily="18" charset="0"/>
                <a:cs typeface="Times New Roman" pitchFamily="18" charset="0"/>
              </a:rPr>
              <a:t>, in which righteousness dwells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465138" marR="0" lvl="1" indent="-361950" algn="l" defTabSz="914400" rtl="0" eaLnBrk="1" fontAlgn="base" latinLnBrk="0" hangingPunct="1">
              <a:lnSpc>
                <a:spcPct val="100000"/>
              </a:lnSpc>
              <a:spcBef>
                <a:spcPct val="0"/>
              </a:spcBef>
              <a:buClrTx/>
              <a:buSzTx/>
              <a:buFontTx/>
              <a:buNone/>
              <a:tabLst/>
            </a:pPr>
            <a:r>
              <a:rPr kumimoji="0" lang="en-US" b="1" i="0" u="none" strike="noStrike" cap="none" normalizeH="0" baseline="0" dirty="0" smtClean="0">
                <a:ln>
                  <a:noFill/>
                </a:ln>
                <a:solidFill>
                  <a:srgbClr val="0000FF"/>
                </a:solidFill>
                <a:effectLst/>
                <a:latin typeface="Times New Roman" pitchFamily="18" charset="0"/>
                <a:cs typeface="Times New Roman" pitchFamily="18" charset="0"/>
              </a:rPr>
              <a:t>1 John 3:1</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See </a:t>
            </a:r>
            <a:r>
              <a:rPr kumimoji="0" lang="en-US" b="1" i="0" u="sng" strike="noStrike" cap="none" normalizeH="0" baseline="0" dirty="0" smtClean="0">
                <a:ln>
                  <a:noFill/>
                </a:ln>
                <a:solidFill>
                  <a:schemeClr val="tx1"/>
                </a:solidFill>
                <a:effectLst/>
                <a:latin typeface="Times New Roman" pitchFamily="18" charset="0"/>
                <a:cs typeface="Times New Roman" pitchFamily="18" charset="0"/>
              </a:rPr>
              <a:t>how great a love the Father has bestowed upon us</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that </a:t>
            </a:r>
            <a:r>
              <a:rPr kumimoji="0" lang="en-US" b="1" i="0" u="sng" strike="noStrike" cap="none" normalizeH="0" baseline="0" dirty="0" smtClean="0">
                <a:ln>
                  <a:noFill/>
                </a:ln>
                <a:solidFill>
                  <a:schemeClr val="tx1"/>
                </a:solidFill>
                <a:effectLst/>
                <a:latin typeface="Times New Roman" pitchFamily="18" charset="0"/>
                <a:cs typeface="Times New Roman" pitchFamily="18" charset="0"/>
              </a:rPr>
              <a:t>we should be called </a:t>
            </a:r>
            <a:r>
              <a:rPr kumimoji="0" lang="en-US" b="1" i="0" u="sng" strike="noStrike" cap="none" normalizeH="0" baseline="0" dirty="0" smtClean="0">
                <a:ln>
                  <a:noFill/>
                </a:ln>
                <a:solidFill>
                  <a:srgbClr val="C00000"/>
                </a:solidFill>
                <a:effectLst/>
                <a:latin typeface="Times New Roman" pitchFamily="18" charset="0"/>
                <a:cs typeface="Times New Roman" pitchFamily="18" charset="0"/>
              </a:rPr>
              <a:t>children of God</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and </a:t>
            </a:r>
            <a:r>
              <a:rPr kumimoji="0" lang="en-US" b="0" i="1" u="none" strike="noStrike" cap="none" normalizeH="0" baseline="0" dirty="0" smtClean="0">
                <a:ln>
                  <a:noFill/>
                </a:ln>
                <a:solidFill>
                  <a:schemeClr val="tx1"/>
                </a:solidFill>
                <a:effectLst/>
                <a:latin typeface="Times New Roman" pitchFamily="18" charset="0"/>
                <a:cs typeface="Times New Roman" pitchFamily="18" charset="0"/>
              </a:rPr>
              <a:t>such</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we are. For this reason the world does not know us, because it did not know Him. </a:t>
            </a:r>
          </a:p>
          <a:p>
            <a:pPr marL="465138" marR="0" lvl="1" indent="-36195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0000FF"/>
                </a:solidFill>
                <a:effectLst/>
                <a:latin typeface="Times New Roman" pitchFamily="18" charset="0"/>
                <a:cs typeface="Times New Roman" pitchFamily="18" charset="0"/>
              </a:rPr>
              <a:t>John 14:2-3</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1" i="0" u="sng" strike="noStrike" cap="none" normalizeH="0" baseline="0" dirty="0" smtClean="0">
                <a:ln>
                  <a:noFill/>
                </a:ln>
                <a:solidFill>
                  <a:srgbClr val="FF0000"/>
                </a:solidFill>
                <a:effectLst/>
                <a:latin typeface="Times New Roman" pitchFamily="18" charset="0"/>
                <a:cs typeface="Times New Roman" pitchFamily="18" charset="0"/>
              </a:rPr>
              <a:t>In My Father's house are many dwelling places</a:t>
            </a:r>
            <a:r>
              <a:rPr kumimoji="0" lang="en-US" b="0" i="0" u="none" strike="noStrike" cap="none" normalizeH="0" baseline="0" dirty="0" smtClean="0">
                <a:ln>
                  <a:noFill/>
                </a:ln>
                <a:solidFill>
                  <a:srgbClr val="FF0000"/>
                </a:solidFill>
                <a:effectLst/>
                <a:latin typeface="Times New Roman" pitchFamily="18" charset="0"/>
                <a:cs typeface="Times New Roman" pitchFamily="18" charset="0"/>
              </a:rPr>
              <a:t>; if it were not so, I would have told you; </a:t>
            </a:r>
            <a:r>
              <a:rPr kumimoji="0" lang="en-US" b="1" i="0" u="sng" strike="noStrike" cap="none" normalizeH="0" baseline="0" dirty="0" smtClean="0">
                <a:ln>
                  <a:noFill/>
                </a:ln>
                <a:solidFill>
                  <a:srgbClr val="006600"/>
                </a:solidFill>
                <a:effectLst/>
                <a:latin typeface="Times New Roman" pitchFamily="18" charset="0"/>
                <a:cs typeface="Times New Roman" pitchFamily="18" charset="0"/>
              </a:rPr>
              <a:t>for I go to prepare a place for you</a:t>
            </a:r>
            <a:r>
              <a:rPr kumimoji="0" lang="en-US"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b="0" i="0" u="none" strike="noStrike" cap="none" normalizeH="0" baseline="30000" dirty="0" smtClean="0">
                <a:ln>
                  <a:noFill/>
                </a:ln>
                <a:solidFill>
                  <a:srgbClr val="0000FF"/>
                </a:solidFill>
                <a:effectLst/>
                <a:latin typeface="Times New Roman" pitchFamily="18" charset="0"/>
                <a:cs typeface="Times New Roman" pitchFamily="18" charset="0"/>
              </a:rPr>
              <a:t>3</a:t>
            </a:r>
            <a:r>
              <a:rPr kumimoji="0" lang="en-US" b="0" i="0" u="none" strike="noStrike" cap="none" normalizeH="0" baseline="0" dirty="0" smtClean="0">
                <a:ln>
                  <a:noFill/>
                </a:ln>
                <a:solidFill>
                  <a:srgbClr val="FF0000"/>
                </a:solidFill>
                <a:effectLst/>
                <a:latin typeface="Times New Roman" pitchFamily="18" charset="0"/>
                <a:cs typeface="Times New Roman" pitchFamily="18" charset="0"/>
              </a:rPr>
              <a:t>"And if I go and prepare a place for you, I will come again, and receive you to Myself; </a:t>
            </a:r>
            <a:r>
              <a:rPr kumimoji="0" lang="en-US" b="1" i="0" u="sng" strike="noStrike" cap="none" normalizeH="0" baseline="0" dirty="0" smtClean="0">
                <a:ln>
                  <a:noFill/>
                </a:ln>
                <a:solidFill>
                  <a:srgbClr val="006600"/>
                </a:solidFill>
                <a:effectLst/>
                <a:latin typeface="Times New Roman" pitchFamily="18" charset="0"/>
                <a:cs typeface="Times New Roman" pitchFamily="18" charset="0"/>
              </a:rPr>
              <a:t>that where I am, there you may be also</a:t>
            </a:r>
            <a:r>
              <a:rPr kumimoji="0" lang="en-US" b="0" i="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1-2</a:t>
            </a:r>
          </a:p>
        </p:txBody>
      </p:sp>
      <p:sp>
        <p:nvSpPr>
          <p:cNvPr id="3" name="Content Placeholder 2"/>
          <p:cNvSpPr>
            <a:spLocks noGrp="1"/>
          </p:cNvSpPr>
          <p:nvPr>
            <p:ph idx="1"/>
          </p:nvPr>
        </p:nvSpPr>
        <p:spPr/>
        <p:txBody>
          <a:bodyPr>
            <a:normAutofit/>
          </a:bodyPr>
          <a:lstStyle/>
          <a:p>
            <a:pPr>
              <a:buNone/>
            </a:pPr>
            <a:r>
              <a:rPr lang="en-US" dirty="0" smtClean="0"/>
              <a:t>And I saw a new heaven and a new earth; for the first heaven and the first earth passed away, and there is no longer </a:t>
            </a:r>
            <a:r>
              <a:rPr lang="en-US" i="1" dirty="0" smtClean="0"/>
              <a:t>any</a:t>
            </a:r>
            <a:r>
              <a:rPr lang="en-US" dirty="0" smtClean="0"/>
              <a:t> sea. </a:t>
            </a:r>
            <a:r>
              <a:rPr lang="en-US" baseline="30000" dirty="0" smtClean="0">
                <a:solidFill>
                  <a:srgbClr val="0000FF"/>
                </a:solidFill>
              </a:rPr>
              <a:t>2</a:t>
            </a:r>
            <a:r>
              <a:rPr lang="en-US" dirty="0" smtClean="0"/>
              <a:t>And I saw the holy city, new Jerusalem, coming down out of heaven from God, made ready as a bride adorned for her husband. </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12</a:t>
            </a:fld>
            <a:endParaRPr lang="en-US"/>
          </a:p>
        </p:txBody>
      </p:sp>
      <p:sp>
        <p:nvSpPr>
          <p:cNvPr id="8" name="TextBox 7"/>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381000" y="838200"/>
          <a:ext cx="8305800" cy="5410200"/>
        </p:xfrm>
        <a:graphic>
          <a:graphicData uri="http://schemas.openxmlformats.org/drawingml/2006/table">
            <a:tbl>
              <a:tblPr/>
              <a:tblGrid>
                <a:gridCol w="2786462"/>
                <a:gridCol w="3858178"/>
                <a:gridCol w="1661160"/>
              </a:tblGrid>
              <a:tr h="5410200">
                <a:tc>
                  <a:txBody>
                    <a:bodyPr/>
                    <a:lstStyle/>
                    <a:p>
                      <a:pPr marL="0" marR="0" indent="127000" algn="ctr">
                        <a:spcBef>
                          <a:spcPts val="0"/>
                        </a:spcBef>
                        <a:spcAft>
                          <a:spcPts val="0"/>
                        </a:spcAft>
                      </a:pPr>
                      <a:r>
                        <a:rPr lang="en-US" sz="2000" b="1" dirty="0">
                          <a:solidFill>
                            <a:srgbClr val="000000"/>
                          </a:solidFill>
                          <a:latin typeface="Times New Roman"/>
                          <a:ea typeface="Times New Roman"/>
                        </a:rPr>
                        <a:t>Verses 1-8 are intro to eternity. The details follow them</a:t>
                      </a:r>
                      <a:r>
                        <a:rPr lang="en-US" sz="2000" b="1" dirty="0" smtClean="0">
                          <a:solidFill>
                            <a:srgbClr val="000000"/>
                          </a:solidFill>
                          <a:latin typeface="Times New Roman"/>
                          <a:ea typeface="Times New Roman"/>
                        </a:rPr>
                        <a:t>.</a:t>
                      </a:r>
                    </a:p>
                    <a:p>
                      <a:pPr marL="0" marR="0" indent="127000" algn="ctr">
                        <a:spcBef>
                          <a:spcPts val="0"/>
                        </a:spcBef>
                        <a:spcAft>
                          <a:spcPts val="0"/>
                        </a:spcAft>
                      </a:pPr>
                      <a:endParaRPr lang="en-US" sz="2000" b="1" dirty="0" smtClean="0">
                        <a:solidFill>
                          <a:srgbClr val="000000"/>
                        </a:solidFill>
                        <a:latin typeface="Times New Roman"/>
                        <a:ea typeface="Times New Roman"/>
                      </a:endParaRPr>
                    </a:p>
                    <a:p>
                      <a:pPr marL="0" marR="0" indent="127000" algn="ctr">
                        <a:spcBef>
                          <a:spcPts val="0"/>
                        </a:spcBef>
                        <a:spcAft>
                          <a:spcPts val="0"/>
                        </a:spcAft>
                      </a:pPr>
                      <a:endParaRPr lang="en-US" sz="1400" dirty="0">
                        <a:latin typeface="Times New Roman"/>
                        <a:ea typeface="Times New Roman"/>
                      </a:endParaRPr>
                    </a:p>
                    <a:p>
                      <a:pPr marL="0" marR="0" indent="127000">
                        <a:spcBef>
                          <a:spcPts val="0"/>
                        </a:spcBef>
                        <a:spcAft>
                          <a:spcPts val="0"/>
                        </a:spcAft>
                      </a:pPr>
                      <a:r>
                        <a:rPr lang="en-US" sz="1600" b="1" dirty="0">
                          <a:solidFill>
                            <a:srgbClr val="0000FF"/>
                          </a:solidFill>
                          <a:latin typeface="Times New Roman"/>
                          <a:ea typeface="Times New Roman"/>
                        </a:rPr>
                        <a:t>Rev 21:1 </a:t>
                      </a:r>
                      <a:r>
                        <a:rPr lang="en-US" sz="1600" b="1" u="sng" dirty="0">
                          <a:solidFill>
                            <a:srgbClr val="C00000"/>
                          </a:solidFill>
                          <a:latin typeface="Times New Roman"/>
                          <a:ea typeface="Times New Roman"/>
                        </a:rPr>
                        <a:t>And I saw</a:t>
                      </a:r>
                      <a:r>
                        <a:rPr lang="en-US" sz="1600" dirty="0">
                          <a:solidFill>
                            <a:srgbClr val="000000"/>
                          </a:solidFill>
                          <a:latin typeface="Times New Roman"/>
                          <a:ea typeface="Times New Roman"/>
                        </a:rPr>
                        <a:t> a </a:t>
                      </a:r>
                      <a:r>
                        <a:rPr lang="en-US" sz="1600" b="1" u="sng" dirty="0">
                          <a:solidFill>
                            <a:srgbClr val="C00000"/>
                          </a:solidFill>
                          <a:latin typeface="Times New Roman"/>
                          <a:ea typeface="Times New Roman"/>
                        </a:rPr>
                        <a:t>new heaven and a new earth</a:t>
                      </a:r>
                      <a:r>
                        <a:rPr lang="en-US" sz="1600" dirty="0">
                          <a:solidFill>
                            <a:srgbClr val="000000"/>
                          </a:solidFill>
                          <a:latin typeface="Times New Roman"/>
                          <a:ea typeface="Times New Roman"/>
                        </a:rPr>
                        <a:t>; for </a:t>
                      </a:r>
                      <a:r>
                        <a:rPr lang="en-US" sz="1600" b="1" u="sng" dirty="0">
                          <a:solidFill>
                            <a:srgbClr val="000000"/>
                          </a:solidFill>
                          <a:latin typeface="Times New Roman"/>
                          <a:ea typeface="Times New Roman"/>
                        </a:rPr>
                        <a:t>the first heaven and the first earth passed away</a:t>
                      </a:r>
                      <a:r>
                        <a:rPr lang="en-US" sz="1600" dirty="0">
                          <a:solidFill>
                            <a:srgbClr val="000000"/>
                          </a:solidFill>
                          <a:latin typeface="Times New Roman"/>
                          <a:ea typeface="Times New Roman"/>
                        </a:rPr>
                        <a:t>, and there is </a:t>
                      </a:r>
                      <a:r>
                        <a:rPr lang="en-US" sz="1600" b="1" u="sng" dirty="0">
                          <a:solidFill>
                            <a:srgbClr val="C00000"/>
                          </a:solidFill>
                          <a:latin typeface="Times New Roman"/>
                          <a:ea typeface="Times New Roman"/>
                        </a:rPr>
                        <a:t>no longer </a:t>
                      </a:r>
                      <a:r>
                        <a:rPr lang="en-US" sz="1600" b="1" i="1" u="sng" dirty="0">
                          <a:solidFill>
                            <a:srgbClr val="C00000"/>
                          </a:solidFill>
                          <a:latin typeface="Times New Roman"/>
                          <a:ea typeface="Times New Roman"/>
                        </a:rPr>
                        <a:t>any</a:t>
                      </a:r>
                      <a:r>
                        <a:rPr lang="en-US" sz="1600" b="1" u="sng" dirty="0">
                          <a:solidFill>
                            <a:srgbClr val="C00000"/>
                          </a:solidFill>
                          <a:latin typeface="Times New Roman"/>
                          <a:ea typeface="Times New Roman"/>
                        </a:rPr>
                        <a:t> sea</a:t>
                      </a:r>
                      <a:r>
                        <a:rPr lang="en-US" sz="1600" dirty="0">
                          <a:solidFill>
                            <a:srgbClr val="000000"/>
                          </a:solidFill>
                          <a:latin typeface="Times New Roman"/>
                          <a:ea typeface="Times New Roman"/>
                        </a:rPr>
                        <a:t>. </a:t>
                      </a:r>
                      <a:r>
                        <a:rPr lang="en-US" sz="1600" b="1" baseline="30000" dirty="0">
                          <a:solidFill>
                            <a:srgbClr val="0000FF"/>
                          </a:solidFill>
                          <a:latin typeface="Times New Roman"/>
                          <a:ea typeface="Times New Roman"/>
                        </a:rPr>
                        <a:t>2</a:t>
                      </a:r>
                      <a:r>
                        <a:rPr lang="en-US" sz="1600" b="1" u="sng" dirty="0">
                          <a:solidFill>
                            <a:srgbClr val="C00000"/>
                          </a:solidFill>
                          <a:latin typeface="Times New Roman"/>
                          <a:ea typeface="Times New Roman"/>
                        </a:rPr>
                        <a:t>And I saw</a:t>
                      </a:r>
                      <a:r>
                        <a:rPr lang="en-US" sz="1600" b="1" dirty="0">
                          <a:solidFill>
                            <a:srgbClr val="C00000"/>
                          </a:solidFill>
                          <a:latin typeface="Times New Roman"/>
                          <a:ea typeface="Times New Roman"/>
                        </a:rPr>
                        <a:t> </a:t>
                      </a:r>
                      <a:r>
                        <a:rPr lang="en-US" sz="1600" dirty="0">
                          <a:solidFill>
                            <a:srgbClr val="000000"/>
                          </a:solidFill>
                          <a:latin typeface="Times New Roman"/>
                          <a:ea typeface="Times New Roman"/>
                        </a:rPr>
                        <a:t>the holy city, </a:t>
                      </a:r>
                      <a:r>
                        <a:rPr lang="en-US" sz="1600" b="1" u="sng" dirty="0">
                          <a:solidFill>
                            <a:srgbClr val="C00000"/>
                          </a:solidFill>
                          <a:latin typeface="Times New Roman"/>
                          <a:ea typeface="Times New Roman"/>
                        </a:rPr>
                        <a:t>new Jerusalem</a:t>
                      </a:r>
                      <a:r>
                        <a:rPr lang="en-US" sz="1600" dirty="0">
                          <a:solidFill>
                            <a:srgbClr val="000000"/>
                          </a:solidFill>
                          <a:latin typeface="Times New Roman"/>
                          <a:ea typeface="Times New Roman"/>
                        </a:rPr>
                        <a:t>, coming down out of heaven from God, </a:t>
                      </a:r>
                      <a:r>
                        <a:rPr lang="en-US" sz="1600" b="1" u="sng" dirty="0">
                          <a:solidFill>
                            <a:srgbClr val="000000"/>
                          </a:solidFill>
                          <a:latin typeface="Times New Roman"/>
                          <a:ea typeface="Times New Roman"/>
                        </a:rPr>
                        <a:t>made ready as a bride adorned for her husband</a:t>
                      </a:r>
                      <a:r>
                        <a:rPr lang="en-US" sz="1600" dirty="0">
                          <a:solidFill>
                            <a:srgbClr val="000000"/>
                          </a:solidFill>
                          <a:latin typeface="Times New Roman"/>
                          <a:ea typeface="Times New Roman"/>
                        </a:rPr>
                        <a:t>.</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a:solidFill>
                            <a:srgbClr val="0000FF"/>
                          </a:solidFill>
                          <a:latin typeface="Times New Roman"/>
                          <a:ea typeface="Times New Roman"/>
                        </a:rPr>
                        <a:t>Isaiah 65:17-18</a:t>
                      </a:r>
                      <a:r>
                        <a:rPr lang="en-US" sz="1600">
                          <a:solidFill>
                            <a:srgbClr val="000000"/>
                          </a:solidFill>
                          <a:latin typeface="Times New Roman"/>
                          <a:ea typeface="Times New Roman"/>
                        </a:rPr>
                        <a:t> "For behold, </a:t>
                      </a:r>
                      <a:r>
                        <a:rPr lang="en-US" sz="1600" b="1" u="sng">
                          <a:solidFill>
                            <a:srgbClr val="000000"/>
                          </a:solidFill>
                          <a:latin typeface="Times New Roman"/>
                          <a:ea typeface="Times New Roman"/>
                        </a:rPr>
                        <a:t>I create new heavens and a new earth</a:t>
                      </a:r>
                      <a:r>
                        <a:rPr lang="en-US" sz="1600">
                          <a:solidFill>
                            <a:srgbClr val="000000"/>
                          </a:solidFill>
                          <a:latin typeface="Times New Roman"/>
                          <a:ea typeface="Times New Roman"/>
                        </a:rPr>
                        <a:t>; And the </a:t>
                      </a:r>
                      <a:r>
                        <a:rPr lang="en-US" sz="1600" b="1" u="sng">
                          <a:solidFill>
                            <a:srgbClr val="C00000"/>
                          </a:solidFill>
                          <a:latin typeface="Times New Roman"/>
                          <a:ea typeface="Times New Roman"/>
                        </a:rPr>
                        <a:t>former things shall not be remembered</a:t>
                      </a:r>
                      <a:r>
                        <a:rPr lang="en-US" sz="1600">
                          <a:solidFill>
                            <a:srgbClr val="000000"/>
                          </a:solidFill>
                          <a:latin typeface="Times New Roman"/>
                          <a:ea typeface="Times New Roman"/>
                        </a:rPr>
                        <a:t> </a:t>
                      </a:r>
                      <a:r>
                        <a:rPr lang="en-US" sz="1600" b="1" u="sng">
                          <a:solidFill>
                            <a:srgbClr val="C00000"/>
                          </a:solidFill>
                          <a:latin typeface="Times New Roman"/>
                          <a:ea typeface="Times New Roman"/>
                        </a:rPr>
                        <a:t>or come to mind</a:t>
                      </a:r>
                      <a:r>
                        <a:rPr lang="en-US" sz="1600">
                          <a:solidFill>
                            <a:srgbClr val="000000"/>
                          </a:solidFill>
                          <a:latin typeface="Times New Roman"/>
                          <a:ea typeface="Times New Roman"/>
                        </a:rPr>
                        <a:t>.  </a:t>
                      </a:r>
                      <a:r>
                        <a:rPr lang="en-US" sz="1600" b="1" baseline="30000">
                          <a:solidFill>
                            <a:srgbClr val="0000FF"/>
                          </a:solidFill>
                          <a:latin typeface="Times New Roman"/>
                          <a:ea typeface="Times New Roman"/>
                        </a:rPr>
                        <a:t>18</a:t>
                      </a:r>
                      <a:r>
                        <a:rPr lang="en-US" sz="1600">
                          <a:solidFill>
                            <a:srgbClr val="000000"/>
                          </a:solidFill>
                          <a:latin typeface="Times New Roman"/>
                          <a:ea typeface="Times New Roman"/>
                        </a:rPr>
                        <a:t>"But be glad and rejoice forever in what I create; For behold, </a:t>
                      </a:r>
                      <a:r>
                        <a:rPr lang="en-US" sz="1600" b="1" u="sng">
                          <a:solidFill>
                            <a:srgbClr val="000000"/>
                          </a:solidFill>
                          <a:latin typeface="Times New Roman"/>
                          <a:ea typeface="Times New Roman"/>
                        </a:rPr>
                        <a:t>I create Jerusalem </a:t>
                      </a:r>
                      <a:r>
                        <a:rPr lang="en-US" sz="1600" b="1" i="1" u="sng">
                          <a:solidFill>
                            <a:srgbClr val="000000"/>
                          </a:solidFill>
                          <a:latin typeface="Times New Roman"/>
                          <a:ea typeface="Times New Roman"/>
                        </a:rPr>
                        <a:t>for</a:t>
                      </a:r>
                      <a:r>
                        <a:rPr lang="en-US" sz="1600" b="1" u="sng">
                          <a:solidFill>
                            <a:srgbClr val="000000"/>
                          </a:solidFill>
                          <a:latin typeface="Times New Roman"/>
                          <a:ea typeface="Times New Roman"/>
                        </a:rPr>
                        <a:t> rejoicing</a:t>
                      </a:r>
                      <a:r>
                        <a:rPr lang="en-US" sz="1600">
                          <a:solidFill>
                            <a:srgbClr val="000000"/>
                          </a:solidFill>
                          <a:latin typeface="Times New Roman"/>
                          <a:ea typeface="Times New Roman"/>
                        </a:rPr>
                        <a:t>…</a:t>
                      </a:r>
                      <a:endParaRPr lang="en-US" sz="1400">
                        <a:latin typeface="Times New Roman"/>
                        <a:ea typeface="Times New Roman"/>
                      </a:endParaRPr>
                    </a:p>
                    <a:p>
                      <a:pPr marL="102870" marR="0" indent="-102870">
                        <a:spcBef>
                          <a:spcPts val="0"/>
                        </a:spcBef>
                        <a:spcAft>
                          <a:spcPts val="0"/>
                        </a:spcAft>
                      </a:pPr>
                      <a:r>
                        <a:rPr lang="en-US" sz="1600" b="1">
                          <a:solidFill>
                            <a:srgbClr val="0000FF"/>
                          </a:solidFill>
                          <a:latin typeface="Times New Roman"/>
                          <a:ea typeface="Times New Roman"/>
                        </a:rPr>
                        <a:t>Revelation 3:12</a:t>
                      </a:r>
                      <a:r>
                        <a:rPr lang="en-US" sz="1600">
                          <a:latin typeface="Times New Roman"/>
                          <a:ea typeface="Times New Roman"/>
                        </a:rPr>
                        <a:t> 'He who overcomes, I will make him a pillar in the temple of My God, … I will write on him the name of My God, and </a:t>
                      </a:r>
                      <a:r>
                        <a:rPr lang="en-US" sz="1600" b="1" u="sng">
                          <a:latin typeface="Times New Roman"/>
                          <a:ea typeface="Times New Roman"/>
                        </a:rPr>
                        <a:t>the name of</a:t>
                      </a:r>
                      <a:r>
                        <a:rPr lang="en-US" sz="1600" b="1">
                          <a:latin typeface="Times New Roman"/>
                          <a:ea typeface="Times New Roman"/>
                        </a:rPr>
                        <a:t> </a:t>
                      </a:r>
                      <a:r>
                        <a:rPr lang="en-US" sz="1600" b="1" u="sng">
                          <a:solidFill>
                            <a:srgbClr val="C00000"/>
                          </a:solidFill>
                          <a:latin typeface="Times New Roman"/>
                          <a:ea typeface="Times New Roman"/>
                        </a:rPr>
                        <a:t>the city of My God, the new Jerusalem</a:t>
                      </a:r>
                      <a:r>
                        <a:rPr lang="en-US" sz="1600" b="1">
                          <a:latin typeface="Times New Roman"/>
                          <a:ea typeface="Times New Roman"/>
                        </a:rPr>
                        <a:t>, </a:t>
                      </a:r>
                      <a:r>
                        <a:rPr lang="en-US" sz="1600" b="1" u="sng">
                          <a:latin typeface="Times New Roman"/>
                          <a:ea typeface="Times New Roman"/>
                        </a:rPr>
                        <a:t>which comes down out of heaven from My God</a:t>
                      </a:r>
                      <a:r>
                        <a:rPr lang="en-US" sz="1600">
                          <a:latin typeface="Times New Roman"/>
                          <a:ea typeface="Times New Roman"/>
                        </a:rPr>
                        <a:t>, and My new name.</a:t>
                      </a:r>
                      <a:endParaRPr lang="en-US" sz="1400">
                        <a:latin typeface="Times New Roman"/>
                        <a:ea typeface="Times New Roman"/>
                      </a:endParaRPr>
                    </a:p>
                    <a:p>
                      <a:pPr marL="102870" marR="0" indent="-102870">
                        <a:spcBef>
                          <a:spcPts val="0"/>
                        </a:spcBef>
                        <a:spcAft>
                          <a:spcPts val="0"/>
                        </a:spcAft>
                      </a:pPr>
                      <a:r>
                        <a:rPr lang="en-US" sz="1600" b="1">
                          <a:solidFill>
                            <a:srgbClr val="0000FF"/>
                          </a:solidFill>
                          <a:latin typeface="Times New Roman"/>
                          <a:ea typeface="Times New Roman"/>
                        </a:rPr>
                        <a:t>2 Peter 3:10-13</a:t>
                      </a:r>
                      <a:r>
                        <a:rPr lang="en-US" sz="1600">
                          <a:solidFill>
                            <a:srgbClr val="000000"/>
                          </a:solidFill>
                          <a:latin typeface="Times New Roman"/>
                          <a:ea typeface="Times New Roman"/>
                        </a:rPr>
                        <a:t> But the </a:t>
                      </a:r>
                      <a:r>
                        <a:rPr lang="en-US" sz="1600" b="1" u="sng">
                          <a:solidFill>
                            <a:srgbClr val="000000"/>
                          </a:solidFill>
                          <a:latin typeface="Times New Roman"/>
                          <a:ea typeface="Times New Roman"/>
                        </a:rPr>
                        <a:t>day of the Lord will come like a thief</a:t>
                      </a:r>
                      <a:r>
                        <a:rPr lang="en-US" sz="1600">
                          <a:solidFill>
                            <a:srgbClr val="000000"/>
                          </a:solidFill>
                          <a:latin typeface="Times New Roman"/>
                          <a:ea typeface="Times New Roman"/>
                        </a:rPr>
                        <a:t>, in which </a:t>
                      </a:r>
                      <a:r>
                        <a:rPr lang="en-US" sz="1600" b="1" u="sng">
                          <a:solidFill>
                            <a:srgbClr val="000000"/>
                          </a:solidFill>
                          <a:latin typeface="Times New Roman"/>
                          <a:ea typeface="Times New Roman"/>
                        </a:rPr>
                        <a:t>the heavens will pass away</a:t>
                      </a:r>
                      <a:r>
                        <a:rPr lang="en-US" sz="1600">
                          <a:solidFill>
                            <a:srgbClr val="000000"/>
                          </a:solidFill>
                          <a:latin typeface="Times New Roman"/>
                          <a:ea typeface="Times New Roman"/>
                        </a:rPr>
                        <a:t> …,</a:t>
                      </a:r>
                      <a:r>
                        <a:rPr lang="en-US" sz="1600" b="1" baseline="30000">
                          <a:solidFill>
                            <a:srgbClr val="0000FF"/>
                          </a:solidFill>
                          <a:latin typeface="Times New Roman"/>
                          <a:ea typeface="Times New Roman"/>
                        </a:rPr>
                        <a:t>11</a:t>
                      </a:r>
                      <a:r>
                        <a:rPr lang="en-US" sz="1600">
                          <a:solidFill>
                            <a:srgbClr val="000000"/>
                          </a:solidFill>
                          <a:latin typeface="Times New Roman"/>
                          <a:ea typeface="Times New Roman"/>
                        </a:rPr>
                        <a:t>Since all these things are to be destroyed in this way, what sort of people ought you to be in holy conduct and godliness,.</a:t>
                      </a:r>
                      <a:r>
                        <a:rPr lang="en-US" sz="1600">
                          <a:solidFill>
                            <a:srgbClr val="0000FF"/>
                          </a:solidFill>
                          <a:latin typeface="Times New Roman"/>
                          <a:ea typeface="Times New Roman"/>
                        </a:rPr>
                        <a:t>.</a:t>
                      </a:r>
                      <a:r>
                        <a:rPr lang="en-US" sz="1600" b="1" baseline="30000">
                          <a:solidFill>
                            <a:srgbClr val="0000FF"/>
                          </a:solidFill>
                          <a:latin typeface="Times New Roman"/>
                          <a:ea typeface="Times New Roman"/>
                        </a:rPr>
                        <a:t>13</a:t>
                      </a:r>
                      <a:r>
                        <a:rPr lang="en-US" sz="1600">
                          <a:solidFill>
                            <a:srgbClr val="000000"/>
                          </a:solidFill>
                          <a:latin typeface="Times New Roman"/>
                          <a:ea typeface="Times New Roman"/>
                        </a:rPr>
                        <a:t>But according to His promise</a:t>
                      </a:r>
                      <a:r>
                        <a:rPr lang="en-US" sz="1600">
                          <a:solidFill>
                            <a:srgbClr val="C00000"/>
                          </a:solidFill>
                          <a:latin typeface="Times New Roman"/>
                          <a:ea typeface="Times New Roman"/>
                        </a:rPr>
                        <a:t> </a:t>
                      </a:r>
                      <a:r>
                        <a:rPr lang="en-US" sz="1600" b="1" u="sng">
                          <a:solidFill>
                            <a:srgbClr val="C00000"/>
                          </a:solidFill>
                          <a:latin typeface="Times New Roman"/>
                          <a:ea typeface="Times New Roman"/>
                        </a:rPr>
                        <a:t>we are looking for new heavens and a new earth, in which righteousness dwells</a:t>
                      </a:r>
                      <a:r>
                        <a:rPr lang="en-US" sz="1600">
                          <a:solidFill>
                            <a:srgbClr val="000000"/>
                          </a:solidFill>
                          <a:latin typeface="Times New Roman"/>
                          <a:ea typeface="Times New Roman"/>
                        </a:rPr>
                        <a:t>.</a:t>
                      </a:r>
                      <a:endParaRPr lang="en-US" sz="140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a:ea typeface="Times New Roman"/>
                      </a:endParaRPr>
                    </a:p>
                    <a:p>
                      <a:pPr marL="165100" marR="0" lvl="0" indent="-165100">
                        <a:spcBef>
                          <a:spcPts val="0"/>
                        </a:spcBef>
                        <a:spcAft>
                          <a:spcPts val="0"/>
                        </a:spcAft>
                        <a:buFont typeface="Symbol"/>
                        <a:buChar char=""/>
                      </a:pPr>
                      <a:r>
                        <a:rPr lang="en-US" sz="1600" b="1" u="sng" dirty="0">
                          <a:solidFill>
                            <a:srgbClr val="C00000"/>
                          </a:solidFill>
                          <a:latin typeface="Times New Roman"/>
                          <a:ea typeface="Times New Roman"/>
                        </a:rPr>
                        <a:t>New</a:t>
                      </a:r>
                      <a:r>
                        <a:rPr lang="en-US" sz="1600" dirty="0">
                          <a:solidFill>
                            <a:srgbClr val="000000"/>
                          </a:solidFill>
                          <a:latin typeface="Times New Roman"/>
                          <a:ea typeface="Times New Roman"/>
                        </a:rPr>
                        <a:t> – as in new kind, different; not just a </a:t>
                      </a:r>
                      <a:r>
                        <a:rPr lang="en-US" sz="1600" dirty="0" smtClean="0">
                          <a:solidFill>
                            <a:srgbClr val="000000"/>
                          </a:solidFill>
                          <a:latin typeface="Times New Roman"/>
                          <a:ea typeface="Times New Roman"/>
                        </a:rPr>
                        <a:t>replacement</a:t>
                      </a:r>
                    </a:p>
                    <a:p>
                      <a:pPr marL="165100" marR="0" lvl="0" indent="-165100">
                        <a:spcBef>
                          <a:spcPts val="0"/>
                        </a:spcBef>
                        <a:spcAft>
                          <a:spcPts val="0"/>
                        </a:spcAft>
                        <a:buFont typeface="Symbol"/>
                        <a:buChar char=""/>
                      </a:pPr>
                      <a:endParaRPr lang="en-US" sz="1400" dirty="0">
                        <a:latin typeface="Times New Roman"/>
                        <a:ea typeface="Times New Roman"/>
                      </a:endParaRPr>
                    </a:p>
                    <a:p>
                      <a:pPr marL="165100" marR="0" lvl="0" indent="-165100">
                        <a:spcBef>
                          <a:spcPts val="0"/>
                        </a:spcBef>
                        <a:spcAft>
                          <a:spcPts val="0"/>
                        </a:spcAft>
                        <a:buFont typeface="Symbol"/>
                        <a:buChar char=""/>
                      </a:pPr>
                      <a:r>
                        <a:rPr lang="en-US" sz="1600" dirty="0">
                          <a:solidFill>
                            <a:srgbClr val="000000"/>
                          </a:solidFill>
                          <a:latin typeface="Times New Roman"/>
                          <a:ea typeface="Times New Roman"/>
                        </a:rPr>
                        <a:t>No sea! New water</a:t>
                      </a:r>
                      <a:r>
                        <a:rPr lang="en-US" sz="1600" dirty="0" smtClean="0">
                          <a:solidFill>
                            <a:srgbClr val="000000"/>
                          </a:solidFill>
                          <a:latin typeface="Times New Roman"/>
                          <a:ea typeface="Times New Roman"/>
                        </a:rPr>
                        <a:t>??</a:t>
                      </a:r>
                    </a:p>
                    <a:p>
                      <a:pPr marL="165100" marR="0" lvl="0" indent="-165100">
                        <a:spcBef>
                          <a:spcPts val="0"/>
                        </a:spcBef>
                        <a:spcAft>
                          <a:spcPts val="0"/>
                        </a:spcAft>
                        <a:buFont typeface="Symbol"/>
                        <a:buChar char=""/>
                      </a:pPr>
                      <a:endParaRPr lang="en-US" sz="1600" dirty="0" smtClean="0">
                        <a:solidFill>
                          <a:srgbClr val="000000"/>
                        </a:solidFill>
                        <a:latin typeface="Times New Roman"/>
                        <a:ea typeface="Times New Roman"/>
                      </a:endParaRPr>
                    </a:p>
                    <a:p>
                      <a:pPr marL="165100" marR="0" lvl="0" indent="-165100">
                        <a:spcBef>
                          <a:spcPts val="0"/>
                        </a:spcBef>
                        <a:spcAft>
                          <a:spcPts val="0"/>
                        </a:spcAft>
                        <a:buFont typeface="Symbol"/>
                        <a:buChar char=""/>
                      </a:pPr>
                      <a:endParaRPr lang="en-US" sz="1600" dirty="0" smtClean="0">
                        <a:solidFill>
                          <a:srgbClr val="000000"/>
                        </a:solidFill>
                        <a:latin typeface="Times New Roman"/>
                        <a:ea typeface="Times New Roman"/>
                      </a:endParaRPr>
                    </a:p>
                    <a:p>
                      <a:pPr marL="165100" marR="0" lvl="0" indent="-165100">
                        <a:spcBef>
                          <a:spcPts val="0"/>
                        </a:spcBef>
                        <a:spcAft>
                          <a:spcPts val="0"/>
                        </a:spcAft>
                        <a:buFont typeface="Symbol"/>
                        <a:buChar char=""/>
                      </a:pPr>
                      <a:endParaRPr lang="en-US" sz="1600" dirty="0" smtClean="0">
                        <a:solidFill>
                          <a:srgbClr val="000000"/>
                        </a:solidFill>
                        <a:latin typeface="Times New Roman"/>
                        <a:ea typeface="Times New Roman"/>
                      </a:endParaRPr>
                    </a:p>
                    <a:p>
                      <a:pPr marL="165100" marR="0" lvl="0" indent="-165100">
                        <a:spcBef>
                          <a:spcPts val="0"/>
                        </a:spcBef>
                        <a:spcAft>
                          <a:spcPts val="0"/>
                        </a:spcAft>
                        <a:buFont typeface="Symbol"/>
                        <a:buChar char=""/>
                      </a:pPr>
                      <a:endParaRPr lang="en-US" sz="1400" dirty="0">
                        <a:latin typeface="Times New Roman"/>
                        <a:ea typeface="Times New Roman"/>
                      </a:endParaRPr>
                    </a:p>
                    <a:p>
                      <a:pPr marL="165100" marR="0" lvl="0" indent="-165100">
                        <a:spcBef>
                          <a:spcPts val="0"/>
                        </a:spcBef>
                        <a:spcAft>
                          <a:spcPts val="0"/>
                        </a:spcAft>
                        <a:buFont typeface="Symbol"/>
                        <a:buChar char=""/>
                      </a:pPr>
                      <a:r>
                        <a:rPr lang="en-US" sz="1600" dirty="0">
                          <a:solidFill>
                            <a:srgbClr val="000000"/>
                          </a:solidFill>
                          <a:latin typeface="Times New Roman"/>
                          <a:ea typeface="Times New Roman"/>
                        </a:rPr>
                        <a:t>New Jerusalem is the house Jesus promised for the Saints.</a:t>
                      </a:r>
                      <a:endParaRPr lang="en-US" sz="1400" dirty="0">
                        <a:latin typeface="Times New Roman"/>
                        <a:ea typeface="Times New Roman"/>
                      </a:endParaRPr>
                    </a:p>
                    <a:p>
                      <a:pPr marL="284163" marR="0" lvl="1" indent="-171450">
                        <a:spcBef>
                          <a:spcPts val="0"/>
                        </a:spcBef>
                        <a:spcAft>
                          <a:spcPts val="0"/>
                        </a:spcAft>
                        <a:buFont typeface="Calibri"/>
                        <a:buChar char="-"/>
                      </a:pPr>
                      <a:r>
                        <a:rPr lang="en-US" sz="1600" dirty="0">
                          <a:solidFill>
                            <a:srgbClr val="000000"/>
                          </a:solidFill>
                          <a:latin typeface="Times New Roman"/>
                          <a:ea typeface="Calibri"/>
                          <a:cs typeface="Times New Roman"/>
                        </a:rPr>
                        <a:t>Do we live in it during the Tribulation?</a:t>
                      </a:r>
                      <a:endParaRPr lang="en-US" sz="1400" dirty="0">
                        <a:latin typeface="Times New Roman"/>
                        <a:ea typeface="Calibri"/>
                        <a:cs typeface="Times New Roman"/>
                      </a:endParaRPr>
                    </a:p>
                    <a:p>
                      <a:pPr marL="284163" marR="0" lvl="1" indent="-171450">
                        <a:spcBef>
                          <a:spcPts val="0"/>
                        </a:spcBef>
                        <a:spcAft>
                          <a:spcPts val="0"/>
                        </a:spcAft>
                        <a:buFont typeface="Calibri"/>
                        <a:buChar char="-"/>
                      </a:pPr>
                      <a:r>
                        <a:rPr lang="en-US" sz="1600" dirty="0">
                          <a:solidFill>
                            <a:srgbClr val="000000"/>
                          </a:solidFill>
                          <a:latin typeface="Times New Roman"/>
                          <a:ea typeface="Calibri"/>
                          <a:cs typeface="Times New Roman"/>
                        </a:rPr>
                        <a:t>During the Millennium?</a:t>
                      </a:r>
                      <a:endParaRPr lang="en-US" sz="1400" dirty="0">
                        <a:latin typeface="Times New Roman"/>
                        <a:ea typeface="Calibri"/>
                        <a:cs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3-4</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rPr>
              <a:t>3</a:t>
            </a:r>
            <a:r>
              <a:rPr lang="en-US" dirty="0" smtClean="0"/>
              <a:t>And I heard a loud voice from the throne, saying, </a:t>
            </a:r>
            <a:r>
              <a:rPr lang="en-US" u="sng" dirty="0" smtClean="0"/>
              <a:t>"Behold, the tabernacle of God is among men, and He shall dwell among them, and they shall be His people, and God Himself shall be among them</a:t>
            </a:r>
            <a:r>
              <a:rPr lang="en-US" dirty="0" smtClean="0"/>
              <a:t>,</a:t>
            </a:r>
            <a:r>
              <a:rPr lang="en-US" i="1" dirty="0" smtClean="0"/>
              <a:t> </a:t>
            </a:r>
            <a:r>
              <a:rPr lang="en-US" baseline="30000" dirty="0" smtClean="0">
                <a:solidFill>
                  <a:srgbClr val="0000FF"/>
                </a:solidFill>
              </a:rPr>
              <a:t>4</a:t>
            </a:r>
            <a:r>
              <a:rPr lang="en-US" dirty="0" smtClean="0"/>
              <a:t>and He shall wipe away every tear from their eyes; and there shall no longer be </a:t>
            </a:r>
            <a:r>
              <a:rPr lang="en-US" i="1" dirty="0" smtClean="0"/>
              <a:t>any</a:t>
            </a:r>
            <a:r>
              <a:rPr lang="en-US" dirty="0" smtClean="0"/>
              <a:t> death; there shall no longer be </a:t>
            </a:r>
            <a:r>
              <a:rPr lang="en-US" i="1" dirty="0" smtClean="0"/>
              <a:t>any</a:t>
            </a:r>
            <a:r>
              <a:rPr lang="en-US" dirty="0" smtClean="0"/>
              <a:t> mourning, or crying, or pain; the first things have passed away."</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14</a:t>
            </a:fld>
            <a:endParaRPr lang="en-US"/>
          </a:p>
        </p:txBody>
      </p:sp>
      <p:pic>
        <p:nvPicPr>
          <p:cNvPr id="1026" name="Picture 2" descr="E:\BIBLE STUDY\MBC Community Teaching\DTW\Revelation\PatSmith-jpgs\33.jpg"/>
          <p:cNvPicPr>
            <a:picLocks noChangeAspect="1" noChangeArrowheads="1"/>
          </p:cNvPicPr>
          <p:nvPr/>
        </p:nvPicPr>
        <p:blipFill>
          <a:blip r:embed="rId2" cstate="print"/>
          <a:srcRect/>
          <a:stretch>
            <a:fillRect/>
          </a:stretch>
        </p:blipFill>
        <p:spPr bwMode="auto">
          <a:xfrm>
            <a:off x="1752600" y="0"/>
            <a:ext cx="5791200" cy="69301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15</a:t>
            </a:fld>
            <a:endParaRPr lang="en-US"/>
          </a:p>
        </p:txBody>
      </p:sp>
      <p:sp>
        <p:nvSpPr>
          <p:cNvPr id="8" name="TextBox 7"/>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533400" y="990600"/>
          <a:ext cx="8153400" cy="5486400"/>
        </p:xfrm>
        <a:graphic>
          <a:graphicData uri="http://schemas.openxmlformats.org/drawingml/2006/table">
            <a:tbl>
              <a:tblPr/>
              <a:tblGrid>
                <a:gridCol w="2735334"/>
                <a:gridCol w="3787386"/>
                <a:gridCol w="1630680"/>
              </a:tblGrid>
              <a:tr h="5257800">
                <a:tc>
                  <a:txBody>
                    <a:bodyPr/>
                    <a:lstStyle/>
                    <a:p>
                      <a:pPr marL="102870" marR="0" indent="-102870">
                        <a:spcBef>
                          <a:spcPts val="0"/>
                        </a:spcBef>
                        <a:spcAft>
                          <a:spcPts val="0"/>
                        </a:spcAft>
                      </a:pPr>
                      <a:r>
                        <a:rPr lang="en-US" sz="2000" b="1" baseline="30000">
                          <a:solidFill>
                            <a:srgbClr val="0000FF"/>
                          </a:solidFill>
                          <a:latin typeface="Times New Roman"/>
                          <a:ea typeface="Times New Roman"/>
                        </a:rPr>
                        <a:t>3</a:t>
                      </a:r>
                      <a:r>
                        <a:rPr lang="en-US" sz="2000">
                          <a:solidFill>
                            <a:srgbClr val="000000"/>
                          </a:solidFill>
                          <a:latin typeface="Times New Roman"/>
                          <a:ea typeface="Times New Roman"/>
                        </a:rPr>
                        <a:t>And I heard a </a:t>
                      </a:r>
                      <a:r>
                        <a:rPr lang="en-US" sz="2000" b="1" u="sng">
                          <a:solidFill>
                            <a:srgbClr val="000000"/>
                          </a:solidFill>
                          <a:latin typeface="Times New Roman"/>
                          <a:ea typeface="Times New Roman"/>
                        </a:rPr>
                        <a:t>loud voice from the throne</a:t>
                      </a:r>
                      <a:r>
                        <a:rPr lang="en-US" sz="2000">
                          <a:solidFill>
                            <a:srgbClr val="000000"/>
                          </a:solidFill>
                          <a:latin typeface="Times New Roman"/>
                          <a:ea typeface="Times New Roman"/>
                        </a:rPr>
                        <a:t>, saying, "</a:t>
                      </a:r>
                      <a:r>
                        <a:rPr lang="en-US" sz="2000" b="1" u="sng">
                          <a:solidFill>
                            <a:srgbClr val="C00000"/>
                          </a:solidFill>
                          <a:latin typeface="Times New Roman"/>
                          <a:ea typeface="Times New Roman"/>
                        </a:rPr>
                        <a:t>Behold, the tabernacle of God is among men, and He shall dwell among them</a:t>
                      </a:r>
                      <a:r>
                        <a:rPr lang="en-US" sz="2000" u="sng">
                          <a:solidFill>
                            <a:srgbClr val="000000"/>
                          </a:solidFill>
                          <a:latin typeface="Times New Roman"/>
                          <a:ea typeface="Times New Roman"/>
                        </a:rPr>
                        <a:t>, and they shall be His people, and</a:t>
                      </a:r>
                      <a:r>
                        <a:rPr lang="en-US" sz="2000">
                          <a:solidFill>
                            <a:srgbClr val="000000"/>
                          </a:solidFill>
                          <a:latin typeface="Times New Roman"/>
                          <a:ea typeface="Times New Roman"/>
                        </a:rPr>
                        <a:t> </a:t>
                      </a:r>
                      <a:r>
                        <a:rPr lang="en-US" sz="2000" b="1" u="sng">
                          <a:solidFill>
                            <a:srgbClr val="C00000"/>
                          </a:solidFill>
                          <a:latin typeface="Times New Roman"/>
                          <a:ea typeface="Times New Roman"/>
                        </a:rPr>
                        <a:t>God Himself shall be among them</a:t>
                      </a:r>
                      <a:r>
                        <a:rPr lang="en-US" sz="2000">
                          <a:solidFill>
                            <a:srgbClr val="000000"/>
                          </a:solidFill>
                          <a:latin typeface="Times New Roman"/>
                          <a:ea typeface="Times New Roman"/>
                        </a:rPr>
                        <a:t>,</a:t>
                      </a:r>
                      <a:r>
                        <a:rPr lang="en-US" sz="2000" i="1">
                          <a:solidFill>
                            <a:srgbClr val="000000"/>
                          </a:solidFill>
                          <a:latin typeface="Times New Roman"/>
                          <a:ea typeface="Times New Roman"/>
                        </a:rPr>
                        <a:t> </a:t>
                      </a:r>
                      <a:r>
                        <a:rPr lang="en-US" sz="2000" b="1" baseline="30000">
                          <a:solidFill>
                            <a:srgbClr val="0000FF"/>
                          </a:solidFill>
                          <a:latin typeface="Times New Roman"/>
                          <a:ea typeface="Times New Roman"/>
                        </a:rPr>
                        <a:t>4</a:t>
                      </a:r>
                      <a:r>
                        <a:rPr lang="en-US" sz="2000">
                          <a:solidFill>
                            <a:srgbClr val="000000"/>
                          </a:solidFill>
                          <a:latin typeface="Times New Roman"/>
                          <a:ea typeface="Times New Roman"/>
                        </a:rPr>
                        <a:t>and </a:t>
                      </a:r>
                      <a:r>
                        <a:rPr lang="en-US" sz="2000" b="1" u="sng">
                          <a:solidFill>
                            <a:srgbClr val="000000"/>
                          </a:solidFill>
                          <a:highlight>
                            <a:srgbClr val="FFFF00"/>
                          </a:highlight>
                          <a:latin typeface="Times New Roman"/>
                          <a:ea typeface="Times New Roman"/>
                        </a:rPr>
                        <a:t>He shall wipe away every tear</a:t>
                      </a:r>
                      <a:r>
                        <a:rPr lang="en-US" sz="2000">
                          <a:solidFill>
                            <a:srgbClr val="000000"/>
                          </a:solidFill>
                          <a:highlight>
                            <a:srgbClr val="FFFF00"/>
                          </a:highlight>
                          <a:latin typeface="Times New Roman"/>
                          <a:ea typeface="Times New Roman"/>
                        </a:rPr>
                        <a:t> from their eyes</a:t>
                      </a:r>
                      <a:r>
                        <a:rPr lang="en-US" sz="2000">
                          <a:solidFill>
                            <a:srgbClr val="000000"/>
                          </a:solidFill>
                          <a:latin typeface="Times New Roman"/>
                          <a:ea typeface="Times New Roman"/>
                        </a:rPr>
                        <a:t>; and there shall </a:t>
                      </a:r>
                      <a:r>
                        <a:rPr lang="en-US" sz="2000" b="1" u="sng">
                          <a:solidFill>
                            <a:srgbClr val="C00000"/>
                          </a:solidFill>
                          <a:latin typeface="Times New Roman"/>
                          <a:ea typeface="Times New Roman"/>
                        </a:rPr>
                        <a:t>no longer be </a:t>
                      </a:r>
                      <a:r>
                        <a:rPr lang="en-US" sz="2000" b="1" i="1" u="sng">
                          <a:solidFill>
                            <a:srgbClr val="C00000"/>
                          </a:solidFill>
                          <a:latin typeface="Times New Roman"/>
                          <a:ea typeface="Times New Roman"/>
                        </a:rPr>
                        <a:t>any</a:t>
                      </a:r>
                      <a:r>
                        <a:rPr lang="en-US" sz="2000" b="1" u="sng">
                          <a:solidFill>
                            <a:srgbClr val="C00000"/>
                          </a:solidFill>
                          <a:latin typeface="Times New Roman"/>
                          <a:ea typeface="Times New Roman"/>
                        </a:rPr>
                        <a:t> death</a:t>
                      </a:r>
                      <a:r>
                        <a:rPr lang="en-US" sz="2000">
                          <a:solidFill>
                            <a:srgbClr val="000000"/>
                          </a:solidFill>
                          <a:latin typeface="Times New Roman"/>
                          <a:ea typeface="Times New Roman"/>
                        </a:rPr>
                        <a:t>; there shall </a:t>
                      </a:r>
                      <a:r>
                        <a:rPr lang="en-US" sz="2000" b="1" u="sng">
                          <a:solidFill>
                            <a:srgbClr val="000000"/>
                          </a:solidFill>
                          <a:latin typeface="Times New Roman"/>
                          <a:ea typeface="Times New Roman"/>
                        </a:rPr>
                        <a:t>no longer be </a:t>
                      </a:r>
                      <a:r>
                        <a:rPr lang="en-US" sz="2000" b="1" i="1" u="sng">
                          <a:solidFill>
                            <a:srgbClr val="000000"/>
                          </a:solidFill>
                          <a:latin typeface="Times New Roman"/>
                          <a:ea typeface="Times New Roman"/>
                        </a:rPr>
                        <a:t>any</a:t>
                      </a:r>
                      <a:r>
                        <a:rPr lang="en-US" sz="2000" b="1" u="sng">
                          <a:solidFill>
                            <a:srgbClr val="000000"/>
                          </a:solidFill>
                          <a:latin typeface="Times New Roman"/>
                          <a:ea typeface="Times New Roman"/>
                        </a:rPr>
                        <a:t> mourning</a:t>
                      </a:r>
                      <a:r>
                        <a:rPr lang="en-US" sz="2000">
                          <a:solidFill>
                            <a:srgbClr val="000000"/>
                          </a:solidFill>
                          <a:latin typeface="Times New Roman"/>
                          <a:ea typeface="Times New Roman"/>
                        </a:rPr>
                        <a:t>, or </a:t>
                      </a:r>
                      <a:r>
                        <a:rPr lang="en-US" sz="2000" b="1" u="sng">
                          <a:solidFill>
                            <a:srgbClr val="000000"/>
                          </a:solidFill>
                          <a:latin typeface="Times New Roman"/>
                          <a:ea typeface="Times New Roman"/>
                        </a:rPr>
                        <a:t>crying</a:t>
                      </a:r>
                      <a:r>
                        <a:rPr lang="en-US" sz="2000">
                          <a:solidFill>
                            <a:srgbClr val="000000"/>
                          </a:solidFill>
                          <a:latin typeface="Times New Roman"/>
                          <a:ea typeface="Times New Roman"/>
                        </a:rPr>
                        <a:t>, or </a:t>
                      </a:r>
                      <a:r>
                        <a:rPr lang="en-US" sz="2000" b="1" u="sng">
                          <a:solidFill>
                            <a:srgbClr val="000000"/>
                          </a:solidFill>
                          <a:latin typeface="Times New Roman"/>
                          <a:ea typeface="Times New Roman"/>
                        </a:rPr>
                        <a:t>pain</a:t>
                      </a:r>
                      <a:r>
                        <a:rPr lang="en-US" sz="2000">
                          <a:solidFill>
                            <a:srgbClr val="000000"/>
                          </a:solidFill>
                          <a:latin typeface="Times New Roman"/>
                          <a:ea typeface="Times New Roman"/>
                        </a:rPr>
                        <a:t>; the </a:t>
                      </a:r>
                      <a:r>
                        <a:rPr lang="en-US" sz="2000" b="1" u="sng">
                          <a:solidFill>
                            <a:srgbClr val="000000"/>
                          </a:solidFill>
                          <a:latin typeface="Times New Roman"/>
                          <a:ea typeface="Times New Roman"/>
                        </a:rPr>
                        <a:t>first things have passed away</a:t>
                      </a:r>
                      <a:r>
                        <a:rPr lang="en-US" sz="2000">
                          <a:solidFill>
                            <a:srgbClr val="000000"/>
                          </a:solidFill>
                          <a:latin typeface="Times New Roman"/>
                          <a:ea typeface="Times New Roman"/>
                        </a:rPr>
                        <a:t>." </a:t>
                      </a:r>
                      <a:endParaRPr lang="en-US" sz="180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2000" b="1" dirty="0">
                          <a:solidFill>
                            <a:srgbClr val="0000FF"/>
                          </a:solidFill>
                          <a:latin typeface="Times New Roman"/>
                          <a:ea typeface="Times New Roman"/>
                        </a:rPr>
                        <a:t>John 14:23</a:t>
                      </a:r>
                      <a:r>
                        <a:rPr lang="en-US" sz="2000" dirty="0">
                          <a:latin typeface="Times New Roman"/>
                          <a:ea typeface="Times New Roman"/>
                        </a:rPr>
                        <a:t> Jesus answered and said to him, "</a:t>
                      </a:r>
                      <a:r>
                        <a:rPr lang="en-US" sz="2000" dirty="0">
                          <a:solidFill>
                            <a:srgbClr val="FF0000"/>
                          </a:solidFill>
                          <a:latin typeface="Times New Roman"/>
                          <a:ea typeface="Times New Roman"/>
                        </a:rPr>
                        <a:t>If anyone loves Me, he will keep My word; and My Father will love him, and We </a:t>
                      </a:r>
                      <a:r>
                        <a:rPr lang="en-US" sz="2000" b="1" u="sng" dirty="0">
                          <a:solidFill>
                            <a:srgbClr val="FF0000"/>
                          </a:solidFill>
                          <a:latin typeface="Times New Roman"/>
                          <a:ea typeface="Times New Roman"/>
                        </a:rPr>
                        <a:t>will come to him and make Our abode with him</a:t>
                      </a:r>
                      <a:r>
                        <a:rPr lang="en-US" sz="2000" dirty="0" smtClean="0">
                          <a:latin typeface="Times New Roman"/>
                          <a:ea typeface="Times New Roman"/>
                        </a:rPr>
                        <a:t>.“</a:t>
                      </a:r>
                      <a:endParaRPr lang="en-US" sz="1800" dirty="0" smtClean="0">
                        <a:latin typeface="Times New Roman"/>
                        <a:ea typeface="Times New Roman"/>
                      </a:endParaRPr>
                    </a:p>
                    <a:p>
                      <a:pPr marL="102870" marR="0" indent="-102870">
                        <a:spcBef>
                          <a:spcPts val="0"/>
                        </a:spcBef>
                        <a:spcAft>
                          <a:spcPts val="0"/>
                        </a:spcAft>
                      </a:pPr>
                      <a:endParaRPr lang="en-US" sz="1800" b="1" dirty="0" smtClean="0">
                        <a:solidFill>
                          <a:srgbClr val="0000FF"/>
                        </a:solidFill>
                        <a:latin typeface="Times New Roman"/>
                        <a:ea typeface="Times New Roman"/>
                      </a:endParaRPr>
                    </a:p>
                    <a:p>
                      <a:pPr marL="102870" marR="0" indent="-102870">
                        <a:spcBef>
                          <a:spcPts val="0"/>
                        </a:spcBef>
                        <a:spcAft>
                          <a:spcPts val="0"/>
                        </a:spcAft>
                      </a:pPr>
                      <a:endParaRPr lang="en-US" sz="1800" b="1" dirty="0" smtClean="0">
                        <a:solidFill>
                          <a:srgbClr val="0000FF"/>
                        </a:solidFill>
                        <a:latin typeface="Times New Roman"/>
                        <a:ea typeface="Times New Roman"/>
                      </a:endParaRPr>
                    </a:p>
                    <a:p>
                      <a:pPr marL="102870" marR="0" indent="-102870">
                        <a:spcBef>
                          <a:spcPts val="0"/>
                        </a:spcBef>
                        <a:spcAft>
                          <a:spcPts val="0"/>
                        </a:spcAft>
                      </a:pPr>
                      <a:r>
                        <a:rPr lang="en-US" sz="2000" b="1" dirty="0" smtClean="0">
                          <a:solidFill>
                            <a:srgbClr val="0000FF"/>
                          </a:solidFill>
                          <a:latin typeface="Times New Roman"/>
                          <a:ea typeface="Times New Roman"/>
                        </a:rPr>
                        <a:t>Isaiah </a:t>
                      </a:r>
                      <a:r>
                        <a:rPr lang="en-US" sz="2000" b="1" dirty="0">
                          <a:solidFill>
                            <a:srgbClr val="0000FF"/>
                          </a:solidFill>
                          <a:latin typeface="Times New Roman"/>
                          <a:ea typeface="Times New Roman"/>
                        </a:rPr>
                        <a:t>25:8</a:t>
                      </a:r>
                      <a:r>
                        <a:rPr lang="en-US" sz="2000" dirty="0">
                          <a:latin typeface="Times New Roman"/>
                          <a:ea typeface="Times New Roman"/>
                        </a:rPr>
                        <a:t> </a:t>
                      </a:r>
                      <a:r>
                        <a:rPr lang="en-US" sz="2000" b="1" u="sng" dirty="0">
                          <a:latin typeface="Times New Roman"/>
                          <a:ea typeface="Times New Roman"/>
                        </a:rPr>
                        <a:t>He will swallow up death for all time</a:t>
                      </a:r>
                      <a:r>
                        <a:rPr lang="en-US" sz="2000" dirty="0">
                          <a:latin typeface="Times New Roman"/>
                          <a:ea typeface="Times New Roman"/>
                        </a:rPr>
                        <a:t>, And </a:t>
                      </a:r>
                      <a:r>
                        <a:rPr lang="en-US" sz="2000" b="1" u="sng" dirty="0">
                          <a:latin typeface="Times New Roman"/>
                          <a:ea typeface="Times New Roman"/>
                        </a:rPr>
                        <a:t>the Lord G</a:t>
                      </a:r>
                      <a:r>
                        <a:rPr lang="en-US" sz="2000" b="1" u="sng" cap="small" dirty="0">
                          <a:latin typeface="Times New Roman"/>
                          <a:ea typeface="Times New Roman"/>
                        </a:rPr>
                        <a:t>od</a:t>
                      </a:r>
                      <a:r>
                        <a:rPr lang="en-US" sz="2000" b="1" u="sng" dirty="0">
                          <a:latin typeface="Times New Roman"/>
                          <a:ea typeface="Times New Roman"/>
                        </a:rPr>
                        <a:t> will wipe tears away from all faces</a:t>
                      </a:r>
                      <a:r>
                        <a:rPr lang="en-US" sz="2000" dirty="0">
                          <a:latin typeface="Times New Roman"/>
                          <a:ea typeface="Times New Roman"/>
                        </a:rPr>
                        <a:t>, …</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How can we see God and live? [</a:t>
                      </a:r>
                      <a:r>
                        <a:rPr lang="en-US" sz="2000" i="1" u="sng" dirty="0">
                          <a:solidFill>
                            <a:srgbClr val="000000"/>
                          </a:solidFill>
                          <a:latin typeface="Times New Roman"/>
                          <a:ea typeface="Times New Roman"/>
                        </a:rPr>
                        <a:t>see below</a:t>
                      </a:r>
                      <a:r>
                        <a:rPr lang="en-US" sz="2000" dirty="0">
                          <a:solidFill>
                            <a:srgbClr val="000000"/>
                          </a:solidFill>
                          <a:latin typeface="Times New Roman"/>
                          <a:ea typeface="Times New Roman"/>
                        </a:rPr>
                        <a:t>]</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Rev. 21: 5-6</a:t>
            </a:r>
            <a:endParaRPr lang="en-US" dirty="0"/>
          </a:p>
        </p:txBody>
      </p:sp>
      <p:sp>
        <p:nvSpPr>
          <p:cNvPr id="3" name="Content Placeholder 2"/>
          <p:cNvSpPr>
            <a:spLocks noGrp="1"/>
          </p:cNvSpPr>
          <p:nvPr>
            <p:ph idx="1"/>
          </p:nvPr>
        </p:nvSpPr>
        <p:spPr/>
        <p:txBody>
          <a:bodyPr/>
          <a:lstStyle/>
          <a:p>
            <a:pPr>
              <a:buNone/>
            </a:pPr>
            <a:r>
              <a:rPr lang="en-US" baseline="30000" dirty="0" smtClean="0">
                <a:solidFill>
                  <a:srgbClr val="0000FF"/>
                </a:solidFill>
              </a:rPr>
              <a:t>5</a:t>
            </a:r>
            <a:r>
              <a:rPr lang="en-US" dirty="0" smtClean="0"/>
              <a:t>And He who sits on the throne said, "Behold, I am making all things new." And He said, "Write, for these words are faithful and true."</a:t>
            </a:r>
            <a:r>
              <a:rPr lang="en-US" baseline="30000" dirty="0" smtClean="0">
                <a:solidFill>
                  <a:srgbClr val="0000FF"/>
                </a:solidFill>
              </a:rPr>
              <a:t> 6</a:t>
            </a:r>
            <a:r>
              <a:rPr lang="en-US" dirty="0" smtClean="0"/>
              <a:t>And He said to me, "</a:t>
            </a:r>
            <a:r>
              <a:rPr lang="en-US" u="sng" dirty="0" smtClean="0"/>
              <a:t>It is done</a:t>
            </a:r>
            <a:r>
              <a:rPr lang="en-US" dirty="0" smtClean="0"/>
              <a:t>. I am the Alpha and the Omega, the beginning and the end. I will give to the one who thirsts from the spring of the water of life without cost. </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17</a:t>
            </a:fld>
            <a:endParaRPr lang="en-US"/>
          </a:p>
        </p:txBody>
      </p:sp>
      <p:sp>
        <p:nvSpPr>
          <p:cNvPr id="7" name="TextBox 6"/>
          <p:cNvSpPr txBox="1"/>
          <p:nvPr/>
        </p:nvSpPr>
        <p:spPr>
          <a:xfrm>
            <a:off x="1975795" y="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304800" y="685800"/>
          <a:ext cx="8458200" cy="5562600"/>
        </p:xfrm>
        <a:graphic>
          <a:graphicData uri="http://schemas.openxmlformats.org/drawingml/2006/table">
            <a:tbl>
              <a:tblPr/>
              <a:tblGrid>
                <a:gridCol w="2286000"/>
                <a:gridCol w="4480560"/>
                <a:gridCol w="1691640"/>
              </a:tblGrid>
              <a:tr h="5562600">
                <a:tc>
                  <a:txBody>
                    <a:bodyPr/>
                    <a:lstStyle/>
                    <a:p>
                      <a:pPr marL="0" marR="0">
                        <a:spcBef>
                          <a:spcPts val="0"/>
                        </a:spcBef>
                        <a:spcAft>
                          <a:spcPts val="0"/>
                        </a:spcAft>
                        <a:tabLst>
                          <a:tab pos="2743200" algn="ctr"/>
                          <a:tab pos="5486400" algn="r"/>
                          <a:tab pos="457200" algn="l"/>
                        </a:tabLst>
                      </a:pPr>
                      <a:r>
                        <a:rPr lang="en-US" sz="1800" b="1" baseline="30000" dirty="0">
                          <a:solidFill>
                            <a:srgbClr val="0000FF"/>
                          </a:solidFill>
                          <a:latin typeface="Times New Roman"/>
                          <a:ea typeface="Times New Roman"/>
                        </a:rPr>
                        <a:t>6</a:t>
                      </a:r>
                      <a:r>
                        <a:rPr lang="en-US" sz="1800" dirty="0">
                          <a:solidFill>
                            <a:srgbClr val="000000"/>
                          </a:solidFill>
                          <a:latin typeface="Times New Roman"/>
                          <a:ea typeface="Times New Roman"/>
                        </a:rPr>
                        <a:t>And He said to me, "</a:t>
                      </a:r>
                      <a:r>
                        <a:rPr lang="en-US" sz="1800" b="1" u="sng" dirty="0">
                          <a:solidFill>
                            <a:srgbClr val="C00000"/>
                          </a:solidFill>
                          <a:latin typeface="Times New Roman"/>
                          <a:ea typeface="Times New Roman"/>
                        </a:rPr>
                        <a:t>It is done</a:t>
                      </a:r>
                      <a:r>
                        <a:rPr lang="en-US" sz="1800" dirty="0">
                          <a:solidFill>
                            <a:srgbClr val="FF0000"/>
                          </a:solidFill>
                          <a:latin typeface="Times New Roman"/>
                          <a:ea typeface="Times New Roman"/>
                        </a:rPr>
                        <a:t>. I am the </a:t>
                      </a:r>
                      <a:r>
                        <a:rPr lang="en-US" sz="1800" b="1" u="sng" dirty="0">
                          <a:solidFill>
                            <a:srgbClr val="FF0000"/>
                          </a:solidFill>
                          <a:latin typeface="Times New Roman"/>
                          <a:ea typeface="Times New Roman"/>
                        </a:rPr>
                        <a:t>Alpha and the Omega</a:t>
                      </a:r>
                      <a:r>
                        <a:rPr lang="en-US" sz="1800" dirty="0">
                          <a:solidFill>
                            <a:srgbClr val="FF0000"/>
                          </a:solidFill>
                          <a:latin typeface="Times New Roman"/>
                          <a:ea typeface="Times New Roman"/>
                        </a:rPr>
                        <a:t>, the beginning and the end. </a:t>
                      </a:r>
                      <a:r>
                        <a:rPr lang="en-US" sz="1800" b="1" u="sng" dirty="0">
                          <a:solidFill>
                            <a:srgbClr val="FF0000"/>
                          </a:solidFill>
                          <a:latin typeface="Times New Roman"/>
                          <a:ea typeface="Times New Roman"/>
                        </a:rPr>
                        <a:t>I will give to the one who thirsts from the spring of the water of life without cost</a:t>
                      </a:r>
                      <a:r>
                        <a:rPr lang="en-US" sz="1800" dirty="0">
                          <a:solidFill>
                            <a:srgbClr val="FF0000"/>
                          </a:solidFill>
                          <a:latin typeface="Times New Roman"/>
                          <a:ea typeface="Times New Roman"/>
                        </a:rPr>
                        <a:t>.</a:t>
                      </a:r>
                      <a:r>
                        <a:rPr lang="en-US" sz="1800" dirty="0">
                          <a:solidFill>
                            <a:srgbClr val="000000"/>
                          </a:solidFill>
                          <a:latin typeface="Times New Roman"/>
                          <a:ea typeface="Times New Roman"/>
                        </a:rPr>
                        <a:t> </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800" b="1" dirty="0">
                          <a:solidFill>
                            <a:srgbClr val="0000FF"/>
                          </a:solidFill>
                          <a:latin typeface="Times New Roman"/>
                          <a:ea typeface="Times New Roman"/>
                        </a:rPr>
                        <a:t>Isaiah 55:1</a:t>
                      </a:r>
                      <a:r>
                        <a:rPr lang="en-US" sz="1800" dirty="0">
                          <a:latin typeface="Times New Roman"/>
                          <a:ea typeface="Times New Roman"/>
                        </a:rPr>
                        <a:t> "Ho! </a:t>
                      </a:r>
                      <a:r>
                        <a:rPr lang="en-US" sz="1800" b="1" u="sng" dirty="0">
                          <a:latin typeface="Times New Roman"/>
                          <a:ea typeface="Times New Roman"/>
                        </a:rPr>
                        <a:t>Every one who thirsts, come to the waters</a:t>
                      </a:r>
                      <a:r>
                        <a:rPr lang="en-US" sz="1800" dirty="0">
                          <a:latin typeface="Times New Roman"/>
                          <a:ea typeface="Times New Roman"/>
                        </a:rPr>
                        <a:t>; And you who have no money come, </a:t>
                      </a:r>
                      <a:r>
                        <a:rPr lang="en-US" sz="1800" b="1" u="sng" dirty="0">
                          <a:solidFill>
                            <a:srgbClr val="C00000"/>
                          </a:solidFill>
                          <a:latin typeface="Times New Roman"/>
                          <a:ea typeface="Times New Roman"/>
                        </a:rPr>
                        <a:t>buy</a:t>
                      </a:r>
                      <a:r>
                        <a:rPr lang="en-US" sz="1800" dirty="0">
                          <a:latin typeface="Times New Roman"/>
                          <a:ea typeface="Times New Roman"/>
                        </a:rPr>
                        <a:t> and eat. Come, </a:t>
                      </a:r>
                      <a:r>
                        <a:rPr lang="en-US" sz="1800" b="1" u="sng" dirty="0">
                          <a:solidFill>
                            <a:srgbClr val="C00000"/>
                          </a:solidFill>
                          <a:latin typeface="Times New Roman"/>
                          <a:ea typeface="Times New Roman"/>
                        </a:rPr>
                        <a:t>buy</a:t>
                      </a:r>
                      <a:r>
                        <a:rPr lang="en-US" sz="1800" dirty="0">
                          <a:latin typeface="Times New Roman"/>
                          <a:ea typeface="Times New Roman"/>
                        </a:rPr>
                        <a:t> wine and milk </a:t>
                      </a:r>
                      <a:r>
                        <a:rPr lang="en-US" sz="1800" b="1" u="sng" dirty="0">
                          <a:latin typeface="Times New Roman"/>
                          <a:ea typeface="Times New Roman"/>
                        </a:rPr>
                        <a:t>without money and</a:t>
                      </a:r>
                      <a:r>
                        <a:rPr lang="en-US" sz="1800" b="1" dirty="0">
                          <a:latin typeface="Times New Roman"/>
                          <a:ea typeface="Times New Roman"/>
                        </a:rPr>
                        <a:t> </a:t>
                      </a:r>
                      <a:r>
                        <a:rPr lang="en-US" sz="1800" b="1" u="sng" dirty="0">
                          <a:solidFill>
                            <a:srgbClr val="C00000"/>
                          </a:solidFill>
                          <a:latin typeface="Times New Roman"/>
                          <a:ea typeface="Times New Roman"/>
                        </a:rPr>
                        <a:t>without cost</a:t>
                      </a:r>
                      <a:r>
                        <a:rPr lang="en-US" sz="1800" dirty="0">
                          <a:latin typeface="Times New Roman"/>
                          <a:ea typeface="Times New Roman"/>
                        </a:rPr>
                        <a:t>. </a:t>
                      </a: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John 4:10-14</a:t>
                      </a:r>
                      <a:r>
                        <a:rPr lang="en-US" sz="1800" dirty="0">
                          <a:latin typeface="Times New Roman"/>
                          <a:ea typeface="Times New Roman"/>
                        </a:rPr>
                        <a:t> Jesus answered and said to her, </a:t>
                      </a:r>
                      <a:r>
                        <a:rPr lang="en-US" sz="1800" dirty="0">
                          <a:solidFill>
                            <a:srgbClr val="FF0000"/>
                          </a:solidFill>
                          <a:latin typeface="Times New Roman"/>
                          <a:ea typeface="Times New Roman"/>
                        </a:rPr>
                        <a:t>"If you knew the gift of God, and who it is who says to you, 'Give Me a drink,' you would have asked Him, and </a:t>
                      </a:r>
                      <a:r>
                        <a:rPr lang="en-US" sz="1800" b="1" u="sng" dirty="0">
                          <a:solidFill>
                            <a:srgbClr val="FF0000"/>
                          </a:solidFill>
                          <a:latin typeface="Times New Roman"/>
                          <a:ea typeface="Times New Roman"/>
                        </a:rPr>
                        <a:t>He would have given you living water</a:t>
                      </a:r>
                      <a:r>
                        <a:rPr lang="en-US" sz="1800" dirty="0">
                          <a:solidFill>
                            <a:srgbClr val="FF0000"/>
                          </a:solidFill>
                          <a:latin typeface="Times New Roman"/>
                          <a:ea typeface="Times New Roman"/>
                        </a:rPr>
                        <a:t> … but the water that I shall give him shall become in him a </a:t>
                      </a:r>
                      <a:r>
                        <a:rPr lang="en-US" sz="1800" b="1" u="sng" dirty="0">
                          <a:solidFill>
                            <a:srgbClr val="FF0000"/>
                          </a:solidFill>
                          <a:latin typeface="Times New Roman"/>
                          <a:ea typeface="Times New Roman"/>
                        </a:rPr>
                        <a:t>well of water springing up to eternal life</a:t>
                      </a:r>
                      <a:r>
                        <a:rPr lang="en-US" sz="1800" dirty="0" smtClean="0">
                          <a:solidFill>
                            <a:srgbClr val="000000"/>
                          </a:solidFill>
                          <a:latin typeface="Times New Roman"/>
                          <a:ea typeface="Times New Roman"/>
                        </a:rPr>
                        <a:t>.“</a:t>
                      </a:r>
                    </a:p>
                    <a:p>
                      <a:pPr marL="102870" marR="0" indent="-102870">
                        <a:spcBef>
                          <a:spcPts val="0"/>
                        </a:spcBef>
                        <a:spcAft>
                          <a:spcPts val="0"/>
                        </a:spcAft>
                      </a:pPr>
                      <a:endParaRPr lang="en-US" sz="1800" dirty="0" smtClean="0">
                        <a:solidFill>
                          <a:srgbClr val="000000"/>
                        </a:solidFill>
                        <a:latin typeface="Times New Roman"/>
                        <a:ea typeface="Times New Roman"/>
                      </a:endParaRPr>
                    </a:p>
                    <a:p>
                      <a:pPr marL="102870" marR="0" indent="-102870">
                        <a:spcBef>
                          <a:spcPts val="0"/>
                        </a:spcBef>
                        <a:spcAft>
                          <a:spcPts val="0"/>
                        </a:spcAft>
                      </a:pP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Rev. 7:17</a:t>
                      </a:r>
                      <a:r>
                        <a:rPr lang="en-US" sz="1800" dirty="0">
                          <a:latin typeface="Times New Roman"/>
                          <a:ea typeface="Times New Roman"/>
                        </a:rPr>
                        <a:t> for the </a:t>
                      </a:r>
                      <a:r>
                        <a:rPr lang="en-US" sz="1800" b="1" u="sng" dirty="0">
                          <a:solidFill>
                            <a:srgbClr val="C00000"/>
                          </a:solidFill>
                          <a:latin typeface="Times New Roman"/>
                          <a:ea typeface="Times New Roman"/>
                        </a:rPr>
                        <a:t>Lamb</a:t>
                      </a:r>
                      <a:r>
                        <a:rPr lang="en-US" sz="1800" dirty="0">
                          <a:latin typeface="Times New Roman"/>
                          <a:ea typeface="Times New Roman"/>
                        </a:rPr>
                        <a:t> in the center of the throne shall be their shepherd, and shall guide them to </a:t>
                      </a:r>
                      <a:r>
                        <a:rPr lang="en-US" sz="1800" b="1" u="sng" dirty="0">
                          <a:latin typeface="Times New Roman"/>
                          <a:ea typeface="Times New Roman"/>
                        </a:rPr>
                        <a:t>springs of the water of life</a:t>
                      </a:r>
                      <a:r>
                        <a:rPr lang="en-US" sz="1800" dirty="0">
                          <a:latin typeface="Times New Roman"/>
                          <a:ea typeface="Times New Roman"/>
                        </a:rPr>
                        <a:t>; and </a:t>
                      </a:r>
                      <a:r>
                        <a:rPr lang="en-US" sz="1800" b="1" u="sng" dirty="0">
                          <a:latin typeface="Times New Roman"/>
                          <a:ea typeface="Times New Roman"/>
                        </a:rPr>
                        <a:t>God shall wipe every tear from their eyes</a:t>
                      </a:r>
                      <a:r>
                        <a:rPr lang="en-US" sz="1800" dirty="0">
                          <a:latin typeface="Times New Roman"/>
                          <a:ea typeface="Times New Roman"/>
                        </a:rPr>
                        <a:t>." </a:t>
                      </a: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Rev 22:1</a:t>
                      </a:r>
                      <a:r>
                        <a:rPr lang="en-US" sz="1800" b="1" dirty="0">
                          <a:latin typeface="Times New Roman"/>
                          <a:ea typeface="Times New Roman"/>
                        </a:rPr>
                        <a:t> </a:t>
                      </a:r>
                      <a:r>
                        <a:rPr lang="en-US" sz="1800" dirty="0">
                          <a:latin typeface="Times New Roman"/>
                          <a:ea typeface="Times New Roman"/>
                        </a:rPr>
                        <a:t>Then he showed me </a:t>
                      </a:r>
                      <a:r>
                        <a:rPr lang="en-US" sz="1800" b="1" u="sng" dirty="0">
                          <a:latin typeface="Times New Roman"/>
                          <a:ea typeface="Times New Roman"/>
                        </a:rPr>
                        <a:t>a river of the water of life</a:t>
                      </a:r>
                      <a:r>
                        <a:rPr lang="en-US" sz="1800" dirty="0">
                          <a:latin typeface="Times New Roman"/>
                          <a:ea typeface="Times New Roman"/>
                        </a:rPr>
                        <a:t>, clear as crystal, coming from the </a:t>
                      </a:r>
                      <a:r>
                        <a:rPr lang="en-US" sz="1800" b="1" u="sng" dirty="0">
                          <a:latin typeface="Times New Roman"/>
                          <a:ea typeface="Times New Roman"/>
                        </a:rPr>
                        <a:t>throne of God</a:t>
                      </a:r>
                      <a:r>
                        <a:rPr lang="en-US" sz="1800" dirty="0">
                          <a:latin typeface="Times New Roman"/>
                          <a:ea typeface="Times New Roman"/>
                        </a:rPr>
                        <a:t> </a:t>
                      </a:r>
                      <a:r>
                        <a:rPr lang="en-US" sz="1800" b="1" u="sng" dirty="0">
                          <a:latin typeface="Times New Roman"/>
                          <a:ea typeface="Times New Roman"/>
                        </a:rPr>
                        <a:t>and of the Lamb</a:t>
                      </a:r>
                      <a:r>
                        <a:rPr lang="en-US" sz="1800" dirty="0">
                          <a:latin typeface="Times New Roman"/>
                          <a:ea typeface="Times New Roman"/>
                        </a:rPr>
                        <a:t>,</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a:t>
                      </a:r>
                      <a:r>
                        <a:rPr lang="en-US" sz="1800" b="1" u="sng" dirty="0">
                          <a:solidFill>
                            <a:srgbClr val="C00000"/>
                          </a:solidFill>
                          <a:latin typeface="Times New Roman"/>
                          <a:ea typeface="Times New Roman"/>
                        </a:rPr>
                        <a:t>It is done</a:t>
                      </a:r>
                      <a:r>
                        <a:rPr lang="en-US" sz="1800" dirty="0">
                          <a:solidFill>
                            <a:srgbClr val="000000"/>
                          </a:solidFill>
                          <a:latin typeface="Times New Roman"/>
                          <a:ea typeface="Times New Roman"/>
                        </a:rPr>
                        <a:t>” – major program </a:t>
                      </a:r>
                      <a:r>
                        <a:rPr lang="en-US" sz="1800" dirty="0" smtClean="0">
                          <a:solidFill>
                            <a:srgbClr val="000000"/>
                          </a:solidFill>
                          <a:latin typeface="Times New Roman"/>
                          <a:ea typeface="Times New Roman"/>
                        </a:rPr>
                        <a:t>completed</a:t>
                      </a:r>
                    </a:p>
                    <a:p>
                      <a:pPr marL="342900" marR="0" lvl="0" indent="-342900">
                        <a:spcBef>
                          <a:spcPts val="0"/>
                        </a:spcBef>
                        <a:spcAft>
                          <a:spcPts val="0"/>
                        </a:spcAft>
                        <a:buFont typeface="Symbol"/>
                        <a:buChar char=""/>
                      </a:pPr>
                      <a:endParaRPr lang="en-US" sz="1600" dirty="0" smtClean="0">
                        <a:latin typeface="Times New Roman"/>
                        <a:ea typeface="Times New Roman"/>
                      </a:endParaRP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b="1" u="sng" dirty="0">
                          <a:solidFill>
                            <a:srgbClr val="000000"/>
                          </a:solidFill>
                          <a:latin typeface="Times New Roman"/>
                          <a:ea typeface="Times New Roman"/>
                        </a:rPr>
                        <a:t>Alpha and the Omega</a:t>
                      </a:r>
                      <a:r>
                        <a:rPr lang="en-US" sz="1800" dirty="0">
                          <a:solidFill>
                            <a:srgbClr val="000000"/>
                          </a:solidFill>
                          <a:latin typeface="Times New Roman"/>
                          <a:ea typeface="Times New Roman"/>
                        </a:rPr>
                        <a:t>?</a:t>
                      </a: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Rev. 1:8</a:t>
                      </a:r>
                      <a:r>
                        <a:rPr lang="en-US" sz="1800" dirty="0">
                          <a:latin typeface="Times New Roman"/>
                          <a:ea typeface="Times New Roman"/>
                        </a:rPr>
                        <a:t> </a:t>
                      </a:r>
                      <a:r>
                        <a:rPr lang="en-US" sz="1800" dirty="0">
                          <a:solidFill>
                            <a:srgbClr val="FF0000"/>
                          </a:solidFill>
                          <a:latin typeface="Times New Roman"/>
                          <a:ea typeface="Times New Roman"/>
                        </a:rPr>
                        <a:t>"</a:t>
                      </a:r>
                      <a:r>
                        <a:rPr lang="en-US" sz="1800" b="1" u="sng" dirty="0">
                          <a:solidFill>
                            <a:srgbClr val="FF0000"/>
                          </a:solidFill>
                          <a:latin typeface="Times New Roman"/>
                          <a:ea typeface="Times New Roman"/>
                        </a:rPr>
                        <a:t>I am the Alpha and the Omega</a:t>
                      </a:r>
                      <a:r>
                        <a:rPr lang="en-US" sz="1800" dirty="0">
                          <a:solidFill>
                            <a:srgbClr val="FF0000"/>
                          </a:solidFill>
                          <a:latin typeface="Times New Roman"/>
                          <a:ea typeface="Times New Roman"/>
                        </a:rPr>
                        <a:t>,"</a:t>
                      </a:r>
                      <a:r>
                        <a:rPr lang="en-US" sz="1800" dirty="0">
                          <a:latin typeface="Times New Roman"/>
                          <a:ea typeface="Times New Roman"/>
                        </a:rPr>
                        <a:t> says the Lord God, </a:t>
                      </a:r>
                      <a:r>
                        <a:rPr lang="en-US" sz="1800" dirty="0">
                          <a:solidFill>
                            <a:srgbClr val="FF0000"/>
                          </a:solidFill>
                          <a:latin typeface="Times New Roman"/>
                          <a:ea typeface="Times New Roman"/>
                        </a:rPr>
                        <a:t>"who is and who was and who is to come, the Almighty</a:t>
                      </a: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 </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18</a:t>
            </a:fld>
            <a:endParaRPr lang="en-US"/>
          </a:p>
        </p:txBody>
      </p:sp>
      <p:sp>
        <p:nvSpPr>
          <p:cNvPr id="7" name="TextBox 6"/>
          <p:cNvSpPr txBox="1"/>
          <p:nvPr/>
        </p:nvSpPr>
        <p:spPr>
          <a:xfrm>
            <a:off x="1975795" y="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304800" y="685800"/>
          <a:ext cx="8534400" cy="5638800"/>
        </p:xfrm>
        <a:graphic>
          <a:graphicData uri="http://schemas.openxmlformats.org/drawingml/2006/table">
            <a:tbl>
              <a:tblPr/>
              <a:tblGrid>
                <a:gridCol w="2209800"/>
                <a:gridCol w="4617720"/>
                <a:gridCol w="1706880"/>
              </a:tblGrid>
              <a:tr h="5638800">
                <a:tc>
                  <a:txBody>
                    <a:bodyPr/>
                    <a:lstStyle/>
                    <a:p>
                      <a:pPr marL="0" marR="0">
                        <a:spcBef>
                          <a:spcPts val="0"/>
                        </a:spcBef>
                        <a:spcAft>
                          <a:spcPts val="0"/>
                        </a:spcAft>
                        <a:tabLst>
                          <a:tab pos="2743200" algn="ctr"/>
                          <a:tab pos="5486400" algn="r"/>
                          <a:tab pos="457200" algn="l"/>
                        </a:tabLst>
                      </a:pPr>
                      <a:r>
                        <a:rPr lang="en-US" sz="2000" b="1" baseline="30000" dirty="0">
                          <a:solidFill>
                            <a:srgbClr val="0000FF"/>
                          </a:solidFill>
                          <a:latin typeface="Times New Roman"/>
                          <a:ea typeface="Times New Roman"/>
                        </a:rPr>
                        <a:t>5</a:t>
                      </a:r>
                      <a:r>
                        <a:rPr lang="en-US" sz="2000" dirty="0">
                          <a:solidFill>
                            <a:srgbClr val="000000"/>
                          </a:solidFill>
                          <a:latin typeface="Times New Roman"/>
                          <a:ea typeface="Times New Roman"/>
                        </a:rPr>
                        <a:t>And </a:t>
                      </a:r>
                      <a:r>
                        <a:rPr lang="en-US" sz="2000" b="1" u="sng" dirty="0">
                          <a:solidFill>
                            <a:srgbClr val="C00000"/>
                          </a:solidFill>
                          <a:latin typeface="Times New Roman"/>
                          <a:ea typeface="Times New Roman"/>
                        </a:rPr>
                        <a:t>He who sits on the throne</a:t>
                      </a:r>
                      <a:r>
                        <a:rPr lang="en-US" sz="2000" dirty="0">
                          <a:solidFill>
                            <a:srgbClr val="000000"/>
                          </a:solidFill>
                          <a:latin typeface="Times New Roman"/>
                          <a:ea typeface="Times New Roman"/>
                        </a:rPr>
                        <a:t> said, "</a:t>
                      </a:r>
                      <a:r>
                        <a:rPr lang="en-US" sz="2000" b="1" u="sng" dirty="0">
                          <a:solidFill>
                            <a:srgbClr val="FF0000"/>
                          </a:solidFill>
                          <a:latin typeface="Times New Roman"/>
                          <a:ea typeface="Times New Roman"/>
                        </a:rPr>
                        <a:t>Behold</a:t>
                      </a:r>
                      <a:r>
                        <a:rPr lang="en-US" sz="2000" b="1" dirty="0">
                          <a:solidFill>
                            <a:srgbClr val="FF0000"/>
                          </a:solidFill>
                          <a:latin typeface="Times New Roman"/>
                          <a:ea typeface="Times New Roman"/>
                        </a:rPr>
                        <a:t>, </a:t>
                      </a:r>
                      <a:r>
                        <a:rPr lang="en-US" sz="2000" b="1" u="sng" dirty="0">
                          <a:solidFill>
                            <a:srgbClr val="FF0000"/>
                          </a:solidFill>
                          <a:latin typeface="Times New Roman"/>
                          <a:ea typeface="Times New Roman"/>
                        </a:rPr>
                        <a:t>I am </a:t>
                      </a:r>
                      <a:r>
                        <a:rPr lang="en-US" sz="2000" b="1" u="sng" dirty="0">
                          <a:solidFill>
                            <a:srgbClr val="C00000"/>
                          </a:solidFill>
                          <a:latin typeface="Times New Roman"/>
                          <a:ea typeface="Times New Roman"/>
                        </a:rPr>
                        <a:t>making</a:t>
                      </a:r>
                      <a:r>
                        <a:rPr lang="en-US" sz="2000" b="1" u="sng" dirty="0">
                          <a:solidFill>
                            <a:srgbClr val="FF0000"/>
                          </a:solidFill>
                          <a:latin typeface="Times New Roman"/>
                          <a:ea typeface="Times New Roman"/>
                        </a:rPr>
                        <a:t> all things new</a:t>
                      </a:r>
                      <a:r>
                        <a:rPr lang="en-US" sz="2000" dirty="0">
                          <a:solidFill>
                            <a:srgbClr val="000000"/>
                          </a:solidFill>
                          <a:latin typeface="Times New Roman"/>
                          <a:ea typeface="Times New Roman"/>
                        </a:rPr>
                        <a:t>." And He said, "</a:t>
                      </a:r>
                      <a:r>
                        <a:rPr lang="en-US" sz="2000" dirty="0">
                          <a:solidFill>
                            <a:srgbClr val="FF0000"/>
                          </a:solidFill>
                          <a:latin typeface="Times New Roman"/>
                          <a:ea typeface="Times New Roman"/>
                        </a:rPr>
                        <a:t>Write, for </a:t>
                      </a:r>
                      <a:r>
                        <a:rPr lang="en-US" sz="2000" b="1" u="sng" dirty="0">
                          <a:solidFill>
                            <a:srgbClr val="FF0000"/>
                          </a:solidFill>
                          <a:latin typeface="Times New Roman"/>
                          <a:ea typeface="Times New Roman"/>
                        </a:rPr>
                        <a:t>these words are</a:t>
                      </a:r>
                      <a:r>
                        <a:rPr lang="en-US" sz="2000" b="1" dirty="0">
                          <a:solidFill>
                            <a:srgbClr val="FF0000"/>
                          </a:solidFill>
                          <a:latin typeface="Times New Roman"/>
                          <a:ea typeface="Times New Roman"/>
                        </a:rPr>
                        <a:t> </a:t>
                      </a:r>
                      <a:r>
                        <a:rPr lang="en-US" sz="2000" b="1" u="sng" dirty="0">
                          <a:solidFill>
                            <a:srgbClr val="FF0000"/>
                          </a:solidFill>
                          <a:latin typeface="Times New Roman"/>
                          <a:ea typeface="Times New Roman"/>
                        </a:rPr>
                        <a:t>faithful and true</a:t>
                      </a:r>
                      <a:r>
                        <a:rPr lang="en-US" sz="2000" dirty="0">
                          <a:solidFill>
                            <a:srgbClr val="000000"/>
                          </a:solidFill>
                          <a:latin typeface="Times New Roman"/>
                          <a:ea typeface="Times New Roman"/>
                        </a:rPr>
                        <a:t>." </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2000" b="1" dirty="0">
                          <a:solidFill>
                            <a:srgbClr val="0000FF"/>
                          </a:solidFill>
                          <a:latin typeface="Times New Roman"/>
                          <a:ea typeface="Times New Roman"/>
                        </a:rPr>
                        <a:t>Hebrews 12:26-27</a:t>
                      </a:r>
                      <a:r>
                        <a:rPr lang="en-US" sz="2000" dirty="0">
                          <a:latin typeface="Times New Roman"/>
                          <a:ea typeface="Times New Roman"/>
                        </a:rPr>
                        <a:t> And His voice shook the earth then, but now He has promised, saying, "</a:t>
                      </a:r>
                      <a:r>
                        <a:rPr lang="en-US" sz="2000" b="1" dirty="0">
                          <a:solidFill>
                            <a:srgbClr val="C00000"/>
                          </a:solidFill>
                          <a:latin typeface="Times New Roman"/>
                          <a:ea typeface="Times New Roman"/>
                        </a:rPr>
                        <a:t>Y</a:t>
                      </a:r>
                      <a:r>
                        <a:rPr lang="en-US" sz="2000" b="1" cap="small" dirty="0">
                          <a:solidFill>
                            <a:srgbClr val="C00000"/>
                          </a:solidFill>
                          <a:latin typeface="Times New Roman"/>
                          <a:ea typeface="Times New Roman"/>
                        </a:rPr>
                        <a:t>et </a:t>
                      </a:r>
                      <a:r>
                        <a:rPr lang="en-US" sz="2000" b="1" u="sng" cap="small" dirty="0">
                          <a:solidFill>
                            <a:srgbClr val="C00000"/>
                          </a:solidFill>
                          <a:latin typeface="Times New Roman"/>
                          <a:ea typeface="Times New Roman"/>
                        </a:rPr>
                        <a:t>once more</a:t>
                      </a:r>
                      <a:r>
                        <a:rPr lang="en-US" sz="2000" b="1" dirty="0">
                          <a:solidFill>
                            <a:srgbClr val="C00000"/>
                          </a:solidFill>
                          <a:latin typeface="Times New Roman"/>
                          <a:ea typeface="Times New Roman"/>
                        </a:rPr>
                        <a:t> I</a:t>
                      </a:r>
                      <a:r>
                        <a:rPr lang="en-US" sz="2000" b="1" cap="small" dirty="0">
                          <a:solidFill>
                            <a:srgbClr val="C00000"/>
                          </a:solidFill>
                          <a:latin typeface="Times New Roman"/>
                          <a:ea typeface="Times New Roman"/>
                        </a:rPr>
                        <a:t> will shake not only the earth, but also the heaven</a:t>
                      </a:r>
                      <a:r>
                        <a:rPr lang="en-US" sz="2000" dirty="0">
                          <a:latin typeface="Times New Roman"/>
                          <a:ea typeface="Times New Roman"/>
                        </a:rPr>
                        <a:t>."[</a:t>
                      </a:r>
                      <a:r>
                        <a:rPr lang="en-US" sz="2000" b="1" i="1" dirty="0">
                          <a:solidFill>
                            <a:srgbClr val="0000FF"/>
                          </a:solidFill>
                          <a:latin typeface="Times New Roman"/>
                          <a:ea typeface="Times New Roman"/>
                        </a:rPr>
                        <a:t>Hag 2:6</a:t>
                      </a:r>
                      <a:r>
                        <a:rPr lang="en-US" sz="2000" dirty="0">
                          <a:latin typeface="Times New Roman"/>
                          <a:ea typeface="Times New Roman"/>
                        </a:rPr>
                        <a:t>] </a:t>
                      </a:r>
                      <a:r>
                        <a:rPr lang="en-US" sz="1400" b="1" dirty="0">
                          <a:solidFill>
                            <a:srgbClr val="0000FF"/>
                          </a:solidFill>
                          <a:latin typeface="Times New Roman"/>
                          <a:ea typeface="Times New Roman"/>
                        </a:rPr>
                        <a:t>27</a:t>
                      </a:r>
                      <a:r>
                        <a:rPr lang="en-US" sz="2000" dirty="0">
                          <a:latin typeface="Times New Roman"/>
                          <a:ea typeface="Times New Roman"/>
                        </a:rPr>
                        <a:t>And this </a:t>
                      </a:r>
                      <a:r>
                        <a:rPr lang="en-US" sz="2000" i="1" dirty="0">
                          <a:latin typeface="Times New Roman"/>
                          <a:ea typeface="Times New Roman"/>
                        </a:rPr>
                        <a:t>expression</a:t>
                      </a:r>
                      <a:r>
                        <a:rPr lang="en-US" sz="2000" dirty="0">
                          <a:latin typeface="Times New Roman"/>
                          <a:ea typeface="Times New Roman"/>
                        </a:rPr>
                        <a:t>, "Yet once more," denotes the </a:t>
                      </a:r>
                      <a:r>
                        <a:rPr lang="en-US" sz="2000" b="1" u="sng" dirty="0">
                          <a:latin typeface="Times New Roman"/>
                          <a:ea typeface="Times New Roman"/>
                        </a:rPr>
                        <a:t>removing of those things which can be shaken</a:t>
                      </a:r>
                      <a:r>
                        <a:rPr lang="en-US" sz="2000" dirty="0">
                          <a:latin typeface="Times New Roman"/>
                          <a:ea typeface="Times New Roman"/>
                        </a:rPr>
                        <a:t>, as of </a:t>
                      </a:r>
                      <a:r>
                        <a:rPr lang="en-US" sz="2000" b="1" u="sng" dirty="0">
                          <a:latin typeface="Times New Roman"/>
                          <a:ea typeface="Times New Roman"/>
                        </a:rPr>
                        <a:t>created things</a:t>
                      </a:r>
                      <a:r>
                        <a:rPr lang="en-US" sz="2000" dirty="0">
                          <a:latin typeface="Times New Roman"/>
                          <a:ea typeface="Times New Roman"/>
                        </a:rPr>
                        <a:t>, </a:t>
                      </a:r>
                      <a:r>
                        <a:rPr lang="en-US" sz="2000" b="1" u="sng" dirty="0">
                          <a:latin typeface="Times New Roman"/>
                          <a:ea typeface="Times New Roman"/>
                        </a:rPr>
                        <a:t>in order that</a:t>
                      </a:r>
                      <a:r>
                        <a:rPr lang="en-US" sz="2000" dirty="0">
                          <a:latin typeface="Times New Roman"/>
                          <a:ea typeface="Times New Roman"/>
                        </a:rPr>
                        <a:t> those </a:t>
                      </a:r>
                      <a:r>
                        <a:rPr lang="en-US" sz="2000" b="1" u="sng" dirty="0">
                          <a:latin typeface="Times New Roman"/>
                          <a:ea typeface="Times New Roman"/>
                        </a:rPr>
                        <a:t>things which cannot be shaken may remain</a:t>
                      </a:r>
                      <a:r>
                        <a:rPr lang="en-US" sz="2000" dirty="0" smtClean="0">
                          <a:latin typeface="Times New Roman"/>
                          <a:ea typeface="Times New Roman"/>
                        </a:rPr>
                        <a:t>.</a:t>
                      </a:r>
                    </a:p>
                    <a:p>
                      <a:pPr marL="102870" marR="0" indent="-102870">
                        <a:spcBef>
                          <a:spcPts val="0"/>
                        </a:spcBef>
                        <a:spcAft>
                          <a:spcPts val="0"/>
                        </a:spcAft>
                      </a:pPr>
                      <a:endParaRPr lang="en-US" sz="2000" dirty="0" smtClean="0">
                        <a:latin typeface="Times New Roman"/>
                        <a:ea typeface="Times New Roman"/>
                      </a:endParaRPr>
                    </a:p>
                    <a:p>
                      <a:pPr marL="102870" marR="0" indent="-102870">
                        <a:spcBef>
                          <a:spcPts val="0"/>
                        </a:spcBef>
                        <a:spcAft>
                          <a:spcPts val="0"/>
                        </a:spcAft>
                      </a:pPr>
                      <a:endParaRPr lang="en-US" sz="1800" dirty="0">
                        <a:latin typeface="Times New Roman"/>
                        <a:ea typeface="Times New Roman"/>
                      </a:endParaRPr>
                    </a:p>
                    <a:p>
                      <a:pPr marL="102870" marR="0" indent="-102870">
                        <a:spcBef>
                          <a:spcPts val="0"/>
                        </a:spcBef>
                        <a:spcAft>
                          <a:spcPts val="0"/>
                        </a:spcAft>
                      </a:pPr>
                      <a:r>
                        <a:rPr lang="en-US" sz="2000" b="1" dirty="0">
                          <a:solidFill>
                            <a:srgbClr val="0000FF"/>
                          </a:solidFill>
                          <a:latin typeface="Times New Roman"/>
                          <a:ea typeface="Times New Roman"/>
                        </a:rPr>
                        <a:t>2 Cor. 5:17</a:t>
                      </a:r>
                      <a:r>
                        <a:rPr lang="en-US" sz="2000" dirty="0">
                          <a:latin typeface="Times New Roman"/>
                          <a:ea typeface="Times New Roman"/>
                        </a:rPr>
                        <a:t> Therefore if any man is in Christ, </a:t>
                      </a:r>
                      <a:r>
                        <a:rPr lang="en-US" sz="2000" i="1" dirty="0">
                          <a:latin typeface="Times New Roman"/>
                          <a:ea typeface="Times New Roman"/>
                        </a:rPr>
                        <a:t>he is</a:t>
                      </a:r>
                      <a:r>
                        <a:rPr lang="en-US" sz="2000" dirty="0">
                          <a:latin typeface="Times New Roman"/>
                          <a:ea typeface="Times New Roman"/>
                        </a:rPr>
                        <a:t> a </a:t>
                      </a:r>
                      <a:r>
                        <a:rPr lang="en-US" sz="2000" b="1" u="sng" dirty="0">
                          <a:solidFill>
                            <a:srgbClr val="C00000"/>
                          </a:solidFill>
                          <a:latin typeface="Times New Roman"/>
                          <a:ea typeface="Times New Roman"/>
                        </a:rPr>
                        <a:t>new creature</a:t>
                      </a:r>
                      <a:r>
                        <a:rPr lang="en-US" sz="2000" dirty="0">
                          <a:latin typeface="Times New Roman"/>
                          <a:ea typeface="Times New Roman"/>
                        </a:rPr>
                        <a:t>; the </a:t>
                      </a:r>
                      <a:r>
                        <a:rPr lang="en-US" sz="2000" b="1" u="sng" dirty="0">
                          <a:latin typeface="Times New Roman"/>
                          <a:ea typeface="Times New Roman"/>
                        </a:rPr>
                        <a:t>old things passed away</a:t>
                      </a:r>
                      <a:r>
                        <a:rPr lang="en-US" sz="2000" dirty="0">
                          <a:latin typeface="Times New Roman"/>
                          <a:ea typeface="Times New Roman"/>
                        </a:rPr>
                        <a:t>; behold, </a:t>
                      </a:r>
                      <a:r>
                        <a:rPr lang="en-US" sz="2000" b="1" u="sng" dirty="0">
                          <a:latin typeface="Times New Roman"/>
                          <a:ea typeface="Times New Roman"/>
                        </a:rPr>
                        <a:t>new things have come</a:t>
                      </a:r>
                      <a:r>
                        <a:rPr lang="en-US" sz="2000" dirty="0">
                          <a:latin typeface="Times New Roman"/>
                          <a:ea typeface="Times New Roman"/>
                        </a:rPr>
                        <a:t>. </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He who sits on the throne?</a:t>
                      </a:r>
                      <a:endParaRPr lang="en-US" sz="1800" dirty="0">
                        <a:latin typeface="Times New Roman"/>
                        <a:ea typeface="Times New Roman"/>
                      </a:endParaRPr>
                    </a:p>
                    <a:p>
                      <a:pPr marL="342900" marR="0" lvl="0" indent="-342900">
                        <a:spcBef>
                          <a:spcPts val="0"/>
                        </a:spcBef>
                        <a:spcAft>
                          <a:spcPts val="0"/>
                        </a:spcAft>
                        <a:buFont typeface="Symbol"/>
                        <a:buNone/>
                      </a:pPr>
                      <a:r>
                        <a:rPr lang="en-US" sz="2000" dirty="0">
                          <a:solidFill>
                            <a:srgbClr val="000000"/>
                          </a:solidFill>
                          <a:latin typeface="Times New Roman"/>
                          <a:ea typeface="Times New Roman"/>
                        </a:rPr>
                        <a:t> </a:t>
                      </a:r>
                      <a:endParaRPr lang="en-US" sz="2000" dirty="0" smtClean="0">
                        <a:solidFill>
                          <a:srgbClr val="000000"/>
                        </a:solidFill>
                        <a:latin typeface="Times New Roman"/>
                        <a:ea typeface="Times New Roman"/>
                      </a:endParaRPr>
                    </a:p>
                    <a:p>
                      <a:pPr marL="342900" marR="0" lvl="0" indent="-342900">
                        <a:spcBef>
                          <a:spcPts val="0"/>
                        </a:spcBef>
                        <a:spcAft>
                          <a:spcPts val="0"/>
                        </a:spcAft>
                        <a:buFont typeface="Symbol"/>
                        <a:buNone/>
                      </a:pPr>
                      <a:endParaRPr lang="en-US" sz="2000" dirty="0" smtClean="0">
                        <a:solidFill>
                          <a:srgbClr val="000000"/>
                        </a:solidFill>
                        <a:latin typeface="Times New Roman"/>
                        <a:ea typeface="Times New Roman"/>
                      </a:endParaRPr>
                    </a:p>
                    <a:p>
                      <a:pPr marL="342900" marR="0" lvl="0" indent="-342900">
                        <a:spcBef>
                          <a:spcPts val="0"/>
                        </a:spcBef>
                        <a:spcAft>
                          <a:spcPts val="0"/>
                        </a:spcAft>
                        <a:buFont typeface="Symbol"/>
                        <a:buChar char=""/>
                      </a:pPr>
                      <a:r>
                        <a:rPr lang="en-US" sz="2000" dirty="0" smtClean="0">
                          <a:solidFill>
                            <a:srgbClr val="000000"/>
                          </a:solidFill>
                          <a:latin typeface="Times New Roman"/>
                          <a:ea typeface="Times New Roman"/>
                        </a:rPr>
                        <a:t>“</a:t>
                      </a:r>
                      <a:r>
                        <a:rPr lang="en-US" sz="2000" b="1" u="sng" dirty="0">
                          <a:solidFill>
                            <a:srgbClr val="C00000"/>
                          </a:solidFill>
                          <a:latin typeface="Times New Roman"/>
                          <a:ea typeface="Times New Roman"/>
                        </a:rPr>
                        <a:t>making</a:t>
                      </a:r>
                      <a:r>
                        <a:rPr lang="en-US" sz="2000" dirty="0">
                          <a:solidFill>
                            <a:srgbClr val="000000"/>
                          </a:solidFill>
                          <a:latin typeface="Times New Roman"/>
                          <a:ea typeface="Times New Roman"/>
                        </a:rPr>
                        <a:t>” – not ex nihilo creating</a:t>
                      </a:r>
                      <a:endParaRPr lang="en-US" sz="1800" dirty="0">
                        <a:latin typeface="Times New Roman"/>
                        <a:ea typeface="Times New Roman"/>
                      </a:endParaRPr>
                    </a:p>
                    <a:p>
                      <a:pPr marL="102870" marR="0" indent="-102870">
                        <a:spcBef>
                          <a:spcPts val="0"/>
                        </a:spcBef>
                        <a:spcAft>
                          <a:spcPts val="0"/>
                        </a:spcAft>
                      </a:pPr>
                      <a:r>
                        <a:rPr lang="en-US" sz="2000" dirty="0">
                          <a:latin typeface="Times New Roman"/>
                          <a:ea typeface="Times New Roman"/>
                        </a:rPr>
                        <a:t> </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7-8</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rPr>
              <a:t>7</a:t>
            </a:r>
            <a:r>
              <a:rPr lang="en-US" dirty="0" smtClean="0"/>
              <a:t>"He who overcomes shall inherit these things, and I will be his God and he will be My son. </a:t>
            </a:r>
            <a:r>
              <a:rPr lang="en-US" baseline="30000" dirty="0" smtClean="0">
                <a:solidFill>
                  <a:srgbClr val="0000FF"/>
                </a:solidFill>
              </a:rPr>
              <a:t>8</a:t>
            </a:r>
            <a:r>
              <a:rPr lang="en-US" dirty="0" smtClean="0"/>
              <a:t>"But for the cowardly and unbelieving and abominable and murderers and immoral persons and sorcerers and idolaters and all liars, their part </a:t>
            </a:r>
            <a:r>
              <a:rPr lang="en-US" i="1" dirty="0" smtClean="0"/>
              <a:t>will be</a:t>
            </a:r>
            <a:r>
              <a:rPr lang="en-US" dirty="0" smtClean="0"/>
              <a:t> in the lake that burns with fire and brimstone, which is the second death."</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Revelation of Jesus Christ</a:t>
            </a:r>
            <a:br>
              <a:rPr lang="en-US" dirty="0" smtClean="0"/>
            </a:br>
            <a:endParaRPr lang="en-US" dirty="0"/>
          </a:p>
        </p:txBody>
      </p:sp>
      <p:sp>
        <p:nvSpPr>
          <p:cNvPr id="3" name="Subtitle 2"/>
          <p:cNvSpPr>
            <a:spLocks noGrp="1"/>
          </p:cNvSpPr>
          <p:nvPr>
            <p:ph type="subTitle" idx="1"/>
          </p:nvPr>
        </p:nvSpPr>
        <p:spPr>
          <a:xfrm>
            <a:off x="1371600" y="3657600"/>
            <a:ext cx="6400800" cy="1752600"/>
          </a:xfrm>
        </p:spPr>
        <p:txBody>
          <a:bodyPr>
            <a:normAutofit/>
          </a:bodyPr>
          <a:lstStyle/>
          <a:p>
            <a:r>
              <a:rPr lang="en-US" sz="4400" dirty="0" smtClean="0"/>
              <a:t>Rev 21 of 22</a:t>
            </a:r>
            <a:endParaRPr lang="en-US" sz="4400" dirty="0"/>
          </a:p>
        </p:txBody>
      </p:sp>
      <p:pic>
        <p:nvPicPr>
          <p:cNvPr id="1026" name="Picture 2" descr="E:\BIBLE STUDY\MBC Community Teaching\DTW\Revelation\Graphics\jesus_second_coming.jpg"/>
          <p:cNvPicPr>
            <a:picLocks noChangeAspect="1" noChangeArrowheads="1"/>
          </p:cNvPicPr>
          <p:nvPr/>
        </p:nvPicPr>
        <p:blipFill>
          <a:blip r:embed="rId2" cstate="print"/>
          <a:srcRect/>
          <a:stretch>
            <a:fillRect/>
          </a:stretch>
        </p:blipFill>
        <p:spPr bwMode="auto">
          <a:xfrm>
            <a:off x="152400" y="152400"/>
            <a:ext cx="1395095" cy="1981200"/>
          </a:xfrm>
          <a:prstGeom prst="rect">
            <a:avLst/>
          </a:prstGeom>
          <a:noFill/>
        </p:spPr>
      </p:pic>
      <p:sp>
        <p:nvSpPr>
          <p:cNvPr id="5" name="TextBox 4"/>
          <p:cNvSpPr txBox="1"/>
          <p:nvPr/>
        </p:nvSpPr>
        <p:spPr>
          <a:xfrm>
            <a:off x="762000" y="5105400"/>
            <a:ext cx="7772400" cy="830997"/>
          </a:xfrm>
          <a:prstGeom prst="rect">
            <a:avLst/>
          </a:prstGeom>
          <a:noFill/>
        </p:spPr>
        <p:txBody>
          <a:bodyPr wrap="square" rtlCol="0">
            <a:spAutoFit/>
          </a:bodyPr>
          <a:lstStyle/>
          <a:p>
            <a:r>
              <a:rPr lang="en-US" sz="2000" b="1" i="1" dirty="0" smtClean="0">
                <a:solidFill>
                  <a:schemeClr val="tx2"/>
                </a:solidFill>
              </a:rPr>
              <a:t>Rev. 1:3</a:t>
            </a:r>
            <a:r>
              <a:rPr lang="en-US" sz="2000" i="1" dirty="0" smtClean="0">
                <a:solidFill>
                  <a:schemeClr val="tx2"/>
                </a:solidFill>
              </a:rPr>
              <a:t> </a:t>
            </a:r>
            <a:r>
              <a:rPr lang="en-US" sz="2000" i="1" dirty="0" smtClean="0">
                <a:solidFill>
                  <a:srgbClr val="FF0000"/>
                </a:solidFill>
              </a:rPr>
              <a:t>Blessed is he who </a:t>
            </a:r>
            <a:r>
              <a:rPr lang="en-US" sz="2800" b="1" i="1" u="sng" dirty="0" smtClean="0">
                <a:solidFill>
                  <a:schemeClr val="tx2">
                    <a:lumMod val="75000"/>
                  </a:schemeClr>
                </a:solidFill>
              </a:rPr>
              <a:t>reads</a:t>
            </a:r>
            <a:r>
              <a:rPr lang="en-US" sz="2800" i="1" dirty="0" smtClean="0">
                <a:solidFill>
                  <a:srgbClr val="FF0000"/>
                </a:solidFill>
              </a:rPr>
              <a:t> </a:t>
            </a:r>
            <a:r>
              <a:rPr lang="en-US" sz="2000" i="1" dirty="0" smtClean="0">
                <a:solidFill>
                  <a:srgbClr val="FF0000"/>
                </a:solidFill>
              </a:rPr>
              <a:t>and those who </a:t>
            </a:r>
            <a:r>
              <a:rPr lang="en-US" sz="2000" b="1" i="1" u="sng" dirty="0" smtClean="0">
                <a:solidFill>
                  <a:srgbClr val="FF0000"/>
                </a:solidFill>
              </a:rPr>
              <a:t>hear</a:t>
            </a:r>
            <a:r>
              <a:rPr lang="en-US" sz="2000" i="1" dirty="0" smtClean="0">
                <a:solidFill>
                  <a:srgbClr val="FF0000"/>
                </a:solidFill>
              </a:rPr>
              <a:t> the words of the prophecy, and </a:t>
            </a:r>
            <a:r>
              <a:rPr lang="en-US" sz="2000" b="1" i="1" u="sng" dirty="0" smtClean="0">
                <a:solidFill>
                  <a:srgbClr val="FF0000"/>
                </a:solidFill>
              </a:rPr>
              <a:t>heed</a:t>
            </a:r>
            <a:r>
              <a:rPr lang="en-US" sz="2000" i="1" dirty="0" smtClean="0">
                <a:solidFill>
                  <a:srgbClr val="FF0000"/>
                </a:solidFill>
              </a:rPr>
              <a:t> the things which are written in it; for the time is near</a:t>
            </a:r>
            <a:r>
              <a:rPr lang="en-US" sz="2000" i="1" dirty="0" smtClean="0"/>
              <a:t>.</a:t>
            </a:r>
            <a:r>
              <a:rPr lang="en-US" sz="2000" dirty="0" smtClean="0"/>
              <a:t> </a:t>
            </a:r>
          </a:p>
        </p:txBody>
      </p:sp>
      <p:sp>
        <p:nvSpPr>
          <p:cNvPr id="13313" name="Text Box 1"/>
          <p:cNvSpPr txBox="1">
            <a:spLocks noChangeArrowheads="1"/>
          </p:cNvSpPr>
          <p:nvPr/>
        </p:nvSpPr>
        <p:spPr bwMode="auto">
          <a:xfrm>
            <a:off x="1752600" y="457200"/>
            <a:ext cx="4876800" cy="1015663"/>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rPr>
              <a:t>Rev. 22:10</a:t>
            </a:r>
            <a:r>
              <a:rPr kumimoji="0" lang="en-US" sz="2000" b="0" i="0" u="none" strike="noStrike" cap="none" normalizeH="0" baseline="0" smtClean="0">
                <a:ln>
                  <a:noFill/>
                </a:ln>
                <a:solidFill>
                  <a:schemeClr val="tx1"/>
                </a:solidFill>
                <a:effectLst/>
                <a:latin typeface="Times New Roman" pitchFamily="18" charset="0"/>
              </a:rPr>
              <a:t> And he said to me, "Do not seal up the words of the prophecy of th</a:t>
            </a:r>
            <a:r>
              <a:rPr kumimoji="0" lang="en-US" sz="2000" b="0" i="0" u="none" strike="noStrike" cap="none" normalizeH="0" baseline="0" smtClean="0">
                <a:ln>
                  <a:noFill/>
                </a:ln>
                <a:solidFill>
                  <a:schemeClr val="tx1"/>
                </a:solidFill>
                <a:effectLst/>
                <a:latin typeface="Calibri" pitchFamily="34" charset="0"/>
              </a:rPr>
              <a:t>is book, for the time is near. </a:t>
            </a:r>
            <a:endParaRPr kumimoji="0" lang="en-US" sz="2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20</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8" name="Table 7"/>
          <p:cNvGraphicFramePr>
            <a:graphicFrameLocks noGrp="1"/>
          </p:cNvGraphicFramePr>
          <p:nvPr/>
        </p:nvGraphicFramePr>
        <p:xfrm>
          <a:off x="381000" y="990600"/>
          <a:ext cx="8382000" cy="5105400"/>
        </p:xfrm>
        <a:graphic>
          <a:graphicData uri="http://schemas.openxmlformats.org/drawingml/2006/table">
            <a:tbl>
              <a:tblPr/>
              <a:tblGrid>
                <a:gridCol w="2133600"/>
                <a:gridCol w="4114800"/>
                <a:gridCol w="2133600"/>
              </a:tblGrid>
              <a:tr h="5105400">
                <a:tc>
                  <a:txBody>
                    <a:bodyPr/>
                    <a:lstStyle/>
                    <a:p>
                      <a:pPr marL="0" marR="0">
                        <a:spcBef>
                          <a:spcPts val="0"/>
                        </a:spcBef>
                        <a:spcAft>
                          <a:spcPts val="0"/>
                        </a:spcAft>
                        <a:tabLst>
                          <a:tab pos="2743200" algn="ctr"/>
                          <a:tab pos="5486400" algn="r"/>
                          <a:tab pos="457200" algn="l"/>
                        </a:tabLst>
                      </a:pPr>
                      <a:r>
                        <a:rPr lang="en-US" sz="1600" baseline="30000" dirty="0">
                          <a:solidFill>
                            <a:srgbClr val="0000FF"/>
                          </a:solidFill>
                          <a:latin typeface="Times New Roman"/>
                          <a:ea typeface="Times New Roman"/>
                        </a:rPr>
                        <a:t>7</a:t>
                      </a:r>
                      <a:r>
                        <a:rPr lang="en-US" sz="1600" dirty="0">
                          <a:solidFill>
                            <a:srgbClr val="000000"/>
                          </a:solidFill>
                          <a:latin typeface="Times New Roman"/>
                          <a:ea typeface="Times New Roman"/>
                        </a:rPr>
                        <a:t>"</a:t>
                      </a:r>
                      <a:r>
                        <a:rPr lang="en-US" sz="1600" dirty="0">
                          <a:solidFill>
                            <a:srgbClr val="FF0000"/>
                          </a:solidFill>
                          <a:latin typeface="Times New Roman"/>
                          <a:ea typeface="Times New Roman"/>
                        </a:rPr>
                        <a:t>He who </a:t>
                      </a:r>
                      <a:r>
                        <a:rPr lang="en-US" sz="1600" b="1" u="sng" dirty="0">
                          <a:solidFill>
                            <a:srgbClr val="FF0000"/>
                          </a:solidFill>
                          <a:latin typeface="Times New Roman"/>
                          <a:ea typeface="Times New Roman"/>
                        </a:rPr>
                        <a:t>overcomes</a:t>
                      </a:r>
                      <a:r>
                        <a:rPr lang="en-US" sz="1600" dirty="0">
                          <a:solidFill>
                            <a:srgbClr val="FF0000"/>
                          </a:solidFill>
                          <a:latin typeface="Times New Roman"/>
                          <a:ea typeface="Times New Roman"/>
                        </a:rPr>
                        <a:t> </a:t>
                      </a:r>
                      <a:r>
                        <a:rPr lang="en-US" sz="1600" b="1" u="sng" dirty="0">
                          <a:solidFill>
                            <a:srgbClr val="FF0000"/>
                          </a:solidFill>
                          <a:latin typeface="Times New Roman"/>
                          <a:ea typeface="Times New Roman"/>
                        </a:rPr>
                        <a:t>shall inherit these things</a:t>
                      </a:r>
                      <a:r>
                        <a:rPr lang="en-US" sz="1600" dirty="0">
                          <a:solidFill>
                            <a:srgbClr val="FF0000"/>
                          </a:solidFill>
                          <a:latin typeface="Times New Roman"/>
                          <a:ea typeface="Times New Roman"/>
                        </a:rPr>
                        <a:t>, and </a:t>
                      </a:r>
                      <a:r>
                        <a:rPr lang="en-US" sz="1600" b="1" u="sng" dirty="0">
                          <a:solidFill>
                            <a:srgbClr val="FF0000"/>
                          </a:solidFill>
                          <a:latin typeface="Times New Roman"/>
                          <a:ea typeface="Times New Roman"/>
                        </a:rPr>
                        <a:t>I will be his God</a:t>
                      </a:r>
                      <a:r>
                        <a:rPr lang="en-US" sz="1600" dirty="0">
                          <a:solidFill>
                            <a:srgbClr val="FF0000"/>
                          </a:solidFill>
                          <a:latin typeface="Times New Roman"/>
                          <a:ea typeface="Times New Roman"/>
                        </a:rPr>
                        <a:t> and </a:t>
                      </a:r>
                      <a:r>
                        <a:rPr lang="en-US" sz="1600" b="1" u="sng" dirty="0">
                          <a:solidFill>
                            <a:srgbClr val="FF0000"/>
                          </a:solidFill>
                          <a:latin typeface="Times New Roman"/>
                          <a:ea typeface="Times New Roman"/>
                        </a:rPr>
                        <a:t>he will be My son</a:t>
                      </a:r>
                      <a:r>
                        <a:rPr lang="en-US" sz="1600" dirty="0">
                          <a:solidFill>
                            <a:srgbClr val="FF0000"/>
                          </a:solidFill>
                          <a:latin typeface="Times New Roman"/>
                          <a:ea typeface="Times New Roman"/>
                        </a:rPr>
                        <a:t>. </a:t>
                      </a:r>
                      <a:r>
                        <a:rPr lang="en-US" sz="1600" baseline="30000" dirty="0">
                          <a:solidFill>
                            <a:srgbClr val="0000FF"/>
                          </a:solidFill>
                          <a:latin typeface="Times New Roman"/>
                          <a:ea typeface="Times New Roman"/>
                        </a:rPr>
                        <a:t>8</a:t>
                      </a:r>
                      <a:r>
                        <a:rPr lang="en-US" sz="1600" dirty="0">
                          <a:solidFill>
                            <a:srgbClr val="000000"/>
                          </a:solidFill>
                          <a:latin typeface="Times New Roman"/>
                          <a:ea typeface="Times New Roman"/>
                        </a:rPr>
                        <a:t>"</a:t>
                      </a:r>
                      <a:r>
                        <a:rPr lang="en-US" sz="1600" b="1" u="sng" dirty="0">
                          <a:solidFill>
                            <a:srgbClr val="FF0000"/>
                          </a:solidFill>
                          <a:latin typeface="Times New Roman"/>
                          <a:ea typeface="Times New Roman"/>
                        </a:rPr>
                        <a:t>But for the cowardly</a:t>
                      </a:r>
                      <a:r>
                        <a:rPr lang="en-US" sz="1600" dirty="0">
                          <a:solidFill>
                            <a:srgbClr val="FF0000"/>
                          </a:solidFill>
                          <a:latin typeface="Times New Roman"/>
                          <a:ea typeface="Times New Roman"/>
                        </a:rPr>
                        <a:t> </a:t>
                      </a:r>
                      <a:r>
                        <a:rPr lang="en-US" sz="1600" b="1" u="sng" dirty="0">
                          <a:solidFill>
                            <a:srgbClr val="FF0000"/>
                          </a:solidFill>
                          <a:latin typeface="Times New Roman"/>
                          <a:ea typeface="Times New Roman"/>
                        </a:rPr>
                        <a:t>and unbelieving</a:t>
                      </a:r>
                      <a:r>
                        <a:rPr lang="en-US" sz="1600" dirty="0">
                          <a:solidFill>
                            <a:srgbClr val="FF0000"/>
                          </a:solidFill>
                          <a:latin typeface="Times New Roman"/>
                          <a:ea typeface="Times New Roman"/>
                        </a:rPr>
                        <a:t> and abominable and murderers and immoral persons and sorcerers and idolaters and all liars, their part </a:t>
                      </a:r>
                      <a:r>
                        <a:rPr lang="en-US" sz="1600" i="1" dirty="0">
                          <a:solidFill>
                            <a:srgbClr val="FF0000"/>
                          </a:solidFill>
                          <a:latin typeface="Times New Roman"/>
                          <a:ea typeface="Times New Roman"/>
                        </a:rPr>
                        <a:t>will be</a:t>
                      </a:r>
                      <a:r>
                        <a:rPr lang="en-US" sz="1600" dirty="0">
                          <a:solidFill>
                            <a:srgbClr val="FF0000"/>
                          </a:solidFill>
                          <a:latin typeface="Times New Roman"/>
                          <a:ea typeface="Times New Roman"/>
                        </a:rPr>
                        <a:t> in the lake that burns with fire and brimstone, which is the </a:t>
                      </a:r>
                      <a:r>
                        <a:rPr lang="en-US" sz="1600" b="1" u="sng" dirty="0">
                          <a:solidFill>
                            <a:srgbClr val="FF0000"/>
                          </a:solidFill>
                          <a:latin typeface="Times New Roman"/>
                          <a:ea typeface="Times New Roman"/>
                        </a:rPr>
                        <a:t>second death</a:t>
                      </a:r>
                      <a:r>
                        <a:rPr lang="en-US" sz="1600" dirty="0">
                          <a:solidFill>
                            <a:srgbClr val="FF0000"/>
                          </a:solidFill>
                          <a:latin typeface="Times New Roman"/>
                          <a:ea typeface="Times New Roman"/>
                        </a:rPr>
                        <a:t>.</a:t>
                      </a:r>
                      <a:r>
                        <a:rPr lang="en-US" sz="1600" dirty="0">
                          <a:solidFill>
                            <a:srgbClr val="000000"/>
                          </a:solidFill>
                          <a:latin typeface="Times New Roman"/>
                          <a:ea typeface="Times New Roman"/>
                        </a:rPr>
                        <a:t>"</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dirty="0">
                          <a:solidFill>
                            <a:srgbClr val="0000FF"/>
                          </a:solidFill>
                          <a:latin typeface="Times New Roman"/>
                          <a:ea typeface="Times New Roman"/>
                        </a:rPr>
                        <a:t>John 10:36</a:t>
                      </a:r>
                      <a:r>
                        <a:rPr lang="en-US" sz="1600" dirty="0">
                          <a:latin typeface="Times New Roman"/>
                          <a:ea typeface="Times New Roman"/>
                        </a:rPr>
                        <a:t> </a:t>
                      </a:r>
                      <a:r>
                        <a:rPr lang="en-US" sz="1600" dirty="0">
                          <a:solidFill>
                            <a:srgbClr val="FF0000"/>
                          </a:solidFill>
                          <a:latin typeface="Times New Roman"/>
                          <a:ea typeface="Times New Roman"/>
                        </a:rPr>
                        <a:t>do you say of Him, whom the Father sanctified and sent into the world, 'You are blaspheming,' because I said, </a:t>
                      </a:r>
                      <a:r>
                        <a:rPr lang="en-US" sz="1600" b="1" u="sng" dirty="0">
                          <a:solidFill>
                            <a:srgbClr val="FF0000"/>
                          </a:solidFill>
                          <a:latin typeface="Times New Roman"/>
                          <a:ea typeface="Times New Roman"/>
                        </a:rPr>
                        <a:t>'I am the Son of God'</a:t>
                      </a:r>
                      <a:r>
                        <a:rPr lang="en-US" sz="1600" dirty="0">
                          <a:solidFill>
                            <a:srgbClr val="FF0000"/>
                          </a:solidFill>
                          <a:latin typeface="Times New Roman"/>
                          <a:ea typeface="Times New Roman"/>
                        </a:rPr>
                        <a:t>? </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John 1:12</a:t>
                      </a:r>
                      <a:r>
                        <a:rPr lang="en-US" sz="1600" b="1" dirty="0">
                          <a:latin typeface="Times New Roman"/>
                          <a:ea typeface="Times New Roman"/>
                        </a:rPr>
                        <a:t> </a:t>
                      </a:r>
                      <a:r>
                        <a:rPr lang="en-US" sz="1600" b="1" u="sng" dirty="0">
                          <a:latin typeface="Times New Roman"/>
                          <a:ea typeface="Times New Roman"/>
                        </a:rPr>
                        <a:t>But as many as received Him, to them He gave the right to become</a:t>
                      </a:r>
                      <a:r>
                        <a:rPr lang="en-US" sz="1600" b="1" dirty="0">
                          <a:latin typeface="Times New Roman"/>
                          <a:ea typeface="Times New Roman"/>
                        </a:rPr>
                        <a:t> </a:t>
                      </a:r>
                      <a:r>
                        <a:rPr lang="en-US" sz="1600" b="1" u="sng" dirty="0">
                          <a:solidFill>
                            <a:srgbClr val="C00000"/>
                          </a:solidFill>
                          <a:latin typeface="Times New Roman"/>
                          <a:ea typeface="Times New Roman"/>
                        </a:rPr>
                        <a:t>children of God</a:t>
                      </a:r>
                      <a:r>
                        <a:rPr lang="en-US" sz="1600" dirty="0">
                          <a:latin typeface="Times New Roman"/>
                          <a:ea typeface="Times New Roman"/>
                        </a:rPr>
                        <a:t>, </a:t>
                      </a:r>
                      <a:r>
                        <a:rPr lang="en-US" sz="1600" i="1" dirty="0">
                          <a:latin typeface="Times New Roman"/>
                          <a:ea typeface="Times New Roman"/>
                        </a:rPr>
                        <a:t>even</a:t>
                      </a:r>
                      <a:r>
                        <a:rPr lang="en-US" sz="1600" dirty="0">
                          <a:latin typeface="Times New Roman"/>
                          <a:ea typeface="Times New Roman"/>
                        </a:rPr>
                        <a:t> to those who believe in His name, </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Romans 8:16-17</a:t>
                      </a:r>
                      <a:r>
                        <a:rPr lang="en-US" sz="1600" b="1" dirty="0">
                          <a:latin typeface="Times New Roman"/>
                          <a:ea typeface="Times New Roman"/>
                        </a:rPr>
                        <a:t> </a:t>
                      </a:r>
                      <a:r>
                        <a:rPr lang="en-US" sz="1600" dirty="0">
                          <a:latin typeface="Times New Roman"/>
                          <a:ea typeface="Times New Roman"/>
                        </a:rPr>
                        <a:t>The Spirit Himself testifies with our spirit that </a:t>
                      </a:r>
                      <a:r>
                        <a:rPr lang="en-US" sz="1600" b="1" u="sng" dirty="0">
                          <a:solidFill>
                            <a:srgbClr val="C00000"/>
                          </a:solidFill>
                          <a:latin typeface="Times New Roman"/>
                          <a:ea typeface="Times New Roman"/>
                        </a:rPr>
                        <a:t>we are children of God</a:t>
                      </a:r>
                      <a:r>
                        <a:rPr lang="en-US" sz="1600" dirty="0">
                          <a:latin typeface="Times New Roman"/>
                          <a:ea typeface="Times New Roman"/>
                        </a:rPr>
                        <a:t>, </a:t>
                      </a:r>
                      <a:r>
                        <a:rPr lang="en-US" sz="1600" kern="1200" baseline="30000" dirty="0" smtClean="0">
                          <a:solidFill>
                            <a:srgbClr val="0000FF"/>
                          </a:solidFill>
                          <a:latin typeface="Times New Roman"/>
                          <a:ea typeface="Times New Roman"/>
                          <a:cs typeface="+mn-cs"/>
                        </a:rPr>
                        <a:t>17</a:t>
                      </a:r>
                      <a:r>
                        <a:rPr lang="en-US" sz="1600" dirty="0" smtClean="0">
                          <a:latin typeface="Times New Roman"/>
                          <a:ea typeface="Times New Roman"/>
                        </a:rPr>
                        <a:t>and </a:t>
                      </a:r>
                      <a:r>
                        <a:rPr lang="en-US" sz="1600" b="1" u="sng" dirty="0">
                          <a:solidFill>
                            <a:srgbClr val="C00000"/>
                          </a:solidFill>
                          <a:latin typeface="Times New Roman"/>
                          <a:ea typeface="Times New Roman"/>
                        </a:rPr>
                        <a:t>if children, heirs also</a:t>
                      </a:r>
                      <a:r>
                        <a:rPr lang="en-US" sz="1600" dirty="0">
                          <a:latin typeface="Times New Roman"/>
                          <a:ea typeface="Times New Roman"/>
                        </a:rPr>
                        <a:t>, heirs of God and </a:t>
                      </a:r>
                      <a:r>
                        <a:rPr lang="en-US" sz="1600" b="1" u="sng" dirty="0">
                          <a:solidFill>
                            <a:srgbClr val="C00000"/>
                          </a:solidFill>
                          <a:latin typeface="Times New Roman"/>
                          <a:ea typeface="Times New Roman"/>
                        </a:rPr>
                        <a:t>fellow heirs with Christ</a:t>
                      </a:r>
                      <a:r>
                        <a:rPr lang="en-US" sz="1600" dirty="0">
                          <a:latin typeface="Times New Roman"/>
                          <a:ea typeface="Times New Roman"/>
                        </a:rPr>
                        <a:t>, </a:t>
                      </a:r>
                      <a:r>
                        <a:rPr lang="en-US" sz="1600" b="1" u="sng" dirty="0">
                          <a:latin typeface="Times New Roman"/>
                          <a:ea typeface="Times New Roman"/>
                        </a:rPr>
                        <a:t>if indeed we suffer with</a:t>
                      </a:r>
                      <a:r>
                        <a:rPr lang="en-US" sz="1600" dirty="0">
                          <a:latin typeface="Times New Roman"/>
                          <a:ea typeface="Times New Roman"/>
                        </a:rPr>
                        <a:t> </a:t>
                      </a:r>
                      <a:r>
                        <a:rPr lang="en-US" sz="1600" b="1" i="1" u="sng" dirty="0">
                          <a:latin typeface="Times New Roman"/>
                          <a:ea typeface="Times New Roman"/>
                        </a:rPr>
                        <a:t>Him</a:t>
                      </a:r>
                      <a:r>
                        <a:rPr lang="en-US" sz="1600" dirty="0">
                          <a:latin typeface="Times New Roman"/>
                          <a:ea typeface="Times New Roman"/>
                        </a:rPr>
                        <a:t> so that we may also be </a:t>
                      </a:r>
                      <a:r>
                        <a:rPr lang="en-US" sz="1600" b="1" u="sng" dirty="0">
                          <a:latin typeface="Times New Roman"/>
                          <a:ea typeface="Times New Roman"/>
                        </a:rPr>
                        <a:t>glorified with </a:t>
                      </a:r>
                      <a:r>
                        <a:rPr lang="en-US" sz="1600" b="1" i="1" u="sng" dirty="0">
                          <a:latin typeface="Times New Roman"/>
                          <a:ea typeface="Times New Roman"/>
                        </a:rPr>
                        <a:t>Him</a:t>
                      </a:r>
                      <a:r>
                        <a:rPr lang="en-US" sz="1600" i="1" dirty="0">
                          <a:latin typeface="Times New Roman"/>
                          <a:ea typeface="Times New Roman"/>
                        </a:rPr>
                        <a:t>.</a:t>
                      </a:r>
                      <a:r>
                        <a:rPr lang="en-US" sz="1600" dirty="0">
                          <a:latin typeface="Times New Roman"/>
                          <a:ea typeface="Times New Roman"/>
                        </a:rPr>
                        <a:t> </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1 John 3:2</a:t>
                      </a:r>
                      <a:r>
                        <a:rPr lang="en-US" sz="1600" b="1" dirty="0">
                          <a:latin typeface="Times New Roman"/>
                          <a:ea typeface="Times New Roman"/>
                        </a:rPr>
                        <a:t> </a:t>
                      </a:r>
                      <a:r>
                        <a:rPr lang="en-US" sz="1600" dirty="0">
                          <a:latin typeface="Times New Roman"/>
                          <a:ea typeface="Times New Roman"/>
                        </a:rPr>
                        <a:t>Beloved, </a:t>
                      </a:r>
                      <a:r>
                        <a:rPr lang="en-US" sz="1600" b="1" u="sng" dirty="0">
                          <a:latin typeface="Times New Roman"/>
                          <a:ea typeface="Times New Roman"/>
                        </a:rPr>
                        <a:t>now we are children of God</a:t>
                      </a:r>
                      <a:r>
                        <a:rPr lang="en-US" sz="1600" dirty="0">
                          <a:latin typeface="Times New Roman"/>
                          <a:ea typeface="Times New Roman"/>
                        </a:rPr>
                        <a:t>, and it has not appeared as yet what we will be. We know that when He appears, </a:t>
                      </a:r>
                      <a:r>
                        <a:rPr lang="en-US" sz="1600" b="1" u="sng" dirty="0">
                          <a:solidFill>
                            <a:srgbClr val="C00000"/>
                          </a:solidFill>
                          <a:latin typeface="Times New Roman"/>
                          <a:ea typeface="Times New Roman"/>
                        </a:rPr>
                        <a:t>we will be like Him</a:t>
                      </a:r>
                      <a:r>
                        <a:rPr lang="en-US" sz="1600" dirty="0">
                          <a:latin typeface="Times New Roman"/>
                          <a:ea typeface="Times New Roman"/>
                        </a:rPr>
                        <a:t>, because we will see Him just as He is. </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1 Cor. 3:21</a:t>
                      </a:r>
                      <a:r>
                        <a:rPr lang="en-US" sz="1600" dirty="0">
                          <a:latin typeface="Times New Roman"/>
                          <a:ea typeface="Times New Roman"/>
                        </a:rPr>
                        <a:t> So then let no one boast in men. </a:t>
                      </a:r>
                      <a:r>
                        <a:rPr lang="en-US" sz="1600" b="1" u="sng" dirty="0">
                          <a:solidFill>
                            <a:srgbClr val="C00000"/>
                          </a:solidFill>
                          <a:latin typeface="Times New Roman"/>
                          <a:ea typeface="Times New Roman"/>
                        </a:rPr>
                        <a:t>For all things belong to you</a:t>
                      </a:r>
                      <a:r>
                        <a:rPr lang="en-US" sz="1600" dirty="0">
                          <a:latin typeface="Times New Roman"/>
                          <a:ea typeface="Times New Roman"/>
                        </a:rPr>
                        <a:t>,</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Some believe prophecy is meant to be understood only by those experiencing its fulfillment. So, why the admonition to the unbelieving</a:t>
                      </a:r>
                      <a:r>
                        <a:rPr lang="en-US" sz="16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400" dirty="0">
                        <a:latin typeface="Times New Roman"/>
                        <a:ea typeface="Times New Roman"/>
                      </a:endParaRPr>
                    </a:p>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What is the implication of being a </a:t>
                      </a:r>
                      <a:r>
                        <a:rPr lang="en-US" sz="1600" b="1" u="sng" dirty="0">
                          <a:solidFill>
                            <a:srgbClr val="000000"/>
                          </a:solidFill>
                          <a:latin typeface="Times New Roman"/>
                          <a:ea typeface="Times New Roman"/>
                        </a:rPr>
                        <a:t>son</a:t>
                      </a:r>
                      <a:r>
                        <a:rPr lang="en-US" sz="16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400" dirty="0">
                        <a:latin typeface="Times New Roman"/>
                        <a:ea typeface="Times New Roman"/>
                      </a:endParaRPr>
                    </a:p>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Note that the new heaven and new earth did not affect the </a:t>
                      </a:r>
                      <a:r>
                        <a:rPr lang="en-US" sz="1600" b="1" u="sng" dirty="0">
                          <a:solidFill>
                            <a:srgbClr val="000000"/>
                          </a:solidFill>
                          <a:latin typeface="Times New Roman"/>
                          <a:ea typeface="Times New Roman"/>
                        </a:rPr>
                        <a:t>lake of fire</a:t>
                      </a:r>
                      <a:r>
                        <a:rPr lang="en-US" sz="1600" dirty="0">
                          <a:solidFill>
                            <a:srgbClr val="000000"/>
                          </a:solidFill>
                          <a:latin typeface="Times New Roman"/>
                          <a:ea typeface="Times New Roman"/>
                        </a:rPr>
                        <a:t>. It goes on forever.</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solidFill>
                  <a:srgbClr val="0000FF"/>
                </a:solidFill>
              </a:rPr>
              <a:t>Rev.21: 9-11</a:t>
            </a:r>
          </a:p>
        </p:txBody>
      </p:sp>
      <p:sp>
        <p:nvSpPr>
          <p:cNvPr id="3" name="Content Placeholder 2"/>
          <p:cNvSpPr>
            <a:spLocks noGrp="1"/>
          </p:cNvSpPr>
          <p:nvPr>
            <p:ph idx="1"/>
          </p:nvPr>
        </p:nvSpPr>
        <p:spPr>
          <a:xfrm>
            <a:off x="457200" y="1112837"/>
            <a:ext cx="8229600" cy="4525963"/>
          </a:xfrm>
        </p:spPr>
        <p:txBody>
          <a:bodyPr>
            <a:noAutofit/>
          </a:bodyPr>
          <a:lstStyle/>
          <a:p>
            <a:pPr>
              <a:buNone/>
            </a:pPr>
            <a:r>
              <a:rPr lang="en-US" sz="2800" baseline="30000" dirty="0" smtClean="0">
                <a:solidFill>
                  <a:srgbClr val="0000FF"/>
                </a:solidFill>
              </a:rPr>
              <a:t>9</a:t>
            </a:r>
            <a:r>
              <a:rPr lang="en-US" sz="2800" dirty="0" smtClean="0"/>
              <a:t>And one of the seven angels who had the seven bowls full of the seven last plagues, came and spoke with me, saying, "Come here, I shall show you the bride, the wife of the Lamb." </a:t>
            </a:r>
            <a:r>
              <a:rPr lang="en-US" sz="2800" baseline="30000" dirty="0" smtClean="0">
                <a:solidFill>
                  <a:srgbClr val="0000FF"/>
                </a:solidFill>
              </a:rPr>
              <a:t>10</a:t>
            </a:r>
            <a:r>
              <a:rPr lang="en-US" sz="2800" dirty="0" smtClean="0"/>
              <a:t>And he carried me away in the Spirit to a great and high mountain, and showed me the holy city, Jerusalem, coming down out of heaven from God, </a:t>
            </a:r>
            <a:r>
              <a:rPr lang="en-US" sz="2800" baseline="30000" dirty="0" smtClean="0">
                <a:solidFill>
                  <a:srgbClr val="0000FF"/>
                </a:solidFill>
              </a:rPr>
              <a:t>11</a:t>
            </a:r>
            <a:r>
              <a:rPr lang="en-US" sz="2800" dirty="0" smtClean="0"/>
              <a:t>having the glory of God. Her brilliance was like a very costly stone, as a stone of crystal-clear jasper. </a:t>
            </a:r>
            <a:endParaRPr lang="en-US" sz="2800"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22</a:t>
            </a:fld>
            <a:endParaRPr lang="en-US"/>
          </a:p>
        </p:txBody>
      </p:sp>
      <p:pic>
        <p:nvPicPr>
          <p:cNvPr id="2050" name="Picture 2" descr="E:\BIBLE STUDY\MBC Community Teaching\DTW\Revelation\PatSmith-jpgs\34.jpg"/>
          <p:cNvPicPr>
            <a:picLocks noChangeAspect="1" noChangeArrowheads="1"/>
          </p:cNvPicPr>
          <p:nvPr/>
        </p:nvPicPr>
        <p:blipFill>
          <a:blip r:embed="rId2" cstate="print"/>
          <a:srcRect/>
          <a:stretch>
            <a:fillRect/>
          </a:stretch>
        </p:blipFill>
        <p:spPr bwMode="auto">
          <a:xfrm>
            <a:off x="0" y="-220134"/>
            <a:ext cx="9144000" cy="7154334"/>
          </a:xfrm>
          <a:prstGeom prst="rect">
            <a:avLst/>
          </a:prstGeom>
          <a:noFill/>
        </p:spPr>
      </p:pic>
      <p:pic>
        <p:nvPicPr>
          <p:cNvPr id="7"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23</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304800" y="838200"/>
          <a:ext cx="8534400" cy="5486400"/>
        </p:xfrm>
        <a:graphic>
          <a:graphicData uri="http://schemas.openxmlformats.org/drawingml/2006/table">
            <a:tbl>
              <a:tblPr/>
              <a:tblGrid>
                <a:gridCol w="2863154"/>
                <a:gridCol w="3964366"/>
                <a:gridCol w="1706880"/>
              </a:tblGrid>
              <a:tr h="5410200">
                <a:tc>
                  <a:txBody>
                    <a:bodyPr/>
                    <a:lstStyle/>
                    <a:p>
                      <a:pPr marL="0" marR="0" algn="ctr">
                        <a:spcBef>
                          <a:spcPts val="0"/>
                        </a:spcBef>
                        <a:spcAft>
                          <a:spcPts val="0"/>
                        </a:spcAft>
                      </a:pPr>
                      <a:r>
                        <a:rPr lang="en-US" sz="1800" b="1" u="sng" dirty="0">
                          <a:solidFill>
                            <a:srgbClr val="000000"/>
                          </a:solidFill>
                          <a:latin typeface="Times New Roman"/>
                          <a:ea typeface="Times New Roman"/>
                        </a:rPr>
                        <a:t>Verses 9-27 give details of ETERNITY </a:t>
                      </a:r>
                      <a:endParaRPr lang="en-US" sz="1600" dirty="0">
                        <a:latin typeface="Times New Roman"/>
                        <a:ea typeface="Times New Roman"/>
                      </a:endParaRPr>
                    </a:p>
                    <a:p>
                      <a:pPr marL="0" marR="0">
                        <a:spcBef>
                          <a:spcPts val="0"/>
                        </a:spcBef>
                        <a:spcAft>
                          <a:spcPts val="0"/>
                        </a:spcAft>
                      </a:pPr>
                      <a:r>
                        <a:rPr lang="en-US" sz="1800" b="1" baseline="30000" dirty="0">
                          <a:solidFill>
                            <a:srgbClr val="0000FF"/>
                          </a:solidFill>
                          <a:latin typeface="Times New Roman"/>
                          <a:ea typeface="Times New Roman"/>
                        </a:rPr>
                        <a:t>9</a:t>
                      </a:r>
                      <a:r>
                        <a:rPr lang="en-US" sz="1800" dirty="0">
                          <a:solidFill>
                            <a:srgbClr val="000000"/>
                          </a:solidFill>
                          <a:latin typeface="Times New Roman"/>
                          <a:ea typeface="Times New Roman"/>
                        </a:rPr>
                        <a:t>And </a:t>
                      </a:r>
                      <a:r>
                        <a:rPr lang="en-US" sz="1800" b="1" u="sng" dirty="0">
                          <a:solidFill>
                            <a:srgbClr val="000000"/>
                          </a:solidFill>
                          <a:latin typeface="Times New Roman"/>
                          <a:ea typeface="Times New Roman"/>
                        </a:rPr>
                        <a:t>one of the seven angels</a:t>
                      </a:r>
                      <a:r>
                        <a:rPr lang="en-US" sz="1800" dirty="0">
                          <a:solidFill>
                            <a:srgbClr val="000000"/>
                          </a:solidFill>
                          <a:latin typeface="Times New Roman"/>
                          <a:ea typeface="Times New Roman"/>
                        </a:rPr>
                        <a:t> who had the seven bowls full of the seven last plagues, came and spoke with me, saying, "Come here, I shall show you the </a:t>
                      </a:r>
                      <a:r>
                        <a:rPr lang="en-US" sz="1800" b="1" u="sng" dirty="0">
                          <a:solidFill>
                            <a:srgbClr val="C00000"/>
                          </a:solidFill>
                          <a:highlight>
                            <a:srgbClr val="FFFF00"/>
                          </a:highlight>
                          <a:latin typeface="Times New Roman"/>
                          <a:ea typeface="Times New Roman"/>
                        </a:rPr>
                        <a:t>bride</a:t>
                      </a:r>
                      <a:r>
                        <a:rPr lang="en-US" sz="1800" dirty="0">
                          <a:solidFill>
                            <a:srgbClr val="000000"/>
                          </a:solidFill>
                          <a:latin typeface="Times New Roman"/>
                          <a:ea typeface="Times New Roman"/>
                        </a:rPr>
                        <a:t>, the </a:t>
                      </a:r>
                      <a:r>
                        <a:rPr lang="en-US" sz="1800" b="1" u="sng" dirty="0">
                          <a:solidFill>
                            <a:srgbClr val="C00000"/>
                          </a:solidFill>
                          <a:highlight>
                            <a:srgbClr val="FFFF00"/>
                          </a:highlight>
                          <a:latin typeface="Times New Roman"/>
                          <a:ea typeface="Times New Roman"/>
                        </a:rPr>
                        <a:t>wife</a:t>
                      </a:r>
                      <a:r>
                        <a:rPr lang="en-US" sz="1800" dirty="0">
                          <a:solidFill>
                            <a:srgbClr val="000000"/>
                          </a:solidFill>
                          <a:latin typeface="Times New Roman"/>
                          <a:ea typeface="Times New Roman"/>
                        </a:rPr>
                        <a:t> of the</a:t>
                      </a:r>
                      <a:r>
                        <a:rPr lang="en-US" sz="1800" b="1" dirty="0">
                          <a:solidFill>
                            <a:srgbClr val="000000"/>
                          </a:solidFill>
                          <a:latin typeface="Times New Roman"/>
                          <a:ea typeface="Times New Roman"/>
                        </a:rPr>
                        <a:t> </a:t>
                      </a:r>
                      <a:r>
                        <a:rPr lang="en-US" sz="1800" b="1" u="sng" dirty="0">
                          <a:solidFill>
                            <a:srgbClr val="C00000"/>
                          </a:solidFill>
                          <a:latin typeface="Times New Roman"/>
                          <a:ea typeface="Times New Roman"/>
                        </a:rPr>
                        <a:t>Lamb</a:t>
                      </a:r>
                      <a:r>
                        <a:rPr lang="en-US" sz="1800" dirty="0">
                          <a:solidFill>
                            <a:srgbClr val="000000"/>
                          </a:solidFill>
                          <a:latin typeface="Times New Roman"/>
                          <a:ea typeface="Times New Roman"/>
                        </a:rPr>
                        <a:t>." </a:t>
                      </a:r>
                      <a:r>
                        <a:rPr lang="en-US" sz="1800" b="1" baseline="30000" dirty="0">
                          <a:solidFill>
                            <a:srgbClr val="0000FF"/>
                          </a:solidFill>
                          <a:latin typeface="Times New Roman"/>
                          <a:ea typeface="Times New Roman"/>
                        </a:rPr>
                        <a:t>10</a:t>
                      </a:r>
                      <a:r>
                        <a:rPr lang="en-US" sz="1800" dirty="0">
                          <a:solidFill>
                            <a:srgbClr val="000000"/>
                          </a:solidFill>
                          <a:latin typeface="Times New Roman"/>
                          <a:ea typeface="Times New Roman"/>
                        </a:rPr>
                        <a:t>And he </a:t>
                      </a:r>
                      <a:r>
                        <a:rPr lang="en-US" sz="1800" b="1" u="sng" dirty="0">
                          <a:solidFill>
                            <a:srgbClr val="000000"/>
                          </a:solidFill>
                          <a:latin typeface="Times New Roman"/>
                          <a:ea typeface="Times New Roman"/>
                        </a:rPr>
                        <a:t>carried me away in the Spirit</a:t>
                      </a:r>
                      <a:r>
                        <a:rPr lang="en-US" sz="1800" dirty="0">
                          <a:solidFill>
                            <a:srgbClr val="000000"/>
                          </a:solidFill>
                          <a:latin typeface="Times New Roman"/>
                          <a:ea typeface="Times New Roman"/>
                        </a:rPr>
                        <a:t> to a great and high mountain, and </a:t>
                      </a:r>
                      <a:r>
                        <a:rPr lang="en-US" sz="1800" b="1" u="sng" dirty="0">
                          <a:solidFill>
                            <a:srgbClr val="C00000"/>
                          </a:solidFill>
                          <a:latin typeface="Times New Roman"/>
                          <a:ea typeface="Times New Roman"/>
                        </a:rPr>
                        <a:t>showed me</a:t>
                      </a:r>
                      <a:r>
                        <a:rPr lang="en-US" sz="1800" dirty="0">
                          <a:solidFill>
                            <a:srgbClr val="000000"/>
                          </a:solidFill>
                          <a:latin typeface="Times New Roman"/>
                          <a:ea typeface="Times New Roman"/>
                        </a:rPr>
                        <a:t> the </a:t>
                      </a:r>
                      <a:r>
                        <a:rPr lang="en-US" sz="1800" b="1" u="sng" dirty="0">
                          <a:solidFill>
                            <a:srgbClr val="C00000"/>
                          </a:solidFill>
                          <a:latin typeface="Times New Roman"/>
                          <a:ea typeface="Times New Roman"/>
                        </a:rPr>
                        <a:t>holy city</a:t>
                      </a:r>
                      <a:r>
                        <a:rPr lang="en-US" sz="1800" dirty="0">
                          <a:solidFill>
                            <a:srgbClr val="C00000"/>
                          </a:solidFill>
                          <a:latin typeface="Times New Roman"/>
                          <a:ea typeface="Times New Roman"/>
                        </a:rPr>
                        <a:t>, </a:t>
                      </a:r>
                      <a:r>
                        <a:rPr lang="en-US" sz="1800" b="1" u="sng" dirty="0">
                          <a:solidFill>
                            <a:srgbClr val="C00000"/>
                          </a:solidFill>
                          <a:latin typeface="Times New Roman"/>
                          <a:ea typeface="Times New Roman"/>
                        </a:rPr>
                        <a:t>Jerusalem</a:t>
                      </a:r>
                      <a:r>
                        <a:rPr lang="en-US" sz="1800" b="1" dirty="0">
                          <a:solidFill>
                            <a:srgbClr val="C00000"/>
                          </a:solidFill>
                          <a:latin typeface="Times New Roman"/>
                          <a:ea typeface="Times New Roman"/>
                        </a:rPr>
                        <a:t>,</a:t>
                      </a:r>
                      <a:r>
                        <a:rPr lang="en-US" sz="1800" b="1" dirty="0">
                          <a:solidFill>
                            <a:srgbClr val="000000"/>
                          </a:solidFill>
                          <a:latin typeface="Times New Roman"/>
                          <a:ea typeface="Times New Roman"/>
                        </a:rPr>
                        <a:t> </a:t>
                      </a:r>
                      <a:r>
                        <a:rPr lang="en-US" sz="1800" b="1" u="sng" dirty="0">
                          <a:solidFill>
                            <a:srgbClr val="000000"/>
                          </a:solidFill>
                          <a:latin typeface="Times New Roman"/>
                          <a:ea typeface="Times New Roman"/>
                        </a:rPr>
                        <a:t>coming down out of heaven from God</a:t>
                      </a:r>
                      <a:r>
                        <a:rPr lang="en-US" sz="1800" dirty="0">
                          <a:solidFill>
                            <a:srgbClr val="000000"/>
                          </a:solidFill>
                          <a:latin typeface="Times New Roman"/>
                          <a:ea typeface="Times New Roman"/>
                        </a:rPr>
                        <a:t>, </a:t>
                      </a:r>
                      <a:r>
                        <a:rPr lang="en-US" sz="1800" b="1" baseline="30000" dirty="0">
                          <a:solidFill>
                            <a:srgbClr val="0000FF"/>
                          </a:solidFill>
                          <a:latin typeface="Times New Roman"/>
                          <a:ea typeface="Times New Roman"/>
                        </a:rPr>
                        <a:t>11</a:t>
                      </a:r>
                      <a:r>
                        <a:rPr lang="en-US" sz="1800" dirty="0">
                          <a:solidFill>
                            <a:srgbClr val="000000"/>
                          </a:solidFill>
                          <a:latin typeface="Times New Roman"/>
                          <a:ea typeface="Times New Roman"/>
                        </a:rPr>
                        <a:t>having the </a:t>
                      </a:r>
                      <a:r>
                        <a:rPr lang="en-US" sz="1800" b="1" u="sng" dirty="0">
                          <a:solidFill>
                            <a:srgbClr val="C00000"/>
                          </a:solidFill>
                          <a:latin typeface="Times New Roman"/>
                          <a:ea typeface="Times New Roman"/>
                        </a:rPr>
                        <a:t>glory of God</a:t>
                      </a:r>
                      <a:r>
                        <a:rPr lang="en-US" sz="1800" dirty="0">
                          <a:solidFill>
                            <a:srgbClr val="000000"/>
                          </a:solidFill>
                          <a:latin typeface="Times New Roman"/>
                          <a:ea typeface="Times New Roman"/>
                        </a:rPr>
                        <a:t>. Her brilliance was like a very costly stone, as a stone of </a:t>
                      </a:r>
                      <a:r>
                        <a:rPr lang="en-US" sz="1800" b="1" u="sng" dirty="0">
                          <a:solidFill>
                            <a:srgbClr val="C00000"/>
                          </a:solidFill>
                          <a:latin typeface="Times New Roman"/>
                          <a:ea typeface="Times New Roman"/>
                        </a:rPr>
                        <a:t>crystal-clear jasper</a:t>
                      </a:r>
                      <a:r>
                        <a:rPr lang="en-US" sz="1800" dirty="0">
                          <a:solidFill>
                            <a:srgbClr val="000000"/>
                          </a:solidFill>
                          <a:latin typeface="Times New Roman"/>
                          <a:ea typeface="Times New Roman"/>
                        </a:rPr>
                        <a:t>. </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800" b="1">
                          <a:solidFill>
                            <a:srgbClr val="0000FF"/>
                          </a:solidFill>
                          <a:latin typeface="Times New Roman"/>
                          <a:ea typeface="Times New Roman"/>
                        </a:rPr>
                        <a:t>Isaiah</a:t>
                      </a:r>
                      <a:r>
                        <a:rPr lang="en-US" sz="1800" b="1">
                          <a:latin typeface="Times New Roman"/>
                          <a:ea typeface="Times New Roman"/>
                        </a:rPr>
                        <a:t> </a:t>
                      </a:r>
                      <a:r>
                        <a:rPr lang="en-US" sz="1800" b="1">
                          <a:solidFill>
                            <a:srgbClr val="0000FF"/>
                          </a:solidFill>
                          <a:latin typeface="Times New Roman"/>
                          <a:ea typeface="Times New Roman"/>
                        </a:rPr>
                        <a:t>54:5-7</a:t>
                      </a:r>
                      <a:r>
                        <a:rPr lang="en-US" sz="1800" b="1">
                          <a:latin typeface="Times New Roman"/>
                          <a:ea typeface="Times New Roman"/>
                        </a:rPr>
                        <a:t> </a:t>
                      </a:r>
                      <a:r>
                        <a:rPr lang="en-US" sz="1800">
                          <a:latin typeface="Times New Roman"/>
                          <a:ea typeface="Times New Roman"/>
                        </a:rPr>
                        <a:t>"For </a:t>
                      </a:r>
                      <a:r>
                        <a:rPr lang="en-US" sz="1800" b="1" u="sng">
                          <a:latin typeface="Times New Roman"/>
                          <a:ea typeface="Times New Roman"/>
                        </a:rPr>
                        <a:t>your husband is your Maker</a:t>
                      </a:r>
                      <a:r>
                        <a:rPr lang="en-US" sz="1800">
                          <a:latin typeface="Times New Roman"/>
                          <a:ea typeface="Times New Roman"/>
                        </a:rPr>
                        <a:t>, Whose name is the </a:t>
                      </a:r>
                      <a:r>
                        <a:rPr lang="en-US" sz="1800" cap="small">
                          <a:latin typeface="Times New Roman"/>
                          <a:ea typeface="Times New Roman"/>
                        </a:rPr>
                        <a:t>LORD</a:t>
                      </a:r>
                      <a:r>
                        <a:rPr lang="en-US" sz="1800">
                          <a:latin typeface="Times New Roman"/>
                          <a:ea typeface="Times New Roman"/>
                        </a:rPr>
                        <a:t> of hosts; And your Redeemer is the Holy One of Israel, Who is called the God of all the earth.</a:t>
                      </a:r>
                      <a:r>
                        <a:rPr lang="en-US" sz="1800" b="1">
                          <a:solidFill>
                            <a:srgbClr val="0000FF"/>
                          </a:solidFill>
                          <a:latin typeface="Times New Roman"/>
                          <a:ea typeface="Times New Roman"/>
                        </a:rPr>
                        <a:t> </a:t>
                      </a:r>
                      <a:r>
                        <a:rPr lang="en-US" sz="1800" b="1" baseline="30000">
                          <a:solidFill>
                            <a:srgbClr val="0000FF"/>
                          </a:solidFill>
                          <a:latin typeface="Times New Roman"/>
                          <a:ea typeface="Times New Roman"/>
                        </a:rPr>
                        <a:t>6</a:t>
                      </a:r>
                      <a:r>
                        <a:rPr lang="en-US" sz="1800">
                          <a:latin typeface="Times New Roman"/>
                          <a:ea typeface="Times New Roman"/>
                        </a:rPr>
                        <a:t> "For </a:t>
                      </a:r>
                      <a:r>
                        <a:rPr lang="en-US" sz="1800" b="1" u="sng">
                          <a:latin typeface="Times New Roman"/>
                          <a:ea typeface="Times New Roman"/>
                        </a:rPr>
                        <a:t>the LORD has called you</a:t>
                      </a:r>
                      <a:r>
                        <a:rPr lang="en-US" sz="1800">
                          <a:latin typeface="Times New Roman"/>
                          <a:ea typeface="Times New Roman"/>
                        </a:rPr>
                        <a:t>, </a:t>
                      </a:r>
                      <a:r>
                        <a:rPr lang="en-US" sz="1800" b="1" u="sng">
                          <a:latin typeface="Times New Roman"/>
                          <a:ea typeface="Times New Roman"/>
                        </a:rPr>
                        <a:t>Like a</a:t>
                      </a:r>
                      <a:r>
                        <a:rPr lang="en-US" sz="1800" b="1">
                          <a:latin typeface="Times New Roman"/>
                          <a:ea typeface="Times New Roman"/>
                        </a:rPr>
                        <a:t> </a:t>
                      </a:r>
                      <a:r>
                        <a:rPr lang="en-US" sz="1800" b="1" u="sng">
                          <a:solidFill>
                            <a:srgbClr val="C00000"/>
                          </a:solidFill>
                          <a:latin typeface="Times New Roman"/>
                          <a:ea typeface="Times New Roman"/>
                        </a:rPr>
                        <a:t>wife</a:t>
                      </a:r>
                      <a:r>
                        <a:rPr lang="en-US" sz="1800" b="1">
                          <a:latin typeface="Times New Roman"/>
                          <a:ea typeface="Times New Roman"/>
                        </a:rPr>
                        <a:t> </a:t>
                      </a:r>
                      <a:r>
                        <a:rPr lang="en-US" sz="1800" b="1" u="sng">
                          <a:latin typeface="Times New Roman"/>
                          <a:ea typeface="Times New Roman"/>
                        </a:rPr>
                        <a:t>forsaken</a:t>
                      </a:r>
                      <a:r>
                        <a:rPr lang="en-US" sz="1800">
                          <a:latin typeface="Times New Roman"/>
                          <a:ea typeface="Times New Roman"/>
                        </a:rPr>
                        <a:t> and grieved in spirit, Even like a wife of </a:t>
                      </a:r>
                      <a:r>
                        <a:rPr lang="en-US" sz="1800" i="1">
                          <a:latin typeface="Times New Roman"/>
                          <a:ea typeface="Times New Roman"/>
                        </a:rPr>
                        <a:t>one's</a:t>
                      </a:r>
                      <a:r>
                        <a:rPr lang="en-US" sz="1800">
                          <a:latin typeface="Times New Roman"/>
                          <a:ea typeface="Times New Roman"/>
                        </a:rPr>
                        <a:t> youth when she is rejected," Says your God. </a:t>
                      </a:r>
                      <a:r>
                        <a:rPr lang="en-US" sz="1800" b="1" baseline="30000">
                          <a:solidFill>
                            <a:srgbClr val="0000FF"/>
                          </a:solidFill>
                          <a:latin typeface="Times New Roman"/>
                          <a:ea typeface="Times New Roman"/>
                        </a:rPr>
                        <a:t>7</a:t>
                      </a:r>
                      <a:r>
                        <a:rPr lang="en-US" sz="1800" baseline="30000">
                          <a:solidFill>
                            <a:srgbClr val="000000"/>
                          </a:solidFill>
                          <a:latin typeface="Times New Roman"/>
                          <a:ea typeface="Times New Roman"/>
                        </a:rPr>
                        <a:t> </a:t>
                      </a:r>
                      <a:r>
                        <a:rPr lang="en-US" sz="1800">
                          <a:latin typeface="Times New Roman"/>
                          <a:ea typeface="Times New Roman"/>
                        </a:rPr>
                        <a:t>"</a:t>
                      </a:r>
                      <a:r>
                        <a:rPr lang="en-US" sz="1800" b="1" u="sng">
                          <a:latin typeface="Times New Roman"/>
                          <a:ea typeface="Times New Roman"/>
                        </a:rPr>
                        <a:t>For a brief moment I forsook you</a:t>
                      </a:r>
                      <a:r>
                        <a:rPr lang="en-US" sz="1800">
                          <a:latin typeface="Times New Roman"/>
                          <a:ea typeface="Times New Roman"/>
                        </a:rPr>
                        <a:t>, But with great compassion </a:t>
                      </a:r>
                      <a:r>
                        <a:rPr lang="en-US" sz="1800" b="1" u="sng">
                          <a:solidFill>
                            <a:srgbClr val="C00000"/>
                          </a:solidFill>
                          <a:latin typeface="Times New Roman"/>
                          <a:ea typeface="Times New Roman"/>
                        </a:rPr>
                        <a:t>I will gather you</a:t>
                      </a:r>
                      <a:r>
                        <a:rPr lang="en-US" sz="1800">
                          <a:latin typeface="Times New Roman"/>
                          <a:ea typeface="Times New Roman"/>
                        </a:rPr>
                        <a:t>. </a:t>
                      </a:r>
                      <a:endParaRPr lang="en-US" sz="1600">
                        <a:latin typeface="Times New Roman"/>
                        <a:ea typeface="Times New Roman"/>
                      </a:endParaRPr>
                    </a:p>
                    <a:p>
                      <a:pPr marL="102870" marR="0" indent="-102870">
                        <a:spcBef>
                          <a:spcPts val="0"/>
                        </a:spcBef>
                        <a:spcAft>
                          <a:spcPts val="0"/>
                        </a:spcAft>
                      </a:pPr>
                      <a:r>
                        <a:rPr lang="en-US" sz="1800" b="1">
                          <a:solidFill>
                            <a:srgbClr val="0000FF"/>
                          </a:solidFill>
                          <a:latin typeface="Times New Roman"/>
                          <a:ea typeface="Times New Roman"/>
                        </a:rPr>
                        <a:t>Hebrews 11:10 </a:t>
                      </a:r>
                      <a:r>
                        <a:rPr lang="en-US" sz="1800">
                          <a:solidFill>
                            <a:srgbClr val="000000"/>
                          </a:solidFill>
                          <a:latin typeface="Times New Roman"/>
                          <a:ea typeface="Times New Roman"/>
                        </a:rPr>
                        <a:t>for he [</a:t>
                      </a:r>
                      <a:r>
                        <a:rPr lang="en-US" sz="1800" i="1">
                          <a:solidFill>
                            <a:srgbClr val="000000"/>
                          </a:solidFill>
                          <a:latin typeface="Times New Roman"/>
                          <a:ea typeface="Times New Roman"/>
                        </a:rPr>
                        <a:t>Abraham</a:t>
                      </a:r>
                      <a:r>
                        <a:rPr lang="en-US" sz="1800">
                          <a:solidFill>
                            <a:srgbClr val="000000"/>
                          </a:solidFill>
                          <a:latin typeface="Times New Roman"/>
                          <a:ea typeface="Times New Roman"/>
                        </a:rPr>
                        <a:t>] was </a:t>
                      </a:r>
                      <a:r>
                        <a:rPr lang="en-US" sz="1800" b="1" u="sng">
                          <a:solidFill>
                            <a:srgbClr val="000000"/>
                          </a:solidFill>
                          <a:latin typeface="Times New Roman"/>
                          <a:ea typeface="Times New Roman"/>
                        </a:rPr>
                        <a:t>looking for the city which has foundations, whose architect and builder is God</a:t>
                      </a:r>
                      <a:r>
                        <a:rPr lang="en-US" sz="1800">
                          <a:solidFill>
                            <a:srgbClr val="000000"/>
                          </a:solidFill>
                          <a:latin typeface="Times New Roman"/>
                          <a:ea typeface="Times New Roman"/>
                        </a:rPr>
                        <a:t>…</a:t>
                      </a:r>
                      <a:endParaRPr lang="en-US" sz="1600">
                        <a:latin typeface="Times New Roman"/>
                        <a:ea typeface="Times New Roman"/>
                      </a:endParaRPr>
                    </a:p>
                    <a:p>
                      <a:pPr marL="102870" marR="0" indent="-102870">
                        <a:spcBef>
                          <a:spcPts val="0"/>
                        </a:spcBef>
                        <a:spcAft>
                          <a:spcPts val="0"/>
                        </a:spcAft>
                      </a:pPr>
                      <a:r>
                        <a:rPr lang="en-US" sz="1800" b="1">
                          <a:solidFill>
                            <a:srgbClr val="0000FF"/>
                          </a:solidFill>
                          <a:latin typeface="Times New Roman"/>
                          <a:ea typeface="Times New Roman"/>
                        </a:rPr>
                        <a:t>Hebrews 11:16</a:t>
                      </a:r>
                      <a:r>
                        <a:rPr lang="en-US" sz="1800">
                          <a:latin typeface="Times New Roman"/>
                          <a:ea typeface="Times New Roman"/>
                        </a:rPr>
                        <a:t> But as it is, </a:t>
                      </a:r>
                      <a:r>
                        <a:rPr lang="en-US" sz="1800" b="1" u="sng">
                          <a:latin typeface="Times New Roman"/>
                          <a:ea typeface="Times New Roman"/>
                        </a:rPr>
                        <a:t>they desire a better </a:t>
                      </a:r>
                      <a:r>
                        <a:rPr lang="en-US" sz="1800" b="1" i="1" u="sng">
                          <a:latin typeface="Times New Roman"/>
                          <a:ea typeface="Times New Roman"/>
                        </a:rPr>
                        <a:t>country</a:t>
                      </a:r>
                      <a:r>
                        <a:rPr lang="en-US" sz="1800">
                          <a:latin typeface="Times New Roman"/>
                          <a:ea typeface="Times New Roman"/>
                        </a:rPr>
                        <a:t>, that is </a:t>
                      </a:r>
                      <a:r>
                        <a:rPr lang="en-US" sz="1800" b="1" u="sng">
                          <a:latin typeface="Times New Roman"/>
                          <a:ea typeface="Times New Roman"/>
                        </a:rPr>
                        <a:t>a heavenly one</a:t>
                      </a:r>
                      <a:r>
                        <a:rPr lang="en-US" sz="1800">
                          <a:latin typeface="Times New Roman"/>
                          <a:ea typeface="Times New Roman"/>
                        </a:rPr>
                        <a:t>. Therefore God is not ashamed to be called their God; for </a:t>
                      </a:r>
                      <a:r>
                        <a:rPr lang="en-US" sz="1800" b="1" u="sng">
                          <a:solidFill>
                            <a:srgbClr val="C00000"/>
                          </a:solidFill>
                          <a:latin typeface="Times New Roman"/>
                          <a:ea typeface="Times New Roman"/>
                        </a:rPr>
                        <a:t>He has prepared a city for them</a:t>
                      </a:r>
                      <a:r>
                        <a:rPr lang="en-US" sz="1800">
                          <a:latin typeface="Times New Roman"/>
                          <a:ea typeface="Times New Roman"/>
                        </a:rPr>
                        <a:t>. </a:t>
                      </a:r>
                      <a:endParaRPr lang="en-US" sz="160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0" marR="0" lvl="0" indent="-165100">
                        <a:spcBef>
                          <a:spcPts val="0"/>
                        </a:spcBef>
                        <a:spcAft>
                          <a:spcPts val="0"/>
                        </a:spcAft>
                        <a:buFont typeface="Symbol"/>
                        <a:buChar char=""/>
                      </a:pPr>
                      <a:r>
                        <a:rPr lang="en-US" sz="1800" dirty="0">
                          <a:solidFill>
                            <a:srgbClr val="000000"/>
                          </a:solidFill>
                          <a:latin typeface="Times New Roman"/>
                          <a:ea typeface="Times New Roman"/>
                        </a:rPr>
                        <a:t>Who is </a:t>
                      </a:r>
                      <a:r>
                        <a:rPr lang="en-US" sz="1800" b="1" dirty="0">
                          <a:solidFill>
                            <a:srgbClr val="0000FF"/>
                          </a:solidFill>
                          <a:latin typeface="Times New Roman"/>
                          <a:ea typeface="Times New Roman"/>
                        </a:rPr>
                        <a:t>Hebrews 11</a:t>
                      </a:r>
                      <a:r>
                        <a:rPr lang="en-US" sz="1800" dirty="0">
                          <a:solidFill>
                            <a:srgbClr val="000000"/>
                          </a:solidFill>
                          <a:latin typeface="Times New Roman"/>
                          <a:ea typeface="Times New Roman"/>
                        </a:rPr>
                        <a:t> talking about?</a:t>
                      </a:r>
                      <a:endParaRPr lang="en-US" sz="1600" dirty="0">
                        <a:latin typeface="Times New Roman"/>
                        <a:ea typeface="Times New Roman"/>
                      </a:endParaRPr>
                    </a:p>
                    <a:p>
                      <a:pPr marL="165100" marR="0" lvl="0" indent="-165100">
                        <a:spcBef>
                          <a:spcPts val="0"/>
                        </a:spcBef>
                        <a:spcAft>
                          <a:spcPts val="0"/>
                        </a:spcAft>
                        <a:buFont typeface="Symbol"/>
                        <a:buChar char=""/>
                      </a:pPr>
                      <a:r>
                        <a:rPr lang="en-US" sz="1800" dirty="0">
                          <a:solidFill>
                            <a:srgbClr val="000000"/>
                          </a:solidFill>
                          <a:latin typeface="Times New Roman"/>
                          <a:ea typeface="Times New Roman"/>
                        </a:rPr>
                        <a:t>“I believe then all the saints are collected and gathered in and so the bride becomes all encompassing” </a:t>
                      </a:r>
                      <a:r>
                        <a:rPr lang="en-US" sz="1800" dirty="0" smtClean="0">
                          <a:solidFill>
                            <a:srgbClr val="000000"/>
                          </a:solidFill>
                          <a:latin typeface="Times New Roman"/>
                          <a:ea typeface="Times New Roman"/>
                        </a:rPr>
                        <a:t>– MacArthur</a:t>
                      </a:r>
                    </a:p>
                    <a:p>
                      <a:pPr marL="165100" marR="0" lvl="0" indent="-165100">
                        <a:spcBef>
                          <a:spcPts val="0"/>
                        </a:spcBef>
                        <a:spcAft>
                          <a:spcPts val="0"/>
                        </a:spcAft>
                        <a:buFont typeface="Symbol"/>
                        <a:buChar char=""/>
                      </a:pPr>
                      <a:endParaRPr lang="en-US" sz="1800" dirty="0" smtClean="0">
                        <a:solidFill>
                          <a:srgbClr val="000000"/>
                        </a:solidFill>
                        <a:latin typeface="Times New Roman"/>
                        <a:ea typeface="Times New Roman"/>
                      </a:endParaRPr>
                    </a:p>
                    <a:p>
                      <a:pPr marL="165100" marR="0" lvl="0" indent="-165100">
                        <a:spcBef>
                          <a:spcPts val="0"/>
                        </a:spcBef>
                        <a:spcAft>
                          <a:spcPts val="0"/>
                        </a:spcAft>
                        <a:buFont typeface="Symbol"/>
                        <a:buChar char=""/>
                      </a:pPr>
                      <a:endParaRPr lang="en-US" sz="1600" dirty="0">
                        <a:latin typeface="Times New Roman"/>
                        <a:ea typeface="Times New Roman"/>
                      </a:endParaRPr>
                    </a:p>
                    <a:p>
                      <a:pPr marL="165100" marR="0" lvl="0" indent="-165100">
                        <a:spcBef>
                          <a:spcPts val="0"/>
                        </a:spcBef>
                        <a:spcAft>
                          <a:spcPts val="0"/>
                        </a:spcAft>
                        <a:buFont typeface="Symbol"/>
                        <a:buChar char=""/>
                      </a:pPr>
                      <a:r>
                        <a:rPr lang="en-US" sz="1800" b="1" u="sng" dirty="0">
                          <a:solidFill>
                            <a:srgbClr val="C00000"/>
                          </a:solidFill>
                          <a:latin typeface="Times New Roman"/>
                          <a:ea typeface="Times New Roman"/>
                        </a:rPr>
                        <a:t>clear</a:t>
                      </a:r>
                      <a:r>
                        <a:rPr lang="en-US" sz="1800" dirty="0">
                          <a:solidFill>
                            <a:srgbClr val="000000"/>
                          </a:solidFill>
                          <a:latin typeface="Times New Roman"/>
                          <a:ea typeface="Times New Roman"/>
                        </a:rPr>
                        <a:t> – glory of God </a:t>
                      </a:r>
                      <a:r>
                        <a:rPr lang="en-US" sz="1800" b="1" u="sng" dirty="0">
                          <a:solidFill>
                            <a:srgbClr val="000000"/>
                          </a:solidFill>
                          <a:latin typeface="Times New Roman"/>
                          <a:ea typeface="Times New Roman"/>
                        </a:rPr>
                        <a:t>shines</a:t>
                      </a:r>
                      <a:r>
                        <a:rPr lang="en-US" sz="1800" dirty="0">
                          <a:solidFill>
                            <a:srgbClr val="000000"/>
                          </a:solidFill>
                          <a:latin typeface="Times New Roman"/>
                          <a:ea typeface="Times New Roman"/>
                        </a:rPr>
                        <a:t> everywhere </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solidFill>
                  <a:srgbClr val="0000FF"/>
                </a:solidFill>
              </a:rPr>
              <a:t>Rev.21: 12-14</a:t>
            </a:r>
          </a:p>
        </p:txBody>
      </p:sp>
      <p:sp>
        <p:nvSpPr>
          <p:cNvPr id="3" name="Content Placeholder 2"/>
          <p:cNvSpPr>
            <a:spLocks noGrp="1"/>
          </p:cNvSpPr>
          <p:nvPr>
            <p:ph idx="1"/>
          </p:nvPr>
        </p:nvSpPr>
        <p:spPr>
          <a:xfrm>
            <a:off x="457200" y="1189037"/>
            <a:ext cx="8229600" cy="4525963"/>
          </a:xfrm>
        </p:spPr>
        <p:txBody>
          <a:bodyPr>
            <a:noAutofit/>
          </a:bodyPr>
          <a:lstStyle/>
          <a:p>
            <a:pPr>
              <a:buNone/>
            </a:pPr>
            <a:r>
              <a:rPr lang="en-US" sz="2800" baseline="30000" dirty="0" smtClean="0">
                <a:solidFill>
                  <a:srgbClr val="0000FF"/>
                </a:solidFill>
              </a:rPr>
              <a:t>12</a:t>
            </a:r>
            <a:r>
              <a:rPr lang="en-US" sz="2800" dirty="0" smtClean="0"/>
              <a:t>It had a great and high wall, with twelve gates, and at the gates twelve angels; and names </a:t>
            </a:r>
            <a:r>
              <a:rPr lang="en-US" sz="2800" i="1" dirty="0" smtClean="0"/>
              <a:t>were</a:t>
            </a:r>
            <a:r>
              <a:rPr lang="en-US" sz="2800" dirty="0" smtClean="0"/>
              <a:t> written on them, which are </a:t>
            </a:r>
            <a:r>
              <a:rPr lang="en-US" sz="2800" i="1" dirty="0" smtClean="0"/>
              <a:t>those</a:t>
            </a:r>
            <a:r>
              <a:rPr lang="en-US" sz="2800" dirty="0" smtClean="0"/>
              <a:t> of the twelve tribes of the sons of Israel. </a:t>
            </a:r>
            <a:r>
              <a:rPr lang="en-US" sz="2800" baseline="30000" dirty="0" smtClean="0">
                <a:solidFill>
                  <a:srgbClr val="0000FF"/>
                </a:solidFill>
              </a:rPr>
              <a:t>13</a:t>
            </a:r>
            <a:r>
              <a:rPr lang="en-US" sz="2800" i="1" dirty="0" smtClean="0"/>
              <a:t>There were</a:t>
            </a:r>
            <a:r>
              <a:rPr lang="en-US" sz="2800" dirty="0" smtClean="0"/>
              <a:t> three gates on the east and three gates on the north and three gates on the south and three gates on the west. </a:t>
            </a:r>
            <a:r>
              <a:rPr lang="en-US" sz="2800" baseline="30000" dirty="0" smtClean="0">
                <a:solidFill>
                  <a:srgbClr val="0000FF"/>
                </a:solidFill>
              </a:rPr>
              <a:t>14</a:t>
            </a:r>
            <a:r>
              <a:rPr lang="en-US" sz="2800" dirty="0" smtClean="0"/>
              <a:t>And the wall of the city had twelve foundation stones, and on them </a:t>
            </a:r>
            <a:r>
              <a:rPr lang="en-US" sz="2800" i="1" dirty="0" smtClean="0"/>
              <a:t>were</a:t>
            </a:r>
            <a:r>
              <a:rPr lang="en-US" sz="2800" dirty="0" smtClean="0"/>
              <a:t> the twelve names of the twelve apostles of the Lamb.</a:t>
            </a:r>
            <a:endParaRPr lang="en-US" sz="2800"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25</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228600" y="838200"/>
          <a:ext cx="8610600" cy="5486400"/>
        </p:xfrm>
        <a:graphic>
          <a:graphicData uri="http://schemas.openxmlformats.org/drawingml/2006/table">
            <a:tbl>
              <a:tblPr/>
              <a:tblGrid>
                <a:gridCol w="2514600"/>
                <a:gridCol w="3962400"/>
                <a:gridCol w="2133600"/>
              </a:tblGrid>
              <a:tr h="5410200">
                <a:tc>
                  <a:txBody>
                    <a:bodyPr/>
                    <a:lstStyle/>
                    <a:p>
                      <a:pPr marL="0" marR="0">
                        <a:spcBef>
                          <a:spcPts val="0"/>
                        </a:spcBef>
                        <a:spcAft>
                          <a:spcPts val="0"/>
                        </a:spcAft>
                      </a:pPr>
                      <a:r>
                        <a:rPr lang="en-US" sz="1800" b="1" baseline="30000" dirty="0">
                          <a:solidFill>
                            <a:srgbClr val="0000FF"/>
                          </a:solidFill>
                          <a:latin typeface="Times New Roman"/>
                          <a:ea typeface="Times New Roman"/>
                        </a:rPr>
                        <a:t>12</a:t>
                      </a:r>
                      <a:r>
                        <a:rPr lang="en-US" sz="1800" dirty="0">
                          <a:solidFill>
                            <a:srgbClr val="000000"/>
                          </a:solidFill>
                          <a:latin typeface="Times New Roman"/>
                          <a:ea typeface="Times New Roman"/>
                        </a:rPr>
                        <a:t>It had a </a:t>
                      </a:r>
                      <a:r>
                        <a:rPr lang="en-US" sz="1800" b="1" u="sng" dirty="0">
                          <a:solidFill>
                            <a:srgbClr val="C00000"/>
                          </a:solidFill>
                          <a:latin typeface="Times New Roman"/>
                          <a:ea typeface="Times New Roman"/>
                        </a:rPr>
                        <a:t>great and high wall</a:t>
                      </a:r>
                      <a:r>
                        <a:rPr lang="en-US" sz="1800" dirty="0">
                          <a:solidFill>
                            <a:srgbClr val="000000"/>
                          </a:solidFill>
                          <a:latin typeface="Times New Roman"/>
                          <a:ea typeface="Times New Roman"/>
                        </a:rPr>
                        <a:t>, with </a:t>
                      </a:r>
                      <a:r>
                        <a:rPr lang="en-US" sz="1800" b="1" u="sng" dirty="0">
                          <a:solidFill>
                            <a:srgbClr val="0070C0"/>
                          </a:solidFill>
                          <a:latin typeface="Times New Roman"/>
                          <a:ea typeface="Times New Roman"/>
                        </a:rPr>
                        <a:t>twelve</a:t>
                      </a:r>
                      <a:r>
                        <a:rPr lang="en-US" sz="1800" b="1" u="sng" dirty="0">
                          <a:solidFill>
                            <a:srgbClr val="000000"/>
                          </a:solidFill>
                          <a:latin typeface="Times New Roman"/>
                          <a:ea typeface="Times New Roman"/>
                        </a:rPr>
                        <a:t> gates</a:t>
                      </a:r>
                      <a:r>
                        <a:rPr lang="en-US" sz="1800" dirty="0">
                          <a:solidFill>
                            <a:srgbClr val="000000"/>
                          </a:solidFill>
                          <a:latin typeface="Times New Roman"/>
                          <a:ea typeface="Times New Roman"/>
                        </a:rPr>
                        <a:t>, and at the gates </a:t>
                      </a:r>
                      <a:r>
                        <a:rPr lang="en-US" sz="1800" b="1" u="sng" dirty="0">
                          <a:solidFill>
                            <a:srgbClr val="0070C0"/>
                          </a:solidFill>
                          <a:latin typeface="Times New Roman"/>
                          <a:ea typeface="Times New Roman"/>
                        </a:rPr>
                        <a:t>twelve</a:t>
                      </a:r>
                      <a:r>
                        <a:rPr lang="en-US" sz="1800" b="1" dirty="0">
                          <a:solidFill>
                            <a:srgbClr val="000000"/>
                          </a:solidFill>
                          <a:latin typeface="Times New Roman"/>
                          <a:ea typeface="Times New Roman"/>
                        </a:rPr>
                        <a:t> </a:t>
                      </a:r>
                      <a:r>
                        <a:rPr lang="en-US" sz="1800" b="1" u="sng" dirty="0">
                          <a:solidFill>
                            <a:srgbClr val="000000"/>
                          </a:solidFill>
                          <a:latin typeface="Times New Roman"/>
                          <a:ea typeface="Times New Roman"/>
                        </a:rPr>
                        <a:t>angels</a:t>
                      </a:r>
                      <a:r>
                        <a:rPr lang="en-US" sz="1800" dirty="0">
                          <a:solidFill>
                            <a:srgbClr val="000000"/>
                          </a:solidFill>
                          <a:latin typeface="Times New Roman"/>
                          <a:ea typeface="Times New Roman"/>
                        </a:rPr>
                        <a:t>; and </a:t>
                      </a:r>
                      <a:r>
                        <a:rPr lang="en-US" sz="1800" b="1" u="sng" dirty="0">
                          <a:solidFill>
                            <a:srgbClr val="000000"/>
                          </a:solidFill>
                          <a:latin typeface="Times New Roman"/>
                          <a:ea typeface="Times New Roman"/>
                        </a:rPr>
                        <a:t>names</a:t>
                      </a:r>
                      <a:r>
                        <a:rPr lang="en-US" sz="1800" dirty="0">
                          <a:solidFill>
                            <a:srgbClr val="000000"/>
                          </a:solidFill>
                          <a:latin typeface="Times New Roman"/>
                          <a:ea typeface="Times New Roman"/>
                        </a:rPr>
                        <a:t> </a:t>
                      </a:r>
                      <a:r>
                        <a:rPr lang="en-US" sz="1800" i="1" dirty="0">
                          <a:solidFill>
                            <a:srgbClr val="000000"/>
                          </a:solidFill>
                          <a:latin typeface="Times New Roman"/>
                          <a:ea typeface="Times New Roman"/>
                        </a:rPr>
                        <a:t>were</a:t>
                      </a:r>
                      <a:r>
                        <a:rPr lang="en-US" sz="1800" dirty="0">
                          <a:solidFill>
                            <a:srgbClr val="000000"/>
                          </a:solidFill>
                          <a:latin typeface="Times New Roman"/>
                          <a:ea typeface="Times New Roman"/>
                        </a:rPr>
                        <a:t> written on them, which are </a:t>
                      </a:r>
                      <a:r>
                        <a:rPr lang="en-US" sz="1800" i="1" dirty="0">
                          <a:solidFill>
                            <a:srgbClr val="000000"/>
                          </a:solidFill>
                          <a:latin typeface="Times New Roman"/>
                          <a:ea typeface="Times New Roman"/>
                        </a:rPr>
                        <a:t>those</a:t>
                      </a:r>
                      <a:r>
                        <a:rPr lang="en-US" sz="1800" dirty="0">
                          <a:solidFill>
                            <a:srgbClr val="000000"/>
                          </a:solidFill>
                          <a:latin typeface="Times New Roman"/>
                          <a:ea typeface="Times New Roman"/>
                        </a:rPr>
                        <a:t> of the </a:t>
                      </a:r>
                      <a:r>
                        <a:rPr lang="en-US" sz="1800" b="1" u="sng" dirty="0">
                          <a:solidFill>
                            <a:srgbClr val="0070C0"/>
                          </a:solidFill>
                          <a:latin typeface="Times New Roman"/>
                          <a:ea typeface="Times New Roman"/>
                        </a:rPr>
                        <a:t>twelve</a:t>
                      </a:r>
                      <a:r>
                        <a:rPr lang="en-US" sz="1800" b="1" u="sng" dirty="0">
                          <a:solidFill>
                            <a:srgbClr val="000000"/>
                          </a:solidFill>
                          <a:latin typeface="Times New Roman"/>
                          <a:ea typeface="Times New Roman"/>
                        </a:rPr>
                        <a:t> tribes of the sons of Israel</a:t>
                      </a:r>
                      <a:r>
                        <a:rPr lang="en-US" sz="1800" dirty="0">
                          <a:solidFill>
                            <a:srgbClr val="000000"/>
                          </a:solidFill>
                          <a:latin typeface="Times New Roman"/>
                          <a:ea typeface="Times New Roman"/>
                        </a:rPr>
                        <a:t>. </a:t>
                      </a:r>
                      <a:r>
                        <a:rPr lang="en-US" sz="1800" b="1" baseline="30000" dirty="0">
                          <a:solidFill>
                            <a:srgbClr val="0000FF"/>
                          </a:solidFill>
                          <a:latin typeface="Times New Roman"/>
                          <a:ea typeface="Times New Roman"/>
                        </a:rPr>
                        <a:t>13</a:t>
                      </a:r>
                      <a:r>
                        <a:rPr lang="en-US" sz="1800" i="1" dirty="0">
                          <a:solidFill>
                            <a:srgbClr val="000000"/>
                          </a:solidFill>
                          <a:latin typeface="Times New Roman"/>
                          <a:ea typeface="Times New Roman"/>
                        </a:rPr>
                        <a:t>There were</a:t>
                      </a:r>
                      <a:r>
                        <a:rPr lang="en-US" sz="1800" dirty="0">
                          <a:solidFill>
                            <a:srgbClr val="000000"/>
                          </a:solidFill>
                          <a:latin typeface="Times New Roman"/>
                          <a:ea typeface="Times New Roman"/>
                        </a:rPr>
                        <a:t> three gates on the east and three gates on the north and three gates on the south and three gates on the west. </a:t>
                      </a:r>
                      <a:r>
                        <a:rPr lang="en-US" sz="1800" b="1" baseline="30000" dirty="0">
                          <a:solidFill>
                            <a:srgbClr val="0000FF"/>
                          </a:solidFill>
                          <a:latin typeface="Times New Roman"/>
                          <a:ea typeface="Times New Roman"/>
                        </a:rPr>
                        <a:t>14</a:t>
                      </a:r>
                      <a:r>
                        <a:rPr lang="en-US" sz="1800" dirty="0">
                          <a:solidFill>
                            <a:srgbClr val="000000"/>
                          </a:solidFill>
                          <a:latin typeface="Times New Roman"/>
                          <a:ea typeface="Times New Roman"/>
                        </a:rPr>
                        <a:t>And </a:t>
                      </a:r>
                      <a:r>
                        <a:rPr lang="en-US" sz="1800" b="1" u="sng" dirty="0">
                          <a:solidFill>
                            <a:srgbClr val="C00000"/>
                          </a:solidFill>
                          <a:latin typeface="Times New Roman"/>
                          <a:ea typeface="Times New Roman"/>
                        </a:rPr>
                        <a:t>the wall of the city</a:t>
                      </a:r>
                      <a:r>
                        <a:rPr lang="en-US" sz="1800" dirty="0">
                          <a:solidFill>
                            <a:srgbClr val="000000"/>
                          </a:solidFill>
                          <a:latin typeface="Times New Roman"/>
                          <a:ea typeface="Times New Roman"/>
                        </a:rPr>
                        <a:t> had </a:t>
                      </a:r>
                      <a:r>
                        <a:rPr lang="en-US" sz="1800" b="1" u="sng" dirty="0">
                          <a:solidFill>
                            <a:srgbClr val="0070C0"/>
                          </a:solidFill>
                          <a:latin typeface="Times New Roman"/>
                          <a:ea typeface="Times New Roman"/>
                        </a:rPr>
                        <a:t>twelve</a:t>
                      </a:r>
                      <a:r>
                        <a:rPr lang="en-US" sz="1800" b="1" u="sng" dirty="0">
                          <a:solidFill>
                            <a:srgbClr val="000000"/>
                          </a:solidFill>
                          <a:latin typeface="Times New Roman"/>
                          <a:ea typeface="Times New Roman"/>
                        </a:rPr>
                        <a:t> foundation stones</a:t>
                      </a:r>
                      <a:r>
                        <a:rPr lang="en-US" sz="1800" dirty="0">
                          <a:solidFill>
                            <a:srgbClr val="000000"/>
                          </a:solidFill>
                          <a:latin typeface="Times New Roman"/>
                          <a:ea typeface="Times New Roman"/>
                        </a:rPr>
                        <a:t>, and on them </a:t>
                      </a:r>
                      <a:r>
                        <a:rPr lang="en-US" sz="1800" i="1" dirty="0">
                          <a:solidFill>
                            <a:srgbClr val="000000"/>
                          </a:solidFill>
                          <a:latin typeface="Times New Roman"/>
                          <a:ea typeface="Times New Roman"/>
                        </a:rPr>
                        <a:t>were</a:t>
                      </a:r>
                      <a:r>
                        <a:rPr lang="en-US" sz="1800" dirty="0">
                          <a:solidFill>
                            <a:srgbClr val="000000"/>
                          </a:solidFill>
                          <a:latin typeface="Times New Roman"/>
                          <a:ea typeface="Times New Roman"/>
                        </a:rPr>
                        <a:t> the </a:t>
                      </a:r>
                      <a:r>
                        <a:rPr lang="en-US" sz="1800" b="1" u="sng" dirty="0">
                          <a:solidFill>
                            <a:srgbClr val="0070C0"/>
                          </a:solidFill>
                          <a:latin typeface="Times New Roman"/>
                          <a:ea typeface="Times New Roman"/>
                        </a:rPr>
                        <a:t>twelve</a:t>
                      </a:r>
                      <a:r>
                        <a:rPr lang="en-US" sz="1800" b="1" u="sng" dirty="0">
                          <a:solidFill>
                            <a:srgbClr val="000000"/>
                          </a:solidFill>
                          <a:latin typeface="Times New Roman"/>
                          <a:ea typeface="Times New Roman"/>
                        </a:rPr>
                        <a:t> names of the </a:t>
                      </a:r>
                      <a:r>
                        <a:rPr lang="en-US" sz="1800" b="1" u="sng" dirty="0">
                          <a:solidFill>
                            <a:srgbClr val="0070C0"/>
                          </a:solidFill>
                          <a:latin typeface="Times New Roman"/>
                          <a:ea typeface="Times New Roman"/>
                        </a:rPr>
                        <a:t>twelve</a:t>
                      </a:r>
                      <a:r>
                        <a:rPr lang="en-US" sz="1800" b="1" u="sng" dirty="0">
                          <a:solidFill>
                            <a:srgbClr val="000000"/>
                          </a:solidFill>
                          <a:latin typeface="Times New Roman"/>
                          <a:ea typeface="Times New Roman"/>
                        </a:rPr>
                        <a:t> apostles of the Lamb</a:t>
                      </a:r>
                      <a:r>
                        <a:rPr lang="en-US" sz="1800" dirty="0">
                          <a:solidFill>
                            <a:srgbClr val="000000"/>
                          </a:solidFill>
                          <a:latin typeface="Times New Roman"/>
                          <a:ea typeface="Times New Roman"/>
                        </a:rPr>
                        <a:t>.</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800" b="1" dirty="0">
                          <a:solidFill>
                            <a:srgbClr val="0000FF"/>
                          </a:solidFill>
                          <a:latin typeface="Times New Roman"/>
                          <a:ea typeface="Times New Roman"/>
                        </a:rPr>
                        <a:t>Hebrews 1:14</a:t>
                      </a:r>
                      <a:r>
                        <a:rPr lang="en-US" sz="1800" dirty="0">
                          <a:latin typeface="Times New Roman"/>
                          <a:ea typeface="Times New Roman"/>
                        </a:rPr>
                        <a:t> Are they not all </a:t>
                      </a:r>
                      <a:r>
                        <a:rPr lang="en-US" sz="1800" b="1" u="sng" dirty="0">
                          <a:latin typeface="Times New Roman"/>
                          <a:ea typeface="Times New Roman"/>
                        </a:rPr>
                        <a:t>ministering spirits</a:t>
                      </a:r>
                      <a:r>
                        <a:rPr lang="en-US" sz="1800" dirty="0">
                          <a:latin typeface="Times New Roman"/>
                          <a:ea typeface="Times New Roman"/>
                        </a:rPr>
                        <a:t>, </a:t>
                      </a:r>
                      <a:r>
                        <a:rPr lang="en-US" sz="1800" b="1" u="sng" dirty="0">
                          <a:latin typeface="Times New Roman"/>
                          <a:ea typeface="Times New Roman"/>
                        </a:rPr>
                        <a:t>sent out to render service for the sake of those who will inherit salvation</a:t>
                      </a:r>
                      <a:r>
                        <a:rPr lang="en-US" sz="1800" dirty="0">
                          <a:latin typeface="Times New Roman"/>
                          <a:ea typeface="Times New Roman"/>
                        </a:rPr>
                        <a:t>? </a:t>
                      </a: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Hebrews 12:22-25</a:t>
                      </a:r>
                      <a:r>
                        <a:rPr lang="en-US" sz="1800" dirty="0">
                          <a:latin typeface="Times New Roman"/>
                          <a:ea typeface="Times New Roman"/>
                        </a:rPr>
                        <a:t> </a:t>
                      </a:r>
                      <a:r>
                        <a:rPr lang="en-US" sz="1800" b="1" u="sng" dirty="0">
                          <a:latin typeface="Times New Roman"/>
                          <a:ea typeface="Times New Roman"/>
                        </a:rPr>
                        <a:t>But you have come to Mount Zion and to the city of the living God, the heavenly Jerusalem</a:t>
                      </a:r>
                      <a:r>
                        <a:rPr lang="en-US" sz="1800" dirty="0">
                          <a:latin typeface="Times New Roman"/>
                          <a:ea typeface="Times New Roman"/>
                        </a:rPr>
                        <a:t>, and to myriads of angels, </a:t>
                      </a:r>
                      <a:r>
                        <a:rPr lang="en-US" sz="1200" dirty="0">
                          <a:solidFill>
                            <a:srgbClr val="0000FF"/>
                          </a:solidFill>
                          <a:latin typeface="Times New Roman"/>
                          <a:ea typeface="Times New Roman"/>
                        </a:rPr>
                        <a:t>23</a:t>
                      </a:r>
                      <a:r>
                        <a:rPr lang="en-US" sz="1800" dirty="0">
                          <a:latin typeface="Times New Roman"/>
                          <a:ea typeface="Times New Roman"/>
                        </a:rPr>
                        <a:t>to </a:t>
                      </a:r>
                      <a:r>
                        <a:rPr lang="en-US" sz="1800" b="1" u="sng" dirty="0">
                          <a:latin typeface="Times New Roman"/>
                          <a:ea typeface="Times New Roman"/>
                        </a:rPr>
                        <a:t>the general assembly</a:t>
                      </a:r>
                      <a:r>
                        <a:rPr lang="en-US" sz="1800" dirty="0">
                          <a:latin typeface="Times New Roman"/>
                          <a:ea typeface="Times New Roman"/>
                        </a:rPr>
                        <a:t> and </a:t>
                      </a:r>
                      <a:r>
                        <a:rPr lang="en-US" sz="1800" b="1" u="sng" dirty="0">
                          <a:latin typeface="Times New Roman"/>
                          <a:ea typeface="Times New Roman"/>
                        </a:rPr>
                        <a:t>church of the first-born</a:t>
                      </a:r>
                      <a:r>
                        <a:rPr lang="en-US" sz="1800" dirty="0">
                          <a:latin typeface="Times New Roman"/>
                          <a:ea typeface="Times New Roman"/>
                        </a:rPr>
                        <a:t> who are enrolled in heaven, and to God, the Judge of all, and to </a:t>
                      </a:r>
                      <a:r>
                        <a:rPr lang="en-US" sz="1800" b="1" u="sng" dirty="0">
                          <a:latin typeface="Times New Roman"/>
                          <a:ea typeface="Times New Roman"/>
                        </a:rPr>
                        <a:t>the spirits of righteous men made perfect</a:t>
                      </a:r>
                      <a:r>
                        <a:rPr lang="en-US" sz="1800" dirty="0">
                          <a:latin typeface="Times New Roman"/>
                          <a:ea typeface="Times New Roman"/>
                        </a:rPr>
                        <a:t>, </a:t>
                      </a:r>
                      <a:r>
                        <a:rPr lang="en-US" sz="1200" dirty="0">
                          <a:solidFill>
                            <a:srgbClr val="0000FF"/>
                          </a:solidFill>
                          <a:latin typeface="Times New Roman"/>
                          <a:ea typeface="Times New Roman"/>
                        </a:rPr>
                        <a:t>24</a:t>
                      </a:r>
                      <a:r>
                        <a:rPr lang="en-US" sz="1800" dirty="0">
                          <a:latin typeface="Times New Roman"/>
                          <a:ea typeface="Times New Roman"/>
                        </a:rPr>
                        <a:t>and </a:t>
                      </a:r>
                      <a:r>
                        <a:rPr lang="en-US" sz="1800" b="1" u="sng" dirty="0">
                          <a:latin typeface="Times New Roman"/>
                          <a:ea typeface="Times New Roman"/>
                        </a:rPr>
                        <a:t>to</a:t>
                      </a:r>
                      <a:r>
                        <a:rPr lang="en-US" sz="1800" dirty="0">
                          <a:latin typeface="Times New Roman"/>
                          <a:ea typeface="Times New Roman"/>
                        </a:rPr>
                        <a:t> </a:t>
                      </a:r>
                      <a:r>
                        <a:rPr lang="en-US" sz="1800" b="1" u="sng" dirty="0">
                          <a:solidFill>
                            <a:srgbClr val="C00000"/>
                          </a:solidFill>
                          <a:latin typeface="Times New Roman"/>
                          <a:ea typeface="Times New Roman"/>
                        </a:rPr>
                        <a:t>Jesus</a:t>
                      </a:r>
                      <a:r>
                        <a:rPr lang="en-US" sz="1800" dirty="0">
                          <a:latin typeface="Times New Roman"/>
                          <a:ea typeface="Times New Roman"/>
                        </a:rPr>
                        <a:t>, the mediator of a new covenant, and to the sprinkled blood, which speaks better than </a:t>
                      </a:r>
                      <a:r>
                        <a:rPr lang="en-US" sz="1800" i="1" dirty="0">
                          <a:latin typeface="Times New Roman"/>
                          <a:ea typeface="Times New Roman"/>
                        </a:rPr>
                        <a:t>the blood</a:t>
                      </a:r>
                      <a:r>
                        <a:rPr lang="en-US" sz="1800" dirty="0">
                          <a:latin typeface="Times New Roman"/>
                          <a:ea typeface="Times New Roman"/>
                        </a:rPr>
                        <a:t> of Abel.</a:t>
                      </a: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Exodus 4:22</a:t>
                      </a:r>
                      <a:r>
                        <a:rPr lang="en-US" sz="1800" b="1" dirty="0">
                          <a:latin typeface="Times New Roman"/>
                          <a:ea typeface="Times New Roman"/>
                        </a:rPr>
                        <a:t> </a:t>
                      </a:r>
                      <a:r>
                        <a:rPr lang="en-US" sz="1800" dirty="0">
                          <a:latin typeface="Times New Roman"/>
                          <a:ea typeface="Times New Roman"/>
                        </a:rPr>
                        <a:t>"Then you shall say to Pharaoh, 'Thus says the </a:t>
                      </a:r>
                      <a:r>
                        <a:rPr lang="en-US" sz="1800" cap="small" dirty="0">
                          <a:latin typeface="Times New Roman"/>
                          <a:ea typeface="Times New Roman"/>
                        </a:rPr>
                        <a:t>LORD</a:t>
                      </a:r>
                      <a:r>
                        <a:rPr lang="en-US" sz="1800" dirty="0">
                          <a:latin typeface="Times New Roman"/>
                          <a:ea typeface="Times New Roman"/>
                        </a:rPr>
                        <a:t>, "</a:t>
                      </a:r>
                      <a:r>
                        <a:rPr lang="en-US" sz="1800" b="1" u="sng" dirty="0">
                          <a:latin typeface="Times New Roman"/>
                          <a:ea typeface="Times New Roman"/>
                        </a:rPr>
                        <a:t>Israel is My son, </a:t>
                      </a:r>
                      <a:r>
                        <a:rPr lang="en-US" sz="1800" b="1" u="sng" dirty="0">
                          <a:solidFill>
                            <a:srgbClr val="C00000"/>
                          </a:solidFill>
                          <a:latin typeface="Times New Roman"/>
                          <a:ea typeface="Times New Roman"/>
                        </a:rPr>
                        <a:t>My firstborn</a:t>
                      </a:r>
                      <a:r>
                        <a:rPr lang="en-US" sz="1800" dirty="0">
                          <a:latin typeface="Times New Roman"/>
                          <a:ea typeface="Times New Roman"/>
                        </a:rPr>
                        <a:t>."</a:t>
                      </a:r>
                      <a:endParaRPr lang="en-US" sz="1600" dirty="0">
                        <a:latin typeface="Times New Roman"/>
                        <a:ea typeface="Times New Roman"/>
                      </a:endParaRPr>
                    </a:p>
                    <a:p>
                      <a:pPr marL="102870" marR="0" indent="-102870">
                        <a:spcBef>
                          <a:spcPts val="0"/>
                        </a:spcBef>
                        <a:spcAft>
                          <a:spcPts val="0"/>
                        </a:spcAft>
                      </a:pPr>
                      <a:r>
                        <a:rPr lang="en-US" sz="1800" dirty="0">
                          <a:latin typeface="Times New Roman"/>
                          <a:ea typeface="Times New Roman"/>
                        </a:rPr>
                        <a:t> </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Note the details in John’s description.</a:t>
                      </a: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Note the repetition of </a:t>
                      </a:r>
                      <a:r>
                        <a:rPr lang="en-US" sz="1800" b="1" u="sng" dirty="0">
                          <a:solidFill>
                            <a:srgbClr val="0070C0"/>
                          </a:solidFill>
                          <a:latin typeface="Times New Roman"/>
                          <a:ea typeface="Times New Roman"/>
                        </a:rPr>
                        <a:t>twelve</a:t>
                      </a:r>
                      <a:r>
                        <a:rPr lang="en-US" sz="1800" dirty="0">
                          <a:solidFill>
                            <a:srgbClr val="000000"/>
                          </a:solidFill>
                          <a:latin typeface="Times New Roman"/>
                          <a:ea typeface="Times New Roman"/>
                        </a:rPr>
                        <a:t> [</a:t>
                      </a:r>
                      <a:r>
                        <a:rPr lang="en-US" sz="1800" i="1" dirty="0">
                          <a:solidFill>
                            <a:srgbClr val="000000"/>
                          </a:solidFill>
                          <a:latin typeface="Times New Roman"/>
                          <a:ea typeface="Times New Roman"/>
                        </a:rPr>
                        <a:t>the # for God’s people</a:t>
                      </a:r>
                      <a:r>
                        <a:rPr lang="en-US" sz="1800" dirty="0">
                          <a:solidFill>
                            <a:srgbClr val="000000"/>
                          </a:solidFill>
                          <a:latin typeface="Times New Roman"/>
                          <a:ea typeface="Times New Roman"/>
                        </a:rPr>
                        <a:t>]</a:t>
                      </a:r>
                      <a:endParaRPr lang="en-US" sz="1600" dirty="0">
                        <a:latin typeface="Times New Roman"/>
                        <a:ea typeface="Times New Roman"/>
                      </a:endParaRPr>
                    </a:p>
                    <a:p>
                      <a:pPr marL="342900" marR="0" lvl="0" indent="-342900">
                        <a:spcBef>
                          <a:spcPts val="0"/>
                        </a:spcBef>
                        <a:spcAft>
                          <a:spcPts val="0"/>
                        </a:spcAft>
                        <a:buFont typeface="Symbol"/>
                        <a:buChar char=""/>
                      </a:pPr>
                      <a:r>
                        <a:rPr lang="en-US" sz="1800" b="1" dirty="0">
                          <a:solidFill>
                            <a:srgbClr val="0000FF"/>
                          </a:solidFill>
                          <a:latin typeface="Times New Roman"/>
                          <a:ea typeface="Times New Roman"/>
                        </a:rPr>
                        <a:t>Heb 12:23</a:t>
                      </a:r>
                      <a:r>
                        <a:rPr lang="en-US" sz="1800" dirty="0">
                          <a:solidFill>
                            <a:srgbClr val="000000"/>
                          </a:solidFill>
                          <a:latin typeface="Times New Roman"/>
                          <a:ea typeface="Times New Roman"/>
                        </a:rPr>
                        <a:t> – who is the church of the first born?</a:t>
                      </a: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Note that the distinction between Israel and the Church is maintained here</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15-16 </a:t>
            </a:r>
          </a:p>
        </p:txBody>
      </p:sp>
      <p:sp>
        <p:nvSpPr>
          <p:cNvPr id="3" name="Content Placeholder 2"/>
          <p:cNvSpPr>
            <a:spLocks noGrp="1"/>
          </p:cNvSpPr>
          <p:nvPr>
            <p:ph idx="1"/>
          </p:nvPr>
        </p:nvSpPr>
        <p:spPr>
          <a:xfrm>
            <a:off x="457200" y="1417637"/>
            <a:ext cx="8229600" cy="4525963"/>
          </a:xfrm>
        </p:spPr>
        <p:txBody>
          <a:bodyPr>
            <a:normAutofit/>
          </a:bodyPr>
          <a:lstStyle/>
          <a:p>
            <a:pPr>
              <a:buNone/>
            </a:pPr>
            <a:r>
              <a:rPr lang="en-US" baseline="30000" dirty="0" smtClean="0">
                <a:solidFill>
                  <a:srgbClr val="0000FF"/>
                </a:solidFill>
              </a:rPr>
              <a:t>15</a:t>
            </a:r>
            <a:r>
              <a:rPr lang="en-US" dirty="0" smtClean="0"/>
              <a:t>And the one who spoke with me had a gold measuring rod to measure the city, and its gates and its wall. </a:t>
            </a:r>
            <a:r>
              <a:rPr lang="en-US" baseline="30000" dirty="0" smtClean="0">
                <a:solidFill>
                  <a:srgbClr val="0000FF"/>
                </a:solidFill>
              </a:rPr>
              <a:t>16</a:t>
            </a:r>
            <a:r>
              <a:rPr lang="en-US" dirty="0" smtClean="0"/>
              <a:t>And the city is laid out as a square, and its length is as great as the width; and he measured the city with the rod, fifteen hundred miles; its length and width and height are equal. </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27</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304800" y="990600"/>
          <a:ext cx="8610600" cy="5334000"/>
        </p:xfrm>
        <a:graphic>
          <a:graphicData uri="http://schemas.openxmlformats.org/drawingml/2006/table">
            <a:tbl>
              <a:tblPr/>
              <a:tblGrid>
                <a:gridCol w="2888718"/>
                <a:gridCol w="3999762"/>
                <a:gridCol w="1722120"/>
              </a:tblGrid>
              <a:tr h="5334000">
                <a:tc>
                  <a:txBody>
                    <a:bodyPr/>
                    <a:lstStyle/>
                    <a:p>
                      <a:pPr marL="0" marR="0">
                        <a:spcBef>
                          <a:spcPts val="0"/>
                        </a:spcBef>
                        <a:spcAft>
                          <a:spcPts val="0"/>
                        </a:spcAft>
                      </a:pPr>
                      <a:r>
                        <a:rPr lang="en-US" sz="2000" b="1" baseline="30000" dirty="0">
                          <a:solidFill>
                            <a:srgbClr val="0000FF"/>
                          </a:solidFill>
                          <a:latin typeface="Times New Roman"/>
                          <a:ea typeface="Times New Roman"/>
                        </a:rPr>
                        <a:t>15</a:t>
                      </a:r>
                      <a:r>
                        <a:rPr lang="en-US" sz="2000" dirty="0">
                          <a:solidFill>
                            <a:srgbClr val="000000"/>
                          </a:solidFill>
                          <a:latin typeface="Times New Roman"/>
                          <a:ea typeface="Times New Roman"/>
                        </a:rPr>
                        <a:t>And the one who spoke with me had a </a:t>
                      </a:r>
                      <a:r>
                        <a:rPr lang="en-US" sz="2000" b="1" u="sng" dirty="0">
                          <a:solidFill>
                            <a:srgbClr val="000000"/>
                          </a:solidFill>
                          <a:latin typeface="Times New Roman"/>
                          <a:ea typeface="Times New Roman"/>
                        </a:rPr>
                        <a:t>gold measuring rod to measure the city,</a:t>
                      </a:r>
                      <a:r>
                        <a:rPr lang="en-US" sz="2000" dirty="0">
                          <a:solidFill>
                            <a:srgbClr val="000000"/>
                          </a:solidFill>
                          <a:latin typeface="Times New Roman"/>
                          <a:ea typeface="Times New Roman"/>
                        </a:rPr>
                        <a:t> and its gates and its wall. </a:t>
                      </a:r>
                      <a:r>
                        <a:rPr lang="en-US" sz="2000" b="1" baseline="30000" dirty="0">
                          <a:solidFill>
                            <a:srgbClr val="0000FF"/>
                          </a:solidFill>
                          <a:latin typeface="Times New Roman"/>
                          <a:ea typeface="Times New Roman"/>
                        </a:rPr>
                        <a:t>16</a:t>
                      </a:r>
                      <a:r>
                        <a:rPr lang="en-US" sz="2000" dirty="0">
                          <a:solidFill>
                            <a:srgbClr val="000000"/>
                          </a:solidFill>
                          <a:latin typeface="Times New Roman"/>
                          <a:ea typeface="Times New Roman"/>
                        </a:rPr>
                        <a:t>And the city is laid out as a </a:t>
                      </a:r>
                      <a:r>
                        <a:rPr lang="en-US" sz="2000" b="1" u="sng" dirty="0">
                          <a:solidFill>
                            <a:srgbClr val="000000"/>
                          </a:solidFill>
                          <a:latin typeface="Times New Roman"/>
                          <a:ea typeface="Times New Roman"/>
                        </a:rPr>
                        <a:t>square</a:t>
                      </a:r>
                      <a:r>
                        <a:rPr lang="en-US" sz="2000" dirty="0">
                          <a:solidFill>
                            <a:srgbClr val="000000"/>
                          </a:solidFill>
                          <a:latin typeface="Times New Roman"/>
                          <a:ea typeface="Times New Roman"/>
                        </a:rPr>
                        <a:t>, and its length is as great as the width; and he measured the city with the rod, </a:t>
                      </a:r>
                      <a:r>
                        <a:rPr lang="en-US" sz="2000" b="1" u="sng" dirty="0">
                          <a:solidFill>
                            <a:srgbClr val="0070C0"/>
                          </a:solidFill>
                          <a:latin typeface="Times New Roman"/>
                          <a:ea typeface="Times New Roman"/>
                        </a:rPr>
                        <a:t>fifteen</a:t>
                      </a:r>
                      <a:r>
                        <a:rPr lang="en-US" sz="2000" b="1" u="sng" dirty="0">
                          <a:solidFill>
                            <a:srgbClr val="C00000"/>
                          </a:solidFill>
                          <a:latin typeface="Times New Roman"/>
                          <a:ea typeface="Times New Roman"/>
                        </a:rPr>
                        <a:t> hundred miles</a:t>
                      </a:r>
                      <a:r>
                        <a:rPr lang="en-US" sz="2000" dirty="0">
                          <a:solidFill>
                            <a:srgbClr val="000000"/>
                          </a:solidFill>
                          <a:latin typeface="Times New Roman"/>
                          <a:ea typeface="Times New Roman"/>
                        </a:rPr>
                        <a:t>; its </a:t>
                      </a:r>
                      <a:r>
                        <a:rPr lang="en-US" sz="2000" b="1" u="sng" dirty="0">
                          <a:solidFill>
                            <a:srgbClr val="000000"/>
                          </a:solidFill>
                          <a:latin typeface="Times New Roman"/>
                          <a:ea typeface="Times New Roman"/>
                        </a:rPr>
                        <a:t>length</a:t>
                      </a:r>
                      <a:r>
                        <a:rPr lang="en-US" sz="2000" dirty="0">
                          <a:solidFill>
                            <a:srgbClr val="000000"/>
                          </a:solidFill>
                          <a:latin typeface="Times New Roman"/>
                          <a:ea typeface="Times New Roman"/>
                        </a:rPr>
                        <a:t> and </a:t>
                      </a:r>
                      <a:r>
                        <a:rPr lang="en-US" sz="2000" b="1" u="sng" dirty="0">
                          <a:solidFill>
                            <a:srgbClr val="000000"/>
                          </a:solidFill>
                          <a:latin typeface="Times New Roman"/>
                          <a:ea typeface="Times New Roman"/>
                        </a:rPr>
                        <a:t>width</a:t>
                      </a:r>
                      <a:r>
                        <a:rPr lang="en-US" sz="2000" dirty="0">
                          <a:solidFill>
                            <a:srgbClr val="000000"/>
                          </a:solidFill>
                          <a:latin typeface="Times New Roman"/>
                          <a:ea typeface="Times New Roman"/>
                        </a:rPr>
                        <a:t> and </a:t>
                      </a:r>
                      <a:r>
                        <a:rPr lang="en-US" sz="2000" b="1" u="sng" dirty="0">
                          <a:solidFill>
                            <a:srgbClr val="000000"/>
                          </a:solidFill>
                          <a:latin typeface="Times New Roman"/>
                          <a:ea typeface="Times New Roman"/>
                        </a:rPr>
                        <a:t>height</a:t>
                      </a:r>
                      <a:r>
                        <a:rPr lang="en-US" sz="2000" dirty="0">
                          <a:solidFill>
                            <a:srgbClr val="000000"/>
                          </a:solidFill>
                          <a:latin typeface="Times New Roman"/>
                          <a:ea typeface="Times New Roman"/>
                        </a:rPr>
                        <a:t> are </a:t>
                      </a:r>
                      <a:r>
                        <a:rPr lang="en-US" sz="2000" b="1" u="sng" dirty="0">
                          <a:solidFill>
                            <a:srgbClr val="000000"/>
                          </a:solidFill>
                          <a:latin typeface="Times New Roman"/>
                          <a:ea typeface="Times New Roman"/>
                        </a:rPr>
                        <a:t>equal</a:t>
                      </a:r>
                      <a:r>
                        <a:rPr lang="en-US" sz="2000" dirty="0">
                          <a:solidFill>
                            <a:srgbClr val="000000"/>
                          </a:solidFill>
                          <a:latin typeface="Times New Roman"/>
                          <a:ea typeface="Times New Roman"/>
                        </a:rPr>
                        <a:t>.</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solidFill>
                          <a:srgbClr val="000000"/>
                        </a:solidFill>
                        <a:latin typeface="Times New Roman"/>
                        <a:ea typeface="Times New Roman"/>
                      </a:endParaRPr>
                    </a:p>
                    <a:p>
                      <a:r>
                        <a:rPr lang="en-US" sz="2000" dirty="0">
                          <a:solidFill>
                            <a:srgbClr val="000000"/>
                          </a:solidFill>
                          <a:latin typeface="Times New Roman"/>
                        </a:rPr>
                        <a:t>A sphere containing New Jerusalem would be ~2600 miles in diameter. The moon is ~2160 miles in diameter.</a:t>
                      </a:r>
                      <a:r>
                        <a:rPr lang="en-US" sz="1800" dirty="0">
                          <a:latin typeface="Times New Roman"/>
                        </a:rPr>
                        <a:t> </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000" b="1" u="sng" dirty="0">
                          <a:solidFill>
                            <a:srgbClr val="0070C0"/>
                          </a:solidFill>
                          <a:latin typeface="Times New Roman"/>
                          <a:ea typeface="Times New Roman"/>
                        </a:rPr>
                        <a:t>12000</a:t>
                      </a:r>
                      <a:r>
                        <a:rPr lang="en-US" sz="2000" b="1" u="sng" dirty="0">
                          <a:solidFill>
                            <a:srgbClr val="C00000"/>
                          </a:solidFill>
                          <a:latin typeface="Times New Roman"/>
                          <a:ea typeface="Times New Roman"/>
                        </a:rPr>
                        <a:t> </a:t>
                      </a:r>
                      <a:r>
                        <a:rPr lang="en-US" sz="2000" dirty="0">
                          <a:solidFill>
                            <a:srgbClr val="000000"/>
                          </a:solidFill>
                          <a:latin typeface="Times New Roman"/>
                          <a:ea typeface="Times New Roman"/>
                        </a:rPr>
                        <a:t>stadia = 1500 mi</a:t>
                      </a:r>
                      <a:r>
                        <a:rPr lang="en-US" sz="20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2000" dirty="0" smtClean="0">
                        <a:solidFill>
                          <a:srgbClr val="000000"/>
                        </a:solidFill>
                        <a:latin typeface="Times New Roman"/>
                        <a:ea typeface="Times New Roman"/>
                      </a:endParaRPr>
                    </a:p>
                    <a:p>
                      <a:pPr marL="342900" marR="0" lvl="0" indent="-342900">
                        <a:spcBef>
                          <a:spcPts val="0"/>
                        </a:spcBef>
                        <a:spcAft>
                          <a:spcPts val="0"/>
                        </a:spcAft>
                        <a:buFont typeface="Symbol"/>
                        <a:buChar char=""/>
                      </a:pPr>
                      <a:endParaRPr lang="en-US" sz="1800" dirty="0">
                        <a:latin typeface="Times New Roman"/>
                        <a:ea typeface="Times New Roman"/>
                      </a:endParaRPr>
                    </a:p>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The Holy of Holies in the Tabernacle was a perfect cube, not a pyramid.</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362" name="Picture 1" descr="image"/>
          <p:cNvPicPr>
            <a:picLocks noChangeAspect="1" noChangeArrowheads="1"/>
          </p:cNvPicPr>
          <p:nvPr/>
        </p:nvPicPr>
        <p:blipFill>
          <a:blip r:embed="rId2" cstate="print"/>
          <a:srcRect/>
          <a:stretch>
            <a:fillRect/>
          </a:stretch>
        </p:blipFill>
        <p:spPr bwMode="auto">
          <a:xfrm>
            <a:off x="3352800" y="2362200"/>
            <a:ext cx="3733800" cy="3846095"/>
          </a:xfrm>
          <a:prstGeom prst="rect">
            <a:avLst/>
          </a:prstGeom>
          <a:noFill/>
        </p:spPr>
      </p:pic>
      <p:sp>
        <p:nvSpPr>
          <p:cNvPr id="15363" name="Rectangle 3"/>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17-18 </a:t>
            </a:r>
          </a:p>
        </p:txBody>
      </p:sp>
      <p:sp>
        <p:nvSpPr>
          <p:cNvPr id="3" name="Content Placeholder 2"/>
          <p:cNvSpPr>
            <a:spLocks noGrp="1"/>
          </p:cNvSpPr>
          <p:nvPr>
            <p:ph idx="1"/>
          </p:nvPr>
        </p:nvSpPr>
        <p:spPr>
          <a:xfrm>
            <a:off x="457200" y="1417637"/>
            <a:ext cx="8229600" cy="4525963"/>
          </a:xfrm>
        </p:spPr>
        <p:txBody>
          <a:bodyPr>
            <a:normAutofit/>
          </a:bodyPr>
          <a:lstStyle/>
          <a:p>
            <a:pPr>
              <a:buNone/>
            </a:pPr>
            <a:r>
              <a:rPr lang="en-US" baseline="30000" dirty="0" smtClean="0">
                <a:solidFill>
                  <a:srgbClr val="0000FF"/>
                </a:solidFill>
              </a:rPr>
              <a:t>17</a:t>
            </a:r>
            <a:r>
              <a:rPr lang="en-US" dirty="0" smtClean="0"/>
              <a:t>And he measured its wall, seventy-two yards, </a:t>
            </a:r>
            <a:r>
              <a:rPr lang="en-US" i="1" dirty="0" smtClean="0"/>
              <a:t>according to</a:t>
            </a:r>
            <a:r>
              <a:rPr lang="en-US" dirty="0" smtClean="0"/>
              <a:t> human measurements, which are </a:t>
            </a:r>
            <a:r>
              <a:rPr lang="en-US" i="1" dirty="0" smtClean="0"/>
              <a:t>also</a:t>
            </a:r>
            <a:r>
              <a:rPr lang="en-US" dirty="0" smtClean="0"/>
              <a:t> angelic </a:t>
            </a:r>
            <a:r>
              <a:rPr lang="en-US" i="1" dirty="0" smtClean="0"/>
              <a:t>measurements. </a:t>
            </a:r>
            <a:r>
              <a:rPr lang="en-US" baseline="30000" dirty="0" smtClean="0">
                <a:solidFill>
                  <a:srgbClr val="0000FF"/>
                </a:solidFill>
              </a:rPr>
              <a:t>18</a:t>
            </a:r>
            <a:r>
              <a:rPr lang="en-US" dirty="0" smtClean="0"/>
              <a:t>And the material of the wall was jasper; and the city was pure gold, like clear glass.</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29</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228600" y="838200"/>
          <a:ext cx="8610600" cy="4953000"/>
        </p:xfrm>
        <a:graphic>
          <a:graphicData uri="http://schemas.openxmlformats.org/drawingml/2006/table">
            <a:tbl>
              <a:tblPr/>
              <a:tblGrid>
                <a:gridCol w="2888718"/>
                <a:gridCol w="3999762"/>
                <a:gridCol w="1722120"/>
              </a:tblGrid>
              <a:tr h="4953000">
                <a:tc>
                  <a:txBody>
                    <a:bodyPr/>
                    <a:lstStyle/>
                    <a:p>
                      <a:pPr marL="0" marR="0">
                        <a:spcBef>
                          <a:spcPts val="0"/>
                        </a:spcBef>
                        <a:spcAft>
                          <a:spcPts val="0"/>
                        </a:spcAft>
                      </a:pPr>
                      <a:r>
                        <a:rPr lang="en-US" sz="2400" b="1" baseline="30000">
                          <a:solidFill>
                            <a:srgbClr val="0000FF"/>
                          </a:solidFill>
                          <a:latin typeface="Times New Roman"/>
                          <a:ea typeface="Times New Roman"/>
                        </a:rPr>
                        <a:t>17</a:t>
                      </a:r>
                      <a:r>
                        <a:rPr lang="en-US" sz="2400">
                          <a:solidFill>
                            <a:srgbClr val="000000"/>
                          </a:solidFill>
                          <a:latin typeface="Times New Roman"/>
                          <a:ea typeface="Times New Roman"/>
                        </a:rPr>
                        <a:t>And he measured its</a:t>
                      </a:r>
                      <a:r>
                        <a:rPr lang="en-US" sz="2400" b="1" u="sng">
                          <a:solidFill>
                            <a:srgbClr val="000000"/>
                          </a:solidFill>
                          <a:latin typeface="Times New Roman"/>
                          <a:ea typeface="Times New Roman"/>
                        </a:rPr>
                        <a:t> wall</a:t>
                      </a:r>
                      <a:r>
                        <a:rPr lang="en-US" sz="2400">
                          <a:solidFill>
                            <a:srgbClr val="000000"/>
                          </a:solidFill>
                          <a:latin typeface="Times New Roman"/>
                          <a:ea typeface="Times New Roman"/>
                        </a:rPr>
                        <a:t>, </a:t>
                      </a:r>
                      <a:r>
                        <a:rPr lang="en-US" sz="2400" b="1" u="sng">
                          <a:solidFill>
                            <a:srgbClr val="C00000"/>
                          </a:solidFill>
                          <a:latin typeface="Times New Roman"/>
                          <a:ea typeface="Times New Roman"/>
                        </a:rPr>
                        <a:t>seventy-two yards</a:t>
                      </a:r>
                      <a:r>
                        <a:rPr lang="en-US" sz="2400">
                          <a:solidFill>
                            <a:srgbClr val="000000"/>
                          </a:solidFill>
                          <a:latin typeface="Times New Roman"/>
                          <a:ea typeface="Times New Roman"/>
                        </a:rPr>
                        <a:t>, </a:t>
                      </a:r>
                      <a:r>
                        <a:rPr lang="en-US" sz="2400" i="1">
                          <a:solidFill>
                            <a:srgbClr val="000000"/>
                          </a:solidFill>
                          <a:latin typeface="Times New Roman"/>
                          <a:ea typeface="Times New Roman"/>
                        </a:rPr>
                        <a:t>according to</a:t>
                      </a:r>
                      <a:r>
                        <a:rPr lang="en-US" sz="2400">
                          <a:solidFill>
                            <a:srgbClr val="000000"/>
                          </a:solidFill>
                          <a:latin typeface="Times New Roman"/>
                          <a:ea typeface="Times New Roman"/>
                        </a:rPr>
                        <a:t> human measurements, which are </a:t>
                      </a:r>
                      <a:r>
                        <a:rPr lang="en-US" sz="2400" i="1">
                          <a:solidFill>
                            <a:srgbClr val="000000"/>
                          </a:solidFill>
                          <a:latin typeface="Times New Roman"/>
                          <a:ea typeface="Times New Roman"/>
                        </a:rPr>
                        <a:t>also</a:t>
                      </a:r>
                      <a:r>
                        <a:rPr lang="en-US" sz="2400">
                          <a:solidFill>
                            <a:srgbClr val="000000"/>
                          </a:solidFill>
                          <a:latin typeface="Times New Roman"/>
                          <a:ea typeface="Times New Roman"/>
                        </a:rPr>
                        <a:t> angelic </a:t>
                      </a:r>
                      <a:r>
                        <a:rPr lang="en-US" sz="2400" i="1">
                          <a:solidFill>
                            <a:srgbClr val="000000"/>
                          </a:solidFill>
                          <a:latin typeface="Times New Roman"/>
                          <a:ea typeface="Times New Roman"/>
                        </a:rPr>
                        <a:t>measurements. </a:t>
                      </a:r>
                      <a:r>
                        <a:rPr lang="en-US" sz="2400" b="1" baseline="30000">
                          <a:solidFill>
                            <a:srgbClr val="0000FF"/>
                          </a:solidFill>
                          <a:latin typeface="Times New Roman"/>
                          <a:ea typeface="Times New Roman"/>
                        </a:rPr>
                        <a:t>18</a:t>
                      </a:r>
                      <a:r>
                        <a:rPr lang="en-US" sz="2400">
                          <a:solidFill>
                            <a:srgbClr val="000000"/>
                          </a:solidFill>
                          <a:latin typeface="Times New Roman"/>
                          <a:ea typeface="Times New Roman"/>
                        </a:rPr>
                        <a:t>And the material of the wall was </a:t>
                      </a:r>
                      <a:r>
                        <a:rPr lang="en-US" sz="2400" b="1" u="sng">
                          <a:solidFill>
                            <a:srgbClr val="000000"/>
                          </a:solidFill>
                          <a:latin typeface="Times New Roman"/>
                          <a:ea typeface="Times New Roman"/>
                        </a:rPr>
                        <a:t>jasper</a:t>
                      </a:r>
                      <a:r>
                        <a:rPr lang="en-US" sz="2400">
                          <a:solidFill>
                            <a:srgbClr val="000000"/>
                          </a:solidFill>
                          <a:latin typeface="Times New Roman"/>
                          <a:ea typeface="Times New Roman"/>
                        </a:rPr>
                        <a:t>; and </a:t>
                      </a:r>
                      <a:r>
                        <a:rPr lang="en-US" sz="2400" b="1" u="sng">
                          <a:solidFill>
                            <a:srgbClr val="000000"/>
                          </a:solidFill>
                          <a:latin typeface="Times New Roman"/>
                          <a:ea typeface="Times New Roman"/>
                        </a:rPr>
                        <a:t>the city was</a:t>
                      </a:r>
                      <a:r>
                        <a:rPr lang="en-US" sz="2400" b="1">
                          <a:solidFill>
                            <a:srgbClr val="000000"/>
                          </a:solidFill>
                          <a:latin typeface="Times New Roman"/>
                          <a:ea typeface="Times New Roman"/>
                        </a:rPr>
                        <a:t> </a:t>
                      </a:r>
                      <a:r>
                        <a:rPr lang="en-US" sz="2400" b="1" u="sng">
                          <a:solidFill>
                            <a:srgbClr val="C00000"/>
                          </a:solidFill>
                          <a:latin typeface="Times New Roman"/>
                          <a:ea typeface="Times New Roman"/>
                        </a:rPr>
                        <a:t>pure gold</a:t>
                      </a:r>
                      <a:r>
                        <a:rPr lang="en-US" sz="2400" b="1" u="sng">
                          <a:solidFill>
                            <a:srgbClr val="000000"/>
                          </a:solidFill>
                          <a:latin typeface="Times New Roman"/>
                          <a:ea typeface="Times New Roman"/>
                        </a:rPr>
                        <a:t>, like</a:t>
                      </a:r>
                      <a:r>
                        <a:rPr lang="en-US" sz="2400" b="1">
                          <a:solidFill>
                            <a:srgbClr val="000000"/>
                          </a:solidFill>
                          <a:latin typeface="Times New Roman"/>
                          <a:ea typeface="Times New Roman"/>
                        </a:rPr>
                        <a:t> </a:t>
                      </a:r>
                      <a:r>
                        <a:rPr lang="en-US" sz="2400" b="1" u="sng">
                          <a:solidFill>
                            <a:srgbClr val="C00000"/>
                          </a:solidFill>
                          <a:latin typeface="Times New Roman"/>
                          <a:ea typeface="Times New Roman"/>
                        </a:rPr>
                        <a:t>clear glass</a:t>
                      </a:r>
                      <a:r>
                        <a:rPr lang="en-US" sz="2400">
                          <a:solidFill>
                            <a:srgbClr val="000000"/>
                          </a:solidFill>
                          <a:latin typeface="Times New Roman"/>
                          <a:ea typeface="Times New Roman"/>
                        </a:rPr>
                        <a:t>.</a:t>
                      </a:r>
                      <a:endParaRPr lang="en-US" sz="200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2400" b="1">
                          <a:solidFill>
                            <a:srgbClr val="000000"/>
                          </a:solidFill>
                          <a:latin typeface="Times New Roman"/>
                          <a:ea typeface="Times New Roman"/>
                        </a:rPr>
                        <a:t>Truth</a:t>
                      </a:r>
                      <a:r>
                        <a:rPr lang="en-US" sz="2400">
                          <a:solidFill>
                            <a:srgbClr val="000000"/>
                          </a:solidFill>
                          <a:latin typeface="Times New Roman"/>
                          <a:ea typeface="Times New Roman"/>
                        </a:rPr>
                        <a:t> = transparent, nothing hidden, “clear as glass”</a:t>
                      </a:r>
                      <a:endParaRPr lang="en-US" sz="2000">
                        <a:latin typeface="Times New Roman"/>
                        <a:ea typeface="Times New Roman"/>
                      </a:endParaRPr>
                    </a:p>
                    <a:p>
                      <a:pPr marL="102870" marR="0" indent="-102870">
                        <a:spcBef>
                          <a:spcPts val="0"/>
                        </a:spcBef>
                        <a:spcAft>
                          <a:spcPts val="0"/>
                        </a:spcAft>
                      </a:pPr>
                      <a:r>
                        <a:rPr lang="en-US" sz="2400">
                          <a:solidFill>
                            <a:srgbClr val="000000"/>
                          </a:solidFill>
                          <a:latin typeface="Times New Roman"/>
                          <a:ea typeface="Times New Roman"/>
                        </a:rPr>
                        <a:t>Seems to implicate there is nothing to hide.</a:t>
                      </a:r>
                      <a:endParaRPr lang="en-US" sz="200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400" dirty="0">
                          <a:solidFill>
                            <a:srgbClr val="000000"/>
                          </a:solidFill>
                          <a:latin typeface="Times New Roman"/>
                          <a:ea typeface="Times New Roman"/>
                        </a:rPr>
                        <a:t>What is the </a:t>
                      </a:r>
                      <a:r>
                        <a:rPr lang="en-US" sz="2400" b="1" u="sng" dirty="0">
                          <a:solidFill>
                            <a:srgbClr val="000000"/>
                          </a:solidFill>
                          <a:latin typeface="Times New Roman"/>
                          <a:ea typeface="Times New Roman"/>
                        </a:rPr>
                        <a:t>wall</a:t>
                      </a:r>
                      <a:r>
                        <a:rPr lang="en-US" sz="2400" dirty="0">
                          <a:solidFill>
                            <a:srgbClr val="000000"/>
                          </a:solidFill>
                          <a:latin typeface="Times New Roman"/>
                          <a:ea typeface="Times New Roman"/>
                        </a:rPr>
                        <a:t>?</a:t>
                      </a:r>
                      <a:endParaRPr lang="en-US" sz="2000" dirty="0">
                        <a:latin typeface="Times New Roman"/>
                        <a:ea typeface="Times New Roman"/>
                      </a:endParaRPr>
                    </a:p>
                    <a:p>
                      <a:pPr marL="342900" marR="0" lvl="0" indent="-342900">
                        <a:spcBef>
                          <a:spcPts val="0"/>
                        </a:spcBef>
                        <a:spcAft>
                          <a:spcPts val="0"/>
                        </a:spcAft>
                        <a:buFont typeface="Symbol"/>
                        <a:buChar char=""/>
                      </a:pPr>
                      <a:r>
                        <a:rPr lang="en-US" sz="2400" dirty="0">
                          <a:solidFill>
                            <a:srgbClr val="000000"/>
                          </a:solidFill>
                          <a:latin typeface="Times New Roman"/>
                          <a:ea typeface="Times New Roman"/>
                        </a:rPr>
                        <a:t>Wall measurement is </a:t>
                      </a:r>
                      <a:r>
                        <a:rPr lang="en-US" sz="2400" i="1" u="sng" dirty="0">
                          <a:solidFill>
                            <a:srgbClr val="000000"/>
                          </a:solidFill>
                          <a:latin typeface="Times New Roman"/>
                          <a:ea typeface="Times New Roman"/>
                        </a:rPr>
                        <a:t>assumed</a:t>
                      </a:r>
                      <a:r>
                        <a:rPr lang="en-US" sz="2400" dirty="0">
                          <a:solidFill>
                            <a:srgbClr val="000000"/>
                          </a:solidFill>
                          <a:latin typeface="Times New Roman"/>
                          <a:ea typeface="Times New Roman"/>
                        </a:rPr>
                        <a:t> to be its thickness.</a:t>
                      </a:r>
                      <a:endParaRPr lang="en-US" sz="2000" dirty="0">
                        <a:latin typeface="Times New Roman"/>
                        <a:ea typeface="Times New Roman"/>
                      </a:endParaRPr>
                    </a:p>
                    <a:p>
                      <a:pPr marL="342900" marR="0" lvl="0" indent="-342900">
                        <a:spcBef>
                          <a:spcPts val="0"/>
                        </a:spcBef>
                        <a:spcAft>
                          <a:spcPts val="0"/>
                        </a:spcAft>
                        <a:buFont typeface="Symbol"/>
                        <a:buChar char=""/>
                      </a:pPr>
                      <a:r>
                        <a:rPr lang="en-US" sz="2400" b="1" u="sng" dirty="0">
                          <a:solidFill>
                            <a:srgbClr val="C00000"/>
                          </a:solidFill>
                          <a:latin typeface="Times New Roman"/>
                          <a:ea typeface="Times New Roman"/>
                        </a:rPr>
                        <a:t>No privacy!!!!!</a:t>
                      </a:r>
                      <a:r>
                        <a:rPr lang="en-US" sz="2400" b="1" u="sng" dirty="0">
                          <a:solidFill>
                            <a:srgbClr val="000000"/>
                          </a:solidFill>
                          <a:latin typeface="Times New Roman"/>
                          <a:ea typeface="Times New Roman"/>
                        </a:rPr>
                        <a:t> </a:t>
                      </a:r>
                      <a:endParaRPr lang="en-US" sz="20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7817" y="1143000"/>
            <a:ext cx="8873837" cy="46482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a:t>
            </a:fld>
            <a:endParaRPr lang="en-US"/>
          </a:p>
        </p:txBody>
      </p:sp>
      <p:sp>
        <p:nvSpPr>
          <p:cNvPr id="8" name="Diamond 7"/>
          <p:cNvSpPr/>
          <p:nvPr/>
        </p:nvSpPr>
        <p:spPr>
          <a:xfrm>
            <a:off x="3124200" y="38100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19-21</a:t>
            </a:r>
          </a:p>
        </p:txBody>
      </p:sp>
      <p:sp>
        <p:nvSpPr>
          <p:cNvPr id="3" name="Content Placeholder 2"/>
          <p:cNvSpPr>
            <a:spLocks noGrp="1"/>
          </p:cNvSpPr>
          <p:nvPr>
            <p:ph idx="1"/>
          </p:nvPr>
        </p:nvSpPr>
        <p:spPr/>
        <p:txBody>
          <a:bodyPr>
            <a:normAutofit fontScale="92500" lnSpcReduction="20000"/>
          </a:bodyPr>
          <a:lstStyle/>
          <a:p>
            <a:pPr>
              <a:buNone/>
            </a:pPr>
            <a:r>
              <a:rPr lang="en-US" baseline="30000" dirty="0" smtClean="0">
                <a:solidFill>
                  <a:srgbClr val="0000FF"/>
                </a:solidFill>
              </a:rPr>
              <a:t>19</a:t>
            </a:r>
            <a:r>
              <a:rPr lang="en-US" dirty="0" smtClean="0"/>
              <a:t>The foundation stones of the city wall were adorned with every kind of precious stone. The first foundation stone was jasper; the second, sapphire; the third, chalcedony; the fourth, emerald; </a:t>
            </a:r>
            <a:r>
              <a:rPr lang="en-US" baseline="30000" dirty="0" smtClean="0">
                <a:solidFill>
                  <a:srgbClr val="0000FF"/>
                </a:solidFill>
              </a:rPr>
              <a:t>20</a:t>
            </a:r>
            <a:r>
              <a:rPr lang="en-US" dirty="0" smtClean="0"/>
              <a:t>the fifth, sardonyx; the sixth, sardius; the seventh, </a:t>
            </a:r>
            <a:r>
              <a:rPr lang="en-US" dirty="0" err="1" smtClean="0"/>
              <a:t>chrysolite</a:t>
            </a:r>
            <a:r>
              <a:rPr lang="en-US" dirty="0" smtClean="0"/>
              <a:t>; the eighth, beryl; the ninth, topaz; the tenth, </a:t>
            </a:r>
            <a:r>
              <a:rPr lang="en-US" dirty="0" err="1" smtClean="0"/>
              <a:t>chrysoprase</a:t>
            </a:r>
            <a:r>
              <a:rPr lang="en-US" dirty="0" smtClean="0"/>
              <a:t>; the eleventh, jacinth; the twelfth, amethyst. </a:t>
            </a:r>
            <a:r>
              <a:rPr lang="en-US" baseline="30000" dirty="0" smtClean="0">
                <a:solidFill>
                  <a:srgbClr val="0000FF"/>
                </a:solidFill>
              </a:rPr>
              <a:t>21</a:t>
            </a:r>
            <a:r>
              <a:rPr lang="en-US" dirty="0" smtClean="0"/>
              <a:t>And the twelve gates were twelve pearls; each one of the gates was a single pearl. And the street of the city was pure gold, like transparent glass.</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31</a:t>
            </a:fld>
            <a:endParaRPr lang="en-US"/>
          </a:p>
        </p:txBody>
      </p:sp>
      <p:pic>
        <p:nvPicPr>
          <p:cNvPr id="3074" name="Picture 2" descr="E:\BIBLE STUDY\MBC Community Teaching\DTW\Revelation\PatSmith-jpgs\35.JPG"/>
          <p:cNvPicPr>
            <a:picLocks noChangeAspect="1" noChangeArrowheads="1"/>
          </p:cNvPicPr>
          <p:nvPr/>
        </p:nvPicPr>
        <p:blipFill>
          <a:blip r:embed="rId2" cstate="print"/>
          <a:srcRect/>
          <a:stretch>
            <a:fillRect/>
          </a:stretch>
        </p:blipFill>
        <p:spPr bwMode="auto">
          <a:xfrm>
            <a:off x="-30413" y="-152400"/>
            <a:ext cx="9250613" cy="7162800"/>
          </a:xfrm>
          <a:prstGeom prst="rect">
            <a:avLst/>
          </a:prstGeom>
          <a:noFill/>
        </p:spPr>
      </p:pic>
      <p:pic>
        <p:nvPicPr>
          <p:cNvPr id="7"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32</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8" name="Table 7"/>
          <p:cNvGraphicFramePr>
            <a:graphicFrameLocks noGrp="1"/>
          </p:cNvGraphicFramePr>
          <p:nvPr/>
        </p:nvGraphicFramePr>
        <p:xfrm>
          <a:off x="457200" y="609600"/>
          <a:ext cx="8229600" cy="5760720"/>
        </p:xfrm>
        <a:graphic>
          <a:graphicData uri="http://schemas.openxmlformats.org/drawingml/2006/table">
            <a:tbl>
              <a:tblPr/>
              <a:tblGrid>
                <a:gridCol w="2760898"/>
                <a:gridCol w="3563702"/>
                <a:gridCol w="1905000"/>
              </a:tblGrid>
              <a:tr h="4953000">
                <a:tc>
                  <a:txBody>
                    <a:bodyPr/>
                    <a:lstStyle/>
                    <a:p>
                      <a:pPr marL="0" marR="0">
                        <a:spcBef>
                          <a:spcPts val="0"/>
                        </a:spcBef>
                        <a:spcAft>
                          <a:spcPts val="0"/>
                        </a:spcAft>
                      </a:pPr>
                      <a:r>
                        <a:rPr lang="en-US" sz="1800" baseline="30000" dirty="0">
                          <a:solidFill>
                            <a:srgbClr val="0000FF"/>
                          </a:solidFill>
                          <a:latin typeface="Times New Roman"/>
                          <a:ea typeface="Times New Roman"/>
                        </a:rPr>
                        <a:t>19</a:t>
                      </a:r>
                      <a:r>
                        <a:rPr lang="en-US" sz="1800" dirty="0">
                          <a:solidFill>
                            <a:srgbClr val="000000"/>
                          </a:solidFill>
                          <a:latin typeface="Times New Roman"/>
                          <a:ea typeface="Times New Roman"/>
                        </a:rPr>
                        <a:t>The </a:t>
                      </a:r>
                      <a:r>
                        <a:rPr lang="en-US" sz="1800" b="1" u="sng" dirty="0">
                          <a:solidFill>
                            <a:srgbClr val="000000"/>
                          </a:solidFill>
                          <a:latin typeface="Times New Roman"/>
                          <a:ea typeface="Times New Roman"/>
                        </a:rPr>
                        <a:t>foundation stones of the </a:t>
                      </a:r>
                      <a:r>
                        <a:rPr lang="en-US" sz="1800" b="1" u="sng" dirty="0">
                          <a:solidFill>
                            <a:srgbClr val="C00000"/>
                          </a:solidFill>
                          <a:latin typeface="Times New Roman"/>
                          <a:ea typeface="Times New Roman"/>
                        </a:rPr>
                        <a:t>city wall</a:t>
                      </a:r>
                      <a:r>
                        <a:rPr lang="en-US" sz="1800" b="1" u="sng" dirty="0">
                          <a:solidFill>
                            <a:srgbClr val="000000"/>
                          </a:solidFill>
                          <a:latin typeface="Times New Roman"/>
                          <a:ea typeface="Times New Roman"/>
                        </a:rPr>
                        <a:t> were adorned with every kind of precious stone</a:t>
                      </a:r>
                      <a:r>
                        <a:rPr lang="en-US" sz="1800" dirty="0">
                          <a:solidFill>
                            <a:srgbClr val="000000"/>
                          </a:solidFill>
                          <a:latin typeface="Times New Roman"/>
                          <a:ea typeface="Times New Roman"/>
                        </a:rPr>
                        <a:t>. The first foundation stone was </a:t>
                      </a:r>
                      <a:r>
                        <a:rPr lang="en-US" sz="1800" b="1" u="sng" dirty="0">
                          <a:solidFill>
                            <a:srgbClr val="00B050"/>
                          </a:solidFill>
                          <a:latin typeface="Times New Roman"/>
                          <a:ea typeface="Times New Roman"/>
                        </a:rPr>
                        <a:t>jasper</a:t>
                      </a:r>
                      <a:r>
                        <a:rPr lang="en-US" sz="1800" dirty="0">
                          <a:solidFill>
                            <a:srgbClr val="000000"/>
                          </a:solidFill>
                          <a:latin typeface="Times New Roman"/>
                          <a:ea typeface="Times New Roman"/>
                        </a:rPr>
                        <a:t>; the second, </a:t>
                      </a:r>
                      <a:r>
                        <a:rPr lang="en-US" sz="1800" b="1" u="sng" dirty="0">
                          <a:solidFill>
                            <a:srgbClr val="00B050"/>
                          </a:solidFill>
                          <a:latin typeface="Times New Roman"/>
                          <a:ea typeface="Times New Roman"/>
                        </a:rPr>
                        <a:t>sapphire</a:t>
                      </a:r>
                      <a:r>
                        <a:rPr lang="en-US" sz="1800" dirty="0">
                          <a:solidFill>
                            <a:srgbClr val="000000"/>
                          </a:solidFill>
                          <a:latin typeface="Times New Roman"/>
                          <a:ea typeface="Times New Roman"/>
                        </a:rPr>
                        <a:t>; the third, </a:t>
                      </a:r>
                      <a:r>
                        <a:rPr lang="en-US" sz="1800" b="1" u="sng" dirty="0">
                          <a:solidFill>
                            <a:srgbClr val="00B050"/>
                          </a:solidFill>
                          <a:latin typeface="Times New Roman"/>
                          <a:ea typeface="Times New Roman"/>
                        </a:rPr>
                        <a:t>chalcedony</a:t>
                      </a:r>
                      <a:r>
                        <a:rPr lang="en-US" sz="1800" dirty="0">
                          <a:solidFill>
                            <a:srgbClr val="000000"/>
                          </a:solidFill>
                          <a:latin typeface="Times New Roman"/>
                          <a:ea typeface="Times New Roman"/>
                        </a:rPr>
                        <a:t>; the fourth, </a:t>
                      </a:r>
                      <a:r>
                        <a:rPr lang="en-US" sz="1800" b="1" u="sng" dirty="0">
                          <a:solidFill>
                            <a:srgbClr val="00B050"/>
                          </a:solidFill>
                          <a:latin typeface="Times New Roman"/>
                          <a:ea typeface="Times New Roman"/>
                        </a:rPr>
                        <a:t>emerald</a:t>
                      </a:r>
                      <a:r>
                        <a:rPr lang="en-US" sz="1800" dirty="0">
                          <a:solidFill>
                            <a:srgbClr val="000000"/>
                          </a:solidFill>
                          <a:latin typeface="Times New Roman"/>
                          <a:ea typeface="Times New Roman"/>
                        </a:rPr>
                        <a:t>; </a:t>
                      </a:r>
                      <a:r>
                        <a:rPr lang="en-US" sz="1800" baseline="30000" dirty="0">
                          <a:solidFill>
                            <a:srgbClr val="0000FF"/>
                          </a:solidFill>
                          <a:latin typeface="Times New Roman"/>
                          <a:ea typeface="Times New Roman"/>
                        </a:rPr>
                        <a:t>20</a:t>
                      </a:r>
                      <a:r>
                        <a:rPr lang="en-US" sz="1800" dirty="0">
                          <a:solidFill>
                            <a:srgbClr val="000000"/>
                          </a:solidFill>
                          <a:latin typeface="Times New Roman"/>
                          <a:ea typeface="Times New Roman"/>
                        </a:rPr>
                        <a:t>the fifth, </a:t>
                      </a:r>
                      <a:r>
                        <a:rPr lang="en-US" sz="1800" b="1" u="sng" dirty="0">
                          <a:solidFill>
                            <a:srgbClr val="00B050"/>
                          </a:solidFill>
                          <a:latin typeface="Times New Roman"/>
                          <a:ea typeface="Times New Roman"/>
                        </a:rPr>
                        <a:t>sardonyx</a:t>
                      </a:r>
                      <a:r>
                        <a:rPr lang="en-US" sz="1800" dirty="0">
                          <a:solidFill>
                            <a:srgbClr val="000000"/>
                          </a:solidFill>
                          <a:latin typeface="Times New Roman"/>
                          <a:ea typeface="Times New Roman"/>
                        </a:rPr>
                        <a:t>; the sixth, </a:t>
                      </a:r>
                      <a:r>
                        <a:rPr lang="en-US" sz="1800" b="1" u="sng" dirty="0" err="1">
                          <a:solidFill>
                            <a:srgbClr val="00B050"/>
                          </a:solidFill>
                          <a:latin typeface="Times New Roman"/>
                          <a:ea typeface="Times New Roman"/>
                        </a:rPr>
                        <a:t>sardius</a:t>
                      </a:r>
                      <a:r>
                        <a:rPr lang="en-US" sz="1800" dirty="0">
                          <a:solidFill>
                            <a:srgbClr val="000000"/>
                          </a:solidFill>
                          <a:latin typeface="Times New Roman"/>
                          <a:ea typeface="Times New Roman"/>
                        </a:rPr>
                        <a:t>; the seventh, </a:t>
                      </a:r>
                      <a:r>
                        <a:rPr lang="en-US" sz="1800" b="1" u="sng" dirty="0" err="1">
                          <a:solidFill>
                            <a:srgbClr val="00B050"/>
                          </a:solidFill>
                          <a:latin typeface="Times New Roman"/>
                          <a:ea typeface="Times New Roman"/>
                        </a:rPr>
                        <a:t>chrysolite</a:t>
                      </a:r>
                      <a:r>
                        <a:rPr lang="en-US" sz="1800" dirty="0">
                          <a:solidFill>
                            <a:srgbClr val="000000"/>
                          </a:solidFill>
                          <a:latin typeface="Times New Roman"/>
                          <a:ea typeface="Times New Roman"/>
                        </a:rPr>
                        <a:t>; the eighth, </a:t>
                      </a:r>
                      <a:r>
                        <a:rPr lang="en-US" sz="1800" b="1" u="sng" dirty="0">
                          <a:solidFill>
                            <a:srgbClr val="00B050"/>
                          </a:solidFill>
                          <a:latin typeface="Times New Roman"/>
                          <a:ea typeface="Times New Roman"/>
                        </a:rPr>
                        <a:t>beryl</a:t>
                      </a:r>
                      <a:r>
                        <a:rPr lang="en-US" sz="1800" dirty="0">
                          <a:solidFill>
                            <a:srgbClr val="000000"/>
                          </a:solidFill>
                          <a:latin typeface="Times New Roman"/>
                          <a:ea typeface="Times New Roman"/>
                        </a:rPr>
                        <a:t>; the ninth, </a:t>
                      </a:r>
                      <a:r>
                        <a:rPr lang="en-US" sz="1800" b="1" u="sng" dirty="0">
                          <a:solidFill>
                            <a:srgbClr val="00B050"/>
                          </a:solidFill>
                          <a:latin typeface="Times New Roman"/>
                          <a:ea typeface="Times New Roman"/>
                        </a:rPr>
                        <a:t>topaz</a:t>
                      </a:r>
                      <a:r>
                        <a:rPr lang="en-US" sz="1800" dirty="0">
                          <a:solidFill>
                            <a:srgbClr val="000000"/>
                          </a:solidFill>
                          <a:latin typeface="Times New Roman"/>
                          <a:ea typeface="Times New Roman"/>
                        </a:rPr>
                        <a:t>; the tenth, </a:t>
                      </a:r>
                      <a:r>
                        <a:rPr lang="en-US" sz="1800" b="1" u="sng" dirty="0" err="1">
                          <a:solidFill>
                            <a:srgbClr val="00B050"/>
                          </a:solidFill>
                          <a:latin typeface="Times New Roman"/>
                          <a:ea typeface="Times New Roman"/>
                        </a:rPr>
                        <a:t>chrysoprase</a:t>
                      </a:r>
                      <a:r>
                        <a:rPr lang="en-US" sz="1800" dirty="0">
                          <a:solidFill>
                            <a:srgbClr val="000000"/>
                          </a:solidFill>
                          <a:latin typeface="Times New Roman"/>
                          <a:ea typeface="Times New Roman"/>
                        </a:rPr>
                        <a:t>; the eleventh, </a:t>
                      </a:r>
                      <a:r>
                        <a:rPr lang="en-US" sz="1800" b="1" u="sng" dirty="0">
                          <a:solidFill>
                            <a:srgbClr val="00B050"/>
                          </a:solidFill>
                          <a:latin typeface="Times New Roman"/>
                          <a:ea typeface="Times New Roman"/>
                        </a:rPr>
                        <a:t>jacinth</a:t>
                      </a:r>
                      <a:r>
                        <a:rPr lang="en-US" sz="1800" dirty="0">
                          <a:solidFill>
                            <a:srgbClr val="000000"/>
                          </a:solidFill>
                          <a:latin typeface="Times New Roman"/>
                          <a:ea typeface="Times New Roman"/>
                        </a:rPr>
                        <a:t>; the twelfth, </a:t>
                      </a:r>
                      <a:r>
                        <a:rPr lang="en-US" sz="1800" b="1" u="sng" dirty="0">
                          <a:solidFill>
                            <a:srgbClr val="00B050"/>
                          </a:solidFill>
                          <a:latin typeface="Times New Roman"/>
                          <a:ea typeface="Times New Roman"/>
                        </a:rPr>
                        <a:t>amethyst</a:t>
                      </a:r>
                      <a:r>
                        <a:rPr lang="en-US" sz="1800" dirty="0">
                          <a:solidFill>
                            <a:srgbClr val="000000"/>
                          </a:solidFill>
                          <a:latin typeface="Times New Roman"/>
                          <a:ea typeface="Times New Roman"/>
                        </a:rPr>
                        <a:t>. </a:t>
                      </a:r>
                      <a:r>
                        <a:rPr lang="en-US" sz="1800" baseline="30000" dirty="0">
                          <a:solidFill>
                            <a:srgbClr val="0000FF"/>
                          </a:solidFill>
                          <a:latin typeface="Times New Roman"/>
                          <a:ea typeface="Times New Roman"/>
                        </a:rPr>
                        <a:t>21</a:t>
                      </a:r>
                      <a:r>
                        <a:rPr lang="en-US" sz="1800" dirty="0">
                          <a:solidFill>
                            <a:srgbClr val="000000"/>
                          </a:solidFill>
                          <a:latin typeface="Times New Roman"/>
                          <a:ea typeface="Times New Roman"/>
                        </a:rPr>
                        <a:t>And the </a:t>
                      </a:r>
                      <a:r>
                        <a:rPr lang="en-US" sz="1800" b="1" u="sng" dirty="0">
                          <a:solidFill>
                            <a:srgbClr val="0070C0"/>
                          </a:solidFill>
                          <a:latin typeface="Times New Roman"/>
                          <a:ea typeface="Times New Roman"/>
                        </a:rPr>
                        <a:t>twelve</a:t>
                      </a:r>
                      <a:r>
                        <a:rPr lang="en-US" sz="1800" b="1" dirty="0">
                          <a:solidFill>
                            <a:srgbClr val="000000"/>
                          </a:solidFill>
                          <a:latin typeface="Times New Roman"/>
                          <a:ea typeface="Times New Roman"/>
                        </a:rPr>
                        <a:t> </a:t>
                      </a:r>
                      <a:r>
                        <a:rPr lang="en-US" sz="1800" b="1" u="sng" dirty="0">
                          <a:solidFill>
                            <a:srgbClr val="000000"/>
                          </a:solidFill>
                          <a:latin typeface="Times New Roman"/>
                          <a:ea typeface="Times New Roman"/>
                        </a:rPr>
                        <a:t>gates were</a:t>
                      </a:r>
                      <a:r>
                        <a:rPr lang="en-US" sz="1800" b="1" dirty="0">
                          <a:solidFill>
                            <a:srgbClr val="000000"/>
                          </a:solidFill>
                          <a:latin typeface="Times New Roman"/>
                          <a:ea typeface="Times New Roman"/>
                        </a:rPr>
                        <a:t> </a:t>
                      </a:r>
                      <a:r>
                        <a:rPr lang="en-US" sz="1800" b="1" u="sng" dirty="0">
                          <a:solidFill>
                            <a:srgbClr val="0070C0"/>
                          </a:solidFill>
                          <a:latin typeface="Times New Roman"/>
                          <a:ea typeface="Times New Roman"/>
                        </a:rPr>
                        <a:t>twelve</a:t>
                      </a:r>
                      <a:r>
                        <a:rPr lang="en-US" sz="1800" b="1" dirty="0">
                          <a:solidFill>
                            <a:srgbClr val="000000"/>
                          </a:solidFill>
                          <a:latin typeface="Times New Roman"/>
                          <a:ea typeface="Times New Roman"/>
                        </a:rPr>
                        <a:t> </a:t>
                      </a:r>
                      <a:r>
                        <a:rPr lang="en-US" sz="1800" b="1" u="sng" dirty="0">
                          <a:solidFill>
                            <a:srgbClr val="000000"/>
                          </a:solidFill>
                          <a:latin typeface="Times New Roman"/>
                          <a:ea typeface="Times New Roman"/>
                        </a:rPr>
                        <a:t>pearls</a:t>
                      </a:r>
                      <a:r>
                        <a:rPr lang="en-US" sz="1800" dirty="0">
                          <a:solidFill>
                            <a:srgbClr val="000000"/>
                          </a:solidFill>
                          <a:latin typeface="Times New Roman"/>
                          <a:ea typeface="Times New Roman"/>
                        </a:rPr>
                        <a:t>; each one of the gates was a single pearl. And </a:t>
                      </a:r>
                      <a:r>
                        <a:rPr lang="en-US" sz="1800" b="1" u="sng" dirty="0">
                          <a:solidFill>
                            <a:srgbClr val="000000"/>
                          </a:solidFill>
                          <a:latin typeface="Times New Roman"/>
                          <a:ea typeface="Times New Roman"/>
                        </a:rPr>
                        <a:t>the street</a:t>
                      </a:r>
                      <a:r>
                        <a:rPr lang="en-US" sz="1800" dirty="0">
                          <a:solidFill>
                            <a:srgbClr val="000000"/>
                          </a:solidFill>
                          <a:latin typeface="Times New Roman"/>
                          <a:ea typeface="Times New Roman"/>
                        </a:rPr>
                        <a:t> of the city was </a:t>
                      </a:r>
                      <a:r>
                        <a:rPr lang="en-US" sz="1800" b="1" u="sng" dirty="0">
                          <a:solidFill>
                            <a:srgbClr val="C00000"/>
                          </a:solidFill>
                          <a:latin typeface="Times New Roman"/>
                          <a:ea typeface="Times New Roman"/>
                        </a:rPr>
                        <a:t>pure gold</a:t>
                      </a:r>
                      <a:r>
                        <a:rPr lang="en-US" sz="1800" dirty="0">
                          <a:solidFill>
                            <a:srgbClr val="000000"/>
                          </a:solidFill>
                          <a:latin typeface="Times New Roman"/>
                          <a:ea typeface="Times New Roman"/>
                        </a:rPr>
                        <a:t>, like </a:t>
                      </a:r>
                      <a:r>
                        <a:rPr lang="en-US" sz="1800" b="1" u="sng" dirty="0">
                          <a:solidFill>
                            <a:srgbClr val="C00000"/>
                          </a:solidFill>
                          <a:latin typeface="Times New Roman"/>
                          <a:ea typeface="Times New Roman"/>
                        </a:rPr>
                        <a:t>transparent glass</a:t>
                      </a:r>
                      <a:r>
                        <a:rPr lang="en-US" sz="1800" b="1" u="sng" dirty="0">
                          <a:solidFill>
                            <a:srgbClr val="000000"/>
                          </a:solidFill>
                          <a:latin typeface="Times New Roman"/>
                          <a:ea typeface="Times New Roman"/>
                        </a:rPr>
                        <a:t>.</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latin typeface="Times New Roman"/>
                          <a:ea typeface="Times New Roman"/>
                        </a:rPr>
                        <a:t>Ezekiel 28:13</a:t>
                      </a:r>
                      <a:r>
                        <a:rPr lang="en-US" sz="1800" dirty="0" smtClean="0">
                          <a:latin typeface="Times New Roman"/>
                          <a:ea typeface="Times New Roman"/>
                        </a:rPr>
                        <a:t> "You were in Eden, the garden of God; Every precious stone was your covering: The </a:t>
                      </a:r>
                      <a:r>
                        <a:rPr lang="en-US" sz="1800" b="1" u="sng" dirty="0" smtClean="0">
                          <a:solidFill>
                            <a:srgbClr val="00B050"/>
                          </a:solidFill>
                          <a:latin typeface="Times New Roman"/>
                          <a:ea typeface="Times New Roman"/>
                        </a:rPr>
                        <a:t>ruby</a:t>
                      </a:r>
                      <a:r>
                        <a:rPr lang="en-US" sz="1800" dirty="0" smtClean="0">
                          <a:latin typeface="Times New Roman"/>
                          <a:ea typeface="Times New Roman"/>
                        </a:rPr>
                        <a:t>, the </a:t>
                      </a:r>
                      <a:r>
                        <a:rPr lang="en-US" sz="1800" b="1" u="sng" dirty="0" smtClean="0">
                          <a:solidFill>
                            <a:srgbClr val="00B050"/>
                          </a:solidFill>
                          <a:latin typeface="Times New Roman"/>
                          <a:ea typeface="Times New Roman"/>
                        </a:rPr>
                        <a:t>topaz</a:t>
                      </a:r>
                      <a:r>
                        <a:rPr lang="en-US" sz="1800" dirty="0" smtClean="0">
                          <a:latin typeface="Times New Roman"/>
                          <a:ea typeface="Times New Roman"/>
                        </a:rPr>
                        <a:t>, and the </a:t>
                      </a:r>
                      <a:r>
                        <a:rPr lang="en-US" sz="1800" b="1" u="sng" dirty="0" smtClean="0">
                          <a:solidFill>
                            <a:srgbClr val="00B050"/>
                          </a:solidFill>
                          <a:latin typeface="Times New Roman"/>
                          <a:ea typeface="Times New Roman"/>
                        </a:rPr>
                        <a:t>diamond</a:t>
                      </a:r>
                      <a:r>
                        <a:rPr lang="en-US" sz="1800" dirty="0" smtClean="0">
                          <a:latin typeface="Times New Roman"/>
                          <a:ea typeface="Times New Roman"/>
                        </a:rPr>
                        <a:t>; The </a:t>
                      </a:r>
                      <a:r>
                        <a:rPr lang="en-US" sz="1800" b="1" u="sng" dirty="0" smtClean="0">
                          <a:solidFill>
                            <a:srgbClr val="00B050"/>
                          </a:solidFill>
                          <a:latin typeface="Times New Roman"/>
                          <a:ea typeface="Times New Roman"/>
                        </a:rPr>
                        <a:t>beryl</a:t>
                      </a:r>
                      <a:r>
                        <a:rPr lang="en-US" sz="1800" dirty="0" smtClean="0">
                          <a:latin typeface="Times New Roman"/>
                          <a:ea typeface="Times New Roman"/>
                        </a:rPr>
                        <a:t>, the </a:t>
                      </a:r>
                      <a:r>
                        <a:rPr lang="en-US" sz="1800" b="1" u="sng" dirty="0" smtClean="0">
                          <a:solidFill>
                            <a:srgbClr val="00B050"/>
                          </a:solidFill>
                          <a:latin typeface="Times New Roman"/>
                          <a:ea typeface="Times New Roman"/>
                        </a:rPr>
                        <a:t>onyx</a:t>
                      </a:r>
                      <a:r>
                        <a:rPr lang="en-US" sz="1800" dirty="0" smtClean="0">
                          <a:latin typeface="Times New Roman"/>
                          <a:ea typeface="Times New Roman"/>
                        </a:rPr>
                        <a:t>, and the </a:t>
                      </a:r>
                      <a:r>
                        <a:rPr lang="en-US" sz="1800" b="1" u="sng" dirty="0" smtClean="0">
                          <a:solidFill>
                            <a:srgbClr val="00B050"/>
                          </a:solidFill>
                          <a:latin typeface="Times New Roman"/>
                          <a:ea typeface="Times New Roman"/>
                        </a:rPr>
                        <a:t>jasper</a:t>
                      </a:r>
                      <a:r>
                        <a:rPr lang="en-US" sz="1800" dirty="0" smtClean="0">
                          <a:latin typeface="Times New Roman"/>
                          <a:ea typeface="Times New Roman"/>
                        </a:rPr>
                        <a:t>; The </a:t>
                      </a:r>
                      <a:r>
                        <a:rPr lang="en-US" sz="1800" b="1" u="sng" dirty="0" smtClean="0">
                          <a:solidFill>
                            <a:srgbClr val="00B050"/>
                          </a:solidFill>
                          <a:latin typeface="Times New Roman"/>
                          <a:ea typeface="Times New Roman"/>
                        </a:rPr>
                        <a:t>lapis lazuli</a:t>
                      </a:r>
                      <a:r>
                        <a:rPr lang="en-US" sz="1800" dirty="0" smtClean="0">
                          <a:latin typeface="Times New Roman"/>
                          <a:ea typeface="Times New Roman"/>
                        </a:rPr>
                        <a:t>, the </a:t>
                      </a:r>
                      <a:r>
                        <a:rPr lang="en-US" sz="1800" b="1" u="sng" dirty="0" smtClean="0">
                          <a:solidFill>
                            <a:srgbClr val="00B050"/>
                          </a:solidFill>
                          <a:latin typeface="Times New Roman"/>
                          <a:ea typeface="Times New Roman"/>
                        </a:rPr>
                        <a:t>turquoise</a:t>
                      </a:r>
                      <a:r>
                        <a:rPr lang="en-US" sz="1800" dirty="0" smtClean="0">
                          <a:latin typeface="Times New Roman"/>
                          <a:ea typeface="Times New Roman"/>
                        </a:rPr>
                        <a:t>, and the </a:t>
                      </a:r>
                      <a:r>
                        <a:rPr lang="en-US" sz="1800" b="1" u="sng" dirty="0" smtClean="0">
                          <a:solidFill>
                            <a:srgbClr val="00B050"/>
                          </a:solidFill>
                          <a:latin typeface="Times New Roman"/>
                          <a:ea typeface="Times New Roman"/>
                        </a:rPr>
                        <a:t>emerald</a:t>
                      </a:r>
                      <a:r>
                        <a:rPr lang="en-US" sz="1800" dirty="0" smtClean="0">
                          <a:latin typeface="Times New Roman"/>
                          <a:ea typeface="Times New Roman"/>
                        </a:rPr>
                        <a:t>; And the gold, the workmanship of your settings and sockets, Was in you. On the day that you were created They were prepared. </a:t>
                      </a:r>
                      <a:endParaRPr lang="en-US" sz="1600" dirty="0" smtClean="0">
                        <a:latin typeface="Times New Roman"/>
                        <a:ea typeface="Times New Roman"/>
                      </a:endParaRPr>
                    </a:p>
                    <a:p>
                      <a:pPr marL="102870" marR="0" indent="-102870">
                        <a:spcBef>
                          <a:spcPts val="0"/>
                        </a:spcBef>
                        <a:spcAft>
                          <a:spcPts val="0"/>
                        </a:spcAft>
                      </a:pPr>
                      <a:r>
                        <a:rPr lang="en-US" sz="1800" b="1" dirty="0" smtClean="0">
                          <a:solidFill>
                            <a:srgbClr val="0000FF"/>
                          </a:solidFill>
                          <a:latin typeface="Times New Roman"/>
                          <a:ea typeface="Times New Roman"/>
                        </a:rPr>
                        <a:t>Exodus </a:t>
                      </a:r>
                      <a:r>
                        <a:rPr lang="en-US" sz="1800" b="1" dirty="0">
                          <a:solidFill>
                            <a:srgbClr val="0000FF"/>
                          </a:solidFill>
                          <a:latin typeface="Times New Roman"/>
                          <a:ea typeface="Times New Roman"/>
                        </a:rPr>
                        <a:t>28:17-20</a:t>
                      </a:r>
                      <a:r>
                        <a:rPr lang="en-US" sz="1800" dirty="0">
                          <a:solidFill>
                            <a:srgbClr val="000000"/>
                          </a:solidFill>
                          <a:latin typeface="Times New Roman"/>
                          <a:ea typeface="Times New Roman"/>
                        </a:rPr>
                        <a:t> "And you shall mount on it four rows of stones; the first row </a:t>
                      </a:r>
                      <a:r>
                        <a:rPr lang="en-US" sz="1800" i="1" dirty="0">
                          <a:solidFill>
                            <a:srgbClr val="000000"/>
                          </a:solidFill>
                          <a:latin typeface="Times New Roman"/>
                          <a:ea typeface="Times New Roman"/>
                        </a:rPr>
                        <a:t>shall be</a:t>
                      </a:r>
                      <a:r>
                        <a:rPr lang="en-US" sz="1800" dirty="0">
                          <a:solidFill>
                            <a:srgbClr val="000000"/>
                          </a:solidFill>
                          <a:latin typeface="Times New Roman"/>
                          <a:ea typeface="Times New Roman"/>
                        </a:rPr>
                        <a:t> a row of </a:t>
                      </a:r>
                      <a:r>
                        <a:rPr lang="en-US" sz="1800" b="1" u="sng" dirty="0">
                          <a:solidFill>
                            <a:srgbClr val="00B050"/>
                          </a:solidFill>
                          <a:latin typeface="Times New Roman"/>
                          <a:ea typeface="Times New Roman"/>
                        </a:rPr>
                        <a:t>ruby</a:t>
                      </a:r>
                      <a:r>
                        <a:rPr lang="en-US" sz="1800" dirty="0">
                          <a:solidFill>
                            <a:srgbClr val="000000"/>
                          </a:solidFill>
                          <a:latin typeface="Times New Roman"/>
                          <a:ea typeface="Times New Roman"/>
                        </a:rPr>
                        <a:t>, </a:t>
                      </a:r>
                      <a:r>
                        <a:rPr lang="en-US" sz="1800" b="1" u="sng" dirty="0">
                          <a:solidFill>
                            <a:srgbClr val="00B050"/>
                          </a:solidFill>
                          <a:latin typeface="Times New Roman"/>
                          <a:ea typeface="Times New Roman"/>
                        </a:rPr>
                        <a:t>topaz</a:t>
                      </a:r>
                      <a:r>
                        <a:rPr lang="en-US" sz="1800" dirty="0">
                          <a:solidFill>
                            <a:srgbClr val="000000"/>
                          </a:solidFill>
                          <a:latin typeface="Times New Roman"/>
                          <a:ea typeface="Times New Roman"/>
                        </a:rPr>
                        <a:t> and </a:t>
                      </a:r>
                      <a:r>
                        <a:rPr lang="en-US" sz="1800" b="1" u="sng" dirty="0">
                          <a:solidFill>
                            <a:srgbClr val="00B050"/>
                          </a:solidFill>
                          <a:latin typeface="Times New Roman"/>
                          <a:ea typeface="Times New Roman"/>
                        </a:rPr>
                        <a:t>emerald</a:t>
                      </a:r>
                      <a:r>
                        <a:rPr lang="en-US" sz="1800" dirty="0">
                          <a:solidFill>
                            <a:srgbClr val="000000"/>
                          </a:solidFill>
                          <a:latin typeface="Times New Roman"/>
                          <a:ea typeface="Times New Roman"/>
                        </a:rPr>
                        <a:t>; </a:t>
                      </a:r>
                      <a:r>
                        <a:rPr lang="en-US" sz="1800" baseline="30000" dirty="0">
                          <a:solidFill>
                            <a:srgbClr val="0000FF"/>
                          </a:solidFill>
                          <a:latin typeface="Times New Roman"/>
                          <a:ea typeface="Times New Roman"/>
                        </a:rPr>
                        <a:t>18</a:t>
                      </a:r>
                      <a:r>
                        <a:rPr lang="en-US" sz="1800" dirty="0">
                          <a:solidFill>
                            <a:srgbClr val="000000"/>
                          </a:solidFill>
                          <a:latin typeface="Times New Roman"/>
                          <a:ea typeface="Times New Roman"/>
                        </a:rPr>
                        <a:t>and the second row a </a:t>
                      </a:r>
                      <a:r>
                        <a:rPr lang="en-US" sz="1800" b="1" u="sng" dirty="0">
                          <a:solidFill>
                            <a:srgbClr val="00B050"/>
                          </a:solidFill>
                          <a:latin typeface="Times New Roman"/>
                          <a:ea typeface="Times New Roman"/>
                        </a:rPr>
                        <a:t>turquoise</a:t>
                      </a:r>
                      <a:r>
                        <a:rPr lang="en-US" sz="1800" dirty="0">
                          <a:solidFill>
                            <a:srgbClr val="000000"/>
                          </a:solidFill>
                          <a:latin typeface="Times New Roman"/>
                          <a:ea typeface="Times New Roman"/>
                        </a:rPr>
                        <a:t>, a </a:t>
                      </a:r>
                      <a:r>
                        <a:rPr lang="en-US" sz="1800" b="1" u="sng" dirty="0">
                          <a:solidFill>
                            <a:srgbClr val="00B050"/>
                          </a:solidFill>
                          <a:latin typeface="Times New Roman"/>
                          <a:ea typeface="Times New Roman"/>
                        </a:rPr>
                        <a:t>sapphire</a:t>
                      </a:r>
                      <a:r>
                        <a:rPr lang="en-US" sz="1800" dirty="0">
                          <a:solidFill>
                            <a:srgbClr val="000000"/>
                          </a:solidFill>
                          <a:latin typeface="Times New Roman"/>
                          <a:ea typeface="Times New Roman"/>
                        </a:rPr>
                        <a:t> and a </a:t>
                      </a:r>
                      <a:r>
                        <a:rPr lang="en-US" sz="1800" b="1" u="sng" dirty="0">
                          <a:solidFill>
                            <a:srgbClr val="00B050"/>
                          </a:solidFill>
                          <a:latin typeface="Times New Roman"/>
                          <a:ea typeface="Times New Roman"/>
                        </a:rPr>
                        <a:t>diamond</a:t>
                      </a:r>
                      <a:r>
                        <a:rPr lang="en-US" sz="1800" dirty="0">
                          <a:solidFill>
                            <a:srgbClr val="000000"/>
                          </a:solidFill>
                          <a:latin typeface="Times New Roman"/>
                          <a:ea typeface="Times New Roman"/>
                        </a:rPr>
                        <a:t>; </a:t>
                      </a:r>
                      <a:r>
                        <a:rPr lang="en-US" sz="1800" baseline="30000" dirty="0">
                          <a:solidFill>
                            <a:srgbClr val="0000FF"/>
                          </a:solidFill>
                          <a:latin typeface="Times New Roman"/>
                          <a:ea typeface="Times New Roman"/>
                        </a:rPr>
                        <a:t>19</a:t>
                      </a:r>
                      <a:r>
                        <a:rPr lang="en-US" sz="1800" dirty="0">
                          <a:solidFill>
                            <a:srgbClr val="000000"/>
                          </a:solidFill>
                          <a:latin typeface="Times New Roman"/>
                          <a:ea typeface="Times New Roman"/>
                        </a:rPr>
                        <a:t>and the third row a </a:t>
                      </a:r>
                      <a:r>
                        <a:rPr lang="en-US" sz="1800" b="1" u="sng" dirty="0">
                          <a:solidFill>
                            <a:srgbClr val="00B050"/>
                          </a:solidFill>
                          <a:latin typeface="Times New Roman"/>
                          <a:ea typeface="Times New Roman"/>
                        </a:rPr>
                        <a:t>jacinth</a:t>
                      </a:r>
                      <a:r>
                        <a:rPr lang="en-US" sz="1800" dirty="0">
                          <a:solidFill>
                            <a:srgbClr val="000000"/>
                          </a:solidFill>
                          <a:latin typeface="Times New Roman"/>
                          <a:ea typeface="Times New Roman"/>
                        </a:rPr>
                        <a:t>, an </a:t>
                      </a:r>
                      <a:r>
                        <a:rPr lang="en-US" sz="1800" b="1" u="sng" dirty="0">
                          <a:solidFill>
                            <a:srgbClr val="00B050"/>
                          </a:solidFill>
                          <a:latin typeface="Times New Roman"/>
                          <a:ea typeface="Times New Roman"/>
                        </a:rPr>
                        <a:t>agate</a:t>
                      </a:r>
                      <a:r>
                        <a:rPr lang="en-US" sz="1800" dirty="0">
                          <a:solidFill>
                            <a:srgbClr val="000000"/>
                          </a:solidFill>
                          <a:latin typeface="Times New Roman"/>
                          <a:ea typeface="Times New Roman"/>
                        </a:rPr>
                        <a:t> and an </a:t>
                      </a:r>
                      <a:r>
                        <a:rPr lang="en-US" sz="1800" b="1" u="sng" dirty="0">
                          <a:solidFill>
                            <a:srgbClr val="00B050"/>
                          </a:solidFill>
                          <a:latin typeface="Times New Roman"/>
                          <a:ea typeface="Times New Roman"/>
                        </a:rPr>
                        <a:t>amethyst</a:t>
                      </a:r>
                      <a:r>
                        <a:rPr lang="en-US" sz="1800" dirty="0">
                          <a:solidFill>
                            <a:srgbClr val="000000"/>
                          </a:solidFill>
                          <a:latin typeface="Times New Roman"/>
                          <a:ea typeface="Times New Roman"/>
                        </a:rPr>
                        <a:t>; </a:t>
                      </a:r>
                      <a:r>
                        <a:rPr lang="en-US" sz="1800" baseline="30000" dirty="0">
                          <a:solidFill>
                            <a:srgbClr val="0000FF"/>
                          </a:solidFill>
                          <a:latin typeface="Times New Roman"/>
                          <a:ea typeface="Times New Roman"/>
                        </a:rPr>
                        <a:t>20</a:t>
                      </a:r>
                      <a:r>
                        <a:rPr lang="en-US" sz="1800" dirty="0">
                          <a:solidFill>
                            <a:srgbClr val="000000"/>
                          </a:solidFill>
                          <a:latin typeface="Times New Roman"/>
                          <a:ea typeface="Times New Roman"/>
                        </a:rPr>
                        <a:t>and the fourth row a </a:t>
                      </a:r>
                      <a:r>
                        <a:rPr lang="en-US" sz="1800" b="1" u="sng" dirty="0">
                          <a:solidFill>
                            <a:srgbClr val="00B050"/>
                          </a:solidFill>
                          <a:latin typeface="Times New Roman"/>
                          <a:ea typeface="Times New Roman"/>
                        </a:rPr>
                        <a:t>beryl</a:t>
                      </a:r>
                      <a:r>
                        <a:rPr lang="en-US" sz="1800" dirty="0">
                          <a:solidFill>
                            <a:srgbClr val="000000"/>
                          </a:solidFill>
                          <a:latin typeface="Times New Roman"/>
                          <a:ea typeface="Times New Roman"/>
                        </a:rPr>
                        <a:t> and an </a:t>
                      </a:r>
                      <a:r>
                        <a:rPr lang="en-US" sz="1800" b="1" u="sng" dirty="0">
                          <a:solidFill>
                            <a:srgbClr val="00B050"/>
                          </a:solidFill>
                          <a:latin typeface="Times New Roman"/>
                          <a:ea typeface="Times New Roman"/>
                        </a:rPr>
                        <a:t>onyx</a:t>
                      </a:r>
                      <a:r>
                        <a:rPr lang="en-US" sz="1800" dirty="0">
                          <a:solidFill>
                            <a:srgbClr val="000000"/>
                          </a:solidFill>
                          <a:latin typeface="Times New Roman"/>
                          <a:ea typeface="Times New Roman"/>
                        </a:rPr>
                        <a:t> and a </a:t>
                      </a:r>
                      <a:r>
                        <a:rPr lang="en-US" sz="1800" b="1" u="sng" dirty="0">
                          <a:solidFill>
                            <a:srgbClr val="00B050"/>
                          </a:solidFill>
                          <a:latin typeface="Times New Roman"/>
                          <a:ea typeface="Times New Roman"/>
                        </a:rPr>
                        <a:t>jasper</a:t>
                      </a:r>
                      <a:r>
                        <a:rPr lang="en-US" sz="1800" dirty="0">
                          <a:solidFill>
                            <a:srgbClr val="000000"/>
                          </a:solidFill>
                          <a:latin typeface="Times New Roman"/>
                          <a:ea typeface="Times New Roman"/>
                        </a:rPr>
                        <a:t>; they shall be set in gold filigree. </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Again, John is describing what cannot be experienced today. That is no reason not to take this </a:t>
                      </a:r>
                      <a:r>
                        <a:rPr lang="en-US" sz="1800" b="1" u="sng" dirty="0">
                          <a:solidFill>
                            <a:srgbClr val="000000"/>
                          </a:solidFill>
                          <a:latin typeface="Times New Roman"/>
                          <a:ea typeface="Times New Roman"/>
                        </a:rPr>
                        <a:t>literally</a:t>
                      </a:r>
                      <a:r>
                        <a:rPr lang="en-US" sz="18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b="1" u="sng" dirty="0">
                          <a:solidFill>
                            <a:srgbClr val="000000"/>
                          </a:solidFill>
                          <a:latin typeface="Times New Roman"/>
                          <a:ea typeface="Times New Roman"/>
                        </a:rPr>
                        <a:t>Lucifer</a:t>
                      </a:r>
                      <a:r>
                        <a:rPr lang="en-US" sz="1800" dirty="0">
                          <a:solidFill>
                            <a:srgbClr val="000000"/>
                          </a:solidFill>
                          <a:latin typeface="Times New Roman"/>
                          <a:ea typeface="Times New Roman"/>
                        </a:rPr>
                        <a:t> seems to have lost his beauty to </a:t>
                      </a:r>
                      <a:r>
                        <a:rPr lang="en-US" sz="1800" b="1" u="sng" dirty="0">
                          <a:solidFill>
                            <a:srgbClr val="000000"/>
                          </a:solidFill>
                          <a:latin typeface="Times New Roman"/>
                          <a:ea typeface="Times New Roman"/>
                        </a:rPr>
                        <a:t>Israel</a:t>
                      </a:r>
                      <a:r>
                        <a:rPr lang="en-US" sz="1800" dirty="0">
                          <a:solidFill>
                            <a:srgbClr val="000000"/>
                          </a:solidFill>
                          <a:latin typeface="Times New Roman"/>
                          <a:ea typeface="Times New Roman"/>
                        </a:rPr>
                        <a:t>, the </a:t>
                      </a:r>
                      <a:r>
                        <a:rPr lang="en-US" sz="1800" b="1" u="sng" dirty="0">
                          <a:solidFill>
                            <a:srgbClr val="000000"/>
                          </a:solidFill>
                          <a:latin typeface="Times New Roman"/>
                          <a:ea typeface="Times New Roman"/>
                        </a:rPr>
                        <a:t>Church</a:t>
                      </a:r>
                      <a:r>
                        <a:rPr lang="en-US" sz="1800" dirty="0">
                          <a:solidFill>
                            <a:srgbClr val="000000"/>
                          </a:solidFill>
                          <a:latin typeface="Times New Roman"/>
                          <a:ea typeface="Times New Roman"/>
                        </a:rPr>
                        <a:t>, and </a:t>
                      </a:r>
                      <a:r>
                        <a:rPr lang="en-US" sz="1800" b="1" u="sng" dirty="0">
                          <a:solidFill>
                            <a:srgbClr val="000000"/>
                          </a:solidFill>
                          <a:latin typeface="Times New Roman"/>
                          <a:ea typeface="Times New Roman"/>
                        </a:rPr>
                        <a:t>New Jerusalem</a:t>
                      </a:r>
                      <a:r>
                        <a:rPr lang="en-US" sz="1800" b="1" u="sng"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a:t>
                      </a:r>
                      <a:r>
                        <a:rPr lang="en-US" sz="1800" b="1" u="sng" dirty="0">
                          <a:solidFill>
                            <a:srgbClr val="000000"/>
                          </a:solidFill>
                          <a:latin typeface="Times New Roman"/>
                          <a:ea typeface="Times New Roman"/>
                        </a:rPr>
                        <a:t>the street</a:t>
                      </a:r>
                      <a:r>
                        <a:rPr lang="en-US" sz="1800" dirty="0">
                          <a:solidFill>
                            <a:srgbClr val="000000"/>
                          </a:solidFill>
                          <a:latin typeface="Times New Roman"/>
                          <a:ea typeface="Times New Roman"/>
                        </a:rPr>
                        <a:t>” - singular</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22</a:t>
            </a:r>
          </a:p>
        </p:txBody>
      </p:sp>
      <p:sp>
        <p:nvSpPr>
          <p:cNvPr id="3" name="Content Placeholder 2"/>
          <p:cNvSpPr>
            <a:spLocks noGrp="1"/>
          </p:cNvSpPr>
          <p:nvPr>
            <p:ph idx="1"/>
          </p:nvPr>
        </p:nvSpPr>
        <p:spPr>
          <a:xfrm>
            <a:off x="457200" y="1570037"/>
            <a:ext cx="8229600" cy="4525963"/>
          </a:xfrm>
        </p:spPr>
        <p:txBody>
          <a:bodyPr>
            <a:normAutofit/>
          </a:bodyPr>
          <a:lstStyle/>
          <a:p>
            <a:pPr>
              <a:buNone/>
            </a:pPr>
            <a:r>
              <a:rPr lang="en-US" baseline="30000" dirty="0" smtClean="0">
                <a:solidFill>
                  <a:srgbClr val="0000FF"/>
                </a:solidFill>
              </a:rPr>
              <a:t>22</a:t>
            </a:r>
            <a:r>
              <a:rPr lang="en-US" dirty="0" smtClean="0"/>
              <a:t>And I saw no temple in it, for the Lord God, the Almighty, and the Lamb, are its temple.</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34</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8" name="Table 7"/>
          <p:cNvGraphicFramePr>
            <a:graphicFrameLocks noGrp="1"/>
          </p:cNvGraphicFramePr>
          <p:nvPr/>
        </p:nvGraphicFramePr>
        <p:xfrm>
          <a:off x="457200" y="914400"/>
          <a:ext cx="8305800" cy="5105400"/>
        </p:xfrm>
        <a:graphic>
          <a:graphicData uri="http://schemas.openxmlformats.org/drawingml/2006/table">
            <a:tbl>
              <a:tblPr/>
              <a:tblGrid>
                <a:gridCol w="2362200"/>
                <a:gridCol w="3810000"/>
                <a:gridCol w="2133600"/>
              </a:tblGrid>
              <a:tr h="5105400">
                <a:tc>
                  <a:txBody>
                    <a:bodyPr/>
                    <a:lstStyle/>
                    <a:p>
                      <a:pPr marL="0" marR="0">
                        <a:spcBef>
                          <a:spcPts val="0"/>
                        </a:spcBef>
                        <a:spcAft>
                          <a:spcPts val="0"/>
                        </a:spcAft>
                      </a:pPr>
                      <a:r>
                        <a:rPr lang="en-US" sz="2400" baseline="30000" dirty="0">
                          <a:solidFill>
                            <a:srgbClr val="0000FF"/>
                          </a:solidFill>
                          <a:latin typeface="Times New Roman"/>
                          <a:ea typeface="Times New Roman"/>
                        </a:rPr>
                        <a:t>22</a:t>
                      </a:r>
                      <a:r>
                        <a:rPr lang="en-US" sz="2400" b="1" u="sng" dirty="0">
                          <a:solidFill>
                            <a:srgbClr val="000000"/>
                          </a:solidFill>
                          <a:latin typeface="Times New Roman"/>
                          <a:ea typeface="Times New Roman"/>
                        </a:rPr>
                        <a:t>And I saw</a:t>
                      </a:r>
                      <a:r>
                        <a:rPr lang="en-US" sz="2400" b="1" dirty="0">
                          <a:solidFill>
                            <a:srgbClr val="000000"/>
                          </a:solidFill>
                          <a:latin typeface="Times New Roman"/>
                          <a:ea typeface="Times New Roman"/>
                        </a:rPr>
                        <a:t> </a:t>
                      </a:r>
                      <a:r>
                        <a:rPr lang="en-US" sz="2400" b="1" u="sng" dirty="0">
                          <a:solidFill>
                            <a:srgbClr val="C00000"/>
                          </a:solidFill>
                          <a:latin typeface="Times New Roman"/>
                          <a:ea typeface="Times New Roman"/>
                        </a:rPr>
                        <a:t>no temple</a:t>
                      </a:r>
                      <a:r>
                        <a:rPr lang="en-US" sz="2400" dirty="0">
                          <a:solidFill>
                            <a:srgbClr val="000000"/>
                          </a:solidFill>
                          <a:latin typeface="Times New Roman"/>
                          <a:ea typeface="Times New Roman"/>
                        </a:rPr>
                        <a:t> in it, for the </a:t>
                      </a:r>
                      <a:r>
                        <a:rPr lang="en-US" sz="2400" b="1" u="sng" dirty="0">
                          <a:solidFill>
                            <a:srgbClr val="C00000"/>
                          </a:solidFill>
                          <a:latin typeface="Times New Roman"/>
                          <a:ea typeface="Times New Roman"/>
                        </a:rPr>
                        <a:t>Lord God, the Almighty, and the Lamb, are its temple</a:t>
                      </a:r>
                      <a:r>
                        <a:rPr lang="en-US" sz="2400" dirty="0">
                          <a:solidFill>
                            <a:srgbClr val="000000"/>
                          </a:solidFill>
                          <a:latin typeface="Times New Roman"/>
                          <a:ea typeface="Times New Roman"/>
                        </a:rPr>
                        <a:t>.</a:t>
                      </a:r>
                      <a:endParaRPr lang="en-US" sz="20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2400" b="1" dirty="0">
                          <a:solidFill>
                            <a:srgbClr val="0000FF"/>
                          </a:solidFill>
                          <a:latin typeface="Times New Roman"/>
                          <a:ea typeface="Times New Roman"/>
                        </a:rPr>
                        <a:t>Rev. 3:12</a:t>
                      </a:r>
                      <a:r>
                        <a:rPr lang="en-US" sz="2400" dirty="0">
                          <a:latin typeface="Times New Roman"/>
                          <a:ea typeface="Times New Roman"/>
                        </a:rPr>
                        <a:t> </a:t>
                      </a:r>
                      <a:r>
                        <a:rPr lang="en-US" sz="2400" dirty="0">
                          <a:solidFill>
                            <a:srgbClr val="FF0000"/>
                          </a:solidFill>
                          <a:latin typeface="Times New Roman"/>
                          <a:ea typeface="Times New Roman"/>
                        </a:rPr>
                        <a:t>'He who overcomes, </a:t>
                      </a:r>
                      <a:r>
                        <a:rPr lang="en-US" sz="2400" b="1" u="sng" dirty="0">
                          <a:solidFill>
                            <a:srgbClr val="FF0000"/>
                          </a:solidFill>
                          <a:latin typeface="Times New Roman"/>
                          <a:ea typeface="Times New Roman"/>
                        </a:rPr>
                        <a:t>I will make him a pillar in the temple of My God</a:t>
                      </a:r>
                      <a:r>
                        <a:rPr lang="en-US" sz="2400" dirty="0">
                          <a:solidFill>
                            <a:srgbClr val="FF0000"/>
                          </a:solidFill>
                          <a:latin typeface="Times New Roman"/>
                          <a:ea typeface="Times New Roman"/>
                        </a:rPr>
                        <a:t>, and he will not go out from it anymore; and I will write upon him the name of My God, and the name of the city of My God, the </a:t>
                      </a:r>
                      <a:r>
                        <a:rPr lang="en-US" sz="2400" b="1" u="sng" dirty="0">
                          <a:solidFill>
                            <a:srgbClr val="FF0000"/>
                          </a:solidFill>
                          <a:latin typeface="Times New Roman"/>
                          <a:ea typeface="Times New Roman"/>
                        </a:rPr>
                        <a:t>new Jerusalem</a:t>
                      </a:r>
                      <a:r>
                        <a:rPr lang="en-US" sz="2400" dirty="0">
                          <a:solidFill>
                            <a:srgbClr val="FF0000"/>
                          </a:solidFill>
                          <a:latin typeface="Times New Roman"/>
                          <a:ea typeface="Times New Roman"/>
                        </a:rPr>
                        <a:t>, which comes down out of heaven from My God, and My new name. </a:t>
                      </a:r>
                      <a:endParaRPr lang="en-US" sz="20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400" dirty="0">
                          <a:solidFill>
                            <a:srgbClr val="000000"/>
                          </a:solidFill>
                          <a:latin typeface="Times New Roman"/>
                          <a:ea typeface="Times New Roman"/>
                        </a:rPr>
                        <a:t>Note the pairing of God and the Lamb in vs. </a:t>
                      </a:r>
                      <a:r>
                        <a:rPr lang="en-US" sz="2400" b="1" dirty="0">
                          <a:solidFill>
                            <a:srgbClr val="0000FF"/>
                          </a:solidFill>
                          <a:latin typeface="Times New Roman"/>
                          <a:ea typeface="Times New Roman"/>
                        </a:rPr>
                        <a:t>22 &amp; </a:t>
                      </a:r>
                      <a:r>
                        <a:rPr lang="en-US" sz="2400" b="1" kern="1200" dirty="0">
                          <a:solidFill>
                            <a:srgbClr val="0000FF"/>
                          </a:solidFill>
                          <a:latin typeface="Times New Roman"/>
                          <a:ea typeface="Times New Roman"/>
                          <a:cs typeface="+mn-cs"/>
                        </a:rPr>
                        <a:t>23</a:t>
                      </a:r>
                      <a:r>
                        <a:rPr lang="en-US" sz="2400" dirty="0">
                          <a:solidFill>
                            <a:srgbClr val="000000"/>
                          </a:solidFill>
                          <a:latin typeface="Times New Roman"/>
                          <a:ea typeface="Times New Roman"/>
                        </a:rPr>
                        <a:t>. Why</a:t>
                      </a:r>
                      <a:r>
                        <a:rPr lang="en-US" sz="24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2400" dirty="0" smtClean="0">
                        <a:solidFill>
                          <a:srgbClr val="000000"/>
                        </a:solidFill>
                        <a:latin typeface="Times New Roman"/>
                        <a:ea typeface="Times New Roman"/>
                      </a:endParaRPr>
                    </a:p>
                    <a:p>
                      <a:pPr marL="342900" marR="0" lvl="0" indent="-342900">
                        <a:spcBef>
                          <a:spcPts val="0"/>
                        </a:spcBef>
                        <a:spcAft>
                          <a:spcPts val="0"/>
                        </a:spcAft>
                        <a:buFont typeface="Symbol"/>
                        <a:buChar char=""/>
                      </a:pPr>
                      <a:endParaRPr lang="en-US" sz="2000" dirty="0">
                        <a:latin typeface="Times New Roman"/>
                        <a:ea typeface="Times New Roman"/>
                      </a:endParaRPr>
                    </a:p>
                    <a:p>
                      <a:pPr marL="342900" marR="0" lvl="0" indent="-342900">
                        <a:spcBef>
                          <a:spcPts val="0"/>
                        </a:spcBef>
                        <a:spcAft>
                          <a:spcPts val="0"/>
                        </a:spcAft>
                        <a:buFont typeface="Symbol"/>
                        <a:buChar char=""/>
                      </a:pPr>
                      <a:r>
                        <a:rPr lang="en-US" sz="2400" b="1" dirty="0" smtClean="0">
                          <a:solidFill>
                            <a:schemeClr val="tx1"/>
                          </a:solidFill>
                          <a:latin typeface="Times New Roman"/>
                          <a:ea typeface="Times New Roman"/>
                        </a:rPr>
                        <a:t> </a:t>
                      </a:r>
                      <a:r>
                        <a:rPr lang="en-US" sz="2400" b="1" dirty="0" smtClean="0">
                          <a:solidFill>
                            <a:srgbClr val="0000FF"/>
                          </a:solidFill>
                          <a:latin typeface="Times New Roman"/>
                          <a:ea typeface="Times New Roman"/>
                        </a:rPr>
                        <a:t>Rev </a:t>
                      </a:r>
                      <a:r>
                        <a:rPr lang="en-US" sz="2400" b="1" dirty="0">
                          <a:solidFill>
                            <a:srgbClr val="0000FF"/>
                          </a:solidFill>
                          <a:latin typeface="Times New Roman"/>
                          <a:ea typeface="Times New Roman"/>
                        </a:rPr>
                        <a:t>11:19, 15:5</a:t>
                      </a:r>
                      <a:r>
                        <a:rPr lang="en-US" sz="2400" b="1" dirty="0">
                          <a:solidFill>
                            <a:srgbClr val="000000"/>
                          </a:solidFill>
                          <a:latin typeface="Times New Roman"/>
                          <a:ea typeface="Times New Roman"/>
                        </a:rPr>
                        <a:t> </a:t>
                      </a:r>
                      <a:endParaRPr lang="en-US" sz="20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21: 23-27 </a:t>
            </a:r>
          </a:p>
        </p:txBody>
      </p:sp>
      <p:sp>
        <p:nvSpPr>
          <p:cNvPr id="3" name="Content Placeholder 2"/>
          <p:cNvSpPr>
            <a:spLocks noGrp="1"/>
          </p:cNvSpPr>
          <p:nvPr>
            <p:ph idx="1"/>
          </p:nvPr>
        </p:nvSpPr>
        <p:spPr>
          <a:xfrm>
            <a:off x="457200" y="1417637"/>
            <a:ext cx="8229600" cy="4525963"/>
          </a:xfrm>
        </p:spPr>
        <p:txBody>
          <a:bodyPr>
            <a:normAutofit fontScale="92500" lnSpcReduction="20000"/>
          </a:bodyPr>
          <a:lstStyle/>
          <a:p>
            <a:pPr>
              <a:buNone/>
            </a:pPr>
            <a:r>
              <a:rPr lang="en-US" baseline="30000" dirty="0" smtClean="0">
                <a:solidFill>
                  <a:srgbClr val="0000FF"/>
                </a:solidFill>
              </a:rPr>
              <a:t>23</a:t>
            </a:r>
            <a:r>
              <a:rPr lang="en-US" dirty="0" smtClean="0"/>
              <a:t>And the city has no need of the sun or of the moon to shine upon it, for the glory of God has illumined it, and its lamp </a:t>
            </a:r>
            <a:r>
              <a:rPr lang="en-US" i="1" dirty="0" smtClean="0"/>
              <a:t>is</a:t>
            </a:r>
            <a:r>
              <a:rPr lang="en-US" dirty="0" smtClean="0"/>
              <a:t> the Lamb. </a:t>
            </a:r>
            <a:r>
              <a:rPr lang="en-US" baseline="30000" dirty="0" smtClean="0">
                <a:solidFill>
                  <a:srgbClr val="0000FF"/>
                </a:solidFill>
              </a:rPr>
              <a:t>24</a:t>
            </a:r>
            <a:r>
              <a:rPr lang="en-US" dirty="0" smtClean="0"/>
              <a:t>And the nations shall walk by its light, and the kings of the earth shall bring their glory into it. </a:t>
            </a:r>
            <a:r>
              <a:rPr lang="en-US" baseline="30000" dirty="0" smtClean="0">
                <a:solidFill>
                  <a:srgbClr val="0000FF"/>
                </a:solidFill>
              </a:rPr>
              <a:t>25</a:t>
            </a:r>
            <a:r>
              <a:rPr lang="en-US" dirty="0" smtClean="0"/>
              <a:t>And in the daytime (for there shall be no night there) its gates shall never be closed; </a:t>
            </a:r>
            <a:r>
              <a:rPr lang="en-US" baseline="30000" dirty="0" smtClean="0">
                <a:solidFill>
                  <a:srgbClr val="0000FF"/>
                </a:solidFill>
              </a:rPr>
              <a:t>26</a:t>
            </a:r>
            <a:r>
              <a:rPr lang="en-US" dirty="0" smtClean="0"/>
              <a:t>and they shall bring the glory and the honor of the nations into it; </a:t>
            </a:r>
            <a:r>
              <a:rPr lang="en-US" baseline="30000" dirty="0" smtClean="0">
                <a:solidFill>
                  <a:srgbClr val="0000FF"/>
                </a:solidFill>
              </a:rPr>
              <a:t>27</a:t>
            </a:r>
            <a:r>
              <a:rPr lang="en-US" dirty="0" smtClean="0"/>
              <a:t>and nothing unclean and no one who practices abomination and lying, shall ever come into it, but only those whose names are written in the Lamb's book of life.</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36</a:t>
            </a:fld>
            <a:endParaRPr lang="en-US"/>
          </a:p>
        </p:txBody>
      </p:sp>
      <p:sp>
        <p:nvSpPr>
          <p:cNvPr id="7" name="TextBox 6"/>
          <p:cNvSpPr txBox="1"/>
          <p:nvPr/>
        </p:nvSpPr>
        <p:spPr>
          <a:xfrm>
            <a:off x="1975795" y="228600"/>
            <a:ext cx="4196405" cy="523220"/>
          </a:xfrm>
          <a:prstGeom prst="rect">
            <a:avLst/>
          </a:prstGeom>
          <a:noFill/>
        </p:spPr>
        <p:txBody>
          <a:bodyPr wrap="none" rtlCol="0">
            <a:spAutoFit/>
          </a:bodyPr>
          <a:lstStyle/>
          <a:p>
            <a:r>
              <a:rPr lang="en-US" sz="2800" b="1" dirty="0" smtClean="0">
                <a:solidFill>
                  <a:srgbClr val="0000FF"/>
                </a:solidFill>
              </a:rPr>
              <a:t>Rev 21 – Our Eternal Home</a:t>
            </a:r>
          </a:p>
        </p:txBody>
      </p:sp>
      <p:graphicFrame>
        <p:nvGraphicFramePr>
          <p:cNvPr id="9" name="Table 8"/>
          <p:cNvGraphicFramePr>
            <a:graphicFrameLocks noGrp="1"/>
          </p:cNvGraphicFramePr>
          <p:nvPr/>
        </p:nvGraphicFramePr>
        <p:xfrm>
          <a:off x="381000" y="838200"/>
          <a:ext cx="8458200" cy="5410200"/>
        </p:xfrm>
        <a:graphic>
          <a:graphicData uri="http://schemas.openxmlformats.org/drawingml/2006/table">
            <a:tbl>
              <a:tblPr/>
              <a:tblGrid>
                <a:gridCol w="2514600"/>
                <a:gridCol w="3733800"/>
                <a:gridCol w="2209800"/>
              </a:tblGrid>
              <a:tr h="5410200">
                <a:tc>
                  <a:txBody>
                    <a:bodyPr/>
                    <a:lstStyle/>
                    <a:p>
                      <a:pPr marL="0" marR="0">
                        <a:spcBef>
                          <a:spcPts val="0"/>
                        </a:spcBef>
                        <a:spcAft>
                          <a:spcPts val="0"/>
                        </a:spcAft>
                      </a:pPr>
                      <a:r>
                        <a:rPr lang="en-US" sz="1600" b="1" baseline="30000">
                          <a:solidFill>
                            <a:srgbClr val="0000FF"/>
                          </a:solidFill>
                          <a:latin typeface="Times New Roman"/>
                          <a:ea typeface="Times New Roman"/>
                        </a:rPr>
                        <a:t>23</a:t>
                      </a:r>
                      <a:r>
                        <a:rPr lang="en-US" sz="1600">
                          <a:solidFill>
                            <a:srgbClr val="000000"/>
                          </a:solidFill>
                          <a:latin typeface="Times New Roman"/>
                          <a:ea typeface="Times New Roman"/>
                        </a:rPr>
                        <a:t>And the city has </a:t>
                      </a:r>
                      <a:r>
                        <a:rPr lang="en-US" sz="1600" b="1" u="sng">
                          <a:solidFill>
                            <a:srgbClr val="C00000"/>
                          </a:solidFill>
                          <a:latin typeface="Times New Roman"/>
                          <a:ea typeface="Times New Roman"/>
                        </a:rPr>
                        <a:t>no need of the sun or of the moon</a:t>
                      </a:r>
                      <a:r>
                        <a:rPr lang="en-US" sz="1600">
                          <a:solidFill>
                            <a:srgbClr val="000000"/>
                          </a:solidFill>
                          <a:latin typeface="Times New Roman"/>
                          <a:ea typeface="Times New Roman"/>
                        </a:rPr>
                        <a:t> to shine upon it, </a:t>
                      </a:r>
                      <a:r>
                        <a:rPr lang="en-US" sz="1600" b="1" u="sng">
                          <a:solidFill>
                            <a:srgbClr val="C00000"/>
                          </a:solidFill>
                          <a:latin typeface="Times New Roman"/>
                          <a:ea typeface="Times New Roman"/>
                        </a:rPr>
                        <a:t>for the glory of God has illumined it</a:t>
                      </a:r>
                      <a:r>
                        <a:rPr lang="en-US" sz="1600">
                          <a:solidFill>
                            <a:srgbClr val="000000"/>
                          </a:solidFill>
                          <a:latin typeface="Times New Roman"/>
                          <a:ea typeface="Times New Roman"/>
                        </a:rPr>
                        <a:t>, and its </a:t>
                      </a:r>
                      <a:r>
                        <a:rPr lang="en-US" sz="1600" b="1" u="sng">
                          <a:solidFill>
                            <a:srgbClr val="C00000"/>
                          </a:solidFill>
                          <a:latin typeface="Times New Roman"/>
                          <a:ea typeface="Times New Roman"/>
                        </a:rPr>
                        <a:t>lamp </a:t>
                      </a:r>
                      <a:r>
                        <a:rPr lang="en-US" sz="1600" b="1" i="1" u="sng">
                          <a:solidFill>
                            <a:srgbClr val="C00000"/>
                          </a:solidFill>
                          <a:latin typeface="Times New Roman"/>
                          <a:ea typeface="Times New Roman"/>
                        </a:rPr>
                        <a:t>is</a:t>
                      </a:r>
                      <a:r>
                        <a:rPr lang="en-US" sz="1600" b="1" u="sng">
                          <a:solidFill>
                            <a:srgbClr val="C00000"/>
                          </a:solidFill>
                          <a:latin typeface="Times New Roman"/>
                          <a:ea typeface="Times New Roman"/>
                        </a:rPr>
                        <a:t> the Lamb</a:t>
                      </a:r>
                      <a:r>
                        <a:rPr lang="en-US" sz="1600">
                          <a:solidFill>
                            <a:srgbClr val="000000"/>
                          </a:solidFill>
                          <a:latin typeface="Times New Roman"/>
                          <a:ea typeface="Times New Roman"/>
                        </a:rPr>
                        <a:t>. </a:t>
                      </a:r>
                      <a:r>
                        <a:rPr lang="en-US" sz="1600" b="1" baseline="30000">
                          <a:solidFill>
                            <a:srgbClr val="0000FF"/>
                          </a:solidFill>
                          <a:latin typeface="Times New Roman"/>
                          <a:ea typeface="Times New Roman"/>
                        </a:rPr>
                        <a:t>24</a:t>
                      </a:r>
                      <a:r>
                        <a:rPr lang="en-US" sz="1600">
                          <a:solidFill>
                            <a:srgbClr val="000000"/>
                          </a:solidFill>
                          <a:latin typeface="Times New Roman"/>
                          <a:ea typeface="Times New Roman"/>
                        </a:rPr>
                        <a:t>And the nations shall walk by its light, and the </a:t>
                      </a:r>
                      <a:r>
                        <a:rPr lang="en-US" sz="1600" b="1" u="sng">
                          <a:solidFill>
                            <a:srgbClr val="C00000"/>
                          </a:solidFill>
                          <a:latin typeface="Times New Roman"/>
                          <a:ea typeface="Times New Roman"/>
                        </a:rPr>
                        <a:t>kings</a:t>
                      </a:r>
                      <a:r>
                        <a:rPr lang="en-US" sz="1600" b="1" u="sng">
                          <a:solidFill>
                            <a:srgbClr val="000000"/>
                          </a:solidFill>
                          <a:latin typeface="Times New Roman"/>
                          <a:ea typeface="Times New Roman"/>
                        </a:rPr>
                        <a:t> of the earth shall bring their </a:t>
                      </a:r>
                      <a:r>
                        <a:rPr lang="en-US" sz="1600" b="1" u="sng">
                          <a:solidFill>
                            <a:srgbClr val="C00000"/>
                          </a:solidFill>
                          <a:latin typeface="Times New Roman"/>
                          <a:ea typeface="Times New Roman"/>
                        </a:rPr>
                        <a:t>glory</a:t>
                      </a:r>
                      <a:r>
                        <a:rPr lang="en-US" sz="1600" b="1" u="sng">
                          <a:solidFill>
                            <a:srgbClr val="000000"/>
                          </a:solidFill>
                          <a:latin typeface="Times New Roman"/>
                          <a:ea typeface="Times New Roman"/>
                        </a:rPr>
                        <a:t> into it</a:t>
                      </a:r>
                      <a:r>
                        <a:rPr lang="en-US" sz="1600">
                          <a:solidFill>
                            <a:srgbClr val="000000"/>
                          </a:solidFill>
                          <a:latin typeface="Times New Roman"/>
                          <a:ea typeface="Times New Roman"/>
                        </a:rPr>
                        <a:t>. </a:t>
                      </a:r>
                      <a:r>
                        <a:rPr lang="en-US" sz="1600" b="1" baseline="30000">
                          <a:solidFill>
                            <a:srgbClr val="0000FF"/>
                          </a:solidFill>
                          <a:latin typeface="Times New Roman"/>
                          <a:ea typeface="Times New Roman"/>
                        </a:rPr>
                        <a:t>25</a:t>
                      </a:r>
                      <a:r>
                        <a:rPr lang="en-US" sz="1600">
                          <a:solidFill>
                            <a:srgbClr val="000000"/>
                          </a:solidFill>
                          <a:latin typeface="Times New Roman"/>
                          <a:ea typeface="Times New Roman"/>
                        </a:rPr>
                        <a:t>And in the daytime (for there shall be </a:t>
                      </a:r>
                      <a:r>
                        <a:rPr lang="en-US" sz="1600" b="1" u="sng">
                          <a:solidFill>
                            <a:srgbClr val="000000"/>
                          </a:solidFill>
                          <a:latin typeface="Times New Roman"/>
                          <a:ea typeface="Times New Roman"/>
                        </a:rPr>
                        <a:t>no night</a:t>
                      </a:r>
                      <a:r>
                        <a:rPr lang="en-US" sz="1600">
                          <a:solidFill>
                            <a:srgbClr val="000000"/>
                          </a:solidFill>
                          <a:latin typeface="Times New Roman"/>
                          <a:ea typeface="Times New Roman"/>
                        </a:rPr>
                        <a:t> there) its </a:t>
                      </a:r>
                      <a:r>
                        <a:rPr lang="en-US" sz="1600" b="1" u="sng">
                          <a:solidFill>
                            <a:srgbClr val="000000"/>
                          </a:solidFill>
                          <a:latin typeface="Times New Roman"/>
                          <a:ea typeface="Times New Roman"/>
                        </a:rPr>
                        <a:t>gates shall never be closed</a:t>
                      </a:r>
                      <a:r>
                        <a:rPr lang="en-US" sz="1600">
                          <a:solidFill>
                            <a:srgbClr val="000000"/>
                          </a:solidFill>
                          <a:latin typeface="Times New Roman"/>
                          <a:ea typeface="Times New Roman"/>
                        </a:rPr>
                        <a:t>; </a:t>
                      </a:r>
                      <a:r>
                        <a:rPr lang="en-US" sz="1600" b="1" baseline="30000">
                          <a:solidFill>
                            <a:srgbClr val="0000FF"/>
                          </a:solidFill>
                          <a:latin typeface="Times New Roman"/>
                          <a:ea typeface="Times New Roman"/>
                        </a:rPr>
                        <a:t>26</a:t>
                      </a:r>
                      <a:r>
                        <a:rPr lang="en-US" sz="1600">
                          <a:solidFill>
                            <a:srgbClr val="000000"/>
                          </a:solidFill>
                          <a:latin typeface="Times New Roman"/>
                          <a:ea typeface="Times New Roman"/>
                        </a:rPr>
                        <a:t>and </a:t>
                      </a:r>
                      <a:r>
                        <a:rPr lang="en-US" sz="1600" b="1" u="sng">
                          <a:solidFill>
                            <a:srgbClr val="000000"/>
                          </a:solidFill>
                          <a:latin typeface="Times New Roman"/>
                          <a:ea typeface="Times New Roman"/>
                        </a:rPr>
                        <a:t>they shall bring the </a:t>
                      </a:r>
                      <a:r>
                        <a:rPr lang="en-US" sz="1600" b="1" u="sng">
                          <a:solidFill>
                            <a:srgbClr val="C00000"/>
                          </a:solidFill>
                          <a:latin typeface="Times New Roman"/>
                          <a:ea typeface="Times New Roman"/>
                        </a:rPr>
                        <a:t>glory</a:t>
                      </a:r>
                      <a:r>
                        <a:rPr lang="en-US" sz="1600" b="1" u="sng">
                          <a:solidFill>
                            <a:srgbClr val="000000"/>
                          </a:solidFill>
                          <a:latin typeface="Times New Roman"/>
                          <a:ea typeface="Times New Roman"/>
                        </a:rPr>
                        <a:t> and the honor of the nations into it</a:t>
                      </a:r>
                      <a:r>
                        <a:rPr lang="en-US" sz="1600">
                          <a:solidFill>
                            <a:srgbClr val="000000"/>
                          </a:solidFill>
                          <a:latin typeface="Times New Roman"/>
                          <a:ea typeface="Times New Roman"/>
                        </a:rPr>
                        <a:t>; </a:t>
                      </a:r>
                      <a:r>
                        <a:rPr lang="en-US" sz="1600" b="1" baseline="30000">
                          <a:solidFill>
                            <a:srgbClr val="0000FF"/>
                          </a:solidFill>
                          <a:latin typeface="Times New Roman"/>
                          <a:ea typeface="Times New Roman"/>
                        </a:rPr>
                        <a:t>27</a:t>
                      </a:r>
                      <a:r>
                        <a:rPr lang="en-US" sz="1600">
                          <a:solidFill>
                            <a:srgbClr val="000000"/>
                          </a:solidFill>
                          <a:latin typeface="Times New Roman"/>
                          <a:ea typeface="Times New Roman"/>
                        </a:rPr>
                        <a:t>and </a:t>
                      </a:r>
                      <a:r>
                        <a:rPr lang="en-US" sz="1600" b="1" u="sng">
                          <a:solidFill>
                            <a:srgbClr val="000000"/>
                          </a:solidFill>
                          <a:latin typeface="Times New Roman"/>
                          <a:ea typeface="Times New Roman"/>
                        </a:rPr>
                        <a:t>nothing unclean</a:t>
                      </a:r>
                      <a:r>
                        <a:rPr lang="en-US" sz="1600">
                          <a:solidFill>
                            <a:srgbClr val="000000"/>
                          </a:solidFill>
                          <a:latin typeface="Times New Roman"/>
                          <a:ea typeface="Times New Roman"/>
                        </a:rPr>
                        <a:t> and </a:t>
                      </a:r>
                      <a:r>
                        <a:rPr lang="en-US" sz="1600" b="1" u="sng">
                          <a:solidFill>
                            <a:srgbClr val="000000"/>
                          </a:solidFill>
                          <a:latin typeface="Times New Roman"/>
                          <a:ea typeface="Times New Roman"/>
                        </a:rPr>
                        <a:t>no one who practices abomination and lying</a:t>
                      </a:r>
                      <a:r>
                        <a:rPr lang="en-US" sz="1600">
                          <a:solidFill>
                            <a:srgbClr val="000000"/>
                          </a:solidFill>
                          <a:latin typeface="Times New Roman"/>
                          <a:ea typeface="Times New Roman"/>
                        </a:rPr>
                        <a:t>, shall ever come into it, but </a:t>
                      </a:r>
                      <a:r>
                        <a:rPr lang="en-US" sz="1600" b="1" u="sng">
                          <a:solidFill>
                            <a:srgbClr val="000000"/>
                          </a:solidFill>
                          <a:latin typeface="Times New Roman"/>
                          <a:ea typeface="Times New Roman"/>
                        </a:rPr>
                        <a:t>only those whose names are written in the</a:t>
                      </a:r>
                      <a:r>
                        <a:rPr lang="en-US" sz="1600" b="1">
                          <a:solidFill>
                            <a:srgbClr val="000000"/>
                          </a:solidFill>
                          <a:latin typeface="Times New Roman"/>
                          <a:ea typeface="Times New Roman"/>
                        </a:rPr>
                        <a:t> </a:t>
                      </a:r>
                      <a:r>
                        <a:rPr lang="en-US" sz="1600" b="1" u="sng">
                          <a:solidFill>
                            <a:srgbClr val="C00000"/>
                          </a:solidFill>
                          <a:latin typeface="Times New Roman"/>
                          <a:ea typeface="Times New Roman"/>
                        </a:rPr>
                        <a:t>Lamb's</a:t>
                      </a:r>
                      <a:r>
                        <a:rPr lang="en-US" sz="1600" b="1">
                          <a:solidFill>
                            <a:srgbClr val="000000"/>
                          </a:solidFill>
                          <a:latin typeface="Times New Roman"/>
                          <a:ea typeface="Times New Roman"/>
                        </a:rPr>
                        <a:t> </a:t>
                      </a:r>
                      <a:r>
                        <a:rPr lang="en-US" sz="1600" b="1" u="sng">
                          <a:solidFill>
                            <a:srgbClr val="000000"/>
                          </a:solidFill>
                          <a:latin typeface="Times New Roman"/>
                          <a:ea typeface="Times New Roman"/>
                        </a:rPr>
                        <a:t>book of life</a:t>
                      </a:r>
                      <a:r>
                        <a:rPr lang="en-US" sz="1600">
                          <a:solidFill>
                            <a:srgbClr val="000000"/>
                          </a:solidFill>
                          <a:latin typeface="Times New Roman"/>
                          <a:ea typeface="Times New Roman"/>
                        </a:rPr>
                        <a:t>.</a:t>
                      </a:r>
                      <a:endParaRPr lang="en-US" sz="140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dirty="0">
                          <a:solidFill>
                            <a:srgbClr val="0000FF"/>
                          </a:solidFill>
                          <a:latin typeface="Times New Roman"/>
                          <a:ea typeface="Times New Roman"/>
                        </a:rPr>
                        <a:t>Isaiah 60:19</a:t>
                      </a:r>
                      <a:r>
                        <a:rPr lang="en-US" sz="1600" dirty="0">
                          <a:solidFill>
                            <a:srgbClr val="000000"/>
                          </a:solidFill>
                          <a:latin typeface="Times New Roman"/>
                          <a:ea typeface="Times New Roman"/>
                        </a:rPr>
                        <a:t> "</a:t>
                      </a:r>
                      <a:r>
                        <a:rPr lang="en-US" sz="1600" b="1" u="sng" dirty="0">
                          <a:solidFill>
                            <a:srgbClr val="000000"/>
                          </a:solidFill>
                          <a:latin typeface="Times New Roman"/>
                          <a:ea typeface="Times New Roman"/>
                        </a:rPr>
                        <a:t>No longer will you have the sun for light by day, Nor for brightness will the moon give you light</a:t>
                      </a:r>
                      <a:r>
                        <a:rPr lang="en-US" sz="1600" dirty="0">
                          <a:solidFill>
                            <a:srgbClr val="000000"/>
                          </a:solidFill>
                          <a:latin typeface="Times New Roman"/>
                          <a:ea typeface="Times New Roman"/>
                        </a:rPr>
                        <a:t>; But you will have the L</a:t>
                      </a:r>
                      <a:r>
                        <a:rPr lang="en-US" sz="1600" cap="small" dirty="0">
                          <a:solidFill>
                            <a:srgbClr val="000000"/>
                          </a:solidFill>
                          <a:latin typeface="Times New Roman"/>
                          <a:ea typeface="Times New Roman"/>
                        </a:rPr>
                        <a:t>ord</a:t>
                      </a:r>
                      <a:r>
                        <a:rPr lang="en-US" sz="1600" dirty="0">
                          <a:solidFill>
                            <a:srgbClr val="000000"/>
                          </a:solidFill>
                          <a:latin typeface="Times New Roman"/>
                          <a:ea typeface="Times New Roman"/>
                        </a:rPr>
                        <a:t> for an everlasting light, And your God for your glory.</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Ephes. 2:19-20</a:t>
                      </a:r>
                      <a:r>
                        <a:rPr lang="en-US" sz="1600" dirty="0">
                          <a:solidFill>
                            <a:srgbClr val="000000"/>
                          </a:solidFill>
                          <a:latin typeface="Times New Roman"/>
                          <a:ea typeface="Times New Roman"/>
                        </a:rPr>
                        <a:t> So then you are </a:t>
                      </a:r>
                      <a:r>
                        <a:rPr lang="en-US" sz="1600" b="1" u="sng" dirty="0">
                          <a:solidFill>
                            <a:srgbClr val="000000"/>
                          </a:solidFill>
                          <a:latin typeface="Times New Roman"/>
                          <a:ea typeface="Times New Roman"/>
                        </a:rPr>
                        <a:t>no longer strangers and aliens</a:t>
                      </a:r>
                      <a:r>
                        <a:rPr lang="en-US" sz="1600" dirty="0">
                          <a:solidFill>
                            <a:srgbClr val="000000"/>
                          </a:solidFill>
                          <a:latin typeface="Times New Roman"/>
                          <a:ea typeface="Times New Roman"/>
                        </a:rPr>
                        <a:t>, but </a:t>
                      </a:r>
                      <a:r>
                        <a:rPr lang="en-US" sz="1600" b="1" u="sng" dirty="0">
                          <a:solidFill>
                            <a:srgbClr val="000000"/>
                          </a:solidFill>
                          <a:latin typeface="Times New Roman"/>
                          <a:ea typeface="Times New Roman"/>
                        </a:rPr>
                        <a:t>you are fellow</a:t>
                      </a:r>
                      <a:r>
                        <a:rPr lang="en-US" sz="1600" b="1" dirty="0">
                          <a:solidFill>
                            <a:srgbClr val="000000"/>
                          </a:solidFill>
                          <a:latin typeface="Times New Roman"/>
                          <a:ea typeface="Times New Roman"/>
                        </a:rPr>
                        <a:t> </a:t>
                      </a:r>
                      <a:r>
                        <a:rPr lang="en-US" sz="1600" b="1" u="sng" dirty="0">
                          <a:solidFill>
                            <a:srgbClr val="C00000"/>
                          </a:solidFill>
                          <a:latin typeface="Times New Roman"/>
                          <a:ea typeface="Times New Roman"/>
                        </a:rPr>
                        <a:t>citizens with the saints</a:t>
                      </a:r>
                      <a:r>
                        <a:rPr lang="en-US" sz="1600" dirty="0">
                          <a:solidFill>
                            <a:srgbClr val="000000"/>
                          </a:solidFill>
                          <a:latin typeface="Times New Roman"/>
                          <a:ea typeface="Times New Roman"/>
                        </a:rPr>
                        <a:t>, </a:t>
                      </a:r>
                      <a:r>
                        <a:rPr lang="en-US" sz="1600" b="1" u="sng" dirty="0">
                          <a:solidFill>
                            <a:srgbClr val="000000"/>
                          </a:solidFill>
                          <a:latin typeface="Times New Roman"/>
                          <a:ea typeface="Times New Roman"/>
                        </a:rPr>
                        <a:t>and are of God's household</a:t>
                      </a:r>
                      <a:r>
                        <a:rPr lang="en-US" sz="1600" dirty="0">
                          <a:solidFill>
                            <a:srgbClr val="000000"/>
                          </a:solidFill>
                          <a:latin typeface="Times New Roman"/>
                          <a:ea typeface="Times New Roman"/>
                        </a:rPr>
                        <a:t>, </a:t>
                      </a:r>
                      <a:r>
                        <a:rPr lang="en-US" sz="1600" b="1" baseline="30000" dirty="0">
                          <a:solidFill>
                            <a:srgbClr val="0000FF"/>
                          </a:solidFill>
                          <a:latin typeface="Times New Roman"/>
                          <a:ea typeface="Times New Roman"/>
                        </a:rPr>
                        <a:t>20</a:t>
                      </a:r>
                      <a:r>
                        <a:rPr lang="en-US" sz="1600" dirty="0">
                          <a:solidFill>
                            <a:srgbClr val="000000"/>
                          </a:solidFill>
                          <a:latin typeface="Times New Roman"/>
                          <a:ea typeface="Times New Roman"/>
                        </a:rPr>
                        <a:t>having been </a:t>
                      </a:r>
                      <a:r>
                        <a:rPr lang="en-US" sz="1600" b="1" u="sng" dirty="0">
                          <a:solidFill>
                            <a:srgbClr val="000000"/>
                          </a:solidFill>
                          <a:latin typeface="Times New Roman"/>
                          <a:ea typeface="Times New Roman"/>
                        </a:rPr>
                        <a:t>built upon the foundation of the apostles and prophets</a:t>
                      </a:r>
                      <a:r>
                        <a:rPr lang="en-US" sz="1600" dirty="0">
                          <a:solidFill>
                            <a:srgbClr val="000000"/>
                          </a:solidFill>
                          <a:latin typeface="Times New Roman"/>
                          <a:ea typeface="Times New Roman"/>
                        </a:rPr>
                        <a:t>, Christ Jesus Himself being the corner stone, </a:t>
                      </a:r>
                      <a:endParaRPr lang="en-US" sz="1400" dirty="0">
                        <a:latin typeface="Times New Roman"/>
                        <a:ea typeface="Times New Roman"/>
                      </a:endParaRPr>
                    </a:p>
                    <a:p>
                      <a:pPr marL="102870" marR="0" indent="-102870">
                        <a:spcBef>
                          <a:spcPts val="0"/>
                        </a:spcBef>
                        <a:spcAft>
                          <a:spcPts val="0"/>
                        </a:spcAft>
                      </a:pPr>
                      <a:r>
                        <a:rPr lang="en-US" sz="1600" dirty="0">
                          <a:solidFill>
                            <a:srgbClr val="000000"/>
                          </a:solidFill>
                          <a:latin typeface="Times New Roman"/>
                          <a:ea typeface="Times New Roman"/>
                        </a:rPr>
                        <a:t>[</a:t>
                      </a:r>
                      <a:r>
                        <a:rPr lang="en-US" sz="1600" b="1" u="sng" dirty="0">
                          <a:solidFill>
                            <a:srgbClr val="0000FF"/>
                          </a:solidFill>
                          <a:latin typeface="Times New Roman"/>
                          <a:ea typeface="Times New Roman"/>
                        </a:rPr>
                        <a:t>Rev 21:14</a:t>
                      </a:r>
                      <a:r>
                        <a:rPr lang="en-US" sz="1600" dirty="0" smtClean="0">
                          <a:solidFill>
                            <a:srgbClr val="000000"/>
                          </a:solidFill>
                          <a:latin typeface="Times New Roman"/>
                          <a:ea typeface="Times New Roman"/>
                        </a:rPr>
                        <a:t>]</a:t>
                      </a:r>
                    </a:p>
                    <a:p>
                      <a:pPr marL="102870" marR="0" indent="-102870">
                        <a:spcBef>
                          <a:spcPts val="0"/>
                        </a:spcBef>
                        <a:spcAft>
                          <a:spcPts val="0"/>
                        </a:spcAft>
                      </a:pP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1 Cor. 2:9</a:t>
                      </a:r>
                      <a:r>
                        <a:rPr lang="en-US" sz="1600" dirty="0">
                          <a:latin typeface="Times New Roman"/>
                          <a:ea typeface="Times New Roman"/>
                        </a:rPr>
                        <a:t> but just as it is written, "</a:t>
                      </a:r>
                      <a:r>
                        <a:rPr lang="en-US" sz="1600" b="1" u="sng" dirty="0">
                          <a:solidFill>
                            <a:srgbClr val="C00000"/>
                          </a:solidFill>
                          <a:latin typeface="Times New Roman"/>
                          <a:ea typeface="Times New Roman"/>
                        </a:rPr>
                        <a:t>T</a:t>
                      </a:r>
                      <a:r>
                        <a:rPr lang="en-US" sz="1600" b="1" u="sng" cap="small" dirty="0">
                          <a:solidFill>
                            <a:srgbClr val="C00000"/>
                          </a:solidFill>
                          <a:latin typeface="Times New Roman"/>
                          <a:ea typeface="Times New Roman"/>
                        </a:rPr>
                        <a:t>hings which eye has not seen and ear has not heard</a:t>
                      </a:r>
                      <a:r>
                        <a:rPr lang="en-US" sz="1600" b="1" u="sng" dirty="0">
                          <a:solidFill>
                            <a:srgbClr val="C00000"/>
                          </a:solidFill>
                          <a:latin typeface="Times New Roman"/>
                          <a:ea typeface="Times New Roman"/>
                        </a:rPr>
                        <a:t>, A</a:t>
                      </a:r>
                      <a:r>
                        <a:rPr lang="en-US" sz="1600" b="1" u="sng" cap="small" dirty="0">
                          <a:solidFill>
                            <a:srgbClr val="C00000"/>
                          </a:solidFill>
                          <a:latin typeface="Times New Roman"/>
                          <a:ea typeface="Times New Roman"/>
                        </a:rPr>
                        <a:t>nd</a:t>
                      </a:r>
                      <a:r>
                        <a:rPr lang="en-US" sz="1600" b="1" u="sng" dirty="0">
                          <a:solidFill>
                            <a:srgbClr val="C00000"/>
                          </a:solidFill>
                          <a:latin typeface="Times New Roman"/>
                          <a:ea typeface="Times New Roman"/>
                        </a:rPr>
                        <a:t> </a:t>
                      </a:r>
                      <a:r>
                        <a:rPr lang="en-US" sz="1600" b="1" i="1" u="sng" dirty="0">
                          <a:solidFill>
                            <a:srgbClr val="C00000"/>
                          </a:solidFill>
                          <a:latin typeface="Times New Roman"/>
                          <a:ea typeface="Times New Roman"/>
                        </a:rPr>
                        <a:t>which</a:t>
                      </a:r>
                      <a:r>
                        <a:rPr lang="en-US" sz="1600" b="1" u="sng" dirty="0">
                          <a:solidFill>
                            <a:srgbClr val="C00000"/>
                          </a:solidFill>
                          <a:latin typeface="Times New Roman"/>
                          <a:ea typeface="Times New Roman"/>
                        </a:rPr>
                        <a:t> </a:t>
                      </a:r>
                      <a:r>
                        <a:rPr lang="en-US" sz="1600" b="1" u="sng" cap="small" dirty="0">
                          <a:solidFill>
                            <a:srgbClr val="C00000"/>
                          </a:solidFill>
                          <a:latin typeface="Times New Roman"/>
                          <a:ea typeface="Times New Roman"/>
                        </a:rPr>
                        <a:t>have not entered the heart of man</a:t>
                      </a:r>
                      <a:r>
                        <a:rPr lang="en-US" sz="1600" b="1" u="sng" dirty="0">
                          <a:solidFill>
                            <a:srgbClr val="C00000"/>
                          </a:solidFill>
                          <a:latin typeface="Times New Roman"/>
                          <a:ea typeface="Times New Roman"/>
                        </a:rPr>
                        <a:t>, A</a:t>
                      </a:r>
                      <a:r>
                        <a:rPr lang="en-US" sz="1600" b="1" u="sng" cap="small" dirty="0">
                          <a:solidFill>
                            <a:srgbClr val="C00000"/>
                          </a:solidFill>
                          <a:latin typeface="Times New Roman"/>
                          <a:ea typeface="Times New Roman"/>
                        </a:rPr>
                        <a:t>ll that</a:t>
                      </a:r>
                      <a:r>
                        <a:rPr lang="en-US" sz="1600" b="1" u="sng" dirty="0">
                          <a:solidFill>
                            <a:srgbClr val="C00000"/>
                          </a:solidFill>
                          <a:latin typeface="Times New Roman"/>
                          <a:ea typeface="Times New Roman"/>
                        </a:rPr>
                        <a:t> G</a:t>
                      </a:r>
                      <a:r>
                        <a:rPr lang="en-US" sz="1600" b="1" u="sng" cap="small" dirty="0">
                          <a:solidFill>
                            <a:srgbClr val="C00000"/>
                          </a:solidFill>
                          <a:latin typeface="Times New Roman"/>
                          <a:ea typeface="Times New Roman"/>
                        </a:rPr>
                        <a:t>od has prepared for those who love</a:t>
                      </a:r>
                      <a:r>
                        <a:rPr lang="en-US" sz="1600" b="1" u="sng" dirty="0">
                          <a:solidFill>
                            <a:srgbClr val="C00000"/>
                          </a:solidFill>
                          <a:latin typeface="Times New Roman"/>
                          <a:ea typeface="Times New Roman"/>
                        </a:rPr>
                        <a:t> H</a:t>
                      </a:r>
                      <a:r>
                        <a:rPr lang="en-US" sz="1600" b="1" u="sng" cap="small" dirty="0">
                          <a:solidFill>
                            <a:srgbClr val="C00000"/>
                          </a:solidFill>
                          <a:latin typeface="Times New Roman"/>
                          <a:ea typeface="Times New Roman"/>
                        </a:rPr>
                        <a:t>im</a:t>
                      </a:r>
                      <a:r>
                        <a:rPr lang="en-US" sz="1600" dirty="0">
                          <a:latin typeface="Times New Roman"/>
                          <a:ea typeface="Times New Roman"/>
                        </a:rPr>
                        <a:t>."</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a:t>
                      </a:r>
                      <a:r>
                        <a:rPr lang="en-US" sz="1600" b="1" u="sng" dirty="0">
                          <a:solidFill>
                            <a:srgbClr val="C00000"/>
                          </a:solidFill>
                          <a:latin typeface="Times New Roman"/>
                          <a:ea typeface="Times New Roman"/>
                        </a:rPr>
                        <a:t>Lamb’s</a:t>
                      </a:r>
                      <a:r>
                        <a:rPr lang="en-US" sz="1600" dirty="0">
                          <a:solidFill>
                            <a:srgbClr val="000000"/>
                          </a:solidFill>
                          <a:latin typeface="Times New Roman"/>
                          <a:ea typeface="Times New Roman"/>
                        </a:rPr>
                        <a:t> </a:t>
                      </a:r>
                      <a:r>
                        <a:rPr lang="en-US" sz="1600" b="1" u="sng" dirty="0">
                          <a:solidFill>
                            <a:srgbClr val="000000"/>
                          </a:solidFill>
                          <a:latin typeface="Times New Roman"/>
                          <a:ea typeface="Times New Roman"/>
                        </a:rPr>
                        <a:t>book of life</a:t>
                      </a:r>
                      <a:r>
                        <a:rPr lang="en-US" sz="1600" dirty="0">
                          <a:solidFill>
                            <a:srgbClr val="000000"/>
                          </a:solidFill>
                          <a:latin typeface="Times New Roman"/>
                          <a:ea typeface="Times New Roman"/>
                        </a:rPr>
                        <a:t>” – only reference to it belonging to the Lamb</a:t>
                      </a:r>
                      <a:endParaRPr lang="en-US" sz="1400" dirty="0">
                        <a:latin typeface="Times New Roman"/>
                        <a:ea typeface="Times New Roman"/>
                      </a:endParaRPr>
                    </a:p>
                    <a:p>
                      <a:pPr marL="342900" marR="0" lvl="0" indent="-342900">
                        <a:spcBef>
                          <a:spcPts val="0"/>
                        </a:spcBef>
                        <a:spcAft>
                          <a:spcPts val="0"/>
                        </a:spcAft>
                        <a:buFont typeface="Symbol"/>
                        <a:buChar char=""/>
                      </a:pPr>
                      <a:r>
                        <a:rPr lang="en-US" sz="1600" b="1" u="sng" dirty="0">
                          <a:solidFill>
                            <a:srgbClr val="000000"/>
                          </a:solidFill>
                          <a:latin typeface="Times New Roman"/>
                          <a:ea typeface="Times New Roman"/>
                        </a:rPr>
                        <a:t>All</a:t>
                      </a:r>
                      <a:r>
                        <a:rPr lang="en-US" sz="1600" dirty="0">
                          <a:solidFill>
                            <a:srgbClr val="000000"/>
                          </a:solidFill>
                          <a:latin typeface="Times New Roman"/>
                          <a:ea typeface="Times New Roman"/>
                        </a:rPr>
                        <a:t> saints will be citizens of New Jerusalem</a:t>
                      </a:r>
                      <a:r>
                        <a:rPr lang="en-US" sz="16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600" dirty="0" smtClean="0">
                        <a:solidFill>
                          <a:srgbClr val="000000"/>
                        </a:solidFill>
                        <a:latin typeface="Times New Roman"/>
                        <a:ea typeface="Times New Roman"/>
                      </a:endParaRPr>
                    </a:p>
                    <a:p>
                      <a:pPr marL="342900" marR="0" lvl="0" indent="-342900">
                        <a:spcBef>
                          <a:spcPts val="0"/>
                        </a:spcBef>
                        <a:spcAft>
                          <a:spcPts val="0"/>
                        </a:spcAft>
                        <a:buFont typeface="Symbol"/>
                        <a:buChar char=""/>
                      </a:pPr>
                      <a:endParaRPr lang="en-US" sz="1400" dirty="0">
                        <a:latin typeface="Times New Roman"/>
                        <a:ea typeface="Times New Roman"/>
                      </a:endParaRPr>
                    </a:p>
                    <a:p>
                      <a:pPr marL="342900" marR="0" lvl="0" indent="-342900">
                        <a:spcBef>
                          <a:spcPts val="0"/>
                        </a:spcBef>
                        <a:spcAft>
                          <a:spcPts val="0"/>
                        </a:spcAft>
                        <a:buFont typeface="Symbol"/>
                        <a:buChar char=""/>
                      </a:pPr>
                      <a:r>
                        <a:rPr lang="en-US" sz="1600" dirty="0">
                          <a:latin typeface="Times New Roman"/>
                          <a:ea typeface="Times New Roman"/>
                        </a:rPr>
                        <a:t>McGee – “God has apparently accomplished His original purpose with man -- fellowship. He now has a creature who is a free moral agent and who chooses to worship and serve Him eternally.”</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67400"/>
          </a:xfrm>
        </p:spPr>
        <p:txBody>
          <a:bodyPr>
            <a:noAutofit/>
          </a:bodyPr>
          <a:lstStyle/>
          <a:p>
            <a:pPr algn="ctr">
              <a:buNone/>
            </a:pPr>
            <a:r>
              <a:rPr lang="en-US" b="1" dirty="0" smtClean="0"/>
              <a:t>The End and the Beginning</a:t>
            </a:r>
          </a:p>
          <a:p>
            <a:pPr algn="ctr">
              <a:buNone/>
            </a:pPr>
            <a:endParaRPr lang="en-US" sz="2400" dirty="0" smtClean="0"/>
          </a:p>
          <a:p>
            <a:pPr marL="0" indent="0">
              <a:buNone/>
            </a:pPr>
            <a:r>
              <a:rPr lang="en-US" sz="2400" dirty="0" smtClean="0"/>
              <a:t>The final paragraph of C.S. Lewis’s book </a:t>
            </a:r>
            <a:r>
              <a:rPr lang="en-US" sz="2400" u="sng" dirty="0" smtClean="0"/>
              <a:t>The Last Battle</a:t>
            </a:r>
            <a:r>
              <a:rPr lang="en-US" sz="2400" dirty="0" smtClean="0"/>
              <a:t> is a commentary on the close of Revelation: “The things that began to happen after that were so great and beautiful that I cannot write them. And for us this is the end of all the stories, and we can most truly say that they all lived happily ever after. But for them it was only the beginning of the real story. All their life in this world and all their adventures in Narnia had only been the cover and the title page: </a:t>
            </a:r>
            <a:r>
              <a:rPr lang="en-US" sz="2400" b="1" dirty="0" smtClean="0"/>
              <a:t>now at last they were beginning Chapter One of </a:t>
            </a:r>
            <a:r>
              <a:rPr lang="en-US" sz="2400" b="1" u="sng" dirty="0" smtClean="0">
                <a:solidFill>
                  <a:srgbClr val="C00000"/>
                </a:solidFill>
              </a:rPr>
              <a:t>the Great Story</a:t>
            </a:r>
            <a:r>
              <a:rPr lang="en-US" sz="2400" b="1" dirty="0" smtClean="0">
                <a:solidFill>
                  <a:srgbClr val="C00000"/>
                </a:solidFill>
              </a:rPr>
              <a:t> </a:t>
            </a:r>
            <a:r>
              <a:rPr lang="en-US" sz="2400" b="1" u="sng" dirty="0" smtClean="0"/>
              <a:t>which no one on earth has read</a:t>
            </a:r>
            <a:r>
              <a:rPr lang="en-US" sz="2400" b="1" dirty="0" smtClean="0"/>
              <a:t>: which goes on forever: in which every chapter is better than the one before</a:t>
            </a:r>
            <a:r>
              <a:rPr lang="en-US" sz="2400" dirty="0" smtClean="0"/>
              <a:t>.” </a:t>
            </a:r>
          </a:p>
          <a:p>
            <a:pPr marL="0" indent="0">
              <a:buNone/>
            </a:pPr>
            <a:endParaRPr lang="en-US" sz="1400" dirty="0" smtClean="0"/>
          </a:p>
          <a:p>
            <a:pPr marL="0" indent="0">
              <a:buNone/>
            </a:pPr>
            <a:r>
              <a:rPr lang="en-US" sz="2400" dirty="0" smtClean="0"/>
              <a:t>[</a:t>
            </a:r>
            <a:r>
              <a:rPr lang="en-US" sz="2400" i="1" dirty="0" smtClean="0"/>
              <a:t>C.S. Lewis, The Last Battle, New York: Macmillan, 1970, p.165</a:t>
            </a:r>
            <a:r>
              <a:rPr lang="en-US" sz="2400" dirty="0" smtClean="0"/>
              <a:t>]</a:t>
            </a:r>
            <a:endParaRPr lang="en-US" sz="2400"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38</a:t>
            </a:fld>
            <a:endParaRPr lang="en-US"/>
          </a:p>
        </p:txBody>
      </p:sp>
      <p:pic>
        <p:nvPicPr>
          <p:cNvPr id="7" name="Picture 2"/>
          <p:cNvPicPr>
            <a:picLocks noChangeAspect="1" noChangeArrowheads="1"/>
          </p:cNvPicPr>
          <p:nvPr/>
        </p:nvPicPr>
        <p:blipFill>
          <a:blip r:embed="rId2" cstate="print"/>
          <a:srcRect/>
          <a:stretch>
            <a:fillRect/>
          </a:stretch>
        </p:blipFill>
        <p:spPr bwMode="auto">
          <a:xfrm>
            <a:off x="0" y="1828800"/>
            <a:ext cx="9144000" cy="2851225"/>
          </a:xfrm>
          <a:prstGeom prst="rect">
            <a:avLst/>
          </a:prstGeom>
          <a:noFill/>
          <a:ln w="9525">
            <a:noFill/>
            <a:miter lim="800000"/>
            <a:headEnd/>
            <a:tailEnd/>
          </a:ln>
          <a:effectLst/>
        </p:spPr>
      </p:pic>
      <p:pic>
        <p:nvPicPr>
          <p:cNvPr id="8"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95525"/>
            <a:ext cx="7772400" cy="1362075"/>
          </a:xfrm>
        </p:spPr>
        <p:txBody>
          <a:bodyPr>
            <a:noAutofit/>
          </a:bodyPr>
          <a:lstStyle/>
          <a:p>
            <a:pPr algn="ctr"/>
            <a:r>
              <a:rPr lang="en-US" sz="8800" dirty="0" smtClean="0"/>
              <a:t>End</a:t>
            </a:r>
            <a:endParaRPr lang="en-US" sz="8800" dirty="0"/>
          </a:p>
        </p:txBody>
      </p:sp>
      <p:sp>
        <p:nvSpPr>
          <p:cNvPr id="2" name="Date Placeholder 1"/>
          <p:cNvSpPr>
            <a:spLocks noGrp="1"/>
          </p:cNvSpPr>
          <p:nvPr>
            <p:ph type="dt" sz="half" idx="10"/>
          </p:nvPr>
        </p:nvSpPr>
        <p:spPr/>
        <p:txBody>
          <a:bodyPr/>
          <a:lstStyle/>
          <a:p>
            <a:fld id="{2E303F6C-CA7F-421B-8EF8-CEB95EA7549B}" type="datetime1">
              <a:rPr lang="en-US" smtClean="0"/>
              <a:pPr/>
              <a:t>4/27/2017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4</a:t>
            </a:fld>
            <a:endParaRPr lang="en-US"/>
          </a:p>
        </p:txBody>
      </p:sp>
      <p:graphicFrame>
        <p:nvGraphicFramePr>
          <p:cNvPr id="7" name="Table 6"/>
          <p:cNvGraphicFramePr>
            <a:graphicFrameLocks noGrp="1"/>
          </p:cNvGraphicFramePr>
          <p:nvPr/>
        </p:nvGraphicFramePr>
        <p:xfrm>
          <a:off x="304800" y="1100802"/>
          <a:ext cx="8534400" cy="5015260"/>
        </p:xfrm>
        <a:graphic>
          <a:graphicData uri="http://schemas.openxmlformats.org/drawingml/2006/table">
            <a:tbl>
              <a:tblPr/>
              <a:tblGrid>
                <a:gridCol w="1805680"/>
                <a:gridCol w="6728720"/>
              </a:tblGrid>
              <a:tr h="342892">
                <a:tc>
                  <a:txBody>
                    <a:bodyPr/>
                    <a:lstStyle/>
                    <a:p>
                      <a:pPr marL="0" marR="0" algn="ctr">
                        <a:lnSpc>
                          <a:spcPct val="115000"/>
                        </a:lnSpc>
                        <a:spcBef>
                          <a:spcPts val="0"/>
                        </a:spcBef>
                        <a:spcAft>
                          <a:spcPts val="0"/>
                        </a:spcAft>
                      </a:pPr>
                      <a:r>
                        <a:rPr lang="en-US" sz="2000" b="1" dirty="0">
                          <a:latin typeface="Calibri"/>
                          <a:ea typeface="MS Mincho"/>
                          <a:cs typeface="Times New Roman"/>
                        </a:rPr>
                        <a:t>Chapters</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MS Mincho"/>
                          <a:cs typeface="Times New Roman"/>
                        </a:rPr>
                        <a:t>Topic</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a:t>
                      </a:r>
                      <a:r>
                        <a:rPr lang="en-US" sz="1400" dirty="0">
                          <a:latin typeface="+mn-lt"/>
                          <a:ea typeface="MS Mincho"/>
                          <a:cs typeface="Times New Roman"/>
                        </a:rPr>
                        <a:t> </a:t>
                      </a:r>
                      <a:r>
                        <a:rPr lang="en-US" sz="1400" b="1" i="1" dirty="0">
                          <a:solidFill>
                            <a:srgbClr val="FF0000"/>
                          </a:solidFill>
                          <a:latin typeface="+mn-lt"/>
                          <a:ea typeface="MS Mincho"/>
                          <a:cs typeface="Times New Roman"/>
                        </a:rPr>
                        <a:t>which you have seen  </a:t>
                      </a:r>
                      <a:r>
                        <a:rPr lang="en-US" sz="1400" dirty="0">
                          <a:latin typeface="+mn-lt"/>
                          <a:ea typeface="Calibri"/>
                          <a:cs typeface="Times New Roman"/>
                        </a:rPr>
                        <a:t>─ </a:t>
                      </a:r>
                      <a:r>
                        <a:rPr lang="en-US" sz="1400" dirty="0" smtClean="0">
                          <a:latin typeface="+mn-lt"/>
                          <a:ea typeface="Calibri"/>
                          <a:cs typeface="Times New Roman"/>
                        </a:rPr>
                        <a:t>Glorified </a:t>
                      </a:r>
                      <a:r>
                        <a:rPr lang="en-US" sz="1400" dirty="0" smtClean="0">
                          <a:latin typeface="+mn-lt"/>
                          <a:ea typeface="MS Mincho"/>
                          <a:cs typeface="Times New Roman"/>
                        </a:rPr>
                        <a:t>Christ </a:t>
                      </a:r>
                      <a:r>
                        <a:rPr lang="en-US" sz="1400" dirty="0">
                          <a:latin typeface="+mn-lt"/>
                          <a:ea typeface="MS Mincho"/>
                          <a:cs typeface="Times New Roman"/>
                        </a:rPr>
                        <a:t>in heaven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2-3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 which are </a:t>
                      </a:r>
                      <a:r>
                        <a:rPr lang="en-US" sz="1400" dirty="0">
                          <a:latin typeface="+mn-lt"/>
                          <a:ea typeface="Calibri"/>
                          <a:cs typeface="Times New Roman"/>
                        </a:rPr>
                        <a:t>─ 7 </a:t>
                      </a:r>
                      <a:r>
                        <a:rPr lang="en-US" sz="1400" dirty="0">
                          <a:latin typeface="+mn-lt"/>
                          <a:ea typeface="MS Mincho"/>
                          <a:cs typeface="Times New Roman"/>
                        </a:rPr>
                        <a:t>letters to the 7 churches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4-5</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b="1" i="1" kern="1200" dirty="0" smtClean="0">
                          <a:solidFill>
                            <a:srgbClr val="FF0000"/>
                          </a:solidFill>
                          <a:latin typeface="+mn-lt"/>
                          <a:ea typeface="MS Mincho"/>
                          <a:cs typeface="Times New Roman"/>
                        </a:rPr>
                        <a:t>Things which shall take place </a:t>
                      </a:r>
                      <a:r>
                        <a:rPr lang="en-US" sz="1400" dirty="0" smtClean="0">
                          <a:latin typeface="+mn-lt"/>
                          <a:ea typeface="Calibri"/>
                          <a:cs typeface="Times New Roman"/>
                        </a:rPr>
                        <a:t>─ </a:t>
                      </a:r>
                      <a:r>
                        <a:rPr lang="en-US" sz="1400" b="1" i="1" kern="1200" dirty="0" smtClean="0">
                          <a:solidFill>
                            <a:srgbClr val="FF0000"/>
                          </a:solidFill>
                          <a:latin typeface="+mn-lt"/>
                          <a:ea typeface="MS Mincho"/>
                          <a:cs typeface="Times New Roman"/>
                        </a:rPr>
                        <a:t> </a:t>
                      </a:r>
                      <a:r>
                        <a:rPr lang="en-US" sz="1400" dirty="0" smtClean="0">
                          <a:latin typeface="+mn-lt"/>
                          <a:ea typeface="MS Mincho"/>
                          <a:cs typeface="Times New Roman"/>
                        </a:rPr>
                        <a:t>Introduction / background </a:t>
                      </a:r>
                      <a:r>
                        <a:rPr lang="en-US" sz="1400" dirty="0">
                          <a:latin typeface="+mn-lt"/>
                          <a:ea typeface="MS Mincho"/>
                          <a:cs typeface="Times New Roman"/>
                        </a:rPr>
                        <a:t>to the future — 7 sealed scroll</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6 seals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1060">
                <a:tc>
                  <a:txBody>
                    <a:bodyPr/>
                    <a:lstStyle/>
                    <a:p>
                      <a:pPr marL="0" marR="0" algn="ctr">
                        <a:lnSpc>
                          <a:spcPct val="115000"/>
                        </a:lnSpc>
                        <a:spcBef>
                          <a:spcPts val="0"/>
                        </a:spcBef>
                        <a:spcAft>
                          <a:spcPts val="0"/>
                        </a:spcAft>
                      </a:pPr>
                      <a:r>
                        <a:rPr lang="en-US" sz="1400" dirty="0">
                          <a:latin typeface="+mn-lt"/>
                          <a:ea typeface="MS Mincho"/>
                          <a:cs typeface="Times New Roman"/>
                        </a:rPr>
                        <a:t>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a:solidFill>
                            <a:srgbClr val="FF0000"/>
                          </a:solidFill>
                          <a:latin typeface="+mn-lt"/>
                          <a:ea typeface="MS Mincho"/>
                          <a:cs typeface="Times New Roman"/>
                        </a:rPr>
                        <a:t>1</a:t>
                      </a:r>
                      <a:r>
                        <a:rPr lang="en-US" sz="1400" b="1" baseline="30000" dirty="0">
                          <a:solidFill>
                            <a:srgbClr val="FF0000"/>
                          </a:solidFill>
                          <a:latin typeface="+mn-lt"/>
                          <a:ea typeface="MS Mincho"/>
                          <a:cs typeface="Times New Roman"/>
                        </a:rPr>
                        <a:t>st</a:t>
                      </a:r>
                      <a:r>
                        <a:rPr lang="en-US" sz="1400" b="1" dirty="0">
                          <a:solidFill>
                            <a:srgbClr val="FF0000"/>
                          </a:solidFill>
                          <a:latin typeface="+mn-lt"/>
                          <a:ea typeface="MS Mincho"/>
                          <a:cs typeface="Times New Roman"/>
                        </a:rPr>
                        <a:t> parenthetic  </a:t>
                      </a:r>
                      <a:r>
                        <a:rPr lang="en-US" sz="1400" dirty="0">
                          <a:latin typeface="+mn-lt"/>
                          <a:ea typeface="Calibri"/>
                          <a:cs typeface="Times New Roman"/>
                        </a:rPr>
                        <a:t>─ </a:t>
                      </a:r>
                      <a:r>
                        <a:rPr lang="en-US" sz="1400" dirty="0">
                          <a:latin typeface="+mn-lt"/>
                          <a:ea typeface="MS Mincho"/>
                          <a:cs typeface="Times New Roman"/>
                        </a:rPr>
                        <a:t>2 groups (</a:t>
                      </a:r>
                      <a:r>
                        <a:rPr lang="en-US" sz="1400" dirty="0" smtClean="0">
                          <a:latin typeface="+mn-lt"/>
                          <a:ea typeface="MS Mincho"/>
                          <a:cs typeface="Times New Roman"/>
                        </a:rPr>
                        <a:t>144,000,</a:t>
                      </a:r>
                      <a:r>
                        <a:rPr lang="en-US" sz="1400" baseline="0" dirty="0" smtClean="0">
                          <a:latin typeface="+mn-lt"/>
                          <a:ea typeface="MS Mincho"/>
                          <a:cs typeface="Times New Roman"/>
                        </a:rPr>
                        <a:t> </a:t>
                      </a:r>
                      <a:r>
                        <a:rPr lang="en-US" sz="1400" dirty="0" smtClean="0">
                          <a:latin typeface="+mn-lt"/>
                          <a:ea typeface="MS Mincho"/>
                          <a:cs typeface="Times New Roman"/>
                        </a:rPr>
                        <a:t>multitude </a:t>
                      </a:r>
                      <a:r>
                        <a:rPr lang="en-US" sz="1400" dirty="0">
                          <a:latin typeface="+mn-lt"/>
                          <a:ea typeface="MS Mincho"/>
                          <a:cs typeface="Times New Roman"/>
                        </a:rPr>
                        <a:t>of gentiles in white robes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seal and first 4 trumpets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5</a:t>
                      </a:r>
                      <a:r>
                        <a:rPr lang="en-US" sz="1400" baseline="30000" dirty="0">
                          <a:latin typeface="+mn-lt"/>
                          <a:ea typeface="MS Mincho"/>
                          <a:cs typeface="Times New Roman"/>
                        </a:rPr>
                        <a:t>th</a:t>
                      </a:r>
                      <a:r>
                        <a:rPr lang="en-US" sz="1400" dirty="0">
                          <a:latin typeface="+mn-lt"/>
                          <a:ea typeface="MS Mincho"/>
                          <a:cs typeface="Times New Roman"/>
                        </a:rPr>
                        <a:t> &amp; 6</a:t>
                      </a:r>
                      <a:r>
                        <a:rPr lang="en-US" sz="1400" baseline="30000" dirty="0">
                          <a:latin typeface="+mn-lt"/>
                          <a:ea typeface="MS Mincho"/>
                          <a:cs typeface="Times New Roman"/>
                        </a:rPr>
                        <a:t>th</a:t>
                      </a:r>
                      <a:r>
                        <a:rPr lang="en-US" sz="1400" dirty="0">
                          <a:latin typeface="+mn-lt"/>
                          <a:ea typeface="MS Mincho"/>
                          <a:cs typeface="Times New Roman"/>
                        </a:rPr>
                        <a:t> trumpets, 1</a:t>
                      </a:r>
                      <a:r>
                        <a:rPr lang="en-US" sz="1400" baseline="30000" dirty="0">
                          <a:latin typeface="+mn-lt"/>
                          <a:ea typeface="MS Mincho"/>
                          <a:cs typeface="Times New Roman"/>
                        </a:rPr>
                        <a:t>st</a:t>
                      </a:r>
                      <a:r>
                        <a:rPr lang="en-US" sz="1400" dirty="0">
                          <a:latin typeface="+mn-lt"/>
                          <a:ea typeface="MS Mincho"/>
                          <a:cs typeface="Times New Roman"/>
                        </a:rPr>
                        <a:t> </a:t>
                      </a:r>
                      <a:r>
                        <a:rPr lang="en-US" sz="1400" dirty="0" smtClean="0">
                          <a:latin typeface="+mn-lt"/>
                          <a:ea typeface="MS Mincho"/>
                          <a:cs typeface="Times New Roman"/>
                        </a:rPr>
                        <a:t>&amp; 2</a:t>
                      </a:r>
                      <a:r>
                        <a:rPr lang="en-US" sz="1400" baseline="30000" dirty="0" smtClean="0">
                          <a:latin typeface="+mn-lt"/>
                          <a:ea typeface="MS Mincho"/>
                          <a:cs typeface="Times New Roman"/>
                        </a:rPr>
                        <a:t>nd</a:t>
                      </a:r>
                      <a:r>
                        <a:rPr lang="en-US" sz="1400" baseline="0" dirty="0" smtClean="0">
                          <a:latin typeface="+mn-lt"/>
                          <a:ea typeface="MS Mincho"/>
                          <a:cs typeface="Times New Roman"/>
                        </a:rPr>
                        <a:t> </a:t>
                      </a:r>
                      <a:r>
                        <a:rPr lang="en-US" sz="1400" dirty="0" smtClean="0">
                          <a:latin typeface="+mn-lt"/>
                          <a:ea typeface="MS Mincho"/>
                          <a:cs typeface="Times New Roman"/>
                        </a:rPr>
                        <a:t>Woes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10-11:14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2</a:t>
                      </a:r>
                      <a:r>
                        <a:rPr lang="en-US" sz="1400" b="1" kern="1200" baseline="30000" dirty="0" smtClean="0">
                          <a:solidFill>
                            <a:srgbClr val="FF0000"/>
                          </a:solidFill>
                          <a:latin typeface="+mn-lt"/>
                          <a:ea typeface="MS Mincho"/>
                          <a:cs typeface="Times New Roman"/>
                        </a:rPr>
                        <a:t>nd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the little book, the two </a:t>
                      </a:r>
                      <a:r>
                        <a:rPr lang="en-US" sz="1400" dirty="0" smtClean="0">
                          <a:latin typeface="+mn-lt"/>
                          <a:ea typeface="Calibri"/>
                          <a:cs typeface="Times New Roman"/>
                        </a:rPr>
                        <a:t>witnesses, end of 2</a:t>
                      </a:r>
                      <a:r>
                        <a:rPr lang="en-US" sz="1400" baseline="30000" dirty="0" smtClean="0">
                          <a:latin typeface="+mn-lt"/>
                          <a:ea typeface="Calibri"/>
                          <a:cs typeface="Times New Roman"/>
                        </a:rPr>
                        <a:t>nd</a:t>
                      </a:r>
                      <a:r>
                        <a:rPr lang="en-US" sz="1400" dirty="0" smtClean="0">
                          <a:latin typeface="+mn-lt"/>
                          <a:ea typeface="Calibri"/>
                          <a:cs typeface="Times New Roman"/>
                        </a:rPr>
                        <a:t> Woe</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11:15-19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trumpet, 3</a:t>
                      </a:r>
                      <a:r>
                        <a:rPr lang="en-US" sz="1400" baseline="30000" dirty="0">
                          <a:latin typeface="+mn-lt"/>
                          <a:ea typeface="MS Mincho"/>
                          <a:cs typeface="Times New Roman"/>
                        </a:rPr>
                        <a:t>rd</a:t>
                      </a:r>
                      <a:r>
                        <a:rPr lang="en-US" sz="1400" dirty="0">
                          <a:latin typeface="+mn-lt"/>
                          <a:ea typeface="MS Mincho"/>
                          <a:cs typeface="Times New Roman"/>
                        </a:rPr>
                        <a:t> Woe</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important characters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wicked </a:t>
                      </a:r>
                      <a:r>
                        <a:rPr lang="en-US" sz="1400" dirty="0" smtClean="0">
                          <a:latin typeface="+mn-lt"/>
                          <a:ea typeface="Calibri"/>
                          <a:cs typeface="Times New Roman"/>
                        </a:rPr>
                        <a:t>rulers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visions of Christ triumphant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15-16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 bowls leading to the 2</a:t>
                      </a:r>
                      <a:r>
                        <a:rPr lang="en-US" sz="1400" baseline="30000" dirty="0">
                          <a:latin typeface="+mn-lt"/>
                          <a:ea typeface="MS Mincho"/>
                          <a:cs typeface="Times New Roman"/>
                        </a:rPr>
                        <a:t>nd</a:t>
                      </a:r>
                      <a:r>
                        <a:rPr lang="en-US" sz="1400" dirty="0">
                          <a:latin typeface="+mn-lt"/>
                          <a:ea typeface="MS Mincho"/>
                          <a:cs typeface="Times New Roman"/>
                        </a:rPr>
                        <a:t> coming of Christ</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smtClean="0">
                          <a:latin typeface="+mn-lt"/>
                          <a:ea typeface="MS Mincho"/>
                          <a:cs typeface="Times New Roman"/>
                        </a:rPr>
                        <a:t>17/18</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a:t>
                      </a:r>
                      <a:r>
                        <a:rPr lang="en-US" sz="1400" dirty="0">
                          <a:latin typeface="+mn-lt"/>
                          <a:ea typeface="MS Mincho"/>
                          <a:cs typeface="Times New Roman"/>
                        </a:rPr>
                        <a:t>Destruction of ecclesiastic </a:t>
                      </a:r>
                      <a:r>
                        <a:rPr lang="en-US" sz="1400" b="1" u="sng" dirty="0">
                          <a:solidFill>
                            <a:srgbClr val="C00000"/>
                          </a:solidFill>
                          <a:latin typeface="+mn-lt"/>
                          <a:ea typeface="MS Mincho"/>
                          <a:cs typeface="Times New Roman"/>
                        </a:rPr>
                        <a:t>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2</a:t>
                      </a:r>
                      <a:r>
                        <a:rPr lang="en-US" sz="1400" baseline="30000" dirty="0">
                          <a:latin typeface="+mn-lt"/>
                          <a:ea typeface="MS Mincho"/>
                          <a:cs typeface="Times New Roman"/>
                        </a:rPr>
                        <a:t>nd</a:t>
                      </a:r>
                      <a:r>
                        <a:rPr lang="en-US" sz="1400" dirty="0">
                          <a:latin typeface="+mn-lt"/>
                          <a:ea typeface="MS Mincho"/>
                          <a:cs typeface="Times New Roman"/>
                        </a:rPr>
                        <a:t> Coming of Christ, the great supper of God</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93552">
                <a:tc>
                  <a:txBody>
                    <a:bodyPr/>
                    <a:lstStyle/>
                    <a:p>
                      <a:pPr marL="0" marR="0" algn="ctr">
                        <a:lnSpc>
                          <a:spcPct val="115000"/>
                        </a:lnSpc>
                        <a:spcBef>
                          <a:spcPts val="0"/>
                        </a:spcBef>
                        <a:spcAft>
                          <a:spcPts val="0"/>
                        </a:spcAft>
                      </a:pPr>
                      <a:r>
                        <a:rPr lang="en-US" sz="1400">
                          <a:latin typeface="+mn-lt"/>
                          <a:ea typeface="MS Mincho"/>
                          <a:cs typeface="Times New Roman"/>
                        </a:rPr>
                        <a:t>20</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Millennial reign of Christ </a:t>
                      </a:r>
                      <a:r>
                        <a:rPr lang="en-US" sz="1400" dirty="0" smtClean="0">
                          <a:latin typeface="+mn-lt"/>
                          <a:ea typeface="Calibri"/>
                          <a:cs typeface="Times New Roman"/>
                        </a:rPr>
                        <a:t>─ </a:t>
                      </a:r>
                      <a:r>
                        <a:rPr lang="en-US" sz="1400" dirty="0">
                          <a:latin typeface="+mn-lt"/>
                          <a:ea typeface="Calibri"/>
                          <a:cs typeface="Times New Roman"/>
                        </a:rPr>
                        <a:t>Satan bound, 1000 year reign, Satan released, great white throne judgment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New Jerusalem, new heaven and new earth</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Concluding revelations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Diamond 7"/>
          <p:cNvSpPr/>
          <p:nvPr/>
        </p:nvSpPr>
        <p:spPr>
          <a:xfrm>
            <a:off x="609600" y="5486400"/>
            <a:ext cx="228600" cy="5334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Bema Seat</a:t>
            </a:r>
            <a:endParaRPr lang="en-US" dirty="0"/>
          </a:p>
        </p:txBody>
      </p:sp>
      <p:sp>
        <p:nvSpPr>
          <p:cNvPr id="3" name="Content Placeholder 2"/>
          <p:cNvSpPr>
            <a:spLocks noGrp="1"/>
          </p:cNvSpPr>
          <p:nvPr>
            <p:ph idx="1"/>
          </p:nvPr>
        </p:nvSpPr>
        <p:spPr>
          <a:xfrm>
            <a:off x="0" y="1143000"/>
            <a:ext cx="9144000" cy="5105400"/>
          </a:xfrm>
        </p:spPr>
        <p:txBody>
          <a:bodyPr>
            <a:noAutofit/>
          </a:bodyPr>
          <a:lstStyle/>
          <a:p>
            <a:pPr>
              <a:buNone/>
            </a:pPr>
            <a:r>
              <a:rPr lang="en-US" sz="2400" dirty="0" smtClean="0">
                <a:latin typeface="Times New Roman" pitchFamily="18" charset="0"/>
                <a:cs typeface="Times New Roman" pitchFamily="18" charset="0"/>
              </a:rPr>
              <a:t>“judgment seat”: </a:t>
            </a:r>
            <a:r>
              <a:rPr lang="en-US" sz="2400" i="1" dirty="0" smtClean="0">
                <a:solidFill>
                  <a:srgbClr val="C00000"/>
                </a:solidFill>
                <a:latin typeface="Times New Roman" pitchFamily="18" charset="0"/>
                <a:cs typeface="Times New Roman" pitchFamily="18" charset="0"/>
              </a:rPr>
              <a:t>bema</a:t>
            </a:r>
            <a:r>
              <a:rPr lang="en-US" sz="2400" dirty="0" smtClean="0">
                <a:latin typeface="Times New Roman" pitchFamily="18" charset="0"/>
                <a:cs typeface="Times New Roman" pitchFamily="18" charset="0"/>
              </a:rPr>
              <a:t> – raised platform from which officials judge</a:t>
            </a:r>
          </a:p>
          <a:p>
            <a:pPr>
              <a:buNone/>
            </a:pPr>
            <a:endParaRPr lang="en-US" sz="2400" dirty="0" smtClean="0">
              <a:latin typeface="Times New Roman" pitchFamily="18" charset="0"/>
              <a:cs typeface="Times New Roman" pitchFamily="18" charset="0"/>
            </a:endParaRPr>
          </a:p>
          <a:p>
            <a:pPr>
              <a:buNone/>
            </a:pPr>
            <a:r>
              <a:rPr lang="en-US" sz="2400" b="1" dirty="0" smtClean="0">
                <a:solidFill>
                  <a:srgbClr val="0000FF"/>
                </a:solidFill>
                <a:latin typeface="Times New Roman" pitchFamily="18" charset="0"/>
                <a:cs typeface="Times New Roman" pitchFamily="18" charset="0"/>
              </a:rPr>
              <a:t>2 Corinthians 5:10 </a:t>
            </a:r>
            <a:r>
              <a:rPr lang="en-US" sz="2400" dirty="0" smtClean="0">
                <a:latin typeface="Times New Roman" pitchFamily="18" charset="0"/>
                <a:cs typeface="Times New Roman" pitchFamily="18" charset="0"/>
              </a:rPr>
              <a:t> For we must all appear before the </a:t>
            </a:r>
            <a:r>
              <a:rPr lang="en-US" sz="2400" b="1" u="sng" dirty="0" smtClean="0">
                <a:solidFill>
                  <a:srgbClr val="C00000"/>
                </a:solidFill>
                <a:latin typeface="Times New Roman" pitchFamily="18" charset="0"/>
                <a:cs typeface="Times New Roman" pitchFamily="18" charset="0"/>
              </a:rPr>
              <a:t>judgment seat</a:t>
            </a:r>
            <a:r>
              <a:rPr lang="en-US" sz="24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of Christ, so that each one may be recompensed for his deeds in the body, according to what he has done, whether good or bad. </a:t>
            </a:r>
          </a:p>
          <a:p>
            <a:pPr>
              <a:buNone/>
            </a:pPr>
            <a:r>
              <a:rPr lang="en-US" sz="2400" b="1" dirty="0" smtClean="0">
                <a:solidFill>
                  <a:srgbClr val="0000FF"/>
                </a:solidFill>
                <a:latin typeface="Times New Roman" pitchFamily="18" charset="0"/>
                <a:cs typeface="Times New Roman" pitchFamily="18" charset="0"/>
                <a:hlinkClick r:id="rId2"/>
              </a:rPr>
              <a:t>2 Timothy 4:8</a:t>
            </a:r>
            <a:r>
              <a:rPr lang="en-US" sz="2400" b="1" dirty="0" smtClean="0">
                <a:solidFill>
                  <a:srgbClr val="0000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Now there is in store for me the crown of righteousness, which the Lord, the righteous Judge, will </a:t>
            </a:r>
            <a:r>
              <a:rPr lang="en-US" sz="2400" b="1" u="sng" dirty="0" smtClean="0">
                <a:latin typeface="Times New Roman" pitchFamily="18" charset="0"/>
                <a:cs typeface="Times New Roman" pitchFamily="18" charset="0"/>
              </a:rPr>
              <a:t>award to me on that day </a:t>
            </a:r>
            <a:r>
              <a:rPr lang="en-US" sz="2400" dirty="0" smtClean="0">
                <a:latin typeface="Times New Roman" pitchFamily="18" charset="0"/>
                <a:cs typeface="Times New Roman" pitchFamily="18" charset="0"/>
              </a:rPr>
              <a:t>—and not only to me, but </a:t>
            </a:r>
            <a:r>
              <a:rPr lang="en-US" sz="2400" b="1" u="sng" dirty="0" smtClean="0">
                <a:latin typeface="Times New Roman" pitchFamily="18" charset="0"/>
                <a:cs typeface="Times New Roman" pitchFamily="18" charset="0"/>
              </a:rPr>
              <a:t>also to all who have longed for his appearing</a:t>
            </a:r>
            <a:r>
              <a:rPr lang="en-US" sz="2400" dirty="0" smtClean="0">
                <a:latin typeface="Times New Roman" pitchFamily="18" charset="0"/>
                <a:cs typeface="Times New Roman" pitchFamily="18" charset="0"/>
              </a:rPr>
              <a:t>.</a:t>
            </a:r>
          </a:p>
          <a:p>
            <a:pPr>
              <a:buNone/>
            </a:pPr>
            <a:r>
              <a:rPr lang="en-US" sz="2400" b="1" dirty="0" smtClean="0">
                <a:solidFill>
                  <a:srgbClr val="0000FF"/>
                </a:solidFill>
                <a:latin typeface="Times New Roman" pitchFamily="18" charset="0"/>
                <a:cs typeface="Times New Roman" pitchFamily="18" charset="0"/>
              </a:rPr>
              <a:t>1 Corinthians 4:5 </a:t>
            </a:r>
            <a:r>
              <a:rPr lang="en-US" sz="2400" dirty="0" smtClean="0">
                <a:latin typeface="Times New Roman" pitchFamily="18" charset="0"/>
                <a:cs typeface="Times New Roman" pitchFamily="18" charset="0"/>
              </a:rPr>
              <a:t> Therefore do not go on passing judgment before the time, </a:t>
            </a:r>
            <a:r>
              <a:rPr lang="en-US" sz="2400" b="1" i="1" u="sng" dirty="0" smtClean="0">
                <a:latin typeface="Times New Roman" pitchFamily="18" charset="0"/>
                <a:cs typeface="Times New Roman" pitchFamily="18" charset="0"/>
              </a:rPr>
              <a:t>but wait</a:t>
            </a:r>
            <a:r>
              <a:rPr lang="en-US" sz="2400" b="1" u="sng" dirty="0" smtClean="0">
                <a:latin typeface="Times New Roman" pitchFamily="18" charset="0"/>
                <a:cs typeface="Times New Roman" pitchFamily="18" charset="0"/>
              </a:rPr>
              <a:t> until the Lord comes</a:t>
            </a:r>
            <a:r>
              <a:rPr lang="en-US" sz="2400" dirty="0" smtClean="0">
                <a:latin typeface="Times New Roman" pitchFamily="18" charset="0"/>
                <a:cs typeface="Times New Roman" pitchFamily="18" charset="0"/>
              </a:rPr>
              <a:t> who will both bring to light the things hidden in the darkness and disclose the motives of </a:t>
            </a:r>
            <a:r>
              <a:rPr lang="en-US" sz="2400" i="1" dirty="0" smtClean="0">
                <a:latin typeface="Times New Roman" pitchFamily="18" charset="0"/>
                <a:cs typeface="Times New Roman" pitchFamily="18" charset="0"/>
              </a:rPr>
              <a:t>men's</a:t>
            </a:r>
            <a:r>
              <a:rPr lang="en-US" sz="2400" dirty="0" smtClean="0">
                <a:latin typeface="Times New Roman" pitchFamily="18" charset="0"/>
                <a:cs typeface="Times New Roman" pitchFamily="18" charset="0"/>
              </a:rPr>
              <a:t> hearts; and then each man's praise will come to him from God. </a:t>
            </a:r>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5</a:t>
            </a:fld>
            <a:endParaRPr lang="en-US"/>
          </a:p>
        </p:txBody>
      </p:sp>
      <p:pic>
        <p:nvPicPr>
          <p:cNvPr id="7"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0000FF"/>
                </a:solidFill>
                <a:latin typeface="Times New Roman" pitchFamily="18" charset="0"/>
                <a:cs typeface="Times New Roman" pitchFamily="18" charset="0"/>
              </a:rPr>
              <a:t>Luke 14:13-14 </a:t>
            </a:r>
            <a:r>
              <a:rPr lang="en-US" dirty="0" smtClean="0">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But when you give a reception, invite </a:t>
            </a:r>
            <a:r>
              <a:rPr lang="en-US" i="1" dirty="0" smtClean="0">
                <a:solidFill>
                  <a:srgbClr val="FF0000"/>
                </a:solidFill>
                <a:latin typeface="Times New Roman" pitchFamily="18" charset="0"/>
                <a:cs typeface="Times New Roman" pitchFamily="18" charset="0"/>
              </a:rPr>
              <a:t>the</a:t>
            </a:r>
            <a:r>
              <a:rPr lang="en-US" dirty="0" smtClean="0">
                <a:solidFill>
                  <a:srgbClr val="FF0000"/>
                </a:solidFill>
                <a:latin typeface="Times New Roman" pitchFamily="18" charset="0"/>
                <a:cs typeface="Times New Roman" pitchFamily="18" charset="0"/>
              </a:rPr>
              <a:t> poor, </a:t>
            </a:r>
            <a:r>
              <a:rPr lang="en-US" i="1" dirty="0" smtClean="0">
                <a:solidFill>
                  <a:srgbClr val="FF0000"/>
                </a:solidFill>
                <a:latin typeface="Times New Roman" pitchFamily="18" charset="0"/>
                <a:cs typeface="Times New Roman" pitchFamily="18" charset="0"/>
              </a:rPr>
              <a:t>the</a:t>
            </a:r>
            <a:r>
              <a:rPr lang="en-US" dirty="0" smtClean="0">
                <a:solidFill>
                  <a:srgbClr val="FF0000"/>
                </a:solidFill>
                <a:latin typeface="Times New Roman" pitchFamily="18" charset="0"/>
                <a:cs typeface="Times New Roman" pitchFamily="18" charset="0"/>
              </a:rPr>
              <a:t> crippled, </a:t>
            </a:r>
            <a:r>
              <a:rPr lang="en-US" i="1" dirty="0" smtClean="0">
                <a:solidFill>
                  <a:srgbClr val="FF0000"/>
                </a:solidFill>
                <a:latin typeface="Times New Roman" pitchFamily="18" charset="0"/>
                <a:cs typeface="Times New Roman" pitchFamily="18" charset="0"/>
              </a:rPr>
              <a:t>the</a:t>
            </a:r>
            <a:r>
              <a:rPr lang="en-US" dirty="0" smtClean="0">
                <a:solidFill>
                  <a:srgbClr val="FF0000"/>
                </a:solidFill>
                <a:latin typeface="Times New Roman" pitchFamily="18" charset="0"/>
                <a:cs typeface="Times New Roman" pitchFamily="18" charset="0"/>
              </a:rPr>
              <a:t> lame, </a:t>
            </a:r>
            <a:r>
              <a:rPr lang="en-US" i="1" dirty="0" smtClean="0">
                <a:solidFill>
                  <a:srgbClr val="FF0000"/>
                </a:solidFill>
                <a:latin typeface="Times New Roman" pitchFamily="18" charset="0"/>
                <a:cs typeface="Times New Roman" pitchFamily="18" charset="0"/>
              </a:rPr>
              <a:t>the</a:t>
            </a:r>
            <a:r>
              <a:rPr lang="en-US" dirty="0" smtClean="0">
                <a:solidFill>
                  <a:srgbClr val="FF0000"/>
                </a:solidFill>
                <a:latin typeface="Times New Roman" pitchFamily="18" charset="0"/>
                <a:cs typeface="Times New Roman" pitchFamily="18" charset="0"/>
              </a:rPr>
              <a:t> blind, </a:t>
            </a:r>
            <a:r>
              <a:rPr lang="en-US" b="1" baseline="30000" dirty="0" smtClean="0">
                <a:solidFill>
                  <a:srgbClr val="0000FF"/>
                </a:solidFill>
                <a:latin typeface="Times New Roman" pitchFamily="18" charset="0"/>
                <a:cs typeface="Times New Roman" pitchFamily="18" charset="0"/>
              </a:rPr>
              <a:t>14</a:t>
            </a:r>
            <a:r>
              <a:rPr lang="en-US" dirty="0" smtClean="0">
                <a:solidFill>
                  <a:srgbClr val="FF0000"/>
                </a:solidFill>
                <a:latin typeface="Times New Roman" pitchFamily="18" charset="0"/>
                <a:cs typeface="Times New Roman" pitchFamily="18" charset="0"/>
              </a:rPr>
              <a:t>and you will be blessed, since they do not have </a:t>
            </a:r>
            <a:r>
              <a:rPr lang="en-US" i="1" dirty="0" smtClean="0">
                <a:solidFill>
                  <a:srgbClr val="FF0000"/>
                </a:solidFill>
                <a:latin typeface="Times New Roman" pitchFamily="18" charset="0"/>
                <a:cs typeface="Times New Roman" pitchFamily="18" charset="0"/>
              </a:rPr>
              <a:t>the means</a:t>
            </a:r>
            <a:r>
              <a:rPr lang="en-US" dirty="0" smtClean="0">
                <a:solidFill>
                  <a:srgbClr val="FF0000"/>
                </a:solidFill>
                <a:latin typeface="Times New Roman" pitchFamily="18" charset="0"/>
                <a:cs typeface="Times New Roman" pitchFamily="18" charset="0"/>
              </a:rPr>
              <a:t> to repay you; </a:t>
            </a:r>
            <a:r>
              <a:rPr lang="en-US" b="1" u="sng" dirty="0" smtClean="0">
                <a:solidFill>
                  <a:srgbClr val="FF0000"/>
                </a:solidFill>
                <a:latin typeface="Times New Roman" pitchFamily="18" charset="0"/>
                <a:cs typeface="Times New Roman" pitchFamily="18" charset="0"/>
              </a:rPr>
              <a:t>for you will be repaid at the resurrection of the righteous</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b="1" dirty="0" smtClean="0">
                <a:solidFill>
                  <a:srgbClr val="0000FF"/>
                </a:solidFill>
                <a:latin typeface="Times New Roman" pitchFamily="18" charset="0"/>
                <a:cs typeface="Times New Roman" pitchFamily="18" charset="0"/>
              </a:rPr>
              <a:t>Isaiah 62:11 </a:t>
            </a:r>
            <a:r>
              <a:rPr lang="en-US" dirty="0" smtClean="0">
                <a:latin typeface="Times New Roman" pitchFamily="18" charset="0"/>
                <a:cs typeface="Times New Roman" pitchFamily="18" charset="0"/>
              </a:rPr>
              <a:t> Behold, the </a:t>
            </a:r>
            <a:r>
              <a:rPr lang="en-US" cap="small" dirty="0" smtClean="0">
                <a:latin typeface="Times New Roman" pitchFamily="18" charset="0"/>
                <a:cs typeface="Times New Roman" pitchFamily="18" charset="0"/>
              </a:rPr>
              <a:t>LORD</a:t>
            </a:r>
            <a:r>
              <a:rPr lang="en-US" dirty="0" smtClean="0">
                <a:latin typeface="Times New Roman" pitchFamily="18" charset="0"/>
                <a:cs typeface="Times New Roman" pitchFamily="18" charset="0"/>
              </a:rPr>
              <a:t> has proclaimed to the end of the earth, Say </a:t>
            </a:r>
            <a:r>
              <a:rPr lang="en-US" b="1" u="sng" dirty="0" smtClean="0">
                <a:latin typeface="Times New Roman" pitchFamily="18" charset="0"/>
                <a:cs typeface="Times New Roman" pitchFamily="18" charset="0"/>
              </a:rPr>
              <a:t>to the daughter of Zion</a:t>
            </a:r>
            <a:r>
              <a:rPr lang="en-US" dirty="0" smtClean="0">
                <a:latin typeface="Times New Roman" pitchFamily="18" charset="0"/>
                <a:cs typeface="Times New Roman" pitchFamily="18" charset="0"/>
              </a:rPr>
              <a:t>, "Lo, </a:t>
            </a:r>
            <a:r>
              <a:rPr lang="en-US" b="1" u="sng" dirty="0" smtClean="0">
                <a:latin typeface="Times New Roman" pitchFamily="18" charset="0"/>
                <a:cs typeface="Times New Roman" pitchFamily="18" charset="0"/>
              </a:rPr>
              <a:t>your salvation comes</a:t>
            </a:r>
            <a:r>
              <a:rPr lang="en-US" dirty="0" smtClean="0">
                <a:latin typeface="Times New Roman" pitchFamily="18" charset="0"/>
                <a:cs typeface="Times New Roman" pitchFamily="18" charset="0"/>
              </a:rPr>
              <a:t>; Behold </a:t>
            </a:r>
            <a:r>
              <a:rPr lang="en-US" b="1" u="sng" dirty="0" smtClean="0">
                <a:latin typeface="Times New Roman" pitchFamily="18" charset="0"/>
                <a:cs typeface="Times New Roman" pitchFamily="18" charset="0"/>
              </a:rPr>
              <a:t>His reward is with Him</a:t>
            </a:r>
            <a:r>
              <a:rPr lang="en-US" dirty="0" smtClean="0">
                <a:latin typeface="Times New Roman" pitchFamily="18" charset="0"/>
                <a:cs typeface="Times New Roman" pitchFamily="18" charset="0"/>
              </a:rPr>
              <a:t>, and His recompense before Him."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6</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4/27/2017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304800"/>
            <a:ext cx="9245326" cy="6553200"/>
          </a:xfrm>
          <a:prstGeom prst="rect">
            <a:avLst/>
          </a:prstGeom>
          <a:noFill/>
          <a:ln w="9525">
            <a:noFill/>
            <a:miter lim="800000"/>
            <a:headEnd/>
            <a:tailEnd/>
          </a:ln>
        </p:spPr>
      </p:pic>
      <p:sp>
        <p:nvSpPr>
          <p:cNvPr id="6" name="Oval 5"/>
          <p:cNvSpPr/>
          <p:nvPr/>
        </p:nvSpPr>
        <p:spPr>
          <a:xfrm>
            <a:off x="6172200" y="3642610"/>
            <a:ext cx="1219200" cy="10055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No Border) 6"/>
          <p:cNvSpPr/>
          <p:nvPr/>
        </p:nvSpPr>
        <p:spPr>
          <a:xfrm>
            <a:off x="7924800" y="3657600"/>
            <a:ext cx="990600" cy="685800"/>
          </a:xfrm>
          <a:prstGeom prst="callout1">
            <a:avLst>
              <a:gd name="adj1" fmla="val 18750"/>
              <a:gd name="adj2" fmla="val -8333"/>
              <a:gd name="adj3" fmla="val -74684"/>
              <a:gd name="adj4" fmla="val -2217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 Last Resurrection </a:t>
            </a:r>
          </a:p>
          <a:p>
            <a:pPr algn="ctr"/>
            <a:r>
              <a:rPr lang="en-US" sz="1100" dirty="0" smtClean="0">
                <a:solidFill>
                  <a:schemeClr val="tx1"/>
                </a:solidFill>
              </a:rPr>
              <a:t>R8 -Wicked dead </a:t>
            </a:r>
            <a:endParaRPr lang="en-US" sz="1100" dirty="0">
              <a:solidFill>
                <a:schemeClr val="tx1"/>
              </a:solidFill>
            </a:endParaRPr>
          </a:p>
        </p:txBody>
      </p:sp>
      <p:sp>
        <p:nvSpPr>
          <p:cNvPr id="8" name="Oval 7"/>
          <p:cNvSpPr/>
          <p:nvPr/>
        </p:nvSpPr>
        <p:spPr>
          <a:xfrm>
            <a:off x="762000" y="1676400"/>
            <a:ext cx="1219200" cy="1219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5181600"/>
            <a:ext cx="1219200" cy="10055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comps.canstockphoto.com/can-stock-photo_csp17222415.jpg"/>
          <p:cNvPicPr>
            <a:picLocks noChangeAspect="1" noChangeArrowheads="1"/>
          </p:cNvPicPr>
          <p:nvPr/>
        </p:nvPicPr>
        <p:blipFill>
          <a:blip r:embed="rId3" cstate="print"/>
          <a:srcRect/>
          <a:stretch>
            <a:fillRect/>
          </a:stretch>
        </p:blipFill>
        <p:spPr bwMode="auto">
          <a:xfrm>
            <a:off x="4648200" y="228600"/>
            <a:ext cx="838199" cy="71898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143000"/>
          </a:xfrm>
        </p:spPr>
        <p:txBody>
          <a:bodyPr>
            <a:normAutofit fontScale="90000"/>
          </a:bodyPr>
          <a:lstStyle/>
          <a:p>
            <a:pPr lvl="0"/>
            <a:r>
              <a:rPr lang="en-US" sz="4000" dirty="0" smtClean="0">
                <a:effectLst>
                  <a:innerShdw blurRad="63500" dist="50800">
                    <a:prstClr val="black">
                      <a:alpha val="50000"/>
                    </a:prstClr>
                  </a:innerShdw>
                </a:effectLst>
              </a:rPr>
              <a:t>Third Major Section of Revelation: Ch 4-22 </a:t>
            </a:r>
            <a:r>
              <a:rPr lang="en-US" b="1" dirty="0" smtClean="0"/>
              <a:t/>
            </a:r>
            <a:br>
              <a:rPr lang="en-US" b="1" dirty="0" smtClean="0"/>
            </a:br>
            <a:r>
              <a:rPr lang="en-US" sz="2200" dirty="0" smtClean="0"/>
              <a:t>(Benware</a:t>
            </a:r>
            <a:r>
              <a:rPr lang="en-US" sz="2200" i="1" dirty="0" smtClean="0"/>
              <a:t>, “Understanding End Times Prophecy”)</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dirty="0"/>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8</a:t>
            </a:fld>
            <a:endParaRPr lang="en-US"/>
          </a:p>
        </p:txBody>
      </p:sp>
      <p:sp>
        <p:nvSpPr>
          <p:cNvPr id="27649" name="Rectangle 1"/>
          <p:cNvSpPr>
            <a:spLocks noChangeArrowheads="1"/>
          </p:cNvSpPr>
          <p:nvPr/>
        </p:nvSpPr>
        <p:spPr bwMode="auto">
          <a:xfrm>
            <a:off x="1143000" y="1371600"/>
            <a:ext cx="7162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rPr>
              <a:t>Rev. 1:19</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"Write therefore the things which you have seen, and the things which are, and </a:t>
            </a:r>
            <a:r>
              <a:rPr kumimoji="0" lang="en-US" sz="1600" b="1" i="0" u="sng" strike="noStrike" cap="none" normalizeH="0" baseline="0" dirty="0" smtClean="0">
                <a:ln>
                  <a:noFill/>
                </a:ln>
                <a:solidFill>
                  <a:srgbClr val="FF0000"/>
                </a:solidFill>
                <a:effectLst/>
                <a:latin typeface="Arial" pitchFamily="34" charset="0"/>
                <a:ea typeface="Times New Roman" pitchFamily="18" charset="0"/>
              </a:rPr>
              <a:t>the things which shall take place after these things</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340681" y="1905000"/>
            <a:ext cx="6660319" cy="4572000"/>
          </a:xfrm>
          <a:prstGeom prst="rect">
            <a:avLst/>
          </a:prstGeom>
          <a:noFill/>
          <a:ln w="9525">
            <a:noFill/>
            <a:miter lim="800000"/>
            <a:headEnd/>
            <a:tailEnd/>
          </a:ln>
        </p:spPr>
      </p:pic>
      <p:sp>
        <p:nvSpPr>
          <p:cNvPr id="8" name="Diamond 7"/>
          <p:cNvSpPr/>
          <p:nvPr/>
        </p:nvSpPr>
        <p:spPr>
          <a:xfrm>
            <a:off x="6705600" y="38100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a:t>
            </a:r>
            <a:r>
              <a:rPr lang="en-US" b="1" dirty="0" smtClean="0">
                <a:solidFill>
                  <a:srgbClr val="0000FF"/>
                </a:solidFill>
              </a:rPr>
              <a:t>Rev 21</a:t>
            </a:r>
            <a:endParaRPr lang="en-US" b="1" dirty="0">
              <a:solidFill>
                <a:srgbClr val="0000FF"/>
              </a:solidFill>
            </a:endParaRPr>
          </a:p>
        </p:txBody>
      </p:sp>
      <p:sp>
        <p:nvSpPr>
          <p:cNvPr id="3" name="Content Placeholder 2"/>
          <p:cNvSpPr>
            <a:spLocks noGrp="1"/>
          </p:cNvSpPr>
          <p:nvPr>
            <p:ph idx="1"/>
          </p:nvPr>
        </p:nvSpPr>
        <p:spPr/>
        <p:txBody>
          <a:bodyPr/>
          <a:lstStyle/>
          <a:p>
            <a:r>
              <a:rPr lang="en-US" dirty="0" smtClean="0"/>
              <a:t>The Great White Throne judgment is finished</a:t>
            </a:r>
          </a:p>
          <a:p>
            <a:r>
              <a:rPr lang="en-US" dirty="0" smtClean="0"/>
              <a:t>All sinners of all the ages, men and demons, are in the Lake of Fire</a:t>
            </a:r>
          </a:p>
          <a:p>
            <a:r>
              <a:rPr lang="en-US" dirty="0" smtClean="0"/>
              <a:t>The entire universe has been dissolved to energy</a:t>
            </a:r>
          </a:p>
          <a:p>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4/27/2017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9</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1968</TotalTime>
  <Words>4322</Words>
  <Application>Microsoft Office PowerPoint</Application>
  <PresentationFormat>On-screen Show (4:3)</PresentationFormat>
  <Paragraphs>339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The Revelation of Jesus Christ </vt:lpstr>
      <vt:lpstr>Outline of Revelation</vt:lpstr>
      <vt:lpstr>Outline of Revelation</vt:lpstr>
      <vt:lpstr>Bema Seat</vt:lpstr>
      <vt:lpstr>When?</vt:lpstr>
      <vt:lpstr>Slide 7</vt:lpstr>
      <vt:lpstr>Third Major Section of Revelation: Ch 4-22  (Benware, “Understanding End Times Prophecy”)</vt:lpstr>
      <vt:lpstr>Context of Rev 21</vt:lpstr>
      <vt:lpstr>Slide 10</vt:lpstr>
      <vt:lpstr>Rev. 21: 1-2</vt:lpstr>
      <vt:lpstr>Slide 12</vt:lpstr>
      <vt:lpstr>Rev. 21: 3-4</vt:lpstr>
      <vt:lpstr>Slide 14</vt:lpstr>
      <vt:lpstr>Slide 15</vt:lpstr>
      <vt:lpstr>Rev. 21: 5-6</vt:lpstr>
      <vt:lpstr>Slide 17</vt:lpstr>
      <vt:lpstr>Slide 18</vt:lpstr>
      <vt:lpstr>Rev. 21: 7-8</vt:lpstr>
      <vt:lpstr>Slide 20</vt:lpstr>
      <vt:lpstr>Rev.21: 9-11</vt:lpstr>
      <vt:lpstr>Slide 22</vt:lpstr>
      <vt:lpstr>Slide 23</vt:lpstr>
      <vt:lpstr>Rev.21: 12-14</vt:lpstr>
      <vt:lpstr>Slide 25</vt:lpstr>
      <vt:lpstr>Rev. 21: 15-16 </vt:lpstr>
      <vt:lpstr>Slide 27</vt:lpstr>
      <vt:lpstr>Rev. 21: 17-18 </vt:lpstr>
      <vt:lpstr>Slide 29</vt:lpstr>
      <vt:lpstr>Rev. 21: 19-21</vt:lpstr>
      <vt:lpstr>Slide 31</vt:lpstr>
      <vt:lpstr>Slide 32</vt:lpstr>
      <vt:lpstr>Rev. 21: 22</vt:lpstr>
      <vt:lpstr>Slide 34</vt:lpstr>
      <vt:lpstr>Rev. 21: 23-27 </vt:lpstr>
      <vt:lpstr>Slide 36</vt:lpstr>
      <vt:lpstr>Slide 37</vt:lpstr>
      <vt:lpstr>Slide 38</vt:lpstr>
      <vt:lpstr>End</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Tye</dc:creator>
  <cp:lastModifiedBy>David</cp:lastModifiedBy>
  <cp:revision>342</cp:revision>
  <dcterms:created xsi:type="dcterms:W3CDTF">2009-09-07T16:27:25Z</dcterms:created>
  <dcterms:modified xsi:type="dcterms:W3CDTF">2017-04-27T14:21:54Z</dcterms:modified>
</cp:coreProperties>
</file>