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5" r:id="rId2"/>
    <p:sldId id="314" r:id="rId3"/>
    <p:sldId id="316" r:id="rId4"/>
    <p:sldId id="311" r:id="rId5"/>
    <p:sldId id="257" r:id="rId6"/>
    <p:sldId id="313" r:id="rId7"/>
    <p:sldId id="263" r:id="rId8"/>
    <p:sldId id="266" r:id="rId9"/>
    <p:sldId id="262" r:id="rId10"/>
    <p:sldId id="269" r:id="rId11"/>
    <p:sldId id="268" r:id="rId12"/>
    <p:sldId id="307" r:id="rId13"/>
    <p:sldId id="317" r:id="rId14"/>
    <p:sldId id="318" r:id="rId15"/>
    <p:sldId id="273" r:id="rId16"/>
    <p:sldId id="274" r:id="rId17"/>
    <p:sldId id="275" r:id="rId18"/>
    <p:sldId id="279" r:id="rId19"/>
    <p:sldId id="281" r:id="rId20"/>
    <p:sldId id="282" r:id="rId21"/>
    <p:sldId id="285" r:id="rId22"/>
    <p:sldId id="286" r:id="rId23"/>
    <p:sldId id="288" r:id="rId24"/>
    <p:sldId id="289" r:id="rId25"/>
    <p:sldId id="291" r:id="rId26"/>
    <p:sldId id="292" r:id="rId27"/>
    <p:sldId id="294" r:id="rId28"/>
    <p:sldId id="295" r:id="rId29"/>
    <p:sldId id="298" r:id="rId30"/>
    <p:sldId id="297" r:id="rId31"/>
    <p:sldId id="300" r:id="rId32"/>
    <p:sldId id="309" r:id="rId33"/>
    <p:sldId id="301" r:id="rId34"/>
    <p:sldId id="310" r:id="rId35"/>
    <p:sldId id="302" r:id="rId36"/>
    <p:sldId id="303" r:id="rId37"/>
    <p:sldId id="306" r:id="rId38"/>
    <p:sldId id="305" r:id="rId39"/>
    <p:sldId id="28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BE0236-8108-4AC0-B138-4523E5FA47C5}"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E0236-8108-4AC0-B138-4523E5FA47C5}"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E0236-8108-4AC0-B138-4523E5FA47C5}"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E0236-8108-4AC0-B138-4523E5FA47C5}"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BE0236-8108-4AC0-B138-4523E5FA47C5}"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BE0236-8108-4AC0-B138-4523E5FA47C5}"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BE0236-8108-4AC0-B138-4523E5FA47C5}" type="datetimeFigureOut">
              <a:rPr lang="en-US" smtClean="0"/>
              <a:pPr/>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BE0236-8108-4AC0-B138-4523E5FA47C5}" type="datetimeFigureOut">
              <a:rPr lang="en-US" smtClean="0"/>
              <a:pPr/>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E0236-8108-4AC0-B138-4523E5FA47C5}" type="datetimeFigureOut">
              <a:rPr lang="en-US" smtClean="0"/>
              <a:pPr/>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E0236-8108-4AC0-B138-4523E5FA47C5}"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BE0236-8108-4AC0-B138-4523E5FA47C5}"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14E54-E9BA-4F69-843D-3814309AE1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0236-8108-4AC0-B138-4523E5FA47C5}" type="datetimeFigureOut">
              <a:rPr lang="en-US" smtClean="0"/>
              <a:pPr/>
              <a:t>3/15/2017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14E54-E9BA-4F69-843D-3814309AE1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a:t>
            </a:fld>
            <a:endParaRPr lang="en-US"/>
          </a:p>
        </p:txBody>
      </p:sp>
      <p:pic>
        <p:nvPicPr>
          <p:cNvPr id="37892" name="Picture 4" descr="http://th07.deviantart.net/fs44/PRE/i/2009/100/c/f/Legions_Of_Angels_by_Rive6.jpg"/>
          <p:cNvPicPr>
            <a:picLocks noChangeAspect="1" noChangeArrowheads="1"/>
          </p:cNvPicPr>
          <p:nvPr/>
        </p:nvPicPr>
        <p:blipFill>
          <a:blip r:embed="rId2" cstate="print"/>
          <a:srcRect/>
          <a:stretch>
            <a:fillRect/>
          </a:stretch>
        </p:blipFill>
        <p:spPr bwMode="auto">
          <a:xfrm>
            <a:off x="3962400" y="0"/>
            <a:ext cx="5181600" cy="677186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10</a:t>
            </a:fld>
            <a:endParaRPr lang="en-US"/>
          </a:p>
        </p:txBody>
      </p:sp>
      <p:graphicFrame>
        <p:nvGraphicFramePr>
          <p:cNvPr id="11" name="Table 10"/>
          <p:cNvGraphicFramePr>
            <a:graphicFrameLocks noGrp="1"/>
          </p:cNvGraphicFramePr>
          <p:nvPr/>
        </p:nvGraphicFramePr>
        <p:xfrm>
          <a:off x="380998" y="990600"/>
          <a:ext cx="8610601" cy="5181600"/>
        </p:xfrm>
        <a:graphic>
          <a:graphicData uri="http://schemas.openxmlformats.org/drawingml/2006/table">
            <a:tbl>
              <a:tblPr/>
              <a:tblGrid>
                <a:gridCol w="2499851"/>
                <a:gridCol w="2986551"/>
                <a:gridCol w="3124199"/>
              </a:tblGrid>
              <a:tr h="50292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3</a:t>
                      </a:r>
                      <a:r>
                        <a:rPr lang="en-US" sz="1800" dirty="0">
                          <a:latin typeface="Times New Roman"/>
                          <a:ea typeface="Times New Roman"/>
                        </a:rPr>
                        <a:t>And they sang the </a:t>
                      </a:r>
                      <a:r>
                        <a:rPr lang="en-US" sz="1800" b="1" u="sng" dirty="0">
                          <a:latin typeface="Times New Roman"/>
                          <a:ea typeface="Times New Roman"/>
                        </a:rPr>
                        <a:t>song of Moses</a:t>
                      </a:r>
                      <a:r>
                        <a:rPr lang="en-US" sz="1800" dirty="0">
                          <a:latin typeface="Times New Roman"/>
                          <a:ea typeface="Times New Roman"/>
                        </a:rPr>
                        <a:t> the bond-servant of God and the </a:t>
                      </a:r>
                      <a:r>
                        <a:rPr lang="en-US" sz="1800" b="1" u="sng" dirty="0">
                          <a:latin typeface="Times New Roman"/>
                          <a:ea typeface="Times New Roman"/>
                        </a:rPr>
                        <a:t>song of the Lamb</a:t>
                      </a:r>
                      <a:r>
                        <a:rPr lang="en-US" sz="1800" dirty="0">
                          <a:latin typeface="Times New Roman"/>
                          <a:ea typeface="Times New Roman"/>
                        </a:rPr>
                        <a:t>, saying, "</a:t>
                      </a:r>
                      <a:r>
                        <a:rPr lang="en-US" sz="1800" dirty="0">
                          <a:solidFill>
                            <a:srgbClr val="0000FF"/>
                          </a:solidFill>
                          <a:latin typeface="Times New Roman"/>
                          <a:ea typeface="Times New Roman"/>
                        </a:rPr>
                        <a:t>Great and marvelous are Thy works, O Lord God, the Almighty</a:t>
                      </a:r>
                      <a:r>
                        <a:rPr lang="en-US" sz="1800" dirty="0">
                          <a:latin typeface="Times New Roman"/>
                          <a:ea typeface="Times New Roman"/>
                        </a:rPr>
                        <a:t>; </a:t>
                      </a:r>
                      <a:r>
                        <a:rPr lang="en-US" sz="1800" b="1" u="sng" dirty="0">
                          <a:solidFill>
                            <a:srgbClr val="C00000"/>
                          </a:solidFill>
                          <a:latin typeface="Times New Roman"/>
                          <a:ea typeface="Times New Roman"/>
                        </a:rPr>
                        <a:t>Righteous</a:t>
                      </a:r>
                      <a:r>
                        <a:rPr lang="en-US" sz="1800" dirty="0">
                          <a:latin typeface="Times New Roman"/>
                          <a:ea typeface="Times New Roman"/>
                        </a:rPr>
                        <a:t> </a:t>
                      </a:r>
                      <a:r>
                        <a:rPr lang="en-US" sz="1800" kern="1200" dirty="0">
                          <a:solidFill>
                            <a:srgbClr val="0000FF"/>
                          </a:solidFill>
                          <a:latin typeface="Times New Roman"/>
                          <a:ea typeface="Times New Roman"/>
                          <a:cs typeface="+mn-cs"/>
                        </a:rPr>
                        <a:t>and</a:t>
                      </a:r>
                      <a:r>
                        <a:rPr lang="en-US" sz="1800" dirty="0">
                          <a:latin typeface="Times New Roman"/>
                          <a:ea typeface="Times New Roman"/>
                        </a:rPr>
                        <a:t> </a:t>
                      </a:r>
                      <a:r>
                        <a:rPr lang="en-US" sz="1800" b="1" u="sng" dirty="0">
                          <a:latin typeface="Times New Roman"/>
                          <a:ea typeface="Times New Roman"/>
                        </a:rPr>
                        <a:t>true</a:t>
                      </a:r>
                      <a:r>
                        <a:rPr lang="en-US" sz="1800" dirty="0">
                          <a:latin typeface="Times New Roman"/>
                          <a:ea typeface="Times New Roman"/>
                        </a:rPr>
                        <a:t> </a:t>
                      </a:r>
                      <a:r>
                        <a:rPr lang="en-US" sz="1800" kern="1200" dirty="0">
                          <a:solidFill>
                            <a:srgbClr val="0000FF"/>
                          </a:solidFill>
                          <a:latin typeface="Times New Roman"/>
                          <a:ea typeface="Times New Roman"/>
                          <a:cs typeface="+mn-cs"/>
                        </a:rPr>
                        <a:t>are Thy ways, Thou</a:t>
                      </a:r>
                      <a:r>
                        <a:rPr lang="en-US" sz="1800" dirty="0">
                          <a:latin typeface="Times New Roman"/>
                          <a:ea typeface="Times New Roman"/>
                        </a:rPr>
                        <a:t> </a:t>
                      </a:r>
                      <a:r>
                        <a:rPr lang="en-US" sz="1800" b="1" u="sng" dirty="0">
                          <a:solidFill>
                            <a:srgbClr val="C00000"/>
                          </a:solidFill>
                          <a:latin typeface="Times New Roman"/>
                          <a:ea typeface="Times New Roman"/>
                        </a:rPr>
                        <a:t>King of the nations</a:t>
                      </a:r>
                      <a:r>
                        <a:rPr lang="en-US" sz="1800" dirty="0">
                          <a:latin typeface="Times New Roman"/>
                          <a:ea typeface="Times New Roman"/>
                        </a:rPr>
                        <a:t> [</a:t>
                      </a:r>
                      <a:r>
                        <a:rPr lang="en-US" sz="1800" i="1" dirty="0">
                          <a:latin typeface="Times New Roman"/>
                          <a:ea typeface="Times New Roman"/>
                        </a:rPr>
                        <a:t>KJV – saints</a:t>
                      </a:r>
                      <a:r>
                        <a:rPr lang="en-US" sz="1800" dirty="0">
                          <a:latin typeface="Times New Roman"/>
                          <a:ea typeface="Times New Roman"/>
                        </a:rPr>
                        <a:t>].  </a:t>
                      </a:r>
                      <a:r>
                        <a:rPr lang="en-US" sz="1800" kern="1200" baseline="30000" dirty="0">
                          <a:solidFill>
                            <a:srgbClr val="0000FF"/>
                          </a:solidFill>
                          <a:latin typeface="Times New Roman"/>
                          <a:ea typeface="Times New Roman"/>
                          <a:cs typeface="+mn-cs"/>
                        </a:rPr>
                        <a:t>4</a:t>
                      </a:r>
                      <a:r>
                        <a:rPr lang="en-US" sz="1800" kern="1200" dirty="0">
                          <a:solidFill>
                            <a:srgbClr val="0000FF"/>
                          </a:solidFill>
                          <a:latin typeface="Times New Roman"/>
                          <a:ea typeface="Times New Roman"/>
                          <a:cs typeface="+mn-cs"/>
                        </a:rPr>
                        <a:t>"Who will not fear, O Lord, and glorify Thy name? For </a:t>
                      </a:r>
                      <a:r>
                        <a:rPr lang="en-US" sz="1800" b="1" u="sng" dirty="0">
                          <a:latin typeface="Times New Roman"/>
                          <a:ea typeface="Times New Roman"/>
                        </a:rPr>
                        <a:t>Thou alone art holy</a:t>
                      </a:r>
                      <a:r>
                        <a:rPr lang="en-US" sz="1800" dirty="0">
                          <a:latin typeface="Times New Roman"/>
                          <a:ea typeface="Times New Roman"/>
                        </a:rPr>
                        <a:t>; </a:t>
                      </a:r>
                      <a:r>
                        <a:rPr lang="en-US" sz="1800" kern="1200" dirty="0">
                          <a:solidFill>
                            <a:srgbClr val="0000FF"/>
                          </a:solidFill>
                          <a:latin typeface="Times New Roman"/>
                          <a:ea typeface="Times New Roman"/>
                          <a:cs typeface="+mn-cs"/>
                        </a:rPr>
                        <a:t>For all the nations will come and worship before Thee, For</a:t>
                      </a:r>
                      <a:r>
                        <a:rPr lang="en-US" sz="1800" dirty="0">
                          <a:latin typeface="Times New Roman"/>
                          <a:ea typeface="Times New Roman"/>
                        </a:rPr>
                        <a:t> </a:t>
                      </a:r>
                      <a:r>
                        <a:rPr lang="en-US" sz="1800" b="1" u="sng" dirty="0">
                          <a:solidFill>
                            <a:srgbClr val="C00000"/>
                          </a:solidFill>
                          <a:latin typeface="Times New Roman"/>
                          <a:ea typeface="Times New Roman"/>
                        </a:rPr>
                        <a:t>Thy righteous acts have been revealed</a:t>
                      </a:r>
                      <a:r>
                        <a:rPr lang="en-US" sz="1800" dirty="0">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800" b="1" i="1" dirty="0">
                          <a:solidFill>
                            <a:srgbClr val="000000"/>
                          </a:solidFill>
                          <a:latin typeface="Times New Roman"/>
                          <a:ea typeface="Times New Roman"/>
                        </a:rPr>
                        <a:t>Song of Moses:</a:t>
                      </a: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Exodus 15:2</a:t>
                      </a:r>
                      <a:r>
                        <a:rPr lang="en-US" sz="1800" dirty="0">
                          <a:latin typeface="Times New Roman"/>
                          <a:ea typeface="Times New Roman"/>
                        </a:rPr>
                        <a:t> "The Lord is my strength and song, And </a:t>
                      </a:r>
                      <a:r>
                        <a:rPr lang="en-US" sz="1800" b="1" u="sng" dirty="0">
                          <a:latin typeface="Times New Roman"/>
                          <a:ea typeface="Times New Roman"/>
                        </a:rPr>
                        <a:t>He has become my salvation</a:t>
                      </a:r>
                      <a:r>
                        <a:rPr lang="en-US" sz="1800" dirty="0">
                          <a:latin typeface="Times New Roman"/>
                          <a:ea typeface="Times New Roman"/>
                        </a:rPr>
                        <a:t>; This is my God, and I will praise Him; My father's God, and I will extol Him. </a:t>
                      </a:r>
                      <a:endParaRPr lang="en-US" sz="1800" dirty="0" smtClean="0">
                        <a:latin typeface="Times New Roman"/>
                        <a:ea typeface="Times New Roman"/>
                      </a:endParaRPr>
                    </a:p>
                    <a:p>
                      <a:pPr marL="160020" marR="0" indent="-160020">
                        <a:spcBef>
                          <a:spcPts val="0"/>
                        </a:spcBef>
                        <a:spcAft>
                          <a:spcPts val="0"/>
                        </a:spcAft>
                      </a:pPr>
                      <a:endParaRPr lang="en-US" sz="1800" dirty="0" smtClean="0">
                        <a:latin typeface="Times New Roman"/>
                        <a:ea typeface="Times New Roman"/>
                      </a:endParaRP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i="1" dirty="0">
                          <a:solidFill>
                            <a:srgbClr val="000000"/>
                          </a:solidFill>
                          <a:latin typeface="Times New Roman"/>
                          <a:ea typeface="Times New Roman"/>
                        </a:rPr>
                        <a:t>Song of the Lamb:</a:t>
                      </a: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Rev. 5:9-10</a:t>
                      </a:r>
                      <a:r>
                        <a:rPr lang="en-US" sz="1800" dirty="0">
                          <a:latin typeface="Times New Roman"/>
                          <a:ea typeface="Times New Roman"/>
                        </a:rPr>
                        <a:t> And </a:t>
                      </a:r>
                      <a:r>
                        <a:rPr lang="en-US" sz="1800" b="1" u="sng" kern="1200" dirty="0">
                          <a:solidFill>
                            <a:schemeClr val="tx1"/>
                          </a:solidFill>
                          <a:latin typeface="Times New Roman"/>
                          <a:ea typeface="Times New Roman"/>
                          <a:cs typeface="+mn-cs"/>
                        </a:rPr>
                        <a:t>they sang a new song</a:t>
                      </a:r>
                      <a:r>
                        <a:rPr lang="en-US" sz="1800" dirty="0">
                          <a:latin typeface="Times New Roman"/>
                          <a:ea typeface="Times New Roman"/>
                        </a:rPr>
                        <a:t>, saying, "</a:t>
                      </a:r>
                      <a:r>
                        <a:rPr lang="en-US" sz="1800" b="1" u="sng" kern="1200" dirty="0">
                          <a:solidFill>
                            <a:srgbClr val="C00000"/>
                          </a:solidFill>
                          <a:latin typeface="Times New Roman"/>
                          <a:ea typeface="Times New Roman"/>
                          <a:cs typeface="+mn-cs"/>
                        </a:rPr>
                        <a:t>Worthy art Thou</a:t>
                      </a:r>
                      <a:r>
                        <a:rPr lang="en-US" sz="1800" b="1" u="sng" kern="1200" dirty="0">
                          <a:solidFill>
                            <a:schemeClr val="tx1"/>
                          </a:solidFill>
                          <a:latin typeface="Times New Roman"/>
                          <a:ea typeface="Times New Roman"/>
                          <a:cs typeface="+mn-cs"/>
                        </a:rPr>
                        <a:t> </a:t>
                      </a:r>
                      <a:r>
                        <a:rPr lang="en-US" sz="1800" dirty="0">
                          <a:latin typeface="Times New Roman"/>
                          <a:ea typeface="Times New Roman"/>
                        </a:rPr>
                        <a:t>to take the book, and to break its seals; for Thou </a:t>
                      </a:r>
                      <a:r>
                        <a:rPr lang="en-US" sz="1800" dirty="0" err="1">
                          <a:latin typeface="Times New Roman"/>
                          <a:ea typeface="Times New Roman"/>
                        </a:rPr>
                        <a:t>wast</a:t>
                      </a:r>
                      <a:r>
                        <a:rPr lang="en-US" sz="1800" dirty="0">
                          <a:latin typeface="Times New Roman"/>
                          <a:ea typeface="Times New Roman"/>
                        </a:rPr>
                        <a:t> slain, and didst purchase for God with Thy blood </a:t>
                      </a:r>
                      <a:r>
                        <a:rPr lang="en-US" sz="1800" i="1" dirty="0">
                          <a:latin typeface="Times New Roman"/>
                          <a:ea typeface="Times New Roman"/>
                        </a:rPr>
                        <a:t>men</a:t>
                      </a:r>
                      <a:r>
                        <a:rPr lang="en-US" sz="1800" dirty="0">
                          <a:latin typeface="Times New Roman"/>
                          <a:ea typeface="Times New Roman"/>
                        </a:rPr>
                        <a:t> from every tribe and tongue </a:t>
                      </a:r>
                      <a:r>
                        <a:rPr lang="en-US" sz="1800" dirty="0" smtClean="0">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In </a:t>
                      </a:r>
                      <a:r>
                        <a:rPr lang="en-US" sz="1800" b="1" dirty="0">
                          <a:solidFill>
                            <a:srgbClr val="0000FF"/>
                          </a:solidFill>
                          <a:latin typeface="Times New Roman"/>
                          <a:ea typeface="Times New Roman"/>
                        </a:rPr>
                        <a:t>Rev 14</a:t>
                      </a:r>
                      <a:r>
                        <a:rPr lang="en-US" sz="1800" dirty="0">
                          <a:solidFill>
                            <a:srgbClr val="000000"/>
                          </a:solidFill>
                          <a:latin typeface="Times New Roman"/>
                          <a:ea typeface="Times New Roman"/>
                        </a:rPr>
                        <a:t> the </a:t>
                      </a:r>
                      <a:r>
                        <a:rPr lang="en-US" sz="1800" dirty="0" smtClean="0">
                          <a:solidFill>
                            <a:srgbClr val="000000"/>
                          </a:solidFill>
                          <a:latin typeface="Times New Roman"/>
                          <a:ea typeface="Times New Roman"/>
                        </a:rPr>
                        <a:t>144,000 </a:t>
                      </a:r>
                      <a:r>
                        <a:rPr lang="en-US" sz="1800" dirty="0">
                          <a:solidFill>
                            <a:srgbClr val="000000"/>
                          </a:solidFill>
                          <a:latin typeface="Times New Roman"/>
                          <a:ea typeface="Times New Roman"/>
                        </a:rPr>
                        <a:t>sing a “</a:t>
                      </a:r>
                      <a:r>
                        <a:rPr lang="en-US" sz="1800" b="1" u="sng" kern="1200" dirty="0">
                          <a:solidFill>
                            <a:schemeClr val="tx1"/>
                          </a:solidFill>
                          <a:latin typeface="Times New Roman"/>
                          <a:ea typeface="Times New Roman"/>
                          <a:cs typeface="+mn-cs"/>
                        </a:rPr>
                        <a:t>new song</a:t>
                      </a:r>
                      <a:r>
                        <a:rPr lang="en-US" sz="1800" dirty="0">
                          <a:solidFill>
                            <a:srgbClr val="000000"/>
                          </a:solidFill>
                          <a:latin typeface="Times New Roman"/>
                          <a:ea typeface="Times New Roman"/>
                        </a:rPr>
                        <a:t>”</a:t>
                      </a: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Song of Moses, </a:t>
                      </a:r>
                      <a:r>
                        <a:rPr lang="en-US" sz="1800" b="1" dirty="0">
                          <a:solidFill>
                            <a:srgbClr val="0000FF"/>
                          </a:solidFill>
                          <a:latin typeface="Times New Roman"/>
                          <a:ea typeface="Times New Roman"/>
                        </a:rPr>
                        <a:t>Ex. 15:1-21</a:t>
                      </a:r>
                      <a:r>
                        <a:rPr lang="en-US" sz="1800" dirty="0">
                          <a:solidFill>
                            <a:srgbClr val="000000"/>
                          </a:solidFill>
                          <a:latin typeface="Times New Roman"/>
                          <a:ea typeface="Times New Roman"/>
                        </a:rPr>
                        <a:t> or </a:t>
                      </a:r>
                      <a:r>
                        <a:rPr lang="en-US" sz="1800" b="1" dirty="0">
                          <a:solidFill>
                            <a:srgbClr val="0000FF"/>
                          </a:solidFill>
                          <a:latin typeface="Times New Roman"/>
                          <a:ea typeface="Times New Roman"/>
                        </a:rPr>
                        <a:t>Deut. 32</a:t>
                      </a:r>
                      <a:endParaRPr lang="en-US" sz="1600" dirty="0">
                        <a:latin typeface="Times New Roman"/>
                        <a:ea typeface="Times New Roman"/>
                      </a:endParaRPr>
                    </a:p>
                    <a:p>
                      <a:pPr marL="742950" marR="0" lvl="1" indent="-285750">
                        <a:spcBef>
                          <a:spcPts val="0"/>
                        </a:spcBef>
                        <a:spcAft>
                          <a:spcPts val="0"/>
                        </a:spcAft>
                        <a:buFont typeface="Calibri"/>
                        <a:buChar char="-"/>
                      </a:pPr>
                      <a:r>
                        <a:rPr lang="en-US" sz="1800" dirty="0">
                          <a:solidFill>
                            <a:srgbClr val="000000"/>
                          </a:solidFill>
                          <a:latin typeface="Times New Roman"/>
                          <a:ea typeface="Calibri"/>
                          <a:cs typeface="Times New Roman"/>
                        </a:rPr>
                        <a:t>God's deliverance, salvation, faithfulness </a:t>
                      </a:r>
                      <a:r>
                        <a:rPr lang="en-US" sz="1800" dirty="0" smtClean="0">
                          <a:solidFill>
                            <a:srgbClr val="000000"/>
                          </a:solidFill>
                          <a:latin typeface="Times New Roman"/>
                          <a:ea typeface="Calibri"/>
                          <a:cs typeface="Times New Roman"/>
                        </a:rPr>
                        <a:t>to </a:t>
                      </a:r>
                      <a:r>
                        <a:rPr lang="en-US" sz="1800" b="1" u="sng" dirty="0" smtClean="0">
                          <a:solidFill>
                            <a:srgbClr val="C00000"/>
                          </a:solidFill>
                          <a:latin typeface="Times New Roman"/>
                          <a:ea typeface="Calibri"/>
                          <a:cs typeface="Times New Roman"/>
                        </a:rPr>
                        <a:t>Israel</a:t>
                      </a:r>
                      <a:r>
                        <a:rPr lang="en-US" sz="1800" dirty="0" smtClean="0">
                          <a:solidFill>
                            <a:srgbClr val="000000"/>
                          </a:solidFill>
                          <a:latin typeface="Times New Roman"/>
                          <a:ea typeface="Calibri"/>
                          <a:cs typeface="Times New Roman"/>
                        </a:rPr>
                        <a:t>.</a:t>
                      </a:r>
                      <a:endParaRPr lang="en-US" sz="1600" dirty="0">
                        <a:latin typeface="Times New Roman"/>
                        <a:ea typeface="Calibri"/>
                        <a:cs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Song of the Lamb, </a:t>
                      </a:r>
                      <a:r>
                        <a:rPr lang="en-US" sz="1800" b="1" dirty="0">
                          <a:solidFill>
                            <a:srgbClr val="0000FF"/>
                          </a:solidFill>
                          <a:latin typeface="Times New Roman"/>
                          <a:ea typeface="Times New Roman"/>
                        </a:rPr>
                        <a:t>Rev 5:9-12 </a:t>
                      </a:r>
                      <a:r>
                        <a:rPr lang="en-US" sz="1800" dirty="0">
                          <a:solidFill>
                            <a:srgbClr val="000000"/>
                          </a:solidFill>
                          <a:latin typeface="Times New Roman"/>
                          <a:ea typeface="Times New Roman"/>
                        </a:rPr>
                        <a:t>[</a:t>
                      </a:r>
                      <a:r>
                        <a:rPr lang="en-US" sz="1800" i="1" dirty="0">
                          <a:solidFill>
                            <a:srgbClr val="000000"/>
                          </a:solidFill>
                          <a:latin typeface="Times New Roman"/>
                          <a:ea typeface="Times New Roman"/>
                        </a:rPr>
                        <a:t>2 doxologies</a:t>
                      </a:r>
                      <a:r>
                        <a:rPr lang="en-US" sz="1800" dirty="0">
                          <a:solidFill>
                            <a:srgbClr val="000000"/>
                          </a:solidFill>
                          <a:latin typeface="Times New Roman"/>
                          <a:ea typeface="Times New Roman"/>
                        </a:rPr>
                        <a:t>]</a:t>
                      </a:r>
                      <a:endParaRPr lang="en-US" sz="1600" dirty="0">
                        <a:latin typeface="Times New Roman"/>
                        <a:ea typeface="Times New Roman"/>
                      </a:endParaRPr>
                    </a:p>
                    <a:p>
                      <a:pPr marL="742950" marR="0" lvl="1" indent="-285750">
                        <a:spcBef>
                          <a:spcPts val="0"/>
                        </a:spcBef>
                        <a:spcAft>
                          <a:spcPts val="0"/>
                        </a:spcAft>
                        <a:buFont typeface="Calibri"/>
                        <a:buChar char="-"/>
                      </a:pPr>
                      <a:r>
                        <a:rPr lang="en-US" sz="1800" dirty="0">
                          <a:solidFill>
                            <a:srgbClr val="000000"/>
                          </a:solidFill>
                          <a:latin typeface="Times New Roman"/>
                          <a:ea typeface="Calibri"/>
                          <a:cs typeface="Times New Roman"/>
                        </a:rPr>
                        <a:t>praise</a:t>
                      </a:r>
                      <a:r>
                        <a:rPr lang="en-US" sz="1800" dirty="0">
                          <a:latin typeface="Times New Roman"/>
                          <a:ea typeface="Calibri"/>
                          <a:cs typeface="Times New Roman"/>
                        </a:rPr>
                        <a:t> to Christ as the Redeemer </a:t>
                      </a:r>
                      <a:r>
                        <a:rPr lang="en-US" sz="1800" dirty="0" smtClean="0">
                          <a:latin typeface="Times New Roman"/>
                          <a:ea typeface="Calibri"/>
                          <a:cs typeface="Times New Roman"/>
                        </a:rPr>
                        <a:t>of </a:t>
                      </a:r>
                      <a:r>
                        <a:rPr lang="en-US" sz="1800" b="1" u="sng" kern="1200" dirty="0" smtClean="0">
                          <a:solidFill>
                            <a:srgbClr val="C00000"/>
                          </a:solidFill>
                          <a:latin typeface="Times New Roman"/>
                          <a:ea typeface="Calibri"/>
                          <a:cs typeface="Times New Roman"/>
                        </a:rPr>
                        <a:t>all</a:t>
                      </a:r>
                      <a:r>
                        <a:rPr lang="en-US" sz="1800" dirty="0" smtClean="0">
                          <a:latin typeface="Times New Roman"/>
                          <a:ea typeface="Calibri"/>
                          <a:cs typeface="Times New Roman"/>
                        </a:rPr>
                        <a:t>.</a:t>
                      </a:r>
                      <a:endParaRPr lang="en-US" sz="1600" dirty="0">
                        <a:latin typeface="Times New Roman"/>
                        <a:ea typeface="Calibri"/>
                        <a:cs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a:t>
                      </a:r>
                      <a:r>
                        <a:rPr lang="en-US" sz="1800" b="1" dirty="0">
                          <a:solidFill>
                            <a:srgbClr val="C00000"/>
                          </a:solidFill>
                          <a:latin typeface="Times New Roman"/>
                          <a:ea typeface="Times New Roman"/>
                        </a:rPr>
                        <a:t>King of ***</a:t>
                      </a:r>
                      <a:r>
                        <a:rPr lang="en-US" sz="1800" dirty="0">
                          <a:solidFill>
                            <a:srgbClr val="000000"/>
                          </a:solidFill>
                          <a:latin typeface="Times New Roman"/>
                          <a:ea typeface="Times New Roman"/>
                        </a:rPr>
                        <a:t>” </a:t>
                      </a:r>
                      <a:r>
                        <a:rPr lang="en-US" sz="1800" dirty="0">
                          <a:latin typeface="Times New Roman"/>
                          <a:ea typeface="Times New Roman"/>
                        </a:rPr>
                        <a:t>Someday</a:t>
                      </a:r>
                      <a:r>
                        <a:rPr lang="en-US" sz="1800" dirty="0">
                          <a:solidFill>
                            <a:srgbClr val="000000"/>
                          </a:solidFill>
                          <a:latin typeface="Times New Roman"/>
                          <a:ea typeface="Times New Roman"/>
                        </a:rPr>
                        <a:t> all nations will be “Christian” nations</a:t>
                      </a:r>
                      <a:r>
                        <a:rPr lang="en-US" sz="18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b="1" u="sng" dirty="0">
                          <a:solidFill>
                            <a:srgbClr val="C00000"/>
                          </a:solidFill>
                          <a:latin typeface="Times New Roman"/>
                          <a:ea typeface="Times New Roman"/>
                        </a:rPr>
                        <a:t>Biblical righteousness is the fulfillment of the terms of a covenant between God and humanity</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0" y="228601"/>
            <a:ext cx="9144000" cy="523220"/>
          </a:xfrm>
          <a:prstGeom prst="rect">
            <a:avLst/>
          </a:prstGeom>
          <a:noFill/>
        </p:spPr>
        <p:txBody>
          <a:bodyPr wrap="square" rtlCol="0">
            <a:spAutoFit/>
          </a:bodyPr>
          <a:lstStyle/>
          <a:p>
            <a:pPr algn="ctr"/>
            <a:r>
              <a:rPr lang="en-US" sz="2800" b="1" dirty="0" smtClean="0">
                <a:solidFill>
                  <a:srgbClr val="0000FF"/>
                </a:solidFill>
              </a:rPr>
              <a:t>Rev 15&amp;16 – The 3</a:t>
            </a:r>
            <a:r>
              <a:rPr lang="en-US" sz="2800" b="1" baseline="30000" dirty="0" smtClean="0">
                <a:solidFill>
                  <a:srgbClr val="0000FF"/>
                </a:solidFill>
              </a:rPr>
              <a:t>rd</a:t>
            </a:r>
            <a:r>
              <a:rPr lang="en-US" sz="2800" b="1" dirty="0" smtClean="0">
                <a:solidFill>
                  <a:srgbClr val="0000FF"/>
                </a:solidFill>
              </a:rPr>
              <a:t> Woe, 7 Bowls </a:t>
            </a:r>
            <a:r>
              <a:rPr lang="en-US" sz="2800" b="1" dirty="0" smtClean="0">
                <a:solidFill>
                  <a:srgbClr val="C00000"/>
                </a:solidFill>
              </a:rPr>
              <a:t>Full</a:t>
            </a:r>
            <a:r>
              <a:rPr lang="en-US" sz="2800" b="1" dirty="0" smtClean="0">
                <a:solidFill>
                  <a:srgbClr val="0000FF"/>
                </a:solidFill>
              </a:rPr>
              <a:t> of the Wrath of God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11</a:t>
            </a:fld>
            <a:endParaRPr lang="en-US"/>
          </a:p>
        </p:txBody>
      </p:sp>
      <p:graphicFrame>
        <p:nvGraphicFramePr>
          <p:cNvPr id="5" name="Table 4"/>
          <p:cNvGraphicFramePr>
            <a:graphicFrameLocks noGrp="1"/>
          </p:cNvGraphicFramePr>
          <p:nvPr/>
        </p:nvGraphicFramePr>
        <p:xfrm>
          <a:off x="685800" y="914398"/>
          <a:ext cx="7772400" cy="5410202"/>
        </p:xfrm>
        <a:graphic>
          <a:graphicData uri="http://schemas.openxmlformats.org/drawingml/2006/table">
            <a:tbl>
              <a:tblPr/>
              <a:tblGrid>
                <a:gridCol w="1380563"/>
                <a:gridCol w="3420037"/>
                <a:gridCol w="2971800"/>
              </a:tblGrid>
              <a:tr h="322803">
                <a:tc gridSpan="3">
                  <a:txBody>
                    <a:bodyPr/>
                    <a:lstStyle/>
                    <a:p>
                      <a:pPr marL="0" marR="0" algn="ctr">
                        <a:spcBef>
                          <a:spcPts val="600"/>
                        </a:spcBef>
                        <a:spcAft>
                          <a:spcPts val="600"/>
                        </a:spcAft>
                      </a:pPr>
                      <a:r>
                        <a:rPr lang="en-US" sz="1800" b="1" dirty="0">
                          <a:solidFill>
                            <a:srgbClr val="FFFFFF"/>
                          </a:solidFill>
                          <a:latin typeface="Arial"/>
                          <a:ea typeface="Times New Roman"/>
                        </a:rPr>
                        <a:t>14 Doxologies in the Book of Revelation</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000080"/>
                    </a:solidFill>
                  </a:tcPr>
                </a:tc>
                <a:tc hMerge="1">
                  <a:txBody>
                    <a:bodyPr/>
                    <a:lstStyle/>
                    <a:p>
                      <a:endParaRPr lang="en-US"/>
                    </a:p>
                  </a:txBody>
                  <a:tcPr/>
                </a:tc>
                <a:tc hMerge="1">
                  <a:txBody>
                    <a:bodyPr/>
                    <a:lstStyle/>
                    <a:p>
                      <a:endParaRPr lang="en-US"/>
                    </a:p>
                  </a:txBody>
                  <a:tcPr/>
                </a:tc>
              </a:tr>
              <a:tr h="581048">
                <a:tc>
                  <a:txBody>
                    <a:bodyPr/>
                    <a:lstStyle/>
                    <a:p>
                      <a:pPr marL="0" marR="0" algn="ctr">
                        <a:spcBef>
                          <a:spcPts val="600"/>
                        </a:spcBef>
                        <a:spcAft>
                          <a:spcPts val="600"/>
                        </a:spcAft>
                      </a:pPr>
                      <a:r>
                        <a:rPr lang="en-US" sz="1600" b="1" dirty="0">
                          <a:solidFill>
                            <a:srgbClr val="000000"/>
                          </a:solidFill>
                          <a:latin typeface="Arial"/>
                          <a:ea typeface="Times New Roman"/>
                        </a:rPr>
                        <a:t>References</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b="1">
                          <a:solidFill>
                            <a:srgbClr val="000000"/>
                          </a:solidFill>
                          <a:latin typeface="Arial"/>
                          <a:ea typeface="Times New Roman"/>
                        </a:rPr>
                        <a:t>The One(s) Giving the Praise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b="1">
                          <a:solidFill>
                            <a:srgbClr val="000000"/>
                          </a:solidFill>
                          <a:latin typeface="Arial"/>
                          <a:ea typeface="Times New Roman"/>
                        </a:rPr>
                        <a:t>The One(s) Receiving the Praise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90524">
                <a:tc>
                  <a:txBody>
                    <a:bodyPr/>
                    <a:lstStyle/>
                    <a:p>
                      <a:pPr marL="91440" marR="0" indent="-91440">
                        <a:spcBef>
                          <a:spcPts val="300"/>
                        </a:spcBef>
                        <a:spcAft>
                          <a:spcPts val="300"/>
                        </a:spcAft>
                      </a:pPr>
                      <a:r>
                        <a:rPr lang="en-US" sz="1600" dirty="0">
                          <a:latin typeface="Arial"/>
                          <a:ea typeface="Times New Roman"/>
                        </a:rPr>
                        <a:t>4:8</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91440" marR="0" indent="-91440">
                        <a:spcBef>
                          <a:spcPts val="300"/>
                        </a:spcBef>
                        <a:spcAft>
                          <a:spcPts val="300"/>
                        </a:spcAft>
                      </a:pPr>
                      <a:r>
                        <a:rPr lang="en-US" sz="1600">
                          <a:latin typeface="Arial"/>
                          <a:ea typeface="Times New Roman"/>
                        </a:rPr>
                        <a:t>4 living creatures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90524">
                <a:tc>
                  <a:txBody>
                    <a:bodyPr/>
                    <a:lstStyle/>
                    <a:p>
                      <a:pPr marL="91440" marR="0" indent="-91440">
                        <a:spcBef>
                          <a:spcPts val="300"/>
                        </a:spcBef>
                        <a:spcAft>
                          <a:spcPts val="300"/>
                        </a:spcAft>
                      </a:pPr>
                      <a:r>
                        <a:rPr lang="en-US" sz="1600" dirty="0">
                          <a:latin typeface="Arial"/>
                          <a:ea typeface="Times New Roman"/>
                        </a:rPr>
                        <a:t>4:11</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24 elders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77613">
                <a:tc>
                  <a:txBody>
                    <a:bodyPr/>
                    <a:lstStyle/>
                    <a:p>
                      <a:pPr marL="91440" marR="0" indent="-91440">
                        <a:spcBef>
                          <a:spcPts val="300"/>
                        </a:spcBef>
                        <a:spcAft>
                          <a:spcPts val="300"/>
                        </a:spcAft>
                      </a:pPr>
                      <a:r>
                        <a:rPr lang="en-US" sz="1600" dirty="0">
                          <a:latin typeface="Arial"/>
                          <a:ea typeface="Times New Roman"/>
                        </a:rPr>
                        <a:t>5:9-10</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dirty="0">
                          <a:latin typeface="Arial"/>
                          <a:ea typeface="Times New Roman"/>
                        </a:rPr>
                        <a:t>24 elders and 4 living creatures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The Lamb (Christ)</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spcBef>
                          <a:spcPts val="300"/>
                        </a:spcBef>
                        <a:spcAft>
                          <a:spcPts val="300"/>
                        </a:spcAft>
                      </a:pPr>
                      <a:r>
                        <a:rPr lang="en-US" sz="1600" dirty="0">
                          <a:latin typeface="Arial"/>
                          <a:ea typeface="Times New Roman"/>
                        </a:rPr>
                        <a:t>5:12</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dirty="0">
                          <a:latin typeface="Arial"/>
                          <a:ea typeface="Times New Roman"/>
                        </a:rPr>
                        <a:t>Many angels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The Lamb</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29264">
                <a:tc>
                  <a:txBody>
                    <a:bodyPr/>
                    <a:lstStyle/>
                    <a:p>
                      <a:pPr marL="91440" marR="0" indent="-91440">
                        <a:spcBef>
                          <a:spcPts val="300"/>
                        </a:spcBef>
                        <a:spcAft>
                          <a:spcPts val="300"/>
                        </a:spcAft>
                      </a:pPr>
                      <a:r>
                        <a:rPr lang="en-US" sz="1600" dirty="0">
                          <a:latin typeface="Arial"/>
                          <a:ea typeface="Times New Roman"/>
                        </a:rPr>
                        <a:t>5:13</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Every creature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 and the Lamb</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03432">
                <a:tc>
                  <a:txBody>
                    <a:bodyPr/>
                    <a:lstStyle/>
                    <a:p>
                      <a:pPr marL="91440" marR="0" indent="-91440">
                        <a:spcBef>
                          <a:spcPts val="300"/>
                        </a:spcBef>
                        <a:spcAft>
                          <a:spcPts val="300"/>
                        </a:spcAft>
                      </a:pPr>
                      <a:r>
                        <a:rPr lang="en-US" sz="1600" dirty="0">
                          <a:latin typeface="Arial"/>
                          <a:ea typeface="Times New Roman"/>
                        </a:rPr>
                        <a:t>7:10</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Tribulation martyrs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God the Father and the Lamb</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noFill/>
                  </a:tcPr>
                </a:tc>
              </a:tr>
              <a:tr h="581048">
                <a:tc>
                  <a:txBody>
                    <a:bodyPr/>
                    <a:lstStyle/>
                    <a:p>
                      <a:pPr marL="91440" marR="0" indent="-91440">
                        <a:spcBef>
                          <a:spcPts val="300"/>
                        </a:spcBef>
                        <a:spcAft>
                          <a:spcPts val="300"/>
                        </a:spcAft>
                      </a:pPr>
                      <a:r>
                        <a:rPr lang="en-US" sz="1600" dirty="0">
                          <a:latin typeface="Arial"/>
                          <a:ea typeface="Times New Roman"/>
                        </a:rPr>
                        <a:t>7:12</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Angels, 24 elders, and 4 living creatures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God the Father</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noFill/>
                  </a:tcPr>
                </a:tc>
              </a:tr>
              <a:tr h="290524">
                <a:tc>
                  <a:txBody>
                    <a:bodyPr/>
                    <a:lstStyle/>
                    <a:p>
                      <a:pPr marL="91440" marR="0" indent="-91440">
                        <a:spcBef>
                          <a:spcPts val="300"/>
                        </a:spcBef>
                        <a:spcAft>
                          <a:spcPts val="300"/>
                        </a:spcAft>
                      </a:pPr>
                      <a:r>
                        <a:rPr lang="en-US" sz="1600" dirty="0">
                          <a:latin typeface="Arial"/>
                          <a:ea typeface="Times New Roman"/>
                        </a:rPr>
                        <a:t>11:16-18</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dirty="0">
                          <a:latin typeface="Arial"/>
                          <a:ea typeface="Times New Roman"/>
                        </a:rPr>
                        <a:t>24 elders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87362">
                <a:tc>
                  <a:txBody>
                    <a:bodyPr/>
                    <a:lstStyle/>
                    <a:p>
                      <a:pPr marL="91440" marR="0" indent="-91440">
                        <a:spcBef>
                          <a:spcPts val="300"/>
                        </a:spcBef>
                        <a:spcAft>
                          <a:spcPts val="300"/>
                        </a:spcAft>
                      </a:pPr>
                      <a:r>
                        <a:rPr lang="en-US" sz="1600" dirty="0">
                          <a:latin typeface="Arial"/>
                          <a:ea typeface="Times New Roman"/>
                        </a:rPr>
                        <a:t>15:3-4</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91440" marR="0" indent="-91440">
                        <a:spcBef>
                          <a:spcPts val="300"/>
                        </a:spcBef>
                        <a:spcAft>
                          <a:spcPts val="300"/>
                        </a:spcAft>
                      </a:pPr>
                      <a:r>
                        <a:rPr lang="en-US" sz="1600" dirty="0">
                          <a:latin typeface="Arial"/>
                          <a:ea typeface="Times New Roman"/>
                        </a:rPr>
                        <a:t>Tribulation saints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91440" marR="0" indent="-91440">
                        <a:spcBef>
                          <a:spcPts val="300"/>
                        </a:spcBef>
                        <a:spcAft>
                          <a:spcPts val="300"/>
                        </a:spcAft>
                      </a:pPr>
                      <a:r>
                        <a:rPr lang="en-US" sz="1600" dirty="0">
                          <a:latin typeface="Arial"/>
                          <a:ea typeface="Times New Roman"/>
                        </a:rPr>
                        <a:t>God the Father and the Lamb</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00"/>
                    </a:solidFill>
                  </a:tcPr>
                </a:tc>
              </a:tr>
              <a:tr h="290524">
                <a:tc>
                  <a:txBody>
                    <a:bodyPr/>
                    <a:lstStyle/>
                    <a:p>
                      <a:pPr marL="91440" marR="0" indent="-91440">
                        <a:spcBef>
                          <a:spcPts val="300"/>
                        </a:spcBef>
                        <a:spcAft>
                          <a:spcPts val="300"/>
                        </a:spcAft>
                      </a:pPr>
                      <a:r>
                        <a:rPr lang="en-US" sz="1600" dirty="0">
                          <a:latin typeface="Arial"/>
                          <a:ea typeface="Times New Roman"/>
                        </a:rPr>
                        <a:t>16:5-6</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Angel</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spcBef>
                          <a:spcPts val="300"/>
                        </a:spcBef>
                        <a:spcAft>
                          <a:spcPts val="300"/>
                        </a:spcAft>
                      </a:pPr>
                      <a:r>
                        <a:rPr lang="en-US" sz="1600" dirty="0">
                          <a:latin typeface="Arial"/>
                          <a:ea typeface="Times New Roman"/>
                        </a:rPr>
                        <a:t>16:7</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“The altar”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spcBef>
                          <a:spcPts val="300"/>
                        </a:spcBef>
                        <a:spcAft>
                          <a:spcPts val="300"/>
                        </a:spcAft>
                      </a:pPr>
                      <a:r>
                        <a:rPr lang="en-US" sz="1600" dirty="0">
                          <a:latin typeface="Arial"/>
                          <a:ea typeface="Times New Roman"/>
                        </a:rPr>
                        <a:t>19:1-3</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A great multitude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03440">
                <a:tc>
                  <a:txBody>
                    <a:bodyPr/>
                    <a:lstStyle/>
                    <a:p>
                      <a:pPr marL="91440" marR="0" indent="-91440">
                        <a:spcBef>
                          <a:spcPts val="300"/>
                        </a:spcBef>
                        <a:spcAft>
                          <a:spcPts val="300"/>
                        </a:spcAft>
                      </a:pPr>
                      <a:r>
                        <a:rPr lang="en-US" sz="1600" dirty="0">
                          <a:latin typeface="Arial"/>
                          <a:ea typeface="Times New Roman"/>
                        </a:rPr>
                        <a:t>19:4</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24 elders and 4 living creatures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spcBef>
                          <a:spcPts val="300"/>
                        </a:spcBef>
                        <a:spcAft>
                          <a:spcPts val="300"/>
                        </a:spcAft>
                      </a:pPr>
                      <a:r>
                        <a:rPr lang="en-US" sz="1600" dirty="0">
                          <a:latin typeface="Arial"/>
                          <a:ea typeface="Times New Roman"/>
                        </a:rPr>
                        <a:t>19:6-8</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91440" marR="0" indent="-91440">
                        <a:spcBef>
                          <a:spcPts val="300"/>
                        </a:spcBef>
                        <a:spcAft>
                          <a:spcPts val="300"/>
                        </a:spcAft>
                      </a:pPr>
                      <a:r>
                        <a:rPr lang="en-US" sz="1600">
                          <a:latin typeface="Arial"/>
                          <a:ea typeface="Times New Roman"/>
                        </a:rPr>
                        <a:t>A great multitude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91440" marR="0" indent="-91440">
                        <a:spcBef>
                          <a:spcPts val="300"/>
                        </a:spcBef>
                        <a:spcAft>
                          <a:spcPts val="300"/>
                        </a:spcAft>
                      </a:pPr>
                      <a:r>
                        <a:rPr lang="en-US" sz="1600" dirty="0">
                          <a:latin typeface="Arial"/>
                          <a:ea typeface="Times New Roman"/>
                        </a:rPr>
                        <a:t>God the Father</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 y="228600"/>
            <a:ext cx="7924800" cy="646331"/>
          </a:xfrm>
          <a:prstGeom prst="rect">
            <a:avLst/>
          </a:prstGeom>
          <a:noFill/>
        </p:spPr>
        <p:txBody>
          <a:bodyPr wrap="square" rtlCol="0">
            <a:spAutoFit/>
          </a:bodyPr>
          <a:lstStyle/>
          <a:p>
            <a:r>
              <a:rPr lang="en-US" dirty="0" err="1" smtClean="0"/>
              <a:t>Doxa</a:t>
            </a:r>
            <a:r>
              <a:rPr lang="en-US" dirty="0" smtClean="0"/>
              <a:t> 	–  glory	</a:t>
            </a:r>
            <a:r>
              <a:rPr lang="en-US" b="1" dirty="0" smtClean="0"/>
              <a:t>“</a:t>
            </a:r>
            <a:r>
              <a:rPr lang="en-US" b="1" dirty="0" smtClean="0">
                <a:solidFill>
                  <a:srgbClr val="C00000"/>
                </a:solidFill>
              </a:rPr>
              <a:t>Words of glory</a:t>
            </a:r>
            <a:r>
              <a:rPr lang="en-US" b="1" dirty="0" smtClean="0"/>
              <a:t>” which include</a:t>
            </a:r>
            <a:r>
              <a:rPr lang="en-US" b="1" dirty="0" smtClean="0">
                <a:solidFill>
                  <a:srgbClr val="C00000"/>
                </a:solidFill>
              </a:rPr>
              <a:t>: 1) praise, 2) eternal attributes</a:t>
            </a:r>
            <a:endParaRPr lang="en-US" b="1" dirty="0" smtClean="0"/>
          </a:p>
          <a:p>
            <a:r>
              <a:rPr lang="en-US" dirty="0" smtClean="0"/>
              <a:t>Logos 	–  words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12</a:t>
            </a:fld>
            <a:endParaRPr lang="en-US"/>
          </a:p>
        </p:txBody>
      </p:sp>
      <p:sp>
        <p:nvSpPr>
          <p:cNvPr id="8" name="TextBox 7"/>
          <p:cNvSpPr txBox="1"/>
          <p:nvPr/>
        </p:nvSpPr>
        <p:spPr>
          <a:xfrm>
            <a:off x="0" y="0"/>
            <a:ext cx="9144000" cy="523220"/>
          </a:xfrm>
          <a:prstGeom prst="rect">
            <a:avLst/>
          </a:prstGeom>
          <a:noFill/>
        </p:spPr>
        <p:txBody>
          <a:bodyPr wrap="square" rtlCol="0">
            <a:spAutoFit/>
          </a:bodyPr>
          <a:lstStyle/>
          <a:p>
            <a:pPr algn="ctr"/>
            <a:r>
              <a:rPr lang="en-US" sz="2800" b="1" dirty="0" smtClean="0">
                <a:solidFill>
                  <a:srgbClr val="0000FF"/>
                </a:solidFill>
              </a:rPr>
              <a:t>Rev 15&amp;16 – The 3</a:t>
            </a:r>
            <a:r>
              <a:rPr lang="en-US" sz="2800" b="1" baseline="30000" dirty="0" smtClean="0">
                <a:solidFill>
                  <a:srgbClr val="0000FF"/>
                </a:solidFill>
              </a:rPr>
              <a:t>rd</a:t>
            </a:r>
            <a:r>
              <a:rPr lang="en-US" sz="2800" b="1" dirty="0" smtClean="0">
                <a:solidFill>
                  <a:srgbClr val="0000FF"/>
                </a:solidFill>
              </a:rPr>
              <a:t> Woe, 7 Bowls </a:t>
            </a:r>
            <a:r>
              <a:rPr lang="en-US" sz="2800" b="1" dirty="0" smtClean="0">
                <a:solidFill>
                  <a:srgbClr val="C00000"/>
                </a:solidFill>
              </a:rPr>
              <a:t>Full</a:t>
            </a:r>
            <a:r>
              <a:rPr lang="en-US" sz="2800" b="1" dirty="0" smtClean="0">
                <a:solidFill>
                  <a:srgbClr val="0000FF"/>
                </a:solidFill>
              </a:rPr>
              <a:t> of the Wrath of God</a:t>
            </a:r>
          </a:p>
        </p:txBody>
      </p:sp>
      <p:graphicFrame>
        <p:nvGraphicFramePr>
          <p:cNvPr id="9" name="Table 8"/>
          <p:cNvGraphicFramePr>
            <a:graphicFrameLocks noGrp="1"/>
          </p:cNvGraphicFramePr>
          <p:nvPr/>
        </p:nvGraphicFramePr>
        <p:xfrm>
          <a:off x="228600" y="609599"/>
          <a:ext cx="8686800" cy="5958840"/>
        </p:xfrm>
        <a:graphic>
          <a:graphicData uri="http://schemas.openxmlformats.org/drawingml/2006/table">
            <a:tbl>
              <a:tblPr/>
              <a:tblGrid>
                <a:gridCol w="2521974"/>
                <a:gridCol w="3574026"/>
                <a:gridCol w="2590800"/>
              </a:tblGrid>
              <a:tr h="5562600">
                <a:tc>
                  <a:txBody>
                    <a:bodyPr/>
                    <a:lstStyle/>
                    <a:p>
                      <a:pPr marL="0" marR="0" indent="128270">
                        <a:spcBef>
                          <a:spcPts val="0"/>
                        </a:spcBef>
                        <a:spcAft>
                          <a:spcPts val="0"/>
                        </a:spcAft>
                      </a:pPr>
                      <a:r>
                        <a:rPr lang="en-US" sz="1700" baseline="30000" dirty="0">
                          <a:solidFill>
                            <a:srgbClr val="0000FF"/>
                          </a:solidFill>
                          <a:latin typeface="Times New Roman"/>
                          <a:ea typeface="Times New Roman"/>
                        </a:rPr>
                        <a:t>5</a:t>
                      </a:r>
                      <a:r>
                        <a:rPr lang="en-US" sz="1700" dirty="0">
                          <a:latin typeface="Times New Roman"/>
                          <a:ea typeface="Times New Roman"/>
                        </a:rPr>
                        <a:t>After these things I looked, and the </a:t>
                      </a:r>
                      <a:r>
                        <a:rPr lang="en-US" sz="1700" b="1" u="sng" dirty="0">
                          <a:latin typeface="Times New Roman"/>
                          <a:ea typeface="Times New Roman"/>
                        </a:rPr>
                        <a:t>temple of the tabernacle of testimony</a:t>
                      </a:r>
                      <a:r>
                        <a:rPr lang="en-US" sz="1700" dirty="0">
                          <a:latin typeface="Times New Roman"/>
                          <a:ea typeface="Times New Roman"/>
                        </a:rPr>
                        <a:t> in heaven was </a:t>
                      </a:r>
                      <a:r>
                        <a:rPr lang="en-US" sz="1700" b="1" u="sng" dirty="0">
                          <a:solidFill>
                            <a:srgbClr val="C00000"/>
                          </a:solidFill>
                          <a:latin typeface="Times New Roman"/>
                          <a:ea typeface="Times New Roman"/>
                        </a:rPr>
                        <a:t>opened</a:t>
                      </a:r>
                      <a:r>
                        <a:rPr lang="en-US" sz="1700" dirty="0">
                          <a:latin typeface="Times New Roman"/>
                          <a:ea typeface="Times New Roman"/>
                        </a:rPr>
                        <a:t>, </a:t>
                      </a:r>
                      <a:r>
                        <a:rPr lang="en-US" sz="1700" baseline="30000" dirty="0">
                          <a:solidFill>
                            <a:srgbClr val="0000FF"/>
                          </a:solidFill>
                          <a:latin typeface="Times New Roman"/>
                          <a:ea typeface="Times New Roman"/>
                        </a:rPr>
                        <a:t>6</a:t>
                      </a:r>
                      <a:r>
                        <a:rPr lang="en-US" sz="1700" dirty="0">
                          <a:latin typeface="Times New Roman"/>
                          <a:ea typeface="Times New Roman"/>
                        </a:rPr>
                        <a:t>and the seven angels who had the seven plagues came out of the temple, </a:t>
                      </a:r>
                      <a:r>
                        <a:rPr lang="en-US" sz="1700" b="1" u="sng" dirty="0">
                          <a:latin typeface="Times New Roman"/>
                          <a:ea typeface="Times New Roman"/>
                        </a:rPr>
                        <a:t>clothed in linen</a:t>
                      </a:r>
                      <a:r>
                        <a:rPr lang="en-US" sz="1700" dirty="0">
                          <a:latin typeface="Times New Roman"/>
                          <a:ea typeface="Times New Roman"/>
                        </a:rPr>
                        <a:t>, clean </a:t>
                      </a:r>
                      <a:r>
                        <a:rPr lang="en-US" sz="1700" i="1" dirty="0">
                          <a:latin typeface="Times New Roman"/>
                          <a:ea typeface="Times New Roman"/>
                        </a:rPr>
                        <a:t>and</a:t>
                      </a:r>
                      <a:r>
                        <a:rPr lang="en-US" sz="1700" dirty="0">
                          <a:latin typeface="Times New Roman"/>
                          <a:ea typeface="Times New Roman"/>
                        </a:rPr>
                        <a:t> bright, and girded around their breasts with golden girdles. </a:t>
                      </a:r>
                      <a:r>
                        <a:rPr lang="en-US" sz="1700" baseline="30000" dirty="0">
                          <a:solidFill>
                            <a:srgbClr val="0000FF"/>
                          </a:solidFill>
                          <a:latin typeface="Times New Roman"/>
                          <a:ea typeface="Times New Roman"/>
                        </a:rPr>
                        <a:t>7</a:t>
                      </a:r>
                      <a:r>
                        <a:rPr lang="en-US" sz="1700" dirty="0">
                          <a:latin typeface="Times New Roman"/>
                          <a:ea typeface="Times New Roman"/>
                        </a:rPr>
                        <a:t>And </a:t>
                      </a:r>
                      <a:r>
                        <a:rPr lang="en-US" sz="1700" b="1" u="sng" dirty="0">
                          <a:latin typeface="Times New Roman"/>
                          <a:ea typeface="Times New Roman"/>
                        </a:rPr>
                        <a:t>one of the four living creatures</a:t>
                      </a:r>
                      <a:r>
                        <a:rPr lang="en-US" sz="1700" dirty="0">
                          <a:latin typeface="Times New Roman"/>
                          <a:ea typeface="Times New Roman"/>
                        </a:rPr>
                        <a:t> gave to the seven angels </a:t>
                      </a:r>
                      <a:r>
                        <a:rPr lang="en-US" sz="1700" b="1" u="sng" dirty="0">
                          <a:latin typeface="Times New Roman"/>
                          <a:ea typeface="Times New Roman"/>
                        </a:rPr>
                        <a:t>seven golden bowls</a:t>
                      </a:r>
                      <a:r>
                        <a:rPr lang="en-US" sz="1700" dirty="0">
                          <a:latin typeface="Times New Roman"/>
                          <a:ea typeface="Times New Roman"/>
                        </a:rPr>
                        <a:t> </a:t>
                      </a:r>
                      <a:r>
                        <a:rPr lang="en-US" sz="1700" b="1" u="sng" dirty="0">
                          <a:solidFill>
                            <a:srgbClr val="C00000"/>
                          </a:solidFill>
                          <a:latin typeface="Times New Roman"/>
                          <a:ea typeface="Times New Roman"/>
                        </a:rPr>
                        <a:t>full</a:t>
                      </a:r>
                      <a:r>
                        <a:rPr lang="en-US" sz="1700" dirty="0">
                          <a:latin typeface="Times New Roman"/>
                          <a:ea typeface="Times New Roman"/>
                        </a:rPr>
                        <a:t> of the </a:t>
                      </a:r>
                      <a:r>
                        <a:rPr lang="en-US" sz="1700" b="1" u="sng" dirty="0">
                          <a:latin typeface="Times New Roman"/>
                          <a:ea typeface="Times New Roman"/>
                        </a:rPr>
                        <a:t>wrath of God</a:t>
                      </a:r>
                      <a:r>
                        <a:rPr lang="en-US" sz="1700" dirty="0">
                          <a:latin typeface="Times New Roman"/>
                          <a:ea typeface="Times New Roman"/>
                        </a:rPr>
                        <a:t>, who lives forever and ever. </a:t>
                      </a:r>
                      <a:r>
                        <a:rPr lang="en-US" sz="1700" baseline="30000" dirty="0">
                          <a:solidFill>
                            <a:srgbClr val="0000FF"/>
                          </a:solidFill>
                          <a:latin typeface="Times New Roman"/>
                          <a:ea typeface="Times New Roman"/>
                        </a:rPr>
                        <a:t>8</a:t>
                      </a:r>
                      <a:r>
                        <a:rPr lang="en-US" sz="1700" dirty="0">
                          <a:latin typeface="Times New Roman"/>
                          <a:ea typeface="Times New Roman"/>
                        </a:rPr>
                        <a:t>And the temple was filled with </a:t>
                      </a:r>
                      <a:r>
                        <a:rPr lang="en-US" sz="1700" b="1" u="sng" dirty="0">
                          <a:latin typeface="Times New Roman"/>
                          <a:ea typeface="Times New Roman"/>
                        </a:rPr>
                        <a:t>smoke from the </a:t>
                      </a:r>
                      <a:r>
                        <a:rPr lang="en-US" sz="1700" b="1" u="sng" dirty="0">
                          <a:solidFill>
                            <a:srgbClr val="C00000"/>
                          </a:solidFill>
                          <a:latin typeface="Times New Roman"/>
                          <a:ea typeface="Times New Roman"/>
                        </a:rPr>
                        <a:t>glory</a:t>
                      </a:r>
                      <a:r>
                        <a:rPr lang="en-US" sz="1700" b="1" u="sng" dirty="0">
                          <a:latin typeface="Times New Roman"/>
                          <a:ea typeface="Times New Roman"/>
                        </a:rPr>
                        <a:t> of God</a:t>
                      </a:r>
                      <a:r>
                        <a:rPr lang="en-US" sz="1700" dirty="0">
                          <a:latin typeface="Times New Roman"/>
                          <a:ea typeface="Times New Roman"/>
                        </a:rPr>
                        <a:t> and from His power; and no one was able to enter the temple until the seven plagues of the seven angels were finished.</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700" b="1" dirty="0">
                          <a:solidFill>
                            <a:srgbClr val="0000FF"/>
                          </a:solidFill>
                          <a:latin typeface="Times New Roman"/>
                          <a:ea typeface="Times New Roman"/>
                        </a:rPr>
                        <a:t>Rev. 11:19</a:t>
                      </a:r>
                      <a:r>
                        <a:rPr lang="en-US" sz="1700" dirty="0">
                          <a:latin typeface="Times New Roman"/>
                          <a:ea typeface="Times New Roman"/>
                        </a:rPr>
                        <a:t> And the temple of God which is in heaven was opened; and the ark of His covenant appeared in His temple</a:t>
                      </a:r>
                      <a:r>
                        <a:rPr lang="en-US" sz="1700" dirty="0" smtClean="0">
                          <a:latin typeface="Times New Roman"/>
                          <a:ea typeface="Times New Roman"/>
                        </a:rPr>
                        <a:t>…</a:t>
                      </a:r>
                    </a:p>
                    <a:p>
                      <a:pPr marL="160020" marR="0" indent="-160020">
                        <a:spcBef>
                          <a:spcPts val="0"/>
                        </a:spcBef>
                        <a:spcAft>
                          <a:spcPts val="0"/>
                        </a:spcAft>
                      </a:pPr>
                      <a:endParaRPr lang="en-US" sz="1700" dirty="0" smtClean="0">
                        <a:latin typeface="Times New Roman"/>
                        <a:ea typeface="Times New Roman"/>
                      </a:endParaRPr>
                    </a:p>
                    <a:p>
                      <a:pPr marL="160020" marR="0" indent="-16002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0000FF"/>
                          </a:solidFill>
                          <a:latin typeface="Times New Roman"/>
                          <a:ea typeface="Times New Roman"/>
                        </a:rPr>
                        <a:t>Mark 15:38</a:t>
                      </a:r>
                      <a:r>
                        <a:rPr lang="en-US" sz="1700" dirty="0" smtClean="0">
                          <a:latin typeface="Times New Roman"/>
                          <a:ea typeface="Times New Roman"/>
                        </a:rPr>
                        <a:t> And the </a:t>
                      </a:r>
                      <a:r>
                        <a:rPr lang="en-US" sz="1700" b="1" u="sng" dirty="0" smtClean="0">
                          <a:solidFill>
                            <a:srgbClr val="C00000"/>
                          </a:solidFill>
                          <a:latin typeface="Times New Roman"/>
                          <a:ea typeface="Times New Roman"/>
                        </a:rPr>
                        <a:t>veil of the temple</a:t>
                      </a:r>
                      <a:r>
                        <a:rPr lang="en-US" sz="1700" dirty="0" smtClean="0">
                          <a:latin typeface="Times New Roman"/>
                          <a:ea typeface="Times New Roman"/>
                        </a:rPr>
                        <a:t> was torn in two from top to bottom.</a:t>
                      </a:r>
                    </a:p>
                    <a:p>
                      <a:pPr marL="160020" marR="0" indent="-160020">
                        <a:spcBef>
                          <a:spcPts val="0"/>
                        </a:spcBef>
                        <a:spcAft>
                          <a:spcPts val="0"/>
                        </a:spcAft>
                      </a:pPr>
                      <a:endParaRPr lang="en-US" sz="1700" dirty="0">
                        <a:latin typeface="Times New Roman"/>
                        <a:ea typeface="Times New Roman"/>
                      </a:endParaRPr>
                    </a:p>
                    <a:p>
                      <a:pPr marL="160020" marR="0" indent="-160020">
                        <a:spcBef>
                          <a:spcPts val="0"/>
                        </a:spcBef>
                        <a:spcAft>
                          <a:spcPts val="0"/>
                        </a:spcAft>
                      </a:pPr>
                      <a:r>
                        <a:rPr lang="en-US" sz="1700" b="1" dirty="0">
                          <a:solidFill>
                            <a:srgbClr val="0000FF"/>
                          </a:solidFill>
                          <a:latin typeface="Times New Roman"/>
                          <a:ea typeface="Times New Roman"/>
                        </a:rPr>
                        <a:t>Hebrews 8:5</a:t>
                      </a:r>
                      <a:r>
                        <a:rPr lang="en-US" sz="1700" dirty="0">
                          <a:latin typeface="Times New Roman"/>
                          <a:ea typeface="Times New Roman"/>
                        </a:rPr>
                        <a:t> </a:t>
                      </a:r>
                      <a:r>
                        <a:rPr lang="en-US" sz="1700" b="1" u="sng" dirty="0">
                          <a:solidFill>
                            <a:srgbClr val="C00000"/>
                          </a:solidFill>
                          <a:latin typeface="Times New Roman"/>
                          <a:ea typeface="Times New Roman"/>
                        </a:rPr>
                        <a:t>who serve a copy and shadow of the heavenly thing</a:t>
                      </a:r>
                      <a:r>
                        <a:rPr lang="en-US" sz="1700" dirty="0">
                          <a:latin typeface="Times New Roman"/>
                          <a:ea typeface="Times New Roman"/>
                        </a:rPr>
                        <a:t>s, just as Moses was warned </a:t>
                      </a:r>
                      <a:r>
                        <a:rPr lang="en-US" sz="1700" i="1" dirty="0">
                          <a:latin typeface="Times New Roman"/>
                          <a:ea typeface="Times New Roman"/>
                        </a:rPr>
                        <a:t>by God</a:t>
                      </a:r>
                      <a:r>
                        <a:rPr lang="en-US" sz="1700" dirty="0">
                          <a:latin typeface="Times New Roman"/>
                          <a:ea typeface="Times New Roman"/>
                        </a:rPr>
                        <a:t> when he was about to erect the tabernacle; for, "S</a:t>
                      </a:r>
                      <a:r>
                        <a:rPr lang="en-US" sz="1700" cap="small" dirty="0">
                          <a:latin typeface="Times New Roman"/>
                          <a:ea typeface="Times New Roman"/>
                        </a:rPr>
                        <a:t>ee</a:t>
                      </a:r>
                      <a:r>
                        <a:rPr lang="en-US" sz="1700" dirty="0">
                          <a:latin typeface="Times New Roman"/>
                          <a:ea typeface="Times New Roman"/>
                        </a:rPr>
                        <a:t>," He says, "</a:t>
                      </a:r>
                      <a:r>
                        <a:rPr lang="en-US" sz="1700" cap="small" dirty="0">
                          <a:latin typeface="Times New Roman"/>
                          <a:ea typeface="Times New Roman"/>
                        </a:rPr>
                        <a:t>that you make</a:t>
                      </a:r>
                      <a:r>
                        <a:rPr lang="en-US" sz="1700" dirty="0">
                          <a:latin typeface="Times New Roman"/>
                          <a:ea typeface="Times New Roman"/>
                        </a:rPr>
                        <a:t> all things </a:t>
                      </a:r>
                      <a:r>
                        <a:rPr lang="en-US" sz="1700" cap="small" dirty="0">
                          <a:latin typeface="Times New Roman"/>
                          <a:ea typeface="Times New Roman"/>
                        </a:rPr>
                        <a:t>according to the pattern which was shown you </a:t>
                      </a:r>
                      <a:r>
                        <a:rPr lang="en-US" sz="1700" cap="small" dirty="0" smtClean="0">
                          <a:latin typeface="Times New Roman"/>
                          <a:ea typeface="Times New Roman"/>
                        </a:rPr>
                        <a:t>…</a:t>
                      </a:r>
                    </a:p>
                    <a:p>
                      <a:pPr marL="160020" marR="0" indent="-160020">
                        <a:spcBef>
                          <a:spcPts val="0"/>
                        </a:spcBef>
                        <a:spcAft>
                          <a:spcPts val="0"/>
                        </a:spcAft>
                      </a:pPr>
                      <a:endParaRPr lang="en-US" sz="1700" dirty="0">
                        <a:latin typeface="Times New Roman"/>
                        <a:ea typeface="Times New Roman"/>
                      </a:endParaRPr>
                    </a:p>
                    <a:p>
                      <a:pPr marL="160020" marR="0" indent="-160020">
                        <a:spcBef>
                          <a:spcPts val="0"/>
                        </a:spcBef>
                        <a:spcAft>
                          <a:spcPts val="0"/>
                        </a:spcAft>
                      </a:pPr>
                      <a:r>
                        <a:rPr lang="en-US" sz="1700" b="1" dirty="0" smtClean="0">
                          <a:solidFill>
                            <a:srgbClr val="0000FF"/>
                          </a:solidFill>
                          <a:latin typeface="Times New Roman"/>
                          <a:ea typeface="Times New Roman"/>
                        </a:rPr>
                        <a:t>Isaiah </a:t>
                      </a:r>
                      <a:r>
                        <a:rPr lang="en-US" sz="1700" b="1" dirty="0">
                          <a:solidFill>
                            <a:srgbClr val="0000FF"/>
                          </a:solidFill>
                          <a:latin typeface="Times New Roman"/>
                          <a:ea typeface="Times New Roman"/>
                        </a:rPr>
                        <a:t>6:4</a:t>
                      </a:r>
                      <a:r>
                        <a:rPr lang="en-US" sz="1700" dirty="0">
                          <a:latin typeface="Times New Roman"/>
                          <a:ea typeface="Times New Roman"/>
                        </a:rPr>
                        <a:t> And the foundations of the thresholds trembled at the voice of him who called out, while the </a:t>
                      </a:r>
                      <a:r>
                        <a:rPr lang="en-US" sz="1700" dirty="0" smtClean="0">
                          <a:latin typeface="Times New Roman"/>
                          <a:ea typeface="Times New Roman"/>
                        </a:rPr>
                        <a:t>temple </a:t>
                      </a:r>
                      <a:r>
                        <a:rPr lang="en-US" sz="1700" dirty="0">
                          <a:latin typeface="Times New Roman"/>
                          <a:ea typeface="Times New Roman"/>
                        </a:rPr>
                        <a:t>was filling with smoke.</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700" dirty="0">
                          <a:solidFill>
                            <a:srgbClr val="000000"/>
                          </a:solidFill>
                          <a:latin typeface="Times New Roman"/>
                          <a:ea typeface="Times New Roman"/>
                        </a:rPr>
                        <a:t>Simple outline of Revelation</a:t>
                      </a:r>
                      <a:endParaRPr lang="en-US" sz="1700" dirty="0">
                        <a:latin typeface="Times New Roman"/>
                        <a:ea typeface="Times New Roman"/>
                      </a:endParaRPr>
                    </a:p>
                    <a:p>
                      <a:pPr marL="742950" marR="0" lvl="1" indent="-285750">
                        <a:spcBef>
                          <a:spcPts val="0"/>
                        </a:spcBef>
                        <a:spcAft>
                          <a:spcPts val="0"/>
                        </a:spcAft>
                        <a:buFont typeface="Calibri"/>
                        <a:buChar char="-"/>
                      </a:pPr>
                      <a:r>
                        <a:rPr lang="en-US" sz="1700" b="1" dirty="0">
                          <a:solidFill>
                            <a:srgbClr val="000000"/>
                          </a:solidFill>
                          <a:latin typeface="Times New Roman"/>
                          <a:ea typeface="Calibri"/>
                          <a:cs typeface="Times New Roman"/>
                        </a:rPr>
                        <a:t>Church</a:t>
                      </a:r>
                      <a:r>
                        <a:rPr lang="en-US" sz="1700" dirty="0">
                          <a:solidFill>
                            <a:srgbClr val="000000"/>
                          </a:solidFill>
                          <a:latin typeface="Times New Roman"/>
                          <a:ea typeface="Calibri"/>
                          <a:cs typeface="Times New Roman"/>
                        </a:rPr>
                        <a:t> in </a:t>
                      </a:r>
                      <a:r>
                        <a:rPr lang="en-US" sz="1700" b="1" dirty="0">
                          <a:solidFill>
                            <a:srgbClr val="0000FF"/>
                          </a:solidFill>
                          <a:latin typeface="Times New Roman"/>
                          <a:ea typeface="Calibri"/>
                          <a:cs typeface="Times New Roman"/>
                        </a:rPr>
                        <a:t>Rev 2&amp;3</a:t>
                      </a:r>
                      <a:endParaRPr lang="en-US" sz="1700" dirty="0">
                        <a:latin typeface="Times New Roman"/>
                        <a:ea typeface="Calibri"/>
                        <a:cs typeface="Times New Roman"/>
                      </a:endParaRPr>
                    </a:p>
                    <a:p>
                      <a:pPr marL="742950" marR="0" lvl="1" indent="-285750">
                        <a:spcBef>
                          <a:spcPts val="0"/>
                        </a:spcBef>
                        <a:spcAft>
                          <a:spcPts val="0"/>
                        </a:spcAft>
                        <a:buFont typeface="Calibri"/>
                        <a:buChar char="-"/>
                      </a:pPr>
                      <a:r>
                        <a:rPr lang="en-US" sz="1700" b="1" dirty="0">
                          <a:solidFill>
                            <a:srgbClr val="000000"/>
                          </a:solidFill>
                          <a:latin typeface="Times New Roman"/>
                          <a:ea typeface="Calibri"/>
                          <a:cs typeface="Times New Roman"/>
                        </a:rPr>
                        <a:t>Temple</a:t>
                      </a:r>
                      <a:r>
                        <a:rPr lang="en-US" sz="1700" dirty="0">
                          <a:solidFill>
                            <a:srgbClr val="000000"/>
                          </a:solidFill>
                          <a:latin typeface="Times New Roman"/>
                          <a:ea typeface="Calibri"/>
                          <a:cs typeface="Times New Roman"/>
                        </a:rPr>
                        <a:t> in </a:t>
                      </a:r>
                      <a:r>
                        <a:rPr lang="en-US" sz="1700" b="1" dirty="0">
                          <a:solidFill>
                            <a:srgbClr val="0000FF"/>
                          </a:solidFill>
                          <a:latin typeface="Times New Roman"/>
                          <a:ea typeface="Calibri"/>
                          <a:cs typeface="Times New Roman"/>
                        </a:rPr>
                        <a:t>Rev 4-19</a:t>
                      </a:r>
                      <a:endParaRPr lang="en-US" sz="1700" dirty="0">
                        <a:latin typeface="Times New Roman"/>
                        <a:ea typeface="Calibri"/>
                        <a:cs typeface="Times New Roman"/>
                      </a:endParaRPr>
                    </a:p>
                    <a:p>
                      <a:pPr marL="342900" marR="0" lvl="0" indent="-342900">
                        <a:spcBef>
                          <a:spcPts val="0"/>
                        </a:spcBef>
                        <a:spcAft>
                          <a:spcPts val="0"/>
                        </a:spcAft>
                        <a:buFont typeface="Symbol"/>
                        <a:buChar char=""/>
                      </a:pPr>
                      <a:r>
                        <a:rPr lang="en-US" sz="1700" dirty="0">
                          <a:latin typeface="Times New Roman"/>
                          <a:ea typeface="Times New Roman"/>
                        </a:rPr>
                        <a:t>Temple – </a:t>
                      </a:r>
                      <a:r>
                        <a:rPr lang="en-US" sz="1700" b="1" i="1" dirty="0" err="1">
                          <a:latin typeface="Times New Roman"/>
                          <a:ea typeface="Times New Roman"/>
                        </a:rPr>
                        <a:t>naos</a:t>
                      </a:r>
                      <a:r>
                        <a:rPr lang="en-US" sz="1700" dirty="0">
                          <a:latin typeface="Times New Roman"/>
                          <a:ea typeface="Times New Roman"/>
                        </a:rPr>
                        <a:t>, “holy of holies</a:t>
                      </a:r>
                      <a:r>
                        <a:rPr lang="en-US" sz="1700" dirty="0" smtClean="0">
                          <a:latin typeface="Times New Roman"/>
                          <a:ea typeface="Times New Roman"/>
                        </a:rPr>
                        <a:t>”</a:t>
                      </a:r>
                    </a:p>
                    <a:p>
                      <a:pPr marL="342900" marR="0" lvl="0" indent="-342900">
                        <a:spcBef>
                          <a:spcPts val="0"/>
                        </a:spcBef>
                        <a:spcAft>
                          <a:spcPts val="0"/>
                        </a:spcAft>
                        <a:buFont typeface="Symbol"/>
                        <a:buChar char=""/>
                      </a:pPr>
                      <a:endParaRPr lang="en-US" sz="1700" dirty="0">
                        <a:latin typeface="Times New Roman"/>
                        <a:ea typeface="Times New Roman"/>
                      </a:endParaRPr>
                    </a:p>
                    <a:p>
                      <a:pPr marL="342900" marR="0" lvl="0" indent="-342900">
                        <a:spcBef>
                          <a:spcPts val="0"/>
                        </a:spcBef>
                        <a:spcAft>
                          <a:spcPts val="0"/>
                        </a:spcAft>
                        <a:buFont typeface="Symbol"/>
                        <a:buChar char=""/>
                      </a:pPr>
                      <a:r>
                        <a:rPr lang="en-US" sz="1700" dirty="0">
                          <a:latin typeface="Times New Roman"/>
                          <a:ea typeface="Times New Roman"/>
                        </a:rPr>
                        <a:t>Tabernacle</a:t>
                      </a:r>
                      <a:r>
                        <a:rPr lang="en-US" sz="1700" dirty="0">
                          <a:solidFill>
                            <a:srgbClr val="000000"/>
                          </a:solidFill>
                          <a:latin typeface="Times New Roman"/>
                          <a:ea typeface="Times New Roman"/>
                        </a:rPr>
                        <a:t> of testimony = tabernacle of witness [against mankind], </a:t>
                      </a:r>
                      <a:r>
                        <a:rPr lang="en-US" sz="1700" b="1" i="1" u="sng" dirty="0">
                          <a:solidFill>
                            <a:srgbClr val="000000"/>
                          </a:solidFill>
                          <a:latin typeface="Times New Roman"/>
                          <a:ea typeface="Times New Roman"/>
                        </a:rPr>
                        <a:t>entire </a:t>
                      </a:r>
                      <a:r>
                        <a:rPr lang="en-US" sz="1700" b="1" i="1" u="sng" dirty="0" smtClean="0">
                          <a:solidFill>
                            <a:srgbClr val="000000"/>
                          </a:solidFill>
                          <a:latin typeface="Times New Roman"/>
                          <a:ea typeface="Times New Roman"/>
                        </a:rPr>
                        <a:t>tabernacle</a:t>
                      </a:r>
                    </a:p>
                    <a:p>
                      <a:pPr marL="342900" marR="0" lvl="0" indent="-342900">
                        <a:spcBef>
                          <a:spcPts val="0"/>
                        </a:spcBef>
                        <a:spcAft>
                          <a:spcPts val="0"/>
                        </a:spcAft>
                        <a:buFont typeface="Symbol"/>
                        <a:buChar char=""/>
                      </a:pPr>
                      <a:endParaRPr lang="en-US" sz="1700" b="1" i="1" u="sng" dirty="0" smtClean="0">
                        <a:solidFill>
                          <a:srgbClr val="000000"/>
                        </a:solidFill>
                        <a:latin typeface="Times New Roman"/>
                        <a:ea typeface="Times New Roman"/>
                      </a:endParaRPr>
                    </a:p>
                    <a:p>
                      <a:pPr marL="342900" marR="0" lvl="0" indent="-342900">
                        <a:spcBef>
                          <a:spcPts val="0"/>
                        </a:spcBef>
                        <a:spcAft>
                          <a:spcPts val="0"/>
                        </a:spcAft>
                        <a:buFont typeface="Symbol"/>
                        <a:buChar char=""/>
                      </a:pPr>
                      <a:endParaRPr lang="en-US" sz="1700" dirty="0">
                        <a:latin typeface="Times New Roman"/>
                        <a:ea typeface="Times New Roman"/>
                      </a:endParaRPr>
                    </a:p>
                    <a:p>
                      <a:pPr marL="160020" marR="0" indent="-160020">
                        <a:spcBef>
                          <a:spcPts val="0"/>
                        </a:spcBef>
                        <a:spcAft>
                          <a:spcPts val="0"/>
                        </a:spcAft>
                      </a:pPr>
                      <a:r>
                        <a:rPr lang="en-US" sz="1700" b="1" dirty="0">
                          <a:solidFill>
                            <a:srgbClr val="0000FF"/>
                          </a:solidFill>
                          <a:latin typeface="Times New Roman"/>
                          <a:ea typeface="Times New Roman"/>
                        </a:rPr>
                        <a:t>Exodus 34:6</a:t>
                      </a:r>
                      <a:r>
                        <a:rPr lang="en-US" sz="1700" dirty="0">
                          <a:latin typeface="Times New Roman"/>
                          <a:ea typeface="Times New Roman"/>
                        </a:rPr>
                        <a:t> Then the L</a:t>
                      </a:r>
                      <a:r>
                        <a:rPr lang="en-US" sz="1700" cap="small" dirty="0">
                          <a:latin typeface="Times New Roman"/>
                          <a:ea typeface="Times New Roman"/>
                        </a:rPr>
                        <a:t>ord</a:t>
                      </a:r>
                      <a:r>
                        <a:rPr lang="en-US" sz="1700" dirty="0">
                          <a:latin typeface="Times New Roman"/>
                          <a:ea typeface="Times New Roman"/>
                        </a:rPr>
                        <a:t> passed by in front of him and proclaimed, "The L</a:t>
                      </a:r>
                      <a:r>
                        <a:rPr lang="en-US" sz="1700" cap="small" dirty="0">
                          <a:latin typeface="Times New Roman"/>
                          <a:ea typeface="Times New Roman"/>
                        </a:rPr>
                        <a:t>ord</a:t>
                      </a:r>
                      <a:r>
                        <a:rPr lang="en-US" sz="1700" dirty="0">
                          <a:latin typeface="Times New Roman"/>
                          <a:ea typeface="Times New Roman"/>
                        </a:rPr>
                        <a:t>, the L</a:t>
                      </a:r>
                      <a:r>
                        <a:rPr lang="en-US" sz="1700" cap="small" dirty="0">
                          <a:latin typeface="Times New Roman"/>
                          <a:ea typeface="Times New Roman"/>
                        </a:rPr>
                        <a:t>ord</a:t>
                      </a:r>
                      <a:r>
                        <a:rPr lang="en-US" sz="1700" dirty="0">
                          <a:latin typeface="Times New Roman"/>
                          <a:ea typeface="Times New Roman"/>
                        </a:rPr>
                        <a:t> God, </a:t>
                      </a:r>
                      <a:r>
                        <a:rPr lang="en-US" sz="1700" b="1" u="sng" dirty="0">
                          <a:latin typeface="Times New Roman"/>
                          <a:ea typeface="Times New Roman"/>
                        </a:rPr>
                        <a:t>compassionate</a:t>
                      </a:r>
                      <a:r>
                        <a:rPr lang="en-US" sz="1700" dirty="0">
                          <a:latin typeface="Times New Roman"/>
                          <a:ea typeface="Times New Roman"/>
                        </a:rPr>
                        <a:t> and </a:t>
                      </a:r>
                      <a:r>
                        <a:rPr lang="en-US" sz="1700" b="1" u="sng" dirty="0">
                          <a:latin typeface="Times New Roman"/>
                          <a:ea typeface="Times New Roman"/>
                        </a:rPr>
                        <a:t>gracious</a:t>
                      </a:r>
                      <a:r>
                        <a:rPr lang="en-US" sz="1700" dirty="0">
                          <a:latin typeface="Times New Roman"/>
                          <a:ea typeface="Times New Roman"/>
                        </a:rPr>
                        <a:t>, </a:t>
                      </a:r>
                      <a:r>
                        <a:rPr lang="en-US" sz="1700" b="1" u="sng" dirty="0">
                          <a:latin typeface="Times New Roman"/>
                          <a:ea typeface="Times New Roman"/>
                        </a:rPr>
                        <a:t>slow to anger</a:t>
                      </a:r>
                      <a:r>
                        <a:rPr lang="en-US" sz="1700" dirty="0">
                          <a:latin typeface="Times New Roman"/>
                          <a:ea typeface="Times New Roman"/>
                        </a:rPr>
                        <a:t>, and </a:t>
                      </a:r>
                      <a:r>
                        <a:rPr lang="en-US" sz="1700" b="1" u="sng" dirty="0">
                          <a:latin typeface="Times New Roman"/>
                          <a:ea typeface="Times New Roman"/>
                        </a:rPr>
                        <a:t>abounding in loving-kindness</a:t>
                      </a:r>
                      <a:r>
                        <a:rPr lang="en-US" sz="1700" dirty="0">
                          <a:latin typeface="Times New Roman"/>
                          <a:ea typeface="Times New Roman"/>
                        </a:rPr>
                        <a:t> and </a:t>
                      </a:r>
                      <a:r>
                        <a:rPr lang="en-US" sz="1700" b="1" u="sng" dirty="0">
                          <a:latin typeface="Times New Roman"/>
                          <a:ea typeface="Times New Roman"/>
                        </a:rPr>
                        <a:t>truth</a:t>
                      </a:r>
                      <a:r>
                        <a:rPr lang="en-US" sz="1700" dirty="0">
                          <a:latin typeface="Times New Roman"/>
                          <a:ea typeface="Times New Roman"/>
                        </a:rPr>
                        <a:t>;</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tl00_ContentPlaceHolder1_PhotoImg" descr="40bdb99cd1815dddad62b56c1d679df7_web"/>
          <p:cNvPicPr>
            <a:picLocks noChangeAspect="1" noChangeArrowheads="1"/>
          </p:cNvPicPr>
          <p:nvPr/>
        </p:nvPicPr>
        <p:blipFill>
          <a:blip r:embed="rId2" cstate="print"/>
          <a:srcRect/>
          <a:stretch>
            <a:fillRect/>
          </a:stretch>
        </p:blipFill>
        <p:spPr bwMode="auto">
          <a:xfrm>
            <a:off x="1066800" y="0"/>
            <a:ext cx="7010400" cy="690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14</a:t>
            </a:fld>
            <a:endParaRPr lang="en-US"/>
          </a:p>
        </p:txBody>
      </p:sp>
      <p:sp>
        <p:nvSpPr>
          <p:cNvPr id="8" name="TextBox 7"/>
          <p:cNvSpPr txBox="1"/>
          <p:nvPr/>
        </p:nvSpPr>
        <p:spPr>
          <a:xfrm>
            <a:off x="0" y="0"/>
            <a:ext cx="9144000" cy="523220"/>
          </a:xfrm>
          <a:prstGeom prst="rect">
            <a:avLst/>
          </a:prstGeom>
          <a:noFill/>
        </p:spPr>
        <p:txBody>
          <a:bodyPr wrap="square" rtlCol="0">
            <a:spAutoFit/>
          </a:bodyPr>
          <a:lstStyle/>
          <a:p>
            <a:pPr algn="ctr"/>
            <a:r>
              <a:rPr lang="en-US" sz="2800" b="1" dirty="0" smtClean="0">
                <a:solidFill>
                  <a:srgbClr val="0000FF"/>
                </a:solidFill>
              </a:rPr>
              <a:t>Rev 15&amp;16 – The 3</a:t>
            </a:r>
            <a:r>
              <a:rPr lang="en-US" sz="2800" b="1" baseline="30000" dirty="0" smtClean="0">
                <a:solidFill>
                  <a:srgbClr val="0000FF"/>
                </a:solidFill>
              </a:rPr>
              <a:t>rd</a:t>
            </a:r>
            <a:r>
              <a:rPr lang="en-US" sz="2800" b="1" dirty="0" smtClean="0">
                <a:solidFill>
                  <a:srgbClr val="0000FF"/>
                </a:solidFill>
              </a:rPr>
              <a:t> Woe, 7 Bowls </a:t>
            </a:r>
            <a:r>
              <a:rPr lang="en-US" sz="2800" b="1" dirty="0" smtClean="0">
                <a:solidFill>
                  <a:srgbClr val="C00000"/>
                </a:solidFill>
              </a:rPr>
              <a:t>Full</a:t>
            </a:r>
            <a:r>
              <a:rPr lang="en-US" sz="2800" b="1" dirty="0" smtClean="0">
                <a:solidFill>
                  <a:srgbClr val="0000FF"/>
                </a:solidFill>
              </a:rPr>
              <a:t> of the Wrath of God</a:t>
            </a:r>
          </a:p>
        </p:txBody>
      </p:sp>
      <p:graphicFrame>
        <p:nvGraphicFramePr>
          <p:cNvPr id="9" name="Table 8"/>
          <p:cNvGraphicFramePr>
            <a:graphicFrameLocks noGrp="1"/>
          </p:cNvGraphicFramePr>
          <p:nvPr/>
        </p:nvGraphicFramePr>
        <p:xfrm>
          <a:off x="228600" y="609599"/>
          <a:ext cx="8686800" cy="5958840"/>
        </p:xfrm>
        <a:graphic>
          <a:graphicData uri="http://schemas.openxmlformats.org/drawingml/2006/table">
            <a:tbl>
              <a:tblPr/>
              <a:tblGrid>
                <a:gridCol w="2521974"/>
                <a:gridCol w="3574026"/>
                <a:gridCol w="2590800"/>
              </a:tblGrid>
              <a:tr h="5562600">
                <a:tc>
                  <a:txBody>
                    <a:bodyPr/>
                    <a:lstStyle/>
                    <a:p>
                      <a:pPr marL="0" marR="0" indent="128270">
                        <a:spcBef>
                          <a:spcPts val="0"/>
                        </a:spcBef>
                        <a:spcAft>
                          <a:spcPts val="0"/>
                        </a:spcAft>
                      </a:pPr>
                      <a:r>
                        <a:rPr lang="en-US" sz="1700" baseline="30000" dirty="0">
                          <a:solidFill>
                            <a:srgbClr val="0000FF"/>
                          </a:solidFill>
                          <a:latin typeface="Times New Roman"/>
                          <a:ea typeface="Times New Roman"/>
                        </a:rPr>
                        <a:t>5</a:t>
                      </a:r>
                      <a:r>
                        <a:rPr lang="en-US" sz="1700" dirty="0">
                          <a:latin typeface="Times New Roman"/>
                          <a:ea typeface="Times New Roman"/>
                        </a:rPr>
                        <a:t>After these things I looked, and the </a:t>
                      </a:r>
                      <a:r>
                        <a:rPr lang="en-US" sz="1700" b="1" u="sng" dirty="0">
                          <a:latin typeface="Times New Roman"/>
                          <a:ea typeface="Times New Roman"/>
                        </a:rPr>
                        <a:t>temple of the tabernacle of testimony</a:t>
                      </a:r>
                      <a:r>
                        <a:rPr lang="en-US" sz="1700" dirty="0">
                          <a:latin typeface="Times New Roman"/>
                          <a:ea typeface="Times New Roman"/>
                        </a:rPr>
                        <a:t> in heaven was </a:t>
                      </a:r>
                      <a:r>
                        <a:rPr lang="en-US" sz="1700" b="1" u="sng" dirty="0">
                          <a:solidFill>
                            <a:srgbClr val="C00000"/>
                          </a:solidFill>
                          <a:latin typeface="Times New Roman"/>
                          <a:ea typeface="Times New Roman"/>
                        </a:rPr>
                        <a:t>opened</a:t>
                      </a:r>
                      <a:r>
                        <a:rPr lang="en-US" sz="1700" dirty="0">
                          <a:latin typeface="Times New Roman"/>
                          <a:ea typeface="Times New Roman"/>
                        </a:rPr>
                        <a:t>, </a:t>
                      </a:r>
                      <a:r>
                        <a:rPr lang="en-US" sz="1700" baseline="30000" dirty="0">
                          <a:solidFill>
                            <a:srgbClr val="0000FF"/>
                          </a:solidFill>
                          <a:latin typeface="Times New Roman"/>
                          <a:ea typeface="Times New Roman"/>
                        </a:rPr>
                        <a:t>6</a:t>
                      </a:r>
                      <a:r>
                        <a:rPr lang="en-US" sz="1700" dirty="0">
                          <a:latin typeface="Times New Roman"/>
                          <a:ea typeface="Times New Roman"/>
                        </a:rPr>
                        <a:t>and the seven angels who had the seven plagues came out of the temple, </a:t>
                      </a:r>
                      <a:r>
                        <a:rPr lang="en-US" sz="1700" b="1" u="sng" dirty="0">
                          <a:latin typeface="Times New Roman"/>
                          <a:ea typeface="Times New Roman"/>
                        </a:rPr>
                        <a:t>clothed in linen</a:t>
                      </a:r>
                      <a:r>
                        <a:rPr lang="en-US" sz="1700" dirty="0">
                          <a:latin typeface="Times New Roman"/>
                          <a:ea typeface="Times New Roman"/>
                        </a:rPr>
                        <a:t>, clean </a:t>
                      </a:r>
                      <a:r>
                        <a:rPr lang="en-US" sz="1700" i="1" dirty="0">
                          <a:latin typeface="Times New Roman"/>
                          <a:ea typeface="Times New Roman"/>
                        </a:rPr>
                        <a:t>and</a:t>
                      </a:r>
                      <a:r>
                        <a:rPr lang="en-US" sz="1700" dirty="0">
                          <a:latin typeface="Times New Roman"/>
                          <a:ea typeface="Times New Roman"/>
                        </a:rPr>
                        <a:t> bright, and girded around their breasts with golden girdles. </a:t>
                      </a:r>
                      <a:r>
                        <a:rPr lang="en-US" sz="1700" baseline="30000" dirty="0">
                          <a:solidFill>
                            <a:srgbClr val="0000FF"/>
                          </a:solidFill>
                          <a:latin typeface="Times New Roman"/>
                          <a:ea typeface="Times New Roman"/>
                        </a:rPr>
                        <a:t>7</a:t>
                      </a:r>
                      <a:r>
                        <a:rPr lang="en-US" sz="1700" dirty="0">
                          <a:latin typeface="Times New Roman"/>
                          <a:ea typeface="Times New Roman"/>
                        </a:rPr>
                        <a:t>And </a:t>
                      </a:r>
                      <a:r>
                        <a:rPr lang="en-US" sz="1700" b="1" u="sng" dirty="0">
                          <a:latin typeface="Times New Roman"/>
                          <a:ea typeface="Times New Roman"/>
                        </a:rPr>
                        <a:t>one of the four living creatures</a:t>
                      </a:r>
                      <a:r>
                        <a:rPr lang="en-US" sz="1700" dirty="0">
                          <a:latin typeface="Times New Roman"/>
                          <a:ea typeface="Times New Roman"/>
                        </a:rPr>
                        <a:t> gave to the seven angels </a:t>
                      </a:r>
                      <a:r>
                        <a:rPr lang="en-US" sz="1700" b="1" u="sng" dirty="0">
                          <a:latin typeface="Times New Roman"/>
                          <a:ea typeface="Times New Roman"/>
                        </a:rPr>
                        <a:t>seven golden bowls</a:t>
                      </a:r>
                      <a:r>
                        <a:rPr lang="en-US" sz="1700" dirty="0">
                          <a:latin typeface="Times New Roman"/>
                          <a:ea typeface="Times New Roman"/>
                        </a:rPr>
                        <a:t> </a:t>
                      </a:r>
                      <a:r>
                        <a:rPr lang="en-US" sz="1700" b="1" u="sng" dirty="0">
                          <a:solidFill>
                            <a:srgbClr val="C00000"/>
                          </a:solidFill>
                          <a:latin typeface="Times New Roman"/>
                          <a:ea typeface="Times New Roman"/>
                        </a:rPr>
                        <a:t>full</a:t>
                      </a:r>
                      <a:r>
                        <a:rPr lang="en-US" sz="1700" dirty="0">
                          <a:latin typeface="Times New Roman"/>
                          <a:ea typeface="Times New Roman"/>
                        </a:rPr>
                        <a:t> of the </a:t>
                      </a:r>
                      <a:r>
                        <a:rPr lang="en-US" sz="1700" b="1" u="sng" dirty="0">
                          <a:latin typeface="Times New Roman"/>
                          <a:ea typeface="Times New Roman"/>
                        </a:rPr>
                        <a:t>wrath of God</a:t>
                      </a:r>
                      <a:r>
                        <a:rPr lang="en-US" sz="1700" dirty="0">
                          <a:latin typeface="Times New Roman"/>
                          <a:ea typeface="Times New Roman"/>
                        </a:rPr>
                        <a:t>, who lives forever and ever. </a:t>
                      </a:r>
                      <a:r>
                        <a:rPr lang="en-US" sz="1700" baseline="30000" dirty="0">
                          <a:solidFill>
                            <a:srgbClr val="0000FF"/>
                          </a:solidFill>
                          <a:latin typeface="Times New Roman"/>
                          <a:ea typeface="Times New Roman"/>
                        </a:rPr>
                        <a:t>8</a:t>
                      </a:r>
                      <a:r>
                        <a:rPr lang="en-US" sz="1700" dirty="0">
                          <a:latin typeface="Times New Roman"/>
                          <a:ea typeface="Times New Roman"/>
                        </a:rPr>
                        <a:t>And the temple was filled with </a:t>
                      </a:r>
                      <a:r>
                        <a:rPr lang="en-US" sz="1700" b="1" u="sng" dirty="0">
                          <a:latin typeface="Times New Roman"/>
                          <a:ea typeface="Times New Roman"/>
                        </a:rPr>
                        <a:t>smoke from the </a:t>
                      </a:r>
                      <a:r>
                        <a:rPr lang="en-US" sz="1700" b="1" u="sng" dirty="0">
                          <a:solidFill>
                            <a:srgbClr val="C00000"/>
                          </a:solidFill>
                          <a:latin typeface="Times New Roman"/>
                          <a:ea typeface="Times New Roman"/>
                        </a:rPr>
                        <a:t>glory</a:t>
                      </a:r>
                      <a:r>
                        <a:rPr lang="en-US" sz="1700" b="1" u="sng" dirty="0">
                          <a:latin typeface="Times New Roman"/>
                          <a:ea typeface="Times New Roman"/>
                        </a:rPr>
                        <a:t> of God</a:t>
                      </a:r>
                      <a:r>
                        <a:rPr lang="en-US" sz="1700" dirty="0">
                          <a:latin typeface="Times New Roman"/>
                          <a:ea typeface="Times New Roman"/>
                        </a:rPr>
                        <a:t> and from His power; and no one was able to enter the temple until the seven plagues of the seven angels were finished.</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700" b="1" dirty="0">
                          <a:solidFill>
                            <a:srgbClr val="0000FF"/>
                          </a:solidFill>
                          <a:latin typeface="Times New Roman"/>
                          <a:ea typeface="Times New Roman"/>
                        </a:rPr>
                        <a:t>Rev. 11:19</a:t>
                      </a:r>
                      <a:r>
                        <a:rPr lang="en-US" sz="1700" dirty="0">
                          <a:latin typeface="Times New Roman"/>
                          <a:ea typeface="Times New Roman"/>
                        </a:rPr>
                        <a:t> And the temple of God which is in heaven was opened; and the ark of His covenant appeared in His temple</a:t>
                      </a:r>
                      <a:r>
                        <a:rPr lang="en-US" sz="1700" dirty="0" smtClean="0">
                          <a:latin typeface="Times New Roman"/>
                          <a:ea typeface="Times New Roman"/>
                        </a:rPr>
                        <a:t>…</a:t>
                      </a:r>
                    </a:p>
                    <a:p>
                      <a:pPr marL="160020" marR="0" indent="-160020">
                        <a:spcBef>
                          <a:spcPts val="0"/>
                        </a:spcBef>
                        <a:spcAft>
                          <a:spcPts val="0"/>
                        </a:spcAft>
                      </a:pPr>
                      <a:endParaRPr lang="en-US" sz="1700" dirty="0" smtClean="0">
                        <a:latin typeface="Times New Roman"/>
                        <a:ea typeface="Times New Roman"/>
                      </a:endParaRPr>
                    </a:p>
                    <a:p>
                      <a:pPr marL="160020" marR="0" indent="-160020" algn="l" defTabSz="914400" rtl="0" eaLnBrk="1" fontAlgn="auto" latinLnBrk="0" hangingPunct="1">
                        <a:lnSpc>
                          <a:spcPct val="100000"/>
                        </a:lnSpc>
                        <a:spcBef>
                          <a:spcPts val="0"/>
                        </a:spcBef>
                        <a:spcAft>
                          <a:spcPts val="0"/>
                        </a:spcAft>
                        <a:buClrTx/>
                        <a:buSzTx/>
                        <a:buFontTx/>
                        <a:buNone/>
                        <a:tabLst/>
                        <a:defRPr/>
                      </a:pPr>
                      <a:r>
                        <a:rPr lang="en-US" sz="1700" b="1" dirty="0" smtClean="0">
                          <a:solidFill>
                            <a:srgbClr val="0000FF"/>
                          </a:solidFill>
                          <a:latin typeface="Times New Roman"/>
                          <a:ea typeface="Times New Roman"/>
                        </a:rPr>
                        <a:t>Mark 15:38</a:t>
                      </a:r>
                      <a:r>
                        <a:rPr lang="en-US" sz="1700" dirty="0" smtClean="0">
                          <a:latin typeface="Times New Roman"/>
                          <a:ea typeface="Times New Roman"/>
                        </a:rPr>
                        <a:t> And the </a:t>
                      </a:r>
                      <a:r>
                        <a:rPr lang="en-US" sz="1700" b="1" u="sng" dirty="0" smtClean="0">
                          <a:solidFill>
                            <a:srgbClr val="C00000"/>
                          </a:solidFill>
                          <a:latin typeface="Times New Roman"/>
                          <a:ea typeface="Times New Roman"/>
                        </a:rPr>
                        <a:t>veil of the temple</a:t>
                      </a:r>
                      <a:r>
                        <a:rPr lang="en-US" sz="1700" dirty="0" smtClean="0">
                          <a:latin typeface="Times New Roman"/>
                          <a:ea typeface="Times New Roman"/>
                        </a:rPr>
                        <a:t> was torn in two from top to bottom.</a:t>
                      </a:r>
                    </a:p>
                    <a:p>
                      <a:pPr marL="160020" marR="0" indent="-160020">
                        <a:spcBef>
                          <a:spcPts val="0"/>
                        </a:spcBef>
                        <a:spcAft>
                          <a:spcPts val="0"/>
                        </a:spcAft>
                      </a:pPr>
                      <a:endParaRPr lang="en-US" sz="1700" dirty="0">
                        <a:latin typeface="Times New Roman"/>
                        <a:ea typeface="Times New Roman"/>
                      </a:endParaRPr>
                    </a:p>
                    <a:p>
                      <a:pPr marL="160020" marR="0" indent="-160020">
                        <a:spcBef>
                          <a:spcPts val="0"/>
                        </a:spcBef>
                        <a:spcAft>
                          <a:spcPts val="0"/>
                        </a:spcAft>
                      </a:pPr>
                      <a:r>
                        <a:rPr lang="en-US" sz="1700" b="1" dirty="0">
                          <a:solidFill>
                            <a:srgbClr val="0000FF"/>
                          </a:solidFill>
                          <a:latin typeface="Times New Roman"/>
                          <a:ea typeface="Times New Roman"/>
                        </a:rPr>
                        <a:t>Hebrews 8:5</a:t>
                      </a:r>
                      <a:r>
                        <a:rPr lang="en-US" sz="1700" dirty="0">
                          <a:latin typeface="Times New Roman"/>
                          <a:ea typeface="Times New Roman"/>
                        </a:rPr>
                        <a:t> </a:t>
                      </a:r>
                      <a:r>
                        <a:rPr lang="en-US" sz="1700" b="1" u="sng" dirty="0">
                          <a:solidFill>
                            <a:srgbClr val="C00000"/>
                          </a:solidFill>
                          <a:latin typeface="Times New Roman"/>
                          <a:ea typeface="Times New Roman"/>
                        </a:rPr>
                        <a:t>who serve a copy and shadow of the heavenly thing</a:t>
                      </a:r>
                      <a:r>
                        <a:rPr lang="en-US" sz="1700" dirty="0">
                          <a:latin typeface="Times New Roman"/>
                          <a:ea typeface="Times New Roman"/>
                        </a:rPr>
                        <a:t>s, just as Moses was warned </a:t>
                      </a:r>
                      <a:r>
                        <a:rPr lang="en-US" sz="1700" i="1" dirty="0">
                          <a:latin typeface="Times New Roman"/>
                          <a:ea typeface="Times New Roman"/>
                        </a:rPr>
                        <a:t>by God</a:t>
                      </a:r>
                      <a:r>
                        <a:rPr lang="en-US" sz="1700" dirty="0">
                          <a:latin typeface="Times New Roman"/>
                          <a:ea typeface="Times New Roman"/>
                        </a:rPr>
                        <a:t> when he was about to erect the tabernacle; for, "S</a:t>
                      </a:r>
                      <a:r>
                        <a:rPr lang="en-US" sz="1700" cap="small" dirty="0">
                          <a:latin typeface="Times New Roman"/>
                          <a:ea typeface="Times New Roman"/>
                        </a:rPr>
                        <a:t>ee</a:t>
                      </a:r>
                      <a:r>
                        <a:rPr lang="en-US" sz="1700" dirty="0">
                          <a:latin typeface="Times New Roman"/>
                          <a:ea typeface="Times New Roman"/>
                        </a:rPr>
                        <a:t>," He says, "</a:t>
                      </a:r>
                      <a:r>
                        <a:rPr lang="en-US" sz="1700" cap="small" dirty="0">
                          <a:latin typeface="Times New Roman"/>
                          <a:ea typeface="Times New Roman"/>
                        </a:rPr>
                        <a:t>that you make</a:t>
                      </a:r>
                      <a:r>
                        <a:rPr lang="en-US" sz="1700" dirty="0">
                          <a:latin typeface="Times New Roman"/>
                          <a:ea typeface="Times New Roman"/>
                        </a:rPr>
                        <a:t> all things </a:t>
                      </a:r>
                      <a:r>
                        <a:rPr lang="en-US" sz="1700" cap="small" dirty="0">
                          <a:latin typeface="Times New Roman"/>
                          <a:ea typeface="Times New Roman"/>
                        </a:rPr>
                        <a:t>according to the pattern which was shown you </a:t>
                      </a:r>
                      <a:r>
                        <a:rPr lang="en-US" sz="1700" cap="small" dirty="0" smtClean="0">
                          <a:latin typeface="Times New Roman"/>
                          <a:ea typeface="Times New Roman"/>
                        </a:rPr>
                        <a:t>…</a:t>
                      </a:r>
                    </a:p>
                    <a:p>
                      <a:pPr marL="160020" marR="0" indent="-160020">
                        <a:spcBef>
                          <a:spcPts val="0"/>
                        </a:spcBef>
                        <a:spcAft>
                          <a:spcPts val="0"/>
                        </a:spcAft>
                      </a:pPr>
                      <a:endParaRPr lang="en-US" sz="1700" dirty="0">
                        <a:latin typeface="Times New Roman"/>
                        <a:ea typeface="Times New Roman"/>
                      </a:endParaRPr>
                    </a:p>
                    <a:p>
                      <a:pPr marL="160020" marR="0" indent="-160020">
                        <a:spcBef>
                          <a:spcPts val="0"/>
                        </a:spcBef>
                        <a:spcAft>
                          <a:spcPts val="0"/>
                        </a:spcAft>
                      </a:pPr>
                      <a:r>
                        <a:rPr lang="en-US" sz="1700" b="1" dirty="0" smtClean="0">
                          <a:solidFill>
                            <a:srgbClr val="0000FF"/>
                          </a:solidFill>
                          <a:latin typeface="Times New Roman"/>
                          <a:ea typeface="Times New Roman"/>
                        </a:rPr>
                        <a:t>Isaiah </a:t>
                      </a:r>
                      <a:r>
                        <a:rPr lang="en-US" sz="1700" b="1" dirty="0">
                          <a:solidFill>
                            <a:srgbClr val="0000FF"/>
                          </a:solidFill>
                          <a:latin typeface="Times New Roman"/>
                          <a:ea typeface="Times New Roman"/>
                        </a:rPr>
                        <a:t>6:4</a:t>
                      </a:r>
                      <a:r>
                        <a:rPr lang="en-US" sz="1700" dirty="0">
                          <a:latin typeface="Times New Roman"/>
                          <a:ea typeface="Times New Roman"/>
                        </a:rPr>
                        <a:t> And the foundations of the thresholds trembled at the voice of him who called out, while the </a:t>
                      </a:r>
                      <a:r>
                        <a:rPr lang="en-US" sz="1700" dirty="0" smtClean="0">
                          <a:latin typeface="Times New Roman"/>
                          <a:ea typeface="Times New Roman"/>
                        </a:rPr>
                        <a:t>temple </a:t>
                      </a:r>
                      <a:r>
                        <a:rPr lang="en-US" sz="1700" dirty="0">
                          <a:latin typeface="Times New Roman"/>
                          <a:ea typeface="Times New Roman"/>
                        </a:rPr>
                        <a:t>was filling with smoke.</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700" dirty="0">
                          <a:solidFill>
                            <a:srgbClr val="000000"/>
                          </a:solidFill>
                          <a:latin typeface="Times New Roman"/>
                          <a:ea typeface="Times New Roman"/>
                        </a:rPr>
                        <a:t>Simple outline of Revelation</a:t>
                      </a:r>
                      <a:endParaRPr lang="en-US" sz="1700" dirty="0">
                        <a:latin typeface="Times New Roman"/>
                        <a:ea typeface="Times New Roman"/>
                      </a:endParaRPr>
                    </a:p>
                    <a:p>
                      <a:pPr marL="742950" marR="0" lvl="1" indent="-285750">
                        <a:spcBef>
                          <a:spcPts val="0"/>
                        </a:spcBef>
                        <a:spcAft>
                          <a:spcPts val="0"/>
                        </a:spcAft>
                        <a:buFont typeface="Calibri"/>
                        <a:buChar char="-"/>
                      </a:pPr>
                      <a:r>
                        <a:rPr lang="en-US" sz="1700" b="1" dirty="0">
                          <a:solidFill>
                            <a:srgbClr val="000000"/>
                          </a:solidFill>
                          <a:latin typeface="Times New Roman"/>
                          <a:ea typeface="Calibri"/>
                          <a:cs typeface="Times New Roman"/>
                        </a:rPr>
                        <a:t>Church</a:t>
                      </a:r>
                      <a:r>
                        <a:rPr lang="en-US" sz="1700" dirty="0">
                          <a:solidFill>
                            <a:srgbClr val="000000"/>
                          </a:solidFill>
                          <a:latin typeface="Times New Roman"/>
                          <a:ea typeface="Calibri"/>
                          <a:cs typeface="Times New Roman"/>
                        </a:rPr>
                        <a:t> in </a:t>
                      </a:r>
                      <a:r>
                        <a:rPr lang="en-US" sz="1700" b="1" dirty="0">
                          <a:solidFill>
                            <a:srgbClr val="0000FF"/>
                          </a:solidFill>
                          <a:latin typeface="Times New Roman"/>
                          <a:ea typeface="Calibri"/>
                          <a:cs typeface="Times New Roman"/>
                        </a:rPr>
                        <a:t>Rev 2&amp;3</a:t>
                      </a:r>
                      <a:endParaRPr lang="en-US" sz="1700" dirty="0">
                        <a:latin typeface="Times New Roman"/>
                        <a:ea typeface="Calibri"/>
                        <a:cs typeface="Times New Roman"/>
                      </a:endParaRPr>
                    </a:p>
                    <a:p>
                      <a:pPr marL="742950" marR="0" lvl="1" indent="-285750">
                        <a:spcBef>
                          <a:spcPts val="0"/>
                        </a:spcBef>
                        <a:spcAft>
                          <a:spcPts val="0"/>
                        </a:spcAft>
                        <a:buFont typeface="Calibri"/>
                        <a:buChar char="-"/>
                      </a:pPr>
                      <a:r>
                        <a:rPr lang="en-US" sz="1700" b="1" dirty="0">
                          <a:solidFill>
                            <a:srgbClr val="000000"/>
                          </a:solidFill>
                          <a:latin typeface="Times New Roman"/>
                          <a:ea typeface="Calibri"/>
                          <a:cs typeface="Times New Roman"/>
                        </a:rPr>
                        <a:t>Temple</a:t>
                      </a:r>
                      <a:r>
                        <a:rPr lang="en-US" sz="1700" dirty="0">
                          <a:solidFill>
                            <a:srgbClr val="000000"/>
                          </a:solidFill>
                          <a:latin typeface="Times New Roman"/>
                          <a:ea typeface="Calibri"/>
                          <a:cs typeface="Times New Roman"/>
                        </a:rPr>
                        <a:t> in </a:t>
                      </a:r>
                      <a:r>
                        <a:rPr lang="en-US" sz="1700" b="1" dirty="0">
                          <a:solidFill>
                            <a:srgbClr val="0000FF"/>
                          </a:solidFill>
                          <a:latin typeface="Times New Roman"/>
                          <a:ea typeface="Calibri"/>
                          <a:cs typeface="Times New Roman"/>
                        </a:rPr>
                        <a:t>Rev 4-19</a:t>
                      </a:r>
                      <a:endParaRPr lang="en-US" sz="1700" dirty="0">
                        <a:latin typeface="Times New Roman"/>
                        <a:ea typeface="Calibri"/>
                        <a:cs typeface="Times New Roman"/>
                      </a:endParaRPr>
                    </a:p>
                    <a:p>
                      <a:pPr marL="342900" marR="0" lvl="0" indent="-342900">
                        <a:spcBef>
                          <a:spcPts val="0"/>
                        </a:spcBef>
                        <a:spcAft>
                          <a:spcPts val="0"/>
                        </a:spcAft>
                        <a:buFont typeface="Symbol"/>
                        <a:buChar char=""/>
                      </a:pPr>
                      <a:r>
                        <a:rPr lang="en-US" sz="1700" dirty="0">
                          <a:latin typeface="Times New Roman"/>
                          <a:ea typeface="Times New Roman"/>
                        </a:rPr>
                        <a:t>Temple – </a:t>
                      </a:r>
                      <a:r>
                        <a:rPr lang="en-US" sz="1700" b="1" i="1" dirty="0" err="1">
                          <a:latin typeface="Times New Roman"/>
                          <a:ea typeface="Times New Roman"/>
                        </a:rPr>
                        <a:t>naos</a:t>
                      </a:r>
                      <a:r>
                        <a:rPr lang="en-US" sz="1700" dirty="0">
                          <a:latin typeface="Times New Roman"/>
                          <a:ea typeface="Times New Roman"/>
                        </a:rPr>
                        <a:t>, “holy of holies</a:t>
                      </a:r>
                      <a:r>
                        <a:rPr lang="en-US" sz="1700" dirty="0" smtClean="0">
                          <a:latin typeface="Times New Roman"/>
                          <a:ea typeface="Times New Roman"/>
                        </a:rPr>
                        <a:t>”</a:t>
                      </a:r>
                    </a:p>
                    <a:p>
                      <a:pPr marL="342900" marR="0" lvl="0" indent="-342900">
                        <a:spcBef>
                          <a:spcPts val="0"/>
                        </a:spcBef>
                        <a:spcAft>
                          <a:spcPts val="0"/>
                        </a:spcAft>
                        <a:buFont typeface="Symbol"/>
                        <a:buChar char=""/>
                      </a:pPr>
                      <a:endParaRPr lang="en-US" sz="1700" dirty="0">
                        <a:latin typeface="Times New Roman"/>
                        <a:ea typeface="Times New Roman"/>
                      </a:endParaRPr>
                    </a:p>
                    <a:p>
                      <a:pPr marL="342900" marR="0" lvl="0" indent="-342900">
                        <a:spcBef>
                          <a:spcPts val="0"/>
                        </a:spcBef>
                        <a:spcAft>
                          <a:spcPts val="0"/>
                        </a:spcAft>
                        <a:buFont typeface="Symbol"/>
                        <a:buChar char=""/>
                      </a:pPr>
                      <a:r>
                        <a:rPr lang="en-US" sz="1700" dirty="0">
                          <a:latin typeface="Times New Roman"/>
                          <a:ea typeface="Times New Roman"/>
                        </a:rPr>
                        <a:t>Tabernacle</a:t>
                      </a:r>
                      <a:r>
                        <a:rPr lang="en-US" sz="1700" dirty="0">
                          <a:solidFill>
                            <a:srgbClr val="000000"/>
                          </a:solidFill>
                          <a:latin typeface="Times New Roman"/>
                          <a:ea typeface="Times New Roman"/>
                        </a:rPr>
                        <a:t> of testimony = tabernacle of witness [against mankind], </a:t>
                      </a:r>
                      <a:r>
                        <a:rPr lang="en-US" sz="1700" b="1" i="1" u="sng" dirty="0">
                          <a:solidFill>
                            <a:srgbClr val="000000"/>
                          </a:solidFill>
                          <a:latin typeface="Times New Roman"/>
                          <a:ea typeface="Times New Roman"/>
                        </a:rPr>
                        <a:t>entire </a:t>
                      </a:r>
                      <a:r>
                        <a:rPr lang="en-US" sz="1700" b="1" i="1" u="sng" dirty="0" smtClean="0">
                          <a:solidFill>
                            <a:srgbClr val="000000"/>
                          </a:solidFill>
                          <a:latin typeface="Times New Roman"/>
                          <a:ea typeface="Times New Roman"/>
                        </a:rPr>
                        <a:t>tabernacle</a:t>
                      </a:r>
                    </a:p>
                    <a:p>
                      <a:pPr marL="342900" marR="0" lvl="0" indent="-342900">
                        <a:spcBef>
                          <a:spcPts val="0"/>
                        </a:spcBef>
                        <a:spcAft>
                          <a:spcPts val="0"/>
                        </a:spcAft>
                        <a:buFont typeface="Symbol"/>
                        <a:buChar char=""/>
                      </a:pPr>
                      <a:endParaRPr lang="en-US" sz="1700" b="1" i="1" u="sng" dirty="0" smtClean="0">
                        <a:solidFill>
                          <a:srgbClr val="000000"/>
                        </a:solidFill>
                        <a:latin typeface="Times New Roman"/>
                        <a:ea typeface="Times New Roman"/>
                      </a:endParaRPr>
                    </a:p>
                    <a:p>
                      <a:pPr marL="342900" marR="0" lvl="0" indent="-342900">
                        <a:spcBef>
                          <a:spcPts val="0"/>
                        </a:spcBef>
                        <a:spcAft>
                          <a:spcPts val="0"/>
                        </a:spcAft>
                        <a:buFont typeface="Symbol"/>
                        <a:buChar char=""/>
                      </a:pPr>
                      <a:endParaRPr lang="en-US" sz="1700" dirty="0">
                        <a:latin typeface="Times New Roman"/>
                        <a:ea typeface="Times New Roman"/>
                      </a:endParaRPr>
                    </a:p>
                    <a:p>
                      <a:pPr marL="160020" marR="0" indent="-160020">
                        <a:spcBef>
                          <a:spcPts val="0"/>
                        </a:spcBef>
                        <a:spcAft>
                          <a:spcPts val="0"/>
                        </a:spcAft>
                      </a:pPr>
                      <a:r>
                        <a:rPr lang="en-US" sz="1700" b="1" dirty="0">
                          <a:solidFill>
                            <a:srgbClr val="0000FF"/>
                          </a:solidFill>
                          <a:latin typeface="Times New Roman"/>
                          <a:ea typeface="Times New Roman"/>
                        </a:rPr>
                        <a:t>Exodus 34:6</a:t>
                      </a:r>
                      <a:r>
                        <a:rPr lang="en-US" sz="1700" dirty="0">
                          <a:latin typeface="Times New Roman"/>
                          <a:ea typeface="Times New Roman"/>
                        </a:rPr>
                        <a:t> Then the L</a:t>
                      </a:r>
                      <a:r>
                        <a:rPr lang="en-US" sz="1700" cap="small" dirty="0">
                          <a:latin typeface="Times New Roman"/>
                          <a:ea typeface="Times New Roman"/>
                        </a:rPr>
                        <a:t>ord</a:t>
                      </a:r>
                      <a:r>
                        <a:rPr lang="en-US" sz="1700" dirty="0">
                          <a:latin typeface="Times New Roman"/>
                          <a:ea typeface="Times New Roman"/>
                        </a:rPr>
                        <a:t> passed by in front of him and proclaimed, "The L</a:t>
                      </a:r>
                      <a:r>
                        <a:rPr lang="en-US" sz="1700" cap="small" dirty="0">
                          <a:latin typeface="Times New Roman"/>
                          <a:ea typeface="Times New Roman"/>
                        </a:rPr>
                        <a:t>ord</a:t>
                      </a:r>
                      <a:r>
                        <a:rPr lang="en-US" sz="1700" dirty="0">
                          <a:latin typeface="Times New Roman"/>
                          <a:ea typeface="Times New Roman"/>
                        </a:rPr>
                        <a:t>, the L</a:t>
                      </a:r>
                      <a:r>
                        <a:rPr lang="en-US" sz="1700" cap="small" dirty="0">
                          <a:latin typeface="Times New Roman"/>
                          <a:ea typeface="Times New Roman"/>
                        </a:rPr>
                        <a:t>ord</a:t>
                      </a:r>
                      <a:r>
                        <a:rPr lang="en-US" sz="1700" dirty="0">
                          <a:latin typeface="Times New Roman"/>
                          <a:ea typeface="Times New Roman"/>
                        </a:rPr>
                        <a:t> God, </a:t>
                      </a:r>
                      <a:r>
                        <a:rPr lang="en-US" sz="1700" b="1" u="sng" dirty="0">
                          <a:latin typeface="Times New Roman"/>
                          <a:ea typeface="Times New Roman"/>
                        </a:rPr>
                        <a:t>compassionate</a:t>
                      </a:r>
                      <a:r>
                        <a:rPr lang="en-US" sz="1700" dirty="0">
                          <a:latin typeface="Times New Roman"/>
                          <a:ea typeface="Times New Roman"/>
                        </a:rPr>
                        <a:t> and </a:t>
                      </a:r>
                      <a:r>
                        <a:rPr lang="en-US" sz="1700" b="1" u="sng" dirty="0">
                          <a:latin typeface="Times New Roman"/>
                          <a:ea typeface="Times New Roman"/>
                        </a:rPr>
                        <a:t>gracious</a:t>
                      </a:r>
                      <a:r>
                        <a:rPr lang="en-US" sz="1700" dirty="0">
                          <a:latin typeface="Times New Roman"/>
                          <a:ea typeface="Times New Roman"/>
                        </a:rPr>
                        <a:t>, </a:t>
                      </a:r>
                      <a:r>
                        <a:rPr lang="en-US" sz="1700" b="1" u="sng" dirty="0">
                          <a:latin typeface="Times New Roman"/>
                          <a:ea typeface="Times New Roman"/>
                        </a:rPr>
                        <a:t>slow to anger</a:t>
                      </a:r>
                      <a:r>
                        <a:rPr lang="en-US" sz="1700" dirty="0">
                          <a:latin typeface="Times New Roman"/>
                          <a:ea typeface="Times New Roman"/>
                        </a:rPr>
                        <a:t>, and </a:t>
                      </a:r>
                      <a:r>
                        <a:rPr lang="en-US" sz="1700" b="1" u="sng" dirty="0">
                          <a:latin typeface="Times New Roman"/>
                          <a:ea typeface="Times New Roman"/>
                        </a:rPr>
                        <a:t>abounding in loving-kindness</a:t>
                      </a:r>
                      <a:r>
                        <a:rPr lang="en-US" sz="1700" dirty="0">
                          <a:latin typeface="Times New Roman"/>
                          <a:ea typeface="Times New Roman"/>
                        </a:rPr>
                        <a:t> and </a:t>
                      </a:r>
                      <a:r>
                        <a:rPr lang="en-US" sz="1700" b="1" u="sng" dirty="0">
                          <a:latin typeface="Times New Roman"/>
                          <a:ea typeface="Times New Roman"/>
                        </a:rPr>
                        <a:t>truth</a:t>
                      </a:r>
                      <a:r>
                        <a:rPr lang="en-US" sz="1700" dirty="0">
                          <a:latin typeface="Times New Roman"/>
                          <a:ea typeface="Times New Roman"/>
                        </a:rPr>
                        <a:t>;</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Judgments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15</a:t>
            </a:fld>
            <a:endParaRPr lang="en-US"/>
          </a:p>
        </p:txBody>
      </p:sp>
      <p:pic>
        <p:nvPicPr>
          <p:cNvPr id="28674" name="Object 1"/>
          <p:cNvPicPr>
            <a:picLocks noChangeArrowheads="1"/>
          </p:cNvPicPr>
          <p:nvPr/>
        </p:nvPicPr>
        <p:blipFill>
          <a:blip r:embed="rId2" cstate="print"/>
          <a:srcRect b="-443"/>
          <a:stretch>
            <a:fillRect/>
          </a:stretch>
        </p:blipFill>
        <p:spPr bwMode="auto">
          <a:xfrm>
            <a:off x="381000" y="1676400"/>
            <a:ext cx="8305800" cy="3733800"/>
          </a:xfrm>
          <a:prstGeom prst="rect">
            <a:avLst/>
          </a:prstGeom>
          <a:noFill/>
          <a:ln w="9525">
            <a:noFill/>
            <a:miter lim="800000"/>
            <a:headEnd/>
            <a:tailEnd/>
          </a:ln>
        </p:spPr>
      </p:pic>
      <p:cxnSp>
        <p:nvCxnSpPr>
          <p:cNvPr id="7" name="Straight Connector 6"/>
          <p:cNvCxnSpPr/>
          <p:nvPr/>
        </p:nvCxnSpPr>
        <p:spPr>
          <a:xfrm rot="5400000">
            <a:off x="5074920" y="4922520"/>
            <a:ext cx="36576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Diamond 7"/>
          <p:cNvSpPr/>
          <p:nvPr/>
        </p:nvSpPr>
        <p:spPr>
          <a:xfrm>
            <a:off x="8305800" y="2286000"/>
            <a:ext cx="228600" cy="5334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2438400"/>
            <a:ext cx="1548822" cy="584775"/>
          </a:xfrm>
          <a:prstGeom prst="rect">
            <a:avLst/>
          </a:prstGeom>
          <a:noFill/>
        </p:spPr>
        <p:txBody>
          <a:bodyPr wrap="none" rtlCol="0">
            <a:spAutoFit/>
          </a:bodyPr>
          <a:lstStyle/>
          <a:p>
            <a:r>
              <a:rPr lang="en-US" sz="1600" i="1" dirty="0" smtClean="0"/>
              <a:t>The Lamb opens</a:t>
            </a:r>
          </a:p>
          <a:p>
            <a:r>
              <a:rPr lang="en-US" sz="1600" i="1" dirty="0" smtClean="0"/>
              <a:t>the seals.</a:t>
            </a:r>
            <a:endParaRPr lang="en-US" sz="1600" i="1" dirty="0"/>
          </a:p>
        </p:txBody>
      </p:sp>
      <p:sp>
        <p:nvSpPr>
          <p:cNvPr id="10" name="TextBox 9"/>
          <p:cNvSpPr txBox="1"/>
          <p:nvPr/>
        </p:nvSpPr>
        <p:spPr>
          <a:xfrm>
            <a:off x="3810000" y="2590800"/>
            <a:ext cx="1331326" cy="584775"/>
          </a:xfrm>
          <a:prstGeom prst="rect">
            <a:avLst/>
          </a:prstGeom>
          <a:noFill/>
        </p:spPr>
        <p:txBody>
          <a:bodyPr wrap="none" rtlCol="0">
            <a:spAutoFit/>
          </a:bodyPr>
          <a:lstStyle/>
          <a:p>
            <a:r>
              <a:rPr lang="en-US" sz="1600" i="1" dirty="0" smtClean="0"/>
              <a:t>Angels sound</a:t>
            </a:r>
          </a:p>
          <a:p>
            <a:r>
              <a:rPr lang="en-US" sz="1600" i="1" dirty="0" smtClean="0"/>
              <a:t>the trumpets.</a:t>
            </a:r>
            <a:endParaRPr lang="en-US" sz="1600" i="1" dirty="0"/>
          </a:p>
        </p:txBody>
      </p:sp>
      <p:sp>
        <p:nvSpPr>
          <p:cNvPr id="11" name="TextBox 10"/>
          <p:cNvSpPr txBox="1"/>
          <p:nvPr/>
        </p:nvSpPr>
        <p:spPr>
          <a:xfrm>
            <a:off x="5943600" y="2209800"/>
            <a:ext cx="1380506" cy="1077218"/>
          </a:xfrm>
          <a:prstGeom prst="rect">
            <a:avLst/>
          </a:prstGeom>
          <a:noFill/>
        </p:spPr>
        <p:txBody>
          <a:bodyPr wrap="none" rtlCol="0">
            <a:spAutoFit/>
          </a:bodyPr>
          <a:lstStyle/>
          <a:p>
            <a:r>
              <a:rPr lang="en-US" sz="1600" i="1" dirty="0" smtClean="0"/>
              <a:t>God sends the</a:t>
            </a:r>
          </a:p>
          <a:p>
            <a:r>
              <a:rPr lang="en-US" sz="1600" i="1" dirty="0" smtClean="0"/>
              <a:t>bowls out, full</a:t>
            </a:r>
          </a:p>
          <a:p>
            <a:r>
              <a:rPr lang="en-US" sz="1600" i="1" dirty="0" smtClean="0"/>
              <a:t>of the wrath</a:t>
            </a:r>
          </a:p>
          <a:p>
            <a:r>
              <a:rPr lang="en-US" sz="1600" i="1" dirty="0" smtClean="0"/>
              <a:t>of God.</a:t>
            </a:r>
            <a:endParaRPr lang="en-US" sz="16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19400"/>
            <a:ext cx="8229600" cy="3306763"/>
          </a:xfrm>
        </p:spPr>
        <p:txBody>
          <a:bodyPr>
            <a:normAutofit/>
          </a:bodyPr>
          <a:lstStyle/>
          <a:p>
            <a:pPr algn="ctr">
              <a:buNone/>
            </a:pPr>
            <a:r>
              <a:rPr lang="en-US" sz="8000" dirty="0" smtClean="0"/>
              <a:t>End of </a:t>
            </a:r>
            <a:r>
              <a:rPr lang="en-US" sz="8000" dirty="0" smtClean="0">
                <a:solidFill>
                  <a:srgbClr val="0000FF"/>
                </a:solidFill>
              </a:rPr>
              <a:t>Rev 15</a:t>
            </a:r>
            <a:endParaRPr lang="en-US" sz="8000" dirty="0">
              <a:solidFill>
                <a:srgbClr val="0000FF"/>
              </a:solidFill>
            </a:endParaRPr>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3578"/>
            <a:ext cx="7772400" cy="1470025"/>
          </a:xfrm>
        </p:spPr>
        <p:txBody>
          <a:bodyPr/>
          <a:lstStyle/>
          <a:p>
            <a:r>
              <a:rPr lang="en-US" dirty="0" smtClean="0"/>
              <a:t>The Revelation of Jesus Christ</a:t>
            </a:r>
            <a:br>
              <a:rPr lang="en-US" dirty="0" smtClean="0"/>
            </a:br>
            <a:endParaRPr lang="en-US" dirty="0"/>
          </a:p>
        </p:txBody>
      </p:sp>
      <p:sp>
        <p:nvSpPr>
          <p:cNvPr id="3" name="Subtitle 2"/>
          <p:cNvSpPr>
            <a:spLocks noGrp="1"/>
          </p:cNvSpPr>
          <p:nvPr>
            <p:ph type="subTitle" idx="1"/>
          </p:nvPr>
        </p:nvSpPr>
        <p:spPr>
          <a:xfrm>
            <a:off x="1371600" y="4807803"/>
            <a:ext cx="6400800" cy="838200"/>
          </a:xfrm>
        </p:spPr>
        <p:txBody>
          <a:bodyPr>
            <a:normAutofit/>
          </a:bodyPr>
          <a:lstStyle/>
          <a:p>
            <a:r>
              <a:rPr lang="en-US" sz="4400" dirty="0" smtClean="0"/>
              <a:t>Rev 16 of 22</a:t>
            </a:r>
            <a:endParaRPr lang="en-US" sz="4400" dirty="0"/>
          </a:p>
        </p:txBody>
      </p:sp>
      <p:pic>
        <p:nvPicPr>
          <p:cNvPr id="1026" name="Picture 2" descr="E:\BIBLE STUDY\MBC Community Teaching\DTW\Revelation\Graphics\jesus_second_coming.jpg"/>
          <p:cNvPicPr>
            <a:picLocks noChangeAspect="1" noChangeArrowheads="1"/>
          </p:cNvPicPr>
          <p:nvPr/>
        </p:nvPicPr>
        <p:blipFill>
          <a:blip r:embed="rId2" cstate="print"/>
          <a:srcRect/>
          <a:stretch>
            <a:fillRect/>
          </a:stretch>
        </p:blipFill>
        <p:spPr bwMode="auto">
          <a:xfrm>
            <a:off x="0" y="152400"/>
            <a:ext cx="1395095" cy="1981200"/>
          </a:xfrm>
          <a:prstGeom prst="rect">
            <a:avLst/>
          </a:prstGeom>
          <a:noFill/>
        </p:spPr>
      </p:pic>
      <p:sp>
        <p:nvSpPr>
          <p:cNvPr id="5" name="TextBox 4"/>
          <p:cNvSpPr txBox="1"/>
          <p:nvPr/>
        </p:nvSpPr>
        <p:spPr>
          <a:xfrm>
            <a:off x="762000" y="5646003"/>
            <a:ext cx="7772400" cy="830997"/>
          </a:xfrm>
          <a:prstGeom prst="rect">
            <a:avLst/>
          </a:prstGeom>
          <a:noFill/>
        </p:spPr>
        <p:txBody>
          <a:bodyPr wrap="square" rtlCol="0">
            <a:spAutoFit/>
          </a:bodyPr>
          <a:lstStyle/>
          <a:p>
            <a:r>
              <a:rPr lang="en-US" sz="2000" b="1" i="1" dirty="0" smtClean="0">
                <a:solidFill>
                  <a:schemeClr val="tx2"/>
                </a:solidFill>
              </a:rPr>
              <a:t>Rev. 1:3</a:t>
            </a:r>
            <a:r>
              <a:rPr lang="en-US" sz="2000" i="1" dirty="0" smtClean="0">
                <a:solidFill>
                  <a:schemeClr val="tx2"/>
                </a:solidFill>
              </a:rPr>
              <a:t> </a:t>
            </a:r>
            <a:r>
              <a:rPr lang="en-US" sz="2000" i="1" dirty="0" smtClean="0">
                <a:solidFill>
                  <a:srgbClr val="FF0000"/>
                </a:solidFill>
              </a:rPr>
              <a:t>Blessed is he who </a:t>
            </a:r>
            <a:r>
              <a:rPr lang="en-US" sz="2800" b="1" i="1" u="sng" dirty="0" smtClean="0">
                <a:solidFill>
                  <a:schemeClr val="tx2">
                    <a:lumMod val="75000"/>
                  </a:schemeClr>
                </a:solidFill>
              </a:rPr>
              <a:t>reads</a:t>
            </a:r>
            <a:r>
              <a:rPr lang="en-US" sz="2800" i="1" dirty="0" smtClean="0">
                <a:solidFill>
                  <a:srgbClr val="FF0000"/>
                </a:solidFill>
              </a:rPr>
              <a:t> </a:t>
            </a:r>
            <a:r>
              <a:rPr lang="en-US" sz="2000" i="1" dirty="0" smtClean="0">
                <a:solidFill>
                  <a:srgbClr val="FF0000"/>
                </a:solidFill>
              </a:rPr>
              <a:t>and those who </a:t>
            </a:r>
            <a:r>
              <a:rPr lang="en-US" sz="2000" b="1" i="1" u="sng" dirty="0" smtClean="0">
                <a:solidFill>
                  <a:srgbClr val="FF0000"/>
                </a:solidFill>
              </a:rPr>
              <a:t>hear</a:t>
            </a:r>
            <a:r>
              <a:rPr lang="en-US" sz="2000" i="1" dirty="0" smtClean="0">
                <a:solidFill>
                  <a:srgbClr val="FF0000"/>
                </a:solidFill>
              </a:rPr>
              <a:t> the words of the prophecy, and </a:t>
            </a:r>
            <a:r>
              <a:rPr lang="en-US" sz="2000" b="1" i="1" u="sng" dirty="0" smtClean="0">
                <a:solidFill>
                  <a:srgbClr val="FF0000"/>
                </a:solidFill>
              </a:rPr>
              <a:t>heed</a:t>
            </a:r>
            <a:r>
              <a:rPr lang="en-US" sz="2000" i="1" dirty="0" smtClean="0">
                <a:solidFill>
                  <a:srgbClr val="FF0000"/>
                </a:solidFill>
              </a:rPr>
              <a:t> the things which are written in it; for the time is near</a:t>
            </a:r>
            <a:r>
              <a:rPr lang="en-US" sz="2000" i="1" dirty="0" smtClean="0"/>
              <a:t>.</a:t>
            </a:r>
            <a:r>
              <a:rPr lang="en-US" sz="2000" dirty="0" smtClean="0"/>
              <a:t> </a:t>
            </a:r>
          </a:p>
        </p:txBody>
      </p:sp>
      <p:sp>
        <p:nvSpPr>
          <p:cNvPr id="13313" name="Text Box 1"/>
          <p:cNvSpPr txBox="1">
            <a:spLocks noChangeArrowheads="1"/>
          </p:cNvSpPr>
          <p:nvPr/>
        </p:nvSpPr>
        <p:spPr bwMode="auto">
          <a:xfrm>
            <a:off x="1371600" y="103525"/>
            <a:ext cx="7620000" cy="3477875"/>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marL="225425" indent="-225425"/>
            <a:r>
              <a:rPr lang="en-US" sz="2000" b="1" dirty="0" smtClean="0">
                <a:solidFill>
                  <a:srgbClr val="0000FF"/>
                </a:solidFill>
              </a:rPr>
              <a:t>Isaiah 24:5-6</a:t>
            </a:r>
            <a:r>
              <a:rPr lang="en-US" sz="2000" dirty="0" smtClean="0">
                <a:solidFill>
                  <a:srgbClr val="0000FF"/>
                </a:solidFill>
              </a:rPr>
              <a:t> </a:t>
            </a:r>
            <a:r>
              <a:rPr lang="en-US" sz="2000" dirty="0" smtClean="0"/>
              <a:t>The earth is also polluted by its inhabitants, for they transgressed laws, violated statutes, broke the </a:t>
            </a:r>
            <a:r>
              <a:rPr lang="en-US" sz="2000" b="1" u="sng" dirty="0" smtClean="0">
                <a:solidFill>
                  <a:srgbClr val="C00000"/>
                </a:solidFill>
              </a:rPr>
              <a:t>everlasting covenant</a:t>
            </a:r>
            <a:r>
              <a:rPr lang="en-US" sz="2000" dirty="0" smtClean="0"/>
              <a:t>. </a:t>
            </a:r>
            <a:r>
              <a:rPr lang="en-US" sz="2000" baseline="30000" dirty="0" smtClean="0">
                <a:solidFill>
                  <a:srgbClr val="0000FF"/>
                </a:solidFill>
              </a:rPr>
              <a:t>6</a:t>
            </a:r>
            <a:r>
              <a:rPr lang="en-US" sz="2000" dirty="0" smtClean="0"/>
              <a:t>Therefore, a curse devours the earth, and those who live in it are held guilty. Therefore, the inhabitants of the earth are burned, and </a:t>
            </a:r>
            <a:r>
              <a:rPr lang="en-US" sz="2000" b="1" u="sng" dirty="0" smtClean="0"/>
              <a:t>few men are left</a:t>
            </a:r>
            <a:r>
              <a:rPr lang="en-US" sz="2000" dirty="0" smtClean="0"/>
              <a:t>. </a:t>
            </a:r>
          </a:p>
          <a:p>
            <a:pPr marL="225425" indent="-225425"/>
            <a:r>
              <a:rPr lang="en-US" sz="2000" b="1" dirty="0" smtClean="0">
                <a:solidFill>
                  <a:srgbClr val="0000FF"/>
                </a:solidFill>
              </a:rPr>
              <a:t>Isaiah 25:8-9</a:t>
            </a:r>
            <a:r>
              <a:rPr lang="en-US" sz="2000" dirty="0" smtClean="0">
                <a:solidFill>
                  <a:srgbClr val="0000FF"/>
                </a:solidFill>
              </a:rPr>
              <a:t> </a:t>
            </a:r>
            <a:r>
              <a:rPr lang="en-US" sz="2000" dirty="0" smtClean="0"/>
              <a:t>He will swallow up death for all time, And the Lord G</a:t>
            </a:r>
            <a:r>
              <a:rPr lang="en-US" sz="2000" cap="small" dirty="0" smtClean="0"/>
              <a:t>od</a:t>
            </a:r>
            <a:r>
              <a:rPr lang="en-US" sz="2000" dirty="0" smtClean="0"/>
              <a:t> will wipe tears away from all faces, And </a:t>
            </a:r>
            <a:r>
              <a:rPr lang="en-US" sz="2000" b="1" u="sng" dirty="0" smtClean="0"/>
              <a:t>He will remove the reproach of</a:t>
            </a:r>
            <a:r>
              <a:rPr lang="en-US" sz="2000" b="1" dirty="0" smtClean="0"/>
              <a:t> </a:t>
            </a:r>
            <a:r>
              <a:rPr lang="en-US" sz="2000" b="1" u="sng" dirty="0" smtClean="0">
                <a:solidFill>
                  <a:srgbClr val="C00000"/>
                </a:solidFill>
              </a:rPr>
              <a:t>His people</a:t>
            </a:r>
            <a:r>
              <a:rPr lang="en-US" sz="2000" b="1" dirty="0" smtClean="0">
                <a:solidFill>
                  <a:srgbClr val="C00000"/>
                </a:solidFill>
              </a:rPr>
              <a:t> </a:t>
            </a:r>
            <a:r>
              <a:rPr lang="en-US" sz="2000" b="1" u="sng" dirty="0" smtClean="0"/>
              <a:t>from all the earth</a:t>
            </a:r>
            <a:r>
              <a:rPr lang="en-US" sz="2000" dirty="0" smtClean="0"/>
              <a:t>; For the L</a:t>
            </a:r>
            <a:r>
              <a:rPr lang="en-US" sz="2000" cap="small" dirty="0" smtClean="0"/>
              <a:t>ord</a:t>
            </a:r>
            <a:r>
              <a:rPr lang="en-US" sz="2000" dirty="0" smtClean="0"/>
              <a:t> has spoken. </a:t>
            </a:r>
            <a:r>
              <a:rPr lang="en-US" sz="2000" baseline="30000" dirty="0" smtClean="0">
                <a:solidFill>
                  <a:srgbClr val="0000FF"/>
                </a:solidFill>
              </a:rPr>
              <a:t>9</a:t>
            </a:r>
            <a:r>
              <a:rPr lang="en-US" sz="2000" dirty="0" smtClean="0"/>
              <a:t>And it will be said in that day, "</a:t>
            </a:r>
            <a:r>
              <a:rPr lang="en-US" sz="2000" b="1" u="sng" dirty="0" smtClean="0">
                <a:solidFill>
                  <a:srgbClr val="C00000"/>
                </a:solidFill>
              </a:rPr>
              <a:t>Behold, this is our God for whom we have waited that He might save us. This is the L</a:t>
            </a:r>
            <a:r>
              <a:rPr lang="en-US" sz="2000" b="1" u="sng" cap="small" dirty="0" smtClean="0">
                <a:solidFill>
                  <a:srgbClr val="C00000"/>
                </a:solidFill>
              </a:rPr>
              <a:t>ord</a:t>
            </a:r>
            <a:r>
              <a:rPr lang="en-US" sz="2000" b="1" u="sng" dirty="0" smtClean="0">
                <a:solidFill>
                  <a:srgbClr val="C00000"/>
                </a:solidFill>
              </a:rPr>
              <a:t> for whom we have waited; Let us rejoice and be glad in His salvation</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18</a:t>
            </a:fld>
            <a:endParaRPr lang="en-US"/>
          </a:p>
        </p:txBody>
      </p:sp>
      <p:graphicFrame>
        <p:nvGraphicFramePr>
          <p:cNvPr id="7" name="Table 6"/>
          <p:cNvGraphicFramePr>
            <a:graphicFrameLocks noGrp="1"/>
          </p:cNvGraphicFramePr>
          <p:nvPr/>
        </p:nvGraphicFramePr>
        <p:xfrm>
          <a:off x="152400" y="1066800"/>
          <a:ext cx="8915400" cy="5181600"/>
        </p:xfrm>
        <a:graphic>
          <a:graphicData uri="http://schemas.openxmlformats.org/drawingml/2006/table">
            <a:tbl>
              <a:tblPr/>
              <a:tblGrid>
                <a:gridCol w="2658979"/>
                <a:gridCol w="3056021"/>
                <a:gridCol w="3200400"/>
              </a:tblGrid>
              <a:tr h="5105400">
                <a:tc>
                  <a:txBody>
                    <a:bodyPr/>
                    <a:lstStyle/>
                    <a:p>
                      <a:r>
                        <a:rPr lang="en-US" sz="2000" dirty="0" smtClean="0">
                          <a:latin typeface="Times New Roman"/>
                        </a:rPr>
                        <a:t>And </a:t>
                      </a:r>
                      <a:r>
                        <a:rPr lang="en-US" sz="2000" dirty="0">
                          <a:latin typeface="Times New Roman"/>
                        </a:rPr>
                        <a:t>I heard a </a:t>
                      </a:r>
                      <a:r>
                        <a:rPr lang="en-US" sz="2000" b="1" u="sng" dirty="0">
                          <a:solidFill>
                            <a:srgbClr val="008000"/>
                          </a:solidFill>
                          <a:latin typeface="Times New Roman"/>
                        </a:rPr>
                        <a:t>loud</a:t>
                      </a:r>
                      <a:r>
                        <a:rPr lang="en-US" sz="2000" b="1" dirty="0">
                          <a:latin typeface="Times New Roman"/>
                        </a:rPr>
                        <a:t> </a:t>
                      </a:r>
                      <a:r>
                        <a:rPr lang="en-US" sz="2000" b="1" u="sng" dirty="0">
                          <a:solidFill>
                            <a:srgbClr val="C00000"/>
                          </a:solidFill>
                          <a:latin typeface="Times New Roman"/>
                        </a:rPr>
                        <a:t>voice from the temple</a:t>
                      </a:r>
                      <a:r>
                        <a:rPr lang="en-US" sz="2000" dirty="0">
                          <a:latin typeface="Times New Roman"/>
                        </a:rPr>
                        <a:t>, saying to the seven angels, "Go and pour out the seven bowls of the wrath of God into the earth." </a:t>
                      </a:r>
                      <a:r>
                        <a:rPr lang="en-US" sz="2000" baseline="30000" dirty="0">
                          <a:solidFill>
                            <a:srgbClr val="0000FF"/>
                          </a:solidFill>
                          <a:latin typeface="Times New Roman"/>
                        </a:rPr>
                        <a:t>2</a:t>
                      </a:r>
                      <a:r>
                        <a:rPr lang="en-US" sz="2000" dirty="0">
                          <a:latin typeface="Times New Roman"/>
                        </a:rPr>
                        <a:t>And the </a:t>
                      </a:r>
                      <a:r>
                        <a:rPr lang="en-US" sz="2000" b="1" u="sng" dirty="0">
                          <a:solidFill>
                            <a:srgbClr val="0000FF"/>
                          </a:solidFill>
                          <a:latin typeface="Times New Roman"/>
                        </a:rPr>
                        <a:t>first </a:t>
                      </a:r>
                      <a:r>
                        <a:rPr lang="en-US" sz="2000" b="1" i="1" u="sng" dirty="0">
                          <a:solidFill>
                            <a:srgbClr val="0000FF"/>
                          </a:solidFill>
                          <a:latin typeface="Times New Roman"/>
                        </a:rPr>
                        <a:t>angel</a:t>
                      </a:r>
                      <a:r>
                        <a:rPr lang="en-US" sz="2000" dirty="0">
                          <a:latin typeface="Times New Roman"/>
                        </a:rPr>
                        <a:t> went and poured out his bowl into the earth; and it became a </a:t>
                      </a:r>
                      <a:r>
                        <a:rPr lang="en-US" sz="2000" b="1" u="sng" dirty="0">
                          <a:solidFill>
                            <a:srgbClr val="C00000"/>
                          </a:solidFill>
                          <a:latin typeface="Times New Roman"/>
                        </a:rPr>
                        <a:t>loathsome and malignant sore</a:t>
                      </a:r>
                      <a:r>
                        <a:rPr lang="en-US" sz="2000" dirty="0">
                          <a:latin typeface="Times New Roman"/>
                        </a:rPr>
                        <a:t> upon the men who had the </a:t>
                      </a:r>
                      <a:r>
                        <a:rPr lang="en-US" sz="2000" b="1" u="sng" dirty="0">
                          <a:solidFill>
                            <a:srgbClr val="C00000"/>
                          </a:solidFill>
                          <a:latin typeface="Times New Roman"/>
                        </a:rPr>
                        <a:t>mark of the beast</a:t>
                      </a:r>
                      <a:r>
                        <a:rPr lang="en-US" sz="2000" dirty="0">
                          <a:latin typeface="Times New Roman"/>
                        </a:rPr>
                        <a:t> and </a:t>
                      </a:r>
                      <a:r>
                        <a:rPr lang="en-US" sz="2000" b="1" u="sng" dirty="0">
                          <a:latin typeface="Times New Roman"/>
                        </a:rPr>
                        <a:t>who worshiped his image</a:t>
                      </a:r>
                      <a:r>
                        <a:rPr lang="en-US" sz="2000" dirty="0">
                          <a:latin typeface="Times New Roman"/>
                        </a:rPr>
                        <a:t>.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2000" b="1" dirty="0">
                          <a:solidFill>
                            <a:srgbClr val="0000FF"/>
                          </a:solidFill>
                          <a:latin typeface="Times New Roman"/>
                          <a:ea typeface="Times New Roman"/>
                        </a:rPr>
                        <a:t>Psalm 79:6</a:t>
                      </a:r>
                      <a:r>
                        <a:rPr lang="en-US" sz="2000" dirty="0">
                          <a:latin typeface="Times New Roman"/>
                          <a:ea typeface="Times New Roman"/>
                        </a:rPr>
                        <a:t> </a:t>
                      </a:r>
                      <a:r>
                        <a:rPr lang="en-US" sz="2000" b="1" u="sng" dirty="0">
                          <a:latin typeface="Times New Roman"/>
                          <a:ea typeface="Times New Roman"/>
                        </a:rPr>
                        <a:t>Pour out Thy wrath upon the nations </a:t>
                      </a:r>
                      <a:r>
                        <a:rPr lang="en-US" sz="2000" b="1" u="sng" dirty="0">
                          <a:solidFill>
                            <a:srgbClr val="C00000"/>
                          </a:solidFill>
                          <a:latin typeface="Times New Roman"/>
                          <a:ea typeface="Times New Roman"/>
                        </a:rPr>
                        <a:t>which do not know Thee</a:t>
                      </a:r>
                      <a:r>
                        <a:rPr lang="en-US" sz="2000" dirty="0">
                          <a:latin typeface="Times New Roman"/>
                          <a:ea typeface="Times New Roman"/>
                        </a:rPr>
                        <a:t>, … </a:t>
                      </a:r>
                    </a:p>
                    <a:p>
                      <a:pPr marL="160020" marR="0" indent="-160020">
                        <a:spcBef>
                          <a:spcPts val="0"/>
                        </a:spcBef>
                        <a:spcAft>
                          <a:spcPts val="0"/>
                        </a:spcAft>
                      </a:pPr>
                      <a:r>
                        <a:rPr lang="en-US" sz="2000" b="1" dirty="0" smtClean="0">
                          <a:solidFill>
                            <a:srgbClr val="0000FF"/>
                          </a:solidFill>
                          <a:latin typeface="Times New Roman"/>
                          <a:ea typeface="Times New Roman"/>
                        </a:rPr>
                        <a:t>Jeremiah </a:t>
                      </a:r>
                      <a:r>
                        <a:rPr lang="en-US" sz="2000" b="1" dirty="0">
                          <a:solidFill>
                            <a:srgbClr val="0000FF"/>
                          </a:solidFill>
                          <a:latin typeface="Times New Roman"/>
                          <a:ea typeface="Times New Roman"/>
                        </a:rPr>
                        <a:t>10:25</a:t>
                      </a:r>
                      <a:r>
                        <a:rPr lang="en-US" sz="2000" dirty="0">
                          <a:latin typeface="Times New Roman"/>
                          <a:ea typeface="Times New Roman"/>
                        </a:rPr>
                        <a:t> </a:t>
                      </a:r>
                      <a:r>
                        <a:rPr lang="en-US" sz="2000" b="1" u="sng" dirty="0">
                          <a:latin typeface="Times New Roman"/>
                          <a:ea typeface="Times New Roman"/>
                        </a:rPr>
                        <a:t>Pour out Thy wrath on the nations th</a:t>
                      </a:r>
                      <a:r>
                        <a:rPr lang="en-US" sz="2000" b="1" u="sng" dirty="0">
                          <a:solidFill>
                            <a:srgbClr val="C00000"/>
                          </a:solidFill>
                          <a:latin typeface="Times New Roman"/>
                          <a:ea typeface="Times New Roman"/>
                        </a:rPr>
                        <a:t>at do not know Thee</a:t>
                      </a:r>
                      <a:r>
                        <a:rPr lang="en-US" sz="2000" dirty="0">
                          <a:latin typeface="Times New Roman"/>
                          <a:ea typeface="Times New Roman"/>
                        </a:rPr>
                        <a:t>, …</a:t>
                      </a:r>
                    </a:p>
                    <a:p>
                      <a:pPr marL="160020" marR="0" indent="-160020">
                        <a:spcBef>
                          <a:spcPts val="0"/>
                        </a:spcBef>
                        <a:spcAft>
                          <a:spcPts val="0"/>
                        </a:spcAft>
                      </a:pPr>
                      <a:r>
                        <a:rPr lang="en-US" sz="2000" b="1" dirty="0" smtClean="0">
                          <a:solidFill>
                            <a:srgbClr val="0000FF"/>
                          </a:solidFill>
                          <a:latin typeface="Times New Roman"/>
                          <a:ea typeface="Times New Roman"/>
                        </a:rPr>
                        <a:t>Zeph</a:t>
                      </a:r>
                      <a:r>
                        <a:rPr lang="en-US" sz="2000" b="1" dirty="0">
                          <a:solidFill>
                            <a:srgbClr val="0000FF"/>
                          </a:solidFill>
                          <a:latin typeface="Times New Roman"/>
                          <a:ea typeface="Times New Roman"/>
                        </a:rPr>
                        <a:t>. 3:8</a:t>
                      </a:r>
                      <a:r>
                        <a:rPr lang="en-US" sz="2000" dirty="0">
                          <a:latin typeface="Times New Roman"/>
                          <a:ea typeface="Times New Roman"/>
                        </a:rPr>
                        <a:t> "… </a:t>
                      </a:r>
                      <a:r>
                        <a:rPr lang="en-US" sz="2000" b="1" u="sng" dirty="0">
                          <a:latin typeface="Times New Roman"/>
                          <a:ea typeface="Times New Roman"/>
                        </a:rPr>
                        <a:t>My decision is to gather nations, To assemble kingdoms, To pour out on them My indignation,</a:t>
                      </a:r>
                      <a:r>
                        <a:rPr lang="en-US" sz="2000" dirty="0">
                          <a:latin typeface="Times New Roman"/>
                          <a:ea typeface="Times New Roman"/>
                        </a:rPr>
                        <a:t> …</a:t>
                      </a:r>
                      <a:r>
                        <a:rPr lang="en-US" sz="2000" b="1" dirty="0">
                          <a:solidFill>
                            <a:srgbClr val="0000FF"/>
                          </a:solidFill>
                          <a:latin typeface="Times New Roman"/>
                          <a:ea typeface="Times New Roman"/>
                        </a:rPr>
                        <a:t> </a:t>
                      </a:r>
                      <a:endParaRPr lang="en-US" sz="2000" b="1" dirty="0" smtClean="0">
                        <a:solidFill>
                          <a:srgbClr val="0000FF"/>
                        </a:solidFill>
                        <a:latin typeface="Times New Roman"/>
                        <a:ea typeface="Times New Roman"/>
                      </a:endParaRPr>
                    </a:p>
                    <a:p>
                      <a:pPr marL="0" marR="0">
                        <a:spcBef>
                          <a:spcPts val="0"/>
                        </a:spcBef>
                        <a:spcAft>
                          <a:spcPts val="0"/>
                        </a:spcAft>
                      </a:pPr>
                      <a:endParaRPr lang="en-US" sz="2000" b="1" dirty="0" smtClean="0">
                        <a:solidFill>
                          <a:srgbClr val="0000FF"/>
                        </a:solidFill>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What happens in </a:t>
                      </a:r>
                      <a:r>
                        <a:rPr lang="en-US" sz="2000" b="1" dirty="0" smtClean="0">
                          <a:solidFill>
                            <a:srgbClr val="0000FF"/>
                          </a:solidFill>
                          <a:latin typeface="Times New Roman"/>
                          <a:ea typeface="Times New Roman"/>
                        </a:rPr>
                        <a:t>Rev</a:t>
                      </a:r>
                      <a:r>
                        <a:rPr lang="en-US" sz="2000" b="1" baseline="0" dirty="0" smtClean="0">
                          <a:solidFill>
                            <a:srgbClr val="0000FF"/>
                          </a:solidFill>
                          <a:latin typeface="Times New Roman"/>
                          <a:ea typeface="Times New Roman"/>
                        </a:rPr>
                        <a:t> </a:t>
                      </a:r>
                      <a:r>
                        <a:rPr lang="en-US" sz="2000" b="1" dirty="0" smtClean="0">
                          <a:solidFill>
                            <a:srgbClr val="0000FF"/>
                          </a:solidFill>
                          <a:latin typeface="Times New Roman"/>
                          <a:ea typeface="Times New Roman"/>
                        </a:rPr>
                        <a:t>16 </a:t>
                      </a:r>
                      <a:r>
                        <a:rPr lang="en-US" sz="2000" dirty="0">
                          <a:solidFill>
                            <a:srgbClr val="000000"/>
                          </a:solidFill>
                          <a:latin typeface="Times New Roman"/>
                          <a:ea typeface="Times New Roman"/>
                        </a:rPr>
                        <a:t>immediately precedes the return of Christ and fully displays how God feels about sin</a:t>
                      </a:r>
                      <a:r>
                        <a:rPr lang="en-US" sz="20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This is the </a:t>
                      </a:r>
                      <a:r>
                        <a:rPr lang="en-US" sz="2000" b="1" u="sng" dirty="0">
                          <a:solidFill>
                            <a:srgbClr val="008000"/>
                          </a:solidFill>
                          <a:latin typeface="Times New Roman"/>
                          <a:ea typeface="Times New Roman"/>
                        </a:rPr>
                        <a:t>GREAT</a:t>
                      </a:r>
                      <a:r>
                        <a:rPr lang="en-US" sz="2000" dirty="0">
                          <a:solidFill>
                            <a:srgbClr val="000000"/>
                          </a:solidFill>
                          <a:latin typeface="Times New Roman"/>
                          <a:ea typeface="Times New Roman"/>
                        </a:rPr>
                        <a:t> chapter – </a:t>
                      </a:r>
                      <a:r>
                        <a:rPr lang="en-US" sz="2000" dirty="0" err="1">
                          <a:solidFill>
                            <a:srgbClr val="000000"/>
                          </a:solidFill>
                          <a:latin typeface="Times New Roman"/>
                          <a:ea typeface="Times New Roman"/>
                        </a:rPr>
                        <a:t>grk</a:t>
                      </a:r>
                      <a:r>
                        <a:rPr lang="en-US" sz="2000" dirty="0">
                          <a:solidFill>
                            <a:srgbClr val="000000"/>
                          </a:solidFill>
                          <a:latin typeface="Times New Roman"/>
                          <a:ea typeface="Times New Roman"/>
                        </a:rPr>
                        <a:t> “</a:t>
                      </a:r>
                      <a:r>
                        <a:rPr lang="en-US" sz="2000" b="1" u="sng" dirty="0">
                          <a:solidFill>
                            <a:srgbClr val="008000"/>
                          </a:solidFill>
                          <a:latin typeface="Times New Roman"/>
                          <a:ea typeface="Times New Roman"/>
                        </a:rPr>
                        <a:t>mega”</a:t>
                      </a:r>
                      <a:r>
                        <a:rPr lang="en-US" sz="2000" dirty="0">
                          <a:solidFill>
                            <a:srgbClr val="000000"/>
                          </a:solidFill>
                          <a:latin typeface="Times New Roman"/>
                          <a:ea typeface="Times New Roman"/>
                        </a:rPr>
                        <a:t> appears 12 times as “</a:t>
                      </a:r>
                      <a:r>
                        <a:rPr lang="en-US" sz="2000" b="1" u="sng" dirty="0">
                          <a:solidFill>
                            <a:srgbClr val="008000"/>
                          </a:solidFill>
                          <a:latin typeface="Times New Roman"/>
                          <a:ea typeface="Times New Roman"/>
                        </a:rPr>
                        <a:t>loud</a:t>
                      </a:r>
                      <a:r>
                        <a:rPr lang="en-US" sz="2000" dirty="0">
                          <a:solidFill>
                            <a:srgbClr val="000000"/>
                          </a:solidFill>
                          <a:latin typeface="Times New Roman"/>
                          <a:ea typeface="Times New Roman"/>
                        </a:rPr>
                        <a:t>, </a:t>
                      </a:r>
                      <a:r>
                        <a:rPr lang="en-US" sz="2000" b="1" u="sng" dirty="0">
                          <a:solidFill>
                            <a:srgbClr val="008000"/>
                          </a:solidFill>
                          <a:latin typeface="Times New Roman"/>
                          <a:ea typeface="Times New Roman"/>
                        </a:rPr>
                        <a:t>fierce</a:t>
                      </a:r>
                      <a:r>
                        <a:rPr lang="en-US" sz="2000" b="1" dirty="0">
                          <a:solidFill>
                            <a:srgbClr val="000000"/>
                          </a:solidFill>
                          <a:latin typeface="Times New Roman"/>
                          <a:ea typeface="Times New Roman"/>
                        </a:rPr>
                        <a:t>”</a:t>
                      </a:r>
                      <a:r>
                        <a:rPr lang="en-US" sz="2000" dirty="0">
                          <a:solidFill>
                            <a:srgbClr val="000000"/>
                          </a:solidFill>
                          <a:latin typeface="Times New Roman"/>
                          <a:ea typeface="Times New Roman"/>
                        </a:rPr>
                        <a:t>, etc; </a:t>
                      </a:r>
                      <a:r>
                        <a:rPr lang="en-US" sz="2000" dirty="0">
                          <a:solidFill>
                            <a:schemeClr val="accent6">
                              <a:lumMod val="75000"/>
                            </a:schemeClr>
                          </a:solidFill>
                          <a:latin typeface="Times New Roman"/>
                          <a:ea typeface="Times New Roman"/>
                        </a:rPr>
                        <a:t>watch for the color </a:t>
                      </a:r>
                      <a:r>
                        <a:rPr lang="en-US" sz="2000" b="1" u="sng" dirty="0" smtClean="0">
                          <a:solidFill>
                            <a:srgbClr val="008000"/>
                          </a:solidFill>
                          <a:latin typeface="Times New Roman"/>
                          <a:ea typeface="Times New Roman"/>
                        </a:rPr>
                        <a:t>green</a:t>
                      </a:r>
                      <a:r>
                        <a:rPr lang="en-US" sz="20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000" dirty="0" smtClean="0">
                          <a:solidFill>
                            <a:srgbClr val="000000"/>
                          </a:solidFill>
                          <a:latin typeface="Times New Roman"/>
                          <a:ea typeface="Times New Roman"/>
                        </a:rPr>
                        <a:t>Did </a:t>
                      </a:r>
                      <a:r>
                        <a:rPr lang="en-US" sz="2000" dirty="0">
                          <a:solidFill>
                            <a:srgbClr val="000000"/>
                          </a:solidFill>
                          <a:latin typeface="Times New Roman"/>
                          <a:ea typeface="Times New Roman"/>
                        </a:rPr>
                        <a:t>God plan the plagues of Egypt to foreshadow the last days? </a:t>
                      </a:r>
                      <a:r>
                        <a:rPr lang="en-US" sz="2000" dirty="0" smtClean="0">
                          <a:solidFill>
                            <a:srgbClr val="000000"/>
                          </a:solidFill>
                          <a:latin typeface="Times New Roman"/>
                          <a:ea typeface="Times New Roman"/>
                        </a:rPr>
                        <a:t>If so, why? [</a:t>
                      </a:r>
                      <a:r>
                        <a:rPr lang="en-US" sz="2000" b="1" dirty="0" smtClean="0">
                          <a:solidFill>
                            <a:srgbClr val="0000FF"/>
                          </a:solidFill>
                          <a:latin typeface="Times New Roman"/>
                          <a:ea typeface="Times New Roman"/>
                        </a:rPr>
                        <a:t>Rev </a:t>
                      </a:r>
                      <a:r>
                        <a:rPr lang="en-US" sz="2000" b="1" dirty="0">
                          <a:solidFill>
                            <a:srgbClr val="0000FF"/>
                          </a:solidFill>
                          <a:latin typeface="Times New Roman"/>
                          <a:ea typeface="Times New Roman"/>
                        </a:rPr>
                        <a:t>15:3-4</a:t>
                      </a:r>
                      <a:r>
                        <a:rPr lang="en-US" sz="20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19</a:t>
            </a:fld>
            <a:endParaRPr lang="en-US"/>
          </a:p>
        </p:txBody>
      </p:sp>
      <p:pic>
        <p:nvPicPr>
          <p:cNvPr id="1026" name="Picture 2" descr="J:\PatSmith-jpgs\22.JPG"/>
          <p:cNvPicPr>
            <a:picLocks noChangeAspect="1" noChangeArrowheads="1"/>
          </p:cNvPicPr>
          <p:nvPr/>
        </p:nvPicPr>
        <p:blipFill>
          <a:blip r:embed="rId2" cstate="print"/>
          <a:srcRect/>
          <a:stretch>
            <a:fillRect/>
          </a:stretch>
        </p:blipFill>
        <p:spPr bwMode="auto">
          <a:xfrm>
            <a:off x="0" y="-47625"/>
            <a:ext cx="9144000" cy="69532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a:t>
            </a:fld>
            <a:endParaRPr lang="en-US"/>
          </a:p>
        </p:txBody>
      </p:sp>
      <p:pic>
        <p:nvPicPr>
          <p:cNvPr id="37892" name="Picture 4" descr="http://th07.deviantart.net/fs44/PRE/i/2009/100/c/f/Legions_Of_Angels_by_Rive6.jpg"/>
          <p:cNvPicPr>
            <a:picLocks noChangeAspect="1" noChangeArrowheads="1"/>
          </p:cNvPicPr>
          <p:nvPr/>
        </p:nvPicPr>
        <p:blipFill>
          <a:blip r:embed="rId2" cstate="print"/>
          <a:srcRect/>
          <a:stretch>
            <a:fillRect/>
          </a:stretch>
        </p:blipFill>
        <p:spPr bwMode="auto">
          <a:xfrm>
            <a:off x="3962400" y="0"/>
            <a:ext cx="5181600" cy="6771861"/>
          </a:xfrm>
          <a:prstGeom prst="rect">
            <a:avLst/>
          </a:prstGeom>
          <a:noFill/>
        </p:spPr>
      </p:pic>
      <p:sp>
        <p:nvSpPr>
          <p:cNvPr id="6" name="TextBox 5"/>
          <p:cNvSpPr txBox="1"/>
          <p:nvPr/>
        </p:nvSpPr>
        <p:spPr>
          <a:xfrm>
            <a:off x="152400" y="457200"/>
            <a:ext cx="3657600" cy="3108543"/>
          </a:xfrm>
          <a:prstGeom prst="rect">
            <a:avLst/>
          </a:prstGeom>
          <a:noFill/>
        </p:spPr>
        <p:txBody>
          <a:bodyPr wrap="square" rtlCol="0">
            <a:spAutoFit/>
          </a:bodyPr>
          <a:lstStyle/>
          <a:p>
            <a:r>
              <a:rPr lang="en-US" sz="2800" b="1" i="1" dirty="0" smtClean="0">
                <a:solidFill>
                  <a:schemeClr val="bg1"/>
                </a:solidFill>
              </a:rPr>
              <a:t>Matt 26:53 </a:t>
            </a:r>
            <a:r>
              <a:rPr lang="en-US" sz="2800" i="1" dirty="0" smtClean="0">
                <a:solidFill>
                  <a:schemeClr val="bg1"/>
                </a:solidFill>
              </a:rPr>
              <a:t> "Or do you think that I cannot appeal to My Father, and He will at once put at My disposal more than twelve legions of angels? "</a:t>
            </a:r>
            <a:endParaRPr lang="en-US" sz="2800"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20</a:t>
            </a:fld>
            <a:endParaRPr lang="en-US"/>
          </a:p>
        </p:txBody>
      </p:sp>
      <p:graphicFrame>
        <p:nvGraphicFramePr>
          <p:cNvPr id="10" name="Table 9"/>
          <p:cNvGraphicFramePr>
            <a:graphicFrameLocks noGrp="1"/>
          </p:cNvGraphicFramePr>
          <p:nvPr/>
        </p:nvGraphicFramePr>
        <p:xfrm>
          <a:off x="533401" y="1295400"/>
          <a:ext cx="8229599" cy="4495800"/>
        </p:xfrm>
        <a:graphic>
          <a:graphicData uri="http://schemas.openxmlformats.org/drawingml/2006/table">
            <a:tbl>
              <a:tblPr/>
              <a:tblGrid>
                <a:gridCol w="2666999"/>
                <a:gridCol w="2438400"/>
                <a:gridCol w="3124200"/>
              </a:tblGrid>
              <a:tr h="4495800">
                <a:tc>
                  <a:txBody>
                    <a:bodyPr/>
                    <a:lstStyle/>
                    <a:p>
                      <a:pPr marL="0" marR="0" indent="127000">
                        <a:spcBef>
                          <a:spcPts val="0"/>
                        </a:spcBef>
                        <a:spcAft>
                          <a:spcPts val="0"/>
                        </a:spcAft>
                      </a:pPr>
                      <a:endParaRPr lang="en-US" sz="1800" dirty="0">
                        <a:latin typeface="Times New Roman"/>
                        <a:ea typeface="Times New Roman"/>
                      </a:endParaRPr>
                    </a:p>
                    <a:p>
                      <a:r>
                        <a:rPr lang="en-US" sz="1800" baseline="30000" dirty="0">
                          <a:solidFill>
                            <a:srgbClr val="0000FF"/>
                          </a:solidFill>
                          <a:latin typeface="Times New Roman"/>
                        </a:rPr>
                        <a:t>3</a:t>
                      </a:r>
                      <a:r>
                        <a:rPr lang="en-US" sz="1800" dirty="0">
                          <a:latin typeface="Times New Roman"/>
                        </a:rPr>
                        <a:t>And the </a:t>
                      </a:r>
                      <a:r>
                        <a:rPr lang="en-US" sz="1800" b="1" u="sng" dirty="0">
                          <a:solidFill>
                            <a:srgbClr val="0000FF"/>
                          </a:solidFill>
                          <a:latin typeface="Times New Roman"/>
                        </a:rPr>
                        <a:t>second </a:t>
                      </a:r>
                      <a:r>
                        <a:rPr lang="en-US" sz="1800" b="1" i="1" u="sng" dirty="0">
                          <a:solidFill>
                            <a:srgbClr val="0000FF"/>
                          </a:solidFill>
                          <a:latin typeface="Times New Roman"/>
                        </a:rPr>
                        <a:t>angel</a:t>
                      </a:r>
                      <a:r>
                        <a:rPr lang="en-US" sz="1800" dirty="0">
                          <a:latin typeface="Times New Roman"/>
                        </a:rPr>
                        <a:t> poured out his bowl into the </a:t>
                      </a:r>
                      <a:r>
                        <a:rPr lang="en-US" sz="1800" b="1" u="sng" dirty="0">
                          <a:solidFill>
                            <a:srgbClr val="C00000"/>
                          </a:solidFill>
                          <a:latin typeface="Times New Roman"/>
                        </a:rPr>
                        <a:t>sea</a:t>
                      </a:r>
                      <a:r>
                        <a:rPr lang="en-US" sz="1800" dirty="0">
                          <a:latin typeface="Times New Roman"/>
                        </a:rPr>
                        <a:t>, and it </a:t>
                      </a:r>
                      <a:r>
                        <a:rPr lang="en-US" sz="1800" b="1" u="sng" dirty="0">
                          <a:solidFill>
                            <a:srgbClr val="C00000"/>
                          </a:solidFill>
                          <a:latin typeface="Times New Roman"/>
                        </a:rPr>
                        <a:t>became blood like </a:t>
                      </a:r>
                      <a:r>
                        <a:rPr lang="en-US" sz="1800" b="1" i="1" u="sng" dirty="0">
                          <a:solidFill>
                            <a:srgbClr val="C00000"/>
                          </a:solidFill>
                          <a:latin typeface="Times New Roman"/>
                        </a:rPr>
                        <a:t>that</a:t>
                      </a:r>
                      <a:r>
                        <a:rPr lang="en-US" sz="1800" b="1" u="sng" dirty="0">
                          <a:solidFill>
                            <a:srgbClr val="C00000"/>
                          </a:solidFill>
                          <a:latin typeface="Times New Roman"/>
                        </a:rPr>
                        <a:t> of a dead man</a:t>
                      </a:r>
                      <a:r>
                        <a:rPr lang="en-US" sz="1800" dirty="0">
                          <a:latin typeface="Times New Roman"/>
                        </a:rPr>
                        <a:t>; and every living thing in the sea died.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endParaRPr lang="en-US" sz="1800" dirty="0" smtClean="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b="1" dirty="0" smtClean="0">
                          <a:solidFill>
                            <a:srgbClr val="C00000"/>
                          </a:solidFill>
                          <a:latin typeface="Times New Roman"/>
                          <a:ea typeface="Times New Roman"/>
                        </a:rPr>
                        <a:t>Blood </a:t>
                      </a:r>
                      <a:r>
                        <a:rPr lang="en-US" sz="1800" b="1" dirty="0">
                          <a:solidFill>
                            <a:srgbClr val="C00000"/>
                          </a:solidFill>
                          <a:latin typeface="Times New Roman"/>
                          <a:ea typeface="Times New Roman"/>
                        </a:rPr>
                        <a:t>like of a dead man</a:t>
                      </a:r>
                      <a:r>
                        <a:rPr lang="en-US" sz="1800" dirty="0">
                          <a:solidFill>
                            <a:srgbClr val="000000"/>
                          </a:solidFill>
                          <a:latin typeface="Times New Roman"/>
                          <a:ea typeface="Times New Roman"/>
                        </a:rPr>
                        <a:t> – “not literally human blood but corresponding in appearance and loathsomeness,” Henry Alford, </a:t>
                      </a:r>
                      <a:r>
                        <a:rPr lang="en-US" sz="1800" u="sng" dirty="0">
                          <a:solidFill>
                            <a:srgbClr val="000000"/>
                          </a:solidFill>
                          <a:latin typeface="Times New Roman"/>
                          <a:ea typeface="Times New Roman"/>
                        </a:rPr>
                        <a:t>The New Testament in Greek</a:t>
                      </a:r>
                      <a:r>
                        <a:rPr lang="en-US" sz="1800" dirty="0">
                          <a:solidFill>
                            <a:srgbClr val="000000"/>
                          </a:solidFill>
                          <a:latin typeface="Times New Roman"/>
                          <a:ea typeface="Times New Roman"/>
                        </a:rPr>
                        <a:t>, 1861 [known as the first and best philological commentary].</a:t>
                      </a:r>
                      <a:endParaRPr lang="en-US" sz="18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21</a:t>
            </a:fld>
            <a:endParaRPr lang="en-US"/>
          </a:p>
        </p:txBody>
      </p:sp>
      <p:pic>
        <p:nvPicPr>
          <p:cNvPr id="1026" name="Picture 2" descr="J:\PatSmith-jpgs\22.JPG"/>
          <p:cNvPicPr>
            <a:picLocks noChangeAspect="1" noChangeArrowheads="1"/>
          </p:cNvPicPr>
          <p:nvPr/>
        </p:nvPicPr>
        <p:blipFill>
          <a:blip r:embed="rId2" cstate="print"/>
          <a:srcRect/>
          <a:stretch>
            <a:fillRect/>
          </a:stretch>
        </p:blipFill>
        <p:spPr bwMode="auto">
          <a:xfrm>
            <a:off x="0" y="-47625"/>
            <a:ext cx="9144000" cy="695325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22</a:t>
            </a:fld>
            <a:endParaRPr lang="en-US"/>
          </a:p>
        </p:txBody>
      </p:sp>
      <p:graphicFrame>
        <p:nvGraphicFramePr>
          <p:cNvPr id="7" name="Table 6"/>
          <p:cNvGraphicFramePr>
            <a:graphicFrameLocks noGrp="1"/>
          </p:cNvGraphicFramePr>
          <p:nvPr/>
        </p:nvGraphicFramePr>
        <p:xfrm>
          <a:off x="380999" y="1219200"/>
          <a:ext cx="8382002" cy="4953000"/>
        </p:xfrm>
        <a:graphic>
          <a:graphicData uri="http://schemas.openxmlformats.org/drawingml/2006/table">
            <a:tbl>
              <a:tblPr/>
              <a:tblGrid>
                <a:gridCol w="3048001"/>
                <a:gridCol w="2819400"/>
                <a:gridCol w="2514601"/>
              </a:tblGrid>
              <a:tr h="4953000">
                <a:tc>
                  <a:txBody>
                    <a:bodyPr/>
                    <a:lstStyle/>
                    <a:p>
                      <a:r>
                        <a:rPr lang="en-US" sz="1900" baseline="30000" dirty="0" smtClean="0">
                          <a:solidFill>
                            <a:srgbClr val="0000FF"/>
                          </a:solidFill>
                          <a:latin typeface="Times New Roman"/>
                        </a:rPr>
                        <a:t>4</a:t>
                      </a:r>
                      <a:r>
                        <a:rPr lang="en-US" sz="1900" dirty="0" smtClean="0">
                          <a:latin typeface="Times New Roman"/>
                        </a:rPr>
                        <a:t>And </a:t>
                      </a:r>
                      <a:r>
                        <a:rPr lang="en-US" sz="1900" dirty="0">
                          <a:latin typeface="Times New Roman"/>
                        </a:rPr>
                        <a:t>the </a:t>
                      </a:r>
                      <a:r>
                        <a:rPr lang="en-US" sz="1900" b="1" u="sng" dirty="0">
                          <a:solidFill>
                            <a:srgbClr val="0000FF"/>
                          </a:solidFill>
                          <a:latin typeface="Times New Roman"/>
                        </a:rPr>
                        <a:t>third </a:t>
                      </a:r>
                      <a:r>
                        <a:rPr lang="en-US" sz="1900" b="1" i="1" u="sng" dirty="0">
                          <a:solidFill>
                            <a:srgbClr val="0000FF"/>
                          </a:solidFill>
                          <a:latin typeface="Times New Roman"/>
                        </a:rPr>
                        <a:t>angel</a:t>
                      </a:r>
                      <a:r>
                        <a:rPr lang="en-US" sz="1900" dirty="0">
                          <a:latin typeface="Times New Roman"/>
                        </a:rPr>
                        <a:t> poured out his bowl into the </a:t>
                      </a:r>
                      <a:r>
                        <a:rPr lang="en-US" sz="1900" b="1" u="sng" dirty="0">
                          <a:solidFill>
                            <a:srgbClr val="C00000"/>
                          </a:solidFill>
                          <a:latin typeface="Times New Roman"/>
                        </a:rPr>
                        <a:t>rivers</a:t>
                      </a:r>
                      <a:r>
                        <a:rPr lang="en-US" sz="1900" dirty="0">
                          <a:latin typeface="Times New Roman"/>
                        </a:rPr>
                        <a:t> and the </a:t>
                      </a:r>
                      <a:r>
                        <a:rPr lang="en-US" sz="1900" b="1" u="sng" dirty="0">
                          <a:solidFill>
                            <a:srgbClr val="C00000"/>
                          </a:solidFill>
                          <a:latin typeface="Times New Roman"/>
                        </a:rPr>
                        <a:t>springs of waters; and they became blood</a:t>
                      </a:r>
                      <a:r>
                        <a:rPr lang="en-US" sz="1900" dirty="0">
                          <a:latin typeface="Times New Roman"/>
                        </a:rPr>
                        <a:t>. </a:t>
                      </a:r>
                      <a:r>
                        <a:rPr lang="en-US" sz="1900" baseline="30000" dirty="0">
                          <a:solidFill>
                            <a:srgbClr val="000000"/>
                          </a:solidFill>
                          <a:latin typeface="Times New Roman"/>
                        </a:rPr>
                        <a:t>5</a:t>
                      </a:r>
                      <a:r>
                        <a:rPr lang="en-US" sz="1900" dirty="0">
                          <a:solidFill>
                            <a:srgbClr val="000000"/>
                          </a:solidFill>
                          <a:latin typeface="Times New Roman"/>
                        </a:rPr>
                        <a:t>And </a:t>
                      </a:r>
                      <a:r>
                        <a:rPr lang="en-US" sz="1900" b="1" u="sng" dirty="0">
                          <a:solidFill>
                            <a:srgbClr val="C00000"/>
                          </a:solidFill>
                          <a:latin typeface="Times New Roman"/>
                        </a:rPr>
                        <a:t>I heard</a:t>
                      </a:r>
                      <a:r>
                        <a:rPr lang="en-US" sz="1900" dirty="0">
                          <a:solidFill>
                            <a:srgbClr val="000000"/>
                          </a:solidFill>
                          <a:latin typeface="Times New Roman"/>
                        </a:rPr>
                        <a:t> the </a:t>
                      </a:r>
                      <a:r>
                        <a:rPr lang="en-US" sz="1900" b="1" u="sng" dirty="0">
                          <a:solidFill>
                            <a:srgbClr val="000000"/>
                          </a:solidFill>
                          <a:latin typeface="Times New Roman"/>
                        </a:rPr>
                        <a:t>angel of the waters</a:t>
                      </a:r>
                      <a:r>
                        <a:rPr lang="en-US" sz="1900" dirty="0">
                          <a:solidFill>
                            <a:srgbClr val="000000"/>
                          </a:solidFill>
                          <a:latin typeface="Times New Roman"/>
                        </a:rPr>
                        <a:t> saying,</a:t>
                      </a:r>
                      <a:r>
                        <a:rPr lang="en-US" sz="1900" dirty="0">
                          <a:solidFill>
                            <a:srgbClr val="0000FF"/>
                          </a:solidFill>
                          <a:latin typeface="Times New Roman"/>
                        </a:rPr>
                        <a:t> "</a:t>
                      </a:r>
                      <a:r>
                        <a:rPr lang="en-US" sz="1900" dirty="0">
                          <a:solidFill>
                            <a:srgbClr val="0000FF"/>
                          </a:solidFill>
                          <a:highlight>
                            <a:srgbClr val="FFFF00"/>
                          </a:highlight>
                          <a:latin typeface="Times New Roman"/>
                        </a:rPr>
                        <a:t>Righteous art Thou, who art and who </a:t>
                      </a:r>
                      <a:r>
                        <a:rPr lang="en-US" sz="1900" dirty="0" err="1">
                          <a:solidFill>
                            <a:srgbClr val="0000FF"/>
                          </a:solidFill>
                          <a:highlight>
                            <a:srgbClr val="FFFF00"/>
                          </a:highlight>
                          <a:latin typeface="Times New Roman"/>
                        </a:rPr>
                        <a:t>wast</a:t>
                      </a:r>
                      <a:r>
                        <a:rPr lang="en-US" sz="1900" dirty="0">
                          <a:solidFill>
                            <a:srgbClr val="0000FF"/>
                          </a:solidFill>
                          <a:highlight>
                            <a:srgbClr val="FFFF00"/>
                          </a:highlight>
                          <a:latin typeface="Times New Roman"/>
                        </a:rPr>
                        <a:t>, O Holy One, because Thou didst judge these things; </a:t>
                      </a:r>
                      <a:r>
                        <a:rPr lang="en-US" sz="1900" baseline="30000" dirty="0">
                          <a:solidFill>
                            <a:srgbClr val="0000FF"/>
                          </a:solidFill>
                          <a:highlight>
                            <a:srgbClr val="FFFF00"/>
                          </a:highlight>
                          <a:latin typeface="Times New Roman"/>
                        </a:rPr>
                        <a:t>6</a:t>
                      </a:r>
                      <a:r>
                        <a:rPr lang="en-US" sz="1900" dirty="0">
                          <a:solidFill>
                            <a:srgbClr val="0000FF"/>
                          </a:solidFill>
                          <a:highlight>
                            <a:srgbClr val="FFFF00"/>
                          </a:highlight>
                          <a:latin typeface="Times New Roman"/>
                        </a:rPr>
                        <a:t>for </a:t>
                      </a:r>
                      <a:r>
                        <a:rPr lang="en-US" sz="1900" b="1" u="sng" dirty="0">
                          <a:solidFill>
                            <a:srgbClr val="0000FF"/>
                          </a:solidFill>
                          <a:highlight>
                            <a:srgbClr val="FFFF00"/>
                          </a:highlight>
                          <a:latin typeface="Times New Roman"/>
                        </a:rPr>
                        <a:t>they</a:t>
                      </a:r>
                      <a:r>
                        <a:rPr lang="en-US" sz="1900" dirty="0">
                          <a:solidFill>
                            <a:srgbClr val="0000FF"/>
                          </a:solidFill>
                          <a:highlight>
                            <a:srgbClr val="FFFF00"/>
                          </a:highlight>
                          <a:latin typeface="Times New Roman"/>
                        </a:rPr>
                        <a:t> poured out the blood of saints and prophets, and </a:t>
                      </a:r>
                      <a:r>
                        <a:rPr lang="en-US" sz="1900" u="sng" dirty="0">
                          <a:solidFill>
                            <a:srgbClr val="0000FF"/>
                          </a:solidFill>
                          <a:highlight>
                            <a:srgbClr val="FFFF00"/>
                          </a:highlight>
                          <a:latin typeface="Times New Roman"/>
                        </a:rPr>
                        <a:t>Thou hast given </a:t>
                      </a:r>
                      <a:r>
                        <a:rPr lang="en-US" sz="1900" b="1" u="sng" dirty="0">
                          <a:solidFill>
                            <a:srgbClr val="0000FF"/>
                          </a:solidFill>
                          <a:highlight>
                            <a:srgbClr val="FFFF00"/>
                          </a:highlight>
                          <a:latin typeface="Times New Roman"/>
                        </a:rPr>
                        <a:t>them</a:t>
                      </a:r>
                      <a:r>
                        <a:rPr lang="en-US" sz="1900" u="sng" dirty="0">
                          <a:solidFill>
                            <a:srgbClr val="0000FF"/>
                          </a:solidFill>
                          <a:highlight>
                            <a:srgbClr val="FFFF00"/>
                          </a:highlight>
                          <a:latin typeface="Times New Roman"/>
                        </a:rPr>
                        <a:t> blood to drink. </a:t>
                      </a:r>
                      <a:r>
                        <a:rPr lang="en-US" sz="1900" b="1" u="sng" dirty="0">
                          <a:solidFill>
                            <a:srgbClr val="0000FF"/>
                          </a:solidFill>
                          <a:highlight>
                            <a:srgbClr val="FFFF00"/>
                          </a:highlight>
                          <a:latin typeface="Times New Roman"/>
                        </a:rPr>
                        <a:t>They</a:t>
                      </a:r>
                      <a:r>
                        <a:rPr lang="en-US" sz="1900" u="sng" dirty="0">
                          <a:solidFill>
                            <a:srgbClr val="0000FF"/>
                          </a:solidFill>
                          <a:highlight>
                            <a:srgbClr val="FFFF00"/>
                          </a:highlight>
                          <a:latin typeface="Times New Roman"/>
                        </a:rPr>
                        <a:t> deserve it</a:t>
                      </a:r>
                      <a:r>
                        <a:rPr lang="en-US" sz="1900" dirty="0">
                          <a:highlight>
                            <a:srgbClr val="FFFF00"/>
                          </a:highlight>
                          <a:latin typeface="Times New Roman"/>
                        </a:rPr>
                        <a:t>.</a:t>
                      </a:r>
                      <a:r>
                        <a:rPr lang="en-US" sz="1900" dirty="0">
                          <a:latin typeface="Times New Roman"/>
                        </a:rPr>
                        <a:t>" </a:t>
                      </a:r>
                      <a:r>
                        <a:rPr lang="en-US" sz="1900" baseline="30000" dirty="0">
                          <a:solidFill>
                            <a:srgbClr val="0000FF"/>
                          </a:solidFill>
                          <a:latin typeface="Times New Roman"/>
                        </a:rPr>
                        <a:t>7</a:t>
                      </a:r>
                      <a:r>
                        <a:rPr lang="en-US" sz="1900" dirty="0">
                          <a:latin typeface="Times New Roman"/>
                        </a:rPr>
                        <a:t>And I heard </a:t>
                      </a:r>
                      <a:r>
                        <a:rPr lang="en-US" sz="1900" b="1" u="sng" dirty="0">
                          <a:latin typeface="Times New Roman"/>
                        </a:rPr>
                        <a:t>the altar saying</a:t>
                      </a:r>
                      <a:r>
                        <a:rPr lang="en-US" sz="1900" dirty="0">
                          <a:latin typeface="Times New Roman"/>
                        </a:rPr>
                        <a:t>, "</a:t>
                      </a:r>
                      <a:r>
                        <a:rPr lang="en-US" sz="1900" dirty="0">
                          <a:solidFill>
                            <a:srgbClr val="0000FF"/>
                          </a:solidFill>
                          <a:highlight>
                            <a:srgbClr val="FFFF00"/>
                          </a:highlight>
                          <a:latin typeface="Times New Roman"/>
                        </a:rPr>
                        <a:t>Yes, O Lord God, the Almighty, true and righteous are Thy judgments</a:t>
                      </a:r>
                      <a:r>
                        <a:rPr lang="en-US" sz="1900" dirty="0">
                          <a:latin typeface="Times New Roman"/>
                        </a:rPr>
                        <a:t>."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900" b="1" dirty="0">
                          <a:solidFill>
                            <a:srgbClr val="0000FF"/>
                          </a:solidFill>
                          <a:latin typeface="Times New Roman"/>
                          <a:ea typeface="Times New Roman"/>
                        </a:rPr>
                        <a:t>Luke 11:49-50</a:t>
                      </a:r>
                      <a:r>
                        <a:rPr lang="en-US" sz="1900" dirty="0">
                          <a:latin typeface="Times New Roman"/>
                          <a:ea typeface="Times New Roman"/>
                        </a:rPr>
                        <a:t> </a:t>
                      </a:r>
                      <a:r>
                        <a:rPr lang="en-US" sz="1900" dirty="0">
                          <a:solidFill>
                            <a:srgbClr val="FF0000"/>
                          </a:solidFill>
                          <a:latin typeface="Times New Roman"/>
                          <a:ea typeface="Times New Roman"/>
                        </a:rPr>
                        <a:t>"For this reason also the wisdom of God said, 'I will send to </a:t>
                      </a:r>
                      <a:r>
                        <a:rPr lang="en-US" sz="1900" b="1" u="sng" dirty="0">
                          <a:solidFill>
                            <a:srgbClr val="0000FF"/>
                          </a:solidFill>
                          <a:latin typeface="Times New Roman"/>
                          <a:ea typeface="Times New Roman"/>
                        </a:rPr>
                        <a:t>them</a:t>
                      </a:r>
                      <a:r>
                        <a:rPr lang="en-US" sz="1900" dirty="0">
                          <a:solidFill>
                            <a:srgbClr val="FF0000"/>
                          </a:solidFill>
                          <a:latin typeface="Times New Roman"/>
                          <a:ea typeface="Times New Roman"/>
                        </a:rPr>
                        <a:t> prophets and apostles, and </a:t>
                      </a:r>
                      <a:r>
                        <a:rPr lang="en-US" sz="1900" i="1" dirty="0">
                          <a:solidFill>
                            <a:srgbClr val="FF0000"/>
                          </a:solidFill>
                          <a:latin typeface="Times New Roman"/>
                          <a:ea typeface="Times New Roman"/>
                        </a:rPr>
                        <a:t>some</a:t>
                      </a:r>
                      <a:r>
                        <a:rPr lang="en-US" sz="1900" dirty="0">
                          <a:solidFill>
                            <a:srgbClr val="FF0000"/>
                          </a:solidFill>
                          <a:latin typeface="Times New Roman"/>
                          <a:ea typeface="Times New Roman"/>
                        </a:rPr>
                        <a:t> of them they will kill and </a:t>
                      </a:r>
                      <a:r>
                        <a:rPr lang="en-US" sz="1900" i="1" dirty="0">
                          <a:solidFill>
                            <a:srgbClr val="FF0000"/>
                          </a:solidFill>
                          <a:latin typeface="Times New Roman"/>
                          <a:ea typeface="Times New Roman"/>
                        </a:rPr>
                        <a:t>some</a:t>
                      </a:r>
                      <a:r>
                        <a:rPr lang="en-US" sz="1900" dirty="0">
                          <a:solidFill>
                            <a:srgbClr val="FF0000"/>
                          </a:solidFill>
                          <a:latin typeface="Times New Roman"/>
                          <a:ea typeface="Times New Roman"/>
                        </a:rPr>
                        <a:t> they will persecute, </a:t>
                      </a:r>
                      <a:r>
                        <a:rPr lang="en-US" sz="1900" baseline="30000" dirty="0">
                          <a:solidFill>
                            <a:srgbClr val="0000FF"/>
                          </a:solidFill>
                          <a:latin typeface="Times New Roman"/>
                          <a:ea typeface="Times New Roman"/>
                        </a:rPr>
                        <a:t>50</a:t>
                      </a:r>
                      <a:r>
                        <a:rPr lang="en-US" sz="1900" dirty="0">
                          <a:solidFill>
                            <a:srgbClr val="FF0000"/>
                          </a:solidFill>
                          <a:latin typeface="Times New Roman"/>
                          <a:ea typeface="Times New Roman"/>
                        </a:rPr>
                        <a:t>in order that </a:t>
                      </a:r>
                      <a:r>
                        <a:rPr lang="en-US" sz="1900" u="sng" dirty="0">
                          <a:solidFill>
                            <a:srgbClr val="FF0000"/>
                          </a:solidFill>
                          <a:latin typeface="Times New Roman"/>
                          <a:ea typeface="Times New Roman"/>
                        </a:rPr>
                        <a:t>the blood of all the prophets, shed since the foundation of the world, may be charged against this generation</a:t>
                      </a:r>
                      <a:r>
                        <a:rPr lang="en-US" sz="1900" dirty="0">
                          <a:solidFill>
                            <a:srgbClr val="FF0000"/>
                          </a:solidFill>
                          <a:latin typeface="Times New Roman"/>
                          <a:ea typeface="Times New Roman"/>
                        </a:rPr>
                        <a:t>, </a:t>
                      </a:r>
                      <a:endParaRPr lang="en-US" sz="1900" dirty="0" smtClean="0">
                        <a:solidFill>
                          <a:srgbClr val="FF0000"/>
                        </a:solidFill>
                        <a:latin typeface="Times New Roman"/>
                        <a:ea typeface="Times New Roman"/>
                      </a:endParaRPr>
                    </a:p>
                    <a:p>
                      <a:pPr marL="160020" marR="0" indent="-160020">
                        <a:spcBef>
                          <a:spcPts val="0"/>
                        </a:spcBef>
                        <a:spcAft>
                          <a:spcPts val="0"/>
                        </a:spcAft>
                      </a:pPr>
                      <a:endParaRPr lang="en-US" sz="1900" dirty="0">
                        <a:latin typeface="Times New Roman"/>
                        <a:ea typeface="Times New Roman"/>
                      </a:endParaRPr>
                    </a:p>
                    <a:p>
                      <a:pPr marL="160020" marR="0" indent="-160020">
                        <a:spcBef>
                          <a:spcPts val="0"/>
                        </a:spcBef>
                        <a:spcAft>
                          <a:spcPts val="0"/>
                        </a:spcAft>
                      </a:pPr>
                      <a:r>
                        <a:rPr lang="en-US" sz="1900" b="1" dirty="0">
                          <a:solidFill>
                            <a:srgbClr val="0000FF"/>
                          </a:solidFill>
                          <a:latin typeface="Times New Roman"/>
                          <a:ea typeface="Times New Roman"/>
                        </a:rPr>
                        <a:t>Matthew 27:25</a:t>
                      </a:r>
                      <a:r>
                        <a:rPr lang="en-US" sz="1900" dirty="0">
                          <a:latin typeface="Times New Roman"/>
                          <a:ea typeface="Times New Roman"/>
                        </a:rPr>
                        <a:t> And all the people answered and said, "</a:t>
                      </a:r>
                      <a:r>
                        <a:rPr lang="en-US" sz="1900" u="sng" dirty="0">
                          <a:latin typeface="Times New Roman"/>
                          <a:ea typeface="Times New Roman"/>
                        </a:rPr>
                        <a:t>His blood </a:t>
                      </a:r>
                      <a:r>
                        <a:rPr lang="en-US" sz="1900" i="1" u="sng" dirty="0">
                          <a:latin typeface="Times New Roman"/>
                          <a:ea typeface="Times New Roman"/>
                        </a:rPr>
                        <a:t>be</a:t>
                      </a:r>
                      <a:r>
                        <a:rPr lang="en-US" sz="1900" u="sng" dirty="0">
                          <a:latin typeface="Times New Roman"/>
                          <a:ea typeface="Times New Roman"/>
                        </a:rPr>
                        <a:t> on us and on our children</a:t>
                      </a:r>
                      <a:r>
                        <a:rPr lang="en-US" sz="1900" dirty="0">
                          <a:latin typeface="Times New Roman"/>
                          <a:ea typeface="Times New Roman"/>
                        </a:rPr>
                        <a:t>!"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900" dirty="0">
                          <a:solidFill>
                            <a:srgbClr val="000000"/>
                          </a:solidFill>
                          <a:latin typeface="Times New Roman"/>
                          <a:ea typeface="Times New Roman"/>
                        </a:rPr>
                        <a:t>How do plagues 2 &amp; 3 fit mankind’s crimes</a:t>
                      </a:r>
                      <a:r>
                        <a:rPr lang="en-US" sz="19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900" dirty="0">
                        <a:latin typeface="Times New Roman"/>
                        <a:ea typeface="Times New Roman"/>
                      </a:endParaRPr>
                    </a:p>
                    <a:p>
                      <a:pPr marL="342900" marR="0" lvl="0" indent="-342900">
                        <a:spcBef>
                          <a:spcPts val="0"/>
                        </a:spcBef>
                        <a:spcAft>
                          <a:spcPts val="0"/>
                        </a:spcAft>
                        <a:buFont typeface="Symbol"/>
                        <a:buChar char=""/>
                      </a:pPr>
                      <a:r>
                        <a:rPr lang="en-US" sz="1900" dirty="0">
                          <a:solidFill>
                            <a:srgbClr val="000000"/>
                          </a:solidFill>
                          <a:latin typeface="Times New Roman"/>
                          <a:ea typeface="Times New Roman"/>
                        </a:rPr>
                        <a:t>“</a:t>
                      </a:r>
                      <a:r>
                        <a:rPr lang="en-US" sz="1900" dirty="0">
                          <a:solidFill>
                            <a:srgbClr val="0000FF"/>
                          </a:solidFill>
                          <a:latin typeface="Times New Roman"/>
                          <a:ea typeface="Times New Roman"/>
                        </a:rPr>
                        <a:t>Righteous art thou</a:t>
                      </a:r>
                      <a:r>
                        <a:rPr lang="en-US" sz="1900" dirty="0">
                          <a:solidFill>
                            <a:srgbClr val="000000"/>
                          </a:solidFill>
                          <a:latin typeface="Times New Roman"/>
                          <a:ea typeface="Times New Roman"/>
                        </a:rPr>
                        <a:t>…” and “</a:t>
                      </a:r>
                      <a:r>
                        <a:rPr lang="en-US" sz="1900" dirty="0">
                          <a:solidFill>
                            <a:srgbClr val="0000FF"/>
                          </a:solidFill>
                          <a:latin typeface="Times New Roman"/>
                          <a:ea typeface="Times New Roman"/>
                        </a:rPr>
                        <a:t>yes</a:t>
                      </a:r>
                      <a:r>
                        <a:rPr lang="en-US" sz="1900" dirty="0">
                          <a:solidFill>
                            <a:srgbClr val="000000"/>
                          </a:solidFill>
                          <a:latin typeface="Times New Roman"/>
                          <a:ea typeface="Times New Roman"/>
                        </a:rPr>
                        <a:t>” – two </a:t>
                      </a:r>
                      <a:r>
                        <a:rPr lang="en-US" sz="1900" dirty="0" smtClean="0">
                          <a:solidFill>
                            <a:srgbClr val="000000"/>
                          </a:solidFill>
                          <a:latin typeface="Times New Roman"/>
                          <a:ea typeface="Times New Roman"/>
                        </a:rPr>
                        <a:t>doxologies</a:t>
                      </a:r>
                    </a:p>
                    <a:p>
                      <a:pPr marL="342900" marR="0" lvl="0" indent="-342900">
                        <a:spcBef>
                          <a:spcPts val="0"/>
                        </a:spcBef>
                        <a:spcAft>
                          <a:spcPts val="0"/>
                        </a:spcAft>
                        <a:buFont typeface="Symbol"/>
                        <a:buChar char=""/>
                      </a:pPr>
                      <a:endParaRPr lang="en-US" sz="1900" dirty="0">
                        <a:latin typeface="Times New Roman"/>
                        <a:ea typeface="Times New Roman"/>
                      </a:endParaRPr>
                    </a:p>
                    <a:p>
                      <a:pPr marL="342900" marR="0" lvl="0" indent="-342900">
                        <a:spcBef>
                          <a:spcPts val="0"/>
                        </a:spcBef>
                        <a:spcAft>
                          <a:spcPts val="0"/>
                        </a:spcAft>
                        <a:buFont typeface="Symbol"/>
                        <a:buChar char=""/>
                      </a:pPr>
                      <a:r>
                        <a:rPr lang="en-US" sz="1900" b="1" u="sng" dirty="0">
                          <a:solidFill>
                            <a:srgbClr val="000000"/>
                          </a:solidFill>
                          <a:latin typeface="Times New Roman"/>
                          <a:ea typeface="Times New Roman"/>
                        </a:rPr>
                        <a:t>Those martyring the saints</a:t>
                      </a:r>
                      <a:r>
                        <a:rPr lang="en-US" sz="1900" dirty="0">
                          <a:solidFill>
                            <a:srgbClr val="000000"/>
                          </a:solidFill>
                          <a:latin typeface="Times New Roman"/>
                          <a:ea typeface="Times New Roman"/>
                        </a:rPr>
                        <a:t> are given blood to drink</a:t>
                      </a:r>
                      <a:endParaRPr lang="en-US" sz="1900" dirty="0">
                        <a:latin typeface="Times New Roman"/>
                        <a:ea typeface="Times New Roman"/>
                      </a:endParaRPr>
                    </a:p>
                    <a:p>
                      <a:pPr marL="342900" marR="0" lvl="0" indent="-342900">
                        <a:spcBef>
                          <a:spcPts val="0"/>
                        </a:spcBef>
                        <a:spcAft>
                          <a:spcPts val="0"/>
                        </a:spcAft>
                        <a:buFont typeface="Symbol"/>
                        <a:buChar char=""/>
                      </a:pPr>
                      <a:r>
                        <a:rPr lang="en-US" sz="1900" b="1" u="sng" dirty="0">
                          <a:solidFill>
                            <a:srgbClr val="000000"/>
                          </a:solidFill>
                          <a:latin typeface="Times New Roman"/>
                          <a:ea typeface="Times New Roman"/>
                        </a:rPr>
                        <a:t>The martyred saints</a:t>
                      </a:r>
                      <a:r>
                        <a:rPr lang="en-US" sz="1900" dirty="0">
                          <a:solidFill>
                            <a:srgbClr val="000000"/>
                          </a:solidFill>
                          <a:latin typeface="Times New Roman"/>
                          <a:ea typeface="Times New Roman"/>
                        </a:rPr>
                        <a:t> respond: </a:t>
                      </a:r>
                      <a:r>
                        <a:rPr lang="en-US" sz="1900" i="1" u="sng" dirty="0">
                          <a:solidFill>
                            <a:srgbClr val="000000"/>
                          </a:solidFill>
                          <a:latin typeface="Times New Roman"/>
                          <a:ea typeface="Times New Roman"/>
                        </a:rPr>
                        <a:t>Souls under</a:t>
                      </a:r>
                      <a:r>
                        <a:rPr lang="en-US" sz="1900" dirty="0">
                          <a:solidFill>
                            <a:srgbClr val="000000"/>
                          </a:solidFill>
                          <a:latin typeface="Times New Roman"/>
                          <a:ea typeface="Times New Roman"/>
                        </a:rPr>
                        <a:t> the altar [ </a:t>
                      </a:r>
                      <a:r>
                        <a:rPr lang="en-US" sz="1900" b="1" dirty="0">
                          <a:solidFill>
                            <a:srgbClr val="0000FF"/>
                          </a:solidFill>
                          <a:latin typeface="Times New Roman"/>
                          <a:ea typeface="Times New Roman"/>
                        </a:rPr>
                        <a:t>Rev </a:t>
                      </a:r>
                      <a:r>
                        <a:rPr lang="en-US" sz="1900" b="1" dirty="0" smtClean="0">
                          <a:solidFill>
                            <a:srgbClr val="0000FF"/>
                          </a:solidFill>
                          <a:latin typeface="Times New Roman"/>
                          <a:ea typeface="Times New Roman"/>
                        </a:rPr>
                        <a:t>6:9-11</a:t>
                      </a:r>
                      <a:r>
                        <a:rPr lang="en-US" sz="1900" dirty="0" smtClean="0">
                          <a:solidFill>
                            <a:srgbClr val="000000"/>
                          </a:solidFill>
                          <a:latin typeface="Times New Roman"/>
                          <a:ea typeface="Times New Roman"/>
                        </a:rPr>
                        <a:t>] </a:t>
                      </a:r>
                      <a:r>
                        <a:rPr lang="en-US" sz="1900" dirty="0">
                          <a:solidFill>
                            <a:srgbClr val="000000"/>
                          </a:solidFill>
                          <a:latin typeface="Times New Roman"/>
                          <a:ea typeface="Times New Roman"/>
                        </a:rPr>
                        <a:t>acknowledge their prayers being answered.</a:t>
                      </a:r>
                      <a:endParaRPr lang="en-US" sz="19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23</a:t>
            </a:fld>
            <a:endParaRPr lang="en-US"/>
          </a:p>
        </p:txBody>
      </p:sp>
      <p:pic>
        <p:nvPicPr>
          <p:cNvPr id="1026" name="Picture 2" descr="J:\PatSmith-jpgs\22.JPG"/>
          <p:cNvPicPr>
            <a:picLocks noChangeAspect="1" noChangeArrowheads="1"/>
          </p:cNvPicPr>
          <p:nvPr/>
        </p:nvPicPr>
        <p:blipFill>
          <a:blip r:embed="rId2" cstate="print"/>
          <a:srcRect/>
          <a:stretch>
            <a:fillRect/>
          </a:stretch>
        </p:blipFill>
        <p:spPr bwMode="auto">
          <a:xfrm>
            <a:off x="0" y="-47625"/>
            <a:ext cx="9144000" cy="69532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24</a:t>
            </a:fld>
            <a:endParaRPr lang="en-US"/>
          </a:p>
        </p:txBody>
      </p:sp>
      <p:graphicFrame>
        <p:nvGraphicFramePr>
          <p:cNvPr id="10" name="Table 9"/>
          <p:cNvGraphicFramePr>
            <a:graphicFrameLocks noGrp="1"/>
          </p:cNvGraphicFramePr>
          <p:nvPr/>
        </p:nvGraphicFramePr>
        <p:xfrm>
          <a:off x="304800" y="1143000"/>
          <a:ext cx="8534400" cy="5791200"/>
        </p:xfrm>
        <a:graphic>
          <a:graphicData uri="http://schemas.openxmlformats.org/drawingml/2006/table">
            <a:tbl>
              <a:tblPr/>
              <a:tblGrid>
                <a:gridCol w="2514600"/>
                <a:gridCol w="3309552"/>
                <a:gridCol w="2710248"/>
              </a:tblGrid>
              <a:tr h="5029200">
                <a:tc>
                  <a:txBody>
                    <a:bodyPr/>
                    <a:lstStyle/>
                    <a:p>
                      <a:pPr marL="0" marR="0">
                        <a:spcBef>
                          <a:spcPts val="0"/>
                        </a:spcBef>
                        <a:spcAft>
                          <a:spcPts val="0"/>
                        </a:spcAft>
                      </a:pPr>
                      <a:r>
                        <a:rPr lang="en-US" sz="2000" baseline="30000" dirty="0" smtClean="0">
                          <a:solidFill>
                            <a:srgbClr val="0000FF"/>
                          </a:solidFill>
                          <a:latin typeface="Times New Roman"/>
                        </a:rPr>
                        <a:t>8</a:t>
                      </a:r>
                      <a:r>
                        <a:rPr lang="en-US" sz="2000" dirty="0" smtClean="0">
                          <a:latin typeface="Times New Roman"/>
                        </a:rPr>
                        <a:t>And </a:t>
                      </a:r>
                      <a:r>
                        <a:rPr lang="en-US" sz="2000" dirty="0">
                          <a:latin typeface="Times New Roman"/>
                        </a:rPr>
                        <a:t>the </a:t>
                      </a:r>
                      <a:r>
                        <a:rPr lang="en-US" sz="2000" b="1" u="sng" dirty="0">
                          <a:solidFill>
                            <a:srgbClr val="0000FF"/>
                          </a:solidFill>
                          <a:latin typeface="Times New Roman"/>
                        </a:rPr>
                        <a:t>fourth </a:t>
                      </a:r>
                      <a:r>
                        <a:rPr lang="en-US" sz="2000" b="1" i="1" u="sng" dirty="0">
                          <a:solidFill>
                            <a:srgbClr val="0000FF"/>
                          </a:solidFill>
                          <a:latin typeface="Times New Roman"/>
                        </a:rPr>
                        <a:t>angel</a:t>
                      </a:r>
                      <a:r>
                        <a:rPr lang="en-US" sz="2000" dirty="0">
                          <a:latin typeface="Times New Roman"/>
                        </a:rPr>
                        <a:t> poured out his bowl upon the </a:t>
                      </a:r>
                      <a:r>
                        <a:rPr lang="en-US" sz="2000" b="1" u="sng" dirty="0">
                          <a:solidFill>
                            <a:srgbClr val="C00000"/>
                          </a:solidFill>
                          <a:latin typeface="Times New Roman"/>
                        </a:rPr>
                        <a:t>sun</a:t>
                      </a:r>
                      <a:r>
                        <a:rPr lang="en-US" sz="2000" dirty="0">
                          <a:latin typeface="Times New Roman"/>
                        </a:rPr>
                        <a:t>; and it was given to it to </a:t>
                      </a:r>
                      <a:r>
                        <a:rPr lang="en-US" sz="2000" b="1" u="sng" dirty="0">
                          <a:solidFill>
                            <a:srgbClr val="C00000"/>
                          </a:solidFill>
                          <a:latin typeface="Times New Roman"/>
                        </a:rPr>
                        <a:t>scorch men with fire</a:t>
                      </a:r>
                      <a:r>
                        <a:rPr lang="en-US" sz="2000" dirty="0">
                          <a:latin typeface="Times New Roman"/>
                        </a:rPr>
                        <a:t>. </a:t>
                      </a:r>
                      <a:r>
                        <a:rPr lang="en-US" sz="2000" baseline="30000" dirty="0">
                          <a:solidFill>
                            <a:srgbClr val="0000FF"/>
                          </a:solidFill>
                          <a:latin typeface="Times New Roman"/>
                        </a:rPr>
                        <a:t>9</a:t>
                      </a:r>
                      <a:r>
                        <a:rPr lang="en-US" sz="2000" dirty="0">
                          <a:latin typeface="Times New Roman"/>
                        </a:rPr>
                        <a:t>And [the]</a:t>
                      </a:r>
                      <a:r>
                        <a:rPr lang="en-US" sz="2000" b="1" u="sng" dirty="0">
                          <a:latin typeface="Times New Roman"/>
                        </a:rPr>
                        <a:t> men</a:t>
                      </a:r>
                      <a:r>
                        <a:rPr lang="en-US" sz="2000" dirty="0">
                          <a:latin typeface="Times New Roman"/>
                        </a:rPr>
                        <a:t> were scorched with </a:t>
                      </a:r>
                      <a:r>
                        <a:rPr lang="en-US" sz="2000" b="1" u="sng" dirty="0">
                          <a:solidFill>
                            <a:srgbClr val="008000"/>
                          </a:solidFill>
                          <a:latin typeface="Times New Roman"/>
                        </a:rPr>
                        <a:t>fierce</a:t>
                      </a:r>
                      <a:r>
                        <a:rPr lang="en-US" sz="2000" dirty="0">
                          <a:latin typeface="Times New Roman"/>
                        </a:rPr>
                        <a:t> heat; and </a:t>
                      </a:r>
                      <a:r>
                        <a:rPr lang="en-US" sz="2000" b="1" u="sng" dirty="0">
                          <a:latin typeface="Times New Roman"/>
                        </a:rPr>
                        <a:t>they blasphemed the name of God</a:t>
                      </a:r>
                      <a:r>
                        <a:rPr lang="en-US" sz="2000" dirty="0">
                          <a:latin typeface="Times New Roman"/>
                        </a:rPr>
                        <a:t> who has the power over these plagues; and they </a:t>
                      </a:r>
                      <a:r>
                        <a:rPr lang="en-US" sz="2000" b="1" u="sng" dirty="0">
                          <a:solidFill>
                            <a:srgbClr val="C00000"/>
                          </a:solidFill>
                          <a:latin typeface="Times New Roman"/>
                        </a:rPr>
                        <a:t>did not repent</a:t>
                      </a:r>
                      <a:r>
                        <a:rPr lang="en-US" sz="2000" dirty="0">
                          <a:latin typeface="Times New Roman"/>
                        </a:rPr>
                        <a:t>, so as to give Him glory. </a:t>
                      </a: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FF"/>
                          </a:solidFill>
                          <a:latin typeface="Times New Roman"/>
                          <a:ea typeface="Times New Roman"/>
                        </a:rPr>
                        <a:t>Malachi 4:1</a:t>
                      </a:r>
                      <a:r>
                        <a:rPr lang="en-US" sz="2000" dirty="0" smtClean="0">
                          <a:latin typeface="Times New Roman"/>
                          <a:ea typeface="Times New Roman"/>
                        </a:rPr>
                        <a:t> "For behold, the day is coming, burning like a furnace; and all the arrogant and every evildoer will be chaff; and </a:t>
                      </a:r>
                      <a:r>
                        <a:rPr lang="en-US" sz="2000" b="1" u="sng" dirty="0" smtClean="0">
                          <a:solidFill>
                            <a:srgbClr val="C00000"/>
                          </a:solidFill>
                          <a:latin typeface="Times New Roman"/>
                          <a:ea typeface="Times New Roman"/>
                        </a:rPr>
                        <a:t>the day that is coming will set them ablaze</a:t>
                      </a:r>
                      <a:r>
                        <a:rPr lang="en-US" sz="2000" dirty="0" smtClean="0">
                          <a:latin typeface="Times New Roman"/>
                          <a:ea typeface="Times New Roman"/>
                        </a:rPr>
                        <a:t>… </a:t>
                      </a:r>
                    </a:p>
                    <a:p>
                      <a:pPr marL="160020" marR="0" indent="-16002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0000FF"/>
                        </a:solidFill>
                        <a:latin typeface="Times New Roman"/>
                        <a:ea typeface="Times New Roman"/>
                      </a:endParaRPr>
                    </a:p>
                    <a:p>
                      <a:pPr marL="160020" marR="0" indent="-16002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FF"/>
                          </a:solidFill>
                          <a:latin typeface="Times New Roman"/>
                          <a:ea typeface="Times New Roman"/>
                        </a:rPr>
                        <a:t>Jeremiah 6:29-30</a:t>
                      </a:r>
                      <a:r>
                        <a:rPr lang="en-US" sz="2000" dirty="0" smtClean="0">
                          <a:latin typeface="Times New Roman"/>
                          <a:ea typeface="Times New Roman"/>
                        </a:rPr>
                        <a:t> The bellows blow fiercely, The lead is consumed by the fire; </a:t>
                      </a:r>
                      <a:r>
                        <a:rPr lang="en-US" sz="2000" b="1" u="sng" dirty="0" smtClean="0">
                          <a:solidFill>
                            <a:srgbClr val="C00000"/>
                          </a:solidFill>
                          <a:latin typeface="Times New Roman"/>
                          <a:ea typeface="Times New Roman"/>
                        </a:rPr>
                        <a:t>In vain the refining goes on, But the wicked are not separated</a:t>
                      </a:r>
                      <a:r>
                        <a:rPr lang="en-US" sz="2000" dirty="0" smtClean="0">
                          <a:latin typeface="Times New Roman"/>
                          <a:ea typeface="Times New Roman"/>
                        </a:rPr>
                        <a:t>. </a:t>
                      </a:r>
                      <a:r>
                        <a:rPr lang="en-US" sz="2000" baseline="30000" dirty="0" smtClean="0">
                          <a:solidFill>
                            <a:srgbClr val="0000FF"/>
                          </a:solidFill>
                          <a:latin typeface="Times New Roman"/>
                          <a:ea typeface="Times New Roman"/>
                        </a:rPr>
                        <a:t>30</a:t>
                      </a:r>
                      <a:r>
                        <a:rPr lang="en-US" sz="2000" dirty="0" smtClean="0">
                          <a:latin typeface="Times New Roman"/>
                          <a:ea typeface="Times New Roman"/>
                        </a:rPr>
                        <a:t>They call them </a:t>
                      </a:r>
                      <a:r>
                        <a:rPr lang="en-US" sz="2000" b="1" u="sng" dirty="0" smtClean="0">
                          <a:solidFill>
                            <a:srgbClr val="C00000"/>
                          </a:solidFill>
                          <a:latin typeface="Times New Roman"/>
                          <a:ea typeface="Times New Roman"/>
                        </a:rPr>
                        <a:t>rejected silver</a:t>
                      </a:r>
                      <a:r>
                        <a:rPr lang="en-US" sz="2000" dirty="0" smtClean="0">
                          <a:latin typeface="Times New Roman"/>
                          <a:ea typeface="Times New Roman"/>
                        </a:rPr>
                        <a:t>, Because the L</a:t>
                      </a:r>
                      <a:r>
                        <a:rPr lang="en-US" sz="2000" cap="small" dirty="0" smtClean="0">
                          <a:latin typeface="Times New Roman"/>
                          <a:ea typeface="Times New Roman"/>
                        </a:rPr>
                        <a:t>ord</a:t>
                      </a:r>
                      <a:r>
                        <a:rPr lang="en-US" sz="2000" dirty="0" smtClean="0">
                          <a:latin typeface="Times New Roman"/>
                          <a:ea typeface="Times New Roman"/>
                        </a:rPr>
                        <a:t> has rejected them.</a:t>
                      </a:r>
                    </a:p>
                    <a:p>
                      <a:pPr marL="160020" marR="0" indent="-160020" algn="l" defTabSz="914400" rtl="0" eaLnBrk="1" fontAlgn="auto" latinLnBrk="0" hangingPunct="1">
                        <a:lnSpc>
                          <a:spcPct val="100000"/>
                        </a:lnSpc>
                        <a:spcBef>
                          <a:spcPts val="0"/>
                        </a:spcBef>
                        <a:spcAft>
                          <a:spcPts val="0"/>
                        </a:spcAft>
                        <a:buClrTx/>
                        <a:buSzTx/>
                        <a:buFontTx/>
                        <a:buNone/>
                        <a:tabLst/>
                        <a:defRPr/>
                      </a:pPr>
                      <a:endParaRPr lang="en-US" sz="2000" b="1" dirty="0" smtClean="0">
                        <a:solidFill>
                          <a:srgbClr val="0000FF"/>
                        </a:solidFill>
                        <a:latin typeface="Times New Roman"/>
                        <a:ea typeface="Times New Roman"/>
                      </a:endParaRPr>
                    </a:p>
                    <a:p>
                      <a:pPr marL="160020" marR="0" indent="-160020">
                        <a:spcBef>
                          <a:spcPts val="0"/>
                        </a:spcBef>
                        <a:spcAft>
                          <a:spcPts val="0"/>
                        </a:spcAft>
                      </a:pPr>
                      <a:endParaRPr lang="en-US" sz="2000" b="1" dirty="0" smtClean="0">
                        <a:solidFill>
                          <a:srgbClr val="0000FF"/>
                        </a:solidFill>
                        <a:latin typeface="Times New Roman"/>
                        <a:ea typeface="Times New Roman"/>
                      </a:endParaRPr>
                    </a:p>
                    <a:p>
                      <a:pPr marL="160020" marR="0" indent="-160020">
                        <a:spcBef>
                          <a:spcPts val="0"/>
                        </a:spcBef>
                        <a:spcAft>
                          <a:spcPts val="0"/>
                        </a:spcAft>
                      </a:pP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b="1" dirty="0">
                          <a:solidFill>
                            <a:srgbClr val="C00000"/>
                          </a:solidFill>
                          <a:latin typeface="Times New Roman"/>
                          <a:ea typeface="Times New Roman"/>
                        </a:rPr>
                        <a:t>This is real climate change</a:t>
                      </a:r>
                      <a:r>
                        <a:rPr lang="en-US" sz="2000" b="1" dirty="0" smtClean="0">
                          <a:solidFill>
                            <a:srgbClr val="C00000"/>
                          </a:solidFill>
                          <a:latin typeface="Times New Roman"/>
                          <a:ea typeface="Times New Roman"/>
                        </a:rPr>
                        <a:t>!</a:t>
                      </a: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“[the] </a:t>
                      </a:r>
                      <a:r>
                        <a:rPr lang="en-US" sz="2000" b="1" dirty="0">
                          <a:solidFill>
                            <a:srgbClr val="000000"/>
                          </a:solidFill>
                          <a:latin typeface="Times New Roman"/>
                          <a:ea typeface="Times New Roman"/>
                        </a:rPr>
                        <a:t>men</a:t>
                      </a:r>
                      <a:r>
                        <a:rPr lang="en-US" sz="2000" dirty="0">
                          <a:solidFill>
                            <a:srgbClr val="000000"/>
                          </a:solidFill>
                          <a:latin typeface="Times New Roman"/>
                          <a:ea typeface="Times New Roman"/>
                        </a:rPr>
                        <a:t>” – grammatically refers to those who worship the beast [vs. </a:t>
                      </a:r>
                      <a:r>
                        <a:rPr lang="en-US" sz="2000" b="1" dirty="0">
                          <a:solidFill>
                            <a:srgbClr val="0000FF"/>
                          </a:solidFill>
                          <a:latin typeface="Times New Roman"/>
                          <a:ea typeface="Times New Roman"/>
                        </a:rPr>
                        <a:t>2</a:t>
                      </a:r>
                      <a:r>
                        <a:rPr lang="en-US" sz="2000" dirty="0">
                          <a:solidFill>
                            <a:srgbClr val="000000"/>
                          </a:solidFill>
                          <a:latin typeface="Times New Roman"/>
                          <a:ea typeface="Times New Roman"/>
                        </a:rPr>
                        <a:t> and </a:t>
                      </a:r>
                      <a:r>
                        <a:rPr lang="en-US" sz="2000" b="1" kern="1200" dirty="0">
                          <a:solidFill>
                            <a:srgbClr val="0000FF"/>
                          </a:solidFill>
                          <a:latin typeface="Times New Roman"/>
                          <a:ea typeface="Times New Roman"/>
                          <a:cs typeface="+mn-cs"/>
                        </a:rPr>
                        <a:t>6</a:t>
                      </a:r>
                      <a:r>
                        <a:rPr lang="en-US" sz="2000" dirty="0">
                          <a:solidFill>
                            <a:srgbClr val="000000"/>
                          </a:solidFill>
                          <a:latin typeface="Times New Roman"/>
                          <a:ea typeface="Times New Roman"/>
                        </a:rPr>
                        <a:t>]; indicating believers are </a:t>
                      </a:r>
                      <a:r>
                        <a:rPr lang="en-US" sz="2000" dirty="0" smtClean="0">
                          <a:solidFill>
                            <a:srgbClr val="000000"/>
                          </a:solidFill>
                          <a:latin typeface="Times New Roman"/>
                          <a:ea typeface="Times New Roman"/>
                        </a:rPr>
                        <a:t>spared</a:t>
                      </a: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How do “[the] </a:t>
                      </a:r>
                      <a:r>
                        <a:rPr lang="en-US" sz="2000" b="1" u="sng" dirty="0">
                          <a:solidFill>
                            <a:srgbClr val="000000"/>
                          </a:solidFill>
                          <a:latin typeface="Times New Roman"/>
                          <a:ea typeface="Times New Roman"/>
                        </a:rPr>
                        <a:t>men</a:t>
                      </a:r>
                      <a:r>
                        <a:rPr lang="en-US" sz="2000" dirty="0">
                          <a:solidFill>
                            <a:srgbClr val="000000"/>
                          </a:solidFill>
                          <a:latin typeface="Times New Roman"/>
                          <a:ea typeface="Times New Roman"/>
                        </a:rPr>
                        <a:t>” respond to the seven plagues? [</a:t>
                      </a:r>
                      <a:r>
                        <a:rPr lang="en-US" sz="2000" b="1" dirty="0">
                          <a:solidFill>
                            <a:srgbClr val="0000FF"/>
                          </a:solidFill>
                          <a:latin typeface="Times New Roman"/>
                          <a:ea typeface="Times New Roman"/>
                        </a:rPr>
                        <a:t>Rev 16:9,11,21</a:t>
                      </a:r>
                      <a:r>
                        <a:rPr lang="en-US" sz="2000" dirty="0">
                          <a:solidFill>
                            <a:srgbClr val="000000"/>
                          </a:solidFill>
                          <a:latin typeface="Times New Roman"/>
                          <a:ea typeface="Times New Roman"/>
                        </a:rPr>
                        <a:t>]</a:t>
                      </a: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25</a:t>
            </a:fld>
            <a:endParaRPr lang="en-US"/>
          </a:p>
        </p:txBody>
      </p:sp>
      <p:pic>
        <p:nvPicPr>
          <p:cNvPr id="1026" name="Picture 2" descr="J:\PatSmith-jpgs\22.JPG"/>
          <p:cNvPicPr>
            <a:picLocks noChangeAspect="1" noChangeArrowheads="1"/>
          </p:cNvPicPr>
          <p:nvPr/>
        </p:nvPicPr>
        <p:blipFill>
          <a:blip r:embed="rId2" cstate="print"/>
          <a:srcRect/>
          <a:stretch>
            <a:fillRect/>
          </a:stretch>
        </p:blipFill>
        <p:spPr bwMode="auto">
          <a:xfrm>
            <a:off x="0" y="-47625"/>
            <a:ext cx="9144000" cy="695325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26</a:t>
            </a:fld>
            <a:endParaRPr lang="en-US"/>
          </a:p>
        </p:txBody>
      </p:sp>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graphicFrame>
        <p:nvGraphicFramePr>
          <p:cNvPr id="7" name="Table 6"/>
          <p:cNvGraphicFramePr>
            <a:graphicFrameLocks noGrp="1"/>
          </p:cNvGraphicFramePr>
          <p:nvPr/>
        </p:nvGraphicFramePr>
        <p:xfrm>
          <a:off x="304800" y="990600"/>
          <a:ext cx="8534400" cy="5394960"/>
        </p:xfrm>
        <a:graphic>
          <a:graphicData uri="http://schemas.openxmlformats.org/drawingml/2006/table">
            <a:tbl>
              <a:tblPr/>
              <a:tblGrid>
                <a:gridCol w="2133600"/>
                <a:gridCol w="3632887"/>
                <a:gridCol w="2767913"/>
              </a:tblGrid>
              <a:tr h="5334000">
                <a:tc>
                  <a:txBody>
                    <a:bodyPr/>
                    <a:lstStyle/>
                    <a:p>
                      <a:pPr marL="0" marR="0" indent="127000">
                        <a:spcBef>
                          <a:spcPts val="0"/>
                        </a:spcBef>
                        <a:spcAft>
                          <a:spcPts val="0"/>
                        </a:spcAft>
                      </a:pPr>
                      <a:endParaRPr lang="en-US" sz="1600" dirty="0">
                        <a:latin typeface="Times New Roman"/>
                        <a:ea typeface="Times New Roman"/>
                      </a:endParaRPr>
                    </a:p>
                    <a:p>
                      <a:r>
                        <a:rPr lang="en-US" sz="1800" baseline="30000" dirty="0">
                          <a:solidFill>
                            <a:srgbClr val="0000FF"/>
                          </a:solidFill>
                          <a:latin typeface="Times New Roman"/>
                        </a:rPr>
                        <a:t>10</a:t>
                      </a:r>
                      <a:r>
                        <a:rPr lang="en-US" sz="1800" dirty="0">
                          <a:latin typeface="Times New Roman"/>
                        </a:rPr>
                        <a:t>And the </a:t>
                      </a:r>
                      <a:r>
                        <a:rPr lang="en-US" sz="1800" b="1" u="sng" dirty="0">
                          <a:solidFill>
                            <a:srgbClr val="0000FF"/>
                          </a:solidFill>
                          <a:latin typeface="Times New Roman"/>
                        </a:rPr>
                        <a:t>fifth </a:t>
                      </a:r>
                      <a:r>
                        <a:rPr lang="en-US" sz="1800" b="1" i="1" u="sng" dirty="0">
                          <a:solidFill>
                            <a:srgbClr val="0000FF"/>
                          </a:solidFill>
                          <a:latin typeface="Times New Roman"/>
                        </a:rPr>
                        <a:t>angel</a:t>
                      </a:r>
                      <a:r>
                        <a:rPr lang="en-US" sz="1800" dirty="0">
                          <a:latin typeface="Times New Roman"/>
                        </a:rPr>
                        <a:t> poured out his bowl upon the </a:t>
                      </a:r>
                      <a:r>
                        <a:rPr lang="en-US" sz="1800" b="1" u="sng" dirty="0">
                          <a:solidFill>
                            <a:srgbClr val="C00000"/>
                          </a:solidFill>
                          <a:latin typeface="Times New Roman"/>
                        </a:rPr>
                        <a:t>throne of the beast</a:t>
                      </a:r>
                      <a:r>
                        <a:rPr lang="en-US" sz="1800" dirty="0">
                          <a:latin typeface="Times New Roman"/>
                        </a:rPr>
                        <a:t>; and </a:t>
                      </a:r>
                      <a:r>
                        <a:rPr lang="en-US" sz="1800" b="1" u="sng" dirty="0">
                          <a:solidFill>
                            <a:srgbClr val="C00000"/>
                          </a:solidFill>
                          <a:latin typeface="Times New Roman"/>
                        </a:rPr>
                        <a:t>his kingdom</a:t>
                      </a:r>
                      <a:r>
                        <a:rPr lang="en-US" sz="1800" dirty="0">
                          <a:latin typeface="Times New Roman"/>
                        </a:rPr>
                        <a:t> became </a:t>
                      </a:r>
                      <a:r>
                        <a:rPr lang="en-US" sz="1800" b="1" u="sng" dirty="0">
                          <a:solidFill>
                            <a:srgbClr val="C00000"/>
                          </a:solidFill>
                          <a:latin typeface="Times New Roman"/>
                        </a:rPr>
                        <a:t>darkened</a:t>
                      </a:r>
                      <a:r>
                        <a:rPr lang="en-US" sz="1800" dirty="0">
                          <a:latin typeface="Times New Roman"/>
                        </a:rPr>
                        <a:t>; and they </a:t>
                      </a:r>
                      <a:r>
                        <a:rPr lang="en-US" sz="1800" b="1" u="sng" dirty="0">
                          <a:latin typeface="Times New Roman"/>
                        </a:rPr>
                        <a:t>gnawed their tongues</a:t>
                      </a:r>
                      <a:r>
                        <a:rPr lang="en-US" sz="1800" dirty="0">
                          <a:latin typeface="Times New Roman"/>
                        </a:rPr>
                        <a:t> because of pain, </a:t>
                      </a:r>
                      <a:r>
                        <a:rPr lang="en-US" sz="1800" baseline="30000" dirty="0">
                          <a:solidFill>
                            <a:srgbClr val="0000FF"/>
                          </a:solidFill>
                          <a:latin typeface="Times New Roman"/>
                        </a:rPr>
                        <a:t>11</a:t>
                      </a:r>
                      <a:r>
                        <a:rPr lang="en-US" sz="1800" dirty="0">
                          <a:latin typeface="Times New Roman"/>
                        </a:rPr>
                        <a:t>and they </a:t>
                      </a:r>
                      <a:r>
                        <a:rPr lang="en-US" sz="1800" b="1" u="sng" dirty="0">
                          <a:latin typeface="Times New Roman"/>
                        </a:rPr>
                        <a:t>blasphemed the God of heaven</a:t>
                      </a:r>
                      <a:r>
                        <a:rPr lang="en-US" sz="1800" dirty="0">
                          <a:latin typeface="Times New Roman"/>
                        </a:rPr>
                        <a:t> </a:t>
                      </a:r>
                      <a:r>
                        <a:rPr lang="en-US" sz="1800" b="1" u="sng" dirty="0">
                          <a:solidFill>
                            <a:srgbClr val="C00000"/>
                          </a:solidFill>
                          <a:latin typeface="Times New Roman"/>
                        </a:rPr>
                        <a:t>because of their pains and their sores</a:t>
                      </a:r>
                      <a:r>
                        <a:rPr lang="en-US" sz="1800" dirty="0">
                          <a:latin typeface="Times New Roman"/>
                        </a:rPr>
                        <a:t>; and they </a:t>
                      </a:r>
                      <a:r>
                        <a:rPr lang="en-US" sz="1800" b="1" u="sng" dirty="0">
                          <a:solidFill>
                            <a:srgbClr val="C00000"/>
                          </a:solidFill>
                          <a:latin typeface="Times New Roman"/>
                        </a:rPr>
                        <a:t>did not repent</a:t>
                      </a:r>
                      <a:r>
                        <a:rPr lang="en-US" sz="1800" dirty="0">
                          <a:latin typeface="Times New Roman"/>
                        </a:rPr>
                        <a:t> of their deeds.</a:t>
                      </a:r>
                      <a:r>
                        <a:rPr lang="en-US" sz="1600" dirty="0">
                          <a:latin typeface="Times New Roman"/>
                        </a:rPr>
                        <a:t>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800" b="1" dirty="0">
                          <a:solidFill>
                            <a:srgbClr val="0000FF"/>
                          </a:solidFill>
                          <a:latin typeface="Times New Roman"/>
                          <a:ea typeface="Times New Roman"/>
                        </a:rPr>
                        <a:t>Isa. 60:2; Ez. 32:7;  Joel 2:1,2,31; Amos 5:18; Zeph. </a:t>
                      </a:r>
                      <a:r>
                        <a:rPr lang="en-US" sz="1800" b="1" dirty="0" smtClean="0">
                          <a:solidFill>
                            <a:srgbClr val="0000FF"/>
                          </a:solidFill>
                          <a:latin typeface="Times New Roman"/>
                          <a:ea typeface="Times New Roman"/>
                        </a:rPr>
                        <a:t>1:15</a:t>
                      </a: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Rev. 9:6</a:t>
                      </a:r>
                      <a:r>
                        <a:rPr lang="en-US" sz="1800" dirty="0">
                          <a:latin typeface="Times New Roman"/>
                          <a:ea typeface="Times New Roman"/>
                        </a:rPr>
                        <a:t> [</a:t>
                      </a:r>
                      <a:r>
                        <a:rPr lang="en-US" sz="1800" i="1" dirty="0">
                          <a:latin typeface="Times New Roman"/>
                          <a:ea typeface="Times New Roman"/>
                        </a:rPr>
                        <a:t>5</a:t>
                      </a:r>
                      <a:r>
                        <a:rPr lang="en-US" sz="1800" i="1" baseline="30000" dirty="0">
                          <a:latin typeface="Times New Roman"/>
                          <a:ea typeface="Times New Roman"/>
                        </a:rPr>
                        <a:t>th</a:t>
                      </a:r>
                      <a:r>
                        <a:rPr lang="en-US" sz="1800" i="1" dirty="0">
                          <a:latin typeface="Times New Roman"/>
                          <a:ea typeface="Times New Roman"/>
                        </a:rPr>
                        <a:t> trumpet</a:t>
                      </a:r>
                      <a:r>
                        <a:rPr lang="en-US" sz="1800" dirty="0">
                          <a:latin typeface="Times New Roman"/>
                          <a:ea typeface="Times New Roman"/>
                        </a:rPr>
                        <a:t>] And in those days </a:t>
                      </a:r>
                      <a:r>
                        <a:rPr lang="en-US" sz="1800" b="1" u="sng" dirty="0">
                          <a:latin typeface="Times New Roman"/>
                          <a:ea typeface="Times New Roman"/>
                        </a:rPr>
                        <a:t>men will seek death and will not find it</a:t>
                      </a:r>
                      <a:r>
                        <a:rPr lang="en-US" sz="1800" dirty="0">
                          <a:latin typeface="Times New Roman"/>
                          <a:ea typeface="Times New Roman"/>
                        </a:rPr>
                        <a:t>; and they will long to die and death flees from them. </a:t>
                      </a:r>
                      <a:endParaRPr lang="en-US" sz="1800" dirty="0" smtClean="0">
                        <a:latin typeface="Times New Roman"/>
                        <a:ea typeface="Times New Roman"/>
                      </a:endParaRP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Rev. 2:21</a:t>
                      </a:r>
                      <a:r>
                        <a:rPr lang="en-US" sz="1800" dirty="0">
                          <a:latin typeface="Times New Roman"/>
                          <a:ea typeface="Times New Roman"/>
                        </a:rPr>
                        <a:t> </a:t>
                      </a:r>
                      <a:r>
                        <a:rPr lang="en-US" sz="1800" dirty="0">
                          <a:solidFill>
                            <a:srgbClr val="FF0000"/>
                          </a:solidFill>
                          <a:latin typeface="Times New Roman"/>
                          <a:ea typeface="Times New Roman"/>
                        </a:rPr>
                        <a:t>'And I gave her time to repent; and she </a:t>
                      </a:r>
                      <a:r>
                        <a:rPr lang="en-US" sz="1800" b="1" u="sng" dirty="0">
                          <a:solidFill>
                            <a:srgbClr val="FF0000"/>
                          </a:solidFill>
                          <a:latin typeface="Times New Roman"/>
                          <a:ea typeface="Times New Roman"/>
                        </a:rPr>
                        <a:t>does not want to repent</a:t>
                      </a:r>
                      <a:r>
                        <a:rPr lang="en-US" sz="1800" dirty="0">
                          <a:solidFill>
                            <a:srgbClr val="FF0000"/>
                          </a:solidFill>
                          <a:latin typeface="Times New Roman"/>
                          <a:ea typeface="Times New Roman"/>
                        </a:rPr>
                        <a:t> …</a:t>
                      </a:r>
                      <a:r>
                        <a:rPr lang="en-US" sz="1800" dirty="0">
                          <a:solidFill>
                            <a:srgbClr val="000000"/>
                          </a:solidFill>
                          <a:latin typeface="Times New Roman"/>
                          <a:ea typeface="Times New Roman"/>
                        </a:rPr>
                        <a:t>[</a:t>
                      </a:r>
                      <a:r>
                        <a:rPr lang="en-US" sz="1800" b="1" dirty="0">
                          <a:solidFill>
                            <a:srgbClr val="000000"/>
                          </a:solidFill>
                          <a:latin typeface="Times New Roman"/>
                          <a:ea typeface="Times New Roman"/>
                        </a:rPr>
                        <a:t>Thyatira</a:t>
                      </a:r>
                      <a:r>
                        <a:rPr lang="en-US" sz="1800" dirty="0" smtClean="0">
                          <a:solidFill>
                            <a:srgbClr val="000000"/>
                          </a:solidFill>
                          <a:latin typeface="Times New Roman"/>
                          <a:ea typeface="Times New Roman"/>
                        </a:rPr>
                        <a:t>]</a:t>
                      </a: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Rom. 2:5-6</a:t>
                      </a:r>
                      <a:r>
                        <a:rPr lang="en-US" sz="1800" b="1" dirty="0">
                          <a:latin typeface="Times New Roman"/>
                          <a:ea typeface="Times New Roman"/>
                        </a:rPr>
                        <a:t> </a:t>
                      </a:r>
                      <a:r>
                        <a:rPr lang="en-US" sz="1800" dirty="0">
                          <a:latin typeface="Times New Roman"/>
                          <a:ea typeface="Times New Roman"/>
                        </a:rPr>
                        <a:t>But because of your stubbornness and unrepentant heart </a:t>
                      </a:r>
                      <a:r>
                        <a:rPr lang="en-US" sz="1800" b="1" u="sng" dirty="0">
                          <a:latin typeface="Times New Roman"/>
                          <a:ea typeface="Times New Roman"/>
                        </a:rPr>
                        <a:t>you are storing up wrath for yourself in the day of wrath and revelation of the righteous judgment of God</a:t>
                      </a:r>
                      <a:r>
                        <a:rPr lang="en-US" sz="1800" dirty="0">
                          <a:latin typeface="Times New Roman"/>
                          <a:ea typeface="Times New Roman"/>
                        </a:rPr>
                        <a:t>, </a:t>
                      </a:r>
                      <a:r>
                        <a:rPr lang="en-US" sz="1800" b="1" baseline="30000" dirty="0">
                          <a:solidFill>
                            <a:srgbClr val="0000FF"/>
                          </a:solidFill>
                          <a:latin typeface="Times New Roman"/>
                          <a:ea typeface="Times New Roman"/>
                        </a:rPr>
                        <a:t>6 </a:t>
                      </a:r>
                      <a:r>
                        <a:rPr lang="en-US" sz="1800" dirty="0">
                          <a:latin typeface="Times New Roman"/>
                          <a:ea typeface="Times New Roman"/>
                        </a:rPr>
                        <a:t> who </a:t>
                      </a:r>
                      <a:r>
                        <a:rPr lang="en-US" sz="1800" cap="small" dirty="0">
                          <a:latin typeface="Times New Roman"/>
                          <a:ea typeface="Times New Roman"/>
                        </a:rPr>
                        <a:t>WILL RENDER TO EACH PERSON ACCORDING TO HIS</a:t>
                      </a:r>
                      <a:r>
                        <a:rPr lang="en-US" sz="1800" dirty="0">
                          <a:latin typeface="Times New Roman"/>
                          <a:ea typeface="Times New Roman"/>
                        </a:rPr>
                        <a:t> </a:t>
                      </a:r>
                      <a:r>
                        <a:rPr lang="en-US" sz="1800" cap="small" dirty="0">
                          <a:latin typeface="Times New Roman"/>
                          <a:ea typeface="Times New Roman"/>
                        </a:rPr>
                        <a:t>DEEDS</a:t>
                      </a:r>
                      <a:r>
                        <a:rPr lang="en-US" sz="1800" dirty="0">
                          <a:latin typeface="Times New Roman"/>
                          <a:ea typeface="Times New Roman"/>
                        </a:rPr>
                        <a:t>:</a:t>
                      </a:r>
                      <a:endParaRPr lang="en-US" sz="16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The heat will be greater but the light will decrease</a:t>
                      </a:r>
                      <a:r>
                        <a:rPr lang="en-US" sz="18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Faced with knowledge of God’s power and grace, they still refuse to acknowledge Him</a:t>
                      </a:r>
                      <a:r>
                        <a:rPr lang="en-US" sz="18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They know the source of their torment and yet refuse to repent</a:t>
                      </a:r>
                      <a:r>
                        <a:rPr lang="en-US" sz="18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b="1" u="sng" dirty="0">
                          <a:solidFill>
                            <a:srgbClr val="C00000"/>
                          </a:solidFill>
                          <a:latin typeface="Times New Roman"/>
                          <a:ea typeface="Times New Roman"/>
                        </a:rPr>
                        <a:t>4</a:t>
                      </a:r>
                      <a:r>
                        <a:rPr lang="en-US" sz="1800" b="1" u="sng" baseline="30000" dirty="0">
                          <a:solidFill>
                            <a:srgbClr val="C00000"/>
                          </a:solidFill>
                          <a:latin typeface="Times New Roman"/>
                          <a:ea typeface="Times New Roman"/>
                        </a:rPr>
                        <a:t>th</a:t>
                      </a:r>
                      <a:r>
                        <a:rPr lang="en-US" sz="1800" b="1" u="sng" dirty="0">
                          <a:solidFill>
                            <a:srgbClr val="C00000"/>
                          </a:solidFill>
                          <a:latin typeface="Times New Roman"/>
                          <a:ea typeface="Times New Roman"/>
                        </a:rPr>
                        <a:t> and last time they refuse to repent in Rev.</a:t>
                      </a:r>
                      <a:endParaRPr lang="en-US" sz="16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27</a:t>
            </a:fld>
            <a:endParaRPr lang="en-US"/>
          </a:p>
        </p:txBody>
      </p:sp>
      <p:pic>
        <p:nvPicPr>
          <p:cNvPr id="1026" name="Picture 2" descr="J:\PatSmith-jpgs\22.JPG"/>
          <p:cNvPicPr>
            <a:picLocks noChangeAspect="1" noChangeArrowheads="1"/>
          </p:cNvPicPr>
          <p:nvPr/>
        </p:nvPicPr>
        <p:blipFill>
          <a:blip r:embed="rId2" cstate="print"/>
          <a:srcRect/>
          <a:stretch>
            <a:fillRect/>
          </a:stretch>
        </p:blipFill>
        <p:spPr bwMode="auto">
          <a:xfrm>
            <a:off x="0" y="-47625"/>
            <a:ext cx="9144000" cy="695325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28</a:t>
            </a:fld>
            <a:endParaRPr lang="en-US"/>
          </a:p>
        </p:txBody>
      </p:sp>
      <p:graphicFrame>
        <p:nvGraphicFramePr>
          <p:cNvPr id="7" name="Table 6"/>
          <p:cNvGraphicFramePr>
            <a:graphicFrameLocks noGrp="1"/>
          </p:cNvGraphicFramePr>
          <p:nvPr/>
        </p:nvGraphicFramePr>
        <p:xfrm>
          <a:off x="304800" y="1219200"/>
          <a:ext cx="8458201" cy="5181600"/>
        </p:xfrm>
        <a:graphic>
          <a:graphicData uri="http://schemas.openxmlformats.org/drawingml/2006/table">
            <a:tbl>
              <a:tblPr/>
              <a:tblGrid>
                <a:gridCol w="1905000"/>
                <a:gridCol w="3810001"/>
                <a:gridCol w="2743200"/>
              </a:tblGrid>
              <a:tr h="4953000">
                <a:tc>
                  <a:txBody>
                    <a:bodyPr/>
                    <a:lstStyle/>
                    <a:p>
                      <a:pPr marL="0" marR="0" indent="127000">
                        <a:spcBef>
                          <a:spcPts val="0"/>
                        </a:spcBef>
                        <a:spcAft>
                          <a:spcPts val="0"/>
                        </a:spcAft>
                      </a:pPr>
                      <a:endParaRPr lang="en-US" sz="2000" dirty="0">
                        <a:latin typeface="Times New Roman"/>
                        <a:ea typeface="Times New Roman"/>
                      </a:endParaRPr>
                    </a:p>
                    <a:p>
                      <a:pPr marL="0" marR="0" indent="127000">
                        <a:spcBef>
                          <a:spcPts val="0"/>
                        </a:spcBef>
                        <a:spcAft>
                          <a:spcPts val="0"/>
                        </a:spcAft>
                      </a:pPr>
                      <a:r>
                        <a:rPr lang="en-US" sz="2000" baseline="30000" dirty="0">
                          <a:solidFill>
                            <a:srgbClr val="0000FF"/>
                          </a:solidFill>
                          <a:latin typeface="Times New Roman"/>
                        </a:rPr>
                        <a:t>12</a:t>
                      </a:r>
                      <a:r>
                        <a:rPr lang="en-US" sz="2000" dirty="0">
                          <a:latin typeface="Times New Roman"/>
                        </a:rPr>
                        <a:t>And the </a:t>
                      </a:r>
                      <a:r>
                        <a:rPr lang="en-US" sz="2000" b="1" u="sng" dirty="0">
                          <a:solidFill>
                            <a:srgbClr val="0000FF"/>
                          </a:solidFill>
                          <a:latin typeface="Times New Roman"/>
                        </a:rPr>
                        <a:t>sixth </a:t>
                      </a:r>
                      <a:r>
                        <a:rPr lang="en-US" sz="2000" b="1" i="1" u="sng" dirty="0">
                          <a:solidFill>
                            <a:srgbClr val="0000FF"/>
                          </a:solidFill>
                          <a:latin typeface="Times New Roman"/>
                        </a:rPr>
                        <a:t>angel</a:t>
                      </a:r>
                      <a:r>
                        <a:rPr lang="en-US" sz="2000" dirty="0">
                          <a:latin typeface="Times New Roman"/>
                        </a:rPr>
                        <a:t> poured out his bowl upon the </a:t>
                      </a:r>
                      <a:r>
                        <a:rPr lang="en-US" sz="2000" b="1" u="sng" dirty="0">
                          <a:solidFill>
                            <a:srgbClr val="008000"/>
                          </a:solidFill>
                          <a:latin typeface="Times New Roman"/>
                        </a:rPr>
                        <a:t>great</a:t>
                      </a:r>
                      <a:r>
                        <a:rPr lang="en-US" sz="2000" b="1" dirty="0">
                          <a:solidFill>
                            <a:srgbClr val="C00000"/>
                          </a:solidFill>
                          <a:latin typeface="Times New Roman"/>
                        </a:rPr>
                        <a:t> </a:t>
                      </a:r>
                      <a:r>
                        <a:rPr lang="en-US" sz="2000" b="1" u="sng" dirty="0">
                          <a:solidFill>
                            <a:srgbClr val="C00000"/>
                          </a:solidFill>
                          <a:latin typeface="Times New Roman"/>
                        </a:rPr>
                        <a:t>river, the Euphrates</a:t>
                      </a:r>
                      <a:r>
                        <a:rPr lang="en-US" sz="2000" dirty="0">
                          <a:latin typeface="Times New Roman"/>
                        </a:rPr>
                        <a:t>; and its water was </a:t>
                      </a:r>
                      <a:r>
                        <a:rPr lang="en-US" sz="2000" b="1" u="sng" dirty="0">
                          <a:solidFill>
                            <a:srgbClr val="C00000"/>
                          </a:solidFill>
                          <a:latin typeface="Times New Roman"/>
                        </a:rPr>
                        <a:t>dried up</a:t>
                      </a:r>
                      <a:r>
                        <a:rPr lang="en-US" sz="2000" dirty="0">
                          <a:latin typeface="Times New Roman"/>
                        </a:rPr>
                        <a:t>, that the way might be prepared for the </a:t>
                      </a:r>
                      <a:r>
                        <a:rPr lang="en-US" sz="2000" b="1" u="sng" dirty="0">
                          <a:latin typeface="Times New Roman"/>
                        </a:rPr>
                        <a:t>kings from the east</a:t>
                      </a:r>
                      <a:r>
                        <a:rPr lang="en-US" sz="2000" dirty="0">
                          <a:latin typeface="Times New Roman"/>
                        </a:rPr>
                        <a:t>. </a:t>
                      </a: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00FF"/>
                          </a:solidFill>
                          <a:latin typeface="Times New Roman"/>
                          <a:ea typeface="Times New Roman"/>
                        </a:rPr>
                        <a:t>Psalm 2:1-2</a:t>
                      </a:r>
                      <a:r>
                        <a:rPr lang="en-US" sz="2000" dirty="0" smtClean="0">
                          <a:latin typeface="Times New Roman"/>
                          <a:ea typeface="Times New Roman"/>
                        </a:rPr>
                        <a:t> Why are the nations in an uproar, And the peoples devising a vain thing? </a:t>
                      </a:r>
                      <a:r>
                        <a:rPr lang="en-US" sz="2000" baseline="30000" dirty="0" smtClean="0">
                          <a:solidFill>
                            <a:srgbClr val="0000FF"/>
                          </a:solidFill>
                          <a:latin typeface="Times New Roman"/>
                          <a:ea typeface="Times New Roman"/>
                        </a:rPr>
                        <a:t>2</a:t>
                      </a:r>
                      <a:r>
                        <a:rPr lang="en-US" sz="2000" dirty="0" smtClean="0">
                          <a:latin typeface="Times New Roman"/>
                          <a:ea typeface="Times New Roman"/>
                        </a:rPr>
                        <a:t>The kings of the earth take their stand, And </a:t>
                      </a:r>
                      <a:r>
                        <a:rPr lang="en-US" sz="2000" b="1" u="sng" dirty="0" smtClean="0">
                          <a:latin typeface="Times New Roman"/>
                          <a:ea typeface="Times New Roman"/>
                        </a:rPr>
                        <a:t>the rulers take counsel together Against the L</a:t>
                      </a:r>
                      <a:r>
                        <a:rPr lang="en-US" sz="2000" b="1" u="sng" cap="small" dirty="0" smtClean="0">
                          <a:latin typeface="Times New Roman"/>
                          <a:ea typeface="Times New Roman"/>
                        </a:rPr>
                        <a:t>ord</a:t>
                      </a:r>
                      <a:r>
                        <a:rPr lang="en-US" sz="2000" b="1" u="sng" dirty="0" smtClean="0">
                          <a:latin typeface="Times New Roman"/>
                          <a:ea typeface="Times New Roman"/>
                        </a:rPr>
                        <a:t> and against His Anointed</a:t>
                      </a:r>
                      <a:r>
                        <a:rPr lang="en-US" sz="2000" u="sng" dirty="0" smtClean="0">
                          <a:latin typeface="Times New Roman"/>
                          <a:ea typeface="Times New Roman"/>
                        </a:rPr>
                        <a:t>:</a:t>
                      </a:r>
                      <a:r>
                        <a:rPr lang="en-US" sz="2000" dirty="0" smtClean="0">
                          <a:latin typeface="Times New Roman"/>
                          <a:ea typeface="Times New Roman"/>
                        </a:rPr>
                        <a:t> …</a:t>
                      </a:r>
                    </a:p>
                    <a:p>
                      <a:pPr marL="160020" marR="0" indent="-160020">
                        <a:spcBef>
                          <a:spcPts val="0"/>
                        </a:spcBef>
                        <a:spcAft>
                          <a:spcPts val="0"/>
                        </a:spcAft>
                      </a:pPr>
                      <a:endParaRPr lang="en-US" sz="2000" b="1" dirty="0" smtClean="0">
                        <a:solidFill>
                          <a:srgbClr val="0000FF"/>
                        </a:solidFill>
                        <a:latin typeface="Times New Roman"/>
                        <a:ea typeface="Times New Roman"/>
                      </a:endParaRPr>
                    </a:p>
                    <a:p>
                      <a:pPr marL="160020" marR="0" indent="-160020">
                        <a:spcBef>
                          <a:spcPts val="0"/>
                        </a:spcBef>
                        <a:spcAft>
                          <a:spcPts val="0"/>
                        </a:spcAft>
                      </a:pPr>
                      <a:endParaRPr lang="en-US" sz="2000" b="1" dirty="0" smtClean="0">
                        <a:solidFill>
                          <a:srgbClr val="0000FF"/>
                        </a:solidFill>
                        <a:latin typeface="Times New Roman"/>
                        <a:ea typeface="Times New Roman"/>
                      </a:endParaRPr>
                    </a:p>
                    <a:p>
                      <a:pPr marL="160020" marR="0" indent="-160020">
                        <a:spcBef>
                          <a:spcPts val="0"/>
                        </a:spcBef>
                        <a:spcAft>
                          <a:spcPts val="0"/>
                        </a:spcAft>
                      </a:pPr>
                      <a:r>
                        <a:rPr lang="en-US" sz="2000" b="1" dirty="0" smtClean="0">
                          <a:solidFill>
                            <a:srgbClr val="0000FF"/>
                          </a:solidFill>
                          <a:latin typeface="Times New Roman"/>
                          <a:ea typeface="Times New Roman"/>
                        </a:rPr>
                        <a:t>Isaiah </a:t>
                      </a:r>
                      <a:r>
                        <a:rPr lang="en-US" sz="2000" b="1" dirty="0">
                          <a:solidFill>
                            <a:srgbClr val="0000FF"/>
                          </a:solidFill>
                          <a:latin typeface="Times New Roman"/>
                          <a:ea typeface="Times New Roman"/>
                        </a:rPr>
                        <a:t>11:15</a:t>
                      </a:r>
                      <a:r>
                        <a:rPr lang="en-US" sz="2000" dirty="0">
                          <a:latin typeface="Times New Roman"/>
                          <a:ea typeface="Times New Roman"/>
                        </a:rPr>
                        <a:t> And the L</a:t>
                      </a:r>
                      <a:r>
                        <a:rPr lang="en-US" sz="2000" cap="small" dirty="0">
                          <a:latin typeface="Times New Roman"/>
                          <a:ea typeface="Times New Roman"/>
                        </a:rPr>
                        <a:t>ord</a:t>
                      </a:r>
                      <a:r>
                        <a:rPr lang="en-US" sz="2000" dirty="0">
                          <a:latin typeface="Times New Roman"/>
                          <a:ea typeface="Times New Roman"/>
                        </a:rPr>
                        <a:t> will utterly destroy the tongue of the </a:t>
                      </a:r>
                      <a:r>
                        <a:rPr lang="en-US" sz="2000" b="1" u="sng" dirty="0">
                          <a:latin typeface="Times New Roman"/>
                          <a:ea typeface="Times New Roman"/>
                        </a:rPr>
                        <a:t>Sea of Egypt</a:t>
                      </a:r>
                      <a:r>
                        <a:rPr lang="en-US" sz="2000" dirty="0">
                          <a:latin typeface="Times New Roman"/>
                          <a:ea typeface="Times New Roman"/>
                        </a:rPr>
                        <a:t>; And He will wave His hand over the </a:t>
                      </a:r>
                      <a:r>
                        <a:rPr lang="en-US" sz="2000" b="1" dirty="0">
                          <a:latin typeface="Times New Roman"/>
                          <a:ea typeface="Times New Roman"/>
                        </a:rPr>
                        <a:t>River</a:t>
                      </a:r>
                      <a:r>
                        <a:rPr lang="en-US" sz="2000" dirty="0">
                          <a:latin typeface="Times New Roman"/>
                          <a:ea typeface="Times New Roman"/>
                        </a:rPr>
                        <a:t> With His scorching wind; And He will strike it into seven streams, And make </a:t>
                      </a:r>
                      <a:r>
                        <a:rPr lang="en-US" sz="2000" i="1" dirty="0">
                          <a:latin typeface="Times New Roman"/>
                          <a:ea typeface="Times New Roman"/>
                        </a:rPr>
                        <a:t>men</a:t>
                      </a:r>
                      <a:r>
                        <a:rPr lang="en-US" sz="2000" dirty="0">
                          <a:latin typeface="Times New Roman"/>
                          <a:ea typeface="Times New Roman"/>
                        </a:rPr>
                        <a:t> walk over dry-shod. </a:t>
                      </a:r>
                      <a:endParaRPr lang="en-US" sz="2000" dirty="0" smtClean="0">
                        <a:latin typeface="Times New Roman"/>
                        <a:ea typeface="Times New Roman"/>
                      </a:endParaRPr>
                    </a:p>
                    <a:p>
                      <a:pPr marL="160020" marR="0" indent="-160020">
                        <a:spcBef>
                          <a:spcPts val="0"/>
                        </a:spcBef>
                        <a:spcAft>
                          <a:spcPts val="0"/>
                        </a:spcAft>
                      </a:pP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Sea of Egypt – Gulf of </a:t>
                      </a:r>
                      <a:r>
                        <a:rPr lang="en-US" sz="2000" dirty="0" smtClean="0">
                          <a:solidFill>
                            <a:srgbClr val="000000"/>
                          </a:solidFill>
                          <a:latin typeface="Times New Roman"/>
                          <a:ea typeface="Times New Roman"/>
                        </a:rPr>
                        <a:t>Suez</a:t>
                      </a: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Euphrates River is the eastern boundary of the ancient Roman Empire as well </a:t>
                      </a:r>
                      <a:r>
                        <a:rPr lang="en-US" sz="2000" dirty="0" smtClean="0">
                          <a:solidFill>
                            <a:srgbClr val="000000"/>
                          </a:solidFill>
                          <a:latin typeface="Times New Roman"/>
                          <a:ea typeface="Times New Roman"/>
                        </a:rPr>
                        <a:t>as of </a:t>
                      </a:r>
                      <a:r>
                        <a:rPr lang="en-US" sz="2000" dirty="0">
                          <a:solidFill>
                            <a:srgbClr val="000000"/>
                          </a:solidFill>
                          <a:latin typeface="Times New Roman"/>
                          <a:ea typeface="Times New Roman"/>
                        </a:rPr>
                        <a:t>the land promised to the seed of Abraham</a:t>
                      </a:r>
                      <a:r>
                        <a:rPr lang="en-US" sz="20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0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a:t>
                      </a:r>
                      <a:r>
                        <a:rPr lang="en-US" sz="2000" b="1" u="sng" dirty="0">
                          <a:latin typeface="Times New Roman"/>
                          <a:ea typeface="Times New Roman"/>
                        </a:rPr>
                        <a:t>east</a:t>
                      </a:r>
                      <a:r>
                        <a:rPr lang="en-US" sz="2000" dirty="0">
                          <a:solidFill>
                            <a:srgbClr val="000000"/>
                          </a:solidFill>
                          <a:latin typeface="Times New Roman"/>
                          <a:ea typeface="Times New Roman"/>
                        </a:rPr>
                        <a:t>” = “sun-rising”; could include Japan, China, India</a:t>
                      </a:r>
                      <a:r>
                        <a:rPr lang="en-US" sz="2000" dirty="0" smtClean="0">
                          <a:solidFill>
                            <a:srgbClr val="000000"/>
                          </a:solidFill>
                          <a:latin typeface="Times New Roman"/>
                          <a:ea typeface="Times New Roman"/>
                        </a:rPr>
                        <a:t>…</a:t>
                      </a:r>
                    </a:p>
                    <a:p>
                      <a:pPr marL="342900" marR="0" lvl="0" indent="-342900">
                        <a:spcBef>
                          <a:spcPts val="0"/>
                        </a:spcBef>
                        <a:spcAft>
                          <a:spcPts val="0"/>
                        </a:spcAft>
                        <a:buFont typeface="Symbol"/>
                        <a:buChar char=""/>
                      </a:pPr>
                      <a:endParaRPr lang="en-US" sz="2000" dirty="0" smtClean="0">
                        <a:latin typeface="Times New Roman"/>
                        <a:ea typeface="Times New Roman"/>
                      </a:endParaRPr>
                    </a:p>
                    <a:p>
                      <a:pPr marL="342900" marR="0" lvl="0" indent="-342900">
                        <a:spcBef>
                          <a:spcPts val="0"/>
                        </a:spcBef>
                        <a:spcAft>
                          <a:spcPts val="0"/>
                        </a:spcAft>
                        <a:buFont typeface="Symbol"/>
                        <a:buChar char=""/>
                      </a:pPr>
                      <a:r>
                        <a:rPr lang="en-US" sz="2000" dirty="0" smtClean="0">
                          <a:solidFill>
                            <a:srgbClr val="000000"/>
                          </a:solidFill>
                          <a:latin typeface="Times New Roman"/>
                          <a:ea typeface="Times New Roman"/>
                        </a:rPr>
                        <a:t>Where </a:t>
                      </a:r>
                      <a:r>
                        <a:rPr lang="en-US" sz="2000" dirty="0">
                          <a:solidFill>
                            <a:srgbClr val="000000"/>
                          </a:solidFill>
                          <a:latin typeface="Times New Roman"/>
                          <a:ea typeface="Times New Roman"/>
                        </a:rPr>
                        <a:t>are the other kings? </a:t>
                      </a:r>
                      <a:endParaRPr lang="en-US" sz="20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29</a:t>
            </a:fld>
            <a:endParaRPr lang="en-US"/>
          </a:p>
        </p:txBody>
      </p:sp>
      <p:graphicFrame>
        <p:nvGraphicFramePr>
          <p:cNvPr id="11" name="Table 10"/>
          <p:cNvGraphicFramePr>
            <a:graphicFrameLocks noGrp="1"/>
          </p:cNvGraphicFramePr>
          <p:nvPr/>
        </p:nvGraphicFramePr>
        <p:xfrm>
          <a:off x="152400" y="1066800"/>
          <a:ext cx="8763000" cy="4953000"/>
        </p:xfrm>
        <a:graphic>
          <a:graphicData uri="http://schemas.openxmlformats.org/drawingml/2006/table">
            <a:tbl>
              <a:tblPr/>
              <a:tblGrid>
                <a:gridCol w="2605216"/>
                <a:gridCol w="3315730"/>
                <a:gridCol w="2842054"/>
              </a:tblGrid>
              <a:tr h="4953000">
                <a:tc>
                  <a:txBody>
                    <a:bodyPr/>
                    <a:lstStyle/>
                    <a:p>
                      <a:pPr marL="0" marR="0" indent="127000">
                        <a:spcBef>
                          <a:spcPts val="0"/>
                        </a:spcBef>
                        <a:spcAft>
                          <a:spcPts val="0"/>
                        </a:spcAft>
                      </a:pPr>
                      <a:r>
                        <a:rPr lang="en-US" sz="1500" baseline="30000" dirty="0">
                          <a:solidFill>
                            <a:srgbClr val="0000FF"/>
                          </a:solidFill>
                          <a:latin typeface="Times New Roman"/>
                          <a:ea typeface="Times New Roman"/>
                        </a:rPr>
                        <a:t>13</a:t>
                      </a:r>
                      <a:r>
                        <a:rPr lang="en-US" sz="1500" dirty="0">
                          <a:solidFill>
                            <a:srgbClr val="000000"/>
                          </a:solidFill>
                          <a:latin typeface="Times New Roman"/>
                          <a:ea typeface="Times New Roman"/>
                        </a:rPr>
                        <a:t>And </a:t>
                      </a:r>
                      <a:r>
                        <a:rPr lang="en-US" sz="1500" b="1" u="sng" dirty="0">
                          <a:solidFill>
                            <a:srgbClr val="C00000"/>
                          </a:solidFill>
                          <a:latin typeface="Times New Roman"/>
                          <a:ea typeface="Times New Roman"/>
                        </a:rPr>
                        <a:t>I saw </a:t>
                      </a:r>
                      <a:r>
                        <a:rPr lang="en-US" sz="1500" i="1" dirty="0">
                          <a:latin typeface="Times New Roman"/>
                          <a:ea typeface="Times New Roman"/>
                        </a:rPr>
                        <a:t>coming</a:t>
                      </a:r>
                      <a:r>
                        <a:rPr lang="en-US" sz="1500" dirty="0">
                          <a:latin typeface="Times New Roman"/>
                          <a:ea typeface="Times New Roman"/>
                        </a:rPr>
                        <a:t> out of the mouth of the dragon and out of the mouth of the beast and out of the mouth of the false prophet, three unclean spirits </a:t>
                      </a:r>
                      <a:r>
                        <a:rPr lang="en-US" sz="1500" b="1" u="sng" dirty="0">
                          <a:solidFill>
                            <a:srgbClr val="C00000"/>
                          </a:solidFill>
                          <a:latin typeface="Times New Roman"/>
                          <a:ea typeface="Times New Roman"/>
                        </a:rPr>
                        <a:t>like frogs</a:t>
                      </a:r>
                      <a:r>
                        <a:rPr lang="en-US" sz="1500" dirty="0">
                          <a:latin typeface="Times New Roman"/>
                          <a:ea typeface="Times New Roman"/>
                        </a:rPr>
                        <a:t>; </a:t>
                      </a:r>
                      <a:r>
                        <a:rPr lang="en-US" sz="1500" baseline="30000" dirty="0">
                          <a:solidFill>
                            <a:srgbClr val="0000FF"/>
                          </a:solidFill>
                          <a:latin typeface="Times New Roman"/>
                          <a:ea typeface="Times New Roman"/>
                        </a:rPr>
                        <a:t>14</a:t>
                      </a:r>
                      <a:r>
                        <a:rPr lang="en-US" sz="1500" dirty="0">
                          <a:latin typeface="Times New Roman"/>
                          <a:ea typeface="Times New Roman"/>
                        </a:rPr>
                        <a:t>for they are </a:t>
                      </a:r>
                      <a:r>
                        <a:rPr lang="en-US" sz="1500" b="1" u="sng" dirty="0">
                          <a:latin typeface="Times New Roman"/>
                          <a:ea typeface="Times New Roman"/>
                        </a:rPr>
                        <a:t>spirits of demons</a:t>
                      </a:r>
                      <a:r>
                        <a:rPr lang="en-US" sz="1500" dirty="0">
                          <a:latin typeface="Times New Roman"/>
                          <a:ea typeface="Times New Roman"/>
                        </a:rPr>
                        <a:t>, </a:t>
                      </a:r>
                      <a:r>
                        <a:rPr lang="en-US" sz="1500" b="1" u="sng" dirty="0">
                          <a:latin typeface="Times New Roman"/>
                          <a:ea typeface="Times New Roman"/>
                        </a:rPr>
                        <a:t>performing signs</a:t>
                      </a:r>
                      <a:r>
                        <a:rPr lang="en-US" sz="1500" dirty="0">
                          <a:latin typeface="Times New Roman"/>
                          <a:ea typeface="Times New Roman"/>
                        </a:rPr>
                        <a:t>, which go out to the kings of the whole world, </a:t>
                      </a:r>
                      <a:r>
                        <a:rPr lang="en-US" sz="1500" u="sng" dirty="0">
                          <a:latin typeface="Times New Roman"/>
                          <a:ea typeface="Times New Roman"/>
                        </a:rPr>
                        <a:t>to gather them together for the</a:t>
                      </a:r>
                      <a:r>
                        <a:rPr lang="en-US" sz="1500" dirty="0">
                          <a:latin typeface="Times New Roman"/>
                          <a:ea typeface="Times New Roman"/>
                        </a:rPr>
                        <a:t> </a:t>
                      </a:r>
                      <a:r>
                        <a:rPr lang="en-US" sz="1500" b="1" u="sng" dirty="0">
                          <a:solidFill>
                            <a:srgbClr val="C00000"/>
                          </a:solidFill>
                          <a:latin typeface="Times New Roman"/>
                          <a:ea typeface="Times New Roman"/>
                        </a:rPr>
                        <a:t>war</a:t>
                      </a:r>
                      <a:r>
                        <a:rPr lang="en-US" sz="1500" dirty="0">
                          <a:latin typeface="Times New Roman"/>
                          <a:ea typeface="Times New Roman"/>
                        </a:rPr>
                        <a:t> of </a:t>
                      </a:r>
                      <a:r>
                        <a:rPr lang="en-US" sz="1500" b="1" u="sng" dirty="0">
                          <a:solidFill>
                            <a:srgbClr val="C00000"/>
                          </a:solidFill>
                          <a:latin typeface="Times New Roman"/>
                          <a:ea typeface="Times New Roman"/>
                        </a:rPr>
                        <a:t>the </a:t>
                      </a:r>
                      <a:r>
                        <a:rPr lang="en-US" sz="1500" b="1" u="sng" dirty="0">
                          <a:solidFill>
                            <a:srgbClr val="00B050"/>
                          </a:solidFill>
                          <a:latin typeface="Times New Roman"/>
                          <a:ea typeface="Times New Roman"/>
                        </a:rPr>
                        <a:t>great</a:t>
                      </a:r>
                      <a:r>
                        <a:rPr lang="en-US" sz="1500" b="1" u="sng" dirty="0">
                          <a:solidFill>
                            <a:srgbClr val="C00000"/>
                          </a:solidFill>
                          <a:latin typeface="Times New Roman"/>
                          <a:ea typeface="Times New Roman"/>
                        </a:rPr>
                        <a:t> day of God, the Almighty.</a:t>
                      </a:r>
                      <a:r>
                        <a:rPr lang="en-US" sz="1500" dirty="0">
                          <a:latin typeface="Times New Roman"/>
                          <a:ea typeface="Times New Roman"/>
                        </a:rPr>
                        <a:t> </a:t>
                      </a:r>
                      <a:r>
                        <a:rPr lang="en-US" sz="1500" baseline="30000" dirty="0">
                          <a:solidFill>
                            <a:srgbClr val="0000FF"/>
                          </a:solidFill>
                          <a:latin typeface="Times New Roman"/>
                          <a:ea typeface="Times New Roman"/>
                        </a:rPr>
                        <a:t>15</a:t>
                      </a:r>
                      <a:r>
                        <a:rPr lang="en-US" sz="1500" dirty="0">
                          <a:latin typeface="Times New Roman"/>
                          <a:ea typeface="Times New Roman"/>
                        </a:rPr>
                        <a:t>("</a:t>
                      </a:r>
                      <a:r>
                        <a:rPr lang="en-US" sz="1500" dirty="0">
                          <a:solidFill>
                            <a:srgbClr val="FF0000"/>
                          </a:solidFill>
                          <a:latin typeface="Times New Roman"/>
                          <a:ea typeface="Times New Roman"/>
                        </a:rPr>
                        <a:t>Behold, I am </a:t>
                      </a:r>
                      <a:r>
                        <a:rPr lang="en-US" sz="1500" b="1" u="sng" dirty="0">
                          <a:solidFill>
                            <a:srgbClr val="FF0000"/>
                          </a:solidFill>
                          <a:latin typeface="Times New Roman"/>
                          <a:ea typeface="Times New Roman"/>
                        </a:rPr>
                        <a:t>coming like a thief</a:t>
                      </a:r>
                      <a:r>
                        <a:rPr lang="en-US" sz="1500" dirty="0">
                          <a:solidFill>
                            <a:srgbClr val="FF0000"/>
                          </a:solidFill>
                          <a:latin typeface="Times New Roman"/>
                          <a:ea typeface="Times New Roman"/>
                        </a:rPr>
                        <a:t>. Blessed is the one who stays awake and keeps his garments, lest he walk about naked and men see his shame</a:t>
                      </a:r>
                      <a:r>
                        <a:rPr lang="en-US" sz="1500" dirty="0">
                          <a:latin typeface="Times New Roman"/>
                          <a:ea typeface="Times New Roman"/>
                        </a:rPr>
                        <a:t>.") </a:t>
                      </a:r>
                      <a:r>
                        <a:rPr lang="en-US" sz="1500" baseline="30000" dirty="0">
                          <a:solidFill>
                            <a:srgbClr val="0000FF"/>
                          </a:solidFill>
                          <a:latin typeface="Times New Roman"/>
                          <a:ea typeface="Times New Roman"/>
                        </a:rPr>
                        <a:t>16</a:t>
                      </a:r>
                      <a:r>
                        <a:rPr lang="en-US" sz="1500" dirty="0">
                          <a:latin typeface="Times New Roman"/>
                          <a:ea typeface="Times New Roman"/>
                        </a:rPr>
                        <a:t>And they gathered them together to the place which in Hebrew is called </a:t>
                      </a:r>
                      <a:r>
                        <a:rPr lang="en-US" sz="1500" b="1" u="sng" dirty="0" err="1">
                          <a:latin typeface="Times New Roman"/>
                          <a:ea typeface="Times New Roman"/>
                        </a:rPr>
                        <a:t>HarMagedon</a:t>
                      </a:r>
                      <a:r>
                        <a:rPr lang="en-US" sz="1500" dirty="0">
                          <a:latin typeface="Times New Roman"/>
                          <a:ea typeface="Times New Roman"/>
                        </a:rPr>
                        <a:t> [</a:t>
                      </a:r>
                      <a:r>
                        <a:rPr lang="en-US" sz="1500" i="1" dirty="0">
                          <a:latin typeface="Times New Roman"/>
                          <a:ea typeface="Times New Roman"/>
                        </a:rPr>
                        <a:t>Armageddon</a:t>
                      </a:r>
                      <a:r>
                        <a:rPr lang="en-US" sz="1500" dirty="0">
                          <a:latin typeface="Times New Roman"/>
                          <a:ea typeface="Times New Roman"/>
                        </a:rPr>
                        <a:t>].</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500" b="1" dirty="0">
                          <a:solidFill>
                            <a:srgbClr val="0000FF"/>
                          </a:solidFill>
                          <a:latin typeface="Times New Roman"/>
                          <a:ea typeface="Times New Roman"/>
                        </a:rPr>
                        <a:t>Daniel 11:40</a:t>
                      </a:r>
                      <a:r>
                        <a:rPr lang="en-US" sz="1500" dirty="0">
                          <a:latin typeface="Times New Roman"/>
                          <a:ea typeface="Times New Roman"/>
                        </a:rPr>
                        <a:t> "And at the end time the </a:t>
                      </a:r>
                      <a:r>
                        <a:rPr lang="en-US" sz="1500" b="1" u="sng" dirty="0">
                          <a:latin typeface="Times New Roman"/>
                          <a:ea typeface="Times New Roman"/>
                        </a:rPr>
                        <a:t>king of the South will collide with him</a:t>
                      </a:r>
                      <a:r>
                        <a:rPr lang="en-US" sz="1500" dirty="0">
                          <a:latin typeface="Times New Roman"/>
                          <a:ea typeface="Times New Roman"/>
                        </a:rPr>
                        <a:t>, and the </a:t>
                      </a:r>
                      <a:r>
                        <a:rPr lang="en-US" sz="1500" b="1" u="sng" dirty="0">
                          <a:latin typeface="Times New Roman"/>
                          <a:ea typeface="Times New Roman"/>
                        </a:rPr>
                        <a:t>king of the North will storm against him</a:t>
                      </a:r>
                      <a:r>
                        <a:rPr lang="en-US" sz="1500" dirty="0">
                          <a:latin typeface="Times New Roman"/>
                          <a:ea typeface="Times New Roman"/>
                        </a:rPr>
                        <a:t> </a:t>
                      </a:r>
                      <a:r>
                        <a:rPr lang="en-US" sz="1500" dirty="0" smtClean="0">
                          <a:latin typeface="Times New Roman"/>
                          <a:ea typeface="Times New Roman"/>
                        </a:rPr>
                        <a:t>…</a:t>
                      </a:r>
                    </a:p>
                    <a:p>
                      <a:pPr marL="160020" marR="0" indent="-160020">
                        <a:spcBef>
                          <a:spcPts val="0"/>
                        </a:spcBef>
                        <a:spcAft>
                          <a:spcPts val="0"/>
                        </a:spcAft>
                      </a:pPr>
                      <a:endParaRPr lang="en-US" sz="1500" dirty="0">
                        <a:latin typeface="Times New Roman"/>
                        <a:ea typeface="Times New Roman"/>
                      </a:endParaRPr>
                    </a:p>
                    <a:p>
                      <a:pPr marL="228600" marR="0" indent="-228600">
                        <a:spcBef>
                          <a:spcPts val="0"/>
                        </a:spcBef>
                        <a:spcAft>
                          <a:spcPts val="0"/>
                        </a:spcAft>
                      </a:pPr>
                      <a:r>
                        <a:rPr lang="en-US" sz="1500" b="1" dirty="0">
                          <a:solidFill>
                            <a:srgbClr val="0000FF"/>
                          </a:solidFill>
                          <a:latin typeface="Times New Roman"/>
                          <a:ea typeface="Times New Roman"/>
                        </a:rPr>
                        <a:t>Joel 3:12</a:t>
                      </a:r>
                      <a:r>
                        <a:rPr lang="en-US" sz="1500" dirty="0">
                          <a:latin typeface="Times New Roman"/>
                          <a:ea typeface="Times New Roman"/>
                        </a:rPr>
                        <a:t> </a:t>
                      </a:r>
                      <a:r>
                        <a:rPr lang="en-US" sz="1500" b="1" u="sng" dirty="0">
                          <a:latin typeface="Times New Roman"/>
                          <a:ea typeface="Times New Roman"/>
                        </a:rPr>
                        <a:t>Let the nations be aroused And come up to the valley of</a:t>
                      </a:r>
                      <a:r>
                        <a:rPr lang="en-US" sz="1500" dirty="0">
                          <a:latin typeface="Times New Roman"/>
                          <a:ea typeface="Times New Roman"/>
                        </a:rPr>
                        <a:t> </a:t>
                      </a:r>
                      <a:r>
                        <a:rPr lang="en-US" sz="1500" b="1" u="sng" dirty="0">
                          <a:solidFill>
                            <a:srgbClr val="C00000"/>
                          </a:solidFill>
                          <a:latin typeface="Times New Roman"/>
                          <a:ea typeface="Times New Roman"/>
                        </a:rPr>
                        <a:t>Jehoshaphat</a:t>
                      </a:r>
                      <a:r>
                        <a:rPr lang="en-US" sz="1500" dirty="0">
                          <a:latin typeface="Times New Roman"/>
                          <a:ea typeface="Times New Roman"/>
                        </a:rPr>
                        <a:t>, </a:t>
                      </a:r>
                      <a:r>
                        <a:rPr lang="en-US" sz="1500" b="1" u="sng" dirty="0">
                          <a:latin typeface="Times New Roman"/>
                          <a:ea typeface="Times New Roman"/>
                        </a:rPr>
                        <a:t>For there I will sit to</a:t>
                      </a:r>
                      <a:r>
                        <a:rPr lang="en-US" sz="1500" b="1" u="none" dirty="0">
                          <a:latin typeface="Times New Roman"/>
                          <a:ea typeface="Times New Roman"/>
                        </a:rPr>
                        <a:t> </a:t>
                      </a:r>
                      <a:r>
                        <a:rPr lang="en-US" sz="1500" b="1" u="sng" dirty="0">
                          <a:solidFill>
                            <a:srgbClr val="C00000"/>
                          </a:solidFill>
                          <a:latin typeface="Times New Roman"/>
                          <a:ea typeface="Times New Roman"/>
                        </a:rPr>
                        <a:t>judge</a:t>
                      </a:r>
                      <a:r>
                        <a:rPr lang="en-US" sz="1500" b="1" u="none" dirty="0">
                          <a:latin typeface="Times New Roman"/>
                          <a:ea typeface="Times New Roman"/>
                        </a:rPr>
                        <a:t> </a:t>
                      </a:r>
                      <a:r>
                        <a:rPr lang="en-US" sz="1500" b="1" u="sng" dirty="0">
                          <a:latin typeface="Times New Roman"/>
                          <a:ea typeface="Times New Roman"/>
                        </a:rPr>
                        <a:t>All the surrounding nations</a:t>
                      </a:r>
                      <a:r>
                        <a:rPr lang="en-US" sz="1500" dirty="0">
                          <a:latin typeface="Times New Roman"/>
                          <a:ea typeface="Times New Roman"/>
                        </a:rPr>
                        <a:t>. </a:t>
                      </a:r>
                    </a:p>
                    <a:p>
                      <a:pPr marL="160020" marR="0" indent="-160020">
                        <a:spcBef>
                          <a:spcPts val="0"/>
                        </a:spcBef>
                        <a:spcAft>
                          <a:spcPts val="0"/>
                        </a:spcAft>
                      </a:pPr>
                      <a:r>
                        <a:rPr lang="en-US" sz="1500" b="1" dirty="0">
                          <a:solidFill>
                            <a:srgbClr val="0000FF"/>
                          </a:solidFill>
                          <a:latin typeface="Times New Roman"/>
                          <a:ea typeface="Times New Roman"/>
                        </a:rPr>
                        <a:t>1 </a:t>
                      </a:r>
                      <a:r>
                        <a:rPr lang="en-US" sz="1500" b="1" dirty="0" err="1">
                          <a:solidFill>
                            <a:srgbClr val="0000FF"/>
                          </a:solidFill>
                          <a:latin typeface="Times New Roman"/>
                          <a:ea typeface="Times New Roman"/>
                        </a:rPr>
                        <a:t>Thes</a:t>
                      </a:r>
                      <a:r>
                        <a:rPr lang="en-US" sz="1500" b="1" dirty="0">
                          <a:solidFill>
                            <a:srgbClr val="0000FF"/>
                          </a:solidFill>
                          <a:latin typeface="Times New Roman"/>
                          <a:ea typeface="Times New Roman"/>
                        </a:rPr>
                        <a:t>. 5:2</a:t>
                      </a:r>
                      <a:r>
                        <a:rPr lang="en-US" sz="1500" dirty="0">
                          <a:latin typeface="Times New Roman"/>
                          <a:ea typeface="Times New Roman"/>
                        </a:rPr>
                        <a:t> For you yourselves know full well that the day of the Lord will come just </a:t>
                      </a:r>
                      <a:r>
                        <a:rPr lang="en-US" sz="1500" b="1" u="sng" dirty="0">
                          <a:solidFill>
                            <a:srgbClr val="C00000"/>
                          </a:solidFill>
                          <a:latin typeface="Times New Roman"/>
                          <a:ea typeface="Times New Roman"/>
                        </a:rPr>
                        <a:t>like a thief</a:t>
                      </a:r>
                      <a:r>
                        <a:rPr lang="en-US" sz="1500" dirty="0">
                          <a:solidFill>
                            <a:srgbClr val="C00000"/>
                          </a:solidFill>
                          <a:latin typeface="Times New Roman"/>
                          <a:ea typeface="Times New Roman"/>
                        </a:rPr>
                        <a:t> </a:t>
                      </a:r>
                      <a:r>
                        <a:rPr lang="en-US" sz="1500" dirty="0">
                          <a:latin typeface="Times New Roman"/>
                          <a:ea typeface="Times New Roman"/>
                        </a:rPr>
                        <a:t>in the night… </a:t>
                      </a:r>
                    </a:p>
                    <a:p>
                      <a:pPr marL="160020" marR="0" indent="-160020">
                        <a:spcBef>
                          <a:spcPts val="0"/>
                        </a:spcBef>
                        <a:spcAft>
                          <a:spcPts val="0"/>
                        </a:spcAft>
                      </a:pPr>
                      <a:r>
                        <a:rPr lang="en-US" sz="1500" b="1" dirty="0">
                          <a:solidFill>
                            <a:srgbClr val="0000FF"/>
                          </a:solidFill>
                          <a:latin typeface="Times New Roman"/>
                          <a:ea typeface="Times New Roman"/>
                        </a:rPr>
                        <a:t>Zech. 14:2-3</a:t>
                      </a:r>
                      <a:r>
                        <a:rPr lang="en-US" sz="1500" dirty="0">
                          <a:latin typeface="Times New Roman"/>
                          <a:ea typeface="Times New Roman"/>
                        </a:rPr>
                        <a:t> For I will gather all the nations against Jerusalem to battle, and the city will be captured, the houses plundered, the women ravished, and half of the city exiled, but the rest of the people will not be cut off from the city. </a:t>
                      </a:r>
                      <a:r>
                        <a:rPr lang="en-US" sz="1500" baseline="30000" dirty="0">
                          <a:solidFill>
                            <a:srgbClr val="0000FF"/>
                          </a:solidFill>
                          <a:latin typeface="Times New Roman"/>
                          <a:ea typeface="Times New Roman"/>
                        </a:rPr>
                        <a:t>3</a:t>
                      </a:r>
                      <a:r>
                        <a:rPr lang="en-US" sz="1500" dirty="0">
                          <a:latin typeface="Times New Roman"/>
                          <a:ea typeface="Times New Roman"/>
                        </a:rPr>
                        <a:t>Then the L</a:t>
                      </a:r>
                      <a:r>
                        <a:rPr lang="en-US" sz="1500" cap="small" dirty="0">
                          <a:latin typeface="Times New Roman"/>
                          <a:ea typeface="Times New Roman"/>
                        </a:rPr>
                        <a:t>ord</a:t>
                      </a:r>
                      <a:r>
                        <a:rPr lang="en-US" sz="1500" dirty="0">
                          <a:latin typeface="Times New Roman"/>
                          <a:ea typeface="Times New Roman"/>
                        </a:rPr>
                        <a:t> will go forth and fight against those nations,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500" dirty="0">
                          <a:solidFill>
                            <a:srgbClr val="000000"/>
                          </a:solidFill>
                          <a:latin typeface="Times New Roman"/>
                          <a:ea typeface="Times New Roman"/>
                        </a:rPr>
                        <a:t>“</a:t>
                      </a:r>
                      <a:r>
                        <a:rPr lang="en-US" sz="1500" b="1" u="sng" dirty="0">
                          <a:solidFill>
                            <a:srgbClr val="C00000"/>
                          </a:solidFill>
                          <a:latin typeface="Times New Roman"/>
                          <a:ea typeface="Times New Roman"/>
                        </a:rPr>
                        <a:t>And I saw</a:t>
                      </a:r>
                      <a:r>
                        <a:rPr lang="en-US" sz="1500" dirty="0">
                          <a:solidFill>
                            <a:srgbClr val="000000"/>
                          </a:solidFill>
                          <a:latin typeface="Times New Roman"/>
                          <a:ea typeface="Times New Roman"/>
                        </a:rPr>
                        <a:t>…” – a short parenthetic…</a:t>
                      </a:r>
                      <a:endParaRPr lang="en-US" sz="1500" dirty="0">
                        <a:latin typeface="Times New Roman"/>
                        <a:ea typeface="Times New Roman"/>
                      </a:endParaRPr>
                    </a:p>
                    <a:p>
                      <a:pPr marL="342900" marR="0" lvl="0" indent="-342900">
                        <a:spcBef>
                          <a:spcPts val="0"/>
                        </a:spcBef>
                        <a:spcAft>
                          <a:spcPts val="0"/>
                        </a:spcAft>
                        <a:buFont typeface="Symbol"/>
                        <a:buChar char=""/>
                      </a:pPr>
                      <a:r>
                        <a:rPr lang="en-US" sz="1500" dirty="0">
                          <a:solidFill>
                            <a:srgbClr val="000000"/>
                          </a:solidFill>
                          <a:latin typeface="Times New Roman"/>
                          <a:ea typeface="Times New Roman"/>
                        </a:rPr>
                        <a:t>Demons</a:t>
                      </a:r>
                      <a:r>
                        <a:rPr lang="en-US" sz="1500" dirty="0">
                          <a:latin typeface="Times New Roman"/>
                          <a:ea typeface="Times New Roman"/>
                        </a:rPr>
                        <a:t> will deceive the eastern nations into thinking they can defeat the world ruler, but Satan is drawing them to </a:t>
                      </a:r>
                      <a:r>
                        <a:rPr lang="en-US" sz="1500" dirty="0" err="1">
                          <a:latin typeface="Times New Roman"/>
                          <a:ea typeface="Times New Roman"/>
                        </a:rPr>
                        <a:t>Har-Magedon</a:t>
                      </a:r>
                      <a:r>
                        <a:rPr lang="en-US" sz="1500" dirty="0">
                          <a:latin typeface="Times New Roman"/>
                          <a:ea typeface="Times New Roman"/>
                        </a:rPr>
                        <a:t> in a final attempt to defeat Jesus Christ.</a:t>
                      </a:r>
                    </a:p>
                    <a:p>
                      <a:pPr marL="342900" marR="0" lvl="0" indent="-342900">
                        <a:spcBef>
                          <a:spcPts val="0"/>
                        </a:spcBef>
                        <a:spcAft>
                          <a:spcPts val="0"/>
                        </a:spcAft>
                        <a:buFont typeface="Symbol"/>
                        <a:buChar char=""/>
                      </a:pPr>
                      <a:endParaRPr lang="en-US" sz="1500" dirty="0" smtClean="0">
                        <a:solidFill>
                          <a:srgbClr val="000000"/>
                        </a:solidFill>
                        <a:latin typeface="Times New Roman"/>
                        <a:ea typeface="Times New Roman"/>
                      </a:endParaRPr>
                    </a:p>
                    <a:p>
                      <a:pPr marL="342900" marR="0" lvl="0" indent="-342900">
                        <a:spcBef>
                          <a:spcPts val="0"/>
                        </a:spcBef>
                        <a:spcAft>
                          <a:spcPts val="0"/>
                        </a:spcAft>
                        <a:buFont typeface="Symbol"/>
                        <a:buChar char=""/>
                      </a:pPr>
                      <a:endParaRPr lang="en-US" sz="1500" dirty="0" smtClean="0">
                        <a:latin typeface="Times New Roman"/>
                        <a:ea typeface="Times New Roman"/>
                      </a:endParaRPr>
                    </a:p>
                    <a:p>
                      <a:pPr marL="342900" marR="0" lvl="0" indent="-342900">
                        <a:spcBef>
                          <a:spcPts val="0"/>
                        </a:spcBef>
                        <a:spcAft>
                          <a:spcPts val="0"/>
                        </a:spcAft>
                        <a:buFont typeface="Symbol"/>
                        <a:buChar char=""/>
                      </a:pPr>
                      <a:r>
                        <a:rPr lang="en-US" sz="1500" dirty="0" smtClean="0">
                          <a:solidFill>
                            <a:srgbClr val="000000"/>
                          </a:solidFill>
                          <a:latin typeface="Times New Roman"/>
                          <a:ea typeface="Times New Roman"/>
                        </a:rPr>
                        <a:t>“</a:t>
                      </a:r>
                      <a:r>
                        <a:rPr lang="en-US" sz="1500" dirty="0" smtClean="0">
                          <a:solidFill>
                            <a:srgbClr val="FF0000"/>
                          </a:solidFill>
                          <a:latin typeface="Times New Roman"/>
                          <a:ea typeface="Times New Roman"/>
                        </a:rPr>
                        <a:t>Blessed is the one</a:t>
                      </a:r>
                      <a:r>
                        <a:rPr lang="en-US" sz="1500" dirty="0" smtClean="0">
                          <a:solidFill>
                            <a:srgbClr val="000000"/>
                          </a:solidFill>
                          <a:latin typeface="Times New Roman"/>
                          <a:ea typeface="Times New Roman"/>
                        </a:rPr>
                        <a:t>…” </a:t>
                      </a:r>
                      <a:r>
                        <a:rPr lang="en-US" sz="1500" dirty="0">
                          <a:solidFill>
                            <a:srgbClr val="000000"/>
                          </a:solidFill>
                          <a:latin typeface="Times New Roman"/>
                          <a:ea typeface="Times New Roman"/>
                        </a:rPr>
                        <a:t>- Why is this beatitude so relevant here?</a:t>
                      </a:r>
                      <a:endParaRPr lang="en-US" sz="1500" dirty="0">
                        <a:latin typeface="Times New Roman"/>
                        <a:ea typeface="Times New Roman"/>
                      </a:endParaRPr>
                    </a:p>
                    <a:p>
                      <a:pPr marL="160020" marR="0" indent="-160020">
                        <a:spcBef>
                          <a:spcPts val="0"/>
                        </a:spcBef>
                        <a:spcAft>
                          <a:spcPts val="0"/>
                        </a:spcAft>
                      </a:pPr>
                      <a:r>
                        <a:rPr lang="en-US" sz="1500" dirty="0">
                          <a:latin typeface="Times New Roman"/>
                          <a:ea typeface="Times New Roman"/>
                        </a:rPr>
                        <a:t>Taken as a whole, the sixth bowl of the wrath of God is preparation for the final act of judgment before the Second Coming [BKC]</a:t>
                      </a:r>
                    </a:p>
                    <a:p>
                      <a:pPr marL="160020" marR="0" indent="-160020">
                        <a:spcBef>
                          <a:spcPts val="0"/>
                        </a:spcBef>
                        <a:spcAft>
                          <a:spcPts val="0"/>
                        </a:spcAft>
                      </a:pPr>
                      <a:endParaRPr lang="en-US" sz="1500" b="1" u="sng" dirty="0" smtClean="0">
                        <a:solidFill>
                          <a:srgbClr val="C00000"/>
                        </a:solidFill>
                        <a:latin typeface="Times New Roman"/>
                        <a:ea typeface="Times New Roman"/>
                      </a:endParaRPr>
                    </a:p>
                    <a:p>
                      <a:pPr marL="160020" marR="0" indent="-160020">
                        <a:spcBef>
                          <a:spcPts val="0"/>
                        </a:spcBef>
                        <a:spcAft>
                          <a:spcPts val="0"/>
                        </a:spcAft>
                      </a:pPr>
                      <a:r>
                        <a:rPr lang="en-US" sz="1500" b="1" u="sng" dirty="0" smtClean="0">
                          <a:solidFill>
                            <a:srgbClr val="C00000"/>
                          </a:solidFill>
                          <a:latin typeface="Times New Roman"/>
                          <a:ea typeface="Times New Roman"/>
                        </a:rPr>
                        <a:t>Jehoshaphat</a:t>
                      </a:r>
                      <a:r>
                        <a:rPr lang="en-US" sz="1500" dirty="0" smtClean="0">
                          <a:latin typeface="Times New Roman"/>
                          <a:ea typeface="Times New Roman"/>
                        </a:rPr>
                        <a:t> </a:t>
                      </a:r>
                      <a:r>
                        <a:rPr lang="en-US" sz="1500" dirty="0">
                          <a:latin typeface="Times New Roman"/>
                          <a:ea typeface="Times New Roman"/>
                        </a:rPr>
                        <a:t>– “Yahweh will judge</a:t>
                      </a:r>
                      <a:r>
                        <a:rPr lang="en-US" sz="1500" dirty="0" smtClean="0">
                          <a:latin typeface="Times New Roman"/>
                          <a:ea typeface="Times New Roman"/>
                        </a:rPr>
                        <a:t>”</a:t>
                      </a:r>
                      <a:endParaRPr lang="en-US" sz="15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57200" y="914400"/>
            <a:ext cx="8354288" cy="5105399"/>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a:t>
            </a:fld>
            <a:endParaRPr lang="en-US"/>
          </a:p>
        </p:txBody>
      </p:sp>
      <p:sp>
        <p:nvSpPr>
          <p:cNvPr id="8" name="Diamond 7"/>
          <p:cNvSpPr/>
          <p:nvPr/>
        </p:nvSpPr>
        <p:spPr>
          <a:xfrm>
            <a:off x="3124200" y="24384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743200"/>
            <a:ext cx="80772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30</a:t>
            </a:fld>
            <a:endParaRPr lang="en-US"/>
          </a:p>
        </p:txBody>
      </p:sp>
      <p:sp>
        <p:nvSpPr>
          <p:cNvPr id="2049" name="Rectangle 1"/>
          <p:cNvSpPr>
            <a:spLocks noChangeArrowheads="1"/>
          </p:cNvSpPr>
          <p:nvPr/>
        </p:nvSpPr>
        <p:spPr bwMode="auto">
          <a:xfrm>
            <a:off x="381000" y="1246287"/>
            <a:ext cx="8229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95288" marR="0" lvl="0" indent="-395288" algn="l" defTabSz="914400" rtl="0" eaLnBrk="1" fontAlgn="base" latinLnBrk="0" hangingPunct="1">
              <a:lnSpc>
                <a:spcPct val="100000"/>
              </a:lnSpc>
              <a:spcBef>
                <a:spcPct val="0"/>
              </a:spcBef>
              <a:spcAft>
                <a:spcPct val="0"/>
              </a:spcAft>
              <a:buClrTx/>
              <a:buSzTx/>
              <a:buFontTx/>
              <a:buNone/>
            </a:pPr>
            <a:r>
              <a:rPr kumimoji="0" lang="en-US" b="1" i="0" u="none" strike="noStrike" cap="none" normalizeH="0" baseline="0" dirty="0" smtClean="0">
                <a:ln>
                  <a:noFill/>
                </a:ln>
                <a:solidFill>
                  <a:srgbClr val="0000FF"/>
                </a:solidFill>
                <a:effectLst/>
                <a:latin typeface="Arial" pitchFamily="34" charset="0"/>
                <a:ea typeface="Times New Roman" pitchFamily="18" charset="0"/>
              </a:rPr>
              <a:t>Rev. 1:3</a:t>
            </a:r>
            <a:r>
              <a:rPr kumimoji="0" lang="en-US" b="0" i="0" u="none" strike="noStrike" cap="none" normalizeH="0" baseline="0" dirty="0" smtClean="0">
                <a:ln>
                  <a:noFill/>
                </a:ln>
                <a:solidFill>
                  <a:schemeClr val="tx1"/>
                </a:solidFill>
                <a:effectLst/>
                <a:latin typeface="Arial" pitchFamily="34" charset="0"/>
                <a:ea typeface="Times New Roman" pitchFamily="18" charset="0"/>
              </a:rPr>
              <a:t> Blessed is he who reads and those who hear the words of the prophecy, and heed the things which are written in it; for the time is near. </a:t>
            </a:r>
            <a:endParaRPr kumimoji="0" lang="en-US" sz="1100" b="0" i="0" u="none" strike="noStrike" cap="none" normalizeH="0" baseline="0" dirty="0" smtClean="0">
              <a:ln>
                <a:noFill/>
              </a:ln>
              <a:solidFill>
                <a:schemeClr val="tx1"/>
              </a:solidFill>
              <a:effectLst/>
              <a:latin typeface="Arial" pitchFamily="34" charset="0"/>
            </a:endParaRPr>
          </a:p>
          <a:p>
            <a:pPr marL="395288" marR="0" lvl="0" indent="-395288" algn="l" defTabSz="914400" rtl="0" eaLnBrk="0" fontAlgn="base" latinLnBrk="0" hangingPunct="0">
              <a:lnSpc>
                <a:spcPct val="100000"/>
              </a:lnSpc>
              <a:spcBef>
                <a:spcPct val="0"/>
              </a:spcBef>
              <a:spcAft>
                <a:spcPct val="0"/>
              </a:spcAft>
              <a:buClrTx/>
              <a:buSzTx/>
              <a:buFontTx/>
              <a:buNone/>
            </a:pPr>
            <a:r>
              <a:rPr lang="en-US" b="1" dirty="0" smtClean="0">
                <a:solidFill>
                  <a:srgbClr val="0000FF"/>
                </a:solidFill>
                <a:latin typeface="Arial" pitchFamily="34" charset="0"/>
                <a:ea typeface="Times New Roman" pitchFamily="18" charset="0"/>
              </a:rPr>
              <a:t>Rev</a:t>
            </a:r>
            <a:r>
              <a:rPr kumimoji="0" lang="en-US" b="1" i="0" u="none" strike="noStrike" cap="none" normalizeH="0" baseline="0" dirty="0" smtClean="0">
                <a:ln>
                  <a:noFill/>
                </a:ln>
                <a:solidFill>
                  <a:srgbClr val="0000FF"/>
                </a:solidFill>
                <a:effectLst/>
                <a:latin typeface="Arial" pitchFamily="34" charset="0"/>
                <a:ea typeface="Times New Roman" pitchFamily="18" charset="0"/>
              </a:rPr>
              <a:t>. 14:13</a:t>
            </a:r>
            <a:r>
              <a:rPr kumimoji="0" lang="en-US" b="0" i="0" u="none" strike="noStrike" cap="none" normalizeH="0" baseline="0" dirty="0" smtClean="0">
                <a:ln>
                  <a:noFill/>
                </a:ln>
                <a:solidFill>
                  <a:schemeClr val="tx1"/>
                </a:solidFill>
                <a:effectLst/>
                <a:latin typeface="Arial" pitchFamily="34" charset="0"/>
                <a:ea typeface="Times New Roman" pitchFamily="18" charset="0"/>
              </a:rPr>
              <a:t> And I heard a voice from heaven, saying, "Write, 'Blessed are the dead who die in the Lord from now on!' " "Yes," says the Spirit, "that they may rest from their labors, for their deeds follow with them." </a:t>
            </a:r>
            <a:endParaRPr kumimoji="0" lang="en-US" sz="1100" b="0" i="0" u="none" strike="noStrike" cap="none" normalizeH="0" baseline="0" dirty="0" smtClean="0">
              <a:ln>
                <a:noFill/>
              </a:ln>
              <a:solidFill>
                <a:schemeClr val="tx1"/>
              </a:solidFill>
              <a:effectLst/>
              <a:latin typeface="Arial" pitchFamily="34" charset="0"/>
            </a:endParaRPr>
          </a:p>
          <a:p>
            <a:pPr marL="395288" marR="0" lvl="0" indent="-395288"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rgbClr val="0000FF"/>
                </a:solidFill>
                <a:effectLst/>
                <a:latin typeface="Arial" pitchFamily="34" charset="0"/>
                <a:ea typeface="Times New Roman" pitchFamily="18" charset="0"/>
              </a:rPr>
              <a:t>Rev. 16:15</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smtClean="0">
                <a:ln>
                  <a:noFill/>
                </a:ln>
                <a:solidFill>
                  <a:srgbClr val="FF0000"/>
                </a:solidFill>
                <a:effectLst/>
                <a:latin typeface="Arial" pitchFamily="34" charset="0"/>
                <a:ea typeface="Times New Roman" pitchFamily="18" charset="0"/>
              </a:rPr>
              <a:t>Behold, I am coming like a thief. Blessed is the one who stays awake and keeps his garments, lest he walk about naked and men see his shame</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endParaRPr>
          </a:p>
          <a:p>
            <a:pPr marL="395288" marR="0" lvl="0" indent="-395288"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rgbClr val="0000FF"/>
                </a:solidFill>
                <a:effectLst/>
                <a:latin typeface="Arial" pitchFamily="34" charset="0"/>
                <a:ea typeface="Times New Roman" pitchFamily="18" charset="0"/>
              </a:rPr>
              <a:t>Rev. 19:9</a:t>
            </a:r>
            <a:r>
              <a:rPr kumimoji="0" lang="en-US" b="0" i="0" u="none" strike="noStrike" cap="none" normalizeH="0" baseline="0" dirty="0" smtClean="0">
                <a:ln>
                  <a:noFill/>
                </a:ln>
                <a:solidFill>
                  <a:schemeClr val="tx1"/>
                </a:solidFill>
                <a:effectLst/>
                <a:latin typeface="Arial" pitchFamily="34" charset="0"/>
                <a:ea typeface="Times New Roman" pitchFamily="18" charset="0"/>
              </a:rPr>
              <a:t> And he said to me, "Write, 'Blessed are those who are invited to the marriage supper of the Lamb.' " And he said to me, "These are true words of God." </a:t>
            </a:r>
            <a:endParaRPr kumimoji="0" lang="en-US" sz="1100" b="0" i="0" u="none" strike="noStrike" cap="none" normalizeH="0" baseline="0" dirty="0" smtClean="0">
              <a:ln>
                <a:noFill/>
              </a:ln>
              <a:solidFill>
                <a:schemeClr val="tx1"/>
              </a:solidFill>
              <a:effectLst/>
              <a:latin typeface="Arial" pitchFamily="34" charset="0"/>
            </a:endParaRPr>
          </a:p>
          <a:p>
            <a:pPr marL="395288" marR="0" lvl="0" indent="-395288"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rgbClr val="0000FF"/>
                </a:solidFill>
                <a:effectLst/>
                <a:latin typeface="Arial" pitchFamily="34" charset="0"/>
                <a:ea typeface="Times New Roman" pitchFamily="18" charset="0"/>
              </a:rPr>
              <a:t>Rev. 20:6</a:t>
            </a:r>
            <a:r>
              <a:rPr kumimoji="0" lang="en-US" b="0" i="0" u="none" strike="noStrike" cap="none" normalizeH="0" baseline="0" dirty="0" smtClean="0">
                <a:ln>
                  <a:noFill/>
                </a:ln>
                <a:solidFill>
                  <a:schemeClr val="tx1"/>
                </a:solidFill>
                <a:effectLst/>
                <a:latin typeface="Arial" pitchFamily="34" charset="0"/>
                <a:ea typeface="Times New Roman" pitchFamily="18" charset="0"/>
              </a:rPr>
              <a:t> Blessed and holy is the one who has a part in the first resurrection; over these the second death has no power, but they will be priests of God and of Christ and will reign with Him for a thousand years. </a:t>
            </a:r>
            <a:endParaRPr kumimoji="0" lang="en-US" sz="1100" b="0" i="0" u="none" strike="noStrike" cap="none" normalizeH="0" baseline="0" dirty="0" smtClean="0">
              <a:ln>
                <a:noFill/>
              </a:ln>
              <a:solidFill>
                <a:schemeClr val="tx1"/>
              </a:solidFill>
              <a:effectLst/>
              <a:latin typeface="Arial" pitchFamily="34" charset="0"/>
            </a:endParaRPr>
          </a:p>
          <a:p>
            <a:pPr marL="395288" marR="0" lvl="0" indent="-395288"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rgbClr val="0000FF"/>
                </a:solidFill>
                <a:effectLst/>
                <a:latin typeface="Arial" pitchFamily="34" charset="0"/>
                <a:ea typeface="Times New Roman" pitchFamily="18" charset="0"/>
              </a:rPr>
              <a:t>Rev. 22:7</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r>
              <a:rPr kumimoji="0" lang="en-US" b="0" i="0" u="none" strike="noStrike" cap="none" normalizeH="0" baseline="0" dirty="0" smtClean="0">
                <a:ln>
                  <a:noFill/>
                </a:ln>
                <a:solidFill>
                  <a:srgbClr val="FF0000"/>
                </a:solidFill>
                <a:effectLst/>
                <a:latin typeface="Arial" pitchFamily="34" charset="0"/>
                <a:ea typeface="Times New Roman" pitchFamily="18" charset="0"/>
              </a:rPr>
              <a:t>"And behold, I am coming quickly. Blessed is he who heeds the words of the prophecy of this book."</a:t>
            </a:r>
            <a:r>
              <a:rPr kumimoji="0" lang="en-US"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100" b="0" i="0" u="none" strike="noStrike" cap="none" normalizeH="0" baseline="0" dirty="0" smtClean="0">
              <a:ln>
                <a:noFill/>
              </a:ln>
              <a:solidFill>
                <a:schemeClr val="tx1"/>
              </a:solidFill>
              <a:effectLst/>
              <a:latin typeface="Arial" pitchFamily="34" charset="0"/>
            </a:endParaRPr>
          </a:p>
          <a:p>
            <a:pPr marL="395288" marR="0" lvl="0" indent="-395288" algn="l" defTabSz="914400" rtl="0" eaLnBrk="0" fontAlgn="base" latinLnBrk="0" hangingPunct="0">
              <a:lnSpc>
                <a:spcPct val="100000"/>
              </a:lnSpc>
              <a:spcBef>
                <a:spcPct val="0"/>
              </a:spcBef>
              <a:spcAft>
                <a:spcPct val="0"/>
              </a:spcAft>
              <a:buClrTx/>
              <a:buSzTx/>
              <a:buFontTx/>
              <a:buNone/>
            </a:pPr>
            <a:r>
              <a:rPr kumimoji="0" lang="en-US" b="1" i="0" u="none" strike="noStrike" cap="none" normalizeH="0" baseline="0" dirty="0" smtClean="0">
                <a:ln>
                  <a:noFill/>
                </a:ln>
                <a:solidFill>
                  <a:srgbClr val="0000FF"/>
                </a:solidFill>
                <a:effectLst/>
                <a:latin typeface="Arial" pitchFamily="34" charset="0"/>
                <a:ea typeface="Times New Roman" pitchFamily="18" charset="0"/>
              </a:rPr>
              <a:t>Rev. 22:14</a:t>
            </a:r>
            <a:r>
              <a:rPr kumimoji="0" lang="en-US" b="0" i="0" u="none" strike="noStrike" cap="none" normalizeH="0" baseline="0" dirty="0" smtClean="0">
                <a:ln>
                  <a:noFill/>
                </a:ln>
                <a:solidFill>
                  <a:schemeClr val="tx1"/>
                </a:solidFill>
                <a:effectLst/>
                <a:latin typeface="Arial" pitchFamily="34" charset="0"/>
                <a:ea typeface="Times New Roman" pitchFamily="18" charset="0"/>
              </a:rPr>
              <a:t> Blessed are those who wash their robes, that they may have the right to the tree of life, and may enter by the gates into the city. </a:t>
            </a:r>
            <a:endParaRPr kumimoji="0" lang="en-US" sz="2800" b="0" i="0" u="none" strike="noStrike" cap="none" normalizeH="0" baseline="0" dirty="0" smtClean="0">
              <a:ln>
                <a:noFill/>
              </a:ln>
              <a:solidFill>
                <a:schemeClr val="tx1"/>
              </a:solidFill>
              <a:effectLst/>
              <a:latin typeface="Arial" pitchFamily="34" charset="0"/>
            </a:endParaRPr>
          </a:p>
        </p:txBody>
      </p:sp>
      <p:sp>
        <p:nvSpPr>
          <p:cNvPr id="6"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00FF"/>
                </a:solidFill>
                <a:effectLst/>
                <a:uLnTx/>
                <a:uFillTx/>
                <a:latin typeface="+mj-lt"/>
                <a:ea typeface="+mj-ea"/>
                <a:cs typeface="+mj-cs"/>
              </a:rPr>
              <a:t>7 Beatitudes in Revelation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31</a:t>
            </a:fld>
            <a:endParaRPr lang="en-US"/>
          </a:p>
        </p:txBody>
      </p:sp>
      <p:pic>
        <p:nvPicPr>
          <p:cNvPr id="1026" name="Picture 2" descr="J:\PatSmith-jpgs\22.JPG"/>
          <p:cNvPicPr>
            <a:picLocks noChangeAspect="1" noChangeArrowheads="1"/>
          </p:cNvPicPr>
          <p:nvPr/>
        </p:nvPicPr>
        <p:blipFill>
          <a:blip r:embed="rId2" cstate="print"/>
          <a:srcRect/>
          <a:stretch>
            <a:fillRect/>
          </a:stretch>
        </p:blipFill>
        <p:spPr bwMode="auto">
          <a:xfrm>
            <a:off x="0" y="-47625"/>
            <a:ext cx="9144000" cy="69532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32</a:t>
            </a:fld>
            <a:endParaRPr lang="en-US"/>
          </a:p>
        </p:txBody>
      </p:sp>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graphicFrame>
        <p:nvGraphicFramePr>
          <p:cNvPr id="7" name="Table 6"/>
          <p:cNvGraphicFramePr>
            <a:graphicFrameLocks noGrp="1"/>
          </p:cNvGraphicFramePr>
          <p:nvPr/>
        </p:nvGraphicFramePr>
        <p:xfrm>
          <a:off x="304800" y="990600"/>
          <a:ext cx="8534400" cy="5608320"/>
        </p:xfrm>
        <a:graphic>
          <a:graphicData uri="http://schemas.openxmlformats.org/drawingml/2006/table">
            <a:tbl>
              <a:tblPr/>
              <a:tblGrid>
                <a:gridCol w="2537254"/>
                <a:gridCol w="2720546"/>
                <a:gridCol w="3276600"/>
              </a:tblGrid>
              <a:tr h="5257800">
                <a:tc>
                  <a:txBody>
                    <a:bodyPr/>
                    <a:lstStyle/>
                    <a:p>
                      <a:pPr marL="0" marR="0" indent="127000">
                        <a:spcBef>
                          <a:spcPts val="0"/>
                        </a:spcBef>
                        <a:spcAft>
                          <a:spcPts val="0"/>
                        </a:spcAft>
                      </a:pPr>
                      <a:r>
                        <a:rPr lang="en-US" sz="1600" baseline="30000">
                          <a:solidFill>
                            <a:srgbClr val="0000FF"/>
                          </a:solidFill>
                          <a:latin typeface="Times New Roman"/>
                          <a:ea typeface="Times New Roman"/>
                        </a:rPr>
                        <a:t>17</a:t>
                      </a:r>
                      <a:r>
                        <a:rPr lang="en-US" sz="1600">
                          <a:latin typeface="Times New Roman"/>
                          <a:ea typeface="Times New Roman"/>
                        </a:rPr>
                        <a:t>And the </a:t>
                      </a:r>
                      <a:r>
                        <a:rPr lang="en-US" sz="1600" b="1" u="sng">
                          <a:solidFill>
                            <a:srgbClr val="0000FF"/>
                          </a:solidFill>
                          <a:latin typeface="Times New Roman"/>
                          <a:ea typeface="Times New Roman"/>
                        </a:rPr>
                        <a:t>seventh </a:t>
                      </a:r>
                      <a:r>
                        <a:rPr lang="en-US" sz="1600" b="1" i="1" u="sng">
                          <a:solidFill>
                            <a:srgbClr val="0000FF"/>
                          </a:solidFill>
                          <a:latin typeface="Times New Roman"/>
                          <a:ea typeface="Times New Roman"/>
                        </a:rPr>
                        <a:t>angel</a:t>
                      </a:r>
                      <a:r>
                        <a:rPr lang="en-US" sz="1600">
                          <a:latin typeface="Times New Roman"/>
                          <a:ea typeface="Times New Roman"/>
                        </a:rPr>
                        <a:t> poured out his bowl upon the </a:t>
                      </a:r>
                      <a:r>
                        <a:rPr lang="en-US" sz="1600" b="1" u="sng">
                          <a:solidFill>
                            <a:srgbClr val="C00000"/>
                          </a:solidFill>
                          <a:latin typeface="Times New Roman"/>
                          <a:ea typeface="Times New Roman"/>
                        </a:rPr>
                        <a:t>air</a:t>
                      </a:r>
                      <a:r>
                        <a:rPr lang="en-US" sz="1600">
                          <a:latin typeface="Times New Roman"/>
                          <a:ea typeface="Times New Roman"/>
                        </a:rPr>
                        <a:t>; and a </a:t>
                      </a:r>
                      <a:r>
                        <a:rPr lang="en-US" sz="1600" b="1" u="sng">
                          <a:solidFill>
                            <a:srgbClr val="008000"/>
                          </a:solidFill>
                          <a:latin typeface="Times New Roman"/>
                          <a:ea typeface="Times New Roman"/>
                        </a:rPr>
                        <a:t>loud</a:t>
                      </a:r>
                      <a:r>
                        <a:rPr lang="en-US" sz="1600">
                          <a:latin typeface="Times New Roman"/>
                          <a:ea typeface="Times New Roman"/>
                        </a:rPr>
                        <a:t> voice came out of the temple from the throne, saying, "</a:t>
                      </a:r>
                      <a:r>
                        <a:rPr lang="en-US" sz="1600" b="1" u="sng">
                          <a:solidFill>
                            <a:srgbClr val="C00000"/>
                          </a:solidFill>
                          <a:latin typeface="Times New Roman"/>
                          <a:ea typeface="Times New Roman"/>
                        </a:rPr>
                        <a:t>It is done</a:t>
                      </a:r>
                      <a:r>
                        <a:rPr lang="en-US" sz="1600">
                          <a:latin typeface="Times New Roman"/>
                          <a:ea typeface="Times New Roman"/>
                        </a:rPr>
                        <a:t>." </a:t>
                      </a:r>
                      <a:r>
                        <a:rPr lang="en-US" sz="1600" baseline="30000">
                          <a:solidFill>
                            <a:srgbClr val="0000FF"/>
                          </a:solidFill>
                          <a:latin typeface="Times New Roman"/>
                          <a:ea typeface="Times New Roman"/>
                        </a:rPr>
                        <a:t>18</a:t>
                      </a:r>
                      <a:r>
                        <a:rPr lang="en-US" sz="1600">
                          <a:latin typeface="Times New Roman"/>
                          <a:ea typeface="Times New Roman"/>
                        </a:rPr>
                        <a:t>And there were flashes of </a:t>
                      </a:r>
                      <a:r>
                        <a:rPr lang="en-US" sz="1600" b="1" u="sng">
                          <a:solidFill>
                            <a:srgbClr val="C00000"/>
                          </a:solidFill>
                          <a:latin typeface="Times New Roman"/>
                          <a:ea typeface="Times New Roman"/>
                        </a:rPr>
                        <a:t>lightning</a:t>
                      </a:r>
                      <a:r>
                        <a:rPr lang="en-US" sz="1600">
                          <a:latin typeface="Times New Roman"/>
                          <a:ea typeface="Times New Roman"/>
                        </a:rPr>
                        <a:t> and </a:t>
                      </a:r>
                      <a:r>
                        <a:rPr lang="en-US" sz="1600" b="1" u="sng">
                          <a:solidFill>
                            <a:srgbClr val="C00000"/>
                          </a:solidFill>
                          <a:latin typeface="Times New Roman"/>
                          <a:ea typeface="Times New Roman"/>
                        </a:rPr>
                        <a:t>sounds</a:t>
                      </a:r>
                      <a:r>
                        <a:rPr lang="en-US" sz="1600">
                          <a:latin typeface="Times New Roman"/>
                          <a:ea typeface="Times New Roman"/>
                        </a:rPr>
                        <a:t> and peals of </a:t>
                      </a:r>
                      <a:r>
                        <a:rPr lang="en-US" sz="1600" b="1" u="sng">
                          <a:solidFill>
                            <a:srgbClr val="C00000"/>
                          </a:solidFill>
                          <a:latin typeface="Times New Roman"/>
                          <a:ea typeface="Times New Roman"/>
                        </a:rPr>
                        <a:t>thunder</a:t>
                      </a:r>
                      <a:r>
                        <a:rPr lang="en-US" sz="1600">
                          <a:latin typeface="Times New Roman"/>
                          <a:ea typeface="Times New Roman"/>
                        </a:rPr>
                        <a:t>; and there was a </a:t>
                      </a:r>
                      <a:r>
                        <a:rPr lang="en-US" sz="1600" b="1" u="sng">
                          <a:solidFill>
                            <a:srgbClr val="008000"/>
                          </a:solidFill>
                          <a:latin typeface="Times New Roman"/>
                          <a:ea typeface="Times New Roman"/>
                        </a:rPr>
                        <a:t>great</a:t>
                      </a:r>
                      <a:r>
                        <a:rPr lang="en-US" sz="1600">
                          <a:latin typeface="Times New Roman"/>
                          <a:ea typeface="Times New Roman"/>
                        </a:rPr>
                        <a:t> </a:t>
                      </a:r>
                      <a:r>
                        <a:rPr lang="en-US" sz="1600" b="1" u="sng">
                          <a:solidFill>
                            <a:srgbClr val="C00000"/>
                          </a:solidFill>
                          <a:latin typeface="Times New Roman"/>
                          <a:ea typeface="Times New Roman"/>
                        </a:rPr>
                        <a:t>earthquake</a:t>
                      </a:r>
                      <a:r>
                        <a:rPr lang="en-US" sz="1600">
                          <a:latin typeface="Times New Roman"/>
                          <a:ea typeface="Times New Roman"/>
                        </a:rPr>
                        <a:t>, such as there had not been since man came to be upon the earth, so </a:t>
                      </a:r>
                      <a:r>
                        <a:rPr lang="en-US" sz="1600" b="1" u="sng">
                          <a:solidFill>
                            <a:srgbClr val="008000"/>
                          </a:solidFill>
                          <a:latin typeface="Times New Roman"/>
                          <a:ea typeface="Times New Roman"/>
                        </a:rPr>
                        <a:t>great</a:t>
                      </a:r>
                      <a:r>
                        <a:rPr lang="en-US" sz="1600">
                          <a:latin typeface="Times New Roman"/>
                          <a:ea typeface="Times New Roman"/>
                        </a:rPr>
                        <a:t> an </a:t>
                      </a:r>
                      <a:r>
                        <a:rPr lang="en-US" sz="1600" b="1" u="sng">
                          <a:solidFill>
                            <a:srgbClr val="C00000"/>
                          </a:solidFill>
                          <a:latin typeface="Times New Roman"/>
                          <a:ea typeface="Times New Roman"/>
                        </a:rPr>
                        <a:t>earthquake</a:t>
                      </a:r>
                      <a:r>
                        <a:rPr lang="en-US" sz="1600">
                          <a:latin typeface="Times New Roman"/>
                          <a:ea typeface="Times New Roman"/>
                        </a:rPr>
                        <a:t> </a:t>
                      </a:r>
                      <a:r>
                        <a:rPr lang="en-US" sz="1600" i="1">
                          <a:latin typeface="Times New Roman"/>
                          <a:ea typeface="Times New Roman"/>
                        </a:rPr>
                        <a:t>was it, and</a:t>
                      </a:r>
                      <a:r>
                        <a:rPr lang="en-US" sz="1600">
                          <a:latin typeface="Times New Roman"/>
                          <a:ea typeface="Times New Roman"/>
                        </a:rPr>
                        <a:t> so </a:t>
                      </a:r>
                      <a:r>
                        <a:rPr lang="en-US" sz="1600" b="1" u="sng">
                          <a:solidFill>
                            <a:srgbClr val="008000"/>
                          </a:solidFill>
                          <a:latin typeface="Times New Roman"/>
                          <a:ea typeface="Times New Roman"/>
                        </a:rPr>
                        <a:t>mighty</a:t>
                      </a:r>
                      <a:r>
                        <a:rPr lang="en-US" sz="1600">
                          <a:latin typeface="Times New Roman"/>
                          <a:ea typeface="Times New Roman"/>
                        </a:rPr>
                        <a:t>. </a:t>
                      </a:r>
                      <a:r>
                        <a:rPr lang="en-US" sz="1600" baseline="30000">
                          <a:solidFill>
                            <a:srgbClr val="0000FF"/>
                          </a:solidFill>
                          <a:latin typeface="Times New Roman"/>
                          <a:ea typeface="Times New Roman"/>
                        </a:rPr>
                        <a:t>19</a:t>
                      </a:r>
                      <a:r>
                        <a:rPr lang="en-US" sz="1600">
                          <a:latin typeface="Times New Roman"/>
                          <a:ea typeface="Times New Roman"/>
                        </a:rPr>
                        <a:t>And the </a:t>
                      </a:r>
                      <a:r>
                        <a:rPr lang="en-US" sz="1600" b="1" u="sng">
                          <a:solidFill>
                            <a:srgbClr val="008000"/>
                          </a:solidFill>
                          <a:latin typeface="Times New Roman"/>
                          <a:ea typeface="Times New Roman"/>
                        </a:rPr>
                        <a:t>great</a:t>
                      </a:r>
                      <a:r>
                        <a:rPr lang="en-US" sz="1600">
                          <a:latin typeface="Times New Roman"/>
                          <a:ea typeface="Times New Roman"/>
                        </a:rPr>
                        <a:t> </a:t>
                      </a:r>
                      <a:r>
                        <a:rPr lang="en-US" sz="1600" b="1" u="sng">
                          <a:latin typeface="Times New Roman"/>
                          <a:ea typeface="Times New Roman"/>
                        </a:rPr>
                        <a:t>city</a:t>
                      </a:r>
                      <a:r>
                        <a:rPr lang="en-US" sz="1600">
                          <a:latin typeface="Times New Roman"/>
                          <a:ea typeface="Times New Roman"/>
                        </a:rPr>
                        <a:t> was split into three parts, and the cities of the nations fell. And </a:t>
                      </a:r>
                      <a:r>
                        <a:rPr lang="en-US" sz="1600" b="1" u="sng">
                          <a:solidFill>
                            <a:srgbClr val="C00000"/>
                          </a:solidFill>
                          <a:latin typeface="Times New Roman"/>
                          <a:ea typeface="Times New Roman"/>
                        </a:rPr>
                        <a:t>Babylon</a:t>
                      </a:r>
                      <a:r>
                        <a:rPr lang="en-US" sz="1600">
                          <a:latin typeface="Times New Roman"/>
                          <a:ea typeface="Times New Roman"/>
                        </a:rPr>
                        <a:t> the </a:t>
                      </a:r>
                      <a:r>
                        <a:rPr lang="en-US" sz="1600" b="1" u="sng">
                          <a:solidFill>
                            <a:srgbClr val="008000"/>
                          </a:solidFill>
                          <a:latin typeface="Times New Roman"/>
                          <a:ea typeface="Times New Roman"/>
                        </a:rPr>
                        <a:t>great</a:t>
                      </a:r>
                      <a:r>
                        <a:rPr lang="en-US" sz="1600">
                          <a:latin typeface="Times New Roman"/>
                          <a:ea typeface="Times New Roman"/>
                        </a:rPr>
                        <a:t> was remembered before God, to give her the cup of the wine of </a:t>
                      </a:r>
                      <a:r>
                        <a:rPr lang="en-US" sz="1600" b="1" u="sng">
                          <a:solidFill>
                            <a:srgbClr val="C00000"/>
                          </a:solidFill>
                          <a:latin typeface="Times New Roman"/>
                          <a:ea typeface="Times New Roman"/>
                        </a:rPr>
                        <a:t>His fierce wrath</a:t>
                      </a:r>
                      <a:r>
                        <a:rPr lang="en-US" sz="1600">
                          <a:latin typeface="Times New Roman"/>
                          <a:ea typeface="Times New Roman"/>
                        </a:rPr>
                        <a:t>.</a:t>
                      </a:r>
                      <a:endParaRPr lang="en-US" sz="140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spcBef>
                          <a:spcPts val="0"/>
                        </a:spcBef>
                        <a:spcAft>
                          <a:spcPts val="0"/>
                        </a:spcAft>
                      </a:pPr>
                      <a:r>
                        <a:rPr lang="en-US" sz="1600" b="1" dirty="0">
                          <a:solidFill>
                            <a:srgbClr val="0000FF"/>
                          </a:solidFill>
                          <a:latin typeface="Times New Roman"/>
                          <a:ea typeface="Times New Roman"/>
                        </a:rPr>
                        <a:t>Rev. 11:15</a:t>
                      </a:r>
                      <a:r>
                        <a:rPr lang="en-US" sz="1600" dirty="0">
                          <a:latin typeface="Times New Roman"/>
                          <a:ea typeface="Times New Roman"/>
                        </a:rPr>
                        <a:t> And the </a:t>
                      </a:r>
                      <a:r>
                        <a:rPr lang="en-US" sz="1600" b="1" u="sng" dirty="0">
                          <a:latin typeface="Times New Roman"/>
                          <a:ea typeface="Times New Roman"/>
                        </a:rPr>
                        <a:t>seventh angel sounded</a:t>
                      </a:r>
                      <a:r>
                        <a:rPr lang="en-US" sz="1600" dirty="0">
                          <a:latin typeface="Times New Roman"/>
                          <a:ea typeface="Times New Roman"/>
                        </a:rPr>
                        <a:t>; and there arose loud voices in heaven, saying, "</a:t>
                      </a:r>
                      <a:r>
                        <a:rPr lang="en-US" sz="1600" b="1" u="sng" dirty="0">
                          <a:solidFill>
                            <a:srgbClr val="C00000"/>
                          </a:solidFill>
                          <a:latin typeface="Times New Roman"/>
                          <a:ea typeface="Times New Roman"/>
                        </a:rPr>
                        <a:t>The kingdom of the world has become </a:t>
                      </a:r>
                      <a:r>
                        <a:rPr lang="en-US" sz="1600" b="1" i="1" u="sng" dirty="0">
                          <a:solidFill>
                            <a:srgbClr val="C00000"/>
                          </a:solidFill>
                          <a:latin typeface="Times New Roman"/>
                          <a:ea typeface="Times New Roman"/>
                        </a:rPr>
                        <a:t>the kingdom</a:t>
                      </a:r>
                      <a:r>
                        <a:rPr lang="en-US" sz="1600" b="1" u="sng" dirty="0">
                          <a:solidFill>
                            <a:srgbClr val="C00000"/>
                          </a:solidFill>
                          <a:latin typeface="Times New Roman"/>
                          <a:ea typeface="Times New Roman"/>
                        </a:rPr>
                        <a:t> of our Lord, and of His Christ; and He will reign forever and ever</a:t>
                      </a:r>
                      <a:r>
                        <a:rPr lang="en-US" sz="1600" dirty="0">
                          <a:latin typeface="Times New Roman"/>
                          <a:ea typeface="Times New Roman"/>
                        </a:rPr>
                        <a:t>." </a:t>
                      </a:r>
                      <a:endParaRPr lang="en-US" sz="1600" dirty="0" smtClean="0">
                        <a:latin typeface="Times New Roman"/>
                        <a:ea typeface="Times New Roman"/>
                      </a:endParaRPr>
                    </a:p>
                    <a:p>
                      <a:pPr marL="228600" marR="0" indent="-228600">
                        <a:spcBef>
                          <a:spcPts val="0"/>
                        </a:spcBef>
                        <a:spcAft>
                          <a:spcPts val="0"/>
                        </a:spcAft>
                      </a:pPr>
                      <a:endParaRPr lang="en-US" sz="1400" dirty="0">
                        <a:latin typeface="Times New Roman"/>
                        <a:ea typeface="Times New Roman"/>
                      </a:endParaRPr>
                    </a:p>
                    <a:p>
                      <a:pPr marL="228600" marR="0" indent="-228600">
                        <a:spcBef>
                          <a:spcPts val="0"/>
                        </a:spcBef>
                        <a:spcAft>
                          <a:spcPts val="0"/>
                        </a:spcAft>
                      </a:pPr>
                      <a:r>
                        <a:rPr lang="en-US" sz="1600" b="1" dirty="0">
                          <a:solidFill>
                            <a:srgbClr val="0000FF"/>
                          </a:solidFill>
                          <a:latin typeface="Times New Roman"/>
                          <a:ea typeface="Times New Roman"/>
                        </a:rPr>
                        <a:t>Ezekiel 38:20</a:t>
                      </a:r>
                      <a:r>
                        <a:rPr lang="en-US" sz="1600" b="1" dirty="0">
                          <a:latin typeface="Times New Roman"/>
                          <a:ea typeface="Times New Roman"/>
                        </a:rPr>
                        <a:t> </a:t>
                      </a:r>
                      <a:r>
                        <a:rPr lang="en-US" sz="1600" dirty="0">
                          <a:latin typeface="Times New Roman"/>
                          <a:ea typeface="Times New Roman"/>
                        </a:rPr>
                        <a:t>"The fish of the sea, the birds of the heavens, the beasts of the field, all the creeping things that creep on the earth, and all the men who are on the face of the earth will shake at My presence; the </a:t>
                      </a:r>
                      <a:r>
                        <a:rPr lang="en-US" sz="1600" b="1" u="sng" dirty="0">
                          <a:latin typeface="Times New Roman"/>
                          <a:ea typeface="Times New Roman"/>
                        </a:rPr>
                        <a:t>mountains also will be thrown</a:t>
                      </a:r>
                      <a:r>
                        <a:rPr lang="en-US" sz="1600" dirty="0">
                          <a:latin typeface="Times New Roman"/>
                          <a:ea typeface="Times New Roman"/>
                        </a:rPr>
                        <a:t> down, the </a:t>
                      </a:r>
                      <a:r>
                        <a:rPr lang="en-US" sz="1600" b="1" u="sng" dirty="0">
                          <a:latin typeface="Times New Roman"/>
                          <a:ea typeface="Times New Roman"/>
                        </a:rPr>
                        <a:t>steep pathways will collapse</a:t>
                      </a:r>
                      <a:r>
                        <a:rPr lang="en-US" sz="1600" dirty="0">
                          <a:latin typeface="Times New Roman"/>
                          <a:ea typeface="Times New Roman"/>
                        </a:rPr>
                        <a:t> and </a:t>
                      </a:r>
                      <a:r>
                        <a:rPr lang="en-US" sz="1600" b="1" u="sng" dirty="0">
                          <a:latin typeface="Times New Roman"/>
                          <a:ea typeface="Times New Roman"/>
                        </a:rPr>
                        <a:t>every wall will fall</a:t>
                      </a:r>
                      <a:r>
                        <a:rPr lang="en-US" sz="1600" dirty="0">
                          <a:latin typeface="Times New Roman"/>
                          <a:ea typeface="Times New Roman"/>
                        </a:rPr>
                        <a:t> to the ground. </a:t>
                      </a:r>
                      <a:endParaRPr lang="en-US" sz="14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Note lead-in to 7th seal and 7th trumpet…</a:t>
                      </a:r>
                      <a:endParaRPr lang="en-US" sz="1400" dirty="0">
                        <a:latin typeface="Times New Roman"/>
                        <a:ea typeface="Times New Roman"/>
                      </a:endParaRPr>
                    </a:p>
                    <a:p>
                      <a:pPr marL="228600" marR="0" indent="-228600">
                        <a:spcBef>
                          <a:spcPts val="0"/>
                        </a:spcBef>
                        <a:spcAft>
                          <a:spcPts val="0"/>
                        </a:spcAft>
                      </a:pPr>
                      <a:r>
                        <a:rPr lang="en-US" sz="1600" b="1" dirty="0">
                          <a:solidFill>
                            <a:srgbClr val="0000FF"/>
                          </a:solidFill>
                          <a:latin typeface="Times New Roman"/>
                          <a:ea typeface="Times New Roman"/>
                        </a:rPr>
                        <a:t>Rev. 8:5</a:t>
                      </a:r>
                      <a:r>
                        <a:rPr lang="en-US" sz="1600" dirty="0">
                          <a:latin typeface="Times New Roman"/>
                          <a:ea typeface="Times New Roman"/>
                        </a:rPr>
                        <a:t> And the angel took the censer; and he filled it with the fire of the altar and threw it to the earth; and there followed peals of </a:t>
                      </a:r>
                      <a:r>
                        <a:rPr lang="en-US" sz="1600" b="1" u="sng" dirty="0">
                          <a:latin typeface="Times New Roman"/>
                          <a:ea typeface="Times New Roman"/>
                        </a:rPr>
                        <a:t>thunder</a:t>
                      </a:r>
                      <a:r>
                        <a:rPr lang="en-US" sz="1600" dirty="0">
                          <a:latin typeface="Times New Roman"/>
                          <a:ea typeface="Times New Roman"/>
                        </a:rPr>
                        <a:t> and </a:t>
                      </a:r>
                      <a:r>
                        <a:rPr lang="en-US" sz="1600" b="1" u="sng" dirty="0">
                          <a:latin typeface="Times New Roman"/>
                          <a:ea typeface="Times New Roman"/>
                        </a:rPr>
                        <a:t>sounds</a:t>
                      </a:r>
                      <a:r>
                        <a:rPr lang="en-US" sz="1600" dirty="0">
                          <a:latin typeface="Times New Roman"/>
                          <a:ea typeface="Times New Roman"/>
                        </a:rPr>
                        <a:t> and flashes of </a:t>
                      </a:r>
                      <a:r>
                        <a:rPr lang="en-US" sz="1600" b="1" u="sng" dirty="0">
                          <a:latin typeface="Times New Roman"/>
                          <a:ea typeface="Times New Roman"/>
                        </a:rPr>
                        <a:t>lightning</a:t>
                      </a:r>
                      <a:r>
                        <a:rPr lang="en-US" sz="1600" dirty="0">
                          <a:latin typeface="Times New Roman"/>
                          <a:ea typeface="Times New Roman"/>
                        </a:rPr>
                        <a:t> and an </a:t>
                      </a:r>
                      <a:r>
                        <a:rPr lang="en-US" sz="1600" b="1" u="sng" dirty="0">
                          <a:latin typeface="Times New Roman"/>
                          <a:ea typeface="Times New Roman"/>
                        </a:rPr>
                        <a:t>earthquake</a:t>
                      </a:r>
                      <a:r>
                        <a:rPr lang="en-US" sz="1600" dirty="0">
                          <a:latin typeface="Times New Roman"/>
                          <a:ea typeface="Times New Roman"/>
                        </a:rPr>
                        <a:t>. [</a:t>
                      </a:r>
                      <a:r>
                        <a:rPr lang="en-US" sz="1600" i="1" dirty="0">
                          <a:latin typeface="Times New Roman"/>
                          <a:ea typeface="Times New Roman"/>
                        </a:rPr>
                        <a:t>7</a:t>
                      </a:r>
                      <a:r>
                        <a:rPr lang="en-US" sz="1600" i="1" baseline="30000" dirty="0">
                          <a:latin typeface="Times New Roman"/>
                          <a:ea typeface="Times New Roman"/>
                        </a:rPr>
                        <a:t>th</a:t>
                      </a:r>
                      <a:r>
                        <a:rPr lang="en-US" sz="1600" i="1" dirty="0">
                          <a:latin typeface="Times New Roman"/>
                          <a:ea typeface="Times New Roman"/>
                        </a:rPr>
                        <a:t> seal</a:t>
                      </a:r>
                      <a:r>
                        <a:rPr lang="en-US" sz="1600" dirty="0">
                          <a:latin typeface="Times New Roman"/>
                          <a:ea typeface="Times New Roman"/>
                        </a:rPr>
                        <a:t>]</a:t>
                      </a:r>
                      <a:endParaRPr lang="en-US" sz="1400" dirty="0">
                        <a:latin typeface="Times New Roman"/>
                        <a:ea typeface="Times New Roman"/>
                      </a:endParaRPr>
                    </a:p>
                    <a:p>
                      <a:pPr marL="228600" marR="0" indent="-228600">
                        <a:spcBef>
                          <a:spcPts val="0"/>
                        </a:spcBef>
                        <a:spcAft>
                          <a:spcPts val="0"/>
                        </a:spcAft>
                      </a:pPr>
                      <a:r>
                        <a:rPr lang="en-US" sz="1600" b="1" dirty="0">
                          <a:solidFill>
                            <a:srgbClr val="0000FF"/>
                          </a:solidFill>
                          <a:latin typeface="Times New Roman"/>
                          <a:ea typeface="Times New Roman"/>
                        </a:rPr>
                        <a:t>Rev. 11:19</a:t>
                      </a:r>
                      <a:r>
                        <a:rPr lang="en-US" sz="1600" dirty="0">
                          <a:latin typeface="Times New Roman"/>
                          <a:ea typeface="Times New Roman"/>
                        </a:rPr>
                        <a:t> And the temple of God which is in heaven was opened; and the ark of His covenant appeared in His temple, and there were flashes of </a:t>
                      </a:r>
                      <a:r>
                        <a:rPr lang="en-US" sz="1600" b="1" u="sng" dirty="0">
                          <a:latin typeface="Times New Roman"/>
                          <a:ea typeface="Times New Roman"/>
                        </a:rPr>
                        <a:t>lightning</a:t>
                      </a:r>
                      <a:r>
                        <a:rPr lang="en-US" sz="1600" dirty="0">
                          <a:latin typeface="Times New Roman"/>
                          <a:ea typeface="Times New Roman"/>
                        </a:rPr>
                        <a:t> and </a:t>
                      </a:r>
                      <a:r>
                        <a:rPr lang="en-US" sz="1600" b="1" u="sng" dirty="0">
                          <a:latin typeface="Times New Roman"/>
                          <a:ea typeface="Times New Roman"/>
                        </a:rPr>
                        <a:t>sounds</a:t>
                      </a:r>
                      <a:r>
                        <a:rPr lang="en-US" sz="1600" dirty="0">
                          <a:latin typeface="Times New Roman"/>
                          <a:ea typeface="Times New Roman"/>
                        </a:rPr>
                        <a:t> and peals of </a:t>
                      </a:r>
                      <a:r>
                        <a:rPr lang="en-US" sz="1600" b="1" u="sng" dirty="0">
                          <a:latin typeface="Times New Roman"/>
                          <a:ea typeface="Times New Roman"/>
                        </a:rPr>
                        <a:t>thunder</a:t>
                      </a:r>
                      <a:r>
                        <a:rPr lang="en-US" sz="1600" dirty="0">
                          <a:latin typeface="Times New Roman"/>
                          <a:ea typeface="Times New Roman"/>
                        </a:rPr>
                        <a:t> and an </a:t>
                      </a:r>
                      <a:r>
                        <a:rPr lang="en-US" sz="1600" b="1" u="sng" dirty="0">
                          <a:latin typeface="Times New Roman"/>
                          <a:ea typeface="Times New Roman"/>
                        </a:rPr>
                        <a:t>earthquake</a:t>
                      </a:r>
                      <a:r>
                        <a:rPr lang="en-US" sz="1600" dirty="0">
                          <a:latin typeface="Times New Roman"/>
                          <a:ea typeface="Times New Roman"/>
                        </a:rPr>
                        <a:t> and a </a:t>
                      </a:r>
                      <a:r>
                        <a:rPr lang="en-US" sz="1600" b="1" u="sng" dirty="0">
                          <a:solidFill>
                            <a:srgbClr val="C00000"/>
                          </a:solidFill>
                          <a:latin typeface="Times New Roman"/>
                          <a:ea typeface="Times New Roman"/>
                        </a:rPr>
                        <a:t>great hailstorm</a:t>
                      </a:r>
                      <a:r>
                        <a:rPr lang="en-US" sz="1600" dirty="0">
                          <a:latin typeface="Times New Roman"/>
                          <a:ea typeface="Times New Roman"/>
                        </a:rPr>
                        <a:t>. [</a:t>
                      </a:r>
                      <a:r>
                        <a:rPr lang="en-US" sz="1600" i="1" dirty="0">
                          <a:latin typeface="Times New Roman"/>
                          <a:ea typeface="Times New Roman"/>
                        </a:rPr>
                        <a:t>7</a:t>
                      </a:r>
                      <a:r>
                        <a:rPr lang="en-US" sz="1600" i="1" baseline="30000" dirty="0">
                          <a:latin typeface="Times New Roman"/>
                          <a:ea typeface="Times New Roman"/>
                        </a:rPr>
                        <a:t>th</a:t>
                      </a:r>
                      <a:r>
                        <a:rPr lang="en-US" sz="1600" i="1" dirty="0">
                          <a:latin typeface="Times New Roman"/>
                          <a:ea typeface="Times New Roman"/>
                        </a:rPr>
                        <a:t> trumpet</a:t>
                      </a:r>
                      <a:r>
                        <a:rPr lang="en-US" sz="1600" dirty="0">
                          <a:latin typeface="Times New Roman"/>
                          <a:ea typeface="Times New Roman"/>
                        </a:rPr>
                        <a:t>]</a:t>
                      </a: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a:t>
                      </a:r>
                      <a:r>
                        <a:rPr lang="en-US" sz="1600" b="1" u="sng" dirty="0">
                          <a:solidFill>
                            <a:srgbClr val="C00000"/>
                          </a:solidFill>
                          <a:latin typeface="Times New Roman"/>
                          <a:ea typeface="Times New Roman"/>
                        </a:rPr>
                        <a:t>It is done</a:t>
                      </a:r>
                      <a:r>
                        <a:rPr lang="en-US" sz="1600" dirty="0">
                          <a:solidFill>
                            <a:srgbClr val="000000"/>
                          </a:solidFill>
                          <a:latin typeface="Times New Roman"/>
                          <a:ea typeface="Times New Roman"/>
                        </a:rPr>
                        <a:t>”, lit. </a:t>
                      </a:r>
                      <a:r>
                        <a:rPr lang="en-US" sz="1600" u="sng" dirty="0">
                          <a:solidFill>
                            <a:srgbClr val="000000"/>
                          </a:solidFill>
                          <a:latin typeface="Times New Roman"/>
                          <a:ea typeface="Times New Roman"/>
                        </a:rPr>
                        <a:t>it has happened</a:t>
                      </a:r>
                      <a:r>
                        <a:rPr lang="en-US" sz="1600" dirty="0">
                          <a:solidFill>
                            <a:srgbClr val="000000"/>
                          </a:solidFill>
                          <a:latin typeface="Times New Roman"/>
                          <a:ea typeface="Times New Roman"/>
                        </a:rPr>
                        <a:t> – perfect tense, meaning it has been and will remain done.</a:t>
                      </a:r>
                      <a:endParaRPr lang="en-US" sz="1400" dirty="0">
                        <a:latin typeface="Times New Roman"/>
                        <a:ea typeface="Times New Roman"/>
                      </a:endParaRPr>
                    </a:p>
                    <a:p>
                      <a:pPr marL="228600" marR="0" indent="-228600">
                        <a:spcBef>
                          <a:spcPts val="0"/>
                        </a:spcBef>
                        <a:spcAft>
                          <a:spcPts val="0"/>
                        </a:spcAft>
                      </a:pPr>
                      <a:r>
                        <a:rPr lang="en-US" sz="1600" b="1" dirty="0">
                          <a:solidFill>
                            <a:srgbClr val="0000FF"/>
                          </a:solidFill>
                          <a:latin typeface="Times New Roman"/>
                          <a:ea typeface="Times New Roman"/>
                        </a:rPr>
                        <a:t>John 19:30</a:t>
                      </a:r>
                      <a:r>
                        <a:rPr lang="en-US" sz="1600" dirty="0">
                          <a:latin typeface="Times New Roman"/>
                          <a:ea typeface="Times New Roman"/>
                        </a:rPr>
                        <a:t> When Jesus therefore had received the sour wine, He said, </a:t>
                      </a:r>
                      <a:r>
                        <a:rPr lang="en-US" sz="1600" dirty="0">
                          <a:solidFill>
                            <a:srgbClr val="FF0000"/>
                          </a:solidFill>
                          <a:latin typeface="Times New Roman"/>
                          <a:ea typeface="Times New Roman"/>
                        </a:rPr>
                        <a:t>"</a:t>
                      </a:r>
                      <a:r>
                        <a:rPr lang="en-US" sz="1600" b="1" u="sng" dirty="0">
                          <a:solidFill>
                            <a:srgbClr val="FF0000"/>
                          </a:solidFill>
                          <a:latin typeface="Times New Roman"/>
                          <a:ea typeface="Times New Roman"/>
                        </a:rPr>
                        <a:t>It is finished!</a:t>
                      </a:r>
                      <a:r>
                        <a:rPr lang="en-US" sz="1600" dirty="0">
                          <a:solidFill>
                            <a:srgbClr val="FF0000"/>
                          </a:solidFill>
                          <a:latin typeface="Times New Roman"/>
                          <a:ea typeface="Times New Roman"/>
                        </a:rPr>
                        <a:t>"</a:t>
                      </a:r>
                      <a:r>
                        <a:rPr lang="en-US" sz="1600" dirty="0">
                          <a:latin typeface="Times New Roman"/>
                          <a:ea typeface="Times New Roman"/>
                        </a:rPr>
                        <a:t> And He bowed His head, and gave up His spirit. </a:t>
                      </a:r>
                      <a:endParaRPr lang="en-US" sz="14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33</a:t>
            </a:fld>
            <a:endParaRPr lang="en-US"/>
          </a:p>
        </p:txBody>
      </p:sp>
      <p:sp>
        <p:nvSpPr>
          <p:cNvPr id="8" name="Title 1"/>
          <p:cNvSpPr>
            <a:spLocks noGrp="1"/>
          </p:cNvSpPr>
          <p:nvPr>
            <p:ph type="title"/>
          </p:nvPr>
        </p:nvSpPr>
        <p:spPr>
          <a:xfrm>
            <a:off x="152400" y="152400"/>
            <a:ext cx="8991600" cy="838200"/>
          </a:xfrm>
        </p:spPr>
        <p:txBody>
          <a:bodyPr>
            <a:noAutofit/>
          </a:bodyPr>
          <a:lstStyle/>
          <a:p>
            <a:r>
              <a:rPr lang="en-US" sz="2800" b="1" dirty="0" smtClean="0">
                <a:solidFill>
                  <a:srgbClr val="0000FF"/>
                </a:solidFill>
              </a:rPr>
              <a:t>Rev 16 </a:t>
            </a:r>
            <a:r>
              <a:rPr lang="en-US" sz="2800" b="1" dirty="0" smtClean="0">
                <a:sym typeface="Symbol"/>
              </a:rPr>
              <a:t></a:t>
            </a:r>
            <a:r>
              <a:rPr lang="en-US" sz="2800" b="1" dirty="0" smtClean="0"/>
              <a:t> 7 Bowls, “the </a:t>
            </a:r>
            <a:r>
              <a:rPr lang="en-US" sz="2800" b="1" u="sng" dirty="0" smtClean="0">
                <a:solidFill>
                  <a:srgbClr val="00B050"/>
                </a:solidFill>
              </a:rPr>
              <a:t>Great</a:t>
            </a:r>
            <a:r>
              <a:rPr lang="en-US" sz="2800" b="1" dirty="0" smtClean="0"/>
              <a:t> day of God, the Almighty”</a:t>
            </a:r>
            <a:endParaRPr lang="en-US" sz="2800" dirty="0"/>
          </a:p>
        </p:txBody>
      </p:sp>
      <p:graphicFrame>
        <p:nvGraphicFramePr>
          <p:cNvPr id="7" name="Table 6"/>
          <p:cNvGraphicFramePr>
            <a:graphicFrameLocks noGrp="1"/>
          </p:cNvGraphicFramePr>
          <p:nvPr/>
        </p:nvGraphicFramePr>
        <p:xfrm>
          <a:off x="228600" y="914400"/>
          <a:ext cx="8534400" cy="5455920"/>
        </p:xfrm>
        <a:graphic>
          <a:graphicData uri="http://schemas.openxmlformats.org/drawingml/2006/table">
            <a:tbl>
              <a:tblPr/>
              <a:tblGrid>
                <a:gridCol w="2209800"/>
                <a:gridCol w="3886200"/>
                <a:gridCol w="2438400"/>
              </a:tblGrid>
              <a:tr h="5334000">
                <a:tc>
                  <a:txBody>
                    <a:bodyPr/>
                    <a:lstStyle/>
                    <a:p>
                      <a:pPr marL="0" marR="0" indent="127000">
                        <a:spcBef>
                          <a:spcPts val="0"/>
                        </a:spcBef>
                        <a:spcAft>
                          <a:spcPts val="0"/>
                        </a:spcAft>
                      </a:pPr>
                      <a:endParaRPr lang="en-US" sz="1600" dirty="0">
                        <a:latin typeface="Times New Roman"/>
                        <a:ea typeface="Times New Roman"/>
                      </a:endParaRPr>
                    </a:p>
                    <a:p>
                      <a:r>
                        <a:rPr lang="en-US" sz="1800" baseline="30000" dirty="0">
                          <a:solidFill>
                            <a:srgbClr val="0000FF"/>
                          </a:solidFill>
                          <a:latin typeface="Times New Roman"/>
                        </a:rPr>
                        <a:t>20</a:t>
                      </a:r>
                      <a:r>
                        <a:rPr lang="en-US" sz="1800" dirty="0">
                          <a:latin typeface="Times New Roman"/>
                        </a:rPr>
                        <a:t>And every island fled away, and the mountains were not found. </a:t>
                      </a:r>
                      <a:r>
                        <a:rPr lang="en-US" sz="1800" baseline="30000" dirty="0">
                          <a:solidFill>
                            <a:srgbClr val="0000FF"/>
                          </a:solidFill>
                          <a:latin typeface="Times New Roman"/>
                        </a:rPr>
                        <a:t>21</a:t>
                      </a:r>
                      <a:r>
                        <a:rPr lang="en-US" sz="1800" dirty="0">
                          <a:latin typeface="Times New Roman"/>
                        </a:rPr>
                        <a:t>And </a:t>
                      </a:r>
                      <a:r>
                        <a:rPr lang="en-US" sz="1800" b="1" u="sng" dirty="0">
                          <a:solidFill>
                            <a:srgbClr val="008000"/>
                          </a:solidFill>
                          <a:latin typeface="Times New Roman"/>
                        </a:rPr>
                        <a:t>huge</a:t>
                      </a:r>
                      <a:r>
                        <a:rPr lang="en-US" sz="1800" dirty="0">
                          <a:latin typeface="Times New Roman"/>
                        </a:rPr>
                        <a:t> hailstones, about </a:t>
                      </a:r>
                      <a:r>
                        <a:rPr lang="en-US" sz="1800" b="1" u="sng" dirty="0">
                          <a:latin typeface="Times New Roman"/>
                        </a:rPr>
                        <a:t>one hundred pounds each</a:t>
                      </a:r>
                      <a:r>
                        <a:rPr lang="en-US" sz="1800" dirty="0">
                          <a:latin typeface="Times New Roman"/>
                        </a:rPr>
                        <a:t>, came down from heaven upon men; and </a:t>
                      </a:r>
                      <a:r>
                        <a:rPr lang="en-US" sz="1800" b="1" u="sng" dirty="0">
                          <a:solidFill>
                            <a:srgbClr val="C00000"/>
                          </a:solidFill>
                          <a:latin typeface="Times New Roman"/>
                        </a:rPr>
                        <a:t>men blasphemed God because of the plague of the hail</a:t>
                      </a:r>
                      <a:r>
                        <a:rPr lang="en-US" sz="1800" dirty="0">
                          <a:latin typeface="Times New Roman"/>
                        </a:rPr>
                        <a:t>, because its plague was extremely </a:t>
                      </a:r>
                      <a:r>
                        <a:rPr lang="en-US" sz="1800" b="1" u="sng" dirty="0">
                          <a:solidFill>
                            <a:srgbClr val="008000"/>
                          </a:solidFill>
                          <a:latin typeface="Times New Roman"/>
                        </a:rPr>
                        <a:t>severe</a:t>
                      </a:r>
                      <a:r>
                        <a:rPr lang="en-US" sz="1800" dirty="0">
                          <a:latin typeface="Times New Roman"/>
                        </a:rPr>
                        <a:t>.</a:t>
                      </a:r>
                      <a:r>
                        <a:rPr lang="en-US" sz="1600" dirty="0">
                          <a:latin typeface="Times New Roman"/>
                        </a:rPr>
                        <a:t> </a:t>
                      </a: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800" b="1" dirty="0">
                          <a:solidFill>
                            <a:srgbClr val="0000FF"/>
                          </a:solidFill>
                          <a:latin typeface="Times New Roman"/>
                          <a:ea typeface="Times New Roman"/>
                        </a:rPr>
                        <a:t>Leviticus 24:16</a:t>
                      </a:r>
                      <a:r>
                        <a:rPr lang="en-US" sz="1800" dirty="0">
                          <a:latin typeface="Times New Roman"/>
                          <a:ea typeface="Times New Roman"/>
                        </a:rPr>
                        <a:t> 'Moreover, </a:t>
                      </a:r>
                      <a:r>
                        <a:rPr lang="en-US" sz="1800" b="1" u="sng" dirty="0">
                          <a:solidFill>
                            <a:srgbClr val="C00000"/>
                          </a:solidFill>
                          <a:latin typeface="Times New Roman"/>
                          <a:ea typeface="Times New Roman"/>
                        </a:rPr>
                        <a:t>the one who blasphemes the name of the L</a:t>
                      </a:r>
                      <a:r>
                        <a:rPr lang="en-US" sz="1800" b="1" u="sng" cap="small" dirty="0">
                          <a:solidFill>
                            <a:srgbClr val="C00000"/>
                          </a:solidFill>
                          <a:latin typeface="Times New Roman"/>
                          <a:ea typeface="Times New Roman"/>
                        </a:rPr>
                        <a:t>ord</a:t>
                      </a:r>
                      <a:r>
                        <a:rPr lang="en-US" sz="1800" dirty="0">
                          <a:latin typeface="Times New Roman"/>
                          <a:ea typeface="Times New Roman"/>
                        </a:rPr>
                        <a:t> shall surely be put to death; all the congregation shall certainly </a:t>
                      </a:r>
                      <a:r>
                        <a:rPr lang="en-US" sz="1800" b="1" u="sng" dirty="0">
                          <a:solidFill>
                            <a:srgbClr val="C00000"/>
                          </a:solidFill>
                          <a:latin typeface="Times New Roman"/>
                          <a:ea typeface="Times New Roman"/>
                        </a:rPr>
                        <a:t>stone him</a:t>
                      </a:r>
                      <a:r>
                        <a:rPr lang="en-US" sz="1800" dirty="0">
                          <a:latin typeface="Times New Roman"/>
                          <a:ea typeface="Times New Roman"/>
                        </a:rPr>
                        <a:t>. The alien as well as the native, </a:t>
                      </a:r>
                      <a:r>
                        <a:rPr lang="en-US" sz="1800" b="1" u="sng" dirty="0">
                          <a:solidFill>
                            <a:srgbClr val="C00000"/>
                          </a:solidFill>
                          <a:latin typeface="Times New Roman"/>
                          <a:ea typeface="Times New Roman"/>
                        </a:rPr>
                        <a:t>when he blasphemes the Name,</a:t>
                      </a:r>
                      <a:r>
                        <a:rPr lang="en-US" sz="1800" dirty="0">
                          <a:latin typeface="Times New Roman"/>
                          <a:ea typeface="Times New Roman"/>
                        </a:rPr>
                        <a:t> shall be put to death</a:t>
                      </a:r>
                      <a:r>
                        <a:rPr lang="en-US" sz="1800" dirty="0" smtClean="0">
                          <a:latin typeface="Times New Roman"/>
                          <a:ea typeface="Times New Roman"/>
                        </a:rPr>
                        <a:t>.</a:t>
                      </a: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Job 38:2-23</a:t>
                      </a:r>
                      <a:r>
                        <a:rPr lang="en-US" sz="1800" dirty="0">
                          <a:latin typeface="Times New Roman"/>
                          <a:ea typeface="Times New Roman"/>
                        </a:rPr>
                        <a:t> “Who is this that darkens counsel  By words without knowledge? </a:t>
                      </a:r>
                      <a:r>
                        <a:rPr lang="en-US" sz="1800" baseline="30000" dirty="0">
                          <a:solidFill>
                            <a:srgbClr val="0000FF"/>
                          </a:solidFill>
                          <a:latin typeface="Times New Roman"/>
                          <a:ea typeface="Times New Roman"/>
                        </a:rPr>
                        <a:t>3</a:t>
                      </a:r>
                      <a:r>
                        <a:rPr lang="en-US" sz="1800" dirty="0">
                          <a:latin typeface="Times New Roman"/>
                          <a:ea typeface="Times New Roman"/>
                        </a:rPr>
                        <a:t>"Now gird up your loins like a man, And I will ask you, and you instruct Me!  </a:t>
                      </a:r>
                      <a:r>
                        <a:rPr lang="en-US" sz="1800" baseline="30000" dirty="0">
                          <a:solidFill>
                            <a:srgbClr val="0000FF"/>
                          </a:solidFill>
                          <a:latin typeface="Times New Roman"/>
                          <a:ea typeface="Times New Roman"/>
                        </a:rPr>
                        <a:t>4</a:t>
                      </a:r>
                      <a:r>
                        <a:rPr lang="en-US" sz="1800" dirty="0">
                          <a:latin typeface="Times New Roman"/>
                          <a:ea typeface="Times New Roman"/>
                        </a:rPr>
                        <a:t>"Where were you when I laid the foundation of the earth? Tell </a:t>
                      </a:r>
                      <a:r>
                        <a:rPr lang="en-US" sz="1800" i="1" dirty="0">
                          <a:latin typeface="Times New Roman"/>
                          <a:ea typeface="Times New Roman"/>
                        </a:rPr>
                        <a:t>Me,</a:t>
                      </a:r>
                      <a:r>
                        <a:rPr lang="en-US" sz="1800" dirty="0">
                          <a:latin typeface="Times New Roman"/>
                          <a:ea typeface="Times New Roman"/>
                        </a:rPr>
                        <a:t> if you have understanding,..… </a:t>
                      </a:r>
                      <a:r>
                        <a:rPr lang="en-US" sz="1800" baseline="30000" dirty="0">
                          <a:solidFill>
                            <a:srgbClr val="0000FF"/>
                          </a:solidFill>
                          <a:latin typeface="Times New Roman"/>
                          <a:ea typeface="Times New Roman"/>
                        </a:rPr>
                        <a:t>22</a:t>
                      </a:r>
                      <a:r>
                        <a:rPr lang="en-US" sz="1800" dirty="0">
                          <a:latin typeface="Times New Roman"/>
                          <a:ea typeface="Times New Roman"/>
                        </a:rPr>
                        <a:t>"Have you entered the storehouses of the snow, Or </a:t>
                      </a:r>
                      <a:r>
                        <a:rPr lang="en-US" sz="1800" b="1" u="sng" dirty="0">
                          <a:solidFill>
                            <a:srgbClr val="C00000"/>
                          </a:solidFill>
                          <a:latin typeface="Times New Roman"/>
                          <a:ea typeface="Times New Roman"/>
                        </a:rPr>
                        <a:t>have you seen the storehouses of the hail</a:t>
                      </a:r>
                      <a:r>
                        <a:rPr lang="en-US" sz="1800" dirty="0">
                          <a:latin typeface="Times New Roman"/>
                          <a:ea typeface="Times New Roman"/>
                        </a:rPr>
                        <a:t>, </a:t>
                      </a:r>
                      <a:r>
                        <a:rPr lang="en-US" sz="1800" baseline="30000" dirty="0">
                          <a:solidFill>
                            <a:srgbClr val="0000FF"/>
                          </a:solidFill>
                          <a:latin typeface="Times New Roman"/>
                          <a:ea typeface="Times New Roman"/>
                        </a:rPr>
                        <a:t>23</a:t>
                      </a:r>
                      <a:r>
                        <a:rPr lang="en-US" sz="1800" b="1" u="sng" dirty="0">
                          <a:solidFill>
                            <a:srgbClr val="C00000"/>
                          </a:solidFill>
                          <a:latin typeface="Times New Roman"/>
                          <a:ea typeface="Times New Roman"/>
                        </a:rPr>
                        <a:t>Which, For the day of war I have reserved for the time of distress and battle?</a:t>
                      </a:r>
                      <a:endParaRPr lang="en-US" sz="16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Sever atmospheric disturbance will create 100 lb hail stones!</a:t>
                      </a:r>
                      <a:endParaRPr lang="en-US" sz="1600" dirty="0">
                        <a:latin typeface="Times New Roman"/>
                        <a:ea typeface="Times New Roman"/>
                      </a:endParaRPr>
                    </a:p>
                    <a:p>
                      <a:pPr marL="0" marR="0">
                        <a:spcBef>
                          <a:spcPts val="0"/>
                        </a:spcBef>
                        <a:spcAft>
                          <a:spcPts val="0"/>
                        </a:spcAft>
                      </a:pPr>
                      <a:endParaRPr lang="en-US" sz="1600" dirty="0">
                        <a:latin typeface="Times New Roman"/>
                        <a:ea typeface="Times New Roman"/>
                      </a:endParaRPr>
                    </a:p>
                    <a:p>
                      <a:pPr marL="342900" marR="0" lvl="0" indent="-342900">
                        <a:spcBef>
                          <a:spcPts val="0"/>
                        </a:spcBef>
                        <a:spcAft>
                          <a:spcPts val="0"/>
                        </a:spcAft>
                        <a:buFont typeface="Symbol"/>
                        <a:buChar char=""/>
                      </a:pPr>
                      <a:r>
                        <a:rPr lang="en-US" sz="1800" dirty="0">
                          <a:latin typeface="Times New Roman"/>
                          <a:ea typeface="Times New Roman"/>
                        </a:rPr>
                        <a:t>Are these judgments “</a:t>
                      </a:r>
                      <a:r>
                        <a:rPr lang="en-US" sz="1800" b="1" u="sng" dirty="0">
                          <a:solidFill>
                            <a:srgbClr val="C00000"/>
                          </a:solidFill>
                          <a:latin typeface="Times New Roman"/>
                          <a:ea typeface="Times New Roman"/>
                        </a:rPr>
                        <a:t>just</a:t>
                      </a:r>
                      <a:r>
                        <a:rPr lang="en-US" sz="1800" dirty="0">
                          <a:latin typeface="Times New Roman"/>
                          <a:ea typeface="Times New Roman"/>
                        </a:rPr>
                        <a:t>”? The </a:t>
                      </a:r>
                      <a:r>
                        <a:rPr lang="en-US" sz="1800" dirty="0">
                          <a:solidFill>
                            <a:srgbClr val="000000"/>
                          </a:solidFill>
                          <a:latin typeface="Times New Roman"/>
                          <a:ea typeface="Times New Roman"/>
                        </a:rPr>
                        <a:t>question</a:t>
                      </a:r>
                      <a:r>
                        <a:rPr lang="en-US" sz="1800" dirty="0">
                          <a:latin typeface="Times New Roman"/>
                          <a:ea typeface="Times New Roman"/>
                        </a:rPr>
                        <a:t> is sometimes raised why eternal punishment is eternal. The answer is that people in the hardness of their hearts will not change; they deserve eternal punishment because they are eternally unrepentant. [BKC]</a:t>
                      </a:r>
                      <a:endParaRPr lang="en-US" sz="1600" dirty="0">
                        <a:latin typeface="Times New Roman"/>
                        <a:ea typeface="Times New Roman"/>
                      </a:endParaRPr>
                    </a:p>
                  </a:txBody>
                  <a:tcPr marL="49427" marR="494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7169" name="Group 1"/>
          <p:cNvGrpSpPr>
            <a:grpSpLocks/>
          </p:cNvGrpSpPr>
          <p:nvPr/>
        </p:nvGrpSpPr>
        <p:grpSpPr bwMode="auto">
          <a:xfrm>
            <a:off x="-863600" y="15875"/>
            <a:ext cx="846137" cy="523875"/>
            <a:chOff x="2095" y="1440"/>
            <a:chExt cx="642" cy="192"/>
          </a:xfrm>
        </p:grpSpPr>
        <p:sp>
          <p:nvSpPr>
            <p:cNvPr id="7171" name="AutoShape 3"/>
            <p:cNvSpPr>
              <a:spLocks noChangeArrowheads="1"/>
            </p:cNvSpPr>
            <p:nvPr/>
          </p:nvSpPr>
          <p:spPr bwMode="auto">
            <a:xfrm rot="-10855761">
              <a:off x="2254" y="1535"/>
              <a:ext cx="336" cy="97"/>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00CC99"/>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7170" name="Text Box 2"/>
            <p:cNvSpPr txBox="1">
              <a:spLocks noChangeArrowheads="1"/>
            </p:cNvSpPr>
            <p:nvPr/>
          </p:nvSpPr>
          <p:spPr bwMode="auto">
            <a:xfrm>
              <a:off x="2095" y="1440"/>
              <a:ext cx="642" cy="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68362"/>
          </a:xfrm>
        </p:spPr>
        <p:txBody>
          <a:bodyPr/>
          <a:lstStyle/>
          <a:p>
            <a:r>
              <a:rPr lang="en-US" dirty="0" smtClean="0"/>
              <a:t>Chart of Tribulation Judgments</a:t>
            </a:r>
            <a:endParaRPr lang="en-US" dirty="0"/>
          </a:p>
        </p:txBody>
      </p:sp>
      <p:graphicFrame>
        <p:nvGraphicFramePr>
          <p:cNvPr id="4" name="Table 3"/>
          <p:cNvGraphicFramePr>
            <a:graphicFrameLocks noGrp="1"/>
          </p:cNvGraphicFramePr>
          <p:nvPr/>
        </p:nvGraphicFramePr>
        <p:xfrm>
          <a:off x="457200" y="914400"/>
          <a:ext cx="8229600" cy="5372862"/>
        </p:xfrm>
        <a:graphic>
          <a:graphicData uri="http://schemas.openxmlformats.org/drawingml/2006/table">
            <a:tbl>
              <a:tblPr/>
              <a:tblGrid>
                <a:gridCol w="1091316"/>
                <a:gridCol w="2379428"/>
                <a:gridCol w="2379428"/>
                <a:gridCol w="2379428"/>
              </a:tblGrid>
              <a:tr h="482346">
                <a:tc>
                  <a:txBody>
                    <a:bodyPr/>
                    <a:lstStyle/>
                    <a:p>
                      <a:pPr marL="0" marR="0" algn="ctr">
                        <a:lnSpc>
                          <a:spcPct val="115000"/>
                        </a:lnSpc>
                        <a:spcBef>
                          <a:spcPts val="0"/>
                        </a:spcBef>
                        <a:spcAft>
                          <a:spcPts val="0"/>
                        </a:spcAft>
                      </a:pPr>
                      <a:r>
                        <a:rPr lang="en-US" sz="1600" b="1" dirty="0">
                          <a:latin typeface="Times New Roman"/>
                          <a:ea typeface="Calibri"/>
                          <a:cs typeface="Times New Roman"/>
                        </a:rPr>
                        <a:t>Event</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Seal Judgments</a:t>
                      </a:r>
                      <a:endParaRPr lang="en-US" sz="1600">
                        <a:latin typeface="Times New Roman"/>
                        <a:ea typeface="Calibri"/>
                        <a:cs typeface="Times New Roman"/>
                      </a:endParaRPr>
                    </a:p>
                    <a:p>
                      <a:pPr marL="0" marR="0" algn="ctr">
                        <a:lnSpc>
                          <a:spcPct val="115000"/>
                        </a:lnSpc>
                        <a:spcBef>
                          <a:spcPts val="0"/>
                        </a:spcBef>
                        <a:spcAft>
                          <a:spcPts val="0"/>
                        </a:spcAft>
                      </a:pPr>
                      <a:r>
                        <a:rPr lang="en-US" sz="1600" b="1">
                          <a:solidFill>
                            <a:srgbClr val="0000FF"/>
                          </a:solidFill>
                          <a:latin typeface="Times New Roman"/>
                          <a:ea typeface="Calibri"/>
                          <a:cs typeface="Times New Roman"/>
                        </a:rPr>
                        <a:t>Rev 6, 8:6</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latin typeface="Times New Roman"/>
                          <a:ea typeface="Calibri"/>
                          <a:cs typeface="Times New Roman"/>
                        </a:rPr>
                        <a:t>Trumpet Judgments</a:t>
                      </a:r>
                      <a:endParaRPr lang="en-US" sz="1600" dirty="0">
                        <a:latin typeface="Times New Roman"/>
                        <a:ea typeface="Calibri"/>
                        <a:cs typeface="Times New Roman"/>
                      </a:endParaRPr>
                    </a:p>
                    <a:p>
                      <a:pPr marL="0" marR="0" algn="ctr">
                        <a:lnSpc>
                          <a:spcPct val="115000"/>
                        </a:lnSpc>
                        <a:spcBef>
                          <a:spcPts val="0"/>
                        </a:spcBef>
                        <a:spcAft>
                          <a:spcPts val="0"/>
                        </a:spcAft>
                      </a:pPr>
                      <a:r>
                        <a:rPr lang="en-US" sz="1600" b="1" dirty="0">
                          <a:solidFill>
                            <a:srgbClr val="0000FF"/>
                          </a:solidFill>
                          <a:latin typeface="Times New Roman"/>
                          <a:ea typeface="Calibri"/>
                          <a:cs typeface="Times New Roman"/>
                        </a:rPr>
                        <a:t>Rev 8:7-9:21</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latin typeface="Times New Roman"/>
                          <a:ea typeface="Calibri"/>
                          <a:cs typeface="Times New Roman"/>
                        </a:rPr>
                        <a:t>Bowl Judgments</a:t>
                      </a:r>
                      <a:endParaRPr lang="en-US" sz="1600">
                        <a:latin typeface="Times New Roman"/>
                        <a:ea typeface="Calibri"/>
                        <a:cs typeface="Times New Roman"/>
                      </a:endParaRPr>
                    </a:p>
                    <a:p>
                      <a:pPr marL="0" marR="0" algn="ctr">
                        <a:lnSpc>
                          <a:spcPct val="115000"/>
                        </a:lnSpc>
                        <a:spcBef>
                          <a:spcPts val="0"/>
                        </a:spcBef>
                        <a:spcAft>
                          <a:spcPts val="0"/>
                        </a:spcAft>
                      </a:pPr>
                      <a:r>
                        <a:rPr lang="en-US" sz="1600" b="1">
                          <a:solidFill>
                            <a:srgbClr val="0000FF"/>
                          </a:solidFill>
                          <a:latin typeface="Times New Roman"/>
                          <a:ea typeface="Calibri"/>
                          <a:cs typeface="Times New Roman"/>
                        </a:rPr>
                        <a:t>Rev 15:1-16:21</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519">
                <a:tc>
                  <a:txBody>
                    <a:bodyPr/>
                    <a:lstStyle/>
                    <a:p>
                      <a:pPr marL="0" marR="0" algn="ctr">
                        <a:lnSpc>
                          <a:spcPct val="115000"/>
                        </a:lnSpc>
                        <a:spcBef>
                          <a:spcPts val="0"/>
                        </a:spcBef>
                        <a:spcAft>
                          <a:spcPts val="0"/>
                        </a:spcAft>
                      </a:pPr>
                      <a:r>
                        <a:rPr lang="en-US" sz="1600">
                          <a:latin typeface="Times New Roman"/>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White Horse (Antichrist)</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Hail, fire, blood: one third of vegetation burned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Malignant sores</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519">
                <a:tc>
                  <a:txBody>
                    <a:bodyPr/>
                    <a:lstStyle/>
                    <a:p>
                      <a:pPr marL="0" marR="0" algn="ctr">
                        <a:lnSpc>
                          <a:spcPct val="115000"/>
                        </a:lnSpc>
                        <a:spcBef>
                          <a:spcPts val="0"/>
                        </a:spcBef>
                        <a:spcAft>
                          <a:spcPts val="0"/>
                        </a:spcAft>
                      </a:pPr>
                      <a:r>
                        <a:rPr lang="en-US" sz="1600">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Red Horse (Anarchy, terrorism</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Great "mountain" thrown into sea: one third of sea blood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Sea turned to blood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519">
                <a:tc>
                  <a:txBody>
                    <a:bodyPr/>
                    <a:lstStyle/>
                    <a:p>
                      <a:pPr marL="0" marR="0" algn="ctr">
                        <a:lnSpc>
                          <a:spcPct val="115000"/>
                        </a:lnSpc>
                        <a:spcBef>
                          <a:spcPts val="0"/>
                        </a:spcBef>
                        <a:spcAft>
                          <a:spcPts val="0"/>
                        </a:spcAft>
                      </a:pPr>
                      <a:r>
                        <a:rPr lang="en-US" sz="16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Black Horse (world-wide economy out of control)</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"Star" falls into fresh water streams, one third poisoned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Fresh waters tuned to blood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46">
                <a:tc>
                  <a:txBody>
                    <a:bodyPr/>
                    <a:lstStyle/>
                    <a:p>
                      <a:pPr marL="0" marR="0" algn="ctr">
                        <a:lnSpc>
                          <a:spcPct val="115000"/>
                        </a:lnSpc>
                        <a:spcBef>
                          <a:spcPts val="0"/>
                        </a:spcBef>
                        <a:spcAft>
                          <a:spcPts val="0"/>
                        </a:spcAft>
                      </a:pPr>
                      <a:r>
                        <a:rPr lang="en-US" sz="1600">
                          <a:latin typeface="Times New Roman"/>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Pale Green Horse (Death and Hades</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Sun, moon stars dimmed one third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Sun flares up scorching men</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46">
                <a:tc>
                  <a:txBody>
                    <a:bodyPr/>
                    <a:lstStyle/>
                    <a:p>
                      <a:pPr marL="0" marR="0" algn="ctr">
                        <a:lnSpc>
                          <a:spcPct val="115000"/>
                        </a:lnSpc>
                        <a:spcBef>
                          <a:spcPts val="0"/>
                        </a:spcBef>
                        <a:spcAft>
                          <a:spcPts val="0"/>
                        </a:spcAft>
                      </a:pPr>
                      <a:r>
                        <a:rPr lang="en-US" sz="1600">
                          <a:latin typeface="Times New Roman"/>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Martyrs' Prayers 6. sun, moon, stars disturbed.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demonic invasion unloosed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Darkness in the land of the Beast</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346">
                <a:tc>
                  <a:txBody>
                    <a:bodyPr/>
                    <a:lstStyle/>
                    <a:p>
                      <a:pPr marL="0" marR="0" algn="ctr">
                        <a:lnSpc>
                          <a:spcPct val="115000"/>
                        </a:lnSpc>
                        <a:spcBef>
                          <a:spcPts val="0"/>
                        </a:spcBef>
                        <a:spcAft>
                          <a:spcPts val="0"/>
                        </a:spcAft>
                      </a:pPr>
                      <a:r>
                        <a:rPr lang="en-US" sz="1600">
                          <a:latin typeface="Times New Roman"/>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Great earthquake</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One third of mankind killed in war</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Invasion of armies into the holy land</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3519">
                <a:tc>
                  <a:txBody>
                    <a:bodyPr/>
                    <a:lstStyle/>
                    <a:p>
                      <a:pPr marL="0" marR="0" algn="ctr">
                        <a:lnSpc>
                          <a:spcPct val="115000"/>
                        </a:lnSpc>
                        <a:spcBef>
                          <a:spcPts val="0"/>
                        </a:spcBef>
                        <a:spcAft>
                          <a:spcPts val="0"/>
                        </a:spcAft>
                      </a:pPr>
                      <a:r>
                        <a:rPr lang="en-US" sz="1600">
                          <a:latin typeface="Times New Roman"/>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Announcement of Trumpet Judgments</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rgbClr val="000000"/>
                          </a:solidFill>
                          <a:latin typeface="Times New Roman"/>
                          <a:ea typeface="Times New Roman"/>
                          <a:cs typeface="Times New Roman"/>
                        </a:rPr>
                        <a:t>Temple in heaven opened, great earthquake, hailstorm</a:t>
                      </a:r>
                      <a:endParaRPr lang="en-US" sz="16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00"/>
                          </a:solidFill>
                          <a:latin typeface="Times New Roman"/>
                          <a:ea typeface="Times New Roman"/>
                          <a:cs typeface="Times New Roman"/>
                        </a:rPr>
                        <a:t>Great Earthquake, cities fall, topography of earth changed</a:t>
                      </a:r>
                      <a:endParaRPr lang="en-US" sz="16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Final Rev 16 Notes</a:t>
            </a:r>
          </a:p>
        </p:txBody>
      </p:sp>
      <p:sp>
        <p:nvSpPr>
          <p:cNvPr id="3" name="Content Placeholder 2"/>
          <p:cNvSpPr>
            <a:spLocks noGrp="1"/>
          </p:cNvSpPr>
          <p:nvPr>
            <p:ph idx="1"/>
          </p:nvPr>
        </p:nvSpPr>
        <p:spPr/>
        <p:txBody>
          <a:bodyPr/>
          <a:lstStyle/>
          <a:p>
            <a:pPr lvl="0"/>
            <a:r>
              <a:rPr lang="en-US" dirty="0" smtClean="0">
                <a:latin typeface="Times New Roman" pitchFamily="18" charset="0"/>
                <a:cs typeface="Times New Roman" pitchFamily="18" charset="0"/>
              </a:rPr>
              <a:t>The stage is set for the </a:t>
            </a:r>
            <a:r>
              <a:rPr lang="en-US" b="1" u="sng" dirty="0" smtClean="0">
                <a:solidFill>
                  <a:srgbClr val="C00000"/>
                </a:solidFill>
                <a:latin typeface="Times New Roman" pitchFamily="18" charset="0"/>
                <a:cs typeface="Times New Roman" pitchFamily="18" charset="0"/>
              </a:rPr>
              <a:t>Second Coming of Christ</a:t>
            </a:r>
            <a:r>
              <a:rPr lang="en-US" dirty="0" smtClean="0">
                <a:latin typeface="Times New Roman" pitchFamily="18" charset="0"/>
                <a:cs typeface="Times New Roman" pitchFamily="18" charset="0"/>
              </a:rPr>
              <a:t>. The next prophetic </a:t>
            </a:r>
            <a:r>
              <a:rPr lang="en-US" b="1" u="sng" dirty="0" smtClean="0">
                <a:solidFill>
                  <a:srgbClr val="C00000"/>
                </a:solidFill>
                <a:latin typeface="Times New Roman" pitchFamily="18" charset="0"/>
                <a:cs typeface="Times New Roman" pitchFamily="18" charset="0"/>
              </a:rPr>
              <a:t>event</a:t>
            </a:r>
            <a:r>
              <a:rPr lang="en-US" dirty="0" smtClean="0">
                <a:latin typeface="Times New Roman" pitchFamily="18" charset="0"/>
                <a:cs typeface="Times New Roman" pitchFamily="18" charset="0"/>
              </a:rPr>
              <a:t> is…</a:t>
            </a:r>
          </a:p>
          <a:p>
            <a:pPr lvl="1"/>
            <a:r>
              <a:rPr lang="en-US" b="1" i="1" dirty="0" smtClean="0">
                <a:solidFill>
                  <a:srgbClr val="0000FF"/>
                </a:solidFill>
                <a:latin typeface="Times New Roman" pitchFamily="18" charset="0"/>
                <a:cs typeface="Times New Roman" pitchFamily="18" charset="0"/>
              </a:rPr>
              <a:t>Rev. 19:11</a:t>
            </a:r>
            <a:r>
              <a:rPr lang="en-US" i="1" dirty="0" smtClean="0">
                <a:solidFill>
                  <a:srgbClr val="0000FF"/>
                </a:solidFill>
                <a:latin typeface="Times New Roman" pitchFamily="18" charset="0"/>
                <a:cs typeface="Times New Roman" pitchFamily="18" charset="0"/>
              </a:rPr>
              <a:t> </a:t>
            </a:r>
            <a:r>
              <a:rPr lang="en-US" i="1" dirty="0" smtClean="0">
                <a:latin typeface="Times New Roman" pitchFamily="18" charset="0"/>
                <a:cs typeface="Times New Roman" pitchFamily="18" charset="0"/>
              </a:rPr>
              <a:t>And I saw heaven opened; and behold, a </a:t>
            </a:r>
            <a:r>
              <a:rPr lang="en-US" b="1" i="1" u="sng" dirty="0" smtClean="0">
                <a:latin typeface="Times New Roman" pitchFamily="18" charset="0"/>
                <a:cs typeface="Times New Roman" pitchFamily="18" charset="0"/>
              </a:rPr>
              <a:t>white horse, and He who sat upon it is called Faithful and True</a:t>
            </a:r>
            <a:r>
              <a:rPr lang="en-US" i="1" dirty="0" smtClean="0">
                <a:latin typeface="Times New Roman" pitchFamily="18" charset="0"/>
                <a:cs typeface="Times New Roman" pitchFamily="18" charset="0"/>
              </a:rPr>
              <a:t>; and in righteousness He judges and wages war. </a:t>
            </a:r>
          </a:p>
          <a:p>
            <a:r>
              <a:rPr lang="en-US" dirty="0" smtClean="0">
                <a:latin typeface="Times New Roman" pitchFamily="18" charset="0"/>
                <a:cs typeface="Times New Roman" pitchFamily="18" charset="0"/>
              </a:rPr>
              <a:t>But before that we learn about the fall of Babylon in </a:t>
            </a:r>
            <a:r>
              <a:rPr lang="en-US" b="1" dirty="0" smtClean="0">
                <a:solidFill>
                  <a:srgbClr val="0000FF"/>
                </a:solidFill>
                <a:latin typeface="Times New Roman" pitchFamily="18" charset="0"/>
                <a:cs typeface="Times New Roman" pitchFamily="18" charset="0"/>
              </a:rPr>
              <a:t>Rev 17 &amp; 18</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Judgments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36</a:t>
            </a:fld>
            <a:endParaRPr lang="en-US"/>
          </a:p>
        </p:txBody>
      </p:sp>
      <p:pic>
        <p:nvPicPr>
          <p:cNvPr id="28674" name="Object 1"/>
          <p:cNvPicPr>
            <a:picLocks noChangeArrowheads="1"/>
          </p:cNvPicPr>
          <p:nvPr/>
        </p:nvPicPr>
        <p:blipFill>
          <a:blip r:embed="rId2" cstate="print"/>
          <a:srcRect b="-443"/>
          <a:stretch>
            <a:fillRect/>
          </a:stretch>
        </p:blipFill>
        <p:spPr bwMode="auto">
          <a:xfrm>
            <a:off x="381000" y="1676400"/>
            <a:ext cx="8305800" cy="3733800"/>
          </a:xfrm>
          <a:prstGeom prst="rect">
            <a:avLst/>
          </a:prstGeom>
          <a:noFill/>
          <a:ln w="9525">
            <a:noFill/>
            <a:miter lim="800000"/>
            <a:headEnd/>
            <a:tailEnd/>
          </a:ln>
        </p:spPr>
      </p:pic>
      <p:cxnSp>
        <p:nvCxnSpPr>
          <p:cNvPr id="7" name="Straight Connector 6"/>
          <p:cNvCxnSpPr/>
          <p:nvPr/>
        </p:nvCxnSpPr>
        <p:spPr>
          <a:xfrm rot="5400000">
            <a:off x="5074920" y="4922520"/>
            <a:ext cx="365760" cy="0"/>
          </a:xfrm>
          <a:prstGeom prst="line">
            <a:avLst/>
          </a:prstGeom>
          <a:ln w="25400"/>
        </p:spPr>
        <p:style>
          <a:lnRef idx="1">
            <a:schemeClr val="dk1"/>
          </a:lnRef>
          <a:fillRef idx="0">
            <a:schemeClr val="dk1"/>
          </a:fillRef>
          <a:effectRef idx="0">
            <a:schemeClr val="dk1"/>
          </a:effectRef>
          <a:fontRef idx="minor">
            <a:schemeClr val="tx1"/>
          </a:fontRef>
        </p:style>
      </p:cxnSp>
      <p:sp>
        <p:nvSpPr>
          <p:cNvPr id="8" name="Diamond 7"/>
          <p:cNvSpPr/>
          <p:nvPr/>
        </p:nvSpPr>
        <p:spPr>
          <a:xfrm>
            <a:off x="8534400" y="4343400"/>
            <a:ext cx="228600" cy="5334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2438400"/>
            <a:ext cx="1548822" cy="584775"/>
          </a:xfrm>
          <a:prstGeom prst="rect">
            <a:avLst/>
          </a:prstGeom>
          <a:noFill/>
        </p:spPr>
        <p:txBody>
          <a:bodyPr wrap="none" rtlCol="0">
            <a:spAutoFit/>
          </a:bodyPr>
          <a:lstStyle/>
          <a:p>
            <a:r>
              <a:rPr lang="en-US" sz="1600" i="1" dirty="0" smtClean="0"/>
              <a:t>The Lamb opens</a:t>
            </a:r>
          </a:p>
          <a:p>
            <a:r>
              <a:rPr lang="en-US" sz="1600" i="1" dirty="0" smtClean="0"/>
              <a:t>the seals.</a:t>
            </a:r>
            <a:endParaRPr lang="en-US" sz="1600" i="1" dirty="0"/>
          </a:p>
        </p:txBody>
      </p:sp>
      <p:sp>
        <p:nvSpPr>
          <p:cNvPr id="10" name="TextBox 9"/>
          <p:cNvSpPr txBox="1"/>
          <p:nvPr/>
        </p:nvSpPr>
        <p:spPr>
          <a:xfrm>
            <a:off x="3810000" y="2590800"/>
            <a:ext cx="1331326" cy="584775"/>
          </a:xfrm>
          <a:prstGeom prst="rect">
            <a:avLst/>
          </a:prstGeom>
          <a:noFill/>
        </p:spPr>
        <p:txBody>
          <a:bodyPr wrap="none" rtlCol="0">
            <a:spAutoFit/>
          </a:bodyPr>
          <a:lstStyle/>
          <a:p>
            <a:r>
              <a:rPr lang="en-US" sz="1600" i="1" dirty="0" smtClean="0"/>
              <a:t>Angels sound</a:t>
            </a:r>
          </a:p>
          <a:p>
            <a:r>
              <a:rPr lang="en-US" sz="1600" i="1" dirty="0" smtClean="0"/>
              <a:t>the trumpets.</a:t>
            </a:r>
            <a:endParaRPr lang="en-US" sz="1600" i="1" dirty="0"/>
          </a:p>
        </p:txBody>
      </p:sp>
      <p:sp>
        <p:nvSpPr>
          <p:cNvPr id="11" name="TextBox 10"/>
          <p:cNvSpPr txBox="1"/>
          <p:nvPr/>
        </p:nvSpPr>
        <p:spPr>
          <a:xfrm>
            <a:off x="6315694" y="2209800"/>
            <a:ext cx="1380506" cy="1077218"/>
          </a:xfrm>
          <a:prstGeom prst="rect">
            <a:avLst/>
          </a:prstGeom>
          <a:noFill/>
        </p:spPr>
        <p:txBody>
          <a:bodyPr wrap="none" rtlCol="0">
            <a:spAutoFit/>
          </a:bodyPr>
          <a:lstStyle/>
          <a:p>
            <a:r>
              <a:rPr lang="en-US" sz="1600" i="1" dirty="0" smtClean="0"/>
              <a:t>God sends the</a:t>
            </a:r>
          </a:p>
          <a:p>
            <a:r>
              <a:rPr lang="en-US" sz="1600" i="1" dirty="0" smtClean="0"/>
              <a:t>bowls out, full</a:t>
            </a:r>
          </a:p>
          <a:p>
            <a:r>
              <a:rPr lang="en-US" sz="1600" i="1" dirty="0" smtClean="0"/>
              <a:t>of the wrath</a:t>
            </a:r>
          </a:p>
          <a:p>
            <a:r>
              <a:rPr lang="en-US" sz="1600" i="1" dirty="0" smtClean="0"/>
              <a:t>of God.</a:t>
            </a:r>
            <a:endParaRPr lang="en-US" sz="16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67000"/>
            <a:ext cx="8229600" cy="3459163"/>
          </a:xfrm>
        </p:spPr>
        <p:txBody>
          <a:bodyPr>
            <a:normAutofit/>
          </a:bodyPr>
          <a:lstStyle/>
          <a:p>
            <a:pPr algn="ctr">
              <a:buNone/>
            </a:pPr>
            <a:r>
              <a:rPr lang="en-US" sz="8000" dirty="0" smtClean="0"/>
              <a:t>End of </a:t>
            </a:r>
            <a:r>
              <a:rPr lang="en-US" sz="8000" dirty="0" smtClean="0">
                <a:solidFill>
                  <a:srgbClr val="0000FF"/>
                </a:solidFill>
              </a:rPr>
              <a:t>Rev 16</a:t>
            </a:r>
            <a:endParaRPr lang="en-US" sz="8000" dirty="0">
              <a:solidFill>
                <a:srgbClr val="0000FF"/>
              </a:solidFill>
            </a:endParaRPr>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295400"/>
          </a:xfrm>
        </p:spPr>
        <p:txBody>
          <a:bodyPr>
            <a:noAutofit/>
          </a:bodyPr>
          <a:lstStyle/>
          <a:p>
            <a:r>
              <a:rPr lang="en-US" sz="2000" b="1" dirty="0" smtClean="0"/>
              <a:t>Revelation of Jesus Christ </a:t>
            </a:r>
            <a:r>
              <a:rPr lang="en-US" sz="2000" b="1" dirty="0" smtClean="0">
                <a:sym typeface="Symbol"/>
              </a:rPr>
              <a:t></a:t>
            </a:r>
            <a:r>
              <a:rPr lang="en-US" sz="2000" b="1" dirty="0" smtClean="0"/>
              <a:t> Future Events</a:t>
            </a:r>
            <a:r>
              <a:rPr lang="en-US" sz="2000" dirty="0" smtClean="0"/>
              <a:t/>
            </a:r>
            <a:br>
              <a:rPr lang="en-US" sz="2000" dirty="0" smtClean="0"/>
            </a:br>
            <a:r>
              <a:rPr lang="en-US" sz="1800" i="1" dirty="0" smtClean="0"/>
              <a:t>Bible Knowledge Commentary [adjusted]</a:t>
            </a:r>
            <a:r>
              <a:rPr lang="en-US" sz="1800" dirty="0" smtClean="0"/>
              <a:t/>
            </a:r>
            <a:br>
              <a:rPr lang="en-US" sz="1800" dirty="0" smtClean="0"/>
            </a:br>
            <a:r>
              <a:rPr lang="en-US" sz="1800" i="1" dirty="0" smtClean="0"/>
              <a:t>Events in Italics are not necessarily in the Book of Revelation</a:t>
            </a:r>
            <a:r>
              <a:rPr lang="en-US" sz="1800" dirty="0" smtClean="0"/>
              <a:t/>
            </a:r>
            <a:br>
              <a:rPr lang="en-US" sz="1800" dirty="0" smtClean="0"/>
            </a:br>
            <a:r>
              <a:rPr lang="en-US" sz="1800" b="1" i="1" dirty="0" smtClean="0">
                <a:solidFill>
                  <a:srgbClr val="C00000"/>
                </a:solidFill>
              </a:rPr>
              <a:t>Events in bold rust are parenthetic sections of Revelation</a:t>
            </a:r>
            <a:endParaRPr lang="en-US" sz="2000" dirty="0">
              <a:solidFill>
                <a:srgbClr val="C00000"/>
              </a:solidFill>
            </a:endParaRPr>
          </a:p>
        </p:txBody>
      </p:sp>
      <p:sp>
        <p:nvSpPr>
          <p:cNvPr id="8" name="Content Placeholder 7"/>
          <p:cNvSpPr>
            <a:spLocks noGrp="1"/>
          </p:cNvSpPr>
          <p:nvPr>
            <p:ph sz="half" idx="1"/>
          </p:nvPr>
        </p:nvSpPr>
        <p:spPr>
          <a:xfrm>
            <a:off x="304800" y="1265237"/>
            <a:ext cx="4191000" cy="4525963"/>
          </a:xfrm>
        </p:spPr>
        <p:txBody>
          <a:bodyPr>
            <a:noAutofit/>
          </a:bodyPr>
          <a:lstStyle/>
          <a:p>
            <a:pPr marL="231775" indent="-231775">
              <a:buNone/>
            </a:pPr>
            <a:r>
              <a:rPr lang="en-US" sz="1100" b="1" i="1" u="sng" dirty="0" smtClean="0">
                <a:solidFill>
                  <a:srgbClr val="0000FF"/>
                </a:solidFill>
                <a:latin typeface="Times New Roman" pitchFamily="18" charset="0"/>
                <a:cs typeface="Times New Roman" pitchFamily="18" charset="0"/>
              </a:rPr>
              <a:t>The Apostasy of the church</a:t>
            </a:r>
            <a:endParaRPr lang="en-US" sz="1100" b="1" dirty="0" smtClean="0">
              <a:solidFill>
                <a:srgbClr val="0000FF"/>
              </a:solidFill>
              <a:latin typeface="Times New Roman" pitchFamily="18" charset="0"/>
              <a:cs typeface="Times New Roman" pitchFamily="18" charset="0"/>
            </a:endParaRPr>
          </a:p>
          <a:p>
            <a:pPr marL="231775" lvl="0" indent="-231775">
              <a:buFont typeface="+mj-lt"/>
              <a:buAutoNum type="arabicPeriod"/>
            </a:pPr>
            <a:r>
              <a:rPr lang="en-US" sz="1100" i="1" dirty="0" smtClean="0">
                <a:latin typeface="Times New Roman" pitchFamily="18" charset="0"/>
                <a:cs typeface="Times New Roman" pitchFamily="18" charset="0"/>
              </a:rPr>
              <a:t>The rise of a 10 nation confederacy (countries of Christendom?)</a:t>
            </a:r>
            <a:endParaRPr lang="en-US" sz="1100" dirty="0" smtClean="0">
              <a:latin typeface="Times New Roman" pitchFamily="18" charset="0"/>
              <a:cs typeface="Times New Roman" pitchFamily="18" charset="0"/>
            </a:endParaRPr>
          </a:p>
          <a:p>
            <a:pPr marL="231775" lvl="0" indent="-231775">
              <a:buFont typeface="+mj-lt"/>
              <a:buAutoNum type="arabicPeriod"/>
            </a:pPr>
            <a:r>
              <a:rPr lang="en-US" sz="1100" i="1" dirty="0" smtClean="0">
                <a:latin typeface="Times New Roman" pitchFamily="18" charset="0"/>
                <a:cs typeface="Times New Roman" pitchFamily="18" charset="0"/>
              </a:rPr>
              <a:t>Rapture of the Church (true believers)</a:t>
            </a:r>
            <a:endParaRPr lang="en-US" sz="1100" dirty="0" smtClean="0">
              <a:latin typeface="Times New Roman" pitchFamily="18" charset="0"/>
              <a:cs typeface="Times New Roman" pitchFamily="18" charset="0"/>
            </a:endParaRPr>
          </a:p>
          <a:p>
            <a:pPr marL="231775" lvl="0" indent="-231775">
              <a:buFont typeface="+mj-lt"/>
              <a:buAutoNum type="arabicPeriod"/>
            </a:pPr>
            <a:r>
              <a:rPr lang="en-US" sz="1100" i="1" dirty="0" smtClean="0">
                <a:latin typeface="Times New Roman" pitchFamily="18" charset="0"/>
                <a:cs typeface="Times New Roman" pitchFamily="18" charset="0"/>
              </a:rPr>
              <a:t>Judgment seat of Christ (Bema seat) </a:t>
            </a:r>
            <a:r>
              <a:rPr lang="en-US" sz="1100" i="1" dirty="0" smtClean="0">
                <a:latin typeface="Times New Roman" pitchFamily="18" charset="0"/>
                <a:cs typeface="Times New Roman" pitchFamily="18" charset="0"/>
                <a:sym typeface="Symbol"/>
              </a:rPr>
              <a:t></a:t>
            </a:r>
            <a:r>
              <a:rPr lang="en-US" sz="1100" i="1" dirty="0" smtClean="0">
                <a:latin typeface="Times New Roman" pitchFamily="18" charset="0"/>
                <a:cs typeface="Times New Roman" pitchFamily="18" charset="0"/>
              </a:rPr>
              <a:t> of the Church saints</a:t>
            </a:r>
            <a:endParaRPr lang="en-US" sz="1100" dirty="0" smtClean="0">
              <a:latin typeface="Times New Roman" pitchFamily="18" charset="0"/>
              <a:cs typeface="Times New Roman" pitchFamily="18" charset="0"/>
            </a:endParaRPr>
          </a:p>
          <a:p>
            <a:pPr marL="231775" lvl="0" indent="-231775">
              <a:buFont typeface="+mj-lt"/>
              <a:buAutoNum type="arabicPeriod"/>
            </a:pPr>
            <a:r>
              <a:rPr lang="en-US" sz="1100" i="1" dirty="0" smtClean="0">
                <a:latin typeface="Times New Roman" pitchFamily="18" charset="0"/>
                <a:cs typeface="Times New Roman" pitchFamily="18" charset="0"/>
              </a:rPr>
              <a:t>Three of the nations taken over by a strong ruler</a:t>
            </a:r>
            <a:endParaRPr lang="en-US" sz="1100" dirty="0" smtClean="0">
              <a:latin typeface="Times New Roman" pitchFamily="18" charset="0"/>
              <a:cs typeface="Times New Roman" pitchFamily="18" charset="0"/>
            </a:endParaRPr>
          </a:p>
          <a:p>
            <a:pPr marL="231775" lvl="0" indent="-231775">
              <a:buFont typeface="+mj-lt"/>
              <a:buAutoNum type="arabicPeriod"/>
            </a:pPr>
            <a:r>
              <a:rPr lang="en-US" sz="1100" i="1" dirty="0" smtClean="0">
                <a:latin typeface="Times New Roman" pitchFamily="18" charset="0"/>
                <a:cs typeface="Times New Roman" pitchFamily="18" charset="0"/>
              </a:rPr>
              <a:t>Strong ruler ascends to lead the 7 nation confederacy</a:t>
            </a:r>
            <a:endParaRPr lang="en-US" sz="1100" dirty="0" smtClean="0">
              <a:latin typeface="Times New Roman" pitchFamily="18" charset="0"/>
              <a:cs typeface="Times New Roman" pitchFamily="18" charset="0"/>
            </a:endParaRPr>
          </a:p>
          <a:p>
            <a:pPr marL="231775" lvl="0" indent="-231775">
              <a:buFont typeface="+mj-lt"/>
              <a:buAutoNum type="arabicPeriod"/>
            </a:pPr>
            <a:r>
              <a:rPr lang="en-US" sz="1100" i="1" dirty="0" smtClean="0">
                <a:latin typeface="Times New Roman" pitchFamily="18" charset="0"/>
                <a:cs typeface="Times New Roman" pitchFamily="18" charset="0"/>
              </a:rPr>
              <a:t>Treaty between the strong leader and Israel</a:t>
            </a:r>
            <a:endParaRPr lang="en-US" sz="1100" dirty="0" smtClean="0">
              <a:latin typeface="Times New Roman" pitchFamily="18" charset="0"/>
              <a:cs typeface="Times New Roman" pitchFamily="18" charset="0"/>
            </a:endParaRPr>
          </a:p>
          <a:p>
            <a:pPr marL="231775" indent="-231775">
              <a:buNone/>
            </a:pPr>
            <a:r>
              <a:rPr lang="en-US" sz="1100" b="1" i="1" u="sng" dirty="0" smtClean="0">
                <a:solidFill>
                  <a:srgbClr val="0000FF"/>
                </a:solidFill>
                <a:latin typeface="Times New Roman" pitchFamily="18" charset="0"/>
                <a:cs typeface="Times New Roman" pitchFamily="18" charset="0"/>
              </a:rPr>
              <a:t>The Tribulation begins</a:t>
            </a:r>
          </a:p>
          <a:p>
            <a:pPr marL="231775" lvl="0" indent="-231775">
              <a:buFont typeface="+mj-lt"/>
              <a:buAutoNum type="arabicPeriod" startAt="7"/>
            </a:pPr>
            <a:r>
              <a:rPr lang="en-US" sz="1100" b="1" dirty="0" smtClean="0">
                <a:latin typeface="Times New Roman" pitchFamily="18" charset="0"/>
                <a:cs typeface="Times New Roman" pitchFamily="18" charset="0"/>
              </a:rPr>
              <a:t>Scroll with 7 seals</a:t>
            </a:r>
            <a:r>
              <a:rPr lang="en-US" sz="1100" dirty="0" smtClean="0">
                <a:latin typeface="Times New Roman" pitchFamily="18" charset="0"/>
                <a:cs typeface="Times New Roman" pitchFamily="18" charset="0"/>
              </a:rPr>
              <a:t>, Lion of Judah/Root of David/Lamb is </a:t>
            </a:r>
            <a:r>
              <a:rPr lang="en-US" sz="1100" u="sng" dirty="0" smtClean="0">
                <a:latin typeface="Times New Roman" pitchFamily="18" charset="0"/>
                <a:cs typeface="Times New Roman" pitchFamily="18" charset="0"/>
              </a:rPr>
              <a:t>the only one</a:t>
            </a:r>
            <a:r>
              <a:rPr lang="en-US" sz="1100" dirty="0" smtClean="0">
                <a:latin typeface="Times New Roman" pitchFamily="18" charset="0"/>
                <a:cs typeface="Times New Roman" pitchFamily="18" charset="0"/>
              </a:rPr>
              <a:t> worthy to open it</a:t>
            </a:r>
          </a:p>
          <a:p>
            <a:pPr marL="231775" lvl="0" indent="-231775">
              <a:buFont typeface="+mj-lt"/>
              <a:buAutoNum type="arabicPeriod" startAt="7"/>
            </a:pPr>
            <a:r>
              <a:rPr lang="en-US" sz="1100" b="1" dirty="0" smtClean="0">
                <a:latin typeface="Times New Roman" pitchFamily="18" charset="0"/>
                <a:cs typeface="Times New Roman" pitchFamily="18" charset="0"/>
              </a:rPr>
              <a:t>6 seal judgments begin</a:t>
            </a:r>
            <a:endParaRPr lang="en-US" sz="1100" dirty="0" smtClean="0">
              <a:latin typeface="Times New Roman" pitchFamily="18" charset="0"/>
              <a:cs typeface="Times New Roman" pitchFamily="18" charset="0"/>
            </a:endParaRPr>
          </a:p>
          <a:p>
            <a:pPr marL="231775" lvl="0" indent="-231775">
              <a:buFont typeface="+mj-lt"/>
              <a:buAutoNum type="arabicPeriod" startAt="7"/>
            </a:pPr>
            <a:r>
              <a:rPr lang="en-US" sz="1100" i="1" dirty="0" smtClean="0">
                <a:latin typeface="Times New Roman" pitchFamily="18" charset="0"/>
                <a:cs typeface="Times New Roman" pitchFamily="18" charset="0"/>
              </a:rPr>
              <a:t>Northern and Southern confederacies attack Israel, defeated by God</a:t>
            </a:r>
            <a:endParaRPr lang="en-US" sz="1100" dirty="0" smtClean="0">
              <a:latin typeface="Times New Roman" pitchFamily="18" charset="0"/>
              <a:cs typeface="Times New Roman" pitchFamily="18" charset="0"/>
            </a:endParaRPr>
          </a:p>
          <a:p>
            <a:pPr marL="231775" lvl="0" indent="-231775">
              <a:buFont typeface="+mj-lt"/>
              <a:buAutoNum type="arabicPeriod" startAt="7"/>
            </a:pPr>
            <a:r>
              <a:rPr lang="en-US" sz="1100" i="1" dirty="0" smtClean="0">
                <a:latin typeface="Times New Roman" pitchFamily="18" charset="0"/>
                <a:cs typeface="Times New Roman" pitchFamily="18" charset="0"/>
              </a:rPr>
              <a:t>Abomination of Desolation</a:t>
            </a:r>
            <a:endParaRPr lang="en-US" sz="1100" dirty="0" smtClean="0">
              <a:latin typeface="Times New Roman" pitchFamily="18" charset="0"/>
              <a:cs typeface="Times New Roman" pitchFamily="18" charset="0"/>
            </a:endParaRPr>
          </a:p>
          <a:p>
            <a:pPr marL="231775" indent="-231775">
              <a:buNone/>
            </a:pPr>
            <a:r>
              <a:rPr lang="en-US" sz="1100" b="1" i="1" u="sng" dirty="0" smtClean="0">
                <a:solidFill>
                  <a:srgbClr val="0000FF"/>
                </a:solidFill>
                <a:latin typeface="Times New Roman" pitchFamily="18" charset="0"/>
                <a:cs typeface="Times New Roman" pitchFamily="18" charset="0"/>
              </a:rPr>
              <a:t>The Great Tribulation begins at 7th seal (Chap 8)</a:t>
            </a:r>
          </a:p>
          <a:p>
            <a:pPr marL="231775" lvl="0" indent="-231775">
              <a:buFont typeface="+mj-lt"/>
              <a:buAutoNum type="arabicPeriod" startAt="11"/>
            </a:pPr>
            <a:r>
              <a:rPr lang="en-US" sz="1100" b="1" dirty="0" smtClean="0">
                <a:solidFill>
                  <a:srgbClr val="C00000"/>
                </a:solidFill>
                <a:latin typeface="Times New Roman" pitchFamily="18" charset="0"/>
                <a:cs typeface="Times New Roman" pitchFamily="18" charset="0"/>
              </a:rPr>
              <a:t>Parenthetic 1 - 144,000 sons of Israel sealed as servants of the Lord</a:t>
            </a:r>
            <a:endParaRPr lang="en-US" sz="1100" dirty="0" smtClean="0">
              <a:solidFill>
                <a:srgbClr val="C00000"/>
              </a:solidFill>
              <a:latin typeface="Times New Roman" pitchFamily="18" charset="0"/>
              <a:cs typeface="Times New Roman" pitchFamily="18" charset="0"/>
            </a:endParaRPr>
          </a:p>
          <a:p>
            <a:pPr marL="231775" indent="-231775">
              <a:buFont typeface="+mj-lt"/>
              <a:buAutoNum type="arabicPeriod" startAt="11"/>
            </a:pPr>
            <a:r>
              <a:rPr lang="en-US" sz="1100" b="1" dirty="0" smtClean="0">
                <a:solidFill>
                  <a:srgbClr val="C00000"/>
                </a:solidFill>
                <a:latin typeface="Times New Roman" pitchFamily="18" charset="0"/>
                <a:cs typeface="Times New Roman" pitchFamily="18" charset="0"/>
              </a:rPr>
              <a:t>Parenthetic 1 - Great multitude of Gentiles standing before the Lamb</a:t>
            </a:r>
          </a:p>
          <a:p>
            <a:pPr marL="231775" lvl="0" indent="-231775">
              <a:buFont typeface="+mj-lt"/>
              <a:buAutoNum type="arabicPeriod" startAt="11"/>
            </a:pPr>
            <a:r>
              <a:rPr lang="en-US" sz="1100" b="1" dirty="0" smtClean="0">
                <a:latin typeface="Times New Roman" pitchFamily="18" charset="0"/>
                <a:cs typeface="Times New Roman" pitchFamily="18" charset="0"/>
              </a:rPr>
              <a:t>7</a:t>
            </a:r>
            <a:r>
              <a:rPr lang="en-US" sz="1100" b="1" baseline="30000" dirty="0" smtClean="0">
                <a:latin typeface="Times New Roman" pitchFamily="18" charset="0"/>
                <a:cs typeface="Times New Roman" pitchFamily="18" charset="0"/>
              </a:rPr>
              <a:t>th</a:t>
            </a:r>
            <a:r>
              <a:rPr lang="en-US" sz="1100" b="1" dirty="0" smtClean="0">
                <a:latin typeface="Times New Roman" pitchFamily="18" charset="0"/>
                <a:cs typeface="Times New Roman" pitchFamily="18" charset="0"/>
              </a:rPr>
              <a:t> seal opened giving 7 trumpet </a:t>
            </a:r>
            <a:r>
              <a:rPr lang="en-US" sz="1100" b="1" dirty="0" err="1" smtClean="0">
                <a:latin typeface="Times New Roman" pitchFamily="18" charset="0"/>
                <a:cs typeface="Times New Roman" pitchFamily="18" charset="0"/>
              </a:rPr>
              <a:t>judgements</a:t>
            </a:r>
            <a:endParaRPr lang="en-US" sz="1100" dirty="0" smtClean="0">
              <a:latin typeface="Times New Roman" pitchFamily="18" charset="0"/>
              <a:cs typeface="Times New Roman" pitchFamily="18" charset="0"/>
            </a:endParaRPr>
          </a:p>
          <a:p>
            <a:pPr marL="231775" lvl="0" indent="-231775">
              <a:buFont typeface="+mj-lt"/>
              <a:buAutoNum type="arabicPeriod" startAt="11"/>
            </a:pPr>
            <a:r>
              <a:rPr lang="en-US" sz="1100" dirty="0" smtClean="0">
                <a:latin typeface="Times New Roman" pitchFamily="18" charset="0"/>
                <a:cs typeface="Times New Roman" pitchFamily="18" charset="0"/>
              </a:rPr>
              <a:t>Silence in heaven for ½ hour</a:t>
            </a:r>
          </a:p>
          <a:p>
            <a:pPr marL="231775" lvl="0" indent="-231775">
              <a:buFont typeface="+mj-lt"/>
              <a:buAutoNum type="arabicPeriod" startAt="11"/>
            </a:pPr>
            <a:r>
              <a:rPr lang="en-US" sz="1100" dirty="0" smtClean="0">
                <a:latin typeface="Times New Roman" pitchFamily="18" charset="0"/>
                <a:cs typeface="Times New Roman" pitchFamily="18" charset="0"/>
              </a:rPr>
              <a:t>Wrath of the Lamb, (Day of the Lord?)</a:t>
            </a:r>
          </a:p>
          <a:p>
            <a:pPr marL="231775" lvl="0" indent="-231775">
              <a:buFont typeface="+mj-lt"/>
              <a:buAutoNum type="arabicPeriod" startAt="11"/>
            </a:pPr>
            <a:r>
              <a:rPr lang="en-US" sz="1100" b="1" dirty="0" smtClean="0">
                <a:latin typeface="Times New Roman" pitchFamily="18" charset="0"/>
                <a:cs typeface="Times New Roman" pitchFamily="18" charset="0"/>
              </a:rPr>
              <a:t>3 trumpet judgments</a:t>
            </a:r>
            <a:endParaRPr lang="en-US" sz="1100" dirty="0" smtClean="0">
              <a:latin typeface="Times New Roman" pitchFamily="18" charset="0"/>
              <a:cs typeface="Times New Roman" pitchFamily="18" charset="0"/>
            </a:endParaRPr>
          </a:p>
          <a:p>
            <a:pPr marL="231775" lvl="0" indent="-231775">
              <a:buFont typeface="+mj-lt"/>
              <a:buAutoNum type="arabicPeriod" startAt="11"/>
            </a:pPr>
            <a:r>
              <a:rPr lang="en-US" sz="1100" b="1" dirty="0" smtClean="0">
                <a:latin typeface="Times New Roman" pitchFamily="18" charset="0"/>
                <a:cs typeface="Times New Roman" pitchFamily="18" charset="0"/>
              </a:rPr>
              <a:t>4</a:t>
            </a:r>
            <a:r>
              <a:rPr lang="en-US" sz="1100" b="1" baseline="30000" dirty="0" smtClean="0">
                <a:latin typeface="Times New Roman" pitchFamily="18" charset="0"/>
                <a:cs typeface="Times New Roman" pitchFamily="18" charset="0"/>
              </a:rPr>
              <a:t>th</a:t>
            </a:r>
            <a:r>
              <a:rPr lang="en-US" sz="1100" b="1" dirty="0" smtClean="0">
                <a:latin typeface="Times New Roman" pitchFamily="18" charset="0"/>
                <a:cs typeface="Times New Roman" pitchFamily="18" charset="0"/>
              </a:rPr>
              <a:t> trumpet - sun, moon, stars smitten: 3 woes (trumpets 5, 6, and 7)</a:t>
            </a:r>
            <a:endParaRPr lang="en-US" sz="1100" dirty="0" smtClean="0">
              <a:latin typeface="Times New Roman" pitchFamily="18" charset="0"/>
              <a:cs typeface="Times New Roman" pitchFamily="18" charset="0"/>
            </a:endParaRPr>
          </a:p>
          <a:p>
            <a:pPr marL="231775" lvl="0" indent="-231775">
              <a:buFont typeface="+mj-lt"/>
              <a:buAutoNum type="arabicPeriod" startAt="11"/>
            </a:pPr>
            <a:r>
              <a:rPr lang="en-US" sz="1100" i="1" dirty="0" smtClean="0">
                <a:latin typeface="Times New Roman" pitchFamily="18" charset="0"/>
                <a:cs typeface="Times New Roman" pitchFamily="18" charset="0"/>
              </a:rPr>
              <a:t>Eastern kingdom (China?) attacks Israel</a:t>
            </a:r>
            <a:endParaRPr lang="en-US" sz="1100" dirty="0" smtClean="0">
              <a:latin typeface="Times New Roman" pitchFamily="18" charset="0"/>
              <a:cs typeface="Times New Roman" pitchFamily="18" charset="0"/>
            </a:endParaRPr>
          </a:p>
          <a:p>
            <a:pPr marL="514350" indent="-514350">
              <a:buFont typeface="+mj-lt"/>
              <a:buAutoNum type="arabicPeriod" startAt="11"/>
            </a:pPr>
            <a:endParaRPr lang="en-US" sz="1050" dirty="0">
              <a:latin typeface="Times New Roman" pitchFamily="18" charset="0"/>
              <a:cs typeface="Times New Roman" pitchFamily="18" charset="0"/>
            </a:endParaRPr>
          </a:p>
        </p:txBody>
      </p:sp>
      <p:sp>
        <p:nvSpPr>
          <p:cNvPr id="9" name="Content Placeholder 8"/>
          <p:cNvSpPr>
            <a:spLocks noGrp="1"/>
          </p:cNvSpPr>
          <p:nvPr>
            <p:ph sz="half" idx="2"/>
          </p:nvPr>
        </p:nvSpPr>
        <p:spPr>
          <a:xfrm>
            <a:off x="4648200" y="1265237"/>
            <a:ext cx="4267200" cy="4525963"/>
          </a:xfrm>
        </p:spPr>
        <p:txBody>
          <a:bodyPr>
            <a:noAutofit/>
          </a:bodyPr>
          <a:lstStyle/>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2 - The little scroll &amp; The Two witnesses</a:t>
            </a:r>
          </a:p>
          <a:p>
            <a:pPr marL="231775" indent="-231775">
              <a:buFont typeface="+mj-lt"/>
              <a:buAutoNum type="arabicPeriod" startAt="20"/>
            </a:pPr>
            <a:r>
              <a:rPr lang="en-US" sz="1100" b="1" dirty="0" smtClean="0">
                <a:latin typeface="Times New Roman" pitchFamily="18" charset="0"/>
                <a:cs typeface="Times New Roman" pitchFamily="18" charset="0"/>
              </a:rPr>
              <a:t>7</a:t>
            </a:r>
            <a:r>
              <a:rPr lang="en-US" sz="1100" b="1" baseline="30000" dirty="0" smtClean="0">
                <a:latin typeface="Times New Roman" pitchFamily="18" charset="0"/>
                <a:cs typeface="Times New Roman" pitchFamily="18" charset="0"/>
              </a:rPr>
              <a:t>th</a:t>
            </a:r>
            <a:r>
              <a:rPr lang="en-US" sz="1100" b="1" dirty="0" smtClean="0">
                <a:latin typeface="Times New Roman" pitchFamily="18" charset="0"/>
                <a:cs typeface="Times New Roman" pitchFamily="18" charset="0"/>
              </a:rPr>
              <a:t> trumpet (rewards to prophets and saints)</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Satan thrown out of heaven</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Jews flee to the wilderness</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Beginning of persecution of Tribulation saints</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Beast rises out of the sea (recognized as Anti-Christ)</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3 - 2nd beast rises out of the earth (world religious leader </a:t>
            </a:r>
            <a:r>
              <a:rPr lang="en-US" sz="1100" b="1" dirty="0" smtClean="0">
                <a:solidFill>
                  <a:srgbClr val="C00000"/>
                </a:solidFill>
                <a:latin typeface="Times New Roman" pitchFamily="18" charset="0"/>
                <a:cs typeface="Times New Roman" pitchFamily="18" charset="0"/>
                <a:sym typeface="Symbol"/>
              </a:rPr>
              <a:t></a:t>
            </a:r>
            <a:r>
              <a:rPr lang="en-US" sz="1100" b="1" dirty="0" smtClean="0">
                <a:solidFill>
                  <a:srgbClr val="C00000"/>
                </a:solidFill>
                <a:latin typeface="Times New Roman" pitchFamily="18" charset="0"/>
                <a:cs typeface="Times New Roman" pitchFamily="18" charset="0"/>
              </a:rPr>
              <a:t> the harlot, Babylon)</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The everlasting gospel preached to the world</a:t>
            </a:r>
          </a:p>
          <a:p>
            <a:pPr marL="231775" indent="-231775">
              <a:buFont typeface="+mj-lt"/>
              <a:buAutoNum type="arabicPeriod" startAt="20"/>
            </a:pPr>
            <a:r>
              <a:rPr lang="en-US" sz="1100" b="1" dirty="0" smtClean="0">
                <a:solidFill>
                  <a:srgbClr val="C00000"/>
                </a:solidFill>
                <a:latin typeface="Times New Roman" pitchFamily="18" charset="0"/>
                <a:cs typeface="Times New Roman" pitchFamily="18" charset="0"/>
              </a:rPr>
              <a:t>Parenthetic 3 - Harvesting of the earth</a:t>
            </a:r>
          </a:p>
          <a:p>
            <a:pPr marL="231775" lvl="0" indent="-231775">
              <a:buFont typeface="+mj-lt"/>
              <a:buAutoNum type="arabicPeriod" startAt="28"/>
            </a:pPr>
            <a:r>
              <a:rPr lang="en-US" sz="2000" b="1" dirty="0" smtClean="0">
                <a:latin typeface="Times New Roman" pitchFamily="18" charset="0"/>
                <a:cs typeface="Times New Roman" pitchFamily="18" charset="0"/>
              </a:rPr>
              <a:t>7 bowl (or vial) judgments</a:t>
            </a:r>
            <a:endParaRPr lang="en-US" sz="2000" dirty="0" smtClean="0">
              <a:latin typeface="Times New Roman" pitchFamily="18" charset="0"/>
              <a:cs typeface="Times New Roman" pitchFamily="18" charset="0"/>
            </a:endParaRPr>
          </a:p>
          <a:p>
            <a:pPr marL="231775" indent="-231775">
              <a:buFont typeface="+mj-lt"/>
              <a:buAutoNum type="arabicPeriod" startAt="28"/>
            </a:pPr>
            <a:r>
              <a:rPr lang="en-US" sz="1100" b="1" dirty="0" smtClean="0">
                <a:solidFill>
                  <a:srgbClr val="C00000"/>
                </a:solidFill>
                <a:latin typeface="Times New Roman" pitchFamily="18" charset="0"/>
                <a:cs typeface="Times New Roman" pitchFamily="18" charset="0"/>
              </a:rPr>
              <a:t>Parenthetic 4 - Destruction of religious Babylon</a:t>
            </a:r>
          </a:p>
          <a:p>
            <a:pPr marL="231775" indent="-231775">
              <a:buFont typeface="+mj-lt"/>
              <a:buAutoNum type="arabicPeriod" startAt="28"/>
            </a:pPr>
            <a:r>
              <a:rPr lang="en-US" sz="1100" b="1" dirty="0" smtClean="0">
                <a:solidFill>
                  <a:srgbClr val="C00000"/>
                </a:solidFill>
                <a:latin typeface="Times New Roman" pitchFamily="18" charset="0"/>
                <a:cs typeface="Times New Roman" pitchFamily="18" charset="0"/>
              </a:rPr>
              <a:t>Parenthetic 4 - Destruction of commercial Babylon</a:t>
            </a:r>
          </a:p>
          <a:p>
            <a:pPr marL="341313" lvl="0" indent="-341313">
              <a:buFont typeface="+mj-lt"/>
              <a:buAutoNum type="arabicPeriod" startAt="28"/>
            </a:pPr>
            <a:r>
              <a:rPr lang="en-US" sz="1100" dirty="0" smtClean="0">
                <a:latin typeface="Times New Roman" pitchFamily="18" charset="0"/>
                <a:cs typeface="Times New Roman" pitchFamily="18" charset="0"/>
              </a:rPr>
              <a:t>Marriage supper of the Lamb</a:t>
            </a:r>
          </a:p>
          <a:p>
            <a:pPr marL="341313" lvl="0" indent="-341313">
              <a:buFont typeface="+mj-lt"/>
              <a:buAutoNum type="arabicPeriod" startAt="28"/>
            </a:pPr>
            <a:r>
              <a:rPr lang="en-US" sz="1100" dirty="0" smtClean="0">
                <a:latin typeface="Times New Roman" pitchFamily="18" charset="0"/>
                <a:cs typeface="Times New Roman" pitchFamily="18" charset="0"/>
              </a:rPr>
              <a:t>Nations gather to fight the Anti-Christ in Armageddon</a:t>
            </a:r>
          </a:p>
          <a:p>
            <a:pPr marL="341313" lvl="0" indent="-341313">
              <a:buFont typeface="+mj-lt"/>
              <a:buAutoNum type="arabicPeriod" startAt="28"/>
            </a:pPr>
            <a:r>
              <a:rPr lang="en-US" sz="1100" dirty="0" smtClean="0">
                <a:latin typeface="Times New Roman" pitchFamily="18" charset="0"/>
                <a:cs typeface="Times New Roman" pitchFamily="18" charset="0"/>
              </a:rPr>
              <a:t>Christ comes in great power and glory, and with His saints</a:t>
            </a:r>
          </a:p>
          <a:p>
            <a:pPr marL="231775" indent="-231775">
              <a:buNone/>
            </a:pPr>
            <a:r>
              <a:rPr lang="en-US" sz="1100" b="1" i="1" u="sng" dirty="0" smtClean="0">
                <a:solidFill>
                  <a:srgbClr val="0000FF"/>
                </a:solidFill>
                <a:latin typeface="Times New Roman" pitchFamily="18" charset="0"/>
                <a:cs typeface="Times New Roman" pitchFamily="18" charset="0"/>
              </a:rPr>
              <a:t>The Great Tribulation ends</a:t>
            </a:r>
          </a:p>
          <a:p>
            <a:pPr marL="341313" lvl="0" indent="-341313">
              <a:buFont typeface="+mj-lt"/>
              <a:buAutoNum type="arabicPeriod" startAt="34"/>
            </a:pPr>
            <a:r>
              <a:rPr lang="en-US" sz="1100" dirty="0" smtClean="0">
                <a:latin typeface="Times New Roman" pitchFamily="18" charset="0"/>
                <a:cs typeface="Times New Roman" pitchFamily="18" charset="0"/>
              </a:rPr>
              <a:t>Beast and false prophet thrown into the lake of fire</a:t>
            </a:r>
          </a:p>
          <a:p>
            <a:pPr marL="341313" lvl="0" indent="-341313">
              <a:buFont typeface="+mj-lt"/>
              <a:buAutoNum type="arabicPeriod" startAt="34"/>
            </a:pPr>
            <a:r>
              <a:rPr lang="en-US" sz="1100" dirty="0" smtClean="0">
                <a:latin typeface="Times New Roman" pitchFamily="18" charset="0"/>
                <a:cs typeface="Times New Roman" pitchFamily="18" charset="0"/>
              </a:rPr>
              <a:t>Dragon (Satan) bound for 1000 years</a:t>
            </a:r>
          </a:p>
          <a:p>
            <a:pPr marL="341313" lvl="0" indent="-341313">
              <a:buFont typeface="+mj-lt"/>
              <a:buAutoNum type="arabicPeriod" startAt="34"/>
            </a:pPr>
            <a:r>
              <a:rPr lang="en-US" sz="1100" dirty="0" smtClean="0">
                <a:latin typeface="Times New Roman" pitchFamily="18" charset="0"/>
                <a:cs typeface="Times New Roman" pitchFamily="18" charset="0"/>
              </a:rPr>
              <a:t>Resurrection of Old Testament and Tribulation saints</a:t>
            </a:r>
          </a:p>
          <a:p>
            <a:pPr marL="231775" indent="-231775">
              <a:buNone/>
            </a:pPr>
            <a:r>
              <a:rPr lang="en-US" sz="1100" b="1" i="1" u="sng" dirty="0" smtClean="0">
                <a:solidFill>
                  <a:srgbClr val="0000FF"/>
                </a:solidFill>
                <a:latin typeface="Times New Roman" pitchFamily="18" charset="0"/>
                <a:cs typeface="Times New Roman" pitchFamily="18" charset="0"/>
              </a:rPr>
              <a:t>The Millennium begins and ends</a:t>
            </a:r>
          </a:p>
          <a:p>
            <a:pPr marL="341313" lvl="0" indent="-341313">
              <a:buFont typeface="+mj-lt"/>
              <a:buAutoNum type="arabicPeriod" startAt="36"/>
            </a:pPr>
            <a:r>
              <a:rPr lang="en-US" sz="1100" dirty="0" smtClean="0">
                <a:latin typeface="Times New Roman" pitchFamily="18" charset="0"/>
                <a:cs typeface="Times New Roman" pitchFamily="18" charset="0"/>
              </a:rPr>
              <a:t>Great White Throne </a:t>
            </a:r>
            <a:r>
              <a:rPr lang="en-US" sz="1100" dirty="0" err="1" smtClean="0">
                <a:latin typeface="Times New Roman" pitchFamily="18" charset="0"/>
                <a:cs typeface="Times New Roman" pitchFamily="18" charset="0"/>
              </a:rPr>
              <a:t>Judgement</a:t>
            </a:r>
            <a:endParaRPr lang="en-US" sz="1100" dirty="0" smtClean="0">
              <a:latin typeface="Times New Roman" pitchFamily="18" charset="0"/>
              <a:cs typeface="Times New Roman" pitchFamily="18" charset="0"/>
            </a:endParaRPr>
          </a:p>
          <a:p>
            <a:pPr marL="341313" lvl="0" indent="-341313">
              <a:buFont typeface="+mj-lt"/>
              <a:buAutoNum type="arabicPeriod" startAt="36"/>
            </a:pPr>
            <a:r>
              <a:rPr lang="en-US" sz="1100" dirty="0" smtClean="0">
                <a:latin typeface="Times New Roman" pitchFamily="18" charset="0"/>
                <a:cs typeface="Times New Roman" pitchFamily="18" charset="0"/>
              </a:rPr>
              <a:t>New heaven and new earth</a:t>
            </a:r>
          </a:p>
          <a:p>
            <a:pPr marL="341313" lvl="0" indent="-341313">
              <a:buFont typeface="+mj-lt"/>
              <a:buAutoNum type="arabicPeriod" startAt="36"/>
            </a:pPr>
            <a:r>
              <a:rPr lang="en-US" sz="1100" dirty="0" smtClean="0">
                <a:latin typeface="Times New Roman" pitchFamily="18" charset="0"/>
                <a:cs typeface="Times New Roman" pitchFamily="18" charset="0"/>
              </a:rPr>
              <a:t>The New Jerusalem</a:t>
            </a:r>
          </a:p>
          <a:p>
            <a:endParaRPr lang="en-US" sz="11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3/15/2017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39</a:t>
            </a:fld>
            <a:endParaRPr lang="en-US"/>
          </a:p>
        </p:txBody>
      </p:sp>
      <p:graphicFrame>
        <p:nvGraphicFramePr>
          <p:cNvPr id="5" name="Table 4"/>
          <p:cNvGraphicFramePr>
            <a:graphicFrameLocks noGrp="1"/>
          </p:cNvGraphicFramePr>
          <p:nvPr/>
        </p:nvGraphicFramePr>
        <p:xfrm>
          <a:off x="685800" y="914398"/>
          <a:ext cx="7772400" cy="5410202"/>
        </p:xfrm>
        <a:graphic>
          <a:graphicData uri="http://schemas.openxmlformats.org/drawingml/2006/table">
            <a:tbl>
              <a:tblPr/>
              <a:tblGrid>
                <a:gridCol w="1380563"/>
                <a:gridCol w="3420037"/>
                <a:gridCol w="2971800"/>
              </a:tblGrid>
              <a:tr h="322803">
                <a:tc gridSpan="3">
                  <a:txBody>
                    <a:bodyPr/>
                    <a:lstStyle/>
                    <a:p>
                      <a:pPr marL="0" marR="0" algn="ctr">
                        <a:spcBef>
                          <a:spcPts val="600"/>
                        </a:spcBef>
                        <a:spcAft>
                          <a:spcPts val="600"/>
                        </a:spcAft>
                      </a:pPr>
                      <a:r>
                        <a:rPr lang="en-US" sz="1800" b="1" dirty="0">
                          <a:solidFill>
                            <a:srgbClr val="FFFFFF"/>
                          </a:solidFill>
                          <a:latin typeface="Arial"/>
                          <a:ea typeface="Times New Roman"/>
                        </a:rPr>
                        <a:t>14 Doxologies in the Book of Revelation</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000080"/>
                    </a:solidFill>
                  </a:tcPr>
                </a:tc>
                <a:tc hMerge="1">
                  <a:txBody>
                    <a:bodyPr/>
                    <a:lstStyle/>
                    <a:p>
                      <a:endParaRPr lang="en-US"/>
                    </a:p>
                  </a:txBody>
                  <a:tcPr/>
                </a:tc>
                <a:tc hMerge="1">
                  <a:txBody>
                    <a:bodyPr/>
                    <a:lstStyle/>
                    <a:p>
                      <a:endParaRPr lang="en-US"/>
                    </a:p>
                  </a:txBody>
                  <a:tcPr/>
                </a:tc>
              </a:tr>
              <a:tr h="581048">
                <a:tc>
                  <a:txBody>
                    <a:bodyPr/>
                    <a:lstStyle/>
                    <a:p>
                      <a:pPr marL="0" marR="0" algn="ctr">
                        <a:spcBef>
                          <a:spcPts val="600"/>
                        </a:spcBef>
                        <a:spcAft>
                          <a:spcPts val="600"/>
                        </a:spcAft>
                      </a:pPr>
                      <a:r>
                        <a:rPr lang="en-US" sz="1600" b="1" dirty="0">
                          <a:solidFill>
                            <a:srgbClr val="000000"/>
                          </a:solidFill>
                          <a:latin typeface="Arial"/>
                          <a:ea typeface="Times New Roman"/>
                        </a:rPr>
                        <a:t>References</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b="1">
                          <a:solidFill>
                            <a:srgbClr val="000000"/>
                          </a:solidFill>
                          <a:latin typeface="Arial"/>
                          <a:ea typeface="Times New Roman"/>
                        </a:rPr>
                        <a:t>The One(s) Giving the Praise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b="1">
                          <a:solidFill>
                            <a:srgbClr val="000000"/>
                          </a:solidFill>
                          <a:latin typeface="Arial"/>
                          <a:ea typeface="Times New Roman"/>
                        </a:rPr>
                        <a:t>The One(s) Receiving the Praise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90524">
                <a:tc>
                  <a:txBody>
                    <a:bodyPr/>
                    <a:lstStyle/>
                    <a:p>
                      <a:pPr marL="91440" marR="0" indent="-91440">
                        <a:spcBef>
                          <a:spcPts val="300"/>
                        </a:spcBef>
                        <a:spcAft>
                          <a:spcPts val="300"/>
                        </a:spcAft>
                      </a:pPr>
                      <a:r>
                        <a:rPr lang="en-US" sz="1600" dirty="0">
                          <a:latin typeface="Arial"/>
                          <a:ea typeface="Times New Roman"/>
                        </a:rPr>
                        <a:t>4:8</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91440" marR="0" indent="-91440">
                        <a:spcBef>
                          <a:spcPts val="300"/>
                        </a:spcBef>
                        <a:spcAft>
                          <a:spcPts val="300"/>
                        </a:spcAft>
                      </a:pPr>
                      <a:r>
                        <a:rPr lang="en-US" sz="1600">
                          <a:latin typeface="Arial"/>
                          <a:ea typeface="Times New Roman"/>
                        </a:rPr>
                        <a:t>4 living creatures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90524">
                <a:tc>
                  <a:txBody>
                    <a:bodyPr/>
                    <a:lstStyle/>
                    <a:p>
                      <a:pPr marL="91440" marR="0" indent="-91440">
                        <a:spcBef>
                          <a:spcPts val="300"/>
                        </a:spcBef>
                        <a:spcAft>
                          <a:spcPts val="300"/>
                        </a:spcAft>
                      </a:pPr>
                      <a:r>
                        <a:rPr lang="en-US" sz="1600" dirty="0">
                          <a:latin typeface="Arial"/>
                          <a:ea typeface="Times New Roman"/>
                        </a:rPr>
                        <a:t>4:11</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24 elders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77613">
                <a:tc>
                  <a:txBody>
                    <a:bodyPr/>
                    <a:lstStyle/>
                    <a:p>
                      <a:pPr marL="91440" marR="0" indent="-91440">
                        <a:spcBef>
                          <a:spcPts val="300"/>
                        </a:spcBef>
                        <a:spcAft>
                          <a:spcPts val="300"/>
                        </a:spcAft>
                      </a:pPr>
                      <a:r>
                        <a:rPr lang="en-US" sz="1600" dirty="0">
                          <a:latin typeface="Arial"/>
                          <a:ea typeface="Times New Roman"/>
                        </a:rPr>
                        <a:t>5:9-10</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24 elders and 4 living creatures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The Lamb (Christ)</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spcBef>
                          <a:spcPts val="300"/>
                        </a:spcBef>
                        <a:spcAft>
                          <a:spcPts val="300"/>
                        </a:spcAft>
                      </a:pPr>
                      <a:r>
                        <a:rPr lang="en-US" sz="1600" dirty="0">
                          <a:latin typeface="Arial"/>
                          <a:ea typeface="Times New Roman"/>
                        </a:rPr>
                        <a:t>5:12</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Many angels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The Lamb</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29264">
                <a:tc>
                  <a:txBody>
                    <a:bodyPr/>
                    <a:lstStyle/>
                    <a:p>
                      <a:pPr marL="91440" marR="0" indent="-91440">
                        <a:spcBef>
                          <a:spcPts val="300"/>
                        </a:spcBef>
                        <a:spcAft>
                          <a:spcPts val="300"/>
                        </a:spcAft>
                      </a:pPr>
                      <a:r>
                        <a:rPr lang="en-US" sz="1600" dirty="0">
                          <a:latin typeface="Arial"/>
                          <a:ea typeface="Times New Roman"/>
                        </a:rPr>
                        <a:t>5:13</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dirty="0">
                          <a:latin typeface="Arial"/>
                          <a:ea typeface="Times New Roman"/>
                        </a:rPr>
                        <a:t>Every creature</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 and the Lamb</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03432">
                <a:tc>
                  <a:txBody>
                    <a:bodyPr/>
                    <a:lstStyle/>
                    <a:p>
                      <a:pPr marL="91440" marR="0" indent="-91440">
                        <a:spcBef>
                          <a:spcPts val="300"/>
                        </a:spcBef>
                        <a:spcAft>
                          <a:spcPts val="300"/>
                        </a:spcAft>
                      </a:pPr>
                      <a:r>
                        <a:rPr lang="en-US" sz="1600" dirty="0">
                          <a:latin typeface="Arial"/>
                          <a:ea typeface="Times New Roman"/>
                        </a:rPr>
                        <a:t>7:10</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Tribulation martyrs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God the Father and the Lamb</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noFill/>
                  </a:tcPr>
                </a:tc>
              </a:tr>
              <a:tr h="581048">
                <a:tc>
                  <a:txBody>
                    <a:bodyPr/>
                    <a:lstStyle/>
                    <a:p>
                      <a:pPr marL="91440" marR="0" indent="-91440">
                        <a:spcBef>
                          <a:spcPts val="300"/>
                        </a:spcBef>
                        <a:spcAft>
                          <a:spcPts val="300"/>
                        </a:spcAft>
                      </a:pPr>
                      <a:r>
                        <a:rPr lang="en-US" sz="1600" dirty="0">
                          <a:latin typeface="Arial"/>
                          <a:ea typeface="Times New Roman"/>
                        </a:rPr>
                        <a:t>7:12</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Angels, 24 elders, and 4 living creatures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noFill/>
                  </a:tcPr>
                </a:tc>
                <a:tc>
                  <a:txBody>
                    <a:bodyPr/>
                    <a:lstStyle/>
                    <a:p>
                      <a:pPr marL="91440" marR="0" indent="-91440">
                        <a:spcBef>
                          <a:spcPts val="300"/>
                        </a:spcBef>
                        <a:spcAft>
                          <a:spcPts val="300"/>
                        </a:spcAft>
                      </a:pPr>
                      <a:r>
                        <a:rPr lang="en-US" sz="1600" dirty="0">
                          <a:latin typeface="Arial"/>
                          <a:ea typeface="Times New Roman"/>
                        </a:rPr>
                        <a:t>God the Father</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noFill/>
                  </a:tcPr>
                </a:tc>
              </a:tr>
              <a:tr h="290524">
                <a:tc>
                  <a:txBody>
                    <a:bodyPr/>
                    <a:lstStyle/>
                    <a:p>
                      <a:pPr marL="91440" marR="0" indent="-91440">
                        <a:spcBef>
                          <a:spcPts val="300"/>
                        </a:spcBef>
                        <a:spcAft>
                          <a:spcPts val="300"/>
                        </a:spcAft>
                      </a:pPr>
                      <a:r>
                        <a:rPr lang="en-US" sz="1600" dirty="0">
                          <a:latin typeface="Arial"/>
                          <a:ea typeface="Times New Roman"/>
                        </a:rPr>
                        <a:t>11:16-18</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dirty="0">
                          <a:latin typeface="Arial"/>
                          <a:ea typeface="Times New Roman"/>
                        </a:rPr>
                        <a:t>24 elders</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87362">
                <a:tc>
                  <a:txBody>
                    <a:bodyPr/>
                    <a:lstStyle/>
                    <a:p>
                      <a:pPr marL="91440" marR="0" indent="-91440">
                        <a:spcBef>
                          <a:spcPts val="300"/>
                        </a:spcBef>
                        <a:spcAft>
                          <a:spcPts val="300"/>
                        </a:spcAft>
                      </a:pPr>
                      <a:r>
                        <a:rPr lang="en-US" sz="1600" dirty="0">
                          <a:latin typeface="Arial"/>
                          <a:ea typeface="Times New Roman"/>
                        </a:rPr>
                        <a:t>15:3-4</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Tribulation saints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 and the Lamb</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lgn="l" defTabSz="914400" rtl="0" eaLnBrk="1" latinLnBrk="0" hangingPunct="1">
                        <a:spcBef>
                          <a:spcPts val="300"/>
                        </a:spcBef>
                        <a:spcAft>
                          <a:spcPts val="300"/>
                        </a:spcAft>
                      </a:pPr>
                      <a:r>
                        <a:rPr lang="en-US" sz="1600" kern="1200" dirty="0">
                          <a:solidFill>
                            <a:schemeClr val="tx1"/>
                          </a:solidFill>
                          <a:latin typeface="Arial"/>
                          <a:ea typeface="Times New Roman"/>
                          <a:cs typeface="+mn-cs"/>
                        </a:rPr>
                        <a:t>16:5-6</a:t>
                      </a: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91440" marR="0" indent="-91440" algn="l" defTabSz="914400" rtl="0" eaLnBrk="1" latinLnBrk="0" hangingPunct="1">
                        <a:spcBef>
                          <a:spcPts val="300"/>
                        </a:spcBef>
                        <a:spcAft>
                          <a:spcPts val="300"/>
                        </a:spcAft>
                      </a:pPr>
                      <a:r>
                        <a:rPr lang="en-US" sz="1600" kern="1200" dirty="0">
                          <a:solidFill>
                            <a:schemeClr val="tx1"/>
                          </a:solidFill>
                          <a:latin typeface="Arial"/>
                          <a:ea typeface="Times New Roman"/>
                          <a:cs typeface="+mn-cs"/>
                        </a:rPr>
                        <a:t>Angel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91440" marR="0" indent="-91440" algn="l" defTabSz="914400" rtl="0" eaLnBrk="1" latinLnBrk="0" hangingPunct="1">
                        <a:spcBef>
                          <a:spcPts val="300"/>
                        </a:spcBef>
                        <a:spcAft>
                          <a:spcPts val="300"/>
                        </a:spcAft>
                      </a:pPr>
                      <a:r>
                        <a:rPr lang="en-US" sz="1600" kern="1200" dirty="0">
                          <a:solidFill>
                            <a:schemeClr val="tx1"/>
                          </a:solidFill>
                          <a:latin typeface="Arial"/>
                          <a:ea typeface="Times New Roman"/>
                          <a:cs typeface="+mn-cs"/>
                        </a:rPr>
                        <a:t>God the Father</a:t>
                      </a: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00"/>
                    </a:solidFill>
                  </a:tcPr>
                </a:tc>
              </a:tr>
              <a:tr h="290524">
                <a:tc>
                  <a:txBody>
                    <a:bodyPr/>
                    <a:lstStyle/>
                    <a:p>
                      <a:pPr marL="91440" marR="0" indent="-91440" algn="l" defTabSz="914400" rtl="0" eaLnBrk="1" latinLnBrk="0" hangingPunct="1">
                        <a:spcBef>
                          <a:spcPts val="300"/>
                        </a:spcBef>
                        <a:spcAft>
                          <a:spcPts val="300"/>
                        </a:spcAft>
                      </a:pPr>
                      <a:r>
                        <a:rPr lang="en-US" sz="1600" kern="1200" dirty="0">
                          <a:solidFill>
                            <a:schemeClr val="tx1"/>
                          </a:solidFill>
                          <a:latin typeface="Arial"/>
                          <a:ea typeface="Times New Roman"/>
                          <a:cs typeface="+mn-cs"/>
                        </a:rPr>
                        <a:t>16:7</a:t>
                      </a: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91440" marR="0" indent="-91440" algn="l" defTabSz="914400" rtl="0" eaLnBrk="1" latinLnBrk="0" hangingPunct="1">
                        <a:spcBef>
                          <a:spcPts val="300"/>
                        </a:spcBef>
                        <a:spcAft>
                          <a:spcPts val="300"/>
                        </a:spcAft>
                      </a:pPr>
                      <a:r>
                        <a:rPr lang="en-US" sz="1600" kern="1200" dirty="0">
                          <a:solidFill>
                            <a:schemeClr val="tx1"/>
                          </a:solidFill>
                          <a:latin typeface="Arial"/>
                          <a:ea typeface="Times New Roman"/>
                          <a:cs typeface="+mn-cs"/>
                        </a:rPr>
                        <a:t>“The altar”</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marL="91440" marR="0" indent="-91440" algn="l" defTabSz="914400" rtl="0" eaLnBrk="1" latinLnBrk="0" hangingPunct="1">
                        <a:spcBef>
                          <a:spcPts val="300"/>
                        </a:spcBef>
                        <a:spcAft>
                          <a:spcPts val="300"/>
                        </a:spcAft>
                      </a:pPr>
                      <a:r>
                        <a:rPr lang="en-US" sz="1600" kern="1200" dirty="0">
                          <a:solidFill>
                            <a:schemeClr val="tx1"/>
                          </a:solidFill>
                          <a:latin typeface="Arial"/>
                          <a:ea typeface="Times New Roman"/>
                          <a:cs typeface="+mn-cs"/>
                        </a:rPr>
                        <a:t>God the Father</a:t>
                      </a: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00"/>
                    </a:solidFill>
                  </a:tcPr>
                </a:tc>
              </a:tr>
              <a:tr h="290524">
                <a:tc>
                  <a:txBody>
                    <a:bodyPr/>
                    <a:lstStyle/>
                    <a:p>
                      <a:pPr marL="91440" marR="0" indent="-91440">
                        <a:spcBef>
                          <a:spcPts val="300"/>
                        </a:spcBef>
                        <a:spcAft>
                          <a:spcPts val="300"/>
                        </a:spcAft>
                      </a:pPr>
                      <a:r>
                        <a:rPr lang="en-US" sz="1600" dirty="0">
                          <a:latin typeface="Arial"/>
                          <a:ea typeface="Times New Roman"/>
                        </a:rPr>
                        <a:t>19:1-3</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A great multitude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303440">
                <a:tc>
                  <a:txBody>
                    <a:bodyPr/>
                    <a:lstStyle/>
                    <a:p>
                      <a:pPr marL="91440" marR="0" indent="-91440">
                        <a:spcBef>
                          <a:spcPts val="300"/>
                        </a:spcBef>
                        <a:spcAft>
                          <a:spcPts val="300"/>
                        </a:spcAft>
                      </a:pPr>
                      <a:r>
                        <a:rPr lang="en-US" sz="1600" dirty="0">
                          <a:latin typeface="Arial"/>
                          <a:ea typeface="Times New Roman"/>
                        </a:rPr>
                        <a:t>19:4</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24 elders and 4 living creatures</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marL="91440" marR="0" indent="-91440">
                        <a:spcBef>
                          <a:spcPts val="300"/>
                        </a:spcBef>
                        <a:spcAft>
                          <a:spcPts val="300"/>
                        </a:spcAft>
                      </a:pPr>
                      <a:r>
                        <a:rPr lang="en-US" sz="1600">
                          <a:latin typeface="Arial"/>
                          <a:ea typeface="Times New Roman"/>
                        </a:rPr>
                        <a:t>God the Father</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tr>
              <a:tr h="290524">
                <a:tc>
                  <a:txBody>
                    <a:bodyPr/>
                    <a:lstStyle/>
                    <a:p>
                      <a:pPr marL="91440" marR="0" indent="-91440">
                        <a:spcBef>
                          <a:spcPts val="300"/>
                        </a:spcBef>
                        <a:spcAft>
                          <a:spcPts val="300"/>
                        </a:spcAft>
                      </a:pPr>
                      <a:r>
                        <a:rPr lang="en-US" sz="1600" dirty="0">
                          <a:latin typeface="Arial"/>
                          <a:ea typeface="Times New Roman"/>
                        </a:rPr>
                        <a:t>19:6-8</a:t>
                      </a:r>
                      <a:endParaRPr lang="en-US" sz="1800" dirty="0">
                        <a:latin typeface="Times New Roman"/>
                        <a:ea typeface="Times New Roman"/>
                      </a:endParaRPr>
                    </a:p>
                  </a:txBody>
                  <a:tcPr marL="68580" marR="68580" marT="0" marB="0">
                    <a:lnL w="28575"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91440" marR="0" indent="-91440">
                        <a:spcBef>
                          <a:spcPts val="300"/>
                        </a:spcBef>
                        <a:spcAft>
                          <a:spcPts val="300"/>
                        </a:spcAft>
                      </a:pPr>
                      <a:r>
                        <a:rPr lang="en-US" sz="1600">
                          <a:latin typeface="Arial"/>
                          <a:ea typeface="Times New Roman"/>
                        </a:rPr>
                        <a:t>A great multitude</a:t>
                      </a:r>
                      <a:endParaRPr lang="en-US" sz="180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marL="91440" marR="0" indent="-91440">
                        <a:spcBef>
                          <a:spcPts val="300"/>
                        </a:spcBef>
                        <a:spcAft>
                          <a:spcPts val="300"/>
                        </a:spcAft>
                      </a:pPr>
                      <a:r>
                        <a:rPr lang="en-US" sz="1600" dirty="0">
                          <a:latin typeface="Arial"/>
                          <a:ea typeface="Times New Roman"/>
                        </a:rPr>
                        <a:t>God the Father</a:t>
                      </a:r>
                      <a:endParaRPr lang="en-US" sz="1800" dirty="0">
                        <a:latin typeface="Times New Roman"/>
                        <a:ea typeface="Times New Roman"/>
                      </a:endParaRPr>
                    </a:p>
                  </a:txBody>
                  <a:tcPr marL="68580" marR="68580" marT="0" marB="0">
                    <a:lnL w="190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 y="228600"/>
            <a:ext cx="7924800" cy="646331"/>
          </a:xfrm>
          <a:prstGeom prst="rect">
            <a:avLst/>
          </a:prstGeom>
          <a:noFill/>
        </p:spPr>
        <p:txBody>
          <a:bodyPr wrap="square" rtlCol="0">
            <a:spAutoFit/>
          </a:bodyPr>
          <a:lstStyle/>
          <a:p>
            <a:r>
              <a:rPr lang="en-US" dirty="0" err="1" smtClean="0"/>
              <a:t>Doxa</a:t>
            </a:r>
            <a:r>
              <a:rPr lang="en-US" dirty="0" smtClean="0"/>
              <a:t> 	–  glory	</a:t>
            </a:r>
            <a:r>
              <a:rPr lang="en-US" b="1" dirty="0" smtClean="0"/>
              <a:t>“</a:t>
            </a:r>
            <a:r>
              <a:rPr lang="en-US" b="1" dirty="0" smtClean="0">
                <a:solidFill>
                  <a:srgbClr val="C00000"/>
                </a:solidFill>
              </a:rPr>
              <a:t>Words of glory</a:t>
            </a:r>
            <a:r>
              <a:rPr lang="en-US" b="1" dirty="0" smtClean="0"/>
              <a:t>” which include</a:t>
            </a:r>
            <a:r>
              <a:rPr lang="en-US" b="1" dirty="0" smtClean="0">
                <a:solidFill>
                  <a:srgbClr val="C00000"/>
                </a:solidFill>
              </a:rPr>
              <a:t>: 1) praise, 2) eternal attributes</a:t>
            </a:r>
            <a:endParaRPr lang="en-US" b="1" dirty="0" smtClean="0"/>
          </a:p>
          <a:p>
            <a:r>
              <a:rPr lang="en-US" dirty="0" smtClean="0"/>
              <a:t>Logos 	–  words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4</a:t>
            </a:fld>
            <a:endParaRPr lang="en-US"/>
          </a:p>
        </p:txBody>
      </p:sp>
      <p:graphicFrame>
        <p:nvGraphicFramePr>
          <p:cNvPr id="7" name="Table 6"/>
          <p:cNvGraphicFramePr>
            <a:graphicFrameLocks noGrp="1"/>
          </p:cNvGraphicFramePr>
          <p:nvPr/>
        </p:nvGraphicFramePr>
        <p:xfrm>
          <a:off x="304800" y="1100802"/>
          <a:ext cx="8534400" cy="4907586"/>
        </p:xfrm>
        <a:graphic>
          <a:graphicData uri="http://schemas.openxmlformats.org/drawingml/2006/table">
            <a:tbl>
              <a:tblPr/>
              <a:tblGrid>
                <a:gridCol w="1805680"/>
                <a:gridCol w="6728720"/>
              </a:tblGrid>
              <a:tr h="342892">
                <a:tc>
                  <a:txBody>
                    <a:bodyPr/>
                    <a:lstStyle/>
                    <a:p>
                      <a:pPr marL="0" marR="0" algn="ctr">
                        <a:lnSpc>
                          <a:spcPct val="115000"/>
                        </a:lnSpc>
                        <a:spcBef>
                          <a:spcPts val="0"/>
                        </a:spcBef>
                        <a:spcAft>
                          <a:spcPts val="0"/>
                        </a:spcAft>
                      </a:pPr>
                      <a:r>
                        <a:rPr lang="en-US" sz="2000" b="1" dirty="0">
                          <a:latin typeface="Calibri"/>
                          <a:ea typeface="MS Mincho"/>
                          <a:cs typeface="Times New Roman"/>
                        </a:rPr>
                        <a:t>Chapters</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MS Mincho"/>
                          <a:cs typeface="Times New Roman"/>
                        </a:rPr>
                        <a:t>Topic</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a:t>
                      </a:r>
                      <a:r>
                        <a:rPr lang="en-US" sz="1400" dirty="0">
                          <a:latin typeface="+mn-lt"/>
                          <a:ea typeface="MS Mincho"/>
                          <a:cs typeface="Times New Roman"/>
                        </a:rPr>
                        <a:t> </a:t>
                      </a:r>
                      <a:r>
                        <a:rPr lang="en-US" sz="1400" b="1" i="1" dirty="0">
                          <a:solidFill>
                            <a:srgbClr val="FF0000"/>
                          </a:solidFill>
                          <a:latin typeface="+mn-lt"/>
                          <a:ea typeface="MS Mincho"/>
                          <a:cs typeface="Times New Roman"/>
                        </a:rPr>
                        <a:t>which you have seen  </a:t>
                      </a:r>
                      <a:r>
                        <a:rPr lang="en-US" sz="1400" dirty="0">
                          <a:latin typeface="+mn-lt"/>
                          <a:ea typeface="Calibri"/>
                          <a:cs typeface="Times New Roman"/>
                        </a:rPr>
                        <a:t>─ </a:t>
                      </a:r>
                      <a:r>
                        <a:rPr lang="en-US" sz="1400" dirty="0" smtClean="0">
                          <a:latin typeface="+mn-lt"/>
                          <a:ea typeface="Calibri"/>
                          <a:cs typeface="Times New Roman"/>
                        </a:rPr>
                        <a:t>Glorified </a:t>
                      </a:r>
                      <a:r>
                        <a:rPr lang="en-US" sz="1400" dirty="0" smtClean="0">
                          <a:latin typeface="+mn-lt"/>
                          <a:ea typeface="MS Mincho"/>
                          <a:cs typeface="Times New Roman"/>
                        </a:rPr>
                        <a:t>Christ </a:t>
                      </a:r>
                      <a:r>
                        <a:rPr lang="en-US" sz="1400" dirty="0">
                          <a:latin typeface="+mn-lt"/>
                          <a:ea typeface="MS Mincho"/>
                          <a:cs typeface="Times New Roman"/>
                        </a:rPr>
                        <a:t>in heaven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2-3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 which are </a:t>
                      </a:r>
                      <a:r>
                        <a:rPr lang="en-US" sz="1400" dirty="0">
                          <a:latin typeface="+mn-lt"/>
                          <a:ea typeface="Calibri"/>
                          <a:cs typeface="Times New Roman"/>
                        </a:rPr>
                        <a:t>─ 7 </a:t>
                      </a:r>
                      <a:r>
                        <a:rPr lang="en-US" sz="1400" dirty="0">
                          <a:latin typeface="+mn-lt"/>
                          <a:ea typeface="MS Mincho"/>
                          <a:cs typeface="Times New Roman"/>
                        </a:rPr>
                        <a:t>letters to the 7 churches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4-5</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b="1" i="1" kern="1200" dirty="0" smtClean="0">
                          <a:solidFill>
                            <a:srgbClr val="FF0000"/>
                          </a:solidFill>
                          <a:latin typeface="+mn-lt"/>
                          <a:ea typeface="MS Mincho"/>
                          <a:cs typeface="Times New Roman"/>
                        </a:rPr>
                        <a:t>Things which shall take place </a:t>
                      </a:r>
                      <a:r>
                        <a:rPr lang="en-US" sz="1400" dirty="0" smtClean="0">
                          <a:latin typeface="+mn-lt"/>
                          <a:ea typeface="Calibri"/>
                          <a:cs typeface="Times New Roman"/>
                        </a:rPr>
                        <a:t>─ </a:t>
                      </a:r>
                      <a:r>
                        <a:rPr lang="en-US" sz="1400" b="1" i="1" kern="1200" dirty="0" smtClean="0">
                          <a:solidFill>
                            <a:srgbClr val="FF0000"/>
                          </a:solidFill>
                          <a:latin typeface="+mn-lt"/>
                          <a:ea typeface="MS Mincho"/>
                          <a:cs typeface="Times New Roman"/>
                        </a:rPr>
                        <a:t> </a:t>
                      </a:r>
                      <a:r>
                        <a:rPr lang="en-US" sz="1400" dirty="0" smtClean="0">
                          <a:latin typeface="+mn-lt"/>
                          <a:ea typeface="MS Mincho"/>
                          <a:cs typeface="Times New Roman"/>
                        </a:rPr>
                        <a:t>Introduction / background </a:t>
                      </a:r>
                      <a:r>
                        <a:rPr lang="en-US" sz="1400" dirty="0">
                          <a:latin typeface="+mn-lt"/>
                          <a:ea typeface="MS Mincho"/>
                          <a:cs typeface="Times New Roman"/>
                        </a:rPr>
                        <a:t>to the future — 7 sealed scroll</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6 seals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060">
                <a:tc>
                  <a:txBody>
                    <a:bodyPr/>
                    <a:lstStyle/>
                    <a:p>
                      <a:pPr marL="0" marR="0" algn="ctr">
                        <a:lnSpc>
                          <a:spcPct val="115000"/>
                        </a:lnSpc>
                        <a:spcBef>
                          <a:spcPts val="0"/>
                        </a:spcBef>
                        <a:spcAft>
                          <a:spcPts val="0"/>
                        </a:spcAft>
                      </a:pPr>
                      <a:r>
                        <a:rPr lang="en-US" sz="1400" dirty="0">
                          <a:latin typeface="+mn-lt"/>
                          <a:ea typeface="MS Mincho"/>
                          <a:cs typeface="Times New Roman"/>
                        </a:rPr>
                        <a:t>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a:solidFill>
                            <a:srgbClr val="FF0000"/>
                          </a:solidFill>
                          <a:latin typeface="+mn-lt"/>
                          <a:ea typeface="MS Mincho"/>
                          <a:cs typeface="Times New Roman"/>
                        </a:rPr>
                        <a:t>1</a:t>
                      </a:r>
                      <a:r>
                        <a:rPr lang="en-US" sz="1400" b="1" baseline="30000" dirty="0">
                          <a:solidFill>
                            <a:srgbClr val="FF0000"/>
                          </a:solidFill>
                          <a:latin typeface="+mn-lt"/>
                          <a:ea typeface="MS Mincho"/>
                          <a:cs typeface="Times New Roman"/>
                        </a:rPr>
                        <a:t>st</a:t>
                      </a:r>
                      <a:r>
                        <a:rPr lang="en-US" sz="1400" b="1" dirty="0">
                          <a:solidFill>
                            <a:srgbClr val="FF0000"/>
                          </a:solidFill>
                          <a:latin typeface="+mn-lt"/>
                          <a:ea typeface="MS Mincho"/>
                          <a:cs typeface="Times New Roman"/>
                        </a:rPr>
                        <a:t> parenthetic  </a:t>
                      </a:r>
                      <a:r>
                        <a:rPr lang="en-US" sz="1400" dirty="0">
                          <a:latin typeface="+mn-lt"/>
                          <a:ea typeface="Calibri"/>
                          <a:cs typeface="Times New Roman"/>
                        </a:rPr>
                        <a:t>─ </a:t>
                      </a:r>
                      <a:r>
                        <a:rPr lang="en-US" sz="1400" dirty="0">
                          <a:latin typeface="+mn-lt"/>
                          <a:ea typeface="MS Mincho"/>
                          <a:cs typeface="Times New Roman"/>
                        </a:rPr>
                        <a:t>2 groups (</a:t>
                      </a:r>
                      <a:r>
                        <a:rPr lang="en-US" sz="1400" dirty="0" smtClean="0">
                          <a:latin typeface="+mn-lt"/>
                          <a:ea typeface="MS Mincho"/>
                          <a:cs typeface="Times New Roman"/>
                        </a:rPr>
                        <a:t>144,000,</a:t>
                      </a:r>
                      <a:r>
                        <a:rPr lang="en-US" sz="1400" baseline="0" dirty="0" smtClean="0">
                          <a:latin typeface="+mn-lt"/>
                          <a:ea typeface="MS Mincho"/>
                          <a:cs typeface="Times New Roman"/>
                        </a:rPr>
                        <a:t> </a:t>
                      </a:r>
                      <a:r>
                        <a:rPr lang="en-US" sz="1400" dirty="0" smtClean="0">
                          <a:latin typeface="+mn-lt"/>
                          <a:ea typeface="MS Mincho"/>
                          <a:cs typeface="Times New Roman"/>
                        </a:rPr>
                        <a:t>multitude </a:t>
                      </a:r>
                      <a:r>
                        <a:rPr lang="en-US" sz="1400" dirty="0">
                          <a:latin typeface="+mn-lt"/>
                          <a:ea typeface="MS Mincho"/>
                          <a:cs typeface="Times New Roman"/>
                        </a:rPr>
                        <a:t>of gentiles in white robes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seal and first 4 trumpets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5</a:t>
                      </a:r>
                      <a:r>
                        <a:rPr lang="en-US" sz="1400" baseline="30000" dirty="0">
                          <a:latin typeface="+mn-lt"/>
                          <a:ea typeface="MS Mincho"/>
                          <a:cs typeface="Times New Roman"/>
                        </a:rPr>
                        <a:t>th</a:t>
                      </a:r>
                      <a:r>
                        <a:rPr lang="en-US" sz="1400" dirty="0">
                          <a:latin typeface="+mn-lt"/>
                          <a:ea typeface="MS Mincho"/>
                          <a:cs typeface="Times New Roman"/>
                        </a:rPr>
                        <a:t> &amp; 6</a:t>
                      </a:r>
                      <a:r>
                        <a:rPr lang="en-US" sz="1400" baseline="30000" dirty="0">
                          <a:latin typeface="+mn-lt"/>
                          <a:ea typeface="MS Mincho"/>
                          <a:cs typeface="Times New Roman"/>
                        </a:rPr>
                        <a:t>th</a:t>
                      </a:r>
                      <a:r>
                        <a:rPr lang="en-US" sz="1400" dirty="0">
                          <a:latin typeface="+mn-lt"/>
                          <a:ea typeface="MS Mincho"/>
                          <a:cs typeface="Times New Roman"/>
                        </a:rPr>
                        <a:t> trumpets, 1</a:t>
                      </a:r>
                      <a:r>
                        <a:rPr lang="en-US" sz="1400" baseline="30000" dirty="0">
                          <a:latin typeface="+mn-lt"/>
                          <a:ea typeface="MS Mincho"/>
                          <a:cs typeface="Times New Roman"/>
                        </a:rPr>
                        <a:t>st</a:t>
                      </a:r>
                      <a:r>
                        <a:rPr lang="en-US" sz="1400" dirty="0">
                          <a:latin typeface="+mn-lt"/>
                          <a:ea typeface="MS Mincho"/>
                          <a:cs typeface="Times New Roman"/>
                        </a:rPr>
                        <a:t> </a:t>
                      </a:r>
                      <a:r>
                        <a:rPr lang="en-US" sz="1400" dirty="0" smtClean="0">
                          <a:latin typeface="+mn-lt"/>
                          <a:ea typeface="MS Mincho"/>
                          <a:cs typeface="Times New Roman"/>
                        </a:rPr>
                        <a:t>&amp; 2</a:t>
                      </a:r>
                      <a:r>
                        <a:rPr lang="en-US" sz="1400" baseline="30000" dirty="0" smtClean="0">
                          <a:latin typeface="+mn-lt"/>
                          <a:ea typeface="MS Mincho"/>
                          <a:cs typeface="Times New Roman"/>
                        </a:rPr>
                        <a:t>nd</a:t>
                      </a:r>
                      <a:r>
                        <a:rPr lang="en-US" sz="1400" baseline="0" dirty="0" smtClean="0">
                          <a:latin typeface="+mn-lt"/>
                          <a:ea typeface="MS Mincho"/>
                          <a:cs typeface="Times New Roman"/>
                        </a:rPr>
                        <a:t> </a:t>
                      </a:r>
                      <a:r>
                        <a:rPr lang="en-US" sz="1400" dirty="0" smtClean="0">
                          <a:latin typeface="+mn-lt"/>
                          <a:ea typeface="MS Mincho"/>
                          <a:cs typeface="Times New Roman"/>
                        </a:rPr>
                        <a:t>Woes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10-11:14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2</a:t>
                      </a:r>
                      <a:r>
                        <a:rPr lang="en-US" sz="1400" b="1" kern="1200" baseline="30000" dirty="0" smtClean="0">
                          <a:solidFill>
                            <a:srgbClr val="FF0000"/>
                          </a:solidFill>
                          <a:latin typeface="+mn-lt"/>
                          <a:ea typeface="MS Mincho"/>
                          <a:cs typeface="Times New Roman"/>
                        </a:rPr>
                        <a:t>nd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the little book, the two </a:t>
                      </a:r>
                      <a:r>
                        <a:rPr lang="en-US" sz="1400" dirty="0" smtClean="0">
                          <a:latin typeface="+mn-lt"/>
                          <a:ea typeface="Calibri"/>
                          <a:cs typeface="Times New Roman"/>
                        </a:rPr>
                        <a:t>witnesses, end of 2</a:t>
                      </a:r>
                      <a:r>
                        <a:rPr lang="en-US" sz="1400" baseline="30000" dirty="0" smtClean="0">
                          <a:latin typeface="+mn-lt"/>
                          <a:ea typeface="Calibri"/>
                          <a:cs typeface="Times New Roman"/>
                        </a:rPr>
                        <a:t>nd</a:t>
                      </a:r>
                      <a:r>
                        <a:rPr lang="en-US" sz="1400" dirty="0" smtClean="0">
                          <a:latin typeface="+mn-lt"/>
                          <a:ea typeface="Calibri"/>
                          <a:cs typeface="Times New Roman"/>
                        </a:rPr>
                        <a:t> Woe</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11:15-19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trumpet, 3</a:t>
                      </a:r>
                      <a:r>
                        <a:rPr lang="en-US" sz="1400" baseline="30000" dirty="0">
                          <a:latin typeface="+mn-lt"/>
                          <a:ea typeface="MS Mincho"/>
                          <a:cs typeface="Times New Roman"/>
                        </a:rPr>
                        <a:t>rd</a:t>
                      </a:r>
                      <a:r>
                        <a:rPr lang="en-US" sz="1400" dirty="0">
                          <a:latin typeface="+mn-lt"/>
                          <a:ea typeface="MS Mincho"/>
                          <a:cs typeface="Times New Roman"/>
                        </a:rPr>
                        <a:t> Woe</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important characters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wicked </a:t>
                      </a:r>
                      <a:r>
                        <a:rPr lang="en-US" sz="1400" dirty="0" smtClean="0">
                          <a:latin typeface="+mn-lt"/>
                          <a:ea typeface="Calibri"/>
                          <a:cs typeface="Times New Roman"/>
                        </a:rPr>
                        <a:t>rulers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visions of Christ triumphant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15-16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 bowls leading to the 2</a:t>
                      </a:r>
                      <a:r>
                        <a:rPr lang="en-US" sz="1400" baseline="30000" dirty="0">
                          <a:latin typeface="+mn-lt"/>
                          <a:ea typeface="MS Mincho"/>
                          <a:cs typeface="Times New Roman"/>
                        </a:rPr>
                        <a:t>nd</a:t>
                      </a:r>
                      <a:r>
                        <a:rPr lang="en-US" sz="1400" dirty="0">
                          <a:latin typeface="+mn-lt"/>
                          <a:ea typeface="MS Mincho"/>
                          <a:cs typeface="Times New Roman"/>
                        </a:rPr>
                        <a:t> coming of Christ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smtClean="0">
                          <a:latin typeface="+mn-lt"/>
                          <a:ea typeface="MS Mincho"/>
                          <a:cs typeface="Times New Roman"/>
                        </a:rPr>
                        <a:t>17/18</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a:t>
                      </a:r>
                      <a:r>
                        <a:rPr lang="en-US" sz="1400" dirty="0">
                          <a:latin typeface="+mn-lt"/>
                          <a:ea typeface="MS Mincho"/>
                          <a:cs typeface="Times New Roman"/>
                        </a:rPr>
                        <a:t>Destruction of ecclesiastic </a:t>
                      </a:r>
                      <a:r>
                        <a:rPr lang="en-US" sz="1400" dirty="0" smtClean="0">
                          <a:latin typeface="+mn-lt"/>
                          <a:ea typeface="MS Mincho"/>
                          <a:cs typeface="Times New Roman"/>
                        </a:rPr>
                        <a:t> &amp; political Babylon</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2</a:t>
                      </a:r>
                      <a:r>
                        <a:rPr lang="en-US" sz="1400" baseline="30000" dirty="0">
                          <a:latin typeface="+mn-lt"/>
                          <a:ea typeface="MS Mincho"/>
                          <a:cs typeface="Times New Roman"/>
                        </a:rPr>
                        <a:t>nd</a:t>
                      </a:r>
                      <a:r>
                        <a:rPr lang="en-US" sz="1400" dirty="0">
                          <a:latin typeface="+mn-lt"/>
                          <a:ea typeface="MS Mincho"/>
                          <a:cs typeface="Times New Roman"/>
                        </a:rPr>
                        <a:t> Coming of Christ, the great supper of God</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3552">
                <a:tc>
                  <a:txBody>
                    <a:bodyPr/>
                    <a:lstStyle/>
                    <a:p>
                      <a:pPr marL="0" marR="0" algn="ctr">
                        <a:lnSpc>
                          <a:spcPct val="115000"/>
                        </a:lnSpc>
                        <a:spcBef>
                          <a:spcPts val="0"/>
                        </a:spcBef>
                        <a:spcAft>
                          <a:spcPts val="0"/>
                        </a:spcAft>
                      </a:pPr>
                      <a:r>
                        <a:rPr lang="en-US" sz="1400">
                          <a:latin typeface="+mn-lt"/>
                          <a:ea typeface="MS Mincho"/>
                          <a:cs typeface="Times New Roman"/>
                        </a:rPr>
                        <a:t>20</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Millennial reign of Christ </a:t>
                      </a:r>
                      <a:r>
                        <a:rPr lang="en-US" sz="1400" dirty="0" smtClean="0">
                          <a:latin typeface="+mn-lt"/>
                          <a:ea typeface="Calibri"/>
                          <a:cs typeface="Times New Roman"/>
                        </a:rPr>
                        <a:t>─ </a:t>
                      </a:r>
                      <a:r>
                        <a:rPr lang="en-US" sz="1400" dirty="0">
                          <a:latin typeface="+mn-lt"/>
                          <a:ea typeface="Calibri"/>
                          <a:cs typeface="Times New Roman"/>
                        </a:rPr>
                        <a:t>Satan bound, 1000 year reign, Satan released, great white throne judgment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New Jerusalem, new heaven and new earth</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Concluding revelations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Diamond 7"/>
          <p:cNvSpPr/>
          <p:nvPr/>
        </p:nvSpPr>
        <p:spPr>
          <a:xfrm>
            <a:off x="484496" y="415977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40175"/>
            <a:ext cx="7772400" cy="1470025"/>
          </a:xfrm>
        </p:spPr>
        <p:txBody>
          <a:bodyPr/>
          <a:lstStyle/>
          <a:p>
            <a:r>
              <a:rPr lang="en-US" dirty="0" smtClean="0"/>
              <a:t>The Revelation of Jesus Christ</a:t>
            </a:r>
            <a:br>
              <a:rPr lang="en-US" dirty="0" smtClean="0"/>
            </a:br>
            <a:endParaRPr lang="en-US" dirty="0"/>
          </a:p>
        </p:txBody>
      </p:sp>
      <p:sp>
        <p:nvSpPr>
          <p:cNvPr id="3" name="Subtitle 2"/>
          <p:cNvSpPr>
            <a:spLocks noGrp="1"/>
          </p:cNvSpPr>
          <p:nvPr>
            <p:ph type="subTitle" idx="1"/>
          </p:nvPr>
        </p:nvSpPr>
        <p:spPr>
          <a:xfrm>
            <a:off x="1066800" y="4572000"/>
            <a:ext cx="6858000" cy="838200"/>
          </a:xfrm>
        </p:spPr>
        <p:txBody>
          <a:bodyPr>
            <a:normAutofit/>
          </a:bodyPr>
          <a:lstStyle/>
          <a:p>
            <a:r>
              <a:rPr lang="en-US" sz="4400" dirty="0" smtClean="0"/>
              <a:t>Rev 15&amp;16 of 22</a:t>
            </a:r>
            <a:endParaRPr lang="en-US" sz="4400" dirty="0"/>
          </a:p>
        </p:txBody>
      </p:sp>
      <p:pic>
        <p:nvPicPr>
          <p:cNvPr id="1026" name="Picture 2" descr="E:\BIBLE STUDY\MBC Community Teaching\DTW\Revelation\Graphics\jesus_second_coming.jpg"/>
          <p:cNvPicPr>
            <a:picLocks noChangeAspect="1" noChangeArrowheads="1"/>
          </p:cNvPicPr>
          <p:nvPr/>
        </p:nvPicPr>
        <p:blipFill>
          <a:blip r:embed="rId2" cstate="print"/>
          <a:srcRect/>
          <a:stretch>
            <a:fillRect/>
          </a:stretch>
        </p:blipFill>
        <p:spPr bwMode="auto">
          <a:xfrm>
            <a:off x="52705" y="152400"/>
            <a:ext cx="1395095" cy="1981200"/>
          </a:xfrm>
          <a:prstGeom prst="rect">
            <a:avLst/>
          </a:prstGeom>
          <a:noFill/>
        </p:spPr>
      </p:pic>
      <p:sp>
        <p:nvSpPr>
          <p:cNvPr id="5" name="TextBox 4"/>
          <p:cNvSpPr txBox="1"/>
          <p:nvPr/>
        </p:nvSpPr>
        <p:spPr>
          <a:xfrm>
            <a:off x="762000" y="5341203"/>
            <a:ext cx="7772400" cy="830997"/>
          </a:xfrm>
          <a:prstGeom prst="rect">
            <a:avLst/>
          </a:prstGeom>
          <a:noFill/>
        </p:spPr>
        <p:txBody>
          <a:bodyPr wrap="square" rtlCol="0">
            <a:spAutoFit/>
          </a:bodyPr>
          <a:lstStyle/>
          <a:p>
            <a:r>
              <a:rPr lang="en-US" sz="2000" b="1" i="1" dirty="0" smtClean="0">
                <a:solidFill>
                  <a:schemeClr val="tx2"/>
                </a:solidFill>
              </a:rPr>
              <a:t>Rev. 1:3</a:t>
            </a:r>
            <a:r>
              <a:rPr lang="en-US" sz="2000" i="1" dirty="0" smtClean="0">
                <a:solidFill>
                  <a:schemeClr val="tx2"/>
                </a:solidFill>
              </a:rPr>
              <a:t> </a:t>
            </a:r>
            <a:r>
              <a:rPr lang="en-US" sz="2000" i="1" dirty="0" smtClean="0">
                <a:solidFill>
                  <a:srgbClr val="FF0000"/>
                </a:solidFill>
              </a:rPr>
              <a:t>Blessed is he who </a:t>
            </a:r>
            <a:r>
              <a:rPr lang="en-US" sz="2800" b="1" i="1" u="sng" dirty="0" smtClean="0">
                <a:solidFill>
                  <a:schemeClr val="tx2">
                    <a:lumMod val="75000"/>
                  </a:schemeClr>
                </a:solidFill>
              </a:rPr>
              <a:t>reads</a:t>
            </a:r>
            <a:r>
              <a:rPr lang="en-US" sz="2800" i="1" dirty="0" smtClean="0">
                <a:solidFill>
                  <a:srgbClr val="FF0000"/>
                </a:solidFill>
              </a:rPr>
              <a:t> </a:t>
            </a:r>
            <a:r>
              <a:rPr lang="en-US" sz="2000" i="1" dirty="0" smtClean="0">
                <a:solidFill>
                  <a:srgbClr val="FF0000"/>
                </a:solidFill>
              </a:rPr>
              <a:t>and those who </a:t>
            </a:r>
            <a:r>
              <a:rPr lang="en-US" sz="2000" b="1" i="1" u="sng" dirty="0" smtClean="0">
                <a:solidFill>
                  <a:srgbClr val="FF0000"/>
                </a:solidFill>
              </a:rPr>
              <a:t>hear</a:t>
            </a:r>
            <a:r>
              <a:rPr lang="en-US" sz="2000" i="1" dirty="0" smtClean="0">
                <a:solidFill>
                  <a:srgbClr val="FF0000"/>
                </a:solidFill>
              </a:rPr>
              <a:t> the words of the prophecy, and </a:t>
            </a:r>
            <a:r>
              <a:rPr lang="en-US" sz="2000" b="1" i="1" u="sng" dirty="0" smtClean="0">
                <a:solidFill>
                  <a:srgbClr val="FF0000"/>
                </a:solidFill>
              </a:rPr>
              <a:t>heed</a:t>
            </a:r>
            <a:r>
              <a:rPr lang="en-US" sz="2000" i="1" dirty="0" smtClean="0">
                <a:solidFill>
                  <a:srgbClr val="FF0000"/>
                </a:solidFill>
              </a:rPr>
              <a:t> the things which are written in it; for the time is near</a:t>
            </a:r>
            <a:r>
              <a:rPr lang="en-US" sz="2000" i="1" dirty="0" smtClean="0"/>
              <a:t>.</a:t>
            </a:r>
            <a:r>
              <a:rPr lang="en-US" sz="2000" dirty="0" smtClean="0"/>
              <a:t> </a:t>
            </a:r>
          </a:p>
        </p:txBody>
      </p:sp>
      <p:sp>
        <p:nvSpPr>
          <p:cNvPr id="13313" name="Text Box 1"/>
          <p:cNvSpPr txBox="1">
            <a:spLocks noChangeArrowheads="1"/>
          </p:cNvSpPr>
          <p:nvPr/>
        </p:nvSpPr>
        <p:spPr bwMode="auto">
          <a:xfrm>
            <a:off x="1447800" y="179725"/>
            <a:ext cx="7543800" cy="3662541"/>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marL="165100" indent="-165100"/>
            <a:r>
              <a:rPr lang="en-US" sz="2000" b="1" dirty="0" smtClean="0">
                <a:solidFill>
                  <a:srgbClr val="0000FF"/>
                </a:solidFill>
              </a:rPr>
              <a:t>Hosea 6:7 </a:t>
            </a:r>
            <a:r>
              <a:rPr lang="en-US" sz="2000" dirty="0" smtClean="0"/>
              <a:t>But </a:t>
            </a:r>
            <a:r>
              <a:rPr lang="en-US" sz="2000" b="1" u="sng" dirty="0" smtClean="0"/>
              <a:t>like Adam they have transgressed the covenant</a:t>
            </a:r>
            <a:r>
              <a:rPr lang="en-US" sz="2000" dirty="0" smtClean="0"/>
              <a:t>; There they have dealt treacherously against Me.</a:t>
            </a:r>
            <a:endParaRPr lang="en-US" sz="2000" b="1" dirty="0" smtClean="0">
              <a:solidFill>
                <a:srgbClr val="0000FF"/>
              </a:solidFill>
            </a:endParaRPr>
          </a:p>
          <a:p>
            <a:pPr marL="165100" indent="-165100"/>
            <a:r>
              <a:rPr lang="en-US" sz="2000" b="1" dirty="0" smtClean="0">
                <a:solidFill>
                  <a:srgbClr val="0000FF"/>
                </a:solidFill>
              </a:rPr>
              <a:t>Ezekiel 18:4 </a:t>
            </a:r>
            <a:r>
              <a:rPr lang="en-US" sz="2000" dirty="0" smtClean="0"/>
              <a:t>“Behold, all souls are Mine; the soul of the father as well as the soul of the son is Mine. </a:t>
            </a:r>
            <a:r>
              <a:rPr lang="en-US" sz="2000" b="1" u="sng" dirty="0" smtClean="0"/>
              <a:t>The soul who sins will die</a:t>
            </a:r>
            <a:r>
              <a:rPr lang="en-US" sz="2000" dirty="0" smtClean="0"/>
              <a:t>.”</a:t>
            </a:r>
          </a:p>
          <a:p>
            <a:pPr marL="165100" indent="-165100"/>
            <a:r>
              <a:rPr lang="en-US" sz="2000" b="1" dirty="0" smtClean="0">
                <a:solidFill>
                  <a:srgbClr val="0000FF"/>
                </a:solidFill>
              </a:rPr>
              <a:t>John 3:16 </a:t>
            </a:r>
            <a:r>
              <a:rPr lang="en-US" sz="2000" dirty="0" smtClean="0"/>
              <a:t>“</a:t>
            </a:r>
            <a:r>
              <a:rPr lang="en-US" sz="2000" dirty="0" smtClean="0">
                <a:solidFill>
                  <a:srgbClr val="FF0000"/>
                </a:solidFill>
              </a:rPr>
              <a:t>For </a:t>
            </a:r>
            <a:r>
              <a:rPr lang="en-US" sz="2000" b="1" u="sng" dirty="0" smtClean="0">
                <a:solidFill>
                  <a:srgbClr val="FF0000"/>
                </a:solidFill>
              </a:rPr>
              <a:t>God so loved the world</a:t>
            </a:r>
            <a:r>
              <a:rPr lang="en-US" sz="2000" dirty="0" smtClean="0">
                <a:solidFill>
                  <a:srgbClr val="FF0000"/>
                </a:solidFill>
              </a:rPr>
              <a:t>, that He gave His only begotten Son, that whoever believes in Him shall not perish, but have eternal life.</a:t>
            </a:r>
            <a:r>
              <a:rPr lang="en-US" sz="2000" dirty="0" smtClean="0"/>
              <a:t>”</a:t>
            </a:r>
          </a:p>
          <a:p>
            <a:endParaRPr lang="en-US" sz="1200" dirty="0" smtClean="0"/>
          </a:p>
          <a:p>
            <a:pPr algn="ctr"/>
            <a:r>
              <a:rPr lang="en-US" sz="2000" dirty="0" smtClean="0"/>
              <a:t>Throughout all of history, the OT and NT periods, the strangest </a:t>
            </a:r>
            <a:r>
              <a:rPr lang="en-US" sz="2000" b="1" u="sng" dirty="0" smtClean="0"/>
              <a:t>paradox</a:t>
            </a:r>
            <a:r>
              <a:rPr lang="en-US" sz="2000" dirty="0" smtClean="0"/>
              <a:t> has been and is working; and it is this ― that all the way through the expression of God's wrath up until His ultimate final and eternal wrath, </a:t>
            </a:r>
            <a:r>
              <a:rPr lang="en-US" sz="2000" b="1" u="sng" dirty="0" smtClean="0">
                <a:solidFill>
                  <a:srgbClr val="C00000"/>
                </a:solidFill>
              </a:rPr>
              <a:t>God is busily working to save sinners from His own wrath</a:t>
            </a:r>
            <a:r>
              <a:rPr lang="en-US" sz="2000" dirty="0" smtClean="0"/>
              <a:t>.</a:t>
            </a:r>
            <a:r>
              <a:rPr lang="en-US" sz="2000" i="1" dirty="0" smtClean="0"/>
              <a:t> </a:t>
            </a:r>
            <a:r>
              <a:rPr lang="en-US" i="1" dirty="0" smtClean="0"/>
              <a:t>[MacArthur]</a:t>
            </a:r>
            <a:endParaRPr lang="en-US" sz="2000" i="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28600" y="762000"/>
            <a:ext cx="8610600" cy="3276600"/>
            <a:chOff x="228600" y="762000"/>
            <a:chExt cx="8610600" cy="3276600"/>
          </a:xfrm>
        </p:grpSpPr>
        <p:sp>
          <p:nvSpPr>
            <p:cNvPr id="2052" name="AutoShape 2"/>
            <p:cNvSpPr>
              <a:spLocks noChangeArrowheads="1"/>
            </p:cNvSpPr>
            <p:nvPr/>
          </p:nvSpPr>
          <p:spPr bwMode="auto">
            <a:xfrm>
              <a:off x="4800600" y="762000"/>
              <a:ext cx="4038600" cy="3276600"/>
            </a:xfrm>
            <a:prstGeom prst="horizontalScroll">
              <a:avLst>
                <a:gd name="adj" fmla="val 12500"/>
              </a:avLst>
            </a:prstGeom>
            <a:noFill/>
            <a:ln w="50800">
              <a:solidFill>
                <a:schemeClr val="tx1"/>
              </a:solidFill>
              <a:round/>
              <a:headEnd/>
              <a:tailEnd/>
            </a:ln>
          </p:spPr>
          <p:txBody>
            <a:bodyPr wrap="none" anchor="ctr"/>
            <a:lstStyle/>
            <a:p>
              <a:endParaRPr lang="en-US"/>
            </a:p>
          </p:txBody>
        </p:sp>
        <p:sp>
          <p:nvSpPr>
            <p:cNvPr id="2053" name="Text Box 10"/>
            <p:cNvSpPr txBox="1">
              <a:spLocks noChangeArrowheads="1"/>
            </p:cNvSpPr>
            <p:nvPr/>
          </p:nvSpPr>
          <p:spPr bwMode="auto">
            <a:xfrm>
              <a:off x="295275" y="2057400"/>
              <a:ext cx="482600" cy="365125"/>
            </a:xfrm>
            <a:prstGeom prst="rect">
              <a:avLst/>
            </a:prstGeom>
            <a:solidFill>
              <a:schemeClr val="bg1"/>
            </a:solidFill>
            <a:ln w="9525">
              <a:noFill/>
              <a:miter lim="800000"/>
              <a:headEnd/>
              <a:tailEnd/>
            </a:ln>
          </p:spPr>
          <p:txBody>
            <a:bodyPr wrap="none">
              <a:spAutoFit/>
            </a:bodyPr>
            <a:lstStyle/>
            <a:p>
              <a:pPr algn="ctr"/>
              <a:r>
                <a:rPr lang="en-US" sz="900" b="1"/>
                <a:t>1</a:t>
              </a:r>
            </a:p>
            <a:p>
              <a:pPr algn="ctr"/>
              <a:r>
                <a:rPr lang="en-US" sz="900" b="1"/>
                <a:t>White</a:t>
              </a:r>
            </a:p>
          </p:txBody>
        </p:sp>
        <p:sp>
          <p:nvSpPr>
            <p:cNvPr id="2054" name="Text Box 18"/>
            <p:cNvSpPr txBox="1">
              <a:spLocks noChangeArrowheads="1"/>
            </p:cNvSpPr>
            <p:nvPr/>
          </p:nvSpPr>
          <p:spPr bwMode="auto">
            <a:xfrm>
              <a:off x="4070350" y="2057400"/>
              <a:ext cx="444500" cy="365125"/>
            </a:xfrm>
            <a:prstGeom prst="rect">
              <a:avLst/>
            </a:prstGeom>
            <a:solidFill>
              <a:schemeClr val="bg1"/>
            </a:solidFill>
            <a:ln w="9525">
              <a:noFill/>
              <a:miter lim="800000"/>
              <a:headEnd/>
              <a:tailEnd/>
            </a:ln>
          </p:spPr>
          <p:txBody>
            <a:bodyPr wrap="none">
              <a:spAutoFit/>
            </a:bodyPr>
            <a:lstStyle/>
            <a:p>
              <a:pPr algn="ctr"/>
              <a:r>
                <a:rPr lang="en-US" sz="900" b="1"/>
                <a:t>6</a:t>
              </a:r>
            </a:p>
            <a:p>
              <a:pPr algn="ctr"/>
              <a:r>
                <a:rPr lang="en-US" sz="900" b="1"/>
                <a:t>Signs</a:t>
              </a:r>
            </a:p>
          </p:txBody>
        </p:sp>
        <p:sp>
          <p:nvSpPr>
            <p:cNvPr id="2055" name="Text Box 19"/>
            <p:cNvSpPr txBox="1">
              <a:spLocks noChangeArrowheads="1"/>
            </p:cNvSpPr>
            <p:nvPr/>
          </p:nvSpPr>
          <p:spPr bwMode="auto">
            <a:xfrm>
              <a:off x="3241675" y="2057400"/>
              <a:ext cx="590550" cy="365125"/>
            </a:xfrm>
            <a:prstGeom prst="rect">
              <a:avLst/>
            </a:prstGeom>
            <a:solidFill>
              <a:schemeClr val="bg1"/>
            </a:solidFill>
            <a:ln w="9525">
              <a:noFill/>
              <a:miter lim="800000"/>
              <a:headEnd/>
              <a:tailEnd/>
            </a:ln>
          </p:spPr>
          <p:txBody>
            <a:bodyPr wrap="none">
              <a:spAutoFit/>
            </a:bodyPr>
            <a:lstStyle/>
            <a:p>
              <a:pPr algn="ctr"/>
              <a:r>
                <a:rPr lang="en-US" sz="900" b="1"/>
                <a:t>5</a:t>
              </a:r>
            </a:p>
            <a:p>
              <a:pPr algn="ctr"/>
              <a:r>
                <a:rPr lang="en-US" sz="900" b="1"/>
                <a:t>Martyrs</a:t>
              </a:r>
            </a:p>
          </p:txBody>
        </p:sp>
        <p:sp>
          <p:nvSpPr>
            <p:cNvPr id="2056" name="Text Box 20"/>
            <p:cNvSpPr txBox="1">
              <a:spLocks noChangeArrowheads="1"/>
            </p:cNvSpPr>
            <p:nvPr/>
          </p:nvSpPr>
          <p:spPr bwMode="auto">
            <a:xfrm>
              <a:off x="2549525" y="2057400"/>
              <a:ext cx="488950" cy="365125"/>
            </a:xfrm>
            <a:prstGeom prst="rect">
              <a:avLst/>
            </a:prstGeom>
            <a:solidFill>
              <a:schemeClr val="bg1"/>
            </a:solidFill>
            <a:ln w="9525">
              <a:noFill/>
              <a:miter lim="800000"/>
              <a:headEnd/>
              <a:tailEnd/>
            </a:ln>
          </p:spPr>
          <p:txBody>
            <a:bodyPr wrap="none">
              <a:spAutoFit/>
            </a:bodyPr>
            <a:lstStyle/>
            <a:p>
              <a:pPr algn="ctr"/>
              <a:r>
                <a:rPr lang="en-US" sz="900" b="1"/>
                <a:t>4</a:t>
              </a:r>
            </a:p>
            <a:p>
              <a:pPr algn="ctr"/>
              <a:r>
                <a:rPr lang="en-US" sz="900" b="1"/>
                <a:t>Ashen</a:t>
              </a:r>
            </a:p>
          </p:txBody>
        </p:sp>
        <p:sp>
          <p:nvSpPr>
            <p:cNvPr id="2057" name="Text Box 21"/>
            <p:cNvSpPr txBox="1">
              <a:spLocks noChangeArrowheads="1"/>
            </p:cNvSpPr>
            <p:nvPr/>
          </p:nvSpPr>
          <p:spPr bwMode="auto">
            <a:xfrm>
              <a:off x="1785938" y="2057400"/>
              <a:ext cx="463550" cy="365125"/>
            </a:xfrm>
            <a:prstGeom prst="rect">
              <a:avLst/>
            </a:prstGeom>
            <a:solidFill>
              <a:schemeClr val="bg1"/>
            </a:solidFill>
            <a:ln w="9525">
              <a:noFill/>
              <a:miter lim="800000"/>
              <a:headEnd/>
              <a:tailEnd/>
            </a:ln>
          </p:spPr>
          <p:txBody>
            <a:bodyPr wrap="none">
              <a:spAutoFit/>
            </a:bodyPr>
            <a:lstStyle/>
            <a:p>
              <a:pPr algn="ctr"/>
              <a:r>
                <a:rPr lang="en-US" sz="900" b="1"/>
                <a:t>3</a:t>
              </a:r>
            </a:p>
            <a:p>
              <a:pPr algn="ctr"/>
              <a:r>
                <a:rPr lang="en-US" sz="900" b="1"/>
                <a:t>Black</a:t>
              </a:r>
            </a:p>
          </p:txBody>
        </p:sp>
        <p:sp>
          <p:nvSpPr>
            <p:cNvPr id="2058" name="Text Box 22"/>
            <p:cNvSpPr txBox="1">
              <a:spLocks noChangeArrowheads="1"/>
            </p:cNvSpPr>
            <p:nvPr/>
          </p:nvSpPr>
          <p:spPr bwMode="auto">
            <a:xfrm>
              <a:off x="1093788" y="2057400"/>
              <a:ext cx="381000" cy="365125"/>
            </a:xfrm>
            <a:prstGeom prst="rect">
              <a:avLst/>
            </a:prstGeom>
            <a:solidFill>
              <a:schemeClr val="bg1"/>
            </a:solidFill>
            <a:ln w="9525">
              <a:noFill/>
              <a:miter lim="800000"/>
              <a:headEnd/>
              <a:tailEnd/>
            </a:ln>
          </p:spPr>
          <p:txBody>
            <a:bodyPr wrap="none">
              <a:spAutoFit/>
            </a:bodyPr>
            <a:lstStyle/>
            <a:p>
              <a:pPr algn="ctr"/>
              <a:r>
                <a:rPr lang="en-US" sz="900" b="1"/>
                <a:t>2</a:t>
              </a:r>
            </a:p>
            <a:p>
              <a:pPr algn="ctr"/>
              <a:r>
                <a:rPr lang="en-US" sz="900" b="1"/>
                <a:t>Red</a:t>
              </a:r>
            </a:p>
          </p:txBody>
        </p:sp>
        <p:grpSp>
          <p:nvGrpSpPr>
            <p:cNvPr id="3" name="Group 25"/>
            <p:cNvGrpSpPr>
              <a:grpSpLocks/>
            </p:cNvGrpSpPr>
            <p:nvPr/>
          </p:nvGrpSpPr>
          <p:grpSpPr bwMode="auto">
            <a:xfrm>
              <a:off x="7726363" y="3200400"/>
              <a:ext cx="1019175" cy="304800"/>
              <a:chOff x="2095" y="1440"/>
              <a:chExt cx="642" cy="192"/>
            </a:xfrm>
          </p:grpSpPr>
          <p:sp>
            <p:nvSpPr>
              <p:cNvPr id="2114" name="AutoShape 2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5" name="Text Box 24"/>
              <p:cNvSpPr txBox="1">
                <a:spLocks noChangeArrowheads="1"/>
              </p:cNvSpPr>
              <p:nvPr/>
            </p:nvSpPr>
            <p:spPr bwMode="auto">
              <a:xfrm>
                <a:off x="2095" y="1440"/>
                <a:ext cx="642" cy="154"/>
              </a:xfrm>
              <a:prstGeom prst="rect">
                <a:avLst/>
              </a:prstGeom>
              <a:noFill/>
              <a:ln w="9525">
                <a:noFill/>
                <a:miter lim="800000"/>
                <a:headEnd/>
                <a:tailEnd/>
              </a:ln>
            </p:spPr>
            <p:txBody>
              <a:bodyPr wrap="none">
                <a:spAutoFit/>
              </a:bodyPr>
              <a:lstStyle/>
              <a:p>
                <a:pPr algn="ctr"/>
                <a:r>
                  <a:rPr lang="en-US" sz="1000"/>
                  <a:t>Earthquake, hail</a:t>
                </a:r>
              </a:p>
            </p:txBody>
          </p:sp>
        </p:grpSp>
        <p:grpSp>
          <p:nvGrpSpPr>
            <p:cNvPr id="4" name="Group 26"/>
            <p:cNvGrpSpPr>
              <a:grpSpLocks/>
            </p:cNvGrpSpPr>
            <p:nvPr/>
          </p:nvGrpSpPr>
          <p:grpSpPr bwMode="auto">
            <a:xfrm>
              <a:off x="7710488" y="2895600"/>
              <a:ext cx="987425" cy="304800"/>
              <a:chOff x="2104" y="1440"/>
              <a:chExt cx="622" cy="192"/>
            </a:xfrm>
          </p:grpSpPr>
          <p:sp>
            <p:nvSpPr>
              <p:cNvPr id="2112" name="AutoShape 27"/>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3" name="Text Box 28"/>
              <p:cNvSpPr txBox="1">
                <a:spLocks noChangeArrowheads="1"/>
              </p:cNvSpPr>
              <p:nvPr/>
            </p:nvSpPr>
            <p:spPr bwMode="auto">
              <a:xfrm>
                <a:off x="2104" y="1440"/>
                <a:ext cx="622" cy="154"/>
              </a:xfrm>
              <a:prstGeom prst="rect">
                <a:avLst/>
              </a:prstGeom>
              <a:noFill/>
              <a:ln w="9525">
                <a:noFill/>
                <a:miter lim="800000"/>
                <a:headEnd/>
                <a:tailEnd/>
              </a:ln>
            </p:spPr>
            <p:txBody>
              <a:bodyPr wrap="none">
                <a:spAutoFit/>
              </a:bodyPr>
              <a:lstStyle/>
              <a:p>
                <a:pPr algn="ctr"/>
                <a:r>
                  <a:rPr lang="en-US" sz="1000"/>
                  <a:t>Euphrates dried</a:t>
                </a:r>
              </a:p>
            </p:txBody>
          </p:sp>
        </p:grpSp>
        <p:grpSp>
          <p:nvGrpSpPr>
            <p:cNvPr id="5" name="Group 29"/>
            <p:cNvGrpSpPr>
              <a:grpSpLocks/>
            </p:cNvGrpSpPr>
            <p:nvPr/>
          </p:nvGrpSpPr>
          <p:grpSpPr bwMode="auto">
            <a:xfrm>
              <a:off x="7685088" y="2590800"/>
              <a:ext cx="1068388" cy="304800"/>
              <a:chOff x="2081" y="1440"/>
              <a:chExt cx="673" cy="192"/>
            </a:xfrm>
          </p:grpSpPr>
          <p:sp>
            <p:nvSpPr>
              <p:cNvPr id="2110" name="AutoShape 30"/>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11" name="Text Box 31"/>
              <p:cNvSpPr txBox="1">
                <a:spLocks noChangeArrowheads="1"/>
              </p:cNvSpPr>
              <p:nvPr/>
            </p:nvSpPr>
            <p:spPr bwMode="auto">
              <a:xfrm>
                <a:off x="2081" y="1440"/>
                <a:ext cx="673" cy="154"/>
              </a:xfrm>
              <a:prstGeom prst="rect">
                <a:avLst/>
              </a:prstGeom>
              <a:noFill/>
              <a:ln w="9525">
                <a:noFill/>
                <a:miter lim="800000"/>
                <a:headEnd/>
                <a:tailEnd/>
              </a:ln>
            </p:spPr>
            <p:txBody>
              <a:bodyPr wrap="none">
                <a:spAutoFit/>
              </a:bodyPr>
              <a:lstStyle/>
              <a:p>
                <a:pPr algn="ctr"/>
                <a:r>
                  <a:rPr lang="en-US" sz="1000"/>
                  <a:t>Earth in darkness</a:t>
                </a:r>
              </a:p>
            </p:txBody>
          </p:sp>
        </p:grpSp>
        <p:grpSp>
          <p:nvGrpSpPr>
            <p:cNvPr id="6" name="Group 32"/>
            <p:cNvGrpSpPr>
              <a:grpSpLocks/>
            </p:cNvGrpSpPr>
            <p:nvPr/>
          </p:nvGrpSpPr>
          <p:grpSpPr bwMode="auto">
            <a:xfrm>
              <a:off x="7756525" y="2286000"/>
              <a:ext cx="852488" cy="304800"/>
              <a:chOff x="2147" y="1440"/>
              <a:chExt cx="537" cy="192"/>
            </a:xfrm>
          </p:grpSpPr>
          <p:sp>
            <p:nvSpPr>
              <p:cNvPr id="2108" name="AutoShape 33"/>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9" name="Text Box 34"/>
              <p:cNvSpPr txBox="1">
                <a:spLocks noChangeArrowheads="1"/>
              </p:cNvSpPr>
              <p:nvPr/>
            </p:nvSpPr>
            <p:spPr bwMode="auto">
              <a:xfrm>
                <a:off x="2147" y="1440"/>
                <a:ext cx="537" cy="154"/>
              </a:xfrm>
              <a:prstGeom prst="rect">
                <a:avLst/>
              </a:prstGeom>
              <a:noFill/>
              <a:ln w="9525">
                <a:noFill/>
                <a:miter lim="800000"/>
                <a:headEnd/>
                <a:tailEnd/>
              </a:ln>
            </p:spPr>
            <p:txBody>
              <a:bodyPr wrap="none">
                <a:spAutoFit/>
              </a:bodyPr>
              <a:lstStyle/>
              <a:p>
                <a:pPr algn="ctr"/>
                <a:r>
                  <a:rPr lang="en-US" sz="1000"/>
                  <a:t>Sun scorches</a:t>
                </a:r>
              </a:p>
            </p:txBody>
          </p:sp>
        </p:grpSp>
        <p:grpSp>
          <p:nvGrpSpPr>
            <p:cNvPr id="7" name="Group 35"/>
            <p:cNvGrpSpPr>
              <a:grpSpLocks/>
            </p:cNvGrpSpPr>
            <p:nvPr/>
          </p:nvGrpSpPr>
          <p:grpSpPr bwMode="auto">
            <a:xfrm>
              <a:off x="7659688" y="1981200"/>
              <a:ext cx="966788" cy="304800"/>
              <a:chOff x="2111" y="1440"/>
              <a:chExt cx="609" cy="192"/>
            </a:xfrm>
          </p:grpSpPr>
          <p:sp>
            <p:nvSpPr>
              <p:cNvPr id="2106" name="AutoShape 36"/>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7" name="Text Box 37"/>
              <p:cNvSpPr txBox="1">
                <a:spLocks noChangeArrowheads="1"/>
              </p:cNvSpPr>
              <p:nvPr/>
            </p:nvSpPr>
            <p:spPr bwMode="auto">
              <a:xfrm>
                <a:off x="2111" y="1440"/>
                <a:ext cx="609" cy="154"/>
              </a:xfrm>
              <a:prstGeom prst="rect">
                <a:avLst/>
              </a:prstGeom>
              <a:noFill/>
              <a:ln w="9525">
                <a:noFill/>
                <a:miter lim="800000"/>
                <a:headEnd/>
                <a:tailEnd/>
              </a:ln>
            </p:spPr>
            <p:txBody>
              <a:bodyPr wrap="none">
                <a:spAutoFit/>
              </a:bodyPr>
              <a:lstStyle/>
              <a:p>
                <a:pPr algn="ctr"/>
                <a:r>
                  <a:rPr lang="en-US" sz="1000"/>
                  <a:t>Rivers to blood</a:t>
                </a:r>
              </a:p>
            </p:txBody>
          </p:sp>
        </p:grpSp>
        <p:grpSp>
          <p:nvGrpSpPr>
            <p:cNvPr id="8" name="Group 38"/>
            <p:cNvGrpSpPr>
              <a:grpSpLocks/>
            </p:cNvGrpSpPr>
            <p:nvPr/>
          </p:nvGrpSpPr>
          <p:grpSpPr bwMode="auto">
            <a:xfrm>
              <a:off x="7845425" y="1371600"/>
              <a:ext cx="533400" cy="304800"/>
              <a:chOff x="2254" y="1440"/>
              <a:chExt cx="336" cy="192"/>
            </a:xfrm>
          </p:grpSpPr>
          <p:sp>
            <p:nvSpPr>
              <p:cNvPr id="2104" name="AutoShape 39"/>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5" name="Text Box 40"/>
              <p:cNvSpPr txBox="1">
                <a:spLocks noChangeArrowheads="1"/>
              </p:cNvSpPr>
              <p:nvPr/>
            </p:nvSpPr>
            <p:spPr bwMode="auto">
              <a:xfrm>
                <a:off x="2268" y="1440"/>
                <a:ext cx="294" cy="154"/>
              </a:xfrm>
              <a:prstGeom prst="rect">
                <a:avLst/>
              </a:prstGeom>
              <a:noFill/>
              <a:ln w="9525">
                <a:noFill/>
                <a:miter lim="800000"/>
                <a:headEnd/>
                <a:tailEnd/>
              </a:ln>
            </p:spPr>
            <p:txBody>
              <a:bodyPr wrap="none">
                <a:spAutoFit/>
              </a:bodyPr>
              <a:lstStyle/>
              <a:p>
                <a:pPr algn="ctr"/>
                <a:r>
                  <a:rPr lang="en-US" sz="1000"/>
                  <a:t>Sores</a:t>
                </a:r>
              </a:p>
            </p:txBody>
          </p:sp>
        </p:grpSp>
        <p:grpSp>
          <p:nvGrpSpPr>
            <p:cNvPr id="9" name="Group 41"/>
            <p:cNvGrpSpPr>
              <a:grpSpLocks/>
            </p:cNvGrpSpPr>
            <p:nvPr/>
          </p:nvGrpSpPr>
          <p:grpSpPr bwMode="auto">
            <a:xfrm>
              <a:off x="7720013" y="1676400"/>
              <a:ext cx="819150" cy="304800"/>
              <a:chOff x="2156" y="1440"/>
              <a:chExt cx="516" cy="192"/>
            </a:xfrm>
          </p:grpSpPr>
          <p:sp>
            <p:nvSpPr>
              <p:cNvPr id="2102" name="AutoShape 42"/>
              <p:cNvSpPr>
                <a:spLocks noChangeArrowheads="1"/>
              </p:cNvSpPr>
              <p:nvPr/>
            </p:nvSpPr>
            <p:spPr bwMode="auto">
              <a:xfrm rot="10744239">
                <a:off x="2254" y="1535"/>
                <a:ext cx="336" cy="9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9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103" name="Text Box 43"/>
              <p:cNvSpPr txBox="1">
                <a:spLocks noChangeArrowheads="1"/>
              </p:cNvSpPr>
              <p:nvPr/>
            </p:nvSpPr>
            <p:spPr bwMode="auto">
              <a:xfrm>
                <a:off x="2156" y="1440"/>
                <a:ext cx="516" cy="154"/>
              </a:xfrm>
              <a:prstGeom prst="rect">
                <a:avLst/>
              </a:prstGeom>
              <a:noFill/>
              <a:ln w="9525">
                <a:noFill/>
                <a:miter lim="800000"/>
                <a:headEnd/>
                <a:tailEnd/>
              </a:ln>
            </p:spPr>
            <p:txBody>
              <a:bodyPr wrap="none">
                <a:spAutoFit/>
              </a:bodyPr>
              <a:lstStyle/>
              <a:p>
                <a:pPr algn="ctr"/>
                <a:r>
                  <a:rPr lang="en-US" sz="1000"/>
                  <a:t>Sea to blood</a:t>
                </a:r>
              </a:p>
            </p:txBody>
          </p:sp>
        </p:grpSp>
        <p:grpSp>
          <p:nvGrpSpPr>
            <p:cNvPr id="10" name="Group 50"/>
            <p:cNvGrpSpPr>
              <a:grpSpLocks/>
            </p:cNvGrpSpPr>
            <p:nvPr/>
          </p:nvGrpSpPr>
          <p:grpSpPr bwMode="auto">
            <a:xfrm>
              <a:off x="5184775" y="1401763"/>
              <a:ext cx="758825" cy="298450"/>
              <a:chOff x="1344" y="2687"/>
              <a:chExt cx="480" cy="235"/>
            </a:xfrm>
          </p:grpSpPr>
          <p:sp>
            <p:nvSpPr>
              <p:cNvPr id="2100" name="Freeform 48"/>
              <p:cNvSpPr>
                <a:spLocks/>
              </p:cNvSpPr>
              <p:nvPr/>
            </p:nvSpPr>
            <p:spPr bwMode="auto">
              <a:xfrm>
                <a:off x="1440" y="2778"/>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101" name="Text Box 49"/>
              <p:cNvSpPr txBox="1">
                <a:spLocks noChangeArrowheads="1"/>
              </p:cNvSpPr>
              <p:nvPr/>
            </p:nvSpPr>
            <p:spPr bwMode="auto">
              <a:xfrm>
                <a:off x="1344" y="2687"/>
                <a:ext cx="414" cy="194"/>
              </a:xfrm>
              <a:prstGeom prst="rect">
                <a:avLst/>
              </a:prstGeom>
              <a:noFill/>
              <a:ln w="9525">
                <a:noFill/>
                <a:miter lim="800000"/>
                <a:headEnd/>
                <a:tailEnd/>
              </a:ln>
            </p:spPr>
            <p:txBody>
              <a:bodyPr wrap="none">
                <a:spAutoFit/>
              </a:bodyPr>
              <a:lstStyle/>
              <a:p>
                <a:r>
                  <a:rPr lang="en-US" sz="1000"/>
                  <a:t>1/3 Earth</a:t>
                </a:r>
              </a:p>
            </p:txBody>
          </p:sp>
        </p:grpSp>
        <p:grpSp>
          <p:nvGrpSpPr>
            <p:cNvPr id="11" name="Group 51"/>
            <p:cNvGrpSpPr>
              <a:grpSpLocks/>
            </p:cNvGrpSpPr>
            <p:nvPr/>
          </p:nvGrpSpPr>
          <p:grpSpPr bwMode="auto">
            <a:xfrm>
              <a:off x="5337175" y="1654175"/>
              <a:ext cx="758825" cy="317500"/>
              <a:chOff x="1344" y="2738"/>
              <a:chExt cx="480" cy="253"/>
            </a:xfrm>
          </p:grpSpPr>
          <p:sp>
            <p:nvSpPr>
              <p:cNvPr id="2098" name="Freeform 52"/>
              <p:cNvSpPr>
                <a:spLocks/>
              </p:cNvSpPr>
              <p:nvPr/>
            </p:nvSpPr>
            <p:spPr bwMode="auto">
              <a:xfrm>
                <a:off x="1440" y="2846"/>
                <a:ext cx="384" cy="145"/>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9" name="Text Box 53"/>
              <p:cNvSpPr txBox="1">
                <a:spLocks noChangeArrowheads="1"/>
              </p:cNvSpPr>
              <p:nvPr/>
            </p:nvSpPr>
            <p:spPr bwMode="auto">
              <a:xfrm>
                <a:off x="1344" y="2738"/>
                <a:ext cx="355" cy="195"/>
              </a:xfrm>
              <a:prstGeom prst="rect">
                <a:avLst/>
              </a:prstGeom>
              <a:noFill/>
              <a:ln w="9525">
                <a:noFill/>
                <a:miter lim="800000"/>
                <a:headEnd/>
                <a:tailEnd/>
              </a:ln>
            </p:spPr>
            <p:txBody>
              <a:bodyPr wrap="none">
                <a:spAutoFit/>
              </a:bodyPr>
              <a:lstStyle/>
              <a:p>
                <a:r>
                  <a:rPr lang="en-US" sz="1000"/>
                  <a:t>1/3 Sea</a:t>
                </a:r>
              </a:p>
            </p:txBody>
          </p:sp>
        </p:grpSp>
        <p:grpSp>
          <p:nvGrpSpPr>
            <p:cNvPr id="12" name="Group 54"/>
            <p:cNvGrpSpPr>
              <a:grpSpLocks/>
            </p:cNvGrpSpPr>
            <p:nvPr/>
          </p:nvGrpSpPr>
          <p:grpSpPr bwMode="auto">
            <a:xfrm>
              <a:off x="5486400" y="1957388"/>
              <a:ext cx="760413" cy="320675"/>
              <a:chOff x="1344" y="2771"/>
              <a:chExt cx="480" cy="253"/>
            </a:xfrm>
          </p:grpSpPr>
          <p:sp>
            <p:nvSpPr>
              <p:cNvPr id="2096" name="Freeform 55"/>
              <p:cNvSpPr>
                <a:spLocks/>
              </p:cNvSpPr>
              <p:nvPr/>
            </p:nvSpPr>
            <p:spPr bwMode="auto">
              <a:xfrm>
                <a:off x="1440" y="288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7" name="Text Box 56"/>
              <p:cNvSpPr txBox="1">
                <a:spLocks noChangeArrowheads="1"/>
              </p:cNvSpPr>
              <p:nvPr/>
            </p:nvSpPr>
            <p:spPr bwMode="auto">
              <a:xfrm>
                <a:off x="1344" y="2771"/>
                <a:ext cx="448" cy="193"/>
              </a:xfrm>
              <a:prstGeom prst="rect">
                <a:avLst/>
              </a:prstGeom>
              <a:noFill/>
              <a:ln w="9525">
                <a:noFill/>
                <a:miter lim="800000"/>
                <a:headEnd/>
                <a:tailEnd/>
              </a:ln>
            </p:spPr>
            <p:txBody>
              <a:bodyPr wrap="none">
                <a:spAutoFit/>
              </a:bodyPr>
              <a:lstStyle/>
              <a:p>
                <a:r>
                  <a:rPr lang="en-US" sz="1000"/>
                  <a:t>1/3 Rivers</a:t>
                </a:r>
              </a:p>
            </p:txBody>
          </p:sp>
        </p:grpSp>
        <p:grpSp>
          <p:nvGrpSpPr>
            <p:cNvPr id="13" name="Group 57"/>
            <p:cNvGrpSpPr>
              <a:grpSpLocks/>
            </p:cNvGrpSpPr>
            <p:nvPr/>
          </p:nvGrpSpPr>
          <p:grpSpPr bwMode="auto">
            <a:xfrm>
              <a:off x="5908675" y="2568575"/>
              <a:ext cx="1039813" cy="374650"/>
              <a:chOff x="1344" y="2889"/>
              <a:chExt cx="656" cy="295"/>
            </a:xfrm>
          </p:grpSpPr>
          <p:sp>
            <p:nvSpPr>
              <p:cNvPr id="2094" name="Freeform 58"/>
              <p:cNvSpPr>
                <a:spLocks/>
              </p:cNvSpPr>
              <p:nvPr/>
            </p:nvSpPr>
            <p:spPr bwMode="auto">
              <a:xfrm>
                <a:off x="1440" y="304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5" name="Text Box 59"/>
              <p:cNvSpPr txBox="1">
                <a:spLocks noChangeArrowheads="1"/>
              </p:cNvSpPr>
              <p:nvPr/>
            </p:nvSpPr>
            <p:spPr bwMode="auto">
              <a:xfrm>
                <a:off x="1344" y="2889"/>
                <a:ext cx="656" cy="193"/>
              </a:xfrm>
              <a:prstGeom prst="rect">
                <a:avLst/>
              </a:prstGeom>
              <a:noFill/>
              <a:ln w="9525">
                <a:noFill/>
                <a:miter lim="800000"/>
                <a:headEnd/>
                <a:tailEnd/>
              </a:ln>
            </p:spPr>
            <p:txBody>
              <a:bodyPr wrap="none">
                <a:spAutoFit/>
              </a:bodyPr>
              <a:lstStyle/>
              <a:p>
                <a:r>
                  <a:rPr lang="en-US" sz="1000"/>
                  <a:t>1</a:t>
                </a:r>
                <a:r>
                  <a:rPr lang="en-US" sz="1000" baseline="30000"/>
                  <a:t>st</a:t>
                </a:r>
                <a:r>
                  <a:rPr lang="en-US" sz="1000"/>
                  <a:t> Woe, Locusts</a:t>
                </a:r>
              </a:p>
            </p:txBody>
          </p:sp>
        </p:grpSp>
        <p:grpSp>
          <p:nvGrpSpPr>
            <p:cNvPr id="14" name="Group 60"/>
            <p:cNvGrpSpPr>
              <a:grpSpLocks/>
            </p:cNvGrpSpPr>
            <p:nvPr/>
          </p:nvGrpSpPr>
          <p:grpSpPr bwMode="auto">
            <a:xfrm>
              <a:off x="5703888" y="2244725"/>
              <a:ext cx="817563" cy="376238"/>
              <a:chOff x="1344" y="2810"/>
              <a:chExt cx="516" cy="296"/>
            </a:xfrm>
          </p:grpSpPr>
          <p:sp>
            <p:nvSpPr>
              <p:cNvPr id="2092" name="Freeform 61"/>
              <p:cNvSpPr>
                <a:spLocks/>
              </p:cNvSpPr>
              <p:nvPr/>
            </p:nvSpPr>
            <p:spPr bwMode="auto">
              <a:xfrm>
                <a:off x="1440" y="2962"/>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3" name="Text Box 62"/>
              <p:cNvSpPr txBox="1">
                <a:spLocks noChangeArrowheads="1"/>
              </p:cNvSpPr>
              <p:nvPr/>
            </p:nvSpPr>
            <p:spPr bwMode="auto">
              <a:xfrm>
                <a:off x="1344" y="2810"/>
                <a:ext cx="516" cy="193"/>
              </a:xfrm>
              <a:prstGeom prst="rect">
                <a:avLst/>
              </a:prstGeom>
              <a:noFill/>
              <a:ln w="9525">
                <a:noFill/>
                <a:miter lim="800000"/>
                <a:headEnd/>
                <a:tailEnd/>
              </a:ln>
            </p:spPr>
            <p:txBody>
              <a:bodyPr wrap="none">
                <a:spAutoFit/>
              </a:bodyPr>
              <a:lstStyle/>
              <a:p>
                <a:r>
                  <a:rPr lang="en-US" sz="1000"/>
                  <a:t>1/3 Heavens</a:t>
                </a:r>
              </a:p>
            </p:txBody>
          </p:sp>
        </p:grpSp>
        <p:grpSp>
          <p:nvGrpSpPr>
            <p:cNvPr id="15" name="Group 63"/>
            <p:cNvGrpSpPr>
              <a:grpSpLocks/>
            </p:cNvGrpSpPr>
            <p:nvPr/>
          </p:nvGrpSpPr>
          <p:grpSpPr bwMode="auto">
            <a:xfrm>
              <a:off x="6361113" y="3209925"/>
              <a:ext cx="1077913" cy="377825"/>
              <a:chOff x="1344" y="3036"/>
              <a:chExt cx="680" cy="298"/>
            </a:xfrm>
          </p:grpSpPr>
          <p:sp>
            <p:nvSpPr>
              <p:cNvPr id="2090" name="Freeform 64"/>
              <p:cNvSpPr>
                <a:spLocks/>
              </p:cNvSpPr>
              <p:nvPr/>
            </p:nvSpPr>
            <p:spPr bwMode="auto">
              <a:xfrm>
                <a:off x="1440" y="319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91" name="Text Box 65"/>
              <p:cNvSpPr txBox="1">
                <a:spLocks noChangeArrowheads="1"/>
              </p:cNvSpPr>
              <p:nvPr/>
            </p:nvSpPr>
            <p:spPr bwMode="auto">
              <a:xfrm>
                <a:off x="1344" y="3036"/>
                <a:ext cx="680" cy="193"/>
              </a:xfrm>
              <a:prstGeom prst="rect">
                <a:avLst/>
              </a:prstGeom>
              <a:noFill/>
              <a:ln w="9525">
                <a:noFill/>
                <a:miter lim="800000"/>
                <a:headEnd/>
                <a:tailEnd/>
              </a:ln>
            </p:spPr>
            <p:txBody>
              <a:bodyPr wrap="none">
                <a:spAutoFit/>
              </a:bodyPr>
              <a:lstStyle/>
              <a:p>
                <a:r>
                  <a:rPr lang="en-US" sz="1000"/>
                  <a:t>3</a:t>
                </a:r>
                <a:r>
                  <a:rPr lang="en-US" sz="1000" baseline="30000"/>
                  <a:t>rd</a:t>
                </a:r>
                <a:r>
                  <a:rPr lang="en-US" sz="1000"/>
                  <a:t> Woe, 7 Bowls</a:t>
                </a:r>
              </a:p>
            </p:txBody>
          </p:sp>
        </p:grpSp>
        <p:grpSp>
          <p:nvGrpSpPr>
            <p:cNvPr id="16" name="Group 66"/>
            <p:cNvGrpSpPr>
              <a:grpSpLocks/>
            </p:cNvGrpSpPr>
            <p:nvPr/>
          </p:nvGrpSpPr>
          <p:grpSpPr bwMode="auto">
            <a:xfrm>
              <a:off x="6107113" y="2895600"/>
              <a:ext cx="1316038" cy="381000"/>
              <a:chOff x="1344" y="2964"/>
              <a:chExt cx="830" cy="300"/>
            </a:xfrm>
          </p:grpSpPr>
          <p:sp>
            <p:nvSpPr>
              <p:cNvPr id="2088" name="Freeform 67"/>
              <p:cNvSpPr>
                <a:spLocks/>
              </p:cNvSpPr>
              <p:nvPr/>
            </p:nvSpPr>
            <p:spPr bwMode="auto">
              <a:xfrm>
                <a:off x="1440" y="3120"/>
                <a:ext cx="384" cy="144"/>
              </a:xfrm>
              <a:custGeom>
                <a:avLst/>
                <a:gdLst>
                  <a:gd name="T0" fmla="*/ 0 w 816"/>
                  <a:gd name="T1" fmla="*/ 19 h 336"/>
                  <a:gd name="T2" fmla="*/ 0 w 816"/>
                  <a:gd name="T3" fmla="*/ 8 h 336"/>
                  <a:gd name="T4" fmla="*/ 10 w 816"/>
                  <a:gd name="T5" fmla="*/ 12 h 336"/>
                  <a:gd name="T6" fmla="*/ 45 w 816"/>
                  <a:gd name="T7" fmla="*/ 12 h 336"/>
                  <a:gd name="T8" fmla="*/ 70 w 816"/>
                  <a:gd name="T9" fmla="*/ 8 h 336"/>
                  <a:gd name="T10" fmla="*/ 85 w 816"/>
                  <a:gd name="T11" fmla="*/ 0 h 336"/>
                  <a:gd name="T12" fmla="*/ 85 w 816"/>
                  <a:gd name="T13" fmla="*/ 27 h 336"/>
                  <a:gd name="T14" fmla="*/ 75 w 816"/>
                  <a:gd name="T15" fmla="*/ 23 h 336"/>
                  <a:gd name="T16" fmla="*/ 45 w 816"/>
                  <a:gd name="T17" fmla="*/ 19 h 336"/>
                  <a:gd name="T18" fmla="*/ 10 w 816"/>
                  <a:gd name="T19" fmla="*/ 19 h 336"/>
                  <a:gd name="T20" fmla="*/ 0 w 816"/>
                  <a:gd name="T21" fmla="*/ 23 h 336"/>
                  <a:gd name="T22" fmla="*/ 0 w 816"/>
                  <a:gd name="T23" fmla="*/ 19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6"/>
                  <a:gd name="T37" fmla="*/ 0 h 336"/>
                  <a:gd name="T38" fmla="*/ 816 w 81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6" h="336">
                    <a:moveTo>
                      <a:pt x="0" y="240"/>
                    </a:moveTo>
                    <a:lnTo>
                      <a:pt x="0" y="96"/>
                    </a:lnTo>
                    <a:lnTo>
                      <a:pt x="96" y="144"/>
                    </a:lnTo>
                    <a:lnTo>
                      <a:pt x="432" y="144"/>
                    </a:lnTo>
                    <a:lnTo>
                      <a:pt x="672" y="96"/>
                    </a:lnTo>
                    <a:lnTo>
                      <a:pt x="816" y="0"/>
                    </a:lnTo>
                    <a:lnTo>
                      <a:pt x="816" y="336"/>
                    </a:lnTo>
                    <a:lnTo>
                      <a:pt x="720" y="288"/>
                    </a:lnTo>
                    <a:lnTo>
                      <a:pt x="432" y="240"/>
                    </a:lnTo>
                    <a:lnTo>
                      <a:pt x="96" y="240"/>
                    </a:lnTo>
                    <a:lnTo>
                      <a:pt x="0" y="288"/>
                    </a:lnTo>
                    <a:lnTo>
                      <a:pt x="0" y="240"/>
                    </a:lnTo>
                    <a:close/>
                  </a:path>
                </a:pathLst>
              </a:custGeom>
              <a:solidFill>
                <a:schemeClr val="accent1"/>
              </a:solidFill>
              <a:ln w="9525">
                <a:solidFill>
                  <a:schemeClr val="tx1"/>
                </a:solidFill>
                <a:round/>
                <a:headEnd/>
                <a:tailEnd/>
              </a:ln>
            </p:spPr>
            <p:txBody>
              <a:bodyPr/>
              <a:lstStyle/>
              <a:p>
                <a:endParaRPr lang="en-US"/>
              </a:p>
            </p:txBody>
          </p:sp>
          <p:sp>
            <p:nvSpPr>
              <p:cNvPr id="2089" name="Text Box 68"/>
              <p:cNvSpPr txBox="1">
                <a:spLocks noChangeArrowheads="1"/>
              </p:cNvSpPr>
              <p:nvPr/>
            </p:nvSpPr>
            <p:spPr bwMode="auto">
              <a:xfrm>
                <a:off x="1344" y="2964"/>
                <a:ext cx="830" cy="193"/>
              </a:xfrm>
              <a:prstGeom prst="rect">
                <a:avLst/>
              </a:prstGeom>
              <a:noFill/>
              <a:ln w="9525">
                <a:noFill/>
                <a:miter lim="800000"/>
                <a:headEnd/>
                <a:tailEnd/>
              </a:ln>
            </p:spPr>
            <p:txBody>
              <a:bodyPr wrap="none">
                <a:spAutoFit/>
              </a:bodyPr>
              <a:lstStyle/>
              <a:p>
                <a:r>
                  <a:rPr lang="en-US" sz="1000"/>
                  <a:t>2</a:t>
                </a:r>
                <a:r>
                  <a:rPr lang="en-US" sz="1000" baseline="30000"/>
                  <a:t>nd</a:t>
                </a:r>
                <a:r>
                  <a:rPr lang="en-US" sz="1000"/>
                  <a:t> Woe, 1/3 Men Die</a:t>
                </a:r>
              </a:p>
            </p:txBody>
          </p:sp>
        </p:grpSp>
        <p:sp>
          <p:nvSpPr>
            <p:cNvPr id="2073" name="AutoShape 3"/>
            <p:cNvSpPr>
              <a:spLocks noChangeArrowheads="1"/>
            </p:cNvSpPr>
            <p:nvPr/>
          </p:nvSpPr>
          <p:spPr bwMode="auto">
            <a:xfrm>
              <a:off x="22860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4" name="AutoShape 4"/>
            <p:cNvSpPr>
              <a:spLocks noChangeArrowheads="1"/>
            </p:cNvSpPr>
            <p:nvPr/>
          </p:nvSpPr>
          <p:spPr bwMode="auto">
            <a:xfrm>
              <a:off x="9731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5" name="AutoShape 5"/>
            <p:cNvSpPr>
              <a:spLocks noChangeArrowheads="1"/>
            </p:cNvSpPr>
            <p:nvPr/>
          </p:nvSpPr>
          <p:spPr bwMode="auto">
            <a:xfrm>
              <a:off x="1706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6" name="AutoShape 6"/>
            <p:cNvSpPr>
              <a:spLocks noChangeArrowheads="1"/>
            </p:cNvSpPr>
            <p:nvPr/>
          </p:nvSpPr>
          <p:spPr bwMode="auto">
            <a:xfrm>
              <a:off x="2484438"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7" name="AutoShape 7"/>
            <p:cNvSpPr>
              <a:spLocks noChangeArrowheads="1"/>
            </p:cNvSpPr>
            <p:nvPr/>
          </p:nvSpPr>
          <p:spPr bwMode="auto">
            <a:xfrm>
              <a:off x="3230563"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8" name="AutoShape 8"/>
            <p:cNvSpPr>
              <a:spLocks noChangeArrowheads="1"/>
            </p:cNvSpPr>
            <p:nvPr/>
          </p:nvSpPr>
          <p:spPr bwMode="auto">
            <a:xfrm>
              <a:off x="3981450" y="1981200"/>
              <a:ext cx="646113" cy="609600"/>
            </a:xfrm>
            <a:prstGeom prst="star8">
              <a:avLst>
                <a:gd name="adj" fmla="val 38250"/>
              </a:avLst>
            </a:prstGeom>
            <a:noFill/>
            <a:ln w="50800">
              <a:solidFill>
                <a:schemeClr val="tx1"/>
              </a:solidFill>
              <a:miter lim="800000"/>
              <a:headEnd/>
              <a:tailEnd/>
            </a:ln>
          </p:spPr>
          <p:txBody>
            <a:bodyPr wrap="none" anchor="ctr"/>
            <a:lstStyle/>
            <a:p>
              <a:endParaRPr lang="en-US"/>
            </a:p>
          </p:txBody>
        </p:sp>
        <p:sp>
          <p:nvSpPr>
            <p:cNvPr id="2079" name="AutoShape 9"/>
            <p:cNvSpPr>
              <a:spLocks noChangeArrowheads="1"/>
            </p:cNvSpPr>
            <p:nvPr/>
          </p:nvSpPr>
          <p:spPr bwMode="auto">
            <a:xfrm>
              <a:off x="4724400" y="1981200"/>
              <a:ext cx="646113" cy="609600"/>
            </a:xfrm>
            <a:prstGeom prst="star8">
              <a:avLst>
                <a:gd name="adj" fmla="val 38250"/>
              </a:avLst>
            </a:prstGeom>
            <a:solidFill>
              <a:schemeClr val="bg1"/>
            </a:solidFill>
            <a:ln w="50800">
              <a:solidFill>
                <a:schemeClr val="tx1"/>
              </a:solidFill>
              <a:miter lim="800000"/>
              <a:headEnd/>
              <a:tailEnd/>
            </a:ln>
          </p:spPr>
          <p:txBody>
            <a:bodyPr wrap="none" anchor="ctr"/>
            <a:lstStyle/>
            <a:p>
              <a:pPr algn="ctr"/>
              <a:r>
                <a:rPr lang="en-US" sz="900"/>
                <a:t>7</a:t>
              </a:r>
            </a:p>
            <a:p>
              <a:pPr algn="ctr"/>
              <a:r>
                <a:rPr lang="en-US" sz="900"/>
                <a:t>Wrath</a:t>
              </a:r>
            </a:p>
          </p:txBody>
        </p:sp>
        <p:sp>
          <p:nvSpPr>
            <p:cNvPr id="2080" name="TextBox 61"/>
            <p:cNvSpPr txBox="1">
              <a:spLocks noChangeArrowheads="1"/>
            </p:cNvSpPr>
            <p:nvPr/>
          </p:nvSpPr>
          <p:spPr bwMode="auto">
            <a:xfrm>
              <a:off x="2286000" y="1295400"/>
              <a:ext cx="824265" cy="646331"/>
            </a:xfrm>
            <a:prstGeom prst="rect">
              <a:avLst/>
            </a:prstGeom>
            <a:noFill/>
            <a:ln w="9525">
              <a:noFill/>
              <a:miter lim="800000"/>
              <a:headEnd/>
              <a:tailEnd/>
            </a:ln>
          </p:spPr>
          <p:txBody>
            <a:bodyPr>
              <a:spAutoFit/>
            </a:bodyPr>
            <a:lstStyle/>
            <a:p>
              <a:r>
                <a:rPr lang="en-US" sz="1200"/>
                <a:t>The Lamb</a:t>
              </a:r>
            </a:p>
            <a:p>
              <a:r>
                <a:rPr lang="en-US" sz="1200"/>
                <a:t>opens the</a:t>
              </a:r>
            </a:p>
            <a:p>
              <a:r>
                <a:rPr lang="en-US" sz="1200"/>
                <a:t>seals.</a:t>
              </a:r>
            </a:p>
          </p:txBody>
        </p:sp>
        <p:sp>
          <p:nvSpPr>
            <p:cNvPr id="2081" name="TextBox 62"/>
            <p:cNvSpPr txBox="1">
              <a:spLocks noChangeArrowheads="1"/>
            </p:cNvSpPr>
            <p:nvPr/>
          </p:nvSpPr>
          <p:spPr bwMode="auto">
            <a:xfrm>
              <a:off x="5298357" y="3124200"/>
              <a:ext cx="1102443" cy="461665"/>
            </a:xfrm>
            <a:prstGeom prst="rect">
              <a:avLst/>
            </a:prstGeom>
            <a:noFill/>
            <a:ln w="9525">
              <a:noFill/>
              <a:miter lim="800000"/>
              <a:headEnd/>
              <a:tailEnd/>
            </a:ln>
          </p:spPr>
          <p:txBody>
            <a:bodyPr wrap="square">
              <a:spAutoFit/>
            </a:bodyPr>
            <a:lstStyle/>
            <a:p>
              <a:r>
                <a:rPr lang="en-US" sz="1200" dirty="0"/>
                <a:t>Angels sound</a:t>
              </a:r>
            </a:p>
            <a:p>
              <a:r>
                <a:rPr lang="en-US" sz="1200" dirty="0" smtClean="0"/>
                <a:t>the trumpets</a:t>
              </a:r>
              <a:r>
                <a:rPr lang="en-US" sz="1200" dirty="0"/>
                <a:t>.</a:t>
              </a:r>
            </a:p>
          </p:txBody>
        </p:sp>
        <p:sp>
          <p:nvSpPr>
            <p:cNvPr id="2082" name="TextBox 63"/>
            <p:cNvSpPr txBox="1">
              <a:spLocks noChangeArrowheads="1"/>
            </p:cNvSpPr>
            <p:nvPr/>
          </p:nvSpPr>
          <p:spPr bwMode="auto">
            <a:xfrm>
              <a:off x="6400800" y="1295400"/>
              <a:ext cx="1363847" cy="830997"/>
            </a:xfrm>
            <a:prstGeom prst="rect">
              <a:avLst/>
            </a:prstGeom>
            <a:noFill/>
            <a:ln w="9525">
              <a:noFill/>
              <a:miter lim="800000"/>
              <a:headEnd/>
              <a:tailEnd/>
            </a:ln>
          </p:spPr>
          <p:txBody>
            <a:bodyPr wrap="square">
              <a:spAutoFit/>
            </a:bodyPr>
            <a:lstStyle/>
            <a:p>
              <a:r>
                <a:rPr lang="en-US" sz="1200" dirty="0"/>
                <a:t>God sends the</a:t>
              </a:r>
            </a:p>
            <a:p>
              <a:r>
                <a:rPr lang="en-US" sz="1200" dirty="0"/>
                <a:t>bowls  out, full</a:t>
              </a:r>
            </a:p>
            <a:p>
              <a:r>
                <a:rPr lang="en-US" sz="1200" dirty="0"/>
                <a:t>of  the wrath of</a:t>
              </a:r>
            </a:p>
            <a:p>
              <a:r>
                <a:rPr lang="en-US" sz="1200" dirty="0"/>
                <a:t>God.</a:t>
              </a:r>
            </a:p>
          </p:txBody>
        </p:sp>
        <p:cxnSp>
          <p:nvCxnSpPr>
            <p:cNvPr id="67" name="Straight Connector 66"/>
            <p:cNvCxnSpPr/>
            <p:nvPr/>
          </p:nvCxnSpPr>
          <p:spPr bwMode="auto">
            <a:xfrm rot="5400000">
              <a:off x="2971800" y="3614738"/>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84" name="TextBox 68"/>
            <p:cNvSpPr txBox="1">
              <a:spLocks noChangeArrowheads="1"/>
            </p:cNvSpPr>
            <p:nvPr/>
          </p:nvSpPr>
          <p:spPr bwMode="auto">
            <a:xfrm>
              <a:off x="1752600" y="3657600"/>
              <a:ext cx="1143000" cy="307777"/>
            </a:xfrm>
            <a:prstGeom prst="rect">
              <a:avLst/>
            </a:prstGeom>
            <a:noFill/>
            <a:ln w="9525">
              <a:noFill/>
              <a:miter lim="800000"/>
              <a:headEnd/>
              <a:tailEnd/>
            </a:ln>
          </p:spPr>
          <p:txBody>
            <a:bodyPr>
              <a:spAutoFit/>
            </a:bodyPr>
            <a:lstStyle/>
            <a:p>
              <a:r>
                <a:rPr lang="en-US" sz="1400" b="1"/>
                <a:t>Tribulation</a:t>
              </a:r>
            </a:p>
          </p:txBody>
        </p:sp>
        <p:sp>
          <p:nvSpPr>
            <p:cNvPr id="2085" name="TextBox 69"/>
            <p:cNvSpPr txBox="1">
              <a:spLocks noChangeArrowheads="1"/>
            </p:cNvSpPr>
            <p:nvPr/>
          </p:nvSpPr>
          <p:spPr bwMode="auto">
            <a:xfrm>
              <a:off x="4419600" y="3657600"/>
              <a:ext cx="1600200" cy="307777"/>
            </a:xfrm>
            <a:prstGeom prst="rect">
              <a:avLst/>
            </a:prstGeom>
            <a:solidFill>
              <a:schemeClr val="bg1"/>
            </a:solidFill>
            <a:ln w="9525">
              <a:noFill/>
              <a:miter lim="800000"/>
              <a:headEnd/>
              <a:tailEnd/>
            </a:ln>
          </p:spPr>
          <p:txBody>
            <a:bodyPr>
              <a:spAutoFit/>
            </a:bodyPr>
            <a:lstStyle/>
            <a:p>
              <a:r>
                <a:rPr lang="en-US" sz="1400" b="1"/>
                <a:t>Great Tribulation</a:t>
              </a:r>
            </a:p>
          </p:txBody>
        </p:sp>
        <p:cxnSp>
          <p:nvCxnSpPr>
            <p:cNvPr id="70" name="Straight Connector 69"/>
            <p:cNvCxnSpPr/>
            <p:nvPr/>
          </p:nvCxnSpPr>
          <p:spPr bwMode="auto">
            <a:xfrm rot="10800000">
              <a:off x="609600" y="3629025"/>
              <a:ext cx="4114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381000" y="3624263"/>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6" name="Text Box 2"/>
          <p:cNvSpPr txBox="1">
            <a:spLocks noChangeArrowheads="1"/>
          </p:cNvSpPr>
          <p:nvPr/>
        </p:nvSpPr>
        <p:spPr bwMode="auto">
          <a:xfrm>
            <a:off x="685800" y="3048000"/>
            <a:ext cx="2438400" cy="49847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US" sz="1200" b="1" i="1" u="none" strike="noStrike" cap="none" normalizeH="0" baseline="0" dirty="0" smtClean="0">
                <a:ln>
                  <a:noFill/>
                </a:ln>
                <a:solidFill>
                  <a:srgbClr val="0000FF"/>
                </a:solidFill>
                <a:effectLst/>
                <a:latin typeface="Calibri" pitchFamily="34" charset="0"/>
                <a:cs typeface="Arial" pitchFamily="34" charset="0"/>
              </a:rPr>
              <a:t>Matt 24:8</a:t>
            </a:r>
            <a:r>
              <a:rPr kumimoji="0" lang="en-US" sz="1200" b="1" i="1" u="none" strike="noStrike" cap="none" normalizeH="0" baseline="0" dirty="0" smtClean="0">
                <a:ln>
                  <a:noFill/>
                </a:ln>
                <a:solidFill>
                  <a:schemeClr val="tx1"/>
                </a:solidFill>
                <a:effectLst/>
                <a:latin typeface="Calibri" pitchFamily="34" charset="0"/>
                <a:cs typeface="Arial" pitchFamily="34" charset="0"/>
              </a:rPr>
              <a:t> </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r>
              <a:rPr kumimoji="0" lang="en-US" sz="1200" b="0" i="1" u="none" strike="noStrike" cap="none" normalizeH="0" baseline="0" dirty="0" smtClean="0">
                <a:ln>
                  <a:noFill/>
                </a:ln>
                <a:solidFill>
                  <a:srgbClr val="FF0000"/>
                </a:solidFill>
                <a:effectLst/>
                <a:latin typeface="Calibri" pitchFamily="34" charset="0"/>
                <a:cs typeface="Arial" pitchFamily="34" charset="0"/>
              </a:rPr>
              <a:t>But all these things are merely the beginning of birth pangs</a:t>
            </a:r>
            <a:r>
              <a:rPr kumimoji="0" lang="en-US" sz="1200" b="0" i="1" u="none" strike="noStrike" cap="none" normalizeH="0" baseline="0" dirty="0" smtClean="0">
                <a:ln>
                  <a:noFill/>
                </a:ln>
                <a:solidFill>
                  <a:schemeClr val="tx1"/>
                </a:solidFill>
                <a:effectLst/>
                <a:latin typeface="Calibri" pitchFamily="34" charset="0"/>
                <a:cs typeface="Arial" pitchFamily="34" charset="0"/>
              </a:rPr>
              <a:t>.”</a:t>
            </a:r>
          </a:p>
        </p:txBody>
      </p:sp>
      <p:sp>
        <p:nvSpPr>
          <p:cNvPr id="69" name="AutoShape 2"/>
          <p:cNvSpPr>
            <a:spLocks noChangeArrowheads="1"/>
          </p:cNvSpPr>
          <p:nvPr/>
        </p:nvSpPr>
        <p:spPr bwMode="auto">
          <a:xfrm>
            <a:off x="7543800" y="1325346"/>
            <a:ext cx="180228" cy="579654"/>
          </a:xfrm>
          <a:prstGeom prst="diamond">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7</a:t>
            </a:fld>
            <a:endParaRPr lang="en-US"/>
          </a:p>
        </p:txBody>
      </p:sp>
      <p:graphicFrame>
        <p:nvGraphicFramePr>
          <p:cNvPr id="7" name="Table 6"/>
          <p:cNvGraphicFramePr>
            <a:graphicFrameLocks noGrp="1"/>
          </p:cNvGraphicFramePr>
          <p:nvPr/>
        </p:nvGraphicFramePr>
        <p:xfrm>
          <a:off x="228600" y="1219200"/>
          <a:ext cx="8610599" cy="5212080"/>
        </p:xfrm>
        <a:graphic>
          <a:graphicData uri="http://schemas.openxmlformats.org/drawingml/2006/table">
            <a:tbl>
              <a:tblPr/>
              <a:tblGrid>
                <a:gridCol w="2286000"/>
                <a:gridCol w="3546986"/>
                <a:gridCol w="2777613"/>
              </a:tblGrid>
              <a:tr h="5105400">
                <a:tc>
                  <a:txBody>
                    <a:bodyPr/>
                    <a:lstStyle/>
                    <a:p>
                      <a:pPr marL="0" marR="0" indent="127000">
                        <a:spcBef>
                          <a:spcPts val="0"/>
                        </a:spcBef>
                        <a:spcAft>
                          <a:spcPts val="0"/>
                        </a:spcAft>
                      </a:pPr>
                      <a:r>
                        <a:rPr lang="en-US" sz="1800" baseline="30000" dirty="0">
                          <a:solidFill>
                            <a:srgbClr val="0000FF"/>
                          </a:solidFill>
                          <a:latin typeface="Times New Roman"/>
                          <a:ea typeface="Times New Roman"/>
                        </a:rPr>
                        <a:t>1</a:t>
                      </a:r>
                      <a:r>
                        <a:rPr lang="en-US" sz="1800" dirty="0">
                          <a:latin typeface="Times New Roman"/>
                          <a:ea typeface="Times New Roman"/>
                        </a:rPr>
                        <a:t>And I saw </a:t>
                      </a:r>
                      <a:r>
                        <a:rPr lang="en-US" sz="1800" b="1" u="sng" dirty="0">
                          <a:solidFill>
                            <a:srgbClr val="C00000"/>
                          </a:solidFill>
                          <a:latin typeface="Times New Roman"/>
                          <a:ea typeface="Times New Roman"/>
                        </a:rPr>
                        <a:t>another sign</a:t>
                      </a:r>
                      <a:r>
                        <a:rPr lang="en-US" sz="1800" dirty="0">
                          <a:latin typeface="Times New Roman"/>
                          <a:ea typeface="Times New Roman"/>
                        </a:rPr>
                        <a:t> in heaven, </a:t>
                      </a:r>
                      <a:r>
                        <a:rPr lang="en-US" sz="1800" b="1" u="sng" dirty="0">
                          <a:solidFill>
                            <a:srgbClr val="008000"/>
                          </a:solidFill>
                          <a:latin typeface="Times New Roman"/>
                          <a:ea typeface="Times New Roman"/>
                        </a:rPr>
                        <a:t>great</a:t>
                      </a:r>
                      <a:r>
                        <a:rPr lang="en-US" sz="1800" b="1" u="sng" dirty="0">
                          <a:solidFill>
                            <a:srgbClr val="C00000"/>
                          </a:solidFill>
                          <a:latin typeface="Times New Roman"/>
                          <a:ea typeface="Times New Roman"/>
                        </a:rPr>
                        <a:t> and marvelous</a:t>
                      </a:r>
                      <a:r>
                        <a:rPr lang="en-US" sz="1800" dirty="0">
                          <a:latin typeface="Times New Roman"/>
                          <a:ea typeface="Times New Roman"/>
                        </a:rPr>
                        <a:t>, seven angels who had </a:t>
                      </a:r>
                      <a:r>
                        <a:rPr lang="en-US" sz="1800" b="1" u="sng" dirty="0">
                          <a:latin typeface="Times New Roman"/>
                          <a:ea typeface="Times New Roman"/>
                        </a:rPr>
                        <a:t>seven plagues, </a:t>
                      </a:r>
                      <a:r>
                        <a:rPr lang="en-US" sz="1800" b="1" i="1" u="sng" dirty="0">
                          <a:latin typeface="Times New Roman"/>
                          <a:ea typeface="Times New Roman"/>
                        </a:rPr>
                        <a:t>which are</a:t>
                      </a:r>
                      <a:r>
                        <a:rPr lang="en-US" sz="1800" b="1" u="sng" dirty="0">
                          <a:latin typeface="Times New Roman"/>
                          <a:ea typeface="Times New Roman"/>
                        </a:rPr>
                        <a:t> the last</a:t>
                      </a:r>
                      <a:r>
                        <a:rPr lang="en-US" sz="1800" dirty="0">
                          <a:latin typeface="Times New Roman"/>
                          <a:ea typeface="Times New Roman"/>
                        </a:rPr>
                        <a:t>, because </a:t>
                      </a:r>
                      <a:r>
                        <a:rPr lang="en-US" sz="1800" b="1" u="sng" dirty="0">
                          <a:solidFill>
                            <a:srgbClr val="000000"/>
                          </a:solidFill>
                          <a:latin typeface="Times New Roman"/>
                          <a:ea typeface="Times New Roman"/>
                        </a:rPr>
                        <a:t>in them the </a:t>
                      </a:r>
                      <a:r>
                        <a:rPr lang="en-US" sz="1800" b="1" u="sng" dirty="0">
                          <a:solidFill>
                            <a:srgbClr val="C00000"/>
                          </a:solidFill>
                          <a:latin typeface="Times New Roman"/>
                          <a:ea typeface="Times New Roman"/>
                        </a:rPr>
                        <a:t>wrath of God</a:t>
                      </a:r>
                      <a:r>
                        <a:rPr lang="en-US" sz="1800" b="1" u="sng" dirty="0">
                          <a:solidFill>
                            <a:srgbClr val="000000"/>
                          </a:solidFill>
                          <a:latin typeface="Times New Roman"/>
                          <a:ea typeface="Times New Roman"/>
                        </a:rPr>
                        <a:t> is finished</a:t>
                      </a:r>
                      <a:r>
                        <a:rPr lang="en-US" sz="1800" dirty="0" smtClean="0">
                          <a:latin typeface="Times New Roman"/>
                          <a:ea typeface="Times New Roman"/>
                        </a:rPr>
                        <a:t>.</a:t>
                      </a:r>
                    </a:p>
                    <a:p>
                      <a:pPr marL="0" marR="0" indent="127000">
                        <a:spcBef>
                          <a:spcPts val="0"/>
                        </a:spcBef>
                        <a:spcAft>
                          <a:spcPts val="0"/>
                        </a:spcAft>
                      </a:pPr>
                      <a:endParaRPr lang="en-US" sz="1800" dirty="0" smtClean="0">
                        <a:latin typeface="Times New Roman"/>
                        <a:ea typeface="Times New Roman"/>
                      </a:endParaRPr>
                    </a:p>
                    <a:p>
                      <a:pPr marL="0" marR="0" indent="127000">
                        <a:spcBef>
                          <a:spcPts val="0"/>
                        </a:spcBef>
                        <a:spcAft>
                          <a:spcPts val="0"/>
                        </a:spcAft>
                      </a:pPr>
                      <a:endParaRPr lang="en-US" sz="1800" dirty="0">
                        <a:latin typeface="Times New Roman"/>
                        <a:ea typeface="Times New Roman"/>
                      </a:endParaRPr>
                    </a:p>
                    <a:p>
                      <a:pPr marL="0" marR="0" indent="127000">
                        <a:spcBef>
                          <a:spcPts val="0"/>
                        </a:spcBef>
                        <a:spcAft>
                          <a:spcPts val="0"/>
                        </a:spcAft>
                      </a:pPr>
                      <a:r>
                        <a:rPr lang="en-US" sz="1800" i="1" dirty="0">
                          <a:latin typeface="Times New Roman"/>
                          <a:ea typeface="Times New Roman"/>
                        </a:rPr>
                        <a:t>[All these word express the enormity of this event</a:t>
                      </a:r>
                      <a:r>
                        <a:rPr lang="en-US" sz="1800" i="1" dirty="0" smtClean="0">
                          <a:latin typeface="Times New Roman"/>
                          <a:ea typeface="Times New Roman"/>
                        </a:rPr>
                        <a:t>.]</a:t>
                      </a:r>
                    </a:p>
                    <a:p>
                      <a:pPr marL="0" marR="0" indent="127000">
                        <a:spcBef>
                          <a:spcPts val="0"/>
                        </a:spcBef>
                        <a:spcAft>
                          <a:spcPts val="0"/>
                        </a:spcAft>
                      </a:pPr>
                      <a:endParaRPr lang="en-US" sz="1800" dirty="0">
                        <a:latin typeface="Times New Roman"/>
                        <a:ea typeface="Times New Roman"/>
                      </a:endParaRPr>
                    </a:p>
                    <a:p>
                      <a:pPr marL="0" marR="0" indent="127000">
                        <a:spcBef>
                          <a:spcPts val="0"/>
                        </a:spcBef>
                        <a:spcAft>
                          <a:spcPts val="0"/>
                        </a:spcAft>
                      </a:pPr>
                      <a:r>
                        <a:rPr lang="en-US" sz="1800" b="1" u="sng" dirty="0">
                          <a:latin typeface="Times New Roman"/>
                          <a:ea typeface="Times New Roman"/>
                        </a:rPr>
                        <a:t>last</a:t>
                      </a:r>
                      <a:r>
                        <a:rPr lang="en-US" sz="1800" i="1" dirty="0">
                          <a:latin typeface="Times New Roman"/>
                          <a:ea typeface="Times New Roman"/>
                        </a:rPr>
                        <a:t> – after seals &amp; trumpets</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5100" marR="0" indent="-165100">
                        <a:spcBef>
                          <a:spcPts val="0"/>
                        </a:spcBef>
                        <a:spcAft>
                          <a:spcPts val="0"/>
                        </a:spcAft>
                      </a:pPr>
                      <a:r>
                        <a:rPr lang="en-US" sz="1800" b="1" kern="1200" dirty="0">
                          <a:solidFill>
                            <a:srgbClr val="0000FF"/>
                          </a:solidFill>
                          <a:latin typeface="Times New Roman"/>
                          <a:ea typeface="Times New Roman"/>
                          <a:cs typeface="+mn-cs"/>
                        </a:rPr>
                        <a:t>Exodus</a:t>
                      </a:r>
                      <a:r>
                        <a:rPr lang="en-US" sz="1800" b="1" dirty="0">
                          <a:solidFill>
                            <a:srgbClr val="0000FF"/>
                          </a:solidFill>
                          <a:latin typeface="Times New Roman"/>
                          <a:ea typeface="Times New Roman"/>
                        </a:rPr>
                        <a:t> 34:6</a:t>
                      </a:r>
                      <a:r>
                        <a:rPr lang="en-US" sz="1800" dirty="0">
                          <a:latin typeface="Times New Roman"/>
                          <a:ea typeface="Times New Roman"/>
                        </a:rPr>
                        <a:t> Then the L</a:t>
                      </a:r>
                      <a:r>
                        <a:rPr lang="en-US" sz="1800" cap="small" dirty="0">
                          <a:latin typeface="Times New Roman"/>
                          <a:ea typeface="Times New Roman"/>
                        </a:rPr>
                        <a:t>ord</a:t>
                      </a:r>
                      <a:r>
                        <a:rPr lang="en-US" sz="1800" dirty="0">
                          <a:latin typeface="Times New Roman"/>
                          <a:ea typeface="Times New Roman"/>
                        </a:rPr>
                        <a:t> passed by in front of him and proclaimed, “The L</a:t>
                      </a:r>
                      <a:r>
                        <a:rPr lang="en-US" sz="1800" cap="small" dirty="0">
                          <a:latin typeface="Times New Roman"/>
                          <a:ea typeface="Times New Roman"/>
                        </a:rPr>
                        <a:t>ord</a:t>
                      </a:r>
                      <a:r>
                        <a:rPr lang="en-US" sz="1800" dirty="0">
                          <a:latin typeface="Times New Roman"/>
                          <a:ea typeface="Times New Roman"/>
                        </a:rPr>
                        <a:t>, the L</a:t>
                      </a:r>
                      <a:r>
                        <a:rPr lang="en-US" sz="1800" cap="small" dirty="0">
                          <a:latin typeface="Times New Roman"/>
                          <a:ea typeface="Times New Roman"/>
                        </a:rPr>
                        <a:t>ord</a:t>
                      </a:r>
                      <a:r>
                        <a:rPr lang="en-US" sz="1800" dirty="0">
                          <a:latin typeface="Times New Roman"/>
                          <a:ea typeface="Times New Roman"/>
                        </a:rPr>
                        <a:t> God, </a:t>
                      </a:r>
                      <a:r>
                        <a:rPr lang="en-US" sz="1800" b="1" u="sng" dirty="0">
                          <a:latin typeface="Times New Roman"/>
                          <a:ea typeface="Times New Roman"/>
                        </a:rPr>
                        <a:t>compassionate</a:t>
                      </a:r>
                      <a:r>
                        <a:rPr lang="en-US" sz="1800" dirty="0">
                          <a:latin typeface="Times New Roman"/>
                          <a:ea typeface="Times New Roman"/>
                        </a:rPr>
                        <a:t> and </a:t>
                      </a:r>
                      <a:r>
                        <a:rPr lang="en-US" sz="1800" b="1" u="sng" dirty="0">
                          <a:latin typeface="Times New Roman"/>
                          <a:ea typeface="Times New Roman"/>
                        </a:rPr>
                        <a:t>gracious</a:t>
                      </a:r>
                      <a:r>
                        <a:rPr lang="en-US" sz="1800" dirty="0">
                          <a:latin typeface="Times New Roman"/>
                          <a:ea typeface="Times New Roman"/>
                        </a:rPr>
                        <a:t>, </a:t>
                      </a:r>
                      <a:r>
                        <a:rPr lang="en-US" sz="1800" b="1" u="sng" dirty="0">
                          <a:latin typeface="Times New Roman"/>
                          <a:ea typeface="Times New Roman"/>
                        </a:rPr>
                        <a:t>slow to anger</a:t>
                      </a:r>
                      <a:r>
                        <a:rPr lang="en-US" sz="1800" dirty="0">
                          <a:latin typeface="Times New Roman"/>
                          <a:ea typeface="Times New Roman"/>
                        </a:rPr>
                        <a:t>, and </a:t>
                      </a:r>
                      <a:r>
                        <a:rPr lang="en-US" sz="1800" b="1" u="sng" dirty="0">
                          <a:latin typeface="Times New Roman"/>
                          <a:ea typeface="Times New Roman"/>
                        </a:rPr>
                        <a:t>abounding in loving-kindness</a:t>
                      </a:r>
                      <a:r>
                        <a:rPr lang="en-US" sz="1800" dirty="0">
                          <a:latin typeface="Times New Roman"/>
                          <a:ea typeface="Times New Roman"/>
                        </a:rPr>
                        <a:t> and </a:t>
                      </a:r>
                      <a:r>
                        <a:rPr lang="en-US" sz="1800" b="1" u="sng" dirty="0">
                          <a:latin typeface="Times New Roman"/>
                          <a:ea typeface="Times New Roman"/>
                        </a:rPr>
                        <a:t>truth</a:t>
                      </a:r>
                      <a:r>
                        <a:rPr lang="en-US" sz="1800" dirty="0" smtClean="0">
                          <a:latin typeface="Times New Roman"/>
                          <a:ea typeface="Times New Roman"/>
                        </a:rPr>
                        <a:t>;</a:t>
                      </a:r>
                    </a:p>
                    <a:p>
                      <a:pPr marL="0" marR="0">
                        <a:spcBef>
                          <a:spcPts val="0"/>
                        </a:spcBef>
                        <a:spcAft>
                          <a:spcPts val="0"/>
                        </a:spcAft>
                      </a:pPr>
                      <a:endParaRPr lang="en-US" sz="18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Rev. 12:1</a:t>
                      </a:r>
                      <a:r>
                        <a:rPr lang="en-US" sz="1800" dirty="0">
                          <a:latin typeface="Times New Roman"/>
                          <a:ea typeface="Times New Roman"/>
                        </a:rPr>
                        <a:t> And a </a:t>
                      </a:r>
                      <a:r>
                        <a:rPr lang="en-US" sz="1800" b="1" u="sng" dirty="0">
                          <a:solidFill>
                            <a:srgbClr val="C00000"/>
                          </a:solidFill>
                          <a:latin typeface="Times New Roman"/>
                          <a:ea typeface="Times New Roman"/>
                        </a:rPr>
                        <a:t>great sign</a:t>
                      </a:r>
                      <a:r>
                        <a:rPr lang="en-US" sz="1800" dirty="0">
                          <a:latin typeface="Times New Roman"/>
                          <a:ea typeface="Times New Roman"/>
                        </a:rPr>
                        <a:t> appeared in heaven: a </a:t>
                      </a:r>
                      <a:r>
                        <a:rPr lang="en-US" sz="1800" b="1" u="sng" dirty="0">
                          <a:latin typeface="Times New Roman"/>
                          <a:ea typeface="Times New Roman"/>
                        </a:rPr>
                        <a:t>woman</a:t>
                      </a:r>
                      <a:r>
                        <a:rPr lang="en-US" sz="1800" dirty="0">
                          <a:latin typeface="Times New Roman"/>
                          <a:ea typeface="Times New Roman"/>
                        </a:rPr>
                        <a:t> clothed with the sun, …</a:t>
                      </a:r>
                    </a:p>
                    <a:p>
                      <a:pPr marL="0" marR="0">
                        <a:spcBef>
                          <a:spcPts val="0"/>
                        </a:spcBef>
                        <a:spcAft>
                          <a:spcPts val="0"/>
                        </a:spcAft>
                      </a:pPr>
                      <a:r>
                        <a:rPr lang="en-US" sz="1800" b="1" dirty="0">
                          <a:solidFill>
                            <a:srgbClr val="0000FF"/>
                          </a:solidFill>
                          <a:latin typeface="Times New Roman"/>
                          <a:ea typeface="Times New Roman"/>
                        </a:rPr>
                        <a:t>Rev. 12:3</a:t>
                      </a:r>
                      <a:r>
                        <a:rPr lang="en-US" sz="1800" dirty="0">
                          <a:latin typeface="Times New Roman"/>
                          <a:ea typeface="Times New Roman"/>
                        </a:rPr>
                        <a:t> And </a:t>
                      </a:r>
                      <a:r>
                        <a:rPr lang="en-US" sz="1800" b="1" u="sng" dirty="0">
                          <a:solidFill>
                            <a:srgbClr val="C00000"/>
                          </a:solidFill>
                          <a:latin typeface="Times New Roman"/>
                          <a:ea typeface="Times New Roman"/>
                        </a:rPr>
                        <a:t>another sign</a:t>
                      </a:r>
                      <a:r>
                        <a:rPr lang="en-US" sz="1800" dirty="0">
                          <a:latin typeface="Times New Roman"/>
                          <a:ea typeface="Times New Roman"/>
                        </a:rPr>
                        <a:t> appeared in heaven: and behold, a </a:t>
                      </a:r>
                      <a:r>
                        <a:rPr lang="en-US" sz="1800" b="1" u="sng" dirty="0">
                          <a:solidFill>
                            <a:srgbClr val="C00000"/>
                          </a:solidFill>
                          <a:latin typeface="Times New Roman"/>
                          <a:ea typeface="Times New Roman"/>
                        </a:rPr>
                        <a:t>great</a:t>
                      </a:r>
                      <a:r>
                        <a:rPr lang="en-US" sz="1800" dirty="0">
                          <a:latin typeface="Times New Roman"/>
                          <a:ea typeface="Times New Roman"/>
                        </a:rPr>
                        <a:t> </a:t>
                      </a:r>
                      <a:r>
                        <a:rPr lang="en-US" sz="1800" b="1" u="sng" dirty="0">
                          <a:latin typeface="Times New Roman"/>
                          <a:ea typeface="Times New Roman"/>
                        </a:rPr>
                        <a:t>red dragon</a:t>
                      </a:r>
                      <a:r>
                        <a:rPr lang="en-US" sz="1800" dirty="0">
                          <a:latin typeface="Times New Roman"/>
                          <a:ea typeface="Times New Roman"/>
                        </a:rPr>
                        <a:t> …</a:t>
                      </a:r>
                      <a:r>
                        <a:rPr lang="en-US" sz="1800" b="1" dirty="0">
                          <a:solidFill>
                            <a:srgbClr val="0000FF"/>
                          </a:solidFill>
                          <a:latin typeface="Times New Roman"/>
                          <a:ea typeface="Times New Roman"/>
                        </a:rPr>
                        <a:t> </a:t>
                      </a:r>
                      <a:endParaRPr lang="en-US" sz="1800" b="1" dirty="0" smtClean="0">
                        <a:solidFill>
                          <a:srgbClr val="0000FF"/>
                        </a:solidFill>
                        <a:latin typeface="Times New Roman"/>
                        <a:ea typeface="Times New Roman"/>
                      </a:endParaRPr>
                    </a:p>
                    <a:p>
                      <a:pPr marL="0" marR="0">
                        <a:spcBef>
                          <a:spcPts val="0"/>
                        </a:spcBef>
                        <a:spcAft>
                          <a:spcPts val="0"/>
                        </a:spcAft>
                      </a:pPr>
                      <a:endParaRPr lang="en-US" sz="18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Rev 8:13</a:t>
                      </a:r>
                      <a:r>
                        <a:rPr lang="en-US" sz="1800" b="1" dirty="0">
                          <a:latin typeface="Times New Roman"/>
                          <a:ea typeface="Times New Roman"/>
                        </a:rPr>
                        <a:t> </a:t>
                      </a:r>
                      <a:r>
                        <a:rPr lang="en-US" sz="1800" dirty="0">
                          <a:latin typeface="Times New Roman"/>
                          <a:ea typeface="Times New Roman"/>
                        </a:rPr>
                        <a:t>Then I looked, and I heard an eagle flying in </a:t>
                      </a:r>
                      <a:r>
                        <a:rPr lang="en-US" sz="1800" dirty="0" err="1">
                          <a:latin typeface="Times New Roman"/>
                          <a:ea typeface="Times New Roman"/>
                        </a:rPr>
                        <a:t>midheaven</a:t>
                      </a:r>
                      <a:r>
                        <a:rPr lang="en-US" sz="1800" dirty="0">
                          <a:latin typeface="Times New Roman"/>
                          <a:ea typeface="Times New Roman"/>
                        </a:rPr>
                        <a:t>, saying with a loud voice, "</a:t>
                      </a:r>
                      <a:r>
                        <a:rPr lang="en-US" sz="1800" b="1" u="sng" dirty="0">
                          <a:solidFill>
                            <a:srgbClr val="C00000"/>
                          </a:solidFill>
                          <a:latin typeface="Times New Roman"/>
                          <a:ea typeface="Times New Roman"/>
                        </a:rPr>
                        <a:t>Woe, woe, woe</a:t>
                      </a:r>
                      <a:r>
                        <a:rPr lang="en-US" sz="1800" dirty="0">
                          <a:latin typeface="Times New Roman"/>
                          <a:ea typeface="Times New Roman"/>
                        </a:rPr>
                        <a:t> to </a:t>
                      </a:r>
                      <a:r>
                        <a:rPr lang="en-US" sz="1800" b="1" u="sng" dirty="0">
                          <a:solidFill>
                            <a:srgbClr val="00B050"/>
                          </a:solidFill>
                          <a:latin typeface="Times New Roman"/>
                          <a:ea typeface="Times New Roman"/>
                        </a:rPr>
                        <a:t>those who dwell on the earth</a:t>
                      </a:r>
                      <a:r>
                        <a:rPr lang="en-US" sz="1800" dirty="0">
                          <a:latin typeface="Times New Roman"/>
                          <a:ea typeface="Times New Roman"/>
                        </a:rPr>
                        <a:t>, …</a:t>
                      </a: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800" dirty="0">
                          <a:solidFill>
                            <a:srgbClr val="000000"/>
                          </a:solidFill>
                          <a:latin typeface="Times New Roman"/>
                          <a:ea typeface="Times New Roman"/>
                        </a:rPr>
                        <a:t>The last of 3 signs in Revelation</a:t>
                      </a:r>
                      <a:endParaRPr lang="en-US" sz="1800" dirty="0">
                        <a:latin typeface="Times New Roman"/>
                        <a:ea typeface="Times New Roman"/>
                      </a:endParaRPr>
                    </a:p>
                    <a:p>
                      <a:pPr marL="342900" marR="0" lvl="0" indent="-342900">
                        <a:spcBef>
                          <a:spcPts val="0"/>
                        </a:spcBef>
                        <a:spcAft>
                          <a:spcPts val="0"/>
                        </a:spcAft>
                        <a:buFont typeface="Symbol"/>
                        <a:buChar char=""/>
                      </a:pPr>
                      <a:r>
                        <a:rPr lang="en-US" sz="1800" b="1" u="sng" dirty="0">
                          <a:solidFill>
                            <a:srgbClr val="008000"/>
                          </a:solidFill>
                          <a:latin typeface="Times New Roman"/>
                          <a:ea typeface="Times New Roman"/>
                        </a:rPr>
                        <a:t>great</a:t>
                      </a:r>
                      <a:r>
                        <a:rPr lang="en-US" sz="1800" dirty="0">
                          <a:solidFill>
                            <a:srgbClr val="000000"/>
                          </a:solidFill>
                          <a:latin typeface="Times New Roman"/>
                          <a:ea typeface="Times New Roman"/>
                        </a:rPr>
                        <a:t> – “mega”</a:t>
                      </a:r>
                      <a:endParaRPr lang="en-US" sz="1800" dirty="0">
                        <a:latin typeface="Times New Roman"/>
                        <a:ea typeface="Times New Roman"/>
                      </a:endParaRPr>
                    </a:p>
                    <a:p>
                      <a:pPr marL="342900" marR="0" lvl="0" indent="-342900">
                        <a:spcBef>
                          <a:spcPts val="0"/>
                        </a:spcBef>
                        <a:spcAft>
                          <a:spcPts val="0"/>
                        </a:spcAft>
                        <a:buFont typeface="Symbol"/>
                        <a:buChar char=""/>
                      </a:pPr>
                      <a:r>
                        <a:rPr lang="en-US" sz="1800" b="1" u="sng" dirty="0">
                          <a:solidFill>
                            <a:srgbClr val="000000"/>
                          </a:solidFill>
                          <a:latin typeface="Times New Roman"/>
                          <a:ea typeface="Times New Roman"/>
                        </a:rPr>
                        <a:t>Plagues</a:t>
                      </a:r>
                      <a:r>
                        <a:rPr lang="en-US" sz="1800" dirty="0">
                          <a:solidFill>
                            <a:srgbClr val="000000"/>
                          </a:solidFill>
                          <a:latin typeface="Times New Roman"/>
                          <a:ea typeface="Times New Roman"/>
                        </a:rPr>
                        <a:t> – “floggings” or “wounds”; indicates immediate effect of the judgment</a:t>
                      </a:r>
                      <a:endParaRPr lang="en-US" sz="1800" dirty="0">
                        <a:latin typeface="Times New Roman"/>
                        <a:ea typeface="Times New Roman"/>
                      </a:endParaRPr>
                    </a:p>
                    <a:p>
                      <a:pPr marL="102870" marR="0" indent="-102870">
                        <a:spcBef>
                          <a:spcPts val="0"/>
                        </a:spcBef>
                        <a:spcAft>
                          <a:spcPts val="0"/>
                        </a:spcAft>
                      </a:pPr>
                      <a:endParaRPr lang="en-US" sz="1800" b="1" dirty="0" smtClean="0">
                        <a:latin typeface="Times New Roman"/>
                        <a:ea typeface="Times New Roman"/>
                      </a:endParaRPr>
                    </a:p>
                    <a:p>
                      <a:pPr marL="102870" marR="0" indent="-102870">
                        <a:spcBef>
                          <a:spcPts val="0"/>
                        </a:spcBef>
                        <a:spcAft>
                          <a:spcPts val="0"/>
                        </a:spcAft>
                      </a:pPr>
                      <a:r>
                        <a:rPr lang="en-US" sz="1800" b="1" dirty="0" smtClean="0">
                          <a:latin typeface="Times New Roman"/>
                          <a:ea typeface="Times New Roman"/>
                        </a:rPr>
                        <a:t>5</a:t>
                      </a:r>
                      <a:r>
                        <a:rPr lang="en-US" sz="1800" b="1" baseline="30000" dirty="0" smtClean="0">
                          <a:latin typeface="Times New Roman"/>
                          <a:ea typeface="Times New Roman"/>
                        </a:rPr>
                        <a:t>th</a:t>
                      </a:r>
                      <a:r>
                        <a:rPr lang="en-US" sz="1800" b="1" dirty="0" smtClean="0">
                          <a:latin typeface="Times New Roman"/>
                          <a:ea typeface="Times New Roman"/>
                        </a:rPr>
                        <a:t> </a:t>
                      </a:r>
                      <a:r>
                        <a:rPr lang="en-US" sz="1800" b="1" dirty="0">
                          <a:latin typeface="Times New Roman"/>
                          <a:ea typeface="Times New Roman"/>
                        </a:rPr>
                        <a:t>trumpet: </a:t>
                      </a:r>
                      <a:r>
                        <a:rPr lang="en-US" sz="1800" b="1" dirty="0">
                          <a:solidFill>
                            <a:srgbClr val="0000FF"/>
                          </a:solidFill>
                          <a:latin typeface="Times New Roman"/>
                          <a:ea typeface="Times New Roman"/>
                        </a:rPr>
                        <a:t>Rev 9:12</a:t>
                      </a:r>
                      <a:r>
                        <a:rPr lang="en-US" sz="1800" b="1" dirty="0">
                          <a:latin typeface="Times New Roman"/>
                          <a:ea typeface="Times New Roman"/>
                        </a:rPr>
                        <a:t> </a:t>
                      </a:r>
                      <a:r>
                        <a:rPr lang="en-US" sz="1800" dirty="0">
                          <a:latin typeface="Times New Roman"/>
                          <a:ea typeface="Times New Roman"/>
                        </a:rPr>
                        <a:t>The </a:t>
                      </a:r>
                      <a:r>
                        <a:rPr lang="en-US" sz="1800" b="1" u="sng" dirty="0">
                          <a:solidFill>
                            <a:srgbClr val="C00000"/>
                          </a:solidFill>
                          <a:latin typeface="Times New Roman"/>
                          <a:ea typeface="Times New Roman"/>
                        </a:rPr>
                        <a:t>first woe</a:t>
                      </a:r>
                      <a:r>
                        <a:rPr lang="en-US" sz="1800" dirty="0">
                          <a:latin typeface="Times New Roman"/>
                          <a:ea typeface="Times New Roman"/>
                        </a:rPr>
                        <a:t> is past; behold, two woes are still coming after these things. </a:t>
                      </a:r>
                    </a:p>
                    <a:p>
                      <a:pPr marL="160020" marR="0" indent="-160020">
                        <a:spcBef>
                          <a:spcPts val="0"/>
                        </a:spcBef>
                        <a:spcAft>
                          <a:spcPts val="0"/>
                        </a:spcAft>
                      </a:pPr>
                      <a:r>
                        <a:rPr lang="en-US" sz="1800" b="1" dirty="0">
                          <a:latin typeface="Times New Roman"/>
                          <a:ea typeface="Times New Roman"/>
                        </a:rPr>
                        <a:t>6</a:t>
                      </a:r>
                      <a:r>
                        <a:rPr lang="en-US" sz="1800" b="1" baseline="30000" dirty="0">
                          <a:latin typeface="Times New Roman"/>
                          <a:ea typeface="Times New Roman"/>
                        </a:rPr>
                        <a:t>th</a:t>
                      </a:r>
                      <a:r>
                        <a:rPr lang="en-US" sz="1800" b="1" dirty="0">
                          <a:latin typeface="Times New Roman"/>
                          <a:ea typeface="Times New Roman"/>
                        </a:rPr>
                        <a:t> trumpet: </a:t>
                      </a:r>
                      <a:r>
                        <a:rPr lang="en-US" sz="1800" b="1" dirty="0">
                          <a:solidFill>
                            <a:srgbClr val="0000FF"/>
                          </a:solidFill>
                          <a:latin typeface="Times New Roman"/>
                          <a:ea typeface="Times New Roman"/>
                        </a:rPr>
                        <a:t>Rev. 11:14-15</a:t>
                      </a:r>
                      <a:r>
                        <a:rPr lang="en-US" sz="1800" dirty="0">
                          <a:latin typeface="Times New Roman"/>
                          <a:ea typeface="Times New Roman"/>
                        </a:rPr>
                        <a:t> The </a:t>
                      </a:r>
                      <a:r>
                        <a:rPr lang="en-US" sz="1800" b="1" u="sng" kern="1200" dirty="0">
                          <a:solidFill>
                            <a:srgbClr val="C00000"/>
                          </a:solidFill>
                          <a:latin typeface="Times New Roman"/>
                          <a:ea typeface="Times New Roman"/>
                          <a:cs typeface="+mn-cs"/>
                        </a:rPr>
                        <a:t>second woe </a:t>
                      </a:r>
                      <a:r>
                        <a:rPr lang="en-US" sz="1800" dirty="0">
                          <a:latin typeface="Times New Roman"/>
                          <a:ea typeface="Times New Roman"/>
                        </a:rPr>
                        <a:t>is past; behold, the </a:t>
                      </a:r>
                      <a:r>
                        <a:rPr lang="en-US" sz="1800" b="1" u="sng" dirty="0">
                          <a:latin typeface="Times New Roman"/>
                          <a:ea typeface="Times New Roman"/>
                        </a:rPr>
                        <a:t>third woe</a:t>
                      </a:r>
                      <a:r>
                        <a:rPr lang="en-US" sz="1800" dirty="0">
                          <a:latin typeface="Times New Roman"/>
                          <a:ea typeface="Times New Roman"/>
                        </a:rPr>
                        <a:t> is coming </a:t>
                      </a:r>
                      <a:r>
                        <a:rPr lang="en-US" sz="1800" b="1" u="sng" dirty="0">
                          <a:latin typeface="Times New Roman"/>
                          <a:ea typeface="Times New Roman"/>
                        </a:rPr>
                        <a:t>quickly</a:t>
                      </a:r>
                      <a:r>
                        <a:rPr lang="en-US" sz="1800" dirty="0">
                          <a:latin typeface="Times New Roman"/>
                          <a:ea typeface="Times New Roman"/>
                        </a:rPr>
                        <a:t>. </a:t>
                      </a:r>
                      <a:r>
                        <a:rPr lang="en-US" sz="1800" baseline="30000" dirty="0">
                          <a:solidFill>
                            <a:srgbClr val="0000FF"/>
                          </a:solidFill>
                          <a:latin typeface="Times New Roman"/>
                          <a:ea typeface="Times New Roman"/>
                        </a:rPr>
                        <a:t>15</a:t>
                      </a:r>
                      <a:r>
                        <a:rPr lang="en-US" sz="1800" dirty="0">
                          <a:latin typeface="Times New Roman"/>
                          <a:ea typeface="Times New Roman"/>
                        </a:rPr>
                        <a:t>And </a:t>
                      </a:r>
                      <a:r>
                        <a:rPr lang="en-US" sz="1800" b="1" u="sng" dirty="0">
                          <a:solidFill>
                            <a:srgbClr val="C00000"/>
                          </a:solidFill>
                          <a:latin typeface="Times New Roman"/>
                          <a:ea typeface="Times New Roman"/>
                        </a:rPr>
                        <a:t>the seventh angel sounded</a:t>
                      </a:r>
                      <a:r>
                        <a:rPr lang="en-US" sz="1800" dirty="0">
                          <a:latin typeface="Times New Roman"/>
                          <a:ea typeface="Times New Roman"/>
                        </a:rPr>
                        <a:t>; </a:t>
                      </a:r>
                    </a:p>
                    <a:p>
                      <a:pPr marL="102870" marR="0" indent="-102870">
                        <a:spcBef>
                          <a:spcPts val="0"/>
                        </a:spcBef>
                        <a:spcAft>
                          <a:spcPts val="0"/>
                        </a:spcAft>
                      </a:pPr>
                      <a:r>
                        <a:rPr lang="en-US" sz="1800" b="1" dirty="0">
                          <a:latin typeface="Times New Roman"/>
                          <a:ea typeface="Times New Roman"/>
                        </a:rPr>
                        <a:t>7</a:t>
                      </a:r>
                      <a:r>
                        <a:rPr lang="en-US" sz="1800" b="1" baseline="30000" dirty="0">
                          <a:latin typeface="Times New Roman"/>
                          <a:ea typeface="Times New Roman"/>
                        </a:rPr>
                        <a:t>th</a:t>
                      </a:r>
                      <a:r>
                        <a:rPr lang="en-US" sz="1800" b="1" dirty="0">
                          <a:latin typeface="Times New Roman"/>
                          <a:ea typeface="Times New Roman"/>
                        </a:rPr>
                        <a:t> trumpet: 7 bowls, </a:t>
                      </a:r>
                      <a:r>
                        <a:rPr lang="en-US" sz="1800" b="1" u="sng" dirty="0">
                          <a:solidFill>
                            <a:srgbClr val="C00000"/>
                          </a:solidFill>
                          <a:latin typeface="Times New Roman"/>
                          <a:ea typeface="Times New Roman"/>
                        </a:rPr>
                        <a:t>third woe</a:t>
                      </a:r>
                      <a:endParaRPr lang="en-US" sz="18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0" y="228601"/>
            <a:ext cx="9144000" cy="523220"/>
          </a:xfrm>
          <a:prstGeom prst="rect">
            <a:avLst/>
          </a:prstGeom>
          <a:noFill/>
        </p:spPr>
        <p:txBody>
          <a:bodyPr wrap="square" rtlCol="0">
            <a:spAutoFit/>
          </a:bodyPr>
          <a:lstStyle/>
          <a:p>
            <a:pPr algn="ctr"/>
            <a:r>
              <a:rPr lang="en-US" sz="2800" b="1" dirty="0" smtClean="0">
                <a:solidFill>
                  <a:srgbClr val="0000FF"/>
                </a:solidFill>
              </a:rPr>
              <a:t>Rev 15&amp;16 – The 3</a:t>
            </a:r>
            <a:r>
              <a:rPr lang="en-US" sz="2800" b="1" baseline="30000" dirty="0" smtClean="0">
                <a:solidFill>
                  <a:srgbClr val="0000FF"/>
                </a:solidFill>
              </a:rPr>
              <a:t>rd</a:t>
            </a:r>
            <a:r>
              <a:rPr lang="en-US" sz="2800" b="1" dirty="0" smtClean="0">
                <a:solidFill>
                  <a:srgbClr val="0000FF"/>
                </a:solidFill>
              </a:rPr>
              <a:t> Woe, 7 Bowls </a:t>
            </a:r>
            <a:r>
              <a:rPr lang="en-US" sz="2800" b="1" dirty="0" smtClean="0">
                <a:solidFill>
                  <a:srgbClr val="C00000"/>
                </a:solidFill>
              </a:rPr>
              <a:t>Full</a:t>
            </a:r>
            <a:r>
              <a:rPr lang="en-US" sz="2800" b="1" dirty="0" smtClean="0">
                <a:solidFill>
                  <a:srgbClr val="0000FF"/>
                </a:solidFill>
              </a:rPr>
              <a:t> of the Wrath of God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8</a:t>
            </a:fld>
            <a:endParaRPr lang="en-US"/>
          </a:p>
        </p:txBody>
      </p:sp>
      <p:graphicFrame>
        <p:nvGraphicFramePr>
          <p:cNvPr id="7" name="Table 6"/>
          <p:cNvGraphicFramePr>
            <a:graphicFrameLocks noGrp="1"/>
          </p:cNvGraphicFramePr>
          <p:nvPr/>
        </p:nvGraphicFramePr>
        <p:xfrm>
          <a:off x="457200" y="1295400"/>
          <a:ext cx="8382000" cy="4953000"/>
        </p:xfrm>
        <a:graphic>
          <a:graphicData uri="http://schemas.openxmlformats.org/drawingml/2006/table">
            <a:tbl>
              <a:tblPr/>
              <a:tblGrid>
                <a:gridCol w="2133600"/>
                <a:gridCol w="3657600"/>
                <a:gridCol w="2590800"/>
              </a:tblGrid>
              <a:tr h="4953000">
                <a:tc>
                  <a:txBody>
                    <a:bodyPr/>
                    <a:lstStyle/>
                    <a:p>
                      <a:pPr marL="0" marR="0" indent="127000">
                        <a:spcBef>
                          <a:spcPts val="0"/>
                        </a:spcBef>
                        <a:spcAft>
                          <a:spcPts val="0"/>
                        </a:spcAft>
                      </a:pPr>
                      <a:r>
                        <a:rPr lang="en-US" sz="2000" dirty="0">
                          <a:latin typeface="Times New Roman"/>
                          <a:ea typeface="Times New Roman"/>
                        </a:rPr>
                        <a:t> </a:t>
                      </a:r>
                      <a:r>
                        <a:rPr lang="en-US" sz="2000" baseline="30000" dirty="0">
                          <a:solidFill>
                            <a:srgbClr val="0000FF"/>
                          </a:solidFill>
                          <a:latin typeface="Times New Roman"/>
                          <a:ea typeface="Times New Roman"/>
                        </a:rPr>
                        <a:t>2</a:t>
                      </a:r>
                      <a:r>
                        <a:rPr lang="en-US" sz="2000" dirty="0">
                          <a:latin typeface="Times New Roman"/>
                          <a:ea typeface="Times New Roman"/>
                        </a:rPr>
                        <a:t>And I saw, </a:t>
                      </a:r>
                      <a:r>
                        <a:rPr lang="en-US" sz="2000" u="sng" dirty="0">
                          <a:latin typeface="Times New Roman"/>
                          <a:ea typeface="Times New Roman"/>
                        </a:rPr>
                        <a:t>as it were</a:t>
                      </a:r>
                      <a:r>
                        <a:rPr lang="en-US" sz="2000" dirty="0">
                          <a:latin typeface="Times New Roman"/>
                          <a:ea typeface="Times New Roman"/>
                        </a:rPr>
                        <a:t>, a </a:t>
                      </a:r>
                      <a:r>
                        <a:rPr lang="en-US" sz="2000" b="1" u="sng" dirty="0">
                          <a:latin typeface="Times New Roman"/>
                          <a:ea typeface="Times New Roman"/>
                        </a:rPr>
                        <a:t>sea of glass</a:t>
                      </a:r>
                      <a:r>
                        <a:rPr lang="en-US" sz="2000" dirty="0">
                          <a:latin typeface="Times New Roman"/>
                          <a:ea typeface="Times New Roman"/>
                        </a:rPr>
                        <a:t> </a:t>
                      </a:r>
                      <a:r>
                        <a:rPr lang="en-US" sz="2000" b="1" u="sng" dirty="0">
                          <a:solidFill>
                            <a:srgbClr val="C00000"/>
                          </a:solidFill>
                          <a:latin typeface="Times New Roman"/>
                          <a:ea typeface="Times New Roman"/>
                        </a:rPr>
                        <a:t>mixed with fire</a:t>
                      </a:r>
                      <a:r>
                        <a:rPr lang="en-US" sz="2000" dirty="0">
                          <a:latin typeface="Times New Roman"/>
                          <a:ea typeface="Times New Roman"/>
                        </a:rPr>
                        <a:t>, and those who had come off </a:t>
                      </a:r>
                      <a:r>
                        <a:rPr lang="en-US" sz="2000" b="1" u="sng" dirty="0">
                          <a:solidFill>
                            <a:srgbClr val="C00000"/>
                          </a:solidFill>
                          <a:latin typeface="Times New Roman"/>
                          <a:ea typeface="Times New Roman"/>
                        </a:rPr>
                        <a:t>victorious</a:t>
                      </a:r>
                      <a:r>
                        <a:rPr lang="en-US" sz="2000" b="1" u="sng" dirty="0">
                          <a:latin typeface="Times New Roman"/>
                          <a:ea typeface="Times New Roman"/>
                        </a:rPr>
                        <a:t> from the beast and from his image and from the number of his name</a:t>
                      </a:r>
                      <a:r>
                        <a:rPr lang="en-US" sz="2000" dirty="0">
                          <a:latin typeface="Times New Roman"/>
                          <a:ea typeface="Times New Roman"/>
                        </a:rPr>
                        <a:t>, standing on the sea of glass, holding harps of God. </a:t>
                      </a:r>
                      <a:endParaRPr lang="en-US" sz="1800" dirty="0">
                        <a:latin typeface="Times New Roman"/>
                        <a:ea typeface="Times New Roman"/>
                      </a:endParaRPr>
                    </a:p>
                  </a:txBody>
                  <a:tcPr marL="47812" marR="47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2000" b="1" dirty="0">
                          <a:solidFill>
                            <a:srgbClr val="0000FF"/>
                          </a:solidFill>
                          <a:latin typeface="Times New Roman"/>
                          <a:ea typeface="Times New Roman"/>
                        </a:rPr>
                        <a:t>Rev. 4:6</a:t>
                      </a:r>
                      <a:r>
                        <a:rPr lang="en-US" sz="2000" dirty="0">
                          <a:latin typeface="Times New Roman"/>
                          <a:ea typeface="Times New Roman"/>
                        </a:rPr>
                        <a:t> and before the throne </a:t>
                      </a:r>
                      <a:r>
                        <a:rPr lang="en-US" sz="2000" i="1" dirty="0">
                          <a:latin typeface="Times New Roman"/>
                          <a:ea typeface="Times New Roman"/>
                        </a:rPr>
                        <a:t>there was,</a:t>
                      </a:r>
                      <a:r>
                        <a:rPr lang="en-US" sz="2000" dirty="0">
                          <a:latin typeface="Times New Roman"/>
                          <a:ea typeface="Times New Roman"/>
                        </a:rPr>
                        <a:t> as it were, a </a:t>
                      </a:r>
                      <a:r>
                        <a:rPr lang="en-US" sz="2000" b="1" u="sng" dirty="0">
                          <a:latin typeface="Times New Roman"/>
                          <a:ea typeface="Times New Roman"/>
                        </a:rPr>
                        <a:t>sea of glass</a:t>
                      </a:r>
                      <a:r>
                        <a:rPr lang="en-US" sz="2000" dirty="0">
                          <a:latin typeface="Times New Roman"/>
                          <a:ea typeface="Times New Roman"/>
                        </a:rPr>
                        <a:t> like crystal; </a:t>
                      </a:r>
                      <a:r>
                        <a:rPr lang="en-US" sz="2000" dirty="0" smtClean="0">
                          <a:latin typeface="Times New Roman"/>
                          <a:ea typeface="Times New Roman"/>
                        </a:rPr>
                        <a:t>…</a:t>
                      </a:r>
                    </a:p>
                    <a:p>
                      <a:pPr marL="160020" marR="0" indent="-160020">
                        <a:spcBef>
                          <a:spcPts val="0"/>
                        </a:spcBef>
                        <a:spcAft>
                          <a:spcPts val="0"/>
                        </a:spcAft>
                      </a:pPr>
                      <a:endParaRPr lang="en-US" sz="2000" dirty="0" smtClean="0">
                        <a:latin typeface="Times New Roman"/>
                        <a:ea typeface="Times New Roman"/>
                      </a:endParaRPr>
                    </a:p>
                    <a:p>
                      <a:pPr marL="160020" marR="0" indent="-160020">
                        <a:spcBef>
                          <a:spcPts val="0"/>
                        </a:spcBef>
                        <a:spcAft>
                          <a:spcPts val="0"/>
                        </a:spcAft>
                      </a:pPr>
                      <a:endParaRPr lang="en-US" sz="1800" dirty="0">
                        <a:latin typeface="Times New Roman"/>
                        <a:ea typeface="Times New Roman"/>
                      </a:endParaRPr>
                    </a:p>
                    <a:p>
                      <a:pPr marL="160020" marR="0" indent="-160020">
                        <a:spcBef>
                          <a:spcPts val="0"/>
                        </a:spcBef>
                        <a:spcAft>
                          <a:spcPts val="0"/>
                        </a:spcAft>
                      </a:pPr>
                      <a:r>
                        <a:rPr lang="en-US" sz="2000" b="1" dirty="0">
                          <a:solidFill>
                            <a:srgbClr val="0000FF"/>
                          </a:solidFill>
                          <a:latin typeface="Times New Roman"/>
                          <a:ea typeface="Times New Roman"/>
                        </a:rPr>
                        <a:t>Rev. 7:9-14</a:t>
                      </a:r>
                      <a:r>
                        <a:rPr lang="en-US" sz="2000" dirty="0">
                          <a:latin typeface="Times New Roman"/>
                          <a:ea typeface="Times New Roman"/>
                        </a:rPr>
                        <a:t> After these things I looked, and behold, a </a:t>
                      </a:r>
                      <a:r>
                        <a:rPr lang="en-US" sz="2000" b="1" u="sng" dirty="0">
                          <a:solidFill>
                            <a:srgbClr val="C00000"/>
                          </a:solidFill>
                          <a:latin typeface="Times New Roman"/>
                          <a:ea typeface="Times New Roman"/>
                        </a:rPr>
                        <a:t>great multitude</a:t>
                      </a:r>
                      <a:r>
                        <a:rPr lang="en-US" sz="2000" dirty="0">
                          <a:latin typeface="Times New Roman"/>
                          <a:ea typeface="Times New Roman"/>
                        </a:rPr>
                        <a:t> … "These are the ones who </a:t>
                      </a:r>
                      <a:r>
                        <a:rPr lang="en-US" sz="2000" b="1" u="sng" dirty="0">
                          <a:latin typeface="Times New Roman"/>
                          <a:ea typeface="Times New Roman"/>
                        </a:rPr>
                        <a:t>come out of the great tribulation</a:t>
                      </a:r>
                      <a:r>
                        <a:rPr lang="en-US" sz="2000" dirty="0">
                          <a:latin typeface="Times New Roman"/>
                          <a:ea typeface="Times New Roman"/>
                        </a:rPr>
                        <a:t>, and they have washed their robes and made them white in the blood of the Lamb.</a:t>
                      </a:r>
                      <a:endParaRPr lang="en-US" sz="1800" dirty="0">
                        <a:latin typeface="Times New Roman"/>
                        <a:ea typeface="Times New Roman"/>
                      </a:endParaRPr>
                    </a:p>
                  </a:txBody>
                  <a:tcPr marL="47812" marR="47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“mixed with fire” – judgment flows from the throne of </a:t>
                      </a:r>
                      <a:r>
                        <a:rPr lang="en-US" sz="2000" dirty="0" smtClean="0">
                          <a:solidFill>
                            <a:srgbClr val="000000"/>
                          </a:solidFill>
                          <a:latin typeface="Times New Roman"/>
                          <a:ea typeface="Times New Roman"/>
                        </a:rPr>
                        <a:t>God</a:t>
                      </a:r>
                    </a:p>
                    <a:p>
                      <a:pPr marL="342900" marR="0" lvl="0" indent="-342900">
                        <a:spcBef>
                          <a:spcPts val="0"/>
                        </a:spcBef>
                        <a:spcAft>
                          <a:spcPts val="0"/>
                        </a:spcAft>
                        <a:buFont typeface="Symbol"/>
                        <a:buChar char=""/>
                      </a:pPr>
                      <a:endParaRPr lang="en-US" sz="1800" dirty="0" smtClean="0">
                        <a:latin typeface="Times New Roman"/>
                        <a:ea typeface="Times New Roman"/>
                      </a:endParaRPr>
                    </a:p>
                    <a:p>
                      <a:pPr marL="342900" marR="0" lvl="0" indent="-342900">
                        <a:spcBef>
                          <a:spcPts val="0"/>
                        </a:spcBef>
                        <a:spcAft>
                          <a:spcPts val="0"/>
                        </a:spcAft>
                        <a:buFont typeface="Symbol"/>
                        <a:buChar char=""/>
                      </a:pPr>
                      <a:endParaRPr lang="en-US" sz="1800" dirty="0" smtClean="0">
                        <a:latin typeface="Times New Roman"/>
                        <a:ea typeface="Times New Roman"/>
                      </a:endParaRPr>
                    </a:p>
                    <a:p>
                      <a:pPr marL="342900" marR="0" lvl="0" indent="-342900">
                        <a:spcBef>
                          <a:spcPts val="0"/>
                        </a:spcBef>
                        <a:spcAft>
                          <a:spcPts val="0"/>
                        </a:spcAft>
                        <a:buFont typeface="Symbol"/>
                        <a:buChar char=""/>
                      </a:pPr>
                      <a:endParaRPr lang="en-US" sz="1800" dirty="0">
                        <a:latin typeface="Times New Roman"/>
                        <a:ea typeface="Times New Roman"/>
                      </a:endParaRPr>
                    </a:p>
                    <a:p>
                      <a:pPr marL="342900" marR="0" lvl="0" indent="-342900">
                        <a:spcBef>
                          <a:spcPts val="0"/>
                        </a:spcBef>
                        <a:spcAft>
                          <a:spcPts val="0"/>
                        </a:spcAft>
                        <a:buFont typeface="Symbol"/>
                        <a:buChar char=""/>
                      </a:pPr>
                      <a:r>
                        <a:rPr lang="en-US" sz="2000" dirty="0">
                          <a:solidFill>
                            <a:srgbClr val="000000"/>
                          </a:solidFill>
                          <a:latin typeface="Times New Roman"/>
                          <a:ea typeface="Times New Roman"/>
                        </a:rPr>
                        <a:t>Those victorious – the multitude of </a:t>
                      </a:r>
                      <a:r>
                        <a:rPr lang="en-US" sz="2000" b="1" dirty="0">
                          <a:solidFill>
                            <a:srgbClr val="0000FF"/>
                          </a:solidFill>
                          <a:latin typeface="Times New Roman"/>
                          <a:ea typeface="Times New Roman"/>
                        </a:rPr>
                        <a:t>Rev 7 </a:t>
                      </a:r>
                      <a:r>
                        <a:rPr lang="en-US" sz="2000" dirty="0">
                          <a:solidFill>
                            <a:srgbClr val="000000"/>
                          </a:solidFill>
                          <a:latin typeface="Times New Roman"/>
                          <a:ea typeface="Times New Roman"/>
                        </a:rPr>
                        <a:t>who come out of the Great Tribulation</a:t>
                      </a:r>
                      <a:endParaRPr lang="en-US" sz="1800" dirty="0">
                        <a:latin typeface="Times New Roman"/>
                        <a:ea typeface="Times New Roman"/>
                      </a:endParaRPr>
                    </a:p>
                  </a:txBody>
                  <a:tcPr marL="47812" marR="478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0" y="228601"/>
            <a:ext cx="9144000" cy="523220"/>
          </a:xfrm>
          <a:prstGeom prst="rect">
            <a:avLst/>
          </a:prstGeom>
          <a:noFill/>
        </p:spPr>
        <p:txBody>
          <a:bodyPr wrap="square" rtlCol="0">
            <a:spAutoFit/>
          </a:bodyPr>
          <a:lstStyle/>
          <a:p>
            <a:pPr algn="ctr"/>
            <a:r>
              <a:rPr lang="en-US" sz="2800" b="1" dirty="0" smtClean="0">
                <a:solidFill>
                  <a:srgbClr val="0000FF"/>
                </a:solidFill>
              </a:rPr>
              <a:t>Rev 15&amp;16 – The 3</a:t>
            </a:r>
            <a:r>
              <a:rPr lang="en-US" sz="2800" b="1" baseline="30000" dirty="0" smtClean="0">
                <a:solidFill>
                  <a:srgbClr val="0000FF"/>
                </a:solidFill>
              </a:rPr>
              <a:t>rd</a:t>
            </a:r>
            <a:r>
              <a:rPr lang="en-US" sz="2800" b="1" dirty="0" smtClean="0">
                <a:solidFill>
                  <a:srgbClr val="0000FF"/>
                </a:solidFill>
              </a:rPr>
              <a:t> Woe, 7 Bowls </a:t>
            </a:r>
            <a:r>
              <a:rPr lang="en-US" sz="2800" b="1" dirty="0" smtClean="0">
                <a:solidFill>
                  <a:srgbClr val="C00000"/>
                </a:solidFill>
              </a:rPr>
              <a:t>Full</a:t>
            </a:r>
            <a:r>
              <a:rPr lang="en-US" sz="2800" b="1" dirty="0" smtClean="0">
                <a:solidFill>
                  <a:srgbClr val="0000FF"/>
                </a:solidFill>
              </a:rPr>
              <a:t> of the Wrath of God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3/15/2017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9</a:t>
            </a:fld>
            <a:endParaRPr lang="en-US"/>
          </a:p>
        </p:txBody>
      </p:sp>
      <p:pic>
        <p:nvPicPr>
          <p:cNvPr id="1026" name="Picture 2" descr="J:\PatSmith-jpgs\21.jpg"/>
          <p:cNvPicPr>
            <a:picLocks noChangeAspect="1" noChangeArrowheads="1"/>
          </p:cNvPicPr>
          <p:nvPr/>
        </p:nvPicPr>
        <p:blipFill>
          <a:blip r:embed="rId2" cstate="print"/>
          <a:srcRect/>
          <a:stretch>
            <a:fillRect/>
          </a:stretch>
        </p:blipFill>
        <p:spPr bwMode="auto">
          <a:xfrm>
            <a:off x="0" y="313267"/>
            <a:ext cx="9144000" cy="601133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5366</Words>
  <Application>Microsoft Office PowerPoint</Application>
  <PresentationFormat>On-screen Show (4:3)</PresentationFormat>
  <Paragraphs>589</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Slide 1</vt:lpstr>
      <vt:lpstr>Slide 2</vt:lpstr>
      <vt:lpstr>Outline of Revelation</vt:lpstr>
      <vt:lpstr>Outline of Revelation</vt:lpstr>
      <vt:lpstr>The Revelation of Jesus Christ </vt:lpstr>
      <vt:lpstr>Slide 6</vt:lpstr>
      <vt:lpstr>Slide 7</vt:lpstr>
      <vt:lpstr>Slide 8</vt:lpstr>
      <vt:lpstr>Slide 9</vt:lpstr>
      <vt:lpstr>Slide 10</vt:lpstr>
      <vt:lpstr>Slide 11</vt:lpstr>
      <vt:lpstr>Slide 12</vt:lpstr>
      <vt:lpstr>Slide 13</vt:lpstr>
      <vt:lpstr>Slide 14</vt:lpstr>
      <vt:lpstr>The Judgments</vt:lpstr>
      <vt:lpstr>Slide 16</vt:lpstr>
      <vt:lpstr>The Revelation of Jesus Christ </vt:lpstr>
      <vt:lpstr>Rev 16  7 Bowls, “the Great day of God, the Almighty”</vt:lpstr>
      <vt:lpstr>Slide 19</vt:lpstr>
      <vt:lpstr>Rev 16  7 Bowls, “the Great day of God, the Almighty”</vt:lpstr>
      <vt:lpstr>Slide 21</vt:lpstr>
      <vt:lpstr>Rev 16  7 Bowls, “the Great day of God, the Almighty”</vt:lpstr>
      <vt:lpstr>Slide 23</vt:lpstr>
      <vt:lpstr>Rev 16  7 Bowls, “the Great day of God, the Almighty”</vt:lpstr>
      <vt:lpstr>Slide 25</vt:lpstr>
      <vt:lpstr>Rev 16  7 Bowls, “the Great day of God, the Almighty”</vt:lpstr>
      <vt:lpstr>Slide 27</vt:lpstr>
      <vt:lpstr>Rev 16  7 Bowls, “the Great day of God, the Almighty”</vt:lpstr>
      <vt:lpstr>Rev 16  7 Bowls, “the Great day of God, the Almighty”</vt:lpstr>
      <vt:lpstr>Slide 30</vt:lpstr>
      <vt:lpstr>Slide 31</vt:lpstr>
      <vt:lpstr>Rev 16  7 Bowls, “the Great day of God, the Almighty”</vt:lpstr>
      <vt:lpstr>Rev 16  7 Bowls, “the Great day of God, the Almighty”</vt:lpstr>
      <vt:lpstr>Chart of Tribulation Judgments</vt:lpstr>
      <vt:lpstr>Final Rev 16 Notes</vt:lpstr>
      <vt:lpstr>The Judgments</vt:lpstr>
      <vt:lpstr>Slide 37</vt:lpstr>
      <vt:lpstr>Revelation of Jesus Christ  Future Events Bible Knowledge Commentary [adjusted] Events in Italics are not necessarily in the Book of Revelation Events in bold rust are parenthetic sections of Revelation</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Revelation of Jesus Christ</dc:title>
  <dc:creator>David</dc:creator>
  <cp:lastModifiedBy>David</cp:lastModifiedBy>
  <cp:revision>42</cp:revision>
  <dcterms:created xsi:type="dcterms:W3CDTF">2017-03-09T15:13:36Z</dcterms:created>
  <dcterms:modified xsi:type="dcterms:W3CDTF">2017-03-15T22:27:37Z</dcterms:modified>
</cp:coreProperties>
</file>