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36"/>
  </p:notesMasterIdLst>
  <p:handoutMasterIdLst>
    <p:handoutMasterId r:id="rId37"/>
  </p:handoutMasterIdLst>
  <p:sldIdLst>
    <p:sldId id="288" r:id="rId2"/>
    <p:sldId id="449" r:id="rId3"/>
    <p:sldId id="480" r:id="rId4"/>
    <p:sldId id="389" r:id="rId5"/>
    <p:sldId id="451" r:id="rId6"/>
    <p:sldId id="427" r:id="rId7"/>
    <p:sldId id="428" r:id="rId8"/>
    <p:sldId id="431" r:id="rId9"/>
    <p:sldId id="430" r:id="rId10"/>
    <p:sldId id="429" r:id="rId11"/>
    <p:sldId id="486" r:id="rId12"/>
    <p:sldId id="487" r:id="rId13"/>
    <p:sldId id="488" r:id="rId14"/>
    <p:sldId id="489" r:id="rId15"/>
    <p:sldId id="452" r:id="rId16"/>
    <p:sldId id="453" r:id="rId17"/>
    <p:sldId id="454" r:id="rId18"/>
    <p:sldId id="492" r:id="rId19"/>
    <p:sldId id="479" r:id="rId20"/>
    <p:sldId id="457" r:id="rId21"/>
    <p:sldId id="459" r:id="rId22"/>
    <p:sldId id="461" r:id="rId23"/>
    <p:sldId id="463" r:id="rId24"/>
    <p:sldId id="491" r:id="rId25"/>
    <p:sldId id="466" r:id="rId26"/>
    <p:sldId id="468" r:id="rId27"/>
    <p:sldId id="493" r:id="rId28"/>
    <p:sldId id="470" r:id="rId29"/>
    <p:sldId id="472" r:id="rId30"/>
    <p:sldId id="474" r:id="rId31"/>
    <p:sldId id="475" r:id="rId32"/>
    <p:sldId id="476" r:id="rId33"/>
    <p:sldId id="477" r:id="rId34"/>
    <p:sldId id="448" r:id="rId35"/>
  </p:sldIdLst>
  <p:sldSz cx="9144000" cy="6858000" type="screen4x3"/>
  <p:notesSz cx="9288463" cy="70072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3300"/>
    <a:srgbClr val="FF6699"/>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p:scale>
          <a:sx n="66" d="100"/>
          <a:sy n="66" d="100"/>
        </p:scale>
        <p:origin x="-1422" y="-42"/>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57" d="100"/>
          <a:sy n="57" d="100"/>
        </p:scale>
        <p:origin x="-2472" y="-90"/>
      </p:cViewPr>
      <p:guideLst>
        <p:guide orient="horz" pos="2207"/>
        <p:guide pos="2926"/>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562" cy="350901"/>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5260797" y="0"/>
            <a:ext cx="4025562" cy="350901"/>
          </a:xfrm>
          <a:prstGeom prst="rect">
            <a:avLst/>
          </a:prstGeom>
        </p:spPr>
        <p:txBody>
          <a:bodyPr vert="horz" lIns="91440" tIns="45720" rIns="91440" bIns="45720" rtlCol="0"/>
          <a:lstStyle>
            <a:lvl1pPr algn="r">
              <a:defRPr sz="1200"/>
            </a:lvl1pPr>
          </a:lstStyle>
          <a:p>
            <a:fld id="{7E8AEB83-05CF-4EF2-8CA0-4DAB6E675963}" type="datetimeFigureOut">
              <a:rPr lang="en-US" smtClean="0"/>
              <a:pPr/>
              <a:t>3/2/2017</a:t>
            </a:fld>
            <a:endParaRPr lang="en-US"/>
          </a:p>
        </p:txBody>
      </p:sp>
      <p:sp>
        <p:nvSpPr>
          <p:cNvPr id="4" name="Footer Placeholder 3"/>
          <p:cNvSpPr>
            <a:spLocks noGrp="1"/>
          </p:cNvSpPr>
          <p:nvPr>
            <p:ph type="ftr" sz="quarter" idx="2"/>
          </p:nvPr>
        </p:nvSpPr>
        <p:spPr>
          <a:xfrm>
            <a:off x="0" y="6655127"/>
            <a:ext cx="4025562" cy="3509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5260797" y="6655127"/>
            <a:ext cx="4025562" cy="350900"/>
          </a:xfrm>
          <a:prstGeom prst="rect">
            <a:avLst/>
          </a:prstGeom>
        </p:spPr>
        <p:txBody>
          <a:bodyPr vert="horz" lIns="91440" tIns="45720" rIns="91440" bIns="45720" rtlCol="0" anchor="b"/>
          <a:lstStyle>
            <a:lvl1pPr algn="r">
              <a:defRPr sz="1200"/>
            </a:lvl1pPr>
          </a:lstStyle>
          <a:p>
            <a:fld id="{BA9D09A5-B349-4C65-9491-F7B4EB5322F4}"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4025000" cy="350361"/>
          </a:xfrm>
          <a:prstGeom prst="rect">
            <a:avLst/>
          </a:prstGeom>
        </p:spPr>
        <p:txBody>
          <a:bodyPr vert="horz" lIns="93113" tIns="46557" rIns="93113" bIns="46557" rtlCol="0"/>
          <a:lstStyle>
            <a:lvl1pPr algn="l">
              <a:defRPr sz="1200"/>
            </a:lvl1pPr>
          </a:lstStyle>
          <a:p>
            <a:endParaRPr lang="en-US"/>
          </a:p>
        </p:txBody>
      </p:sp>
      <p:sp>
        <p:nvSpPr>
          <p:cNvPr id="3" name="Date Placeholder 2"/>
          <p:cNvSpPr>
            <a:spLocks noGrp="1"/>
          </p:cNvSpPr>
          <p:nvPr>
            <p:ph type="dt" idx="1"/>
          </p:nvPr>
        </p:nvSpPr>
        <p:spPr>
          <a:xfrm>
            <a:off x="5261313" y="0"/>
            <a:ext cx="4025000" cy="350361"/>
          </a:xfrm>
          <a:prstGeom prst="rect">
            <a:avLst/>
          </a:prstGeom>
        </p:spPr>
        <p:txBody>
          <a:bodyPr vert="horz" lIns="93113" tIns="46557" rIns="93113" bIns="46557" rtlCol="0"/>
          <a:lstStyle>
            <a:lvl1pPr algn="r">
              <a:defRPr sz="1200"/>
            </a:lvl1pPr>
          </a:lstStyle>
          <a:p>
            <a:fld id="{17623C50-3AFE-4157-A178-30EC7CF2402E}" type="datetimeFigureOut">
              <a:rPr lang="en-US" smtClean="0"/>
              <a:pPr/>
              <a:t>3/2/2017</a:t>
            </a:fld>
            <a:endParaRPr lang="en-US"/>
          </a:p>
        </p:txBody>
      </p:sp>
      <p:sp>
        <p:nvSpPr>
          <p:cNvPr id="4" name="Slide Image Placeholder 3"/>
          <p:cNvSpPr>
            <a:spLocks noGrp="1" noRot="1" noChangeAspect="1"/>
          </p:cNvSpPr>
          <p:nvPr>
            <p:ph type="sldImg" idx="2"/>
          </p:nvPr>
        </p:nvSpPr>
        <p:spPr>
          <a:xfrm>
            <a:off x="2892425" y="525463"/>
            <a:ext cx="3503613" cy="2627312"/>
          </a:xfrm>
          <a:prstGeom prst="rect">
            <a:avLst/>
          </a:prstGeom>
          <a:noFill/>
          <a:ln w="12700">
            <a:solidFill>
              <a:prstClr val="black"/>
            </a:solidFill>
          </a:ln>
        </p:spPr>
        <p:txBody>
          <a:bodyPr vert="horz" lIns="93113" tIns="46557" rIns="93113" bIns="46557" rtlCol="0" anchor="ctr"/>
          <a:lstStyle/>
          <a:p>
            <a:endParaRPr lang="en-US"/>
          </a:p>
        </p:txBody>
      </p:sp>
      <p:sp>
        <p:nvSpPr>
          <p:cNvPr id="5" name="Notes Placeholder 4"/>
          <p:cNvSpPr>
            <a:spLocks noGrp="1"/>
          </p:cNvSpPr>
          <p:nvPr>
            <p:ph type="body" sz="quarter" idx="3"/>
          </p:nvPr>
        </p:nvSpPr>
        <p:spPr>
          <a:xfrm>
            <a:off x="928847" y="3328432"/>
            <a:ext cx="7430770" cy="3153251"/>
          </a:xfrm>
          <a:prstGeom prst="rect">
            <a:avLst/>
          </a:prstGeom>
        </p:spPr>
        <p:txBody>
          <a:bodyPr vert="horz" lIns="93113" tIns="46557" rIns="93113" bIns="46557"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6655648"/>
            <a:ext cx="4025000" cy="350361"/>
          </a:xfrm>
          <a:prstGeom prst="rect">
            <a:avLst/>
          </a:prstGeom>
        </p:spPr>
        <p:txBody>
          <a:bodyPr vert="horz" lIns="93113" tIns="46557" rIns="93113" bIns="46557" rtlCol="0" anchor="b"/>
          <a:lstStyle>
            <a:lvl1pPr algn="l">
              <a:defRPr sz="1200"/>
            </a:lvl1pPr>
          </a:lstStyle>
          <a:p>
            <a:endParaRPr lang="en-US"/>
          </a:p>
        </p:txBody>
      </p:sp>
      <p:sp>
        <p:nvSpPr>
          <p:cNvPr id="7" name="Slide Number Placeholder 6"/>
          <p:cNvSpPr>
            <a:spLocks noGrp="1"/>
          </p:cNvSpPr>
          <p:nvPr>
            <p:ph type="sldNum" sz="quarter" idx="5"/>
          </p:nvPr>
        </p:nvSpPr>
        <p:spPr>
          <a:xfrm>
            <a:off x="5261313" y="6655648"/>
            <a:ext cx="4025000" cy="350361"/>
          </a:xfrm>
          <a:prstGeom prst="rect">
            <a:avLst/>
          </a:prstGeom>
        </p:spPr>
        <p:txBody>
          <a:bodyPr vert="horz" lIns="93113" tIns="46557" rIns="93113" bIns="46557" rtlCol="0" anchor="b"/>
          <a:lstStyle>
            <a:lvl1pPr algn="r">
              <a:defRPr sz="1200"/>
            </a:lvl1pPr>
          </a:lstStyle>
          <a:p>
            <a:fld id="{754625B4-92B9-4926-885E-3F48778366A0}"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0349F32-E770-4F2C-85DD-2CC4B34EF849}"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BB883BE-F66E-4C6E-865A-632FA67D52E8}"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57EAB04-4619-41CF-AF5A-F97987350AAA}"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FA217B6-A5D1-47D3-9185-551C88359725}"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F4A9186-7158-45FE-B87F-B0ECFCB9AB24}" type="datetime1">
              <a:rPr lang="en-US" smtClean="0"/>
              <a:pPr/>
              <a:t>3/2/2017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D551F45-849D-453D-B7A1-8375C45C6368}" type="datetime1">
              <a:rPr lang="en-US" smtClean="0"/>
              <a:pPr/>
              <a:t>3/2/2017</a:t>
            </a:fld>
            <a:endParaRPr lang="en-US"/>
          </a:p>
        </p:txBody>
      </p:sp>
      <p:sp>
        <p:nvSpPr>
          <p:cNvPr id="8" name="Footer Placeholder 7"/>
          <p:cNvSpPr>
            <a:spLocks noGrp="1"/>
          </p:cNvSpPr>
          <p:nvPr>
            <p:ph type="ftr" sz="quarter" idx="11"/>
          </p:nvPr>
        </p:nvSpPr>
        <p:spPr/>
        <p:txBody>
          <a:bodyPr/>
          <a:lstStyle/>
          <a:p>
            <a:r>
              <a:rPr lang="en-US" smtClean="0"/>
              <a:t>David Tye</a:t>
            </a:r>
            <a:endParaRPr lang="en-US"/>
          </a:p>
        </p:txBody>
      </p:sp>
      <p:sp>
        <p:nvSpPr>
          <p:cNvPr id="9" name="Slide Number Placeholder 8"/>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0493FE8-888C-4434-AD7C-BF830D379F5E}" type="datetime1">
              <a:rPr lang="en-US" smtClean="0"/>
              <a:pPr/>
              <a:t>3/2/2017</a:t>
            </a:fld>
            <a:endParaRPr lang="en-US"/>
          </a:p>
        </p:txBody>
      </p:sp>
      <p:sp>
        <p:nvSpPr>
          <p:cNvPr id="4" name="Footer Placeholder 3"/>
          <p:cNvSpPr>
            <a:spLocks noGrp="1"/>
          </p:cNvSpPr>
          <p:nvPr>
            <p:ph type="ftr" sz="quarter" idx="11"/>
          </p:nvPr>
        </p:nvSpPr>
        <p:spPr/>
        <p:txBody>
          <a:bodyPr/>
          <a:lstStyle/>
          <a:p>
            <a:r>
              <a:rPr lang="en-US" smtClean="0"/>
              <a:t>David Tye</a:t>
            </a:r>
            <a:endParaRPr lang="en-US"/>
          </a:p>
        </p:txBody>
      </p:sp>
      <p:sp>
        <p:nvSpPr>
          <p:cNvPr id="5" name="Slide Number Placeholder 4"/>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E84EC8A-043A-481C-8127-6D23DD0F98DE}" type="datetime1">
              <a:rPr lang="en-US" smtClean="0"/>
              <a:pPr/>
              <a:t>3/2/2017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F565DA1-1254-46FE-8045-D8BD58E0831C}" type="datetime1">
              <a:rPr lang="en-US" smtClean="0"/>
              <a:pPr/>
              <a:t>3/2/2017</a:t>
            </a:fld>
            <a:endParaRPr lang="en-US"/>
          </a:p>
        </p:txBody>
      </p:sp>
      <p:sp>
        <p:nvSpPr>
          <p:cNvPr id="6" name="Footer Placeholder 5"/>
          <p:cNvSpPr>
            <a:spLocks noGrp="1"/>
          </p:cNvSpPr>
          <p:nvPr>
            <p:ph type="ftr" sz="quarter" idx="11"/>
          </p:nvPr>
        </p:nvSpPr>
        <p:spPr/>
        <p:txBody>
          <a:bodyPr/>
          <a:lstStyle/>
          <a:p>
            <a:r>
              <a:rPr lang="en-US" smtClean="0"/>
              <a:t>David Tye</a:t>
            </a:r>
            <a:endParaRPr lang="en-US"/>
          </a:p>
        </p:txBody>
      </p:sp>
      <p:sp>
        <p:nvSpPr>
          <p:cNvPr id="7" name="Slide Number Placeholder 6"/>
          <p:cNvSpPr>
            <a:spLocks noGrp="1"/>
          </p:cNvSpPr>
          <p:nvPr>
            <p:ph type="sldNum" sz="quarter" idx="12"/>
          </p:nvPr>
        </p:nvSpPr>
        <p:spPr/>
        <p:txBody>
          <a:bodyPr/>
          <a:lstStyle/>
          <a:p>
            <a:fld id="{3B0E11CA-64D2-4375-B622-C832B1B1927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BF10DA-13EF-4C81-9B6D-5B15BE4C7B3A}" type="datetime1">
              <a:rPr lang="en-US" smtClean="0"/>
              <a:pPr/>
              <a:t>3/2/2017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David Tye</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0E11CA-64D2-4375-B622-C832B1B1927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8.gif"/><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The Revelation of Jesus Christ</a:t>
            </a:r>
            <a:br>
              <a:rPr lang="en-US" dirty="0" smtClean="0"/>
            </a:br>
            <a:endParaRPr lang="en-US" dirty="0"/>
          </a:p>
        </p:txBody>
      </p:sp>
      <p:sp>
        <p:nvSpPr>
          <p:cNvPr id="3" name="Subtitle 2"/>
          <p:cNvSpPr>
            <a:spLocks noGrp="1"/>
          </p:cNvSpPr>
          <p:nvPr>
            <p:ph type="subTitle" idx="1"/>
          </p:nvPr>
        </p:nvSpPr>
        <p:spPr>
          <a:xfrm>
            <a:off x="1371600" y="3200400"/>
            <a:ext cx="6400800" cy="1752600"/>
          </a:xfrm>
        </p:spPr>
        <p:txBody>
          <a:bodyPr>
            <a:normAutofit/>
          </a:bodyPr>
          <a:lstStyle/>
          <a:p>
            <a:r>
              <a:rPr lang="en-US" sz="4400" dirty="0" smtClean="0"/>
              <a:t>Rev 13 of 22</a:t>
            </a:r>
          </a:p>
          <a:p>
            <a:r>
              <a:rPr lang="en-US" sz="3600" b="1" dirty="0" smtClean="0">
                <a:solidFill>
                  <a:srgbClr val="C00000"/>
                </a:solidFill>
              </a:rPr>
              <a:t>Two Beasts</a:t>
            </a:r>
            <a:endParaRPr lang="en-US" sz="3600" b="1" dirty="0">
              <a:solidFill>
                <a:srgbClr val="C00000"/>
              </a:solidFill>
            </a:endParaRPr>
          </a:p>
        </p:txBody>
      </p:sp>
      <p:sp>
        <p:nvSpPr>
          <p:cNvPr id="5" name="TextBox 4"/>
          <p:cNvSpPr txBox="1"/>
          <p:nvPr/>
        </p:nvSpPr>
        <p:spPr>
          <a:xfrm>
            <a:off x="762000" y="5105400"/>
            <a:ext cx="7772400" cy="830997"/>
          </a:xfrm>
          <a:prstGeom prst="rect">
            <a:avLst/>
          </a:prstGeom>
          <a:noFill/>
        </p:spPr>
        <p:txBody>
          <a:bodyPr wrap="square" rtlCol="0">
            <a:spAutoFit/>
          </a:bodyPr>
          <a:lstStyle/>
          <a:p>
            <a:r>
              <a:rPr lang="en-US" sz="2000" b="1" i="1" dirty="0" smtClean="0">
                <a:solidFill>
                  <a:schemeClr val="tx2"/>
                </a:solidFill>
              </a:rPr>
              <a:t>Rev. 1:3</a:t>
            </a:r>
            <a:r>
              <a:rPr lang="en-US" sz="2000" i="1" dirty="0" smtClean="0">
                <a:solidFill>
                  <a:schemeClr val="tx2"/>
                </a:solidFill>
              </a:rPr>
              <a:t> </a:t>
            </a:r>
            <a:r>
              <a:rPr lang="en-US" sz="2000" i="1" dirty="0" smtClean="0">
                <a:solidFill>
                  <a:srgbClr val="FF0000"/>
                </a:solidFill>
              </a:rPr>
              <a:t>Blessed is he who </a:t>
            </a:r>
            <a:r>
              <a:rPr lang="en-US" sz="2800" b="1" i="1" u="sng" dirty="0" smtClean="0">
                <a:solidFill>
                  <a:schemeClr val="tx2">
                    <a:lumMod val="75000"/>
                  </a:schemeClr>
                </a:solidFill>
              </a:rPr>
              <a:t>reads</a:t>
            </a:r>
            <a:r>
              <a:rPr lang="en-US" sz="2800" i="1" dirty="0" smtClean="0">
                <a:solidFill>
                  <a:srgbClr val="FF0000"/>
                </a:solidFill>
              </a:rPr>
              <a:t> </a:t>
            </a:r>
            <a:r>
              <a:rPr lang="en-US" sz="2000" i="1" dirty="0" smtClean="0">
                <a:solidFill>
                  <a:srgbClr val="FF0000"/>
                </a:solidFill>
              </a:rPr>
              <a:t>and those who </a:t>
            </a:r>
            <a:r>
              <a:rPr lang="en-US" sz="2000" b="1" i="1" u="sng" dirty="0" smtClean="0">
                <a:solidFill>
                  <a:srgbClr val="FF0000"/>
                </a:solidFill>
              </a:rPr>
              <a:t>hear</a:t>
            </a:r>
            <a:r>
              <a:rPr lang="en-US" sz="2000" i="1" dirty="0" smtClean="0">
                <a:solidFill>
                  <a:srgbClr val="FF0000"/>
                </a:solidFill>
              </a:rPr>
              <a:t> the words of the prophecy, and </a:t>
            </a:r>
            <a:r>
              <a:rPr lang="en-US" sz="2000" b="1" i="1" u="sng" dirty="0" smtClean="0">
                <a:solidFill>
                  <a:srgbClr val="FF0000"/>
                </a:solidFill>
              </a:rPr>
              <a:t>heed</a:t>
            </a:r>
            <a:r>
              <a:rPr lang="en-US" sz="2000" i="1" dirty="0" smtClean="0">
                <a:solidFill>
                  <a:srgbClr val="FF0000"/>
                </a:solidFill>
              </a:rPr>
              <a:t> the things which are written in it; for the time is near</a:t>
            </a:r>
            <a:r>
              <a:rPr lang="en-US" sz="2000" i="1" dirty="0" smtClean="0"/>
              <a:t>.</a:t>
            </a:r>
            <a:r>
              <a:rPr lang="en-US" sz="2000" dirty="0" smtClean="0"/>
              <a:t> </a:t>
            </a:r>
          </a:p>
        </p:txBody>
      </p:sp>
      <p:sp>
        <p:nvSpPr>
          <p:cNvPr id="13313" name="Text Box 1"/>
          <p:cNvSpPr txBox="1">
            <a:spLocks noChangeArrowheads="1"/>
          </p:cNvSpPr>
          <p:nvPr/>
        </p:nvSpPr>
        <p:spPr bwMode="auto">
          <a:xfrm>
            <a:off x="2133600" y="457200"/>
            <a:ext cx="4876800" cy="1015663"/>
          </a:xfrm>
          <a:prstGeom prst="rect">
            <a:avLst/>
          </a:prstGeom>
          <a:solidFill>
            <a:srgbClr val="FFFFFF"/>
          </a:solidFill>
          <a:ln w="9525">
            <a:solidFill>
              <a:srgbClr val="000000"/>
            </a:solidFill>
            <a:miter lim="800000"/>
            <a:headEnd/>
            <a:tailEnd/>
          </a:ln>
          <a:effectLst>
            <a:outerShdw dist="107763" dir="2700000" algn="ctr" rotWithShape="0">
              <a:srgbClr val="808080">
                <a:alpha val="50000"/>
              </a:srgbClr>
            </a:outerShdw>
          </a:effectLst>
        </p:spPr>
        <p:txBody>
          <a:bodyPr vert="horz" wrap="square" lIns="91440" tIns="45720" rIns="91440" bIns="45720" numCol="1" anchor="t"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ts val="1000"/>
              </a:spcAft>
              <a:buClrTx/>
              <a:buSzTx/>
              <a:buFontTx/>
              <a:buNone/>
              <a:tabLst/>
            </a:pPr>
            <a:r>
              <a:rPr kumimoji="0" lang="en-US" sz="2000" b="1" i="0" u="none" strike="noStrike" cap="none" normalizeH="0" baseline="0" smtClean="0">
                <a:ln>
                  <a:noFill/>
                </a:ln>
                <a:solidFill>
                  <a:srgbClr val="0000FF"/>
                </a:solidFill>
                <a:effectLst/>
                <a:latin typeface="Times New Roman" pitchFamily="18" charset="0"/>
              </a:rPr>
              <a:t>Rev. 22:10</a:t>
            </a:r>
            <a:r>
              <a:rPr kumimoji="0" lang="en-US" sz="2000" b="0" i="0" u="none" strike="noStrike" cap="none" normalizeH="0" baseline="0" smtClean="0">
                <a:ln>
                  <a:noFill/>
                </a:ln>
                <a:solidFill>
                  <a:schemeClr val="tx1"/>
                </a:solidFill>
                <a:effectLst/>
                <a:latin typeface="Times New Roman" pitchFamily="18" charset="0"/>
              </a:rPr>
              <a:t> And he said to me, "Do not seal up the words of the prophecy of th</a:t>
            </a:r>
            <a:r>
              <a:rPr kumimoji="0" lang="en-US" sz="2000" b="0" i="0" u="none" strike="noStrike" cap="none" normalizeH="0" baseline="0" smtClean="0">
                <a:ln>
                  <a:noFill/>
                </a:ln>
                <a:solidFill>
                  <a:schemeClr val="tx1"/>
                </a:solidFill>
                <a:effectLst/>
                <a:latin typeface="Calibri" pitchFamily="34" charset="0"/>
              </a:rPr>
              <a:t>is book, for the time is near. </a:t>
            </a:r>
            <a:endParaRPr kumimoji="0" lang="en-US" sz="2800" b="0" i="0" u="none" strike="noStrike" cap="none" normalizeH="0" baseline="0" smtClean="0">
              <a:ln>
                <a:noFill/>
              </a:ln>
              <a:solidFill>
                <a:schemeClr val="tx1"/>
              </a:solidFill>
              <a:effectLst/>
              <a:latin typeface="Arial" pitchFamily="34" charset="0"/>
            </a:endParaRPr>
          </a:p>
        </p:txBody>
      </p:sp>
      <p:pic>
        <p:nvPicPr>
          <p:cNvPr id="7" name="Picture 6" descr="E:\BIBLE STUDY\MBC Community Teaching\DTW\Revelation\PatSmith-jpgs\17.jpg"/>
          <p:cNvPicPr/>
          <p:nvPr/>
        </p:nvPicPr>
        <p:blipFill>
          <a:blip r:embed="rId2" cstate="print">
            <a:lum/>
          </a:blip>
          <a:srcRect/>
          <a:stretch>
            <a:fillRect/>
          </a:stretch>
        </p:blipFill>
        <p:spPr bwMode="auto">
          <a:xfrm>
            <a:off x="1" y="1"/>
            <a:ext cx="1524000" cy="2057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457200" y="0"/>
            <a:ext cx="8229600" cy="1143000"/>
          </a:xfrm>
        </p:spPr>
        <p:txBody>
          <a:bodyPr/>
          <a:lstStyle/>
          <a:p>
            <a:r>
              <a:rPr lang="en-US" dirty="0" smtClean="0"/>
              <a:t>7 World Powers</a:t>
            </a:r>
            <a:endParaRPr lang="en-US" dirty="0"/>
          </a:p>
        </p:txBody>
      </p:sp>
      <p:sp>
        <p:nvSpPr>
          <p:cNvPr id="6" name="Content Placeholder 5"/>
          <p:cNvSpPr>
            <a:spLocks noGrp="1"/>
          </p:cNvSpPr>
          <p:nvPr>
            <p:ph idx="1"/>
          </p:nvPr>
        </p:nvSpPr>
        <p:spPr>
          <a:xfrm>
            <a:off x="457200" y="914400"/>
            <a:ext cx="8229600" cy="4525963"/>
          </a:xfrm>
        </p:spPr>
        <p:txBody>
          <a:bodyPr>
            <a:noAutofit/>
          </a:bodyPr>
          <a:lstStyle/>
          <a:p>
            <a:pPr marL="406400" indent="-406400">
              <a:buFont typeface="+mj-lt"/>
              <a:buAutoNum type="arabicPeriod"/>
            </a:pPr>
            <a:r>
              <a:rPr lang="en-US" sz="2200" dirty="0" smtClean="0">
                <a:latin typeface="Times New Roman" pitchFamily="18" charset="0"/>
                <a:cs typeface="Times New Roman" pitchFamily="18" charset="0"/>
              </a:rPr>
              <a:t> </a:t>
            </a:r>
            <a:r>
              <a:rPr lang="en-US" sz="2200" b="1" u="sng" dirty="0" smtClean="0">
                <a:latin typeface="Times New Roman" pitchFamily="18" charset="0"/>
                <a:cs typeface="Times New Roman" pitchFamily="18" charset="0"/>
              </a:rPr>
              <a:t>Egypt</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leading nation in the Middle East during the first six books of the Bible, ~3100 B.C.</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smtClean="0">
                <a:latin typeface="Times New Roman" pitchFamily="18" charset="0"/>
                <a:cs typeface="Times New Roman" pitchFamily="18" charset="0"/>
              </a:rPr>
              <a:t>Assyria</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seventh and eighth centuries B.C. Jonah sent to Nineveh, the capital. ~671 B.C.</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smtClean="0">
                <a:solidFill>
                  <a:srgbClr val="C00000"/>
                </a:solidFill>
                <a:latin typeface="Times New Roman" pitchFamily="18" charset="0"/>
                <a:cs typeface="Times New Roman" pitchFamily="18" charset="0"/>
              </a:rPr>
              <a:t>Babylon</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conquered Jerusalem 598 B.C., carried Daniel away.</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err="1" smtClean="0">
                <a:solidFill>
                  <a:srgbClr val="C00000"/>
                </a:solidFill>
                <a:latin typeface="Times New Roman" pitchFamily="18" charset="0"/>
                <a:cs typeface="Times New Roman" pitchFamily="18" charset="0"/>
              </a:rPr>
              <a:t>Medo</a:t>
            </a:r>
            <a:r>
              <a:rPr lang="en-US" sz="2200" b="1" u="sng" dirty="0" smtClean="0">
                <a:solidFill>
                  <a:srgbClr val="C00000"/>
                </a:solidFill>
                <a:latin typeface="Times New Roman" pitchFamily="18" charset="0"/>
                <a:cs typeface="Times New Roman" pitchFamily="18" charset="0"/>
              </a:rPr>
              <a:t>-Persia</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captured Babylon 539 B.C. </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smtClean="0">
                <a:solidFill>
                  <a:srgbClr val="C00000"/>
                </a:solidFill>
                <a:latin typeface="Times New Roman" pitchFamily="18" charset="0"/>
                <a:cs typeface="Times New Roman" pitchFamily="18" charset="0"/>
              </a:rPr>
              <a:t>Greece</a:t>
            </a:r>
            <a:r>
              <a:rPr lang="en-US" sz="22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Alexander the Great conquers </a:t>
            </a:r>
            <a:r>
              <a:rPr lang="en-US" sz="2200" dirty="0" err="1" smtClean="0">
                <a:latin typeface="Times New Roman" pitchFamily="18" charset="0"/>
                <a:cs typeface="Times New Roman" pitchFamily="18" charset="0"/>
              </a:rPr>
              <a:t>Medo</a:t>
            </a:r>
            <a:r>
              <a:rPr lang="en-US" sz="2200" dirty="0" smtClean="0">
                <a:latin typeface="Times New Roman" pitchFamily="18" charset="0"/>
                <a:cs typeface="Times New Roman" pitchFamily="18" charset="0"/>
              </a:rPr>
              <a:t>-Persia in 332 B.C.</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smtClean="0">
                <a:solidFill>
                  <a:srgbClr val="C00000"/>
                </a:solidFill>
                <a:latin typeface="Times New Roman" pitchFamily="18" charset="0"/>
                <a:cs typeface="Times New Roman" pitchFamily="18" charset="0"/>
              </a:rPr>
              <a:t>Roman Empire</a:t>
            </a:r>
            <a:r>
              <a:rPr lang="en-US" sz="2200" dirty="0" smtClean="0">
                <a:solidFill>
                  <a:srgbClr val="C00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the greatest of past empires, 250 B.C. to 1453 A.D.</a:t>
            </a:r>
          </a:p>
          <a:p>
            <a:pPr marL="514350" indent="-514350">
              <a:buFont typeface="+mj-lt"/>
              <a:buAutoNum type="arabicPeriod"/>
            </a:pPr>
            <a:r>
              <a:rPr lang="en-US" sz="2200" dirty="0" smtClean="0">
                <a:latin typeface="Times New Roman" pitchFamily="18" charset="0"/>
                <a:cs typeface="Times New Roman" pitchFamily="18" charset="0"/>
              </a:rPr>
              <a:t> </a:t>
            </a:r>
            <a:r>
              <a:rPr lang="en-US" sz="2200" b="1" u="sng" dirty="0" smtClean="0">
                <a:latin typeface="Times New Roman" pitchFamily="18" charset="0"/>
                <a:cs typeface="Times New Roman" pitchFamily="18" charset="0"/>
              </a:rPr>
              <a:t>Seventh Empire</a:t>
            </a:r>
            <a:r>
              <a:rPr lang="en-US" sz="2200" dirty="0" smtClean="0">
                <a:solidFill>
                  <a:srgbClr val="C00000"/>
                </a:solidFill>
                <a:latin typeface="Times New Roman" pitchFamily="18" charset="0"/>
                <a:cs typeface="Times New Roman" pitchFamily="18" charset="0"/>
              </a:rPr>
              <a:t> </a:t>
            </a:r>
            <a:r>
              <a:rPr lang="en-US" sz="2200" dirty="0" smtClean="0">
                <a:latin typeface="Times New Roman" pitchFamily="18" charset="0"/>
                <a:cs typeface="Times New Roman" pitchFamily="18" charset="0"/>
                <a:sym typeface="Symbol"/>
              </a:rPr>
              <a:t></a:t>
            </a:r>
            <a:r>
              <a:rPr lang="en-US" sz="2200" dirty="0" smtClean="0">
                <a:latin typeface="Times New Roman" pitchFamily="18" charset="0"/>
                <a:cs typeface="Times New Roman" pitchFamily="18" charset="0"/>
              </a:rPr>
              <a:t>  revived Rome, ?? A.D.</a:t>
            </a:r>
          </a:p>
          <a:p>
            <a:pPr marL="514350" indent="-514350">
              <a:buNone/>
            </a:pPr>
            <a:endParaRPr lang="en-US" sz="2200" dirty="0" smtClean="0">
              <a:latin typeface="Times New Roman" pitchFamily="18" charset="0"/>
              <a:cs typeface="Times New Roman" pitchFamily="18" charset="0"/>
            </a:endParaRPr>
          </a:p>
          <a:p>
            <a:pPr marL="514350" indent="-514350">
              <a:buNone/>
            </a:pPr>
            <a:r>
              <a:rPr lang="en-US" sz="2200" dirty="0" smtClean="0">
                <a:latin typeface="Times New Roman" pitchFamily="18" charset="0"/>
                <a:cs typeface="Times New Roman" pitchFamily="18" charset="0"/>
              </a:rPr>
              <a:t>The 4 beasts of </a:t>
            </a:r>
            <a:r>
              <a:rPr lang="en-US" sz="2200" b="1" dirty="0" smtClean="0">
                <a:solidFill>
                  <a:srgbClr val="0000FF"/>
                </a:solidFill>
                <a:latin typeface="Times New Roman" pitchFamily="18" charset="0"/>
                <a:cs typeface="Times New Roman" pitchFamily="18" charset="0"/>
              </a:rPr>
              <a:t>Dan 7 </a:t>
            </a:r>
            <a:r>
              <a:rPr lang="en-US" sz="2200" dirty="0" smtClean="0">
                <a:latin typeface="Times New Roman" pitchFamily="18" charset="0"/>
                <a:cs typeface="Times New Roman" pitchFamily="18" charset="0"/>
              </a:rPr>
              <a:t>are in </a:t>
            </a:r>
            <a:r>
              <a:rPr lang="en-US" sz="2200" b="1" dirty="0" smtClean="0">
                <a:solidFill>
                  <a:srgbClr val="C00000"/>
                </a:solidFill>
                <a:latin typeface="Times New Roman" pitchFamily="18" charset="0"/>
                <a:cs typeface="Times New Roman" pitchFamily="18" charset="0"/>
              </a:rPr>
              <a:t>red</a:t>
            </a:r>
            <a:r>
              <a:rPr lang="en-US" sz="2200" dirty="0" smtClean="0">
                <a:latin typeface="Times New Roman" pitchFamily="18" charset="0"/>
                <a:cs typeface="Times New Roman" pitchFamily="18" charset="0"/>
              </a:rPr>
              <a:t>. They were future when Daniel interpreted (~537 BC ) for BELSHAZZAR, king of Babylon.</a:t>
            </a:r>
          </a:p>
        </p:txBody>
      </p:sp>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10</a:t>
            </a:fld>
            <a:endParaRPr lang="en-US"/>
          </a:p>
        </p:txBody>
      </p:sp>
      <p:pic>
        <p:nvPicPr>
          <p:cNvPr id="7"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11</a:t>
            </a:fld>
            <a:endParaRPr lang="en-US"/>
          </a:p>
        </p:txBody>
      </p:sp>
      <p:pic>
        <p:nvPicPr>
          <p:cNvPr id="1028" name="Picture 4" descr="https://visualunit.files.wordpress.com/2016/01/babylonian_empire.png"/>
          <p:cNvPicPr>
            <a:picLocks noChangeAspect="1" noChangeArrowheads="1"/>
          </p:cNvPicPr>
          <p:nvPr/>
        </p:nvPicPr>
        <p:blipFill>
          <a:blip r:embed="rId2" cstate="print"/>
          <a:srcRect/>
          <a:stretch>
            <a:fillRect/>
          </a:stretch>
        </p:blipFill>
        <p:spPr bwMode="auto">
          <a:xfrm>
            <a:off x="0" y="-1"/>
            <a:ext cx="9144000" cy="6858001"/>
          </a:xfrm>
          <a:prstGeom prst="rect">
            <a:avLst/>
          </a:prstGeom>
          <a:noFill/>
        </p:spPr>
      </p:pic>
      <p:pic>
        <p:nvPicPr>
          <p:cNvPr id="6"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12</a:t>
            </a:fld>
            <a:endParaRPr lang="en-US"/>
          </a:p>
        </p:txBody>
      </p:sp>
      <p:pic>
        <p:nvPicPr>
          <p:cNvPr id="73730" name="Picture 2" descr="https://visualunit.files.wordpress.com/2016/01/medo-persian_empire.png"/>
          <p:cNvPicPr>
            <a:picLocks noChangeAspect="1" noChangeArrowheads="1"/>
          </p:cNvPicPr>
          <p:nvPr/>
        </p:nvPicPr>
        <p:blipFill>
          <a:blip r:embed="rId2" cstate="print"/>
          <a:srcRect/>
          <a:stretch>
            <a:fillRect/>
          </a:stretch>
        </p:blipFill>
        <p:spPr bwMode="auto">
          <a:xfrm>
            <a:off x="0" y="0"/>
            <a:ext cx="9155298" cy="6858000"/>
          </a:xfrm>
          <a:prstGeom prst="rect">
            <a:avLst/>
          </a:prstGeom>
          <a:noFill/>
        </p:spPr>
      </p:pic>
      <p:pic>
        <p:nvPicPr>
          <p:cNvPr id="6"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13</a:t>
            </a:fld>
            <a:endParaRPr lang="en-US"/>
          </a:p>
        </p:txBody>
      </p:sp>
      <p:pic>
        <p:nvPicPr>
          <p:cNvPr id="74754" name="Picture 2" descr="https://visualunit.files.wordpress.com/2016/01/greek_empire.png"/>
          <p:cNvPicPr>
            <a:picLocks noChangeAspect="1" noChangeArrowheads="1"/>
          </p:cNvPicPr>
          <p:nvPr/>
        </p:nvPicPr>
        <p:blipFill>
          <a:blip r:embed="rId2" cstate="print"/>
          <a:srcRect/>
          <a:stretch>
            <a:fillRect/>
          </a:stretch>
        </p:blipFill>
        <p:spPr bwMode="auto">
          <a:xfrm>
            <a:off x="0" y="0"/>
            <a:ext cx="9155298" cy="6858000"/>
          </a:xfrm>
          <a:prstGeom prst="rect">
            <a:avLst/>
          </a:prstGeom>
          <a:noFill/>
        </p:spPr>
      </p:pic>
      <p:pic>
        <p:nvPicPr>
          <p:cNvPr id="6"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14</a:t>
            </a:fld>
            <a:endParaRPr lang="en-US"/>
          </a:p>
        </p:txBody>
      </p:sp>
      <p:pic>
        <p:nvPicPr>
          <p:cNvPr id="75778" name="Picture 2" descr="http://images.yourdictionary.com/images/culture/DCaugust.gif"/>
          <p:cNvPicPr>
            <a:picLocks noChangeAspect="1" noChangeArrowheads="1"/>
          </p:cNvPicPr>
          <p:nvPr/>
        </p:nvPicPr>
        <p:blipFill>
          <a:blip r:embed="rId2" cstate="print"/>
          <a:srcRect/>
          <a:stretch>
            <a:fillRect/>
          </a:stretch>
        </p:blipFill>
        <p:spPr bwMode="auto">
          <a:xfrm>
            <a:off x="0" y="0"/>
            <a:ext cx="9144000" cy="6843486"/>
          </a:xfrm>
          <a:prstGeom prst="rect">
            <a:avLst/>
          </a:prstGeom>
          <a:noFill/>
        </p:spPr>
      </p:pic>
      <p:pic>
        <p:nvPicPr>
          <p:cNvPr id="6"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39762"/>
          </a:xfrm>
        </p:spPr>
        <p:txBody>
          <a:bodyPr>
            <a:normAutofit fontScale="90000"/>
          </a:bodyPr>
          <a:lstStyle/>
          <a:p>
            <a:r>
              <a:rPr lang="en-US" sz="3600" b="1" dirty="0" smtClean="0">
                <a:solidFill>
                  <a:srgbClr val="0000FF"/>
                </a:solidFill>
              </a:rPr>
              <a:t>Rev. 12:7-17</a:t>
            </a:r>
          </a:p>
        </p:txBody>
      </p:sp>
      <p:sp>
        <p:nvSpPr>
          <p:cNvPr id="3" name="Content Placeholder 2"/>
          <p:cNvSpPr>
            <a:spLocks noGrp="1"/>
          </p:cNvSpPr>
          <p:nvPr>
            <p:ph idx="1"/>
          </p:nvPr>
        </p:nvSpPr>
        <p:spPr>
          <a:xfrm>
            <a:off x="0" y="411162"/>
            <a:ext cx="9144000" cy="4525963"/>
          </a:xfrm>
        </p:spPr>
        <p:txBody>
          <a:bodyPr>
            <a:noAutofit/>
          </a:bodyPr>
          <a:lstStyle/>
          <a:p>
            <a:pPr marL="174625" indent="-174625">
              <a:buNone/>
            </a:pPr>
            <a:r>
              <a:rPr lang="en-US" sz="2200" b="1" baseline="30000" dirty="0" smtClean="0">
                <a:solidFill>
                  <a:srgbClr val="0000FF"/>
                </a:solidFill>
                <a:latin typeface="Times New Roman" pitchFamily="18" charset="0"/>
                <a:cs typeface="Times New Roman" pitchFamily="18" charset="0"/>
              </a:rPr>
              <a:t>7</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And </a:t>
            </a:r>
            <a:r>
              <a:rPr lang="en-US" sz="2200" b="1" u="sng" dirty="0" smtClean="0">
                <a:latin typeface="Times New Roman" pitchFamily="18" charset="0"/>
                <a:cs typeface="Times New Roman" pitchFamily="18" charset="0"/>
              </a:rPr>
              <a:t>there was war in heaven, Michael and his angels waging war with the dragon</a:t>
            </a:r>
            <a:r>
              <a:rPr lang="en-US" sz="2200" dirty="0" smtClean="0">
                <a:latin typeface="Times New Roman" pitchFamily="18" charset="0"/>
                <a:cs typeface="Times New Roman" pitchFamily="18" charset="0"/>
              </a:rPr>
              <a:t>. The dragon and his angels waged war, </a:t>
            </a:r>
            <a:r>
              <a:rPr lang="en-US" sz="2200" b="1" baseline="30000" dirty="0" smtClean="0">
                <a:solidFill>
                  <a:srgbClr val="0000FF"/>
                </a:solidFill>
                <a:latin typeface="Times New Roman" pitchFamily="18" charset="0"/>
                <a:cs typeface="Times New Roman" pitchFamily="18" charset="0"/>
              </a:rPr>
              <a:t>8 </a:t>
            </a:r>
            <a:r>
              <a:rPr lang="en-US" sz="2200" dirty="0" smtClean="0">
                <a:latin typeface="Times New Roman" pitchFamily="18" charset="0"/>
                <a:cs typeface="Times New Roman" pitchFamily="18" charset="0"/>
              </a:rPr>
              <a:t> and they were not strong enough, and there was no longer a place found for them in heaven. </a:t>
            </a:r>
            <a:r>
              <a:rPr lang="en-US" sz="2200" b="1" baseline="30000" dirty="0" smtClean="0">
                <a:solidFill>
                  <a:srgbClr val="0000FF"/>
                </a:solidFill>
                <a:latin typeface="Times New Roman" pitchFamily="18" charset="0"/>
                <a:cs typeface="Times New Roman" pitchFamily="18" charset="0"/>
              </a:rPr>
              <a:t>9</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And the great dragon was thrown down, the serpent of old who is called the devil and Satan, who deceives the whole world; he was thrown down to the earth, and his angels were thrown down with him… </a:t>
            </a:r>
          </a:p>
          <a:p>
            <a:pPr marL="174625" indent="-174625">
              <a:buNone/>
            </a:pPr>
            <a:r>
              <a:rPr lang="en-US" sz="2200" b="1" baseline="30000" dirty="0" smtClean="0">
                <a:solidFill>
                  <a:srgbClr val="0000FF"/>
                </a:solidFill>
                <a:latin typeface="Times New Roman" pitchFamily="18" charset="0"/>
                <a:cs typeface="Times New Roman" pitchFamily="18" charset="0"/>
              </a:rPr>
              <a:t>12</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"For this reason, rejoice, O heavens and you who dwell in them. </a:t>
            </a:r>
            <a:r>
              <a:rPr lang="en-US" sz="2200" b="1" u="sng" dirty="0" smtClean="0">
                <a:latin typeface="Times New Roman" pitchFamily="18" charset="0"/>
                <a:cs typeface="Times New Roman" pitchFamily="18" charset="0"/>
              </a:rPr>
              <a:t>Woe to the earth and the sea, because the devil has come down to you, having great wrath, knowing that he has </a:t>
            </a:r>
            <a:r>
              <a:rPr lang="en-US" sz="2200" b="1" i="1" u="sng" dirty="0" smtClean="0">
                <a:latin typeface="Times New Roman" pitchFamily="18" charset="0"/>
                <a:cs typeface="Times New Roman" pitchFamily="18" charset="0"/>
              </a:rPr>
              <a:t>only</a:t>
            </a:r>
            <a:r>
              <a:rPr lang="en-US" sz="2200" b="1" u="sng" dirty="0" smtClean="0">
                <a:latin typeface="Times New Roman" pitchFamily="18" charset="0"/>
                <a:cs typeface="Times New Roman" pitchFamily="18" charset="0"/>
              </a:rPr>
              <a:t> a short time</a:t>
            </a:r>
            <a:r>
              <a:rPr lang="en-US" sz="2200" dirty="0" smtClean="0">
                <a:latin typeface="Times New Roman" pitchFamily="18" charset="0"/>
                <a:cs typeface="Times New Roman" pitchFamily="18" charset="0"/>
              </a:rPr>
              <a:t>." </a:t>
            </a:r>
            <a:r>
              <a:rPr lang="en-US" sz="2200" b="1" baseline="30000" dirty="0" smtClean="0">
                <a:solidFill>
                  <a:srgbClr val="0000FF"/>
                </a:solidFill>
                <a:latin typeface="Times New Roman" pitchFamily="18" charset="0"/>
                <a:cs typeface="Times New Roman" pitchFamily="18" charset="0"/>
              </a:rPr>
              <a:t>13</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And when the dragon saw that he was thrown down to the earth, he persecuted the woman who gave birth to the male </a:t>
            </a:r>
            <a:r>
              <a:rPr lang="en-US" sz="2200" i="1" dirty="0" smtClean="0">
                <a:latin typeface="Times New Roman" pitchFamily="18" charset="0"/>
                <a:cs typeface="Times New Roman" pitchFamily="18" charset="0"/>
              </a:rPr>
              <a:t>child.</a:t>
            </a:r>
            <a:r>
              <a:rPr lang="en-US" sz="2200" dirty="0" smtClean="0">
                <a:latin typeface="Times New Roman" pitchFamily="18" charset="0"/>
                <a:cs typeface="Times New Roman" pitchFamily="18" charset="0"/>
              </a:rPr>
              <a:t> </a:t>
            </a:r>
            <a:r>
              <a:rPr lang="en-US" sz="2200" b="1" baseline="30000" dirty="0" smtClean="0">
                <a:solidFill>
                  <a:srgbClr val="0000FF"/>
                </a:solidFill>
                <a:latin typeface="Times New Roman" pitchFamily="18" charset="0"/>
                <a:cs typeface="Times New Roman" pitchFamily="18" charset="0"/>
              </a:rPr>
              <a:t>14</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But the two wings of the great eagle were given to the woman, so that she could fly into the wilderness to her place, where she *was nourished for a time and times and half a time, from the presence of the serpent… </a:t>
            </a:r>
          </a:p>
          <a:p>
            <a:pPr marL="174625" indent="-174625">
              <a:buNone/>
            </a:pPr>
            <a:r>
              <a:rPr lang="en-US" sz="2200" b="1" baseline="30000" dirty="0" smtClean="0">
                <a:solidFill>
                  <a:srgbClr val="0000FF"/>
                </a:solidFill>
                <a:latin typeface="Times New Roman" pitchFamily="18" charset="0"/>
                <a:cs typeface="Times New Roman" pitchFamily="18" charset="0"/>
              </a:rPr>
              <a:t>17</a:t>
            </a:r>
            <a:r>
              <a:rPr lang="en-US" sz="2200" baseline="30000" dirty="0" smtClean="0">
                <a:latin typeface="Times New Roman" pitchFamily="18" charset="0"/>
                <a:cs typeface="Times New Roman" pitchFamily="18" charset="0"/>
              </a:rPr>
              <a:t> </a:t>
            </a:r>
            <a:r>
              <a:rPr lang="en-US" sz="2200" dirty="0" smtClean="0">
                <a:latin typeface="Times New Roman" pitchFamily="18" charset="0"/>
                <a:cs typeface="Times New Roman" pitchFamily="18" charset="0"/>
              </a:rPr>
              <a:t> </a:t>
            </a:r>
            <a:r>
              <a:rPr lang="en-US" sz="2200" b="1" u="sng" dirty="0" smtClean="0">
                <a:latin typeface="Times New Roman" pitchFamily="18" charset="0"/>
                <a:cs typeface="Times New Roman" pitchFamily="18" charset="0"/>
              </a:rPr>
              <a:t>So the dragon was enraged with the woman, and went off to make war with the rest of her children, who keep the commandments of God and hold to the testimony of Jesus</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16</a:t>
            </a:fld>
            <a:endParaRPr lang="en-US"/>
          </a:p>
        </p:txBody>
      </p:sp>
      <p:pic>
        <p:nvPicPr>
          <p:cNvPr id="1026" name="Picture 2" descr="J:\PatSmith-jpgs\20.jpg"/>
          <p:cNvPicPr>
            <a:picLocks noChangeAspect="1" noChangeArrowheads="1"/>
          </p:cNvPicPr>
          <p:nvPr/>
        </p:nvPicPr>
        <p:blipFill>
          <a:blip r:embed="rId2" cstate="print"/>
          <a:srcRect/>
          <a:stretch>
            <a:fillRect/>
          </a:stretch>
        </p:blipFill>
        <p:spPr bwMode="auto">
          <a:xfrm>
            <a:off x="0" y="0"/>
            <a:ext cx="9144000" cy="6423025"/>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17</a:t>
            </a:fld>
            <a:endParaRPr lang="en-US"/>
          </a:p>
        </p:txBody>
      </p:sp>
      <p:sp>
        <p:nvSpPr>
          <p:cNvPr id="8" name="TextBox 7"/>
          <p:cNvSpPr txBox="1"/>
          <p:nvPr/>
        </p:nvSpPr>
        <p:spPr>
          <a:xfrm>
            <a:off x="1215992" y="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7" name="Table 6"/>
          <p:cNvGraphicFramePr>
            <a:graphicFrameLocks noGrp="1"/>
          </p:cNvGraphicFramePr>
          <p:nvPr/>
        </p:nvGraphicFramePr>
        <p:xfrm>
          <a:off x="381000" y="609600"/>
          <a:ext cx="8305800" cy="6096000"/>
        </p:xfrm>
        <a:graphic>
          <a:graphicData uri="http://schemas.openxmlformats.org/drawingml/2006/table">
            <a:tbl>
              <a:tblPr/>
              <a:tblGrid>
                <a:gridCol w="2396975"/>
                <a:gridCol w="3400362"/>
                <a:gridCol w="2508463"/>
              </a:tblGrid>
              <a:tr h="5486400">
                <a:tc>
                  <a:txBody>
                    <a:bodyPr/>
                    <a:lstStyle/>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Rev. 13:1</a:t>
                      </a:r>
                      <a:r>
                        <a:rPr lang="en-US" sz="1600" b="1" dirty="0">
                          <a:latin typeface="Times New Roman"/>
                          <a:ea typeface="Times New Roman"/>
                        </a:rPr>
                        <a:t> </a:t>
                      </a:r>
                      <a:r>
                        <a:rPr lang="en-US" sz="1600" dirty="0">
                          <a:latin typeface="Times New Roman"/>
                          <a:ea typeface="Times New Roman"/>
                        </a:rPr>
                        <a:t>And the</a:t>
                      </a:r>
                      <a:r>
                        <a:rPr lang="en-US" sz="1600" b="1" u="sng" dirty="0">
                          <a:solidFill>
                            <a:srgbClr val="C00000"/>
                          </a:solidFill>
                          <a:latin typeface="Times New Roman"/>
                          <a:ea typeface="Times New Roman"/>
                        </a:rPr>
                        <a:t> dragon</a:t>
                      </a:r>
                      <a:r>
                        <a:rPr lang="en-US" sz="1600" dirty="0">
                          <a:latin typeface="Times New Roman"/>
                          <a:ea typeface="Times New Roman"/>
                        </a:rPr>
                        <a:t> [</a:t>
                      </a:r>
                      <a:r>
                        <a:rPr lang="en-US" sz="1600" i="1" dirty="0">
                          <a:latin typeface="Times New Roman"/>
                          <a:ea typeface="Times New Roman"/>
                        </a:rPr>
                        <a:t>KJV, “I”]</a:t>
                      </a:r>
                      <a:r>
                        <a:rPr lang="en-US" sz="1600" dirty="0">
                          <a:latin typeface="Times New Roman"/>
                          <a:ea typeface="Times New Roman"/>
                        </a:rPr>
                        <a:t> stood on the </a:t>
                      </a:r>
                      <a:r>
                        <a:rPr lang="en-US" sz="1600" b="1" u="sng" dirty="0">
                          <a:latin typeface="Times New Roman"/>
                          <a:ea typeface="Times New Roman"/>
                        </a:rPr>
                        <a:t>sand of the seashore</a:t>
                      </a:r>
                      <a:r>
                        <a:rPr lang="en-US" sz="1600" dirty="0">
                          <a:latin typeface="Times New Roman"/>
                          <a:ea typeface="Times New Roman"/>
                        </a:rPr>
                        <a:t>. And I [</a:t>
                      </a:r>
                      <a:r>
                        <a:rPr lang="en-US" sz="1600" i="1" dirty="0">
                          <a:latin typeface="Times New Roman"/>
                          <a:ea typeface="Times New Roman"/>
                        </a:rPr>
                        <a:t>John</a:t>
                      </a:r>
                      <a:r>
                        <a:rPr lang="en-US" sz="1600" dirty="0">
                          <a:latin typeface="Times New Roman"/>
                          <a:ea typeface="Times New Roman"/>
                        </a:rPr>
                        <a:t>] saw a </a:t>
                      </a:r>
                      <a:r>
                        <a:rPr lang="en-US" sz="1600" b="1" u="sng" dirty="0">
                          <a:solidFill>
                            <a:srgbClr val="C00000"/>
                          </a:solidFill>
                          <a:latin typeface="Times New Roman"/>
                          <a:ea typeface="Times New Roman"/>
                        </a:rPr>
                        <a:t>beast</a:t>
                      </a:r>
                      <a:r>
                        <a:rPr lang="en-US" sz="1600" b="1" dirty="0">
                          <a:latin typeface="Times New Roman"/>
                          <a:ea typeface="Times New Roman"/>
                        </a:rPr>
                        <a:t> </a:t>
                      </a:r>
                      <a:r>
                        <a:rPr lang="en-US" sz="1600" b="1" u="sng" dirty="0">
                          <a:latin typeface="Times New Roman"/>
                          <a:ea typeface="Times New Roman"/>
                        </a:rPr>
                        <a:t>coming up out of the sea</a:t>
                      </a:r>
                      <a:r>
                        <a:rPr lang="en-US" sz="1600" dirty="0">
                          <a:latin typeface="Times New Roman"/>
                          <a:ea typeface="Times New Roman"/>
                        </a:rPr>
                        <a:t>, having </a:t>
                      </a:r>
                      <a:r>
                        <a:rPr lang="en-US" sz="1600" b="1" u="sng" dirty="0">
                          <a:latin typeface="Times New Roman"/>
                          <a:ea typeface="Times New Roman"/>
                        </a:rPr>
                        <a:t>ten horns</a:t>
                      </a:r>
                      <a:r>
                        <a:rPr lang="en-US" sz="1600" dirty="0">
                          <a:latin typeface="Times New Roman"/>
                          <a:ea typeface="Times New Roman"/>
                        </a:rPr>
                        <a:t> and </a:t>
                      </a:r>
                      <a:r>
                        <a:rPr lang="en-US" sz="1600" b="1" u="sng" dirty="0">
                          <a:latin typeface="Times New Roman"/>
                          <a:ea typeface="Times New Roman"/>
                        </a:rPr>
                        <a:t>seven heads</a:t>
                      </a:r>
                      <a:r>
                        <a:rPr lang="en-US" sz="1600" dirty="0">
                          <a:latin typeface="Times New Roman"/>
                          <a:ea typeface="Times New Roman"/>
                        </a:rPr>
                        <a:t>, and </a:t>
                      </a:r>
                      <a:r>
                        <a:rPr lang="en-US" sz="1600" b="1" u="sng" dirty="0">
                          <a:solidFill>
                            <a:srgbClr val="C00000"/>
                          </a:solidFill>
                          <a:latin typeface="Times New Roman"/>
                          <a:ea typeface="Times New Roman"/>
                        </a:rPr>
                        <a:t>on his horns</a:t>
                      </a:r>
                      <a:r>
                        <a:rPr lang="en-US" sz="1600" dirty="0">
                          <a:latin typeface="Times New Roman"/>
                          <a:ea typeface="Times New Roman"/>
                        </a:rPr>
                        <a:t> </a:t>
                      </a:r>
                      <a:r>
                        <a:rPr lang="en-US" sz="1600" i="1" dirty="0">
                          <a:latin typeface="Times New Roman"/>
                          <a:ea typeface="Times New Roman"/>
                        </a:rPr>
                        <a:t>were</a:t>
                      </a:r>
                      <a:r>
                        <a:rPr lang="en-US" sz="1600" dirty="0">
                          <a:latin typeface="Times New Roman"/>
                          <a:ea typeface="Times New Roman"/>
                        </a:rPr>
                        <a:t> </a:t>
                      </a:r>
                      <a:r>
                        <a:rPr lang="en-US" sz="1600" b="1" u="sng" dirty="0">
                          <a:latin typeface="Times New Roman"/>
                          <a:ea typeface="Times New Roman"/>
                        </a:rPr>
                        <a:t>ten diadems</a:t>
                      </a:r>
                      <a:r>
                        <a:rPr lang="en-US" sz="1600" dirty="0">
                          <a:latin typeface="Times New Roman"/>
                          <a:ea typeface="Times New Roman"/>
                        </a:rPr>
                        <a:t>, and on his heads </a:t>
                      </a:r>
                      <a:r>
                        <a:rPr lang="en-US" sz="1600" i="1" dirty="0">
                          <a:latin typeface="Times New Roman"/>
                          <a:ea typeface="Times New Roman"/>
                        </a:rPr>
                        <a:t>were</a:t>
                      </a:r>
                      <a:r>
                        <a:rPr lang="en-US" sz="1600" dirty="0">
                          <a:latin typeface="Times New Roman"/>
                          <a:ea typeface="Times New Roman"/>
                        </a:rPr>
                        <a:t> </a:t>
                      </a:r>
                      <a:r>
                        <a:rPr lang="en-US" sz="1600" b="1" u="sng" dirty="0">
                          <a:solidFill>
                            <a:srgbClr val="C00000"/>
                          </a:solidFill>
                          <a:latin typeface="Times New Roman"/>
                          <a:ea typeface="Times New Roman"/>
                        </a:rPr>
                        <a:t>blasphemous</a:t>
                      </a:r>
                      <a:r>
                        <a:rPr lang="en-US" sz="1600" dirty="0">
                          <a:latin typeface="Times New Roman"/>
                          <a:ea typeface="Times New Roman"/>
                        </a:rPr>
                        <a:t> names.</a:t>
                      </a:r>
                      <a:endParaRPr lang="en-US" sz="1400" dirty="0">
                        <a:latin typeface="Times New Roman"/>
                        <a:ea typeface="Times New Roman"/>
                      </a:endParaRPr>
                    </a:p>
                    <a:p>
                      <a:pPr marL="342900" marR="0" lvl="0" indent="-342900">
                        <a:spcBef>
                          <a:spcPts val="0"/>
                        </a:spcBef>
                        <a:spcAft>
                          <a:spcPts val="0"/>
                        </a:spcAft>
                        <a:buFont typeface="Symbol"/>
                        <a:buChar char=""/>
                      </a:pPr>
                      <a:r>
                        <a:rPr lang="en-US" sz="1600" b="1" dirty="0">
                          <a:solidFill>
                            <a:srgbClr val="000000"/>
                          </a:solidFill>
                          <a:latin typeface="Times New Roman"/>
                          <a:ea typeface="Times New Roman"/>
                        </a:rPr>
                        <a:t>Seven heads (</a:t>
                      </a:r>
                      <a:r>
                        <a:rPr lang="en-US" sz="1600" b="1" dirty="0">
                          <a:solidFill>
                            <a:srgbClr val="0000FF"/>
                          </a:solidFill>
                          <a:latin typeface="Times New Roman"/>
                          <a:ea typeface="Times New Roman"/>
                        </a:rPr>
                        <a:t>Rev 17:3-13</a:t>
                      </a:r>
                      <a:r>
                        <a:rPr lang="en-US" sz="1600" b="1" dirty="0">
                          <a:solidFill>
                            <a:srgbClr val="000000"/>
                          </a:solidFill>
                          <a:latin typeface="Times New Roman"/>
                          <a:ea typeface="Times New Roman"/>
                        </a:rPr>
                        <a: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a:solidFill>
                            <a:srgbClr val="000000"/>
                          </a:solidFill>
                          <a:latin typeface="Times New Roman"/>
                          <a:ea typeface="Times New Roman"/>
                        </a:rPr>
                        <a:t>Egypt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a:solidFill>
                            <a:srgbClr val="000000"/>
                          </a:solidFill>
                          <a:latin typeface="Times New Roman"/>
                          <a:ea typeface="Times New Roman"/>
                        </a:rPr>
                        <a:t>Assyria</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a:solidFill>
                            <a:srgbClr val="000000"/>
                          </a:solidFill>
                          <a:latin typeface="Times New Roman"/>
                          <a:ea typeface="Times New Roman"/>
                        </a:rPr>
                        <a:t>Babylonia [</a:t>
                      </a:r>
                      <a:r>
                        <a:rPr lang="en-US" sz="1600" b="1" dirty="0">
                          <a:solidFill>
                            <a:srgbClr val="000000"/>
                          </a:solidFill>
                          <a:latin typeface="Times New Roman"/>
                          <a:ea typeface="Times New Roman"/>
                        </a:rPr>
                        <a:t>Lion</a:t>
                      </a:r>
                      <a:r>
                        <a:rPr lang="en-US" sz="1600" dirty="0">
                          <a:solidFill>
                            <a:srgbClr val="000000"/>
                          </a:solidFill>
                          <a:latin typeface="Times New Roman"/>
                          <a:ea typeface="Times New Roman"/>
                        </a:rPr>
                        <a: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err="1">
                          <a:solidFill>
                            <a:srgbClr val="000000"/>
                          </a:solidFill>
                          <a:latin typeface="Times New Roman"/>
                          <a:ea typeface="Times New Roman"/>
                        </a:rPr>
                        <a:t>Medo</a:t>
                      </a:r>
                      <a:r>
                        <a:rPr lang="en-US" sz="1600" dirty="0">
                          <a:solidFill>
                            <a:srgbClr val="000000"/>
                          </a:solidFill>
                          <a:latin typeface="Times New Roman"/>
                          <a:ea typeface="Times New Roman"/>
                        </a:rPr>
                        <a:t>-Persia [</a:t>
                      </a:r>
                      <a:r>
                        <a:rPr lang="en-US" sz="1600" b="1" dirty="0">
                          <a:solidFill>
                            <a:srgbClr val="000000"/>
                          </a:solidFill>
                          <a:latin typeface="Times New Roman"/>
                          <a:ea typeface="Times New Roman"/>
                        </a:rPr>
                        <a:t>Bear</a:t>
                      </a:r>
                      <a:r>
                        <a:rPr lang="en-US" sz="1600" dirty="0">
                          <a:solidFill>
                            <a:srgbClr val="000000"/>
                          </a:solidFill>
                          <a:latin typeface="Times New Roman"/>
                          <a:ea typeface="Times New Roman"/>
                        </a:rPr>
                        <a: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a:solidFill>
                            <a:srgbClr val="000000"/>
                          </a:solidFill>
                          <a:latin typeface="Times New Roman"/>
                          <a:ea typeface="Times New Roman"/>
                        </a:rPr>
                        <a:t>Greece [</a:t>
                      </a:r>
                      <a:r>
                        <a:rPr lang="en-US" sz="1600" b="1" dirty="0">
                          <a:solidFill>
                            <a:srgbClr val="000000"/>
                          </a:solidFill>
                          <a:latin typeface="Times New Roman"/>
                          <a:ea typeface="Times New Roman"/>
                        </a:rPr>
                        <a:t>Leopard</a:t>
                      </a:r>
                      <a:r>
                        <a:rPr lang="en-US" sz="1600" dirty="0">
                          <a:solidFill>
                            <a:srgbClr val="000000"/>
                          </a:solidFill>
                          <a:latin typeface="Times New Roman"/>
                          <a:ea typeface="Times New Roman"/>
                        </a:rPr>
                        <a: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b="1" u="sng" dirty="0">
                          <a:solidFill>
                            <a:srgbClr val="C00000"/>
                          </a:solidFill>
                          <a:latin typeface="Times New Roman"/>
                          <a:ea typeface="Times New Roman"/>
                        </a:rPr>
                        <a:t>Rome</a:t>
                      </a:r>
                      <a:r>
                        <a:rPr lang="en-US" sz="1600" dirty="0">
                          <a:solidFill>
                            <a:srgbClr val="000000"/>
                          </a:solidFill>
                          <a:latin typeface="Times New Roman"/>
                          <a:ea typeface="Times New Roman"/>
                        </a:rPr>
                        <a:t> [</a:t>
                      </a:r>
                      <a:r>
                        <a:rPr lang="en-US" sz="1600" i="1" dirty="0">
                          <a:solidFill>
                            <a:srgbClr val="000000"/>
                          </a:solidFill>
                          <a:latin typeface="Times New Roman"/>
                          <a:ea typeface="Times New Roman"/>
                        </a:rPr>
                        <a:t>aggregate of all</a:t>
                      </a:r>
                      <a:r>
                        <a:rPr lang="en-US" sz="1600" dirty="0">
                          <a:solidFill>
                            <a:srgbClr val="000000"/>
                          </a:solidFill>
                          <a:latin typeface="Times New Roman"/>
                          <a:ea typeface="Times New Roman"/>
                        </a:rPr>
                        <a:t>, </a:t>
                      </a:r>
                      <a:r>
                        <a:rPr lang="en-US" sz="1600" b="1" i="1" u="sng" dirty="0">
                          <a:solidFill>
                            <a:srgbClr val="C00000"/>
                          </a:solidFill>
                          <a:latin typeface="Times New Roman"/>
                          <a:ea typeface="Times New Roman"/>
                        </a:rPr>
                        <a:t>4</a:t>
                      </a:r>
                      <a:r>
                        <a:rPr lang="en-US" sz="1600" b="1" i="1" u="sng" baseline="30000" dirty="0">
                          <a:solidFill>
                            <a:srgbClr val="C00000"/>
                          </a:solidFill>
                          <a:latin typeface="Times New Roman"/>
                          <a:ea typeface="Times New Roman"/>
                        </a:rPr>
                        <a:t>th</a:t>
                      </a:r>
                      <a:r>
                        <a:rPr lang="en-US" sz="1600" b="1" i="1" u="sng" dirty="0">
                          <a:solidFill>
                            <a:srgbClr val="C00000"/>
                          </a:solidFill>
                          <a:latin typeface="Times New Roman"/>
                          <a:ea typeface="Times New Roman"/>
                        </a:rPr>
                        <a:t> of Daniel’s 4 beasts</a:t>
                      </a:r>
                      <a:r>
                        <a:rPr lang="en-US" sz="1600" dirty="0">
                          <a:solidFill>
                            <a:srgbClr val="000000"/>
                          </a:solidFill>
                          <a:latin typeface="Times New Roman"/>
                          <a:ea typeface="Times New Roman"/>
                        </a:rPr>
                        <a:t>, </a:t>
                      </a:r>
                      <a:r>
                        <a:rPr lang="en-US" sz="1600" b="1" dirty="0">
                          <a:solidFill>
                            <a:srgbClr val="0000FF"/>
                          </a:solidFill>
                          <a:latin typeface="Times New Roman"/>
                          <a:ea typeface="Times New Roman"/>
                        </a:rPr>
                        <a:t>Dan 7:4-7</a:t>
                      </a:r>
                      <a:r>
                        <a:rPr lang="en-US" sz="1600" b="1" dirty="0">
                          <a:solidFill>
                            <a:srgbClr val="000000"/>
                          </a:solidFill>
                          <a:latin typeface="Times New Roman"/>
                          <a:ea typeface="Times New Roman"/>
                        </a:rPr>
                        <a:t>]</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dirty="0">
                          <a:solidFill>
                            <a:srgbClr val="000000"/>
                          </a:solidFill>
                          <a:latin typeface="Times New Roman"/>
                          <a:ea typeface="Times New Roman"/>
                        </a:rPr>
                        <a:t>Revived Rome</a:t>
                      </a:r>
                      <a:endParaRPr lang="en-US" sz="1400" dirty="0">
                        <a:latin typeface="Times New Roman"/>
                        <a:ea typeface="Times New Roman"/>
                      </a:endParaRPr>
                    </a:p>
                    <a:p>
                      <a:pPr marL="742950" marR="0" lvl="1" indent="-285750">
                        <a:spcBef>
                          <a:spcPts val="0"/>
                        </a:spcBef>
                        <a:spcAft>
                          <a:spcPts val="0"/>
                        </a:spcAft>
                        <a:buFont typeface="+mj-lt"/>
                        <a:buAutoNum type="arabicPeriod"/>
                      </a:pPr>
                      <a:r>
                        <a:rPr lang="en-US" sz="1600" b="1" dirty="0">
                          <a:solidFill>
                            <a:srgbClr val="C00000"/>
                          </a:solidFill>
                          <a:latin typeface="Times New Roman"/>
                          <a:ea typeface="Times New Roman"/>
                        </a:rPr>
                        <a:t>Antichrist </a:t>
                      </a:r>
                      <a:r>
                        <a:rPr lang="en-US" sz="1600" dirty="0">
                          <a:solidFill>
                            <a:srgbClr val="000000"/>
                          </a:solidFill>
                          <a:latin typeface="Times New Roman"/>
                          <a:ea typeface="Times New Roman"/>
                        </a:rPr>
                        <a:t>[</a:t>
                      </a:r>
                      <a:r>
                        <a:rPr lang="en-US" sz="1600" i="1" dirty="0">
                          <a:solidFill>
                            <a:srgbClr val="000000"/>
                          </a:solidFill>
                          <a:latin typeface="Times New Roman"/>
                          <a:ea typeface="Times New Roman"/>
                        </a:rPr>
                        <a:t>8</a:t>
                      </a:r>
                      <a:r>
                        <a:rPr lang="en-US" sz="1600" i="1" baseline="30000" dirty="0">
                          <a:solidFill>
                            <a:srgbClr val="000000"/>
                          </a:solidFill>
                          <a:latin typeface="Times New Roman"/>
                          <a:ea typeface="Times New Roman"/>
                        </a:rPr>
                        <a:t>th</a:t>
                      </a:r>
                      <a:r>
                        <a:rPr lang="en-US" sz="1600" i="1" dirty="0">
                          <a:solidFill>
                            <a:srgbClr val="000000"/>
                          </a:solidFill>
                          <a:latin typeface="Times New Roman"/>
                          <a:ea typeface="Times New Roman"/>
                        </a:rPr>
                        <a:t> of John’s kings</a:t>
                      </a:r>
                      <a:r>
                        <a:rPr lang="en-US" sz="1600" dirty="0">
                          <a:solidFill>
                            <a:srgbClr val="000000"/>
                          </a:solidFill>
                          <a:latin typeface="Times New Roman"/>
                          <a:ea typeface="Times New Roman"/>
                        </a:rPr>
                        <a:t>]</a:t>
                      </a:r>
                      <a:endParaRPr lang="en-US" sz="14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Rev. 11:7</a:t>
                      </a:r>
                      <a:r>
                        <a:rPr lang="en-US" sz="1600" dirty="0">
                          <a:latin typeface="Times New Roman"/>
                          <a:ea typeface="Times New Roman"/>
                        </a:rPr>
                        <a:t> When they have finished their testimony, the </a:t>
                      </a:r>
                      <a:r>
                        <a:rPr lang="en-US" sz="1600" b="1" u="sng" dirty="0">
                          <a:solidFill>
                            <a:srgbClr val="C00000"/>
                          </a:solidFill>
                          <a:latin typeface="Times New Roman"/>
                          <a:ea typeface="Times New Roman"/>
                        </a:rPr>
                        <a:t>beast</a:t>
                      </a:r>
                      <a:r>
                        <a:rPr lang="en-US" sz="1600" dirty="0">
                          <a:latin typeface="Times New Roman"/>
                          <a:ea typeface="Times New Roman"/>
                        </a:rPr>
                        <a:t> </a:t>
                      </a:r>
                      <a:r>
                        <a:rPr lang="en-US" sz="1600" b="1" u="sng" dirty="0">
                          <a:latin typeface="Times New Roman"/>
                          <a:ea typeface="Times New Roman"/>
                        </a:rPr>
                        <a:t>that comes up out of the abyss</a:t>
                      </a:r>
                      <a:r>
                        <a:rPr lang="en-US" sz="1600" dirty="0">
                          <a:latin typeface="Times New Roman"/>
                          <a:ea typeface="Times New Roman"/>
                        </a:rPr>
                        <a:t> will make war with them, and overcome them and kill them</a:t>
                      </a:r>
                      <a:r>
                        <a:rPr lang="en-US" sz="1600" dirty="0" smtClean="0">
                          <a:latin typeface="Times New Roman"/>
                          <a:ea typeface="Times New Roman"/>
                        </a:rPr>
                        <a:t>.</a:t>
                      </a:r>
                    </a:p>
                    <a:p>
                      <a:pPr marL="102870" marR="0" indent="-102870">
                        <a:spcBef>
                          <a:spcPts val="0"/>
                        </a:spcBef>
                        <a:spcAft>
                          <a:spcPts val="0"/>
                        </a:spcAft>
                        <a:tabLst>
                          <a:tab pos="457200" algn="l"/>
                          <a:tab pos="457200" algn="l"/>
                        </a:tabLst>
                      </a:pPr>
                      <a:endParaRPr lang="en-US" sz="14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Luke 22:3</a:t>
                      </a:r>
                      <a:r>
                        <a:rPr lang="en-US" sz="1600" b="1" dirty="0">
                          <a:latin typeface="Times New Roman"/>
                          <a:ea typeface="Times New Roman"/>
                        </a:rPr>
                        <a:t> </a:t>
                      </a:r>
                      <a:r>
                        <a:rPr lang="en-US" sz="1600" dirty="0">
                          <a:latin typeface="Times New Roman"/>
                          <a:ea typeface="Times New Roman"/>
                        </a:rPr>
                        <a:t>And </a:t>
                      </a:r>
                      <a:r>
                        <a:rPr lang="en-US" sz="1600" b="1" u="sng" dirty="0">
                          <a:latin typeface="Times New Roman"/>
                          <a:ea typeface="Times New Roman"/>
                        </a:rPr>
                        <a:t>Satan entered into Judas</a:t>
                      </a:r>
                      <a:r>
                        <a:rPr lang="en-US" sz="1600" dirty="0">
                          <a:latin typeface="Times New Roman"/>
                          <a:ea typeface="Times New Roman"/>
                        </a:rPr>
                        <a:t> who was called Iscariot, belonging to the number of the twelve.</a:t>
                      </a:r>
                      <a:endParaRPr lang="en-US" sz="1400" dirty="0">
                        <a:latin typeface="Times New Roman"/>
                        <a:ea typeface="Times New Roman"/>
                      </a:endParaRPr>
                    </a:p>
                    <a:p>
                      <a:pPr marL="102870" marR="0" indent="-102870">
                        <a:spcBef>
                          <a:spcPts val="0"/>
                        </a:spcBef>
                        <a:spcAft>
                          <a:spcPts val="0"/>
                        </a:spcAft>
                        <a:tabLst>
                          <a:tab pos="457200" algn="l"/>
                          <a:tab pos="457200" algn="l"/>
                        </a:tabLst>
                      </a:pPr>
                      <a:endParaRPr lang="en-US" sz="1600" b="1" dirty="0" smtClean="0">
                        <a:solidFill>
                          <a:srgbClr val="0000FF"/>
                        </a:solidFill>
                        <a:latin typeface="Times New Roman"/>
                        <a:ea typeface="Times New Roman"/>
                      </a:endParaRPr>
                    </a:p>
                    <a:p>
                      <a:pPr marL="102870" marR="0" indent="-102870">
                        <a:spcBef>
                          <a:spcPts val="0"/>
                        </a:spcBef>
                        <a:spcAft>
                          <a:spcPts val="0"/>
                        </a:spcAft>
                        <a:tabLst>
                          <a:tab pos="457200" algn="l"/>
                          <a:tab pos="457200" algn="l"/>
                        </a:tabLst>
                      </a:pPr>
                      <a:r>
                        <a:rPr lang="en-US" sz="1600" b="1" dirty="0" smtClean="0">
                          <a:solidFill>
                            <a:srgbClr val="0000FF"/>
                          </a:solidFill>
                          <a:latin typeface="Times New Roman"/>
                          <a:ea typeface="Times New Roman"/>
                        </a:rPr>
                        <a:t>1 </a:t>
                      </a:r>
                      <a:r>
                        <a:rPr lang="en-US" sz="1600" b="1" dirty="0">
                          <a:solidFill>
                            <a:srgbClr val="0000FF"/>
                          </a:solidFill>
                          <a:latin typeface="Times New Roman"/>
                          <a:ea typeface="Times New Roman"/>
                        </a:rPr>
                        <a:t>John 2:18</a:t>
                      </a:r>
                      <a:r>
                        <a:rPr lang="en-US" sz="1600" dirty="0">
                          <a:latin typeface="Times New Roman"/>
                          <a:ea typeface="Times New Roman"/>
                        </a:rPr>
                        <a:t> Children, </a:t>
                      </a:r>
                      <a:r>
                        <a:rPr lang="en-US" sz="1600" b="1" u="sng" dirty="0">
                          <a:latin typeface="Times New Roman"/>
                          <a:ea typeface="Times New Roman"/>
                        </a:rPr>
                        <a:t>it is the last hour</a:t>
                      </a:r>
                      <a:r>
                        <a:rPr lang="en-US" sz="1600" dirty="0">
                          <a:latin typeface="Times New Roman"/>
                          <a:ea typeface="Times New Roman"/>
                        </a:rPr>
                        <a:t>; and just as you heard that </a:t>
                      </a:r>
                      <a:r>
                        <a:rPr lang="en-US" sz="1600" b="1" u="sng" dirty="0">
                          <a:latin typeface="Times New Roman"/>
                          <a:ea typeface="Times New Roman"/>
                        </a:rPr>
                        <a:t>antichrist</a:t>
                      </a:r>
                      <a:r>
                        <a:rPr lang="en-US" sz="1600" dirty="0">
                          <a:latin typeface="Times New Roman"/>
                          <a:ea typeface="Times New Roman"/>
                        </a:rPr>
                        <a:t> is coming, even now many </a:t>
                      </a:r>
                      <a:r>
                        <a:rPr lang="en-US" sz="1600" b="1" u="sng" dirty="0">
                          <a:latin typeface="Times New Roman"/>
                          <a:ea typeface="Times New Roman"/>
                        </a:rPr>
                        <a:t>antichrists</a:t>
                      </a:r>
                      <a:r>
                        <a:rPr lang="en-US" sz="1600" dirty="0">
                          <a:latin typeface="Times New Roman"/>
                          <a:ea typeface="Times New Roman"/>
                        </a:rPr>
                        <a:t> have arisen; from this we know that </a:t>
                      </a:r>
                      <a:r>
                        <a:rPr lang="en-US" sz="1600" b="1" u="sng" dirty="0">
                          <a:latin typeface="Times New Roman"/>
                          <a:ea typeface="Times New Roman"/>
                        </a:rPr>
                        <a:t>it is the last hour</a:t>
                      </a:r>
                      <a:r>
                        <a:rPr lang="en-US" sz="1600" dirty="0">
                          <a:latin typeface="Times New Roman"/>
                          <a:ea typeface="Times New Roman"/>
                        </a:rPr>
                        <a:t>. </a:t>
                      </a:r>
                      <a:endParaRPr lang="en-US" sz="14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1 John 2:22</a:t>
                      </a:r>
                      <a:r>
                        <a:rPr lang="en-US" sz="1600" dirty="0">
                          <a:latin typeface="Times New Roman"/>
                          <a:ea typeface="Times New Roman"/>
                        </a:rPr>
                        <a:t> Who is the liar but the one who denies that Jesus is the Christ? This is the </a:t>
                      </a:r>
                      <a:r>
                        <a:rPr lang="en-US" sz="1600" b="1" u="sng" dirty="0">
                          <a:latin typeface="Times New Roman"/>
                          <a:ea typeface="Times New Roman"/>
                        </a:rPr>
                        <a:t>antichrist</a:t>
                      </a:r>
                      <a:r>
                        <a:rPr lang="en-US" sz="1600" dirty="0">
                          <a:latin typeface="Times New Roman"/>
                          <a:ea typeface="Times New Roman"/>
                        </a:rPr>
                        <a:t>, …</a:t>
                      </a:r>
                      <a:endParaRPr lang="en-US" sz="14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1 John 4:3</a:t>
                      </a:r>
                      <a:r>
                        <a:rPr lang="en-US" sz="1600" dirty="0">
                          <a:latin typeface="Times New Roman"/>
                          <a:ea typeface="Times New Roman"/>
                        </a:rPr>
                        <a:t> and every spirit that does not confess Jesus is not from God; and this is the spirit of the </a:t>
                      </a:r>
                      <a:r>
                        <a:rPr lang="en-US" sz="1600" b="1" u="sng" dirty="0">
                          <a:latin typeface="Times New Roman"/>
                          <a:ea typeface="Times New Roman"/>
                        </a:rPr>
                        <a:t>antichrist</a:t>
                      </a:r>
                      <a:r>
                        <a:rPr lang="en-US" sz="1600" dirty="0">
                          <a:latin typeface="Times New Roman"/>
                          <a:ea typeface="Times New Roman"/>
                        </a:rPr>
                        <a:t>, …</a:t>
                      </a:r>
                      <a:endParaRPr lang="en-US" sz="14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2 John 1:7</a:t>
                      </a:r>
                      <a:r>
                        <a:rPr lang="en-US" sz="1600" dirty="0">
                          <a:latin typeface="Times New Roman"/>
                          <a:ea typeface="Times New Roman"/>
                        </a:rPr>
                        <a:t> … those who do not acknowledge Jesus Christ as coming in the flesh. This is the deceiver and the </a:t>
                      </a:r>
                      <a:r>
                        <a:rPr lang="en-US" sz="1600" b="1" u="sng" dirty="0">
                          <a:latin typeface="Times New Roman"/>
                          <a:ea typeface="Times New Roman"/>
                        </a:rPr>
                        <a:t>antichrist</a:t>
                      </a:r>
                      <a:r>
                        <a:rPr lang="en-US" sz="1600" dirty="0">
                          <a:latin typeface="Times New Roman"/>
                          <a:ea typeface="Times New Roman"/>
                        </a:rPr>
                        <a:t>.</a:t>
                      </a:r>
                      <a:endParaRPr lang="en-US" sz="14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“sand of the seashore” – among the </a:t>
                      </a:r>
                      <a:r>
                        <a:rPr lang="en-US" sz="1600" u="sng" dirty="0">
                          <a:solidFill>
                            <a:srgbClr val="000000"/>
                          </a:solidFill>
                          <a:latin typeface="Times New Roman"/>
                          <a:ea typeface="Times New Roman"/>
                        </a:rPr>
                        <a:t>multitudes</a:t>
                      </a:r>
                      <a:r>
                        <a:rPr lang="en-US" sz="1600" dirty="0">
                          <a:solidFill>
                            <a:srgbClr val="000000"/>
                          </a:solidFill>
                          <a:latin typeface="Times New Roman"/>
                          <a:ea typeface="Times New Roman"/>
                        </a:rPr>
                        <a:t>, the </a:t>
                      </a:r>
                      <a:r>
                        <a:rPr lang="en-US" sz="1600" u="sng" dirty="0">
                          <a:solidFill>
                            <a:srgbClr val="000000"/>
                          </a:solidFill>
                          <a:latin typeface="Times New Roman"/>
                          <a:ea typeface="Times New Roman"/>
                        </a:rPr>
                        <a:t>gentiles</a:t>
                      </a:r>
                      <a:r>
                        <a:rPr lang="en-US" sz="1600" dirty="0">
                          <a:solidFill>
                            <a:srgbClr val="000000"/>
                          </a:solidFill>
                          <a:latin typeface="Times New Roman"/>
                          <a:ea typeface="Times New Roman"/>
                        </a:rPr>
                        <a:t> [</a:t>
                      </a:r>
                      <a:r>
                        <a:rPr lang="en-US" sz="1600" b="1" dirty="0">
                          <a:solidFill>
                            <a:srgbClr val="0000FF"/>
                          </a:solidFill>
                          <a:latin typeface="Times New Roman"/>
                          <a:ea typeface="Times New Roman"/>
                        </a:rPr>
                        <a:t>Rev 20:8</a:t>
                      </a:r>
                      <a:r>
                        <a:rPr lang="en-US" sz="1600" dirty="0">
                          <a:solidFill>
                            <a:srgbClr val="000000"/>
                          </a:solidFill>
                          <a:latin typeface="Times New Roman"/>
                          <a:ea typeface="Times New Roman"/>
                        </a:rPr>
                        <a:t>]</a:t>
                      </a:r>
                      <a:endParaRPr lang="en-US" sz="1400" dirty="0">
                        <a:latin typeface="Times New Roman"/>
                        <a:ea typeface="Times New Roman"/>
                      </a:endParaRPr>
                    </a:p>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The </a:t>
                      </a:r>
                      <a:r>
                        <a:rPr lang="en-US" sz="1600" b="1" u="sng" dirty="0">
                          <a:solidFill>
                            <a:srgbClr val="C00000"/>
                          </a:solidFill>
                          <a:latin typeface="Times New Roman"/>
                          <a:ea typeface="Times New Roman"/>
                        </a:rPr>
                        <a:t>beast</a:t>
                      </a:r>
                      <a:r>
                        <a:rPr lang="en-US" sz="1600" dirty="0">
                          <a:solidFill>
                            <a:srgbClr val="000000"/>
                          </a:solidFill>
                          <a:latin typeface="Times New Roman"/>
                          <a:ea typeface="Times New Roman"/>
                        </a:rPr>
                        <a:t> - </a:t>
                      </a:r>
                      <a:r>
                        <a:rPr lang="en-US" sz="1600" b="1" u="sng" dirty="0">
                          <a:solidFill>
                            <a:srgbClr val="C00000"/>
                          </a:solidFill>
                          <a:latin typeface="Times New Roman"/>
                          <a:ea typeface="Times New Roman"/>
                        </a:rPr>
                        <a:t>both</a:t>
                      </a:r>
                      <a:r>
                        <a:rPr lang="en-US" sz="1600" dirty="0">
                          <a:solidFill>
                            <a:srgbClr val="000000"/>
                          </a:solidFill>
                          <a:latin typeface="Times New Roman"/>
                          <a:ea typeface="Times New Roman"/>
                        </a:rPr>
                        <a:t> a person and a system – king and kingdom (</a:t>
                      </a:r>
                      <a:r>
                        <a:rPr lang="en-US" sz="1600" b="1" u="sng" dirty="0">
                          <a:solidFill>
                            <a:srgbClr val="000000"/>
                          </a:solidFill>
                          <a:latin typeface="Times New Roman"/>
                          <a:ea typeface="Times New Roman"/>
                        </a:rPr>
                        <a:t>the antichrist</a:t>
                      </a:r>
                      <a:r>
                        <a:rPr lang="en-US" sz="1600" dirty="0">
                          <a:solidFill>
                            <a:srgbClr val="000000"/>
                          </a:solidFill>
                          <a:latin typeface="Times New Roman"/>
                          <a:ea typeface="Times New Roman"/>
                        </a:rPr>
                        <a:t>); not just false doctrine!</a:t>
                      </a:r>
                      <a:endParaRPr lang="en-US" sz="1400" dirty="0">
                        <a:latin typeface="Times New Roman"/>
                        <a:ea typeface="Times New Roman"/>
                      </a:endParaRPr>
                    </a:p>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“last hour” – began with the coming of the Messiah</a:t>
                      </a:r>
                      <a:endParaRPr lang="en-US" sz="1400" dirty="0">
                        <a:latin typeface="Times New Roman"/>
                        <a:ea typeface="Times New Roman"/>
                      </a:endParaRPr>
                    </a:p>
                    <a:p>
                      <a:pPr marL="342900" marR="0" lvl="0" indent="-342900">
                        <a:spcBef>
                          <a:spcPts val="0"/>
                        </a:spcBef>
                        <a:spcAft>
                          <a:spcPts val="0"/>
                        </a:spcAft>
                        <a:buFont typeface="Symbol"/>
                        <a:buChar char=""/>
                      </a:pPr>
                      <a:r>
                        <a:rPr lang="en-US" sz="1600" b="1" u="sng" dirty="0">
                          <a:solidFill>
                            <a:srgbClr val="000000"/>
                          </a:solidFill>
                          <a:latin typeface="Times New Roman"/>
                          <a:ea typeface="Times New Roman"/>
                        </a:rPr>
                        <a:t>Sea</a:t>
                      </a:r>
                      <a:r>
                        <a:rPr lang="en-US" sz="1600" dirty="0">
                          <a:solidFill>
                            <a:srgbClr val="000000"/>
                          </a:solidFill>
                          <a:latin typeface="Times New Roman"/>
                          <a:ea typeface="Times New Roman"/>
                        </a:rPr>
                        <a:t> – peoples of world; some say it is the </a:t>
                      </a:r>
                      <a:r>
                        <a:rPr lang="en-US" sz="1600" u="sng" dirty="0">
                          <a:solidFill>
                            <a:srgbClr val="000000"/>
                          </a:solidFill>
                          <a:latin typeface="Times New Roman"/>
                          <a:ea typeface="Times New Roman"/>
                        </a:rPr>
                        <a:t>abyss</a:t>
                      </a:r>
                      <a:r>
                        <a:rPr lang="en-US" sz="1600" dirty="0">
                          <a:solidFill>
                            <a:srgbClr val="000000"/>
                          </a:solidFill>
                          <a:latin typeface="Times New Roman"/>
                          <a:ea typeface="Times New Roman"/>
                        </a:rPr>
                        <a:t> – </a:t>
                      </a:r>
                      <a:r>
                        <a:rPr lang="en-US" sz="1600" b="1" u="sng" dirty="0">
                          <a:solidFill>
                            <a:srgbClr val="C00000"/>
                          </a:solidFill>
                          <a:latin typeface="Times New Roman"/>
                          <a:ea typeface="Times New Roman"/>
                        </a:rPr>
                        <a:t>best is both</a:t>
                      </a:r>
                      <a:r>
                        <a:rPr lang="en-US" sz="1600" dirty="0">
                          <a:solidFill>
                            <a:srgbClr val="000000"/>
                          </a:solidFill>
                          <a:latin typeface="Times New Roman"/>
                          <a:ea typeface="Times New Roman"/>
                        </a:rPr>
                        <a:t>: a gentile man empowered by Satan</a:t>
                      </a:r>
                      <a:r>
                        <a:rPr lang="en-US" sz="1600" dirty="0" smtClean="0">
                          <a:solidFill>
                            <a:srgbClr val="000000"/>
                          </a:solidFill>
                          <a:latin typeface="Times New Roman"/>
                          <a:ea typeface="Times New Roman"/>
                        </a:rPr>
                        <a:t>.</a:t>
                      </a:r>
                    </a:p>
                    <a:p>
                      <a:pPr marL="342900" marR="0" lvl="0" indent="-342900">
                        <a:spcBef>
                          <a:spcPts val="0"/>
                        </a:spcBef>
                        <a:spcAft>
                          <a:spcPts val="0"/>
                        </a:spcAft>
                        <a:buFont typeface="Symbol"/>
                        <a:buChar char=""/>
                      </a:pPr>
                      <a:endParaRPr lang="en-US" sz="1600" dirty="0" smtClean="0">
                        <a:solidFill>
                          <a:srgbClr val="000000"/>
                        </a:solidFill>
                        <a:latin typeface="Times New Roman"/>
                        <a:ea typeface="Times New Roman"/>
                      </a:endParaRPr>
                    </a:p>
                    <a:p>
                      <a:pPr marL="342900" marR="0" lvl="0" indent="-342900">
                        <a:spcBef>
                          <a:spcPts val="0"/>
                        </a:spcBef>
                        <a:spcAft>
                          <a:spcPts val="0"/>
                        </a:spcAft>
                        <a:buFont typeface="Symbol"/>
                        <a:buChar char=""/>
                      </a:pPr>
                      <a:endParaRPr lang="en-US" sz="1400" dirty="0">
                        <a:latin typeface="Times New Roman"/>
                        <a:ea typeface="Times New Roman"/>
                      </a:endParaRPr>
                    </a:p>
                    <a:p>
                      <a:pPr marL="342900" marR="0" lvl="0" indent="-342900">
                        <a:spcBef>
                          <a:spcPts val="0"/>
                        </a:spcBef>
                        <a:spcAft>
                          <a:spcPts val="0"/>
                        </a:spcAft>
                        <a:buFont typeface="Symbol"/>
                        <a:buChar char=""/>
                      </a:pPr>
                      <a:r>
                        <a:rPr lang="en-US" sz="1600" b="1" dirty="0">
                          <a:solidFill>
                            <a:srgbClr val="000000"/>
                          </a:solidFill>
                          <a:latin typeface="Times New Roman"/>
                          <a:ea typeface="Times New Roman"/>
                        </a:rPr>
                        <a:t>Ten horns – </a:t>
                      </a:r>
                      <a:r>
                        <a:rPr lang="en-US" sz="1600" dirty="0">
                          <a:solidFill>
                            <a:srgbClr val="000000"/>
                          </a:solidFill>
                          <a:latin typeface="Times New Roman"/>
                          <a:ea typeface="Times New Roman"/>
                        </a:rPr>
                        <a:t>10 nation confederacy of the revived Roman empire</a:t>
                      </a:r>
                      <a:endParaRPr lang="en-US" sz="1400" dirty="0">
                        <a:latin typeface="Times New Roman"/>
                        <a:ea typeface="Times New Roman"/>
                      </a:endParaRPr>
                    </a:p>
                    <a:p>
                      <a:pPr marL="742950" marR="0" lvl="1" indent="-285750">
                        <a:spcBef>
                          <a:spcPts val="0"/>
                        </a:spcBef>
                        <a:spcAft>
                          <a:spcPts val="0"/>
                        </a:spcAft>
                        <a:buFont typeface="Calibri"/>
                        <a:buChar char="-"/>
                      </a:pPr>
                      <a:r>
                        <a:rPr lang="en-US" sz="1600" b="1" dirty="0">
                          <a:solidFill>
                            <a:srgbClr val="0000FF"/>
                          </a:solidFill>
                          <a:latin typeface="Times New Roman"/>
                          <a:ea typeface="Calibri"/>
                          <a:cs typeface="Times New Roman"/>
                        </a:rPr>
                        <a:t>Rev 12:3</a:t>
                      </a:r>
                      <a:r>
                        <a:rPr lang="en-US" sz="1600" dirty="0">
                          <a:solidFill>
                            <a:srgbClr val="000000"/>
                          </a:solidFill>
                          <a:latin typeface="Times New Roman"/>
                          <a:ea typeface="Calibri"/>
                          <a:cs typeface="Times New Roman"/>
                        </a:rPr>
                        <a:t> diadems on 7 heads??</a:t>
                      </a:r>
                      <a:endParaRPr lang="en-US" sz="1400" dirty="0">
                        <a:latin typeface="Times New Roman"/>
                        <a:ea typeface="Calibri"/>
                        <a:cs typeface="Times New Roman"/>
                      </a:endParaRPr>
                    </a:p>
                    <a:p>
                      <a:pPr marL="742950" marR="0" lvl="1" indent="-285750">
                        <a:spcBef>
                          <a:spcPts val="0"/>
                        </a:spcBef>
                        <a:spcAft>
                          <a:spcPts val="0"/>
                        </a:spcAft>
                        <a:buFont typeface="Calibri"/>
                        <a:buChar char="-"/>
                      </a:pPr>
                      <a:r>
                        <a:rPr lang="en-US" sz="1600" b="1" dirty="0">
                          <a:solidFill>
                            <a:srgbClr val="0000FF"/>
                          </a:solidFill>
                          <a:latin typeface="Times New Roman"/>
                          <a:ea typeface="Calibri"/>
                          <a:cs typeface="Times New Roman"/>
                        </a:rPr>
                        <a:t>Rev 13:1</a:t>
                      </a:r>
                      <a:r>
                        <a:rPr lang="en-US" sz="1600" dirty="0">
                          <a:solidFill>
                            <a:srgbClr val="000000"/>
                          </a:solidFill>
                          <a:latin typeface="Times New Roman"/>
                          <a:ea typeface="Calibri"/>
                          <a:cs typeface="Times New Roman"/>
                        </a:rPr>
                        <a:t> diadems on 10 horns??</a:t>
                      </a:r>
                      <a:endParaRPr lang="en-US" sz="1400" dirty="0">
                        <a:latin typeface="Times New Roman"/>
                        <a:ea typeface="Calibri"/>
                        <a:cs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18</a:t>
            </a:fld>
            <a:endParaRPr lang="en-US"/>
          </a:p>
        </p:txBody>
      </p:sp>
      <p:pic>
        <p:nvPicPr>
          <p:cNvPr id="1026" name="Picture 2" descr="J:\PatSmith-jpgs\20.jpg"/>
          <p:cNvPicPr>
            <a:picLocks noChangeAspect="1" noChangeArrowheads="1"/>
          </p:cNvPicPr>
          <p:nvPr/>
        </p:nvPicPr>
        <p:blipFill>
          <a:blip r:embed="rId2" cstate="print"/>
          <a:srcRect/>
          <a:stretch>
            <a:fillRect/>
          </a:stretch>
        </p:blipFill>
        <p:spPr bwMode="auto">
          <a:xfrm>
            <a:off x="0" y="0"/>
            <a:ext cx="9144000" cy="6423025"/>
          </a:xfrm>
          <a:prstGeom prst="rect">
            <a:avLst/>
          </a:prstGeom>
          <a:noFill/>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19</a:t>
            </a:fld>
            <a:endParaRPr lang="en-US"/>
          </a:p>
        </p:txBody>
      </p:sp>
      <p:sp>
        <p:nvSpPr>
          <p:cNvPr id="8" name="TextBox 7"/>
          <p:cNvSpPr txBox="1"/>
          <p:nvPr/>
        </p:nvSpPr>
        <p:spPr>
          <a:xfrm>
            <a:off x="1215992" y="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457200" y="838200"/>
          <a:ext cx="8382001" cy="5257800"/>
        </p:xfrm>
        <a:graphic>
          <a:graphicData uri="http://schemas.openxmlformats.org/drawingml/2006/table">
            <a:tbl>
              <a:tblPr/>
              <a:tblGrid>
                <a:gridCol w="2418966"/>
                <a:gridCol w="3067434"/>
                <a:gridCol w="2895601"/>
              </a:tblGrid>
              <a:tr h="5257800">
                <a:tc>
                  <a:txBody>
                    <a:bodyPr/>
                    <a:lstStyle/>
                    <a:p>
                      <a:pPr marL="102870" marR="0" indent="-102870">
                        <a:spcBef>
                          <a:spcPts val="0"/>
                        </a:spcBef>
                        <a:spcAft>
                          <a:spcPts val="0"/>
                        </a:spcAft>
                        <a:tabLst>
                          <a:tab pos="457200" algn="l"/>
                          <a:tab pos="457200" algn="l"/>
                        </a:tabLst>
                      </a:pPr>
                      <a:r>
                        <a:rPr lang="en-US" sz="2000" baseline="30000">
                          <a:solidFill>
                            <a:srgbClr val="0000FF"/>
                          </a:solidFill>
                          <a:latin typeface="Times New Roman"/>
                          <a:ea typeface="Times New Roman"/>
                        </a:rPr>
                        <a:t>2</a:t>
                      </a:r>
                      <a:r>
                        <a:rPr lang="en-US" sz="2000">
                          <a:latin typeface="Times New Roman"/>
                          <a:ea typeface="Times New Roman"/>
                        </a:rPr>
                        <a:t>And the beast which I saw was like a </a:t>
                      </a:r>
                      <a:r>
                        <a:rPr lang="en-US" sz="2000" b="1" u="sng">
                          <a:latin typeface="Times New Roman"/>
                          <a:ea typeface="Times New Roman"/>
                        </a:rPr>
                        <a:t>leopard</a:t>
                      </a:r>
                      <a:r>
                        <a:rPr lang="en-US" sz="2000">
                          <a:latin typeface="Times New Roman"/>
                          <a:ea typeface="Times New Roman"/>
                        </a:rPr>
                        <a:t>, and his feet were like </a:t>
                      </a:r>
                      <a:r>
                        <a:rPr lang="en-US" sz="2000" i="1">
                          <a:latin typeface="Times New Roman"/>
                          <a:ea typeface="Times New Roman"/>
                        </a:rPr>
                        <a:t>those</a:t>
                      </a:r>
                      <a:r>
                        <a:rPr lang="en-US" sz="2000">
                          <a:latin typeface="Times New Roman"/>
                          <a:ea typeface="Times New Roman"/>
                        </a:rPr>
                        <a:t> of a </a:t>
                      </a:r>
                      <a:r>
                        <a:rPr lang="en-US" sz="2000" b="1" u="sng">
                          <a:latin typeface="Times New Roman"/>
                          <a:ea typeface="Times New Roman"/>
                        </a:rPr>
                        <a:t>bear</a:t>
                      </a:r>
                      <a:r>
                        <a:rPr lang="en-US" sz="2000">
                          <a:latin typeface="Times New Roman"/>
                          <a:ea typeface="Times New Roman"/>
                        </a:rPr>
                        <a:t>, and his mouth like the mouth of a </a:t>
                      </a:r>
                      <a:r>
                        <a:rPr lang="en-US" sz="2000" b="1" u="sng">
                          <a:latin typeface="Times New Roman"/>
                          <a:ea typeface="Times New Roman"/>
                        </a:rPr>
                        <a:t>lion</a:t>
                      </a:r>
                      <a:r>
                        <a:rPr lang="en-US" sz="2000">
                          <a:latin typeface="Times New Roman"/>
                          <a:ea typeface="Times New Roman"/>
                        </a:rPr>
                        <a:t>. And the </a:t>
                      </a:r>
                      <a:r>
                        <a:rPr lang="en-US" sz="2000" b="1" u="sng">
                          <a:solidFill>
                            <a:srgbClr val="C00000"/>
                          </a:solidFill>
                          <a:latin typeface="Times New Roman"/>
                          <a:ea typeface="Times New Roman"/>
                        </a:rPr>
                        <a:t>dragon</a:t>
                      </a:r>
                      <a:r>
                        <a:rPr lang="en-US" sz="2000">
                          <a:latin typeface="Times New Roman"/>
                          <a:ea typeface="Times New Roman"/>
                        </a:rPr>
                        <a:t> gave </a:t>
                      </a:r>
                      <a:r>
                        <a:rPr lang="en-US" sz="2000" b="1" u="sng">
                          <a:solidFill>
                            <a:srgbClr val="C00000"/>
                          </a:solidFill>
                          <a:latin typeface="Times New Roman"/>
                          <a:ea typeface="Times New Roman"/>
                        </a:rPr>
                        <a:t>him</a:t>
                      </a:r>
                      <a:r>
                        <a:rPr lang="en-US" sz="2000">
                          <a:latin typeface="Times New Roman"/>
                          <a:ea typeface="Times New Roman"/>
                        </a:rPr>
                        <a:t> </a:t>
                      </a:r>
                      <a:r>
                        <a:rPr lang="en-US" sz="2000" u="sng">
                          <a:latin typeface="Times New Roman"/>
                          <a:ea typeface="Times New Roman"/>
                        </a:rPr>
                        <a:t>his</a:t>
                      </a:r>
                      <a:r>
                        <a:rPr lang="en-US" sz="2000">
                          <a:latin typeface="Times New Roman"/>
                          <a:ea typeface="Times New Roman"/>
                        </a:rPr>
                        <a:t> power and </a:t>
                      </a:r>
                      <a:r>
                        <a:rPr lang="en-US" sz="2000" u="sng">
                          <a:latin typeface="Times New Roman"/>
                          <a:ea typeface="Times New Roman"/>
                        </a:rPr>
                        <a:t>his</a:t>
                      </a:r>
                      <a:r>
                        <a:rPr lang="en-US" sz="2000">
                          <a:latin typeface="Times New Roman"/>
                          <a:ea typeface="Times New Roman"/>
                        </a:rPr>
                        <a:t> </a:t>
                      </a:r>
                      <a:r>
                        <a:rPr lang="en-US" sz="2000" b="1" u="sng">
                          <a:latin typeface="Times New Roman"/>
                          <a:ea typeface="Times New Roman"/>
                        </a:rPr>
                        <a:t>throne</a:t>
                      </a:r>
                      <a:r>
                        <a:rPr lang="en-US" sz="2000">
                          <a:latin typeface="Times New Roman"/>
                          <a:ea typeface="Times New Roman"/>
                        </a:rPr>
                        <a:t> and great </a:t>
                      </a:r>
                      <a:r>
                        <a:rPr lang="en-US" sz="2000" b="1" u="sng">
                          <a:latin typeface="Times New Roman"/>
                          <a:ea typeface="Times New Roman"/>
                        </a:rPr>
                        <a:t>authority</a:t>
                      </a:r>
                      <a:r>
                        <a:rPr lang="en-US" sz="2000">
                          <a:latin typeface="Times New Roman"/>
                          <a:ea typeface="Times New Roman"/>
                        </a:rPr>
                        <a:t>.</a:t>
                      </a:r>
                      <a:endParaRPr lang="en-US" sz="18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2000" b="1">
                          <a:solidFill>
                            <a:srgbClr val="0000FF"/>
                          </a:solidFill>
                          <a:latin typeface="Times New Roman"/>
                          <a:ea typeface="Times New Roman"/>
                        </a:rPr>
                        <a:t>Daniel 7:8</a:t>
                      </a:r>
                      <a:r>
                        <a:rPr lang="en-US" sz="2000" b="1">
                          <a:latin typeface="Times New Roman"/>
                          <a:ea typeface="Times New Roman"/>
                        </a:rPr>
                        <a:t> </a:t>
                      </a:r>
                      <a:r>
                        <a:rPr lang="en-US" sz="2000">
                          <a:latin typeface="Times New Roman"/>
                          <a:ea typeface="Times New Roman"/>
                        </a:rPr>
                        <a:t> "While I was contemplating the horns, behold, </a:t>
                      </a:r>
                      <a:r>
                        <a:rPr lang="en-US" sz="2000" b="1" u="sng">
                          <a:latin typeface="Times New Roman"/>
                          <a:ea typeface="Times New Roman"/>
                        </a:rPr>
                        <a:t>another horn, a little one</a:t>
                      </a:r>
                      <a:r>
                        <a:rPr lang="en-US" sz="2000">
                          <a:latin typeface="Times New Roman"/>
                          <a:ea typeface="Times New Roman"/>
                        </a:rPr>
                        <a:t>, came up among them, and three of the first horns were pulled out by the roots before it; and behold, this horn possessed eyes like the eyes of a man and a mouth uttering great </a:t>
                      </a:r>
                      <a:r>
                        <a:rPr lang="en-US" sz="2000" i="1">
                          <a:latin typeface="Times New Roman"/>
                          <a:ea typeface="Times New Roman"/>
                        </a:rPr>
                        <a:t>boasts.</a:t>
                      </a:r>
                      <a:endParaRPr lang="en-US" sz="18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2000" b="1" dirty="0">
                          <a:solidFill>
                            <a:srgbClr val="0000FF"/>
                          </a:solidFill>
                          <a:latin typeface="Times New Roman"/>
                          <a:ea typeface="Times New Roman"/>
                        </a:rPr>
                        <a:t>Rev 17:11</a:t>
                      </a:r>
                      <a:r>
                        <a:rPr lang="en-US" sz="2000" dirty="0">
                          <a:solidFill>
                            <a:srgbClr val="000000"/>
                          </a:solidFill>
                          <a:latin typeface="Times New Roman"/>
                          <a:ea typeface="Times New Roman"/>
                        </a:rPr>
                        <a:t> </a:t>
                      </a:r>
                      <a:r>
                        <a:rPr lang="en-US" sz="2000" dirty="0">
                          <a:latin typeface="Times New Roman"/>
                          <a:ea typeface="Times New Roman"/>
                        </a:rPr>
                        <a:t>"And </a:t>
                      </a:r>
                      <a:r>
                        <a:rPr lang="en-US" sz="2000" b="1" u="sng" dirty="0">
                          <a:latin typeface="Times New Roman"/>
                          <a:ea typeface="Times New Roman"/>
                        </a:rPr>
                        <a:t>the beast</a:t>
                      </a:r>
                      <a:r>
                        <a:rPr lang="en-US" sz="2000" dirty="0">
                          <a:latin typeface="Times New Roman"/>
                          <a:ea typeface="Times New Roman"/>
                        </a:rPr>
                        <a:t> which was and is not, is himself also an </a:t>
                      </a:r>
                      <a:r>
                        <a:rPr lang="en-US" sz="2000" b="1" u="sng" dirty="0">
                          <a:solidFill>
                            <a:srgbClr val="C00000"/>
                          </a:solidFill>
                          <a:latin typeface="Times New Roman"/>
                          <a:ea typeface="Times New Roman"/>
                        </a:rPr>
                        <a:t>eighth</a:t>
                      </a:r>
                      <a:r>
                        <a:rPr lang="en-US" sz="2000" dirty="0">
                          <a:latin typeface="Times New Roman"/>
                          <a:ea typeface="Times New Roman"/>
                        </a:rPr>
                        <a:t>, and is </a:t>
                      </a:r>
                      <a:r>
                        <a:rPr lang="en-US" sz="2000" i="1" dirty="0">
                          <a:latin typeface="Times New Roman"/>
                          <a:ea typeface="Times New Roman"/>
                        </a:rPr>
                        <a:t>one</a:t>
                      </a:r>
                      <a:r>
                        <a:rPr lang="en-US" sz="2000" dirty="0">
                          <a:latin typeface="Times New Roman"/>
                          <a:ea typeface="Times New Roman"/>
                        </a:rPr>
                        <a:t> of the seven, and he goes to destruction. </a:t>
                      </a:r>
                      <a:endParaRPr lang="en-US" sz="2000" dirty="0" smtClean="0">
                        <a:latin typeface="Times New Roman"/>
                        <a:ea typeface="Times New Roman"/>
                      </a:endParaRPr>
                    </a:p>
                    <a:p>
                      <a:pPr marL="102870" marR="0" indent="-102870">
                        <a:spcBef>
                          <a:spcPts val="0"/>
                        </a:spcBef>
                        <a:spcAft>
                          <a:spcPts val="0"/>
                        </a:spcAft>
                        <a:tabLst>
                          <a:tab pos="457200" algn="l"/>
                          <a:tab pos="457200" algn="l"/>
                        </a:tabLst>
                      </a:pPr>
                      <a:endParaRPr lang="en-US" sz="1800" dirty="0">
                        <a:latin typeface="Times New Roman"/>
                        <a:ea typeface="Times New Roman"/>
                      </a:endParaRPr>
                    </a:p>
                    <a:p>
                      <a:pPr marL="102870" marR="0" indent="-102870">
                        <a:spcBef>
                          <a:spcPts val="0"/>
                        </a:spcBef>
                        <a:spcAft>
                          <a:spcPts val="0"/>
                        </a:spcAft>
                        <a:tabLst>
                          <a:tab pos="457200" algn="l"/>
                          <a:tab pos="457200" algn="l"/>
                        </a:tabLst>
                      </a:pPr>
                      <a:r>
                        <a:rPr lang="en-US" sz="2000" b="1" i="1" u="sng" dirty="0">
                          <a:latin typeface="Times New Roman"/>
                          <a:ea typeface="Times New Roman"/>
                        </a:rPr>
                        <a:t>MacArthur</a:t>
                      </a:r>
                      <a:r>
                        <a:rPr lang="en-US" sz="2000" i="1" dirty="0">
                          <a:latin typeface="Times New Roman"/>
                          <a:ea typeface="Times New Roman"/>
                        </a:rPr>
                        <a:t>: This is </a:t>
                      </a:r>
                      <a:r>
                        <a:rPr lang="en-US" sz="2400" i="1" dirty="0">
                          <a:highlight>
                            <a:srgbClr val="FFFF00"/>
                          </a:highlight>
                          <a:latin typeface="Times New Roman"/>
                          <a:ea typeface="Times New Roman"/>
                        </a:rPr>
                        <a:t>Satan's supreme human instrument </a:t>
                      </a:r>
                      <a:r>
                        <a:rPr lang="en-US" sz="2400" b="1" i="1" u="sng" dirty="0">
                          <a:highlight>
                            <a:srgbClr val="FFFF00"/>
                          </a:highlight>
                          <a:latin typeface="Times New Roman"/>
                          <a:ea typeface="Times New Roman"/>
                        </a:rPr>
                        <a:t>to destroy Israel</a:t>
                      </a:r>
                      <a:r>
                        <a:rPr lang="en-US" sz="2400" i="1" dirty="0">
                          <a:highlight>
                            <a:srgbClr val="FFFF00"/>
                          </a:highlight>
                          <a:latin typeface="Times New Roman"/>
                          <a:ea typeface="Times New Roman"/>
                        </a:rPr>
                        <a:t> – to prevent Christ from reigning – to prevent God fulfilling His covenant.</a:t>
                      </a:r>
                      <a:endParaRPr lang="en-US" sz="18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Outline of Revelation</a:t>
            </a: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a:t>
            </a:fld>
            <a:endParaRPr lang="en-US"/>
          </a:p>
        </p:txBody>
      </p:sp>
      <p:graphicFrame>
        <p:nvGraphicFramePr>
          <p:cNvPr id="7" name="Table 6"/>
          <p:cNvGraphicFramePr>
            <a:graphicFrameLocks noGrp="1"/>
          </p:cNvGraphicFramePr>
          <p:nvPr/>
        </p:nvGraphicFramePr>
        <p:xfrm>
          <a:off x="304800" y="1100802"/>
          <a:ext cx="8534400" cy="5260624"/>
        </p:xfrm>
        <a:graphic>
          <a:graphicData uri="http://schemas.openxmlformats.org/drawingml/2006/table">
            <a:tbl>
              <a:tblPr/>
              <a:tblGrid>
                <a:gridCol w="1805680"/>
                <a:gridCol w="6728720"/>
              </a:tblGrid>
              <a:tr h="342892">
                <a:tc>
                  <a:txBody>
                    <a:bodyPr/>
                    <a:lstStyle/>
                    <a:p>
                      <a:pPr marL="0" marR="0" algn="ctr">
                        <a:lnSpc>
                          <a:spcPct val="115000"/>
                        </a:lnSpc>
                        <a:spcBef>
                          <a:spcPts val="0"/>
                        </a:spcBef>
                        <a:spcAft>
                          <a:spcPts val="0"/>
                        </a:spcAft>
                      </a:pPr>
                      <a:r>
                        <a:rPr lang="en-US" sz="2000" b="1" dirty="0">
                          <a:latin typeface="Calibri"/>
                          <a:ea typeface="MS Mincho"/>
                          <a:cs typeface="Times New Roman"/>
                        </a:rPr>
                        <a:t>Chapters</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2000" b="1" dirty="0">
                          <a:latin typeface="Calibri"/>
                          <a:ea typeface="MS Mincho"/>
                          <a:cs typeface="Times New Roman"/>
                        </a:rPr>
                        <a:t>Topic</a:t>
                      </a:r>
                      <a:endParaRPr lang="en-US" sz="1400" dirty="0">
                        <a:latin typeface="Calibri"/>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a:t>
                      </a:r>
                      <a:r>
                        <a:rPr lang="en-US" sz="1400" dirty="0">
                          <a:latin typeface="+mn-lt"/>
                          <a:ea typeface="MS Mincho"/>
                          <a:cs typeface="Times New Roman"/>
                        </a:rPr>
                        <a:t> </a:t>
                      </a:r>
                      <a:r>
                        <a:rPr lang="en-US" sz="1400" b="1" i="1" dirty="0">
                          <a:solidFill>
                            <a:srgbClr val="FF0000"/>
                          </a:solidFill>
                          <a:latin typeface="+mn-lt"/>
                          <a:ea typeface="MS Mincho"/>
                          <a:cs typeface="Times New Roman"/>
                        </a:rPr>
                        <a:t>which you have seen  </a:t>
                      </a:r>
                      <a:r>
                        <a:rPr lang="en-US" sz="1400" dirty="0">
                          <a:latin typeface="+mn-lt"/>
                          <a:ea typeface="Calibri"/>
                          <a:cs typeface="Times New Roman"/>
                        </a:rPr>
                        <a:t>─ </a:t>
                      </a:r>
                      <a:r>
                        <a:rPr lang="en-US" sz="1400" dirty="0" smtClean="0">
                          <a:latin typeface="+mn-lt"/>
                          <a:ea typeface="Calibri"/>
                          <a:cs typeface="Times New Roman"/>
                        </a:rPr>
                        <a:t>Glorified </a:t>
                      </a:r>
                      <a:r>
                        <a:rPr lang="en-US" sz="1400" dirty="0" smtClean="0">
                          <a:latin typeface="+mn-lt"/>
                          <a:ea typeface="MS Mincho"/>
                          <a:cs typeface="Times New Roman"/>
                        </a:rPr>
                        <a:t>Christ </a:t>
                      </a:r>
                      <a:r>
                        <a:rPr lang="en-US" sz="1400" dirty="0">
                          <a:latin typeface="+mn-lt"/>
                          <a:ea typeface="MS Mincho"/>
                          <a:cs typeface="Times New Roman"/>
                        </a:rPr>
                        <a:t>in heaven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tx2">
                        <a:lumMod val="40000"/>
                        <a:lumOff val="6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2-3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a:lnSpc>
                          <a:spcPct val="115000"/>
                        </a:lnSpc>
                        <a:spcBef>
                          <a:spcPts val="0"/>
                        </a:spcBef>
                        <a:spcAft>
                          <a:spcPts val="0"/>
                        </a:spcAft>
                      </a:pPr>
                      <a:r>
                        <a:rPr lang="en-US" sz="1400" b="1" i="1" kern="1200" dirty="0">
                          <a:solidFill>
                            <a:srgbClr val="FF0000"/>
                          </a:solidFill>
                          <a:latin typeface="+mn-lt"/>
                          <a:ea typeface="MS Mincho"/>
                          <a:cs typeface="Times New Roman"/>
                        </a:rPr>
                        <a:t>Things which are </a:t>
                      </a:r>
                      <a:r>
                        <a:rPr lang="en-US" sz="1400" dirty="0">
                          <a:latin typeface="+mn-lt"/>
                          <a:ea typeface="Calibri"/>
                          <a:cs typeface="Times New Roman"/>
                        </a:rPr>
                        <a:t>─ 7 </a:t>
                      </a:r>
                      <a:r>
                        <a:rPr lang="en-US" sz="1400" dirty="0">
                          <a:latin typeface="+mn-lt"/>
                          <a:ea typeface="MS Mincho"/>
                          <a:cs typeface="Times New Roman"/>
                        </a:rPr>
                        <a:t>letters to the 7 churches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4-5</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b="1" i="1" kern="1200" dirty="0" smtClean="0">
                          <a:solidFill>
                            <a:srgbClr val="FF0000"/>
                          </a:solidFill>
                          <a:latin typeface="+mn-lt"/>
                          <a:ea typeface="MS Mincho"/>
                          <a:cs typeface="Times New Roman"/>
                        </a:rPr>
                        <a:t>Things which shall take place </a:t>
                      </a:r>
                      <a:r>
                        <a:rPr lang="en-US" sz="1400" dirty="0" smtClean="0">
                          <a:latin typeface="+mn-lt"/>
                          <a:ea typeface="Calibri"/>
                          <a:cs typeface="Times New Roman"/>
                        </a:rPr>
                        <a:t>─ </a:t>
                      </a:r>
                      <a:r>
                        <a:rPr lang="en-US" sz="1400" b="1" i="1" kern="1200" dirty="0" smtClean="0">
                          <a:solidFill>
                            <a:srgbClr val="FF0000"/>
                          </a:solidFill>
                          <a:latin typeface="+mn-lt"/>
                          <a:ea typeface="MS Mincho"/>
                          <a:cs typeface="Times New Roman"/>
                        </a:rPr>
                        <a:t> </a:t>
                      </a:r>
                      <a:r>
                        <a:rPr lang="en-US" sz="1400" dirty="0" smtClean="0">
                          <a:latin typeface="+mn-lt"/>
                          <a:ea typeface="MS Mincho"/>
                          <a:cs typeface="Times New Roman"/>
                        </a:rPr>
                        <a:t>Introduction / background </a:t>
                      </a:r>
                      <a:r>
                        <a:rPr lang="en-US" sz="1400" dirty="0">
                          <a:latin typeface="+mn-lt"/>
                          <a:ea typeface="MS Mincho"/>
                          <a:cs typeface="Times New Roman"/>
                        </a:rPr>
                        <a:t>to the future — 7 sealed scroll</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6 seals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21060">
                <a:tc>
                  <a:txBody>
                    <a:bodyPr/>
                    <a:lstStyle/>
                    <a:p>
                      <a:pPr marL="0" marR="0" algn="ctr">
                        <a:lnSpc>
                          <a:spcPct val="115000"/>
                        </a:lnSpc>
                        <a:spcBef>
                          <a:spcPts val="0"/>
                        </a:spcBef>
                        <a:spcAft>
                          <a:spcPts val="0"/>
                        </a:spcAft>
                      </a:pPr>
                      <a:r>
                        <a:rPr lang="en-US" sz="1400" dirty="0">
                          <a:latin typeface="+mn-lt"/>
                          <a:ea typeface="MS Mincho"/>
                          <a:cs typeface="Times New Roman"/>
                        </a:rPr>
                        <a:t>7</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dirty="0">
                          <a:solidFill>
                            <a:srgbClr val="FF0000"/>
                          </a:solidFill>
                          <a:latin typeface="+mn-lt"/>
                          <a:ea typeface="MS Mincho"/>
                          <a:cs typeface="Times New Roman"/>
                        </a:rPr>
                        <a:t>1</a:t>
                      </a:r>
                      <a:r>
                        <a:rPr lang="en-US" sz="1400" b="1" baseline="30000" dirty="0">
                          <a:solidFill>
                            <a:srgbClr val="FF0000"/>
                          </a:solidFill>
                          <a:latin typeface="+mn-lt"/>
                          <a:ea typeface="MS Mincho"/>
                          <a:cs typeface="Times New Roman"/>
                        </a:rPr>
                        <a:t>st</a:t>
                      </a:r>
                      <a:r>
                        <a:rPr lang="en-US" sz="1400" b="1" dirty="0">
                          <a:solidFill>
                            <a:srgbClr val="FF0000"/>
                          </a:solidFill>
                          <a:latin typeface="+mn-lt"/>
                          <a:ea typeface="MS Mincho"/>
                          <a:cs typeface="Times New Roman"/>
                        </a:rPr>
                        <a:t> parenthetic  </a:t>
                      </a:r>
                      <a:r>
                        <a:rPr lang="en-US" sz="1400" dirty="0">
                          <a:latin typeface="+mn-lt"/>
                          <a:ea typeface="Calibri"/>
                          <a:cs typeface="Times New Roman"/>
                        </a:rPr>
                        <a:t>─ </a:t>
                      </a:r>
                      <a:r>
                        <a:rPr lang="en-US" sz="1400" dirty="0">
                          <a:latin typeface="+mn-lt"/>
                          <a:ea typeface="MS Mincho"/>
                          <a:cs typeface="Times New Roman"/>
                        </a:rPr>
                        <a:t>2 groups (</a:t>
                      </a:r>
                      <a:r>
                        <a:rPr lang="en-US" sz="1400" dirty="0" smtClean="0">
                          <a:latin typeface="+mn-lt"/>
                          <a:ea typeface="MS Mincho"/>
                          <a:cs typeface="Times New Roman"/>
                        </a:rPr>
                        <a:t>144,000,</a:t>
                      </a:r>
                      <a:r>
                        <a:rPr lang="en-US" sz="1400" baseline="0" dirty="0" smtClean="0">
                          <a:latin typeface="+mn-lt"/>
                          <a:ea typeface="MS Mincho"/>
                          <a:cs typeface="Times New Roman"/>
                        </a:rPr>
                        <a:t> </a:t>
                      </a:r>
                      <a:r>
                        <a:rPr lang="en-US" sz="1400" dirty="0" smtClean="0">
                          <a:latin typeface="+mn-lt"/>
                          <a:ea typeface="MS Mincho"/>
                          <a:cs typeface="Times New Roman"/>
                        </a:rPr>
                        <a:t>multitude </a:t>
                      </a:r>
                      <a:r>
                        <a:rPr lang="en-US" sz="1400" dirty="0">
                          <a:latin typeface="+mn-lt"/>
                          <a:ea typeface="MS Mincho"/>
                          <a:cs typeface="Times New Roman"/>
                        </a:rPr>
                        <a:t>of gentiles in white robes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8</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seal and first 4 trumpets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5</a:t>
                      </a:r>
                      <a:r>
                        <a:rPr lang="en-US" sz="1400" baseline="30000" dirty="0">
                          <a:latin typeface="+mn-lt"/>
                          <a:ea typeface="MS Mincho"/>
                          <a:cs typeface="Times New Roman"/>
                        </a:rPr>
                        <a:t>th</a:t>
                      </a:r>
                      <a:r>
                        <a:rPr lang="en-US" sz="1400" dirty="0">
                          <a:latin typeface="+mn-lt"/>
                          <a:ea typeface="MS Mincho"/>
                          <a:cs typeface="Times New Roman"/>
                        </a:rPr>
                        <a:t> &amp; 6</a:t>
                      </a:r>
                      <a:r>
                        <a:rPr lang="en-US" sz="1400" baseline="30000" dirty="0">
                          <a:latin typeface="+mn-lt"/>
                          <a:ea typeface="MS Mincho"/>
                          <a:cs typeface="Times New Roman"/>
                        </a:rPr>
                        <a:t>th</a:t>
                      </a:r>
                      <a:r>
                        <a:rPr lang="en-US" sz="1400" dirty="0">
                          <a:latin typeface="+mn-lt"/>
                          <a:ea typeface="MS Mincho"/>
                          <a:cs typeface="Times New Roman"/>
                        </a:rPr>
                        <a:t> trumpets, 1</a:t>
                      </a:r>
                      <a:r>
                        <a:rPr lang="en-US" sz="1400" baseline="30000" dirty="0">
                          <a:latin typeface="+mn-lt"/>
                          <a:ea typeface="MS Mincho"/>
                          <a:cs typeface="Times New Roman"/>
                        </a:rPr>
                        <a:t>st</a:t>
                      </a:r>
                      <a:r>
                        <a:rPr lang="en-US" sz="1400" dirty="0">
                          <a:latin typeface="+mn-lt"/>
                          <a:ea typeface="MS Mincho"/>
                          <a:cs typeface="Times New Roman"/>
                        </a:rPr>
                        <a:t> </a:t>
                      </a:r>
                      <a:r>
                        <a:rPr lang="en-US" sz="1400" dirty="0" smtClean="0">
                          <a:latin typeface="+mn-lt"/>
                          <a:ea typeface="MS Mincho"/>
                          <a:cs typeface="Times New Roman"/>
                        </a:rPr>
                        <a:t>&amp; 2</a:t>
                      </a:r>
                      <a:r>
                        <a:rPr lang="en-US" sz="1400" baseline="30000" dirty="0" smtClean="0">
                          <a:latin typeface="+mn-lt"/>
                          <a:ea typeface="MS Mincho"/>
                          <a:cs typeface="Times New Roman"/>
                        </a:rPr>
                        <a:t>nd</a:t>
                      </a:r>
                      <a:r>
                        <a:rPr lang="en-US" sz="1400" baseline="0" dirty="0" smtClean="0">
                          <a:latin typeface="+mn-lt"/>
                          <a:ea typeface="MS Mincho"/>
                          <a:cs typeface="Times New Roman"/>
                        </a:rPr>
                        <a:t> </a:t>
                      </a:r>
                      <a:r>
                        <a:rPr lang="en-US" sz="1400" dirty="0" smtClean="0">
                          <a:latin typeface="+mn-lt"/>
                          <a:ea typeface="MS Mincho"/>
                          <a:cs typeface="Times New Roman"/>
                        </a:rPr>
                        <a:t>Woes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dirty="0">
                          <a:latin typeface="+mn-lt"/>
                          <a:ea typeface="MS Mincho"/>
                          <a:cs typeface="Times New Roman"/>
                        </a:rPr>
                        <a:t>10-11:14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2</a:t>
                      </a:r>
                      <a:r>
                        <a:rPr lang="en-US" sz="1400" b="1" kern="1200" baseline="30000" dirty="0" smtClean="0">
                          <a:solidFill>
                            <a:srgbClr val="FF0000"/>
                          </a:solidFill>
                          <a:latin typeface="+mn-lt"/>
                          <a:ea typeface="MS Mincho"/>
                          <a:cs typeface="Times New Roman"/>
                        </a:rPr>
                        <a:t>nd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the little book, the two </a:t>
                      </a:r>
                      <a:r>
                        <a:rPr lang="en-US" sz="1400" dirty="0" smtClean="0">
                          <a:latin typeface="+mn-lt"/>
                          <a:ea typeface="Calibri"/>
                          <a:cs typeface="Times New Roman"/>
                        </a:rPr>
                        <a:t>witnesses, end of 2</a:t>
                      </a:r>
                      <a:r>
                        <a:rPr lang="en-US" sz="1400" baseline="30000" dirty="0" smtClean="0">
                          <a:latin typeface="+mn-lt"/>
                          <a:ea typeface="Calibri"/>
                          <a:cs typeface="Times New Roman"/>
                        </a:rPr>
                        <a:t>nd</a:t>
                      </a:r>
                      <a:r>
                        <a:rPr lang="en-US" sz="1400" dirty="0" smtClean="0">
                          <a:latin typeface="+mn-lt"/>
                          <a:ea typeface="Calibri"/>
                          <a:cs typeface="Times New Roman"/>
                        </a:rPr>
                        <a:t> Woe</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11:15-19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a:t>
                      </a:r>
                      <a:r>
                        <a:rPr lang="en-US" sz="1400" baseline="30000" dirty="0">
                          <a:latin typeface="+mn-lt"/>
                          <a:ea typeface="MS Mincho"/>
                          <a:cs typeface="Times New Roman"/>
                        </a:rPr>
                        <a:t>th</a:t>
                      </a:r>
                      <a:r>
                        <a:rPr lang="en-US" sz="1400" dirty="0">
                          <a:latin typeface="+mn-lt"/>
                          <a:ea typeface="MS Mincho"/>
                          <a:cs typeface="Times New Roman"/>
                        </a:rPr>
                        <a:t> trumpet, 3</a:t>
                      </a:r>
                      <a:r>
                        <a:rPr lang="en-US" sz="1400" baseline="30000" dirty="0">
                          <a:latin typeface="+mn-lt"/>
                          <a:ea typeface="MS Mincho"/>
                          <a:cs typeface="Times New Roman"/>
                        </a:rPr>
                        <a:t>rd</a:t>
                      </a:r>
                      <a:r>
                        <a:rPr lang="en-US" sz="1400" dirty="0">
                          <a:latin typeface="+mn-lt"/>
                          <a:ea typeface="MS Mincho"/>
                          <a:cs typeface="Times New Roman"/>
                        </a:rPr>
                        <a:t> Woe</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important characters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13</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a:t>
                      </a:r>
                      <a:r>
                        <a:rPr lang="en-US" sz="1400" dirty="0">
                          <a:latin typeface="+mn-lt"/>
                          <a:ea typeface="MS Mincho"/>
                          <a:cs typeface="Times New Roman"/>
                        </a:rPr>
                        <a:t> </a:t>
                      </a:r>
                      <a:r>
                        <a:rPr lang="en-US" sz="1400" dirty="0">
                          <a:latin typeface="+mn-lt"/>
                          <a:ea typeface="Calibri"/>
                          <a:cs typeface="Times New Roman"/>
                        </a:rPr>
                        <a:t>─ wicked </a:t>
                      </a:r>
                      <a:r>
                        <a:rPr lang="en-US" sz="1400" dirty="0" smtClean="0">
                          <a:latin typeface="+mn-lt"/>
                          <a:ea typeface="Calibri"/>
                          <a:cs typeface="Times New Roman"/>
                        </a:rPr>
                        <a:t>rulers</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14</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3</a:t>
                      </a:r>
                      <a:r>
                        <a:rPr lang="en-US" sz="1400" b="1" kern="1200" baseline="30000" dirty="0" smtClean="0">
                          <a:solidFill>
                            <a:srgbClr val="FF0000"/>
                          </a:solidFill>
                          <a:latin typeface="+mn-lt"/>
                          <a:ea typeface="MS Mincho"/>
                          <a:cs typeface="Times New Roman"/>
                        </a:rPr>
                        <a:t>rd</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visions of Christ triumphant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15-16</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7 bowls leading to the 2</a:t>
                      </a:r>
                      <a:r>
                        <a:rPr lang="en-US" sz="1400" baseline="30000" dirty="0">
                          <a:latin typeface="+mn-lt"/>
                          <a:ea typeface="MS Mincho"/>
                          <a:cs typeface="Times New Roman"/>
                        </a:rPr>
                        <a:t>nd</a:t>
                      </a:r>
                      <a:r>
                        <a:rPr lang="en-US" sz="1400" dirty="0">
                          <a:latin typeface="+mn-lt"/>
                          <a:ea typeface="MS Mincho"/>
                          <a:cs typeface="Times New Roman"/>
                        </a:rPr>
                        <a:t> coming of Christ</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17</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4</a:t>
                      </a:r>
                      <a:r>
                        <a:rPr lang="en-US" sz="1400" b="1" kern="1200" baseline="30000" dirty="0" smtClean="0">
                          <a:solidFill>
                            <a:srgbClr val="FF0000"/>
                          </a:solidFill>
                          <a:latin typeface="+mn-lt"/>
                          <a:ea typeface="MS Mincho"/>
                          <a:cs typeface="Times New Roman"/>
                        </a:rPr>
                        <a:t>th</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Calibri"/>
                          <a:cs typeface="Times New Roman"/>
                        </a:rPr>
                        <a:t>─ </a:t>
                      </a:r>
                      <a:r>
                        <a:rPr lang="en-US" sz="1400" dirty="0">
                          <a:latin typeface="+mn-lt"/>
                          <a:ea typeface="MS Mincho"/>
                          <a:cs typeface="Times New Roman"/>
                        </a:rPr>
                        <a:t>Destruction of ecclesiastic Babylon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18</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c>
                  <a:txBody>
                    <a:bodyPr/>
                    <a:lstStyle/>
                    <a:p>
                      <a:pPr marL="0" marR="0">
                        <a:lnSpc>
                          <a:spcPct val="115000"/>
                        </a:lnSpc>
                        <a:spcBef>
                          <a:spcPts val="0"/>
                        </a:spcBef>
                        <a:spcAft>
                          <a:spcPts val="0"/>
                        </a:spcAft>
                      </a:pPr>
                      <a:r>
                        <a:rPr lang="en-US" sz="1400" b="1" kern="1200" dirty="0" smtClean="0">
                          <a:solidFill>
                            <a:srgbClr val="FF0000"/>
                          </a:solidFill>
                          <a:latin typeface="+mn-lt"/>
                          <a:ea typeface="MS Mincho"/>
                          <a:cs typeface="Times New Roman"/>
                        </a:rPr>
                        <a:t>4</a:t>
                      </a:r>
                      <a:r>
                        <a:rPr lang="en-US" sz="1400" b="1" kern="1200" baseline="30000" dirty="0" smtClean="0">
                          <a:solidFill>
                            <a:srgbClr val="FF0000"/>
                          </a:solidFill>
                          <a:latin typeface="+mn-lt"/>
                          <a:ea typeface="MS Mincho"/>
                          <a:cs typeface="Times New Roman"/>
                        </a:rPr>
                        <a:t>th</a:t>
                      </a:r>
                      <a:r>
                        <a:rPr lang="en-US" sz="1400" b="1" kern="1200" dirty="0" smtClean="0">
                          <a:solidFill>
                            <a:srgbClr val="FF0000"/>
                          </a:solidFill>
                          <a:latin typeface="+mn-lt"/>
                          <a:ea typeface="MS Mincho"/>
                          <a:cs typeface="Times New Roman"/>
                        </a:rPr>
                        <a:t> </a:t>
                      </a:r>
                      <a:r>
                        <a:rPr lang="en-US" sz="1400" b="1" kern="1200" dirty="0">
                          <a:solidFill>
                            <a:srgbClr val="FF0000"/>
                          </a:solidFill>
                          <a:latin typeface="+mn-lt"/>
                          <a:ea typeface="MS Mincho"/>
                          <a:cs typeface="Times New Roman"/>
                        </a:rPr>
                        <a:t>parenthetic </a:t>
                      </a:r>
                      <a:r>
                        <a:rPr lang="en-US" sz="1400" dirty="0">
                          <a:latin typeface="+mn-lt"/>
                          <a:ea typeface="MS Mincho"/>
                          <a:cs typeface="Times New Roman"/>
                        </a:rPr>
                        <a:t> </a:t>
                      </a:r>
                      <a:r>
                        <a:rPr lang="en-US" sz="1400" dirty="0">
                          <a:latin typeface="+mn-lt"/>
                          <a:ea typeface="Calibri"/>
                          <a:cs typeface="Times New Roman"/>
                        </a:rPr>
                        <a:t>─ </a:t>
                      </a:r>
                      <a:r>
                        <a:rPr lang="en-US" sz="1400" dirty="0">
                          <a:latin typeface="+mn-lt"/>
                          <a:ea typeface="MS Mincho"/>
                          <a:cs typeface="Times New Roman"/>
                        </a:rPr>
                        <a:t>Destruction of political Babylon</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2">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19</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2</a:t>
                      </a:r>
                      <a:r>
                        <a:rPr lang="en-US" sz="1400" baseline="30000" dirty="0">
                          <a:latin typeface="+mn-lt"/>
                          <a:ea typeface="MS Mincho"/>
                          <a:cs typeface="Times New Roman"/>
                        </a:rPr>
                        <a:t>nd</a:t>
                      </a:r>
                      <a:r>
                        <a:rPr lang="en-US" sz="1400" dirty="0">
                          <a:latin typeface="+mn-lt"/>
                          <a:ea typeface="MS Mincho"/>
                          <a:cs typeface="Times New Roman"/>
                        </a:rPr>
                        <a:t> Coming of Christ, the great supper of God</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493552">
                <a:tc>
                  <a:txBody>
                    <a:bodyPr/>
                    <a:lstStyle/>
                    <a:p>
                      <a:pPr marL="0" marR="0" algn="ctr">
                        <a:lnSpc>
                          <a:spcPct val="115000"/>
                        </a:lnSpc>
                        <a:spcBef>
                          <a:spcPts val="0"/>
                        </a:spcBef>
                        <a:spcAft>
                          <a:spcPts val="0"/>
                        </a:spcAft>
                      </a:pPr>
                      <a:r>
                        <a:rPr lang="en-US" sz="1400">
                          <a:latin typeface="+mn-lt"/>
                          <a:ea typeface="MS Mincho"/>
                          <a:cs typeface="Times New Roman"/>
                        </a:rPr>
                        <a:t>20</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Millennial reign of Christ </a:t>
                      </a:r>
                      <a:r>
                        <a:rPr lang="en-US" sz="1400" dirty="0" smtClean="0">
                          <a:latin typeface="+mn-lt"/>
                          <a:ea typeface="Calibri"/>
                          <a:cs typeface="Times New Roman"/>
                        </a:rPr>
                        <a:t>─ </a:t>
                      </a:r>
                      <a:r>
                        <a:rPr lang="en-US" sz="1400" dirty="0">
                          <a:latin typeface="+mn-lt"/>
                          <a:ea typeface="Calibri"/>
                          <a:cs typeface="Times New Roman"/>
                        </a:rPr>
                        <a:t>Satan bound, 1000 year reign, Satan released, great white throne judgment</a:t>
                      </a:r>
                      <a:endParaRPr lang="en-US" sz="1400" dirty="0">
                        <a:latin typeface="+mn-lt"/>
                        <a:ea typeface="MS Mincho"/>
                        <a:cs typeface="Times New Roman"/>
                      </a:endParaRP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21</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New Jerusalem, new heaven and new earth</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r h="240012">
                <a:tc>
                  <a:txBody>
                    <a:bodyPr/>
                    <a:lstStyle/>
                    <a:p>
                      <a:pPr marL="0" marR="0" algn="ctr">
                        <a:lnSpc>
                          <a:spcPct val="115000"/>
                        </a:lnSpc>
                        <a:spcBef>
                          <a:spcPts val="0"/>
                        </a:spcBef>
                        <a:spcAft>
                          <a:spcPts val="0"/>
                        </a:spcAft>
                      </a:pPr>
                      <a:r>
                        <a:rPr lang="en-US" sz="1400">
                          <a:latin typeface="+mn-lt"/>
                          <a:ea typeface="MS Mincho"/>
                          <a:cs typeface="Times New Roman"/>
                        </a:rPr>
                        <a:t>22</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c>
                  <a:txBody>
                    <a:bodyPr/>
                    <a:lstStyle/>
                    <a:p>
                      <a:pPr marL="0" marR="0">
                        <a:lnSpc>
                          <a:spcPct val="115000"/>
                        </a:lnSpc>
                        <a:spcBef>
                          <a:spcPts val="0"/>
                        </a:spcBef>
                        <a:spcAft>
                          <a:spcPts val="0"/>
                        </a:spcAft>
                      </a:pPr>
                      <a:r>
                        <a:rPr lang="en-US" sz="1400" dirty="0">
                          <a:latin typeface="+mn-lt"/>
                          <a:ea typeface="MS Mincho"/>
                          <a:cs typeface="Times New Roman"/>
                        </a:rPr>
                        <a:t>Concluding revelations</a:t>
                      </a:r>
                    </a:p>
                  </a:txBody>
                  <a:tcPr marL="64909" marR="64909"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5">
                        <a:lumMod val="20000"/>
                        <a:lumOff val="80000"/>
                      </a:schemeClr>
                    </a:solidFill>
                  </a:tcPr>
                </a:tc>
              </a:tr>
            </a:tbl>
          </a:graphicData>
        </a:graphic>
      </p:graphicFrame>
      <p:sp>
        <p:nvSpPr>
          <p:cNvPr id="8" name="Diamond 7"/>
          <p:cNvSpPr/>
          <p:nvPr/>
        </p:nvSpPr>
        <p:spPr>
          <a:xfrm>
            <a:off x="600608" y="3751944"/>
            <a:ext cx="228600" cy="533400"/>
          </a:xfrm>
          <a:prstGeom prst="diamond">
            <a:avLst/>
          </a:prstGeom>
          <a:solidFill>
            <a:srgbClr val="F796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pic>
        <p:nvPicPr>
          <p:cNvPr id="9"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20</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457200" y="1066800"/>
          <a:ext cx="8153401" cy="5029200"/>
        </p:xfrm>
        <a:graphic>
          <a:graphicData uri="http://schemas.openxmlformats.org/drawingml/2006/table">
            <a:tbl>
              <a:tblPr/>
              <a:tblGrid>
                <a:gridCol w="2352994"/>
                <a:gridCol w="3337970"/>
                <a:gridCol w="2462437"/>
              </a:tblGrid>
              <a:tr h="5029200">
                <a:tc>
                  <a:txBody>
                    <a:bodyPr/>
                    <a:lstStyle/>
                    <a:p>
                      <a:pPr marL="102870" marR="0" indent="-102870">
                        <a:spcBef>
                          <a:spcPts val="0"/>
                        </a:spcBef>
                        <a:spcAft>
                          <a:spcPts val="0"/>
                        </a:spcAft>
                        <a:tabLst>
                          <a:tab pos="457200" algn="l"/>
                          <a:tab pos="457200" algn="l"/>
                        </a:tabLst>
                      </a:pPr>
                      <a:r>
                        <a:rPr lang="en-US" sz="1800" baseline="30000" dirty="0">
                          <a:solidFill>
                            <a:srgbClr val="0000FF"/>
                          </a:solidFill>
                          <a:latin typeface="Times New Roman"/>
                          <a:ea typeface="Times New Roman"/>
                        </a:rPr>
                        <a:t>3</a:t>
                      </a:r>
                      <a:r>
                        <a:rPr lang="en-US" sz="1800" dirty="0">
                          <a:latin typeface="Times New Roman"/>
                          <a:ea typeface="Times New Roman"/>
                        </a:rPr>
                        <a:t>And </a:t>
                      </a:r>
                      <a:r>
                        <a:rPr lang="en-US" sz="1800" i="1" dirty="0">
                          <a:latin typeface="Times New Roman"/>
                          <a:ea typeface="Times New Roman"/>
                        </a:rPr>
                        <a:t>I saw</a:t>
                      </a:r>
                      <a:r>
                        <a:rPr lang="en-US" sz="1800" dirty="0">
                          <a:latin typeface="Times New Roman"/>
                          <a:ea typeface="Times New Roman"/>
                        </a:rPr>
                        <a:t> </a:t>
                      </a:r>
                      <a:r>
                        <a:rPr lang="en-US" sz="1800" b="1" u="sng" dirty="0">
                          <a:solidFill>
                            <a:srgbClr val="C00000"/>
                          </a:solidFill>
                          <a:latin typeface="Times New Roman"/>
                          <a:ea typeface="Times New Roman"/>
                        </a:rPr>
                        <a:t>one of his heads</a:t>
                      </a:r>
                      <a:r>
                        <a:rPr lang="en-US" sz="1800" dirty="0">
                          <a:latin typeface="Times New Roman"/>
                          <a:ea typeface="Times New Roman"/>
                        </a:rPr>
                        <a:t> </a:t>
                      </a:r>
                      <a:r>
                        <a:rPr lang="en-US" sz="1800" b="1" u="sng" dirty="0">
                          <a:solidFill>
                            <a:srgbClr val="C00000"/>
                          </a:solidFill>
                          <a:latin typeface="Times New Roman"/>
                          <a:ea typeface="Times New Roman"/>
                        </a:rPr>
                        <a:t>as if</a:t>
                      </a:r>
                      <a:r>
                        <a:rPr lang="en-US" sz="1800" dirty="0">
                          <a:latin typeface="Times New Roman"/>
                          <a:ea typeface="Times New Roman"/>
                        </a:rPr>
                        <a:t> it had been </a:t>
                      </a:r>
                      <a:r>
                        <a:rPr lang="en-US" sz="1800" b="1" u="sng" dirty="0">
                          <a:latin typeface="Times New Roman"/>
                          <a:ea typeface="Times New Roman"/>
                        </a:rPr>
                        <a:t>slain</a:t>
                      </a:r>
                      <a:r>
                        <a:rPr lang="en-US" sz="1800" dirty="0">
                          <a:latin typeface="Times New Roman"/>
                          <a:ea typeface="Times New Roman"/>
                        </a:rPr>
                        <a:t>, and his </a:t>
                      </a:r>
                      <a:r>
                        <a:rPr lang="en-US" sz="1800" b="1" u="sng" dirty="0">
                          <a:latin typeface="Times New Roman"/>
                          <a:ea typeface="Times New Roman"/>
                        </a:rPr>
                        <a:t>fatal wound</a:t>
                      </a:r>
                      <a:r>
                        <a:rPr lang="en-US" sz="1800" dirty="0">
                          <a:latin typeface="Times New Roman"/>
                          <a:ea typeface="Times New Roman"/>
                        </a:rPr>
                        <a:t> was </a:t>
                      </a:r>
                      <a:r>
                        <a:rPr lang="en-US" sz="1800" b="1" u="sng" dirty="0">
                          <a:latin typeface="Times New Roman"/>
                          <a:ea typeface="Times New Roman"/>
                        </a:rPr>
                        <a:t>healed</a:t>
                      </a:r>
                      <a:r>
                        <a:rPr lang="en-US" sz="1800" dirty="0">
                          <a:latin typeface="Times New Roman"/>
                          <a:ea typeface="Times New Roman"/>
                        </a:rPr>
                        <a:t>. And the </a:t>
                      </a:r>
                      <a:r>
                        <a:rPr lang="en-US" sz="1800" b="1" u="sng" dirty="0">
                          <a:latin typeface="Times New Roman"/>
                          <a:ea typeface="Times New Roman"/>
                        </a:rPr>
                        <a:t>whole earth was amazed</a:t>
                      </a:r>
                      <a:r>
                        <a:rPr lang="en-US" sz="1800" dirty="0">
                          <a:latin typeface="Times New Roman"/>
                          <a:ea typeface="Times New Roman"/>
                        </a:rPr>
                        <a:t> </a:t>
                      </a:r>
                      <a:r>
                        <a:rPr lang="en-US" sz="1800" i="1" dirty="0">
                          <a:latin typeface="Times New Roman"/>
                          <a:ea typeface="Times New Roman"/>
                        </a:rPr>
                        <a:t>and </a:t>
                      </a:r>
                      <a:r>
                        <a:rPr lang="en-US" sz="1800" b="1" i="1" u="sng" dirty="0">
                          <a:latin typeface="Times New Roman"/>
                          <a:ea typeface="Times New Roman"/>
                        </a:rPr>
                        <a:t>followed</a:t>
                      </a:r>
                      <a:r>
                        <a:rPr lang="en-US" sz="1800" b="1" u="sng" dirty="0">
                          <a:latin typeface="Times New Roman"/>
                          <a:ea typeface="Times New Roman"/>
                        </a:rPr>
                        <a:t> after the beast</a:t>
                      </a:r>
                      <a:r>
                        <a:rPr lang="en-US" sz="1800" dirty="0">
                          <a:latin typeface="Times New Roman"/>
                          <a:ea typeface="Times New Roman"/>
                        </a:rPr>
                        <a:t>; </a:t>
                      </a:r>
                      <a:r>
                        <a:rPr lang="en-US" sz="1800" baseline="30000" dirty="0">
                          <a:solidFill>
                            <a:srgbClr val="0000FF"/>
                          </a:solidFill>
                          <a:latin typeface="Times New Roman"/>
                          <a:ea typeface="Times New Roman"/>
                        </a:rPr>
                        <a:t>4</a:t>
                      </a:r>
                      <a:r>
                        <a:rPr lang="en-US" sz="1800" dirty="0">
                          <a:latin typeface="Times New Roman"/>
                          <a:ea typeface="Times New Roman"/>
                        </a:rPr>
                        <a:t>and they </a:t>
                      </a:r>
                      <a:r>
                        <a:rPr lang="en-US" sz="1800" b="1" u="sng" dirty="0">
                          <a:latin typeface="Times New Roman"/>
                          <a:ea typeface="Times New Roman"/>
                        </a:rPr>
                        <a:t>worshiped</a:t>
                      </a:r>
                      <a:r>
                        <a:rPr lang="en-US" sz="1800" dirty="0">
                          <a:latin typeface="Times New Roman"/>
                          <a:ea typeface="Times New Roman"/>
                        </a:rPr>
                        <a:t> the </a:t>
                      </a:r>
                      <a:r>
                        <a:rPr lang="en-US" sz="1800" b="1" u="sng" dirty="0">
                          <a:solidFill>
                            <a:srgbClr val="C00000"/>
                          </a:solidFill>
                          <a:latin typeface="Times New Roman"/>
                          <a:ea typeface="Times New Roman"/>
                        </a:rPr>
                        <a:t>dragon</a:t>
                      </a:r>
                      <a:r>
                        <a:rPr lang="en-US" sz="1800" dirty="0">
                          <a:latin typeface="Times New Roman"/>
                          <a:ea typeface="Times New Roman"/>
                        </a:rPr>
                        <a:t>, because </a:t>
                      </a:r>
                      <a:r>
                        <a:rPr lang="en-US" sz="1800" b="1" u="sng" dirty="0">
                          <a:latin typeface="Times New Roman"/>
                          <a:ea typeface="Times New Roman"/>
                        </a:rPr>
                        <a:t>he gave his authority to the beast</a:t>
                      </a:r>
                      <a:r>
                        <a:rPr lang="en-US" sz="1800" dirty="0">
                          <a:latin typeface="Times New Roman"/>
                          <a:ea typeface="Times New Roman"/>
                        </a:rPr>
                        <a:t>; and they </a:t>
                      </a:r>
                      <a:r>
                        <a:rPr lang="en-US" sz="1800" b="1" u="sng" dirty="0">
                          <a:latin typeface="Times New Roman"/>
                          <a:ea typeface="Times New Roman"/>
                        </a:rPr>
                        <a:t>worshiped</a:t>
                      </a:r>
                      <a:r>
                        <a:rPr lang="en-US" sz="1800" dirty="0">
                          <a:latin typeface="Times New Roman"/>
                          <a:ea typeface="Times New Roman"/>
                        </a:rPr>
                        <a:t> the </a:t>
                      </a:r>
                      <a:r>
                        <a:rPr lang="en-US" sz="1800" b="1" u="sng" dirty="0">
                          <a:latin typeface="Times New Roman"/>
                          <a:ea typeface="Times New Roman"/>
                        </a:rPr>
                        <a:t>beast</a:t>
                      </a:r>
                      <a:r>
                        <a:rPr lang="en-US" sz="1800" dirty="0">
                          <a:latin typeface="Times New Roman"/>
                          <a:ea typeface="Times New Roman"/>
                        </a:rPr>
                        <a:t>, saying, "Who is like the beast, and who is able to wage war with him?"</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Rev. 17:8-11</a:t>
                      </a:r>
                      <a:r>
                        <a:rPr lang="en-US" sz="1800" dirty="0">
                          <a:latin typeface="Times New Roman"/>
                          <a:ea typeface="Times New Roman"/>
                        </a:rPr>
                        <a:t> "The </a:t>
                      </a:r>
                      <a:r>
                        <a:rPr lang="en-US" sz="1800" b="1" u="sng" dirty="0">
                          <a:latin typeface="Times New Roman"/>
                          <a:ea typeface="Times New Roman"/>
                        </a:rPr>
                        <a:t>beast</a:t>
                      </a:r>
                      <a:r>
                        <a:rPr lang="en-US" sz="1800" dirty="0">
                          <a:latin typeface="Times New Roman"/>
                          <a:ea typeface="Times New Roman"/>
                        </a:rPr>
                        <a:t> that you saw </a:t>
                      </a:r>
                      <a:r>
                        <a:rPr lang="en-US" sz="1800" b="1" u="sng" dirty="0">
                          <a:latin typeface="Times New Roman"/>
                          <a:ea typeface="Times New Roman"/>
                        </a:rPr>
                        <a:t>was</a:t>
                      </a:r>
                      <a:r>
                        <a:rPr lang="en-US" sz="1800" dirty="0">
                          <a:latin typeface="Times New Roman"/>
                          <a:ea typeface="Times New Roman"/>
                        </a:rPr>
                        <a:t> and </a:t>
                      </a:r>
                      <a:r>
                        <a:rPr lang="en-US" sz="1800" b="1" u="sng" dirty="0">
                          <a:latin typeface="Times New Roman"/>
                          <a:ea typeface="Times New Roman"/>
                        </a:rPr>
                        <a:t>is not</a:t>
                      </a:r>
                      <a:r>
                        <a:rPr lang="en-US" sz="1800" dirty="0">
                          <a:latin typeface="Times New Roman"/>
                          <a:ea typeface="Times New Roman"/>
                        </a:rPr>
                        <a:t>, and </a:t>
                      </a:r>
                      <a:r>
                        <a:rPr lang="en-US" sz="1800" b="1" u="sng" dirty="0">
                          <a:latin typeface="Times New Roman"/>
                          <a:ea typeface="Times New Roman"/>
                        </a:rPr>
                        <a:t>is about</a:t>
                      </a:r>
                      <a:r>
                        <a:rPr lang="en-US" sz="1800" dirty="0">
                          <a:latin typeface="Times New Roman"/>
                          <a:ea typeface="Times New Roman"/>
                        </a:rPr>
                        <a:t> to </a:t>
                      </a:r>
                      <a:r>
                        <a:rPr lang="en-US" sz="1800" b="1" u="sng" dirty="0">
                          <a:latin typeface="Times New Roman"/>
                          <a:ea typeface="Times New Roman"/>
                        </a:rPr>
                        <a:t>come up out of the abyss</a:t>
                      </a:r>
                      <a:r>
                        <a:rPr lang="en-US" sz="1800" dirty="0">
                          <a:latin typeface="Times New Roman"/>
                          <a:ea typeface="Times New Roman"/>
                        </a:rPr>
                        <a:t> and to go to destruction. And </a:t>
                      </a:r>
                      <a:r>
                        <a:rPr lang="en-US" sz="1800" b="1" u="sng" dirty="0">
                          <a:solidFill>
                            <a:srgbClr val="29A729"/>
                          </a:solidFill>
                          <a:latin typeface="Times New Roman"/>
                          <a:ea typeface="Times New Roman"/>
                        </a:rPr>
                        <a:t>those who dwell on the earth</a:t>
                      </a:r>
                      <a:r>
                        <a:rPr lang="en-US" sz="1800" dirty="0">
                          <a:latin typeface="Times New Roman"/>
                          <a:ea typeface="Times New Roman"/>
                        </a:rPr>
                        <a:t> will wonder, </a:t>
                      </a:r>
                      <a:r>
                        <a:rPr lang="en-US" sz="1800" u="sng" dirty="0">
                          <a:latin typeface="Times New Roman"/>
                          <a:ea typeface="Times New Roman"/>
                        </a:rPr>
                        <a:t>whose name has </a:t>
                      </a:r>
                      <a:r>
                        <a:rPr lang="en-US" sz="1800" b="1" u="sng" dirty="0">
                          <a:latin typeface="Times New Roman"/>
                          <a:ea typeface="Times New Roman"/>
                        </a:rPr>
                        <a:t>not</a:t>
                      </a:r>
                      <a:r>
                        <a:rPr lang="en-US" sz="1800" u="sng" dirty="0">
                          <a:latin typeface="Times New Roman"/>
                          <a:ea typeface="Times New Roman"/>
                        </a:rPr>
                        <a:t> been written in the book of life from the foundation of the world</a:t>
                      </a:r>
                      <a:r>
                        <a:rPr lang="en-US" sz="1800" dirty="0">
                          <a:latin typeface="Times New Roman"/>
                          <a:ea typeface="Times New Roman"/>
                        </a:rPr>
                        <a:t>, when they see the beast, that </a:t>
                      </a:r>
                      <a:r>
                        <a:rPr lang="en-US" sz="1800" b="1" u="sng" dirty="0">
                          <a:latin typeface="Times New Roman"/>
                          <a:ea typeface="Times New Roman"/>
                        </a:rPr>
                        <a:t>he was</a:t>
                      </a:r>
                      <a:r>
                        <a:rPr lang="en-US" sz="1800" dirty="0">
                          <a:latin typeface="Times New Roman"/>
                          <a:ea typeface="Times New Roman"/>
                        </a:rPr>
                        <a:t> and </a:t>
                      </a:r>
                      <a:r>
                        <a:rPr lang="en-US" sz="1800" b="1" u="sng" dirty="0">
                          <a:latin typeface="Times New Roman"/>
                          <a:ea typeface="Times New Roman"/>
                        </a:rPr>
                        <a:t>is not</a:t>
                      </a:r>
                      <a:r>
                        <a:rPr lang="en-US" sz="1800" dirty="0">
                          <a:latin typeface="Times New Roman"/>
                          <a:ea typeface="Times New Roman"/>
                        </a:rPr>
                        <a:t> and </a:t>
                      </a:r>
                      <a:r>
                        <a:rPr lang="en-US" sz="1800" b="1" u="sng" dirty="0">
                          <a:latin typeface="Times New Roman"/>
                          <a:ea typeface="Times New Roman"/>
                        </a:rPr>
                        <a:t>will come</a:t>
                      </a:r>
                      <a:r>
                        <a:rPr lang="en-US" sz="1800" dirty="0">
                          <a:latin typeface="Times New Roman"/>
                          <a:ea typeface="Times New Roman"/>
                        </a:rPr>
                        <a:t>. …</a:t>
                      </a:r>
                      <a:r>
                        <a:rPr lang="en-US" sz="1800" baseline="30000" dirty="0">
                          <a:solidFill>
                            <a:srgbClr val="0000FF"/>
                          </a:solidFill>
                          <a:latin typeface="Times New Roman"/>
                          <a:ea typeface="Times New Roman"/>
                        </a:rPr>
                        <a:t>11</a:t>
                      </a:r>
                      <a:r>
                        <a:rPr lang="en-US" sz="1800" dirty="0">
                          <a:latin typeface="Times New Roman"/>
                          <a:ea typeface="Times New Roman"/>
                        </a:rPr>
                        <a:t>"And the beast which </a:t>
                      </a:r>
                      <a:r>
                        <a:rPr lang="en-US" sz="1800" b="1" u="sng" dirty="0">
                          <a:latin typeface="Times New Roman"/>
                          <a:ea typeface="Times New Roman"/>
                        </a:rPr>
                        <a:t>was</a:t>
                      </a:r>
                      <a:r>
                        <a:rPr lang="en-US" sz="1800" dirty="0">
                          <a:latin typeface="Times New Roman"/>
                          <a:ea typeface="Times New Roman"/>
                        </a:rPr>
                        <a:t> and </a:t>
                      </a:r>
                      <a:r>
                        <a:rPr lang="en-US" sz="1800" b="1" u="sng" dirty="0">
                          <a:latin typeface="Times New Roman"/>
                          <a:ea typeface="Times New Roman"/>
                        </a:rPr>
                        <a:t>is not</a:t>
                      </a:r>
                      <a:r>
                        <a:rPr lang="en-US" sz="1800" dirty="0">
                          <a:latin typeface="Times New Roman"/>
                          <a:ea typeface="Times New Roman"/>
                        </a:rPr>
                        <a:t>, </a:t>
                      </a:r>
                      <a:r>
                        <a:rPr lang="en-US" sz="1800" b="1" u="sng" dirty="0">
                          <a:latin typeface="Times New Roman"/>
                          <a:ea typeface="Times New Roman"/>
                        </a:rPr>
                        <a:t>is</a:t>
                      </a:r>
                      <a:r>
                        <a:rPr lang="en-US" sz="1800" dirty="0">
                          <a:latin typeface="Times New Roman"/>
                          <a:ea typeface="Times New Roman"/>
                        </a:rPr>
                        <a:t> himself also an </a:t>
                      </a:r>
                      <a:r>
                        <a:rPr lang="en-US" sz="1800" b="1" u="sng" dirty="0">
                          <a:latin typeface="Times New Roman"/>
                          <a:ea typeface="Times New Roman"/>
                        </a:rPr>
                        <a:t>eighth</a:t>
                      </a:r>
                      <a:r>
                        <a:rPr lang="en-US" sz="1800" dirty="0">
                          <a:latin typeface="Times New Roman"/>
                          <a:ea typeface="Times New Roman"/>
                        </a:rPr>
                        <a:t>, and is </a:t>
                      </a:r>
                      <a:r>
                        <a:rPr lang="en-US" sz="1800" b="1" i="1" u="sng" dirty="0">
                          <a:latin typeface="Times New Roman"/>
                          <a:ea typeface="Times New Roman"/>
                        </a:rPr>
                        <a:t>one</a:t>
                      </a:r>
                      <a:r>
                        <a:rPr lang="en-US" sz="1800" b="1" u="sng" dirty="0">
                          <a:latin typeface="Times New Roman"/>
                          <a:ea typeface="Times New Roman"/>
                        </a:rPr>
                        <a:t> of the seven</a:t>
                      </a:r>
                      <a:r>
                        <a:rPr lang="en-US" sz="1800" dirty="0">
                          <a:latin typeface="Times New Roman"/>
                          <a:ea typeface="Times New Roman"/>
                        </a:rPr>
                        <a:t>, and he goes to destruction.</a:t>
                      </a:r>
                      <a:r>
                        <a:rPr lang="en-US" sz="2000" dirty="0">
                          <a:latin typeface="Times New Roman"/>
                          <a:ea typeface="Times New Roman"/>
                        </a:rPr>
                        <a:t> </a:t>
                      </a:r>
                      <a:endParaRPr lang="en-US" sz="2000" dirty="0" smtClean="0">
                        <a:latin typeface="Times New Roman"/>
                        <a:ea typeface="Times New Roman"/>
                      </a:endParaRPr>
                    </a:p>
                    <a:p>
                      <a:pPr marL="102870" marR="0" indent="-102870">
                        <a:spcBef>
                          <a:spcPts val="0"/>
                        </a:spcBef>
                        <a:spcAft>
                          <a:spcPts val="0"/>
                        </a:spcAft>
                        <a:tabLst>
                          <a:tab pos="457200" algn="l"/>
                          <a:tab pos="457200" algn="l"/>
                        </a:tabLst>
                      </a:pPr>
                      <a:endParaRPr lang="en-US" sz="2000" dirty="0" smtClean="0">
                        <a:latin typeface="Times New Roman"/>
                        <a:ea typeface="Times New Roman"/>
                      </a:endParaRPr>
                    </a:p>
                    <a:p>
                      <a:pPr marL="102870" marR="0" indent="-102870">
                        <a:spcBef>
                          <a:spcPts val="0"/>
                        </a:spcBef>
                        <a:spcAft>
                          <a:spcPts val="0"/>
                        </a:spcAft>
                        <a:tabLst>
                          <a:tab pos="457200" algn="l"/>
                          <a:tab pos="457200" algn="l"/>
                        </a:tabLst>
                      </a:pP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dirty="0">
                          <a:solidFill>
                            <a:srgbClr val="000000"/>
                          </a:solidFill>
                          <a:latin typeface="Times New Roman"/>
                          <a:ea typeface="Times New Roman"/>
                        </a:rPr>
                        <a:t>See verses </a:t>
                      </a:r>
                      <a:r>
                        <a:rPr lang="en-US" sz="1800" b="1" dirty="0">
                          <a:solidFill>
                            <a:srgbClr val="0000FF"/>
                          </a:solidFill>
                          <a:latin typeface="Times New Roman"/>
                          <a:ea typeface="Times New Roman"/>
                        </a:rPr>
                        <a:t>12 &amp; 14</a:t>
                      </a:r>
                      <a:r>
                        <a:rPr lang="en-US" sz="1800" dirty="0">
                          <a:solidFill>
                            <a:srgbClr val="000000"/>
                          </a:solidFill>
                          <a:latin typeface="Times New Roman"/>
                          <a:ea typeface="Times New Roman"/>
                        </a:rPr>
                        <a:t> below.</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“Fatal wound”  meaning either:</a:t>
                      </a:r>
                      <a:endParaRPr lang="en-US" sz="1600" dirty="0">
                        <a:latin typeface="Times New Roman"/>
                        <a:ea typeface="Times New Roman"/>
                      </a:endParaRPr>
                    </a:p>
                    <a:p>
                      <a:pPr marL="342900" marR="0" lvl="0" indent="-342900">
                        <a:spcBef>
                          <a:spcPts val="0"/>
                        </a:spcBef>
                        <a:spcAft>
                          <a:spcPts val="0"/>
                        </a:spcAft>
                        <a:buFont typeface="+mj-lt"/>
                        <a:buAutoNum type="arabicPeriod"/>
                      </a:pPr>
                      <a:r>
                        <a:rPr lang="en-US" sz="1800" dirty="0">
                          <a:solidFill>
                            <a:srgbClr val="000000"/>
                          </a:solidFill>
                          <a:latin typeface="Times New Roman"/>
                          <a:ea typeface="Times New Roman"/>
                        </a:rPr>
                        <a:t>6</a:t>
                      </a:r>
                      <a:r>
                        <a:rPr lang="en-US" sz="1800" baseline="30000" dirty="0">
                          <a:solidFill>
                            <a:srgbClr val="000000"/>
                          </a:solidFill>
                          <a:latin typeface="Times New Roman"/>
                          <a:ea typeface="Times New Roman"/>
                        </a:rPr>
                        <a:t>th</a:t>
                      </a:r>
                      <a:r>
                        <a:rPr lang="en-US" sz="1800" dirty="0">
                          <a:solidFill>
                            <a:srgbClr val="000000"/>
                          </a:solidFill>
                          <a:latin typeface="Times New Roman"/>
                          <a:ea typeface="Times New Roman"/>
                        </a:rPr>
                        <a:t> kingdom, Rome, disappears and is revived as 7</a:t>
                      </a:r>
                      <a:r>
                        <a:rPr lang="en-US" sz="1800" baseline="30000" dirty="0">
                          <a:solidFill>
                            <a:srgbClr val="000000"/>
                          </a:solidFill>
                          <a:latin typeface="Times New Roman"/>
                          <a:ea typeface="Times New Roman"/>
                        </a:rPr>
                        <a:t>th</a:t>
                      </a:r>
                      <a:r>
                        <a:rPr lang="en-US" sz="1800" dirty="0">
                          <a:solidFill>
                            <a:srgbClr val="000000"/>
                          </a:solidFill>
                          <a:latin typeface="Times New Roman"/>
                          <a:ea typeface="Times New Roman"/>
                        </a:rPr>
                        <a:t> kingdom</a:t>
                      </a:r>
                      <a:endParaRPr lang="en-US" sz="1600" dirty="0">
                        <a:latin typeface="Times New Roman"/>
                        <a:ea typeface="Times New Roman"/>
                      </a:endParaRPr>
                    </a:p>
                    <a:p>
                      <a:pPr marL="228600" marR="0" indent="0" algn="ctr">
                        <a:spcBef>
                          <a:spcPts val="0"/>
                        </a:spcBef>
                        <a:spcAft>
                          <a:spcPts val="0"/>
                        </a:spcAft>
                        <a:tabLst>
                          <a:tab pos="457200" algn="l"/>
                          <a:tab pos="457200" algn="l"/>
                        </a:tabLst>
                      </a:pPr>
                      <a:r>
                        <a:rPr lang="en-US" sz="1800" dirty="0">
                          <a:solidFill>
                            <a:srgbClr val="000000"/>
                          </a:solidFill>
                          <a:latin typeface="Times New Roman"/>
                          <a:ea typeface="Times New Roman"/>
                        </a:rPr>
                        <a:t>or</a:t>
                      </a:r>
                      <a:endParaRPr lang="en-US" sz="1600" dirty="0">
                        <a:latin typeface="Times New Roman"/>
                        <a:ea typeface="Times New Roman"/>
                      </a:endParaRPr>
                    </a:p>
                    <a:p>
                      <a:pPr marL="342900" marR="0" lvl="0" indent="-342900">
                        <a:spcBef>
                          <a:spcPts val="0"/>
                        </a:spcBef>
                        <a:spcAft>
                          <a:spcPts val="0"/>
                        </a:spcAft>
                        <a:buFont typeface="+mj-lt"/>
                        <a:buAutoNum type="arabicPeriod"/>
                      </a:pPr>
                      <a:r>
                        <a:rPr lang="en-US" sz="1800" dirty="0">
                          <a:solidFill>
                            <a:srgbClr val="000000"/>
                          </a:solidFill>
                          <a:latin typeface="Times New Roman"/>
                          <a:ea typeface="Times New Roman"/>
                        </a:rPr>
                        <a:t>Antichrist slain and resurrected</a:t>
                      </a:r>
                      <a:endParaRPr lang="en-US" sz="1600" dirty="0">
                        <a:latin typeface="Times New Roman"/>
                        <a:ea typeface="Times New Roman"/>
                      </a:endParaRPr>
                    </a:p>
                    <a:p>
                      <a:pPr marL="228600" marR="0" indent="0" algn="ctr">
                        <a:spcBef>
                          <a:spcPts val="0"/>
                        </a:spcBef>
                        <a:spcAft>
                          <a:spcPts val="0"/>
                        </a:spcAft>
                        <a:tabLst>
                          <a:tab pos="457200" algn="l"/>
                          <a:tab pos="457200" algn="l"/>
                        </a:tabLst>
                      </a:pPr>
                      <a:r>
                        <a:rPr lang="en-US" sz="1800" dirty="0">
                          <a:solidFill>
                            <a:srgbClr val="000000"/>
                          </a:solidFill>
                          <a:latin typeface="Times New Roman"/>
                          <a:ea typeface="Times New Roman"/>
                        </a:rPr>
                        <a:t>or</a:t>
                      </a:r>
                      <a:endParaRPr lang="en-US" sz="1600" dirty="0">
                        <a:latin typeface="Times New Roman"/>
                        <a:ea typeface="Times New Roman"/>
                      </a:endParaRPr>
                    </a:p>
                    <a:p>
                      <a:pPr marL="342900" marR="0" lvl="0" indent="-342900">
                        <a:spcBef>
                          <a:spcPts val="0"/>
                        </a:spcBef>
                        <a:spcAft>
                          <a:spcPts val="0"/>
                        </a:spcAft>
                        <a:buFont typeface="+mj-lt"/>
                        <a:buAutoNum type="arabicPeriod"/>
                      </a:pPr>
                      <a:r>
                        <a:rPr lang="en-US" sz="1800" dirty="0">
                          <a:solidFill>
                            <a:srgbClr val="000000"/>
                          </a:solidFill>
                          <a:latin typeface="Times New Roman"/>
                          <a:ea typeface="Times New Roman"/>
                        </a:rPr>
                        <a:t># 2 above, but </a:t>
                      </a:r>
                      <a:r>
                        <a:rPr lang="en-US" sz="1800" dirty="0" smtClean="0">
                          <a:solidFill>
                            <a:srgbClr val="000000"/>
                          </a:solidFill>
                          <a:latin typeface="Times New Roman"/>
                          <a:ea typeface="Times New Roman"/>
                        </a:rPr>
                        <a:t>faked</a:t>
                      </a:r>
                    </a:p>
                    <a:p>
                      <a:pPr marL="342900" marR="0" lvl="0" indent="-342900">
                        <a:spcBef>
                          <a:spcPts val="0"/>
                        </a:spcBef>
                        <a:spcAft>
                          <a:spcPts val="0"/>
                        </a:spcAft>
                        <a:buFont typeface="+mj-lt"/>
                        <a:buAutoNum type="arabicPeriod"/>
                      </a:pP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dirty="0">
                          <a:solidFill>
                            <a:srgbClr val="000000"/>
                          </a:solidFill>
                          <a:latin typeface="Times New Roman"/>
                          <a:ea typeface="Times New Roman"/>
                        </a:rPr>
                        <a:t>#3 is strongest; see </a:t>
                      </a:r>
                      <a:r>
                        <a:rPr lang="en-US" sz="1800" b="1" dirty="0">
                          <a:solidFill>
                            <a:srgbClr val="0000FF"/>
                          </a:solidFill>
                          <a:latin typeface="Times New Roman"/>
                          <a:ea typeface="Times New Roman"/>
                        </a:rPr>
                        <a:t>Rev 13:14</a:t>
                      </a:r>
                      <a:r>
                        <a:rPr lang="en-US" sz="1800" dirty="0">
                          <a:solidFill>
                            <a:srgbClr val="000000"/>
                          </a:solidFill>
                          <a:latin typeface="Times New Roman"/>
                          <a:ea typeface="Times New Roman"/>
                        </a:rPr>
                        <a:t> below. </a:t>
                      </a:r>
                      <a:endParaRPr lang="en-US" sz="180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Worship is the principle aim of Satan</a:t>
                      </a:r>
                      <a:endParaRPr lang="en-US" sz="16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21</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381001" y="838200"/>
          <a:ext cx="8381998" cy="5181600"/>
        </p:xfrm>
        <a:graphic>
          <a:graphicData uri="http://schemas.openxmlformats.org/drawingml/2006/table">
            <a:tbl>
              <a:tblPr/>
              <a:tblGrid>
                <a:gridCol w="2340428"/>
                <a:gridCol w="3755571"/>
                <a:gridCol w="2285999"/>
              </a:tblGrid>
              <a:tr h="5105400">
                <a:tc>
                  <a:txBody>
                    <a:bodyPr/>
                    <a:lstStyle/>
                    <a:p>
                      <a:pPr marL="102870" marR="0" indent="-102870">
                        <a:spcBef>
                          <a:spcPts val="0"/>
                        </a:spcBef>
                        <a:spcAft>
                          <a:spcPts val="0"/>
                        </a:spcAft>
                        <a:tabLst>
                          <a:tab pos="457200" algn="l"/>
                          <a:tab pos="457200" algn="l"/>
                        </a:tabLst>
                      </a:pPr>
                      <a:r>
                        <a:rPr lang="en-US" sz="2000" baseline="30000" dirty="0">
                          <a:solidFill>
                            <a:srgbClr val="0000FF"/>
                          </a:solidFill>
                          <a:latin typeface="Times New Roman"/>
                          <a:ea typeface="Times New Roman"/>
                        </a:rPr>
                        <a:t>5</a:t>
                      </a:r>
                      <a:r>
                        <a:rPr lang="en-US" sz="2000" dirty="0">
                          <a:latin typeface="Times New Roman"/>
                          <a:ea typeface="Times New Roman"/>
                        </a:rPr>
                        <a:t>And there was </a:t>
                      </a:r>
                      <a:r>
                        <a:rPr lang="en-US" sz="2000" b="1" u="sng" dirty="0">
                          <a:solidFill>
                            <a:srgbClr val="C00000"/>
                          </a:solidFill>
                          <a:latin typeface="Times New Roman"/>
                          <a:ea typeface="Times New Roman"/>
                        </a:rPr>
                        <a:t>given</a:t>
                      </a:r>
                      <a:r>
                        <a:rPr lang="en-US" sz="2000" dirty="0">
                          <a:latin typeface="Times New Roman"/>
                          <a:ea typeface="Times New Roman"/>
                        </a:rPr>
                        <a:t> to him a mouth speaking arrogant words and </a:t>
                      </a:r>
                      <a:r>
                        <a:rPr lang="en-US" sz="2000" b="1" u="sng" dirty="0">
                          <a:solidFill>
                            <a:srgbClr val="C00000"/>
                          </a:solidFill>
                          <a:latin typeface="Times New Roman"/>
                          <a:ea typeface="Times New Roman"/>
                        </a:rPr>
                        <a:t>blasphemies</a:t>
                      </a:r>
                      <a:r>
                        <a:rPr lang="en-US" sz="2000" dirty="0">
                          <a:latin typeface="Times New Roman"/>
                          <a:ea typeface="Times New Roman"/>
                        </a:rPr>
                        <a:t>; and authority to act for </a:t>
                      </a:r>
                      <a:r>
                        <a:rPr lang="en-US" sz="2000" b="1" u="sng" dirty="0">
                          <a:solidFill>
                            <a:srgbClr val="C00000"/>
                          </a:solidFill>
                          <a:latin typeface="Times New Roman"/>
                          <a:ea typeface="Times New Roman"/>
                        </a:rPr>
                        <a:t>forty-two months</a:t>
                      </a:r>
                      <a:r>
                        <a:rPr lang="en-US" sz="2000" dirty="0">
                          <a:latin typeface="Times New Roman"/>
                          <a:ea typeface="Times New Roman"/>
                        </a:rPr>
                        <a:t> was </a:t>
                      </a:r>
                      <a:r>
                        <a:rPr lang="en-US" sz="2000" b="1" u="sng" dirty="0">
                          <a:solidFill>
                            <a:srgbClr val="C00000"/>
                          </a:solidFill>
                          <a:latin typeface="Times New Roman"/>
                          <a:ea typeface="Times New Roman"/>
                        </a:rPr>
                        <a:t>given</a:t>
                      </a:r>
                      <a:r>
                        <a:rPr lang="en-US" sz="2000" dirty="0">
                          <a:latin typeface="Times New Roman"/>
                          <a:ea typeface="Times New Roman"/>
                        </a:rPr>
                        <a:t> to him. </a:t>
                      </a:r>
                      <a:r>
                        <a:rPr lang="en-US" sz="2000" baseline="30000" dirty="0">
                          <a:solidFill>
                            <a:srgbClr val="0000FF"/>
                          </a:solidFill>
                          <a:latin typeface="Times New Roman"/>
                          <a:ea typeface="Times New Roman"/>
                        </a:rPr>
                        <a:t>6</a:t>
                      </a:r>
                      <a:r>
                        <a:rPr lang="en-US" sz="2000" dirty="0">
                          <a:latin typeface="Times New Roman"/>
                          <a:ea typeface="Times New Roman"/>
                        </a:rPr>
                        <a:t>And he opened his mouth in </a:t>
                      </a:r>
                      <a:r>
                        <a:rPr lang="en-US" sz="2000" b="1" u="sng" dirty="0">
                          <a:solidFill>
                            <a:srgbClr val="C00000"/>
                          </a:solidFill>
                          <a:latin typeface="Times New Roman"/>
                          <a:ea typeface="Times New Roman"/>
                        </a:rPr>
                        <a:t>blasphemies</a:t>
                      </a:r>
                      <a:r>
                        <a:rPr lang="en-US" sz="2000" b="1" i="1" dirty="0">
                          <a:latin typeface="Times New Roman"/>
                          <a:ea typeface="Times New Roman"/>
                        </a:rPr>
                        <a:t> </a:t>
                      </a:r>
                      <a:r>
                        <a:rPr lang="en-US" sz="2000" b="1" u="sng" dirty="0">
                          <a:latin typeface="Times New Roman"/>
                          <a:ea typeface="Times New Roman"/>
                        </a:rPr>
                        <a:t>against God</a:t>
                      </a:r>
                      <a:r>
                        <a:rPr lang="en-US" sz="2000" dirty="0">
                          <a:latin typeface="Times New Roman"/>
                          <a:ea typeface="Times New Roman"/>
                        </a:rPr>
                        <a:t>, to </a:t>
                      </a:r>
                      <a:r>
                        <a:rPr lang="en-US" sz="2000" b="1" u="sng" dirty="0">
                          <a:solidFill>
                            <a:srgbClr val="C00000"/>
                          </a:solidFill>
                          <a:latin typeface="Times New Roman"/>
                          <a:ea typeface="Times New Roman"/>
                        </a:rPr>
                        <a:t>blaspheme</a:t>
                      </a:r>
                      <a:r>
                        <a:rPr lang="en-US" sz="2000" dirty="0">
                          <a:latin typeface="Times New Roman"/>
                          <a:ea typeface="Times New Roman"/>
                        </a:rPr>
                        <a:t> His </a:t>
                      </a:r>
                      <a:r>
                        <a:rPr lang="en-US" sz="2000" b="1" u="sng" dirty="0">
                          <a:latin typeface="Times New Roman"/>
                          <a:ea typeface="Times New Roman"/>
                        </a:rPr>
                        <a:t>name</a:t>
                      </a:r>
                      <a:r>
                        <a:rPr lang="en-US" sz="2000" dirty="0">
                          <a:latin typeface="Times New Roman"/>
                          <a:ea typeface="Times New Roman"/>
                        </a:rPr>
                        <a:t> and His </a:t>
                      </a:r>
                      <a:r>
                        <a:rPr lang="en-US" sz="2000" b="1" u="sng" dirty="0">
                          <a:latin typeface="Times New Roman"/>
                          <a:ea typeface="Times New Roman"/>
                        </a:rPr>
                        <a:t>tabernacle</a:t>
                      </a:r>
                      <a:r>
                        <a:rPr lang="en-US" sz="2000" dirty="0">
                          <a:latin typeface="Times New Roman"/>
                          <a:ea typeface="Times New Roman"/>
                        </a:rPr>
                        <a:t>, </a:t>
                      </a:r>
                      <a:r>
                        <a:rPr lang="en-US" sz="2000" i="1" dirty="0">
                          <a:latin typeface="Times New Roman"/>
                          <a:ea typeface="Times New Roman"/>
                        </a:rPr>
                        <a:t>that is</a:t>
                      </a:r>
                      <a:r>
                        <a:rPr lang="en-US" sz="2000" dirty="0">
                          <a:latin typeface="Times New Roman"/>
                          <a:ea typeface="Times New Roman"/>
                        </a:rPr>
                        <a:t>, those who dwell in heaven.</a:t>
                      </a:r>
                      <a:endParaRPr lang="en-US" sz="18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2000" b="1">
                          <a:solidFill>
                            <a:srgbClr val="0000FF"/>
                          </a:solidFill>
                          <a:latin typeface="Times New Roman"/>
                          <a:ea typeface="Times New Roman"/>
                        </a:rPr>
                        <a:t>Daniel 11:36-37</a:t>
                      </a:r>
                      <a:r>
                        <a:rPr lang="en-US" sz="2000">
                          <a:latin typeface="Times New Roman"/>
                          <a:ea typeface="Times New Roman"/>
                        </a:rPr>
                        <a:t> "Then the king will do as he pleases, and he will exalt and </a:t>
                      </a:r>
                      <a:r>
                        <a:rPr lang="en-US" sz="2000" b="1" u="sng">
                          <a:latin typeface="Times New Roman"/>
                          <a:ea typeface="Times New Roman"/>
                        </a:rPr>
                        <a:t>magnify himself above every god</a:t>
                      </a:r>
                      <a:r>
                        <a:rPr lang="en-US" sz="2000">
                          <a:latin typeface="Times New Roman"/>
                          <a:ea typeface="Times New Roman"/>
                        </a:rPr>
                        <a:t>, and will speak </a:t>
                      </a:r>
                      <a:r>
                        <a:rPr lang="en-US" sz="2000" b="1" u="sng">
                          <a:solidFill>
                            <a:srgbClr val="C00000"/>
                          </a:solidFill>
                          <a:latin typeface="Times New Roman"/>
                          <a:ea typeface="Times New Roman"/>
                        </a:rPr>
                        <a:t>monstrous things against the God of gods</a:t>
                      </a:r>
                      <a:r>
                        <a:rPr lang="en-US" sz="2000">
                          <a:latin typeface="Times New Roman"/>
                          <a:ea typeface="Times New Roman"/>
                        </a:rPr>
                        <a:t>; and he will prosper until the indignation is finished, for that which is decreed will be done. </a:t>
                      </a:r>
                      <a:r>
                        <a:rPr lang="en-US" sz="2000" baseline="30000">
                          <a:solidFill>
                            <a:srgbClr val="0000FF"/>
                          </a:solidFill>
                          <a:latin typeface="Times New Roman"/>
                          <a:ea typeface="Times New Roman"/>
                        </a:rPr>
                        <a:t>37</a:t>
                      </a:r>
                      <a:r>
                        <a:rPr lang="en-US" sz="2000">
                          <a:latin typeface="Times New Roman"/>
                          <a:ea typeface="Times New Roman"/>
                        </a:rPr>
                        <a:t>"And he will show </a:t>
                      </a:r>
                      <a:r>
                        <a:rPr lang="en-US" sz="2000" b="1" u="sng">
                          <a:latin typeface="Times New Roman"/>
                          <a:ea typeface="Times New Roman"/>
                        </a:rPr>
                        <a:t>no regard for the gods of his fathers</a:t>
                      </a:r>
                      <a:r>
                        <a:rPr lang="en-US" sz="2000">
                          <a:latin typeface="Times New Roman"/>
                          <a:ea typeface="Times New Roman"/>
                        </a:rPr>
                        <a:t> or for the </a:t>
                      </a:r>
                      <a:r>
                        <a:rPr lang="en-US" sz="2000" b="1" u="sng">
                          <a:latin typeface="Times New Roman"/>
                          <a:ea typeface="Times New Roman"/>
                        </a:rPr>
                        <a:t>desire of women</a:t>
                      </a:r>
                      <a:r>
                        <a:rPr lang="en-US" sz="2000">
                          <a:latin typeface="Times New Roman"/>
                          <a:ea typeface="Times New Roman"/>
                        </a:rPr>
                        <a:t>, nor will he show regard for </a:t>
                      </a:r>
                      <a:r>
                        <a:rPr lang="en-US" sz="2000" b="1" u="sng">
                          <a:latin typeface="Times New Roman"/>
                          <a:ea typeface="Times New Roman"/>
                        </a:rPr>
                        <a:t>any </a:t>
                      </a:r>
                      <a:r>
                        <a:rPr lang="en-US" sz="2000" b="1" i="1" u="sng">
                          <a:latin typeface="Times New Roman"/>
                          <a:ea typeface="Times New Roman"/>
                        </a:rPr>
                        <a:t>other</a:t>
                      </a:r>
                      <a:r>
                        <a:rPr lang="en-US" sz="2000" b="1" u="sng">
                          <a:latin typeface="Times New Roman"/>
                          <a:ea typeface="Times New Roman"/>
                        </a:rPr>
                        <a:t> god</a:t>
                      </a:r>
                      <a:r>
                        <a:rPr lang="en-US" sz="2000">
                          <a:latin typeface="Times New Roman"/>
                          <a:ea typeface="Times New Roman"/>
                        </a:rPr>
                        <a:t>; for </a:t>
                      </a:r>
                      <a:r>
                        <a:rPr lang="en-US" sz="2000" b="1" u="sng">
                          <a:latin typeface="Times New Roman"/>
                          <a:ea typeface="Times New Roman"/>
                        </a:rPr>
                        <a:t>he will magnify himself above </a:t>
                      </a:r>
                      <a:r>
                        <a:rPr lang="en-US" sz="2000" b="1" i="1" u="sng">
                          <a:latin typeface="Times New Roman"/>
                          <a:ea typeface="Times New Roman"/>
                        </a:rPr>
                        <a:t>them</a:t>
                      </a:r>
                      <a:r>
                        <a:rPr lang="en-US" sz="2000" b="1" u="sng">
                          <a:latin typeface="Times New Roman"/>
                          <a:ea typeface="Times New Roman"/>
                        </a:rPr>
                        <a:t> all</a:t>
                      </a:r>
                      <a:r>
                        <a:rPr lang="en-US" sz="2000">
                          <a:latin typeface="Times New Roman"/>
                          <a:ea typeface="Times New Roman"/>
                        </a:rPr>
                        <a:t>. </a:t>
                      </a:r>
                      <a:endParaRPr lang="en-US" sz="180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000" dirty="0">
                          <a:latin typeface="Times New Roman"/>
                          <a:ea typeface="Times New Roman"/>
                        </a:rPr>
                        <a:t>“</a:t>
                      </a:r>
                      <a:r>
                        <a:rPr lang="en-US" sz="2000" dirty="0">
                          <a:solidFill>
                            <a:srgbClr val="000000"/>
                          </a:solidFill>
                          <a:latin typeface="Times New Roman"/>
                          <a:ea typeface="Times New Roman"/>
                        </a:rPr>
                        <a:t>desire</a:t>
                      </a:r>
                      <a:r>
                        <a:rPr lang="en-US" sz="2000" dirty="0">
                          <a:latin typeface="Times New Roman"/>
                          <a:ea typeface="Times New Roman"/>
                        </a:rPr>
                        <a:t> of women” – in context all references are to ”his’ </a:t>
                      </a:r>
                      <a:r>
                        <a:rPr lang="en-US" sz="2000" b="1" u="sng" dirty="0">
                          <a:latin typeface="Times New Roman"/>
                          <a:ea typeface="Times New Roman"/>
                        </a:rPr>
                        <a:t>worship</a:t>
                      </a:r>
                      <a:r>
                        <a:rPr lang="en-US" sz="2000" dirty="0">
                          <a:latin typeface="Times New Roman"/>
                          <a:ea typeface="Times New Roman"/>
                        </a:rPr>
                        <a:t>; he will worship only himself</a:t>
                      </a:r>
                      <a:r>
                        <a:rPr lang="en-US" sz="2000" dirty="0" smtClean="0">
                          <a:latin typeface="Times New Roman"/>
                          <a:ea typeface="Times New Roman"/>
                        </a:rPr>
                        <a:t>.</a:t>
                      </a:r>
                    </a:p>
                    <a:p>
                      <a:pPr marL="342900" marR="0" lvl="0" indent="-342900">
                        <a:spcBef>
                          <a:spcPts val="0"/>
                        </a:spcBef>
                        <a:spcAft>
                          <a:spcPts val="0"/>
                        </a:spcAft>
                        <a:buFont typeface="Symbol"/>
                        <a:buChar char=""/>
                      </a:pPr>
                      <a:endParaRPr lang="en-US" sz="2000" dirty="0" smtClean="0">
                        <a:latin typeface="Times New Roman"/>
                        <a:ea typeface="Times New Roman"/>
                      </a:endParaRPr>
                    </a:p>
                    <a:p>
                      <a:pPr marL="342900" marR="0" lvl="0" indent="-342900">
                        <a:spcBef>
                          <a:spcPts val="0"/>
                        </a:spcBef>
                        <a:spcAft>
                          <a:spcPts val="0"/>
                        </a:spcAft>
                        <a:buFont typeface="Symbol"/>
                        <a:buChar char=""/>
                      </a:pPr>
                      <a:endParaRPr lang="en-US" sz="1800" dirty="0">
                        <a:latin typeface="Times New Roman"/>
                        <a:ea typeface="Times New Roman"/>
                      </a:endParaRPr>
                    </a:p>
                    <a:p>
                      <a:pPr marL="342900" marR="0" lvl="0" indent="-342900">
                        <a:spcBef>
                          <a:spcPts val="0"/>
                        </a:spcBef>
                        <a:spcAft>
                          <a:spcPts val="0"/>
                        </a:spcAft>
                        <a:buFont typeface="Symbol"/>
                        <a:buChar char=""/>
                      </a:pPr>
                      <a:r>
                        <a:rPr lang="en-US" sz="2000" dirty="0">
                          <a:latin typeface="Times New Roman"/>
                          <a:ea typeface="Times New Roman"/>
                        </a:rPr>
                        <a:t>“Forty-two months” – </a:t>
                      </a:r>
                      <a:r>
                        <a:rPr lang="en-US" sz="2000" dirty="0" smtClean="0">
                          <a:latin typeface="Times New Roman"/>
                          <a:ea typeface="Times New Roman"/>
                        </a:rPr>
                        <a:t>??</a:t>
                      </a:r>
                    </a:p>
                    <a:p>
                      <a:pPr marL="342900" marR="0" lvl="0" indent="-342900">
                        <a:spcBef>
                          <a:spcPts val="0"/>
                        </a:spcBef>
                        <a:spcAft>
                          <a:spcPts val="0"/>
                        </a:spcAft>
                        <a:buFont typeface="Symbol"/>
                        <a:buChar char=""/>
                      </a:pPr>
                      <a:endParaRPr lang="en-US" sz="2000" dirty="0" smtClean="0">
                        <a:latin typeface="Times New Roman"/>
                        <a:ea typeface="Times New Roman"/>
                      </a:endParaRPr>
                    </a:p>
                    <a:p>
                      <a:pPr marL="342900" marR="0" lvl="0" indent="-342900">
                        <a:spcBef>
                          <a:spcPts val="0"/>
                        </a:spcBef>
                        <a:spcAft>
                          <a:spcPts val="0"/>
                        </a:spcAft>
                        <a:buFont typeface="Symbol"/>
                        <a:buChar char=""/>
                      </a:pPr>
                      <a:endParaRPr lang="en-US" sz="1800" dirty="0">
                        <a:latin typeface="Times New Roman"/>
                        <a:ea typeface="Times New Roman"/>
                      </a:endParaRPr>
                    </a:p>
                    <a:p>
                      <a:pPr marL="342900" marR="0" lvl="0" indent="-342900">
                        <a:spcBef>
                          <a:spcPts val="0"/>
                        </a:spcBef>
                        <a:spcAft>
                          <a:spcPts val="0"/>
                        </a:spcAft>
                        <a:buFont typeface="Symbol"/>
                        <a:buChar char=""/>
                      </a:pPr>
                      <a:r>
                        <a:rPr lang="en-US" sz="2000" dirty="0">
                          <a:latin typeface="Times New Roman"/>
                          <a:ea typeface="Times New Roman"/>
                        </a:rPr>
                        <a:t>“Blaspheme” </a:t>
                      </a:r>
                      <a:r>
                        <a:rPr lang="en-US" sz="2000" dirty="0" smtClean="0">
                          <a:latin typeface="Times New Roman"/>
                          <a:ea typeface="Times New Roman"/>
                        </a:rPr>
                        <a:t>– not curses but slandering</a:t>
                      </a:r>
                      <a:r>
                        <a:rPr lang="en-US" sz="2000" baseline="0" dirty="0" smtClean="0">
                          <a:latin typeface="Times New Roman"/>
                          <a:ea typeface="Times New Roman"/>
                        </a:rPr>
                        <a:t> God</a:t>
                      </a:r>
                      <a:endParaRPr lang="en-US" sz="18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22</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381001" y="990600"/>
          <a:ext cx="8077199" cy="4419600"/>
        </p:xfrm>
        <a:graphic>
          <a:graphicData uri="http://schemas.openxmlformats.org/drawingml/2006/table">
            <a:tbl>
              <a:tblPr/>
              <a:tblGrid>
                <a:gridCol w="2743199"/>
                <a:gridCol w="3131128"/>
                <a:gridCol w="2202872"/>
              </a:tblGrid>
              <a:tr h="4419600">
                <a:tc>
                  <a:txBody>
                    <a:bodyPr/>
                    <a:lstStyle/>
                    <a:p>
                      <a:pPr marL="102870" marR="0" indent="-102870">
                        <a:spcBef>
                          <a:spcPts val="0"/>
                        </a:spcBef>
                        <a:spcAft>
                          <a:spcPts val="0"/>
                        </a:spcAft>
                        <a:tabLst>
                          <a:tab pos="457200" algn="l"/>
                          <a:tab pos="457200" algn="l"/>
                        </a:tabLst>
                      </a:pPr>
                      <a:r>
                        <a:rPr lang="en-US" sz="2400" baseline="30000" dirty="0">
                          <a:solidFill>
                            <a:srgbClr val="0000FF"/>
                          </a:solidFill>
                          <a:latin typeface="Times New Roman"/>
                          <a:ea typeface="Times New Roman"/>
                        </a:rPr>
                        <a:t>7</a:t>
                      </a:r>
                      <a:r>
                        <a:rPr lang="en-US" sz="2400" dirty="0">
                          <a:latin typeface="Times New Roman"/>
                          <a:ea typeface="Times New Roman"/>
                        </a:rPr>
                        <a:t>And it was </a:t>
                      </a:r>
                      <a:r>
                        <a:rPr lang="en-US" sz="2400" b="1" u="sng" dirty="0">
                          <a:solidFill>
                            <a:srgbClr val="C00000"/>
                          </a:solidFill>
                          <a:latin typeface="Times New Roman"/>
                          <a:ea typeface="Times New Roman"/>
                        </a:rPr>
                        <a:t>given</a:t>
                      </a:r>
                      <a:r>
                        <a:rPr lang="en-US" sz="2400" dirty="0">
                          <a:latin typeface="Times New Roman"/>
                          <a:ea typeface="Times New Roman"/>
                        </a:rPr>
                        <a:t> to him to make </a:t>
                      </a:r>
                      <a:r>
                        <a:rPr lang="en-US" sz="2400" b="1" u="sng" dirty="0">
                          <a:latin typeface="Times New Roman"/>
                          <a:ea typeface="Times New Roman"/>
                        </a:rPr>
                        <a:t>war with the saints</a:t>
                      </a:r>
                      <a:r>
                        <a:rPr lang="en-US" sz="2400" dirty="0">
                          <a:latin typeface="Times New Roman"/>
                          <a:ea typeface="Times New Roman"/>
                        </a:rPr>
                        <a:t> and to overcome them; and </a:t>
                      </a:r>
                      <a:r>
                        <a:rPr lang="en-US" sz="2400" b="1" u="sng" dirty="0">
                          <a:latin typeface="Times New Roman"/>
                          <a:ea typeface="Times New Roman"/>
                        </a:rPr>
                        <a:t>authority over</a:t>
                      </a:r>
                      <a:r>
                        <a:rPr lang="en-US" sz="2400" dirty="0">
                          <a:latin typeface="Times New Roman"/>
                          <a:ea typeface="Times New Roman"/>
                        </a:rPr>
                        <a:t> every </a:t>
                      </a:r>
                      <a:r>
                        <a:rPr lang="en-US" sz="2400" b="1" u="sng" dirty="0">
                          <a:latin typeface="Times New Roman"/>
                          <a:ea typeface="Times New Roman"/>
                        </a:rPr>
                        <a:t>tribe</a:t>
                      </a:r>
                      <a:r>
                        <a:rPr lang="en-US" sz="2400" dirty="0">
                          <a:latin typeface="Times New Roman"/>
                          <a:ea typeface="Times New Roman"/>
                        </a:rPr>
                        <a:t> and </a:t>
                      </a:r>
                      <a:r>
                        <a:rPr lang="en-US" sz="2400" b="1" u="sng" dirty="0">
                          <a:latin typeface="Times New Roman"/>
                          <a:ea typeface="Times New Roman"/>
                        </a:rPr>
                        <a:t>people</a:t>
                      </a:r>
                      <a:r>
                        <a:rPr lang="en-US" sz="2400" dirty="0">
                          <a:latin typeface="Times New Roman"/>
                          <a:ea typeface="Times New Roman"/>
                        </a:rPr>
                        <a:t> and </a:t>
                      </a:r>
                      <a:r>
                        <a:rPr lang="en-US" sz="2400" b="1" u="sng" dirty="0">
                          <a:latin typeface="Times New Roman"/>
                          <a:ea typeface="Times New Roman"/>
                        </a:rPr>
                        <a:t>tongue</a:t>
                      </a:r>
                      <a:r>
                        <a:rPr lang="en-US" sz="2400" dirty="0">
                          <a:latin typeface="Times New Roman"/>
                          <a:ea typeface="Times New Roman"/>
                        </a:rPr>
                        <a:t> and </a:t>
                      </a:r>
                      <a:r>
                        <a:rPr lang="en-US" sz="2400" b="1" u="sng" dirty="0">
                          <a:latin typeface="Times New Roman"/>
                          <a:ea typeface="Times New Roman"/>
                        </a:rPr>
                        <a:t>nation</a:t>
                      </a:r>
                      <a:r>
                        <a:rPr lang="en-US" sz="2400" dirty="0">
                          <a:latin typeface="Times New Roman"/>
                          <a:ea typeface="Times New Roman"/>
                        </a:rPr>
                        <a:t> was </a:t>
                      </a:r>
                      <a:r>
                        <a:rPr lang="en-US" sz="2400" b="1" u="sng" dirty="0">
                          <a:solidFill>
                            <a:srgbClr val="C00000"/>
                          </a:solidFill>
                          <a:latin typeface="Times New Roman"/>
                          <a:ea typeface="Times New Roman"/>
                        </a:rPr>
                        <a:t>given</a:t>
                      </a:r>
                      <a:r>
                        <a:rPr lang="en-US" sz="2400" dirty="0">
                          <a:latin typeface="Times New Roman"/>
                          <a:ea typeface="Times New Roman"/>
                        </a:rPr>
                        <a:t> to him.</a:t>
                      </a:r>
                      <a:endParaRPr lang="en-US" sz="20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endParaRPr lang="en-US" sz="2400" b="1" dirty="0" smtClean="0">
                        <a:solidFill>
                          <a:srgbClr val="0000FF"/>
                        </a:solidFill>
                        <a:latin typeface="Times New Roman"/>
                        <a:ea typeface="Times New Roman"/>
                      </a:endParaRPr>
                    </a:p>
                    <a:p>
                      <a:pPr marL="102870" marR="0" indent="-102870">
                        <a:spcBef>
                          <a:spcPts val="0"/>
                        </a:spcBef>
                        <a:spcAft>
                          <a:spcPts val="0"/>
                        </a:spcAft>
                        <a:tabLst>
                          <a:tab pos="457200" algn="l"/>
                          <a:tab pos="457200" algn="l"/>
                        </a:tabLst>
                      </a:pPr>
                      <a:r>
                        <a:rPr lang="en-US" sz="2400" b="1" dirty="0" smtClean="0">
                          <a:solidFill>
                            <a:srgbClr val="0000FF"/>
                          </a:solidFill>
                          <a:latin typeface="Times New Roman"/>
                          <a:ea typeface="Times New Roman"/>
                        </a:rPr>
                        <a:t>Daniel </a:t>
                      </a:r>
                      <a:r>
                        <a:rPr lang="en-US" sz="2400" b="1" dirty="0">
                          <a:solidFill>
                            <a:srgbClr val="0000FF"/>
                          </a:solidFill>
                          <a:latin typeface="Times New Roman"/>
                          <a:ea typeface="Times New Roman"/>
                        </a:rPr>
                        <a:t>7:21</a:t>
                      </a:r>
                      <a:r>
                        <a:rPr lang="en-US" sz="2400" dirty="0">
                          <a:latin typeface="Times New Roman"/>
                          <a:ea typeface="Times New Roman"/>
                        </a:rPr>
                        <a:t> "I kept looking, and that horn was waging war with the saints and overpowering </a:t>
                      </a:r>
                      <a:r>
                        <a:rPr lang="en-US" sz="2400" dirty="0" smtClean="0">
                          <a:latin typeface="Times New Roman"/>
                          <a:ea typeface="Times New Roman"/>
                        </a:rPr>
                        <a:t>them…” </a:t>
                      </a:r>
                      <a:endParaRPr lang="en-US" sz="20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400" dirty="0">
                          <a:latin typeface="Times New Roman"/>
                          <a:ea typeface="Times New Roman"/>
                        </a:rPr>
                        <a:t>Note that all these things are “</a:t>
                      </a:r>
                      <a:r>
                        <a:rPr lang="en-US" sz="2400" b="1" u="sng" dirty="0">
                          <a:solidFill>
                            <a:srgbClr val="C00000"/>
                          </a:solidFill>
                          <a:latin typeface="Times New Roman"/>
                          <a:ea typeface="Times New Roman"/>
                        </a:rPr>
                        <a:t>given</a:t>
                      </a:r>
                      <a:r>
                        <a:rPr lang="en-US" sz="2400" dirty="0">
                          <a:latin typeface="Times New Roman"/>
                          <a:ea typeface="Times New Roman"/>
                        </a:rPr>
                        <a:t>” to him.</a:t>
                      </a:r>
                      <a:endParaRPr lang="en-US" sz="20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23</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228600" y="975360"/>
          <a:ext cx="8686800" cy="5273040"/>
        </p:xfrm>
        <a:graphic>
          <a:graphicData uri="http://schemas.openxmlformats.org/drawingml/2006/table">
            <a:tbl>
              <a:tblPr/>
              <a:tblGrid>
                <a:gridCol w="2057400"/>
                <a:gridCol w="3962400"/>
                <a:gridCol w="2667000"/>
              </a:tblGrid>
              <a:tr h="5273040">
                <a:tc>
                  <a:txBody>
                    <a:bodyPr/>
                    <a:lstStyle/>
                    <a:p>
                      <a:pPr marL="102870" marR="0" indent="-102870">
                        <a:spcBef>
                          <a:spcPts val="0"/>
                        </a:spcBef>
                        <a:spcAft>
                          <a:spcPts val="0"/>
                        </a:spcAft>
                        <a:tabLst>
                          <a:tab pos="457200" algn="l"/>
                          <a:tab pos="457200" algn="l"/>
                        </a:tabLst>
                      </a:pPr>
                      <a:r>
                        <a:rPr lang="en-US" sz="1600" baseline="30000" dirty="0">
                          <a:solidFill>
                            <a:srgbClr val="0000FF"/>
                          </a:solidFill>
                          <a:latin typeface="Times New Roman"/>
                          <a:ea typeface="Times New Roman"/>
                        </a:rPr>
                        <a:t>8</a:t>
                      </a:r>
                      <a:r>
                        <a:rPr lang="en-US" sz="1600" dirty="0">
                          <a:latin typeface="Times New Roman"/>
                          <a:ea typeface="Times New Roman"/>
                        </a:rPr>
                        <a:t>And </a:t>
                      </a:r>
                      <a:r>
                        <a:rPr lang="en-US" sz="1600" b="1" u="sng" dirty="0">
                          <a:solidFill>
                            <a:srgbClr val="29A729"/>
                          </a:solidFill>
                          <a:latin typeface="Times New Roman"/>
                          <a:ea typeface="Times New Roman"/>
                        </a:rPr>
                        <a:t>all who dwell on the earth</a:t>
                      </a:r>
                      <a:r>
                        <a:rPr lang="en-US" sz="1600" dirty="0">
                          <a:latin typeface="Times New Roman"/>
                          <a:ea typeface="Times New Roman"/>
                        </a:rPr>
                        <a:t> will worship him, </a:t>
                      </a:r>
                      <a:r>
                        <a:rPr lang="en-US" sz="1600" i="1" dirty="0">
                          <a:latin typeface="Times New Roman"/>
                          <a:ea typeface="Times New Roman"/>
                        </a:rPr>
                        <a:t>everyone</a:t>
                      </a:r>
                      <a:r>
                        <a:rPr lang="en-US" sz="1600" dirty="0">
                          <a:latin typeface="Times New Roman"/>
                          <a:ea typeface="Times New Roman"/>
                        </a:rPr>
                        <a:t> whose name has not been written </a:t>
                      </a:r>
                      <a:r>
                        <a:rPr lang="en-US" sz="1600" b="1" u="sng" dirty="0">
                          <a:latin typeface="Times New Roman"/>
                          <a:ea typeface="Times New Roman"/>
                        </a:rPr>
                        <a:t>from the foundation of the world</a:t>
                      </a:r>
                      <a:r>
                        <a:rPr lang="en-US" sz="1600" dirty="0">
                          <a:latin typeface="Times New Roman"/>
                          <a:ea typeface="Times New Roman"/>
                        </a:rPr>
                        <a:t> in </a:t>
                      </a:r>
                      <a:r>
                        <a:rPr lang="en-US" sz="1600" dirty="0">
                          <a:solidFill>
                            <a:srgbClr val="000000"/>
                          </a:solidFill>
                          <a:latin typeface="Times New Roman"/>
                          <a:ea typeface="Times New Roman"/>
                        </a:rPr>
                        <a:t>the </a:t>
                      </a:r>
                      <a:r>
                        <a:rPr lang="en-US" sz="1600" b="1" u="sng" dirty="0">
                          <a:solidFill>
                            <a:srgbClr val="C00000"/>
                          </a:solidFill>
                          <a:latin typeface="Times New Roman"/>
                          <a:ea typeface="Times New Roman"/>
                        </a:rPr>
                        <a:t>book of life</a:t>
                      </a:r>
                      <a:r>
                        <a:rPr lang="en-US" sz="1600" dirty="0">
                          <a:latin typeface="Times New Roman"/>
                          <a:ea typeface="Times New Roman"/>
                        </a:rPr>
                        <a:t> </a:t>
                      </a:r>
                      <a:r>
                        <a:rPr lang="en-US" sz="1600" b="1" u="sng" dirty="0">
                          <a:solidFill>
                            <a:srgbClr val="C00000"/>
                          </a:solidFill>
                          <a:latin typeface="Times New Roman"/>
                          <a:ea typeface="Times New Roman"/>
                        </a:rPr>
                        <a:t>of the Lamb</a:t>
                      </a:r>
                      <a:r>
                        <a:rPr lang="en-US" sz="1600" dirty="0">
                          <a:latin typeface="Times New Roman"/>
                          <a:ea typeface="Times New Roman"/>
                        </a:rPr>
                        <a:t> who has been slain.</a:t>
                      </a: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600" b="1" i="0" dirty="0">
                          <a:solidFill>
                            <a:srgbClr val="0000FF"/>
                          </a:solidFill>
                          <a:latin typeface="Times New Roman"/>
                          <a:ea typeface="Times New Roman"/>
                        </a:rPr>
                        <a:t>Philip. 4:3</a:t>
                      </a:r>
                      <a:r>
                        <a:rPr lang="en-US" sz="1600" i="0" dirty="0">
                          <a:solidFill>
                            <a:srgbClr val="000000"/>
                          </a:solidFill>
                          <a:latin typeface="Times New Roman"/>
                          <a:ea typeface="Times New Roman"/>
                        </a:rPr>
                        <a:t> … help these women who have shared my struggle in the cause of the gospel, together with Clement also, and the rest of my </a:t>
                      </a:r>
                      <a:r>
                        <a:rPr lang="en-US" sz="1600" b="1" i="0" u="sng" dirty="0">
                          <a:solidFill>
                            <a:srgbClr val="000000"/>
                          </a:solidFill>
                          <a:latin typeface="Times New Roman"/>
                          <a:ea typeface="Times New Roman"/>
                        </a:rPr>
                        <a:t>fellow workers</a:t>
                      </a:r>
                      <a:r>
                        <a:rPr lang="en-US" sz="1600" i="0" dirty="0">
                          <a:solidFill>
                            <a:srgbClr val="000000"/>
                          </a:solidFill>
                          <a:latin typeface="Times New Roman"/>
                          <a:ea typeface="Times New Roman"/>
                        </a:rPr>
                        <a:t>, whose names are in the </a:t>
                      </a:r>
                      <a:r>
                        <a:rPr lang="en-US" sz="1600" b="1" i="0" u="sng" dirty="0">
                          <a:solidFill>
                            <a:srgbClr val="C00000"/>
                          </a:solidFill>
                          <a:latin typeface="Times New Roman"/>
                          <a:ea typeface="Times New Roman"/>
                        </a:rPr>
                        <a:t>book of life</a:t>
                      </a:r>
                      <a:r>
                        <a:rPr lang="en-US" sz="1600" i="0" dirty="0">
                          <a:solidFill>
                            <a:srgbClr val="000000"/>
                          </a:solidFill>
                          <a:latin typeface="Times New Roman"/>
                          <a:ea typeface="Times New Roman"/>
                        </a:rPr>
                        <a:t>. </a:t>
                      </a:r>
                      <a:endParaRPr lang="en-US" sz="1600" i="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600" i="0" dirty="0">
                        <a:latin typeface="Times New Roman"/>
                        <a:ea typeface="Times New Roman"/>
                      </a:endParaRPr>
                    </a:p>
                    <a:p>
                      <a:pPr marL="102870" marR="0" indent="-102870">
                        <a:spcBef>
                          <a:spcPts val="0"/>
                        </a:spcBef>
                        <a:spcAft>
                          <a:spcPts val="0"/>
                        </a:spcAft>
                        <a:tabLst>
                          <a:tab pos="457200" algn="l"/>
                          <a:tab pos="457200" algn="l"/>
                        </a:tabLst>
                      </a:pPr>
                      <a:r>
                        <a:rPr lang="en-US" sz="1600" b="1" i="0" dirty="0">
                          <a:solidFill>
                            <a:srgbClr val="0000FF"/>
                          </a:solidFill>
                          <a:latin typeface="Times New Roman"/>
                          <a:ea typeface="Times New Roman"/>
                        </a:rPr>
                        <a:t>Rev. 17:8</a:t>
                      </a:r>
                      <a:r>
                        <a:rPr lang="en-US" sz="1600" i="0" dirty="0">
                          <a:solidFill>
                            <a:srgbClr val="000000"/>
                          </a:solidFill>
                          <a:latin typeface="Times New Roman"/>
                          <a:ea typeface="Times New Roman"/>
                        </a:rPr>
                        <a:t> "… And </a:t>
                      </a:r>
                      <a:r>
                        <a:rPr lang="en-US" sz="1600" b="1" i="0" u="sng" dirty="0">
                          <a:solidFill>
                            <a:srgbClr val="00B050"/>
                          </a:solidFill>
                          <a:latin typeface="Times New Roman"/>
                          <a:ea typeface="Times New Roman"/>
                        </a:rPr>
                        <a:t>those who dwell on the earth</a:t>
                      </a:r>
                      <a:r>
                        <a:rPr lang="en-US" sz="1600" i="0" dirty="0">
                          <a:solidFill>
                            <a:srgbClr val="000000"/>
                          </a:solidFill>
                          <a:latin typeface="Times New Roman"/>
                          <a:ea typeface="Times New Roman"/>
                        </a:rPr>
                        <a:t> will </a:t>
                      </a:r>
                      <a:r>
                        <a:rPr lang="en-US" sz="1600" b="1" i="0" u="sng" dirty="0">
                          <a:solidFill>
                            <a:srgbClr val="C00000"/>
                          </a:solidFill>
                          <a:latin typeface="Times New Roman"/>
                          <a:ea typeface="Times New Roman"/>
                        </a:rPr>
                        <a:t>wonder</a:t>
                      </a:r>
                      <a:r>
                        <a:rPr lang="en-US" sz="1600" i="0" dirty="0">
                          <a:solidFill>
                            <a:srgbClr val="000000"/>
                          </a:solidFill>
                          <a:latin typeface="Times New Roman"/>
                          <a:ea typeface="Times New Roman"/>
                        </a:rPr>
                        <a:t>, whose name has not been written in the </a:t>
                      </a:r>
                      <a:r>
                        <a:rPr lang="en-US" sz="1600" b="1" i="0" u="sng" kern="1200" dirty="0">
                          <a:solidFill>
                            <a:srgbClr val="C00000"/>
                          </a:solidFill>
                          <a:latin typeface="Times New Roman"/>
                          <a:ea typeface="Times New Roman"/>
                          <a:cs typeface="+mn-cs"/>
                        </a:rPr>
                        <a:t>book of life </a:t>
                      </a:r>
                      <a:r>
                        <a:rPr lang="en-US" sz="1600" b="1" i="0" u="sng" dirty="0">
                          <a:solidFill>
                            <a:srgbClr val="000000"/>
                          </a:solidFill>
                          <a:latin typeface="Times New Roman"/>
                          <a:ea typeface="Times New Roman"/>
                        </a:rPr>
                        <a:t>from the foundation of the world</a:t>
                      </a:r>
                      <a:r>
                        <a:rPr lang="en-US" sz="1600" i="0" dirty="0">
                          <a:solidFill>
                            <a:srgbClr val="000000"/>
                          </a:solidFill>
                          <a:latin typeface="Times New Roman"/>
                          <a:ea typeface="Times New Roman"/>
                        </a:rPr>
                        <a:t>, when they see the beast, that he was and is not and will come. </a:t>
                      </a:r>
                      <a:endParaRPr lang="en-US" sz="1600" i="0" dirty="0">
                        <a:latin typeface="Times New Roman"/>
                        <a:ea typeface="Times New Roman"/>
                      </a:endParaRPr>
                    </a:p>
                    <a:p>
                      <a:pPr marL="102870" marR="0" indent="-102870">
                        <a:spcBef>
                          <a:spcPts val="0"/>
                        </a:spcBef>
                        <a:spcAft>
                          <a:spcPts val="0"/>
                        </a:spcAft>
                        <a:tabLst>
                          <a:tab pos="457200" algn="l"/>
                          <a:tab pos="457200" algn="l"/>
                        </a:tabLst>
                      </a:pPr>
                      <a:endParaRPr lang="en-US" sz="1600" b="1" i="0" dirty="0" smtClean="0">
                        <a:solidFill>
                          <a:srgbClr val="0000FF"/>
                        </a:solidFill>
                        <a:latin typeface="Times New Roman"/>
                        <a:ea typeface="Times New Roman"/>
                      </a:endParaRPr>
                    </a:p>
                    <a:p>
                      <a:pPr marL="102870" marR="0" indent="-102870">
                        <a:spcBef>
                          <a:spcPts val="0"/>
                        </a:spcBef>
                        <a:spcAft>
                          <a:spcPts val="0"/>
                        </a:spcAft>
                        <a:tabLst>
                          <a:tab pos="457200" algn="l"/>
                          <a:tab pos="457200" algn="l"/>
                        </a:tabLst>
                      </a:pPr>
                      <a:r>
                        <a:rPr lang="en-US" sz="1600" b="1" i="0" dirty="0" smtClean="0">
                          <a:solidFill>
                            <a:srgbClr val="0000FF"/>
                          </a:solidFill>
                          <a:latin typeface="Times New Roman"/>
                          <a:ea typeface="Times New Roman"/>
                        </a:rPr>
                        <a:t>Rev</a:t>
                      </a:r>
                      <a:r>
                        <a:rPr lang="en-US" sz="1600" b="1" i="0" dirty="0">
                          <a:solidFill>
                            <a:srgbClr val="0000FF"/>
                          </a:solidFill>
                          <a:latin typeface="Times New Roman"/>
                          <a:ea typeface="Times New Roman"/>
                        </a:rPr>
                        <a:t>. 20:12-15</a:t>
                      </a:r>
                      <a:r>
                        <a:rPr lang="en-US" sz="1600" i="0" dirty="0">
                          <a:solidFill>
                            <a:srgbClr val="000000"/>
                          </a:solidFill>
                          <a:latin typeface="Times New Roman"/>
                          <a:ea typeface="Times New Roman"/>
                        </a:rPr>
                        <a:t> And I saw the dead, the great and the small, standing before the throne, and books were opened; and another book was opened, which is the</a:t>
                      </a:r>
                      <a:r>
                        <a:rPr lang="en-US" sz="1600" b="1" i="0" u="sng" dirty="0">
                          <a:solidFill>
                            <a:srgbClr val="000000"/>
                          </a:solidFill>
                          <a:latin typeface="Times New Roman"/>
                          <a:ea typeface="Times New Roman"/>
                        </a:rPr>
                        <a:t> </a:t>
                      </a:r>
                      <a:r>
                        <a:rPr lang="en-US" sz="1600" b="1" i="0" u="sng" kern="1200" dirty="0">
                          <a:solidFill>
                            <a:srgbClr val="C00000"/>
                          </a:solidFill>
                          <a:latin typeface="Times New Roman"/>
                          <a:ea typeface="Times New Roman"/>
                          <a:cs typeface="+mn-cs"/>
                        </a:rPr>
                        <a:t>book of life</a:t>
                      </a:r>
                      <a:r>
                        <a:rPr lang="en-US" sz="1600" i="0" dirty="0">
                          <a:solidFill>
                            <a:srgbClr val="000000"/>
                          </a:solidFill>
                          <a:latin typeface="Times New Roman"/>
                          <a:ea typeface="Times New Roman"/>
                        </a:rPr>
                        <a:t>; and the dead were judged from the things which were written in the books, according to their deeds…</a:t>
                      </a:r>
                      <a:r>
                        <a:rPr lang="en-US" sz="1600" i="0" baseline="30000" dirty="0">
                          <a:solidFill>
                            <a:srgbClr val="0000FF"/>
                          </a:solidFill>
                          <a:latin typeface="Times New Roman"/>
                          <a:ea typeface="Times New Roman"/>
                        </a:rPr>
                        <a:t>15</a:t>
                      </a:r>
                      <a:r>
                        <a:rPr lang="en-US" sz="1600" i="0" dirty="0">
                          <a:solidFill>
                            <a:srgbClr val="000000"/>
                          </a:solidFill>
                          <a:latin typeface="Times New Roman"/>
                          <a:ea typeface="Times New Roman"/>
                        </a:rPr>
                        <a:t>And if anyone's name was not found written in the </a:t>
                      </a:r>
                      <a:r>
                        <a:rPr lang="en-US" sz="1600" b="1" i="0" u="sng" kern="1200" dirty="0">
                          <a:solidFill>
                            <a:srgbClr val="C00000"/>
                          </a:solidFill>
                          <a:latin typeface="Times New Roman"/>
                          <a:ea typeface="Times New Roman"/>
                          <a:cs typeface="+mn-cs"/>
                        </a:rPr>
                        <a:t>book of life</a:t>
                      </a:r>
                      <a:r>
                        <a:rPr lang="en-US" sz="1600" i="0" dirty="0">
                          <a:solidFill>
                            <a:srgbClr val="000000"/>
                          </a:solidFill>
                          <a:latin typeface="Times New Roman"/>
                          <a:ea typeface="Times New Roman"/>
                        </a:rPr>
                        <a:t>, he was thrown into the </a:t>
                      </a:r>
                      <a:r>
                        <a:rPr lang="en-US" sz="1600" b="1" i="0" u="sng" kern="1200" dirty="0">
                          <a:solidFill>
                            <a:srgbClr val="C00000"/>
                          </a:solidFill>
                          <a:latin typeface="Times New Roman"/>
                          <a:ea typeface="Times New Roman"/>
                          <a:cs typeface="+mn-cs"/>
                        </a:rPr>
                        <a:t>lake of fire</a:t>
                      </a:r>
                      <a:r>
                        <a:rPr lang="en-US" sz="1600" i="0" dirty="0">
                          <a:solidFill>
                            <a:srgbClr val="000000"/>
                          </a:solidFill>
                          <a:latin typeface="Times New Roman"/>
                          <a:ea typeface="Times New Roman"/>
                        </a:rPr>
                        <a:t>. </a:t>
                      </a:r>
                      <a:endParaRPr lang="en-US" sz="1600" i="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a:t>
                      </a:r>
                      <a:r>
                        <a:rPr lang="en-US" sz="1600" b="1" u="sng" dirty="0">
                          <a:solidFill>
                            <a:srgbClr val="29A729"/>
                          </a:solidFill>
                          <a:latin typeface="Times New Roman"/>
                          <a:ea typeface="Times New Roman"/>
                        </a:rPr>
                        <a:t>all who dwell on the earth</a:t>
                      </a:r>
                      <a:r>
                        <a:rPr lang="en-US" sz="1600" dirty="0">
                          <a:solidFill>
                            <a:srgbClr val="000000"/>
                          </a:solidFill>
                          <a:latin typeface="Times New Roman"/>
                          <a:ea typeface="Times New Roman"/>
                        </a:rPr>
                        <a:t>” – unbelievers, not everyone. Mentioned 4 times in </a:t>
                      </a:r>
                      <a:r>
                        <a:rPr lang="en-US" sz="1600" b="1" dirty="0">
                          <a:solidFill>
                            <a:srgbClr val="0000FF"/>
                          </a:solidFill>
                          <a:latin typeface="Times New Roman"/>
                          <a:ea typeface="Times New Roman"/>
                        </a:rPr>
                        <a:t>Rev 13</a:t>
                      </a:r>
                      <a:r>
                        <a:rPr lang="en-US" sz="1600" dirty="0" smtClean="0">
                          <a:solidFill>
                            <a:srgbClr val="000000"/>
                          </a:solidFill>
                          <a:latin typeface="Times New Roman"/>
                          <a:ea typeface="Times New Roman"/>
                        </a:rPr>
                        <a:t>.</a:t>
                      </a:r>
                    </a:p>
                    <a:p>
                      <a:pPr marL="342900" marR="0" lvl="0" indent="-342900">
                        <a:spcBef>
                          <a:spcPts val="0"/>
                        </a:spcBef>
                        <a:spcAft>
                          <a:spcPts val="0"/>
                        </a:spcAft>
                        <a:buFont typeface="Symbol"/>
                        <a:buChar char=""/>
                      </a:pPr>
                      <a:endParaRPr lang="en-US" sz="1600" dirty="0" smtClean="0">
                        <a:solidFill>
                          <a:srgbClr val="000000"/>
                        </a:solidFill>
                        <a:latin typeface="Times New Roman"/>
                        <a:ea typeface="Times New Roman"/>
                      </a:endParaRPr>
                    </a:p>
                    <a:p>
                      <a:pPr marL="342900" marR="0" lvl="0" indent="-342900">
                        <a:spcBef>
                          <a:spcPts val="0"/>
                        </a:spcBef>
                        <a:spcAft>
                          <a:spcPts val="0"/>
                        </a:spcAft>
                        <a:buFont typeface="Symbol"/>
                        <a:buChar char=""/>
                      </a:pP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1 Peter 1:18-19</a:t>
                      </a:r>
                      <a:r>
                        <a:rPr lang="en-US" sz="1600" dirty="0">
                          <a:latin typeface="Times New Roman"/>
                          <a:ea typeface="Times New Roman"/>
                        </a:rPr>
                        <a:t> knowing that you were </a:t>
                      </a:r>
                      <a:r>
                        <a:rPr lang="en-US" sz="1600" b="1" u="sng" dirty="0">
                          <a:latin typeface="Times New Roman"/>
                          <a:ea typeface="Times New Roman"/>
                        </a:rPr>
                        <a:t>not redeemed with perishable things</a:t>
                      </a:r>
                      <a:r>
                        <a:rPr lang="en-US" sz="1600" dirty="0">
                          <a:latin typeface="Times New Roman"/>
                          <a:ea typeface="Times New Roman"/>
                        </a:rPr>
                        <a:t> like silver or gold from your futile way of life inherited from your forefathers, </a:t>
                      </a:r>
                      <a:r>
                        <a:rPr lang="en-US" sz="1600" baseline="30000" dirty="0">
                          <a:solidFill>
                            <a:srgbClr val="0000FF"/>
                          </a:solidFill>
                          <a:latin typeface="Times New Roman"/>
                          <a:ea typeface="Times New Roman"/>
                        </a:rPr>
                        <a:t>19</a:t>
                      </a:r>
                      <a:r>
                        <a:rPr lang="en-US" sz="1600" dirty="0">
                          <a:latin typeface="Times New Roman"/>
                          <a:ea typeface="Times New Roman"/>
                        </a:rPr>
                        <a:t>but with </a:t>
                      </a:r>
                      <a:r>
                        <a:rPr lang="en-US" sz="1600" b="1" u="sng" dirty="0">
                          <a:solidFill>
                            <a:srgbClr val="C00000"/>
                          </a:solidFill>
                          <a:latin typeface="Times New Roman"/>
                          <a:ea typeface="Times New Roman"/>
                        </a:rPr>
                        <a:t>precious blood</a:t>
                      </a:r>
                      <a:r>
                        <a:rPr lang="en-US" sz="1600" dirty="0">
                          <a:latin typeface="Times New Roman"/>
                          <a:ea typeface="Times New Roman"/>
                        </a:rPr>
                        <a:t>, as of a lamb unblemished and spotless, </a:t>
                      </a:r>
                      <a:r>
                        <a:rPr lang="en-US" sz="1600" b="1" i="1" u="sng" dirty="0">
                          <a:solidFill>
                            <a:srgbClr val="C00000"/>
                          </a:solidFill>
                          <a:latin typeface="Times New Roman"/>
                          <a:ea typeface="Times New Roman"/>
                        </a:rPr>
                        <a:t>the blood</a:t>
                      </a:r>
                      <a:r>
                        <a:rPr lang="en-US" sz="1600" b="1" u="sng" dirty="0">
                          <a:solidFill>
                            <a:srgbClr val="C00000"/>
                          </a:solidFill>
                          <a:latin typeface="Times New Roman"/>
                          <a:ea typeface="Times New Roman"/>
                        </a:rPr>
                        <a:t> of Christ</a:t>
                      </a:r>
                      <a:r>
                        <a:rPr lang="en-US" sz="1600" dirty="0">
                          <a:latin typeface="Times New Roman"/>
                          <a:ea typeface="Times New Roman"/>
                        </a:rPr>
                        <a:t>. </a:t>
                      </a:r>
                      <a:endParaRPr lang="en-US" sz="1600" dirty="0" smtClean="0">
                        <a:latin typeface="Times New Roman"/>
                        <a:ea typeface="Times New Roman"/>
                      </a:endParaRPr>
                    </a:p>
                    <a:p>
                      <a:pPr marL="102870" marR="0" indent="-102870">
                        <a:spcBef>
                          <a:spcPts val="0"/>
                        </a:spcBef>
                        <a:spcAft>
                          <a:spcPts val="0"/>
                        </a:spcAft>
                        <a:tabLst>
                          <a:tab pos="457200" algn="l"/>
                          <a:tab pos="457200" algn="l"/>
                        </a:tabLst>
                      </a:pPr>
                      <a:endParaRPr lang="en-US" sz="1600" dirty="0">
                        <a:latin typeface="Times New Roman"/>
                        <a:ea typeface="Times New Roman"/>
                      </a:endParaRPr>
                    </a:p>
                    <a:p>
                      <a:pPr marL="342900" marR="0" lvl="0" indent="-342900">
                        <a:spcBef>
                          <a:spcPts val="0"/>
                        </a:spcBef>
                        <a:spcAft>
                          <a:spcPts val="0"/>
                        </a:spcAft>
                        <a:buFont typeface="Symbol"/>
                        <a:buChar char=""/>
                      </a:pPr>
                      <a:r>
                        <a:rPr lang="en-US" sz="2400" b="1" dirty="0" smtClean="0">
                          <a:solidFill>
                            <a:srgbClr val="C00000"/>
                          </a:solidFill>
                          <a:latin typeface="Times New Roman"/>
                          <a:ea typeface="Times New Roman"/>
                        </a:rPr>
                        <a:t>Christ owns </a:t>
                      </a:r>
                      <a:r>
                        <a:rPr lang="en-US" sz="2400" b="1" dirty="0">
                          <a:solidFill>
                            <a:srgbClr val="C00000"/>
                          </a:solidFill>
                          <a:latin typeface="Times New Roman"/>
                          <a:ea typeface="Times New Roman"/>
                        </a:rPr>
                        <a:t>the book of life.</a:t>
                      </a: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NIV translation is best…</a:t>
            </a:r>
            <a:endParaRPr lang="en-US" dirty="0"/>
          </a:p>
        </p:txBody>
      </p:sp>
      <p:sp>
        <p:nvSpPr>
          <p:cNvPr id="3" name="Content Placeholder 2"/>
          <p:cNvSpPr>
            <a:spLocks noGrp="1"/>
          </p:cNvSpPr>
          <p:nvPr>
            <p:ph idx="1"/>
          </p:nvPr>
        </p:nvSpPr>
        <p:spPr>
          <a:xfrm>
            <a:off x="457200" y="2057400"/>
            <a:ext cx="8229600" cy="4068763"/>
          </a:xfrm>
        </p:spPr>
        <p:txBody>
          <a:bodyPr>
            <a:normAutofit lnSpcReduction="10000"/>
          </a:bodyPr>
          <a:lstStyle/>
          <a:p>
            <a:pPr>
              <a:buNone/>
            </a:pPr>
            <a:r>
              <a:rPr lang="en-US" b="1" dirty="0" smtClean="0">
                <a:solidFill>
                  <a:srgbClr val="0000FF"/>
                </a:solidFill>
                <a:latin typeface="Times New Roman" pitchFamily="18" charset="0"/>
                <a:cs typeface="Times New Roman" pitchFamily="18" charset="0"/>
              </a:rPr>
              <a:t>Rev 13:9-10 </a:t>
            </a: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He who has an ear, let him hear. </a:t>
            </a:r>
            <a:r>
              <a:rPr lang="en-US" b="1" baseline="30000" dirty="0" smtClean="0">
                <a:solidFill>
                  <a:srgbClr val="0000FF"/>
                </a:solidFill>
                <a:latin typeface="Times New Roman" pitchFamily="18" charset="0"/>
                <a:cs typeface="Times New Roman" pitchFamily="18" charset="0"/>
              </a:rPr>
              <a:t>10</a:t>
            </a:r>
            <a:r>
              <a:rPr lang="en-US" baseline="30000" dirty="0" smtClean="0">
                <a:latin typeface="Times New Roman" pitchFamily="18" charset="0"/>
                <a:cs typeface="Times New Roman" pitchFamily="18" charset="0"/>
              </a:rPr>
              <a:t> </a:t>
            </a:r>
            <a:r>
              <a:rPr lang="en-US" dirty="0" smtClean="0">
                <a:latin typeface="Times New Roman" pitchFamily="18" charset="0"/>
                <a:cs typeface="Times New Roman" pitchFamily="18" charset="0"/>
              </a:rPr>
              <a:t> If anyone is to go into captivity, into captivity he will go. If anyone is to be killed with the sword, with the sword he will be killed. This calls for </a:t>
            </a:r>
            <a:r>
              <a:rPr lang="en-US" b="1" u="sng" dirty="0" smtClean="0">
                <a:latin typeface="Times New Roman" pitchFamily="18" charset="0"/>
                <a:cs typeface="Times New Roman" pitchFamily="18" charset="0"/>
              </a:rPr>
              <a:t>patient endurance </a:t>
            </a:r>
            <a:r>
              <a:rPr lang="en-US" dirty="0" smtClean="0">
                <a:latin typeface="Times New Roman" pitchFamily="18" charset="0"/>
                <a:cs typeface="Times New Roman" pitchFamily="18" charset="0"/>
              </a:rPr>
              <a:t>and </a:t>
            </a:r>
            <a:r>
              <a:rPr lang="en-US" b="1" u="sng" dirty="0" smtClean="0">
                <a:latin typeface="Times New Roman" pitchFamily="18" charset="0"/>
                <a:cs typeface="Times New Roman" pitchFamily="18" charset="0"/>
              </a:rPr>
              <a:t>faithfulness</a:t>
            </a:r>
            <a:r>
              <a:rPr lang="en-US" dirty="0" smtClean="0">
                <a:latin typeface="Times New Roman" pitchFamily="18" charset="0"/>
                <a:cs typeface="Times New Roman" pitchFamily="18" charset="0"/>
              </a:rPr>
              <a:t> on the part of the saints. </a:t>
            </a:r>
          </a:p>
          <a:p>
            <a:pPr>
              <a:buNone/>
            </a:pPr>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endParaRPr lang="en-US" dirty="0">
              <a:latin typeface="Times New Roman" pitchFamily="18" charset="0"/>
              <a:cs typeface="Times New Roman" pitchFamily="18" charset="0"/>
            </a:endParaRPr>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24</a:t>
            </a:fld>
            <a:endParaRPr lang="en-US"/>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25</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381001" y="838200"/>
          <a:ext cx="8305799" cy="5455920"/>
        </p:xfrm>
        <a:graphic>
          <a:graphicData uri="http://schemas.openxmlformats.org/drawingml/2006/table">
            <a:tbl>
              <a:tblPr/>
              <a:tblGrid>
                <a:gridCol w="2209799"/>
                <a:gridCol w="3830783"/>
                <a:gridCol w="2265217"/>
              </a:tblGrid>
              <a:tr h="5257800">
                <a:tc>
                  <a:txBody>
                    <a:bodyPr/>
                    <a:lstStyle/>
                    <a:p>
                      <a:pPr marL="102870" marR="0" indent="-102870">
                        <a:spcBef>
                          <a:spcPts val="0"/>
                        </a:spcBef>
                        <a:spcAft>
                          <a:spcPts val="0"/>
                        </a:spcAft>
                        <a:tabLst>
                          <a:tab pos="457200" algn="l"/>
                          <a:tab pos="457200" algn="l"/>
                        </a:tabLst>
                      </a:pPr>
                      <a:r>
                        <a:rPr lang="en-US" sz="1800" baseline="30000" dirty="0">
                          <a:solidFill>
                            <a:srgbClr val="0000FF"/>
                          </a:solidFill>
                          <a:latin typeface="Times New Roman"/>
                          <a:ea typeface="Times New Roman"/>
                        </a:rPr>
                        <a:t>9</a:t>
                      </a:r>
                      <a:r>
                        <a:rPr lang="en-US" sz="1800" dirty="0">
                          <a:latin typeface="Times New Roman"/>
                          <a:ea typeface="Times New Roman"/>
                        </a:rPr>
                        <a:t>If </a:t>
                      </a:r>
                      <a:r>
                        <a:rPr lang="en-US" sz="1800" b="1" u="sng" dirty="0">
                          <a:latin typeface="Times New Roman"/>
                          <a:ea typeface="Times New Roman"/>
                        </a:rPr>
                        <a:t>anyone has an ear, let him hear</a:t>
                      </a:r>
                      <a:r>
                        <a:rPr lang="en-US" sz="1800" dirty="0">
                          <a:latin typeface="Times New Roman"/>
                          <a:ea typeface="Times New Roman"/>
                        </a:rPr>
                        <a:t>. </a:t>
                      </a:r>
                      <a:r>
                        <a:rPr lang="en-US" sz="1800" baseline="30000" dirty="0">
                          <a:solidFill>
                            <a:srgbClr val="0000FF"/>
                          </a:solidFill>
                          <a:latin typeface="Times New Roman"/>
                          <a:ea typeface="Times New Roman"/>
                        </a:rPr>
                        <a:t>10</a:t>
                      </a:r>
                      <a:r>
                        <a:rPr lang="en-US" sz="1800" dirty="0">
                          <a:latin typeface="Times New Roman"/>
                          <a:ea typeface="Times New Roman"/>
                        </a:rPr>
                        <a:t>If anyone </a:t>
                      </a:r>
                      <a:r>
                        <a:rPr lang="en-US" sz="1800" i="1" dirty="0">
                          <a:latin typeface="Times New Roman"/>
                          <a:ea typeface="Times New Roman"/>
                        </a:rPr>
                        <a:t>is destined</a:t>
                      </a:r>
                      <a:r>
                        <a:rPr lang="en-US" sz="1800" dirty="0">
                          <a:latin typeface="Times New Roman"/>
                          <a:ea typeface="Times New Roman"/>
                        </a:rPr>
                        <a:t> for captivity, to captivity he goes; if anyone kills with the sword, with </a:t>
                      </a:r>
                      <a:r>
                        <a:rPr lang="en-US" sz="1800" dirty="0">
                          <a:solidFill>
                            <a:srgbClr val="000000"/>
                          </a:solidFill>
                          <a:latin typeface="Times New Roman"/>
                          <a:ea typeface="Times New Roman"/>
                        </a:rPr>
                        <a:t>the</a:t>
                      </a:r>
                      <a:r>
                        <a:rPr lang="en-US" sz="1800" dirty="0">
                          <a:latin typeface="Times New Roman"/>
                          <a:ea typeface="Times New Roman"/>
                        </a:rPr>
                        <a:t> sword he must be killed. Here is the </a:t>
                      </a:r>
                      <a:r>
                        <a:rPr lang="en-US" sz="1800" b="1" u="sng" dirty="0">
                          <a:solidFill>
                            <a:srgbClr val="C00000"/>
                          </a:solidFill>
                          <a:latin typeface="Times New Roman"/>
                          <a:ea typeface="Times New Roman"/>
                        </a:rPr>
                        <a:t>perseverance</a:t>
                      </a:r>
                      <a:r>
                        <a:rPr lang="en-US" sz="1800" dirty="0">
                          <a:latin typeface="Times New Roman"/>
                          <a:ea typeface="Times New Roman"/>
                        </a:rPr>
                        <a:t> and the </a:t>
                      </a:r>
                      <a:r>
                        <a:rPr lang="en-US" sz="1800" b="1" u="sng" dirty="0">
                          <a:solidFill>
                            <a:srgbClr val="C00000"/>
                          </a:solidFill>
                          <a:latin typeface="Times New Roman"/>
                          <a:ea typeface="Times New Roman"/>
                        </a:rPr>
                        <a:t>faith</a:t>
                      </a:r>
                      <a:r>
                        <a:rPr lang="en-US" sz="1800" dirty="0">
                          <a:latin typeface="Times New Roman"/>
                          <a:ea typeface="Times New Roman"/>
                        </a:rPr>
                        <a:t> of the </a:t>
                      </a:r>
                      <a:r>
                        <a:rPr lang="en-US" sz="1800" b="1" u="sng" dirty="0">
                          <a:solidFill>
                            <a:srgbClr val="C00000"/>
                          </a:solidFill>
                          <a:latin typeface="Times New Roman"/>
                          <a:ea typeface="Times New Roman"/>
                        </a:rPr>
                        <a:t>saints</a:t>
                      </a:r>
                      <a:r>
                        <a:rPr lang="en-US" sz="1800" dirty="0">
                          <a:latin typeface="Times New Roman"/>
                          <a:ea typeface="Times New Roman"/>
                        </a:rPr>
                        <a:t>.</a:t>
                      </a:r>
                      <a:endParaRPr lang="en-US" sz="16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Matthew 11:15</a:t>
                      </a:r>
                      <a:r>
                        <a:rPr lang="en-US" sz="1800" dirty="0">
                          <a:latin typeface="Times New Roman"/>
                          <a:ea typeface="Times New Roman"/>
                        </a:rPr>
                        <a:t> </a:t>
                      </a:r>
                      <a:r>
                        <a:rPr lang="en-US" sz="1800" dirty="0">
                          <a:solidFill>
                            <a:srgbClr val="FF0000"/>
                          </a:solidFill>
                          <a:latin typeface="Times New Roman"/>
                          <a:ea typeface="Times New Roman"/>
                        </a:rPr>
                        <a:t>"</a:t>
                      </a:r>
                      <a:r>
                        <a:rPr lang="en-US" sz="1800" b="1" u="sng" dirty="0">
                          <a:solidFill>
                            <a:srgbClr val="FF0000"/>
                          </a:solidFill>
                          <a:latin typeface="Times New Roman"/>
                          <a:ea typeface="Times New Roman"/>
                        </a:rPr>
                        <a:t>He who has ears to hear, let him hear</a:t>
                      </a:r>
                      <a:r>
                        <a:rPr lang="en-US" sz="1800" dirty="0">
                          <a:solidFill>
                            <a:srgbClr val="FF0000"/>
                          </a:solidFill>
                          <a:latin typeface="Times New Roman"/>
                          <a:ea typeface="Times New Roman"/>
                        </a:rPr>
                        <a:t>. </a:t>
                      </a: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Matthew 13:9</a:t>
                      </a:r>
                      <a:r>
                        <a:rPr lang="en-US" sz="1800" dirty="0">
                          <a:latin typeface="Times New Roman"/>
                          <a:ea typeface="Times New Roman"/>
                        </a:rPr>
                        <a:t> </a:t>
                      </a:r>
                      <a:r>
                        <a:rPr lang="en-US" sz="1800" dirty="0">
                          <a:solidFill>
                            <a:srgbClr val="FF0000"/>
                          </a:solidFill>
                          <a:latin typeface="Times New Roman"/>
                          <a:ea typeface="Times New Roman"/>
                        </a:rPr>
                        <a:t>"</a:t>
                      </a:r>
                      <a:r>
                        <a:rPr lang="en-US" sz="1800" b="1" u="sng" dirty="0">
                          <a:solidFill>
                            <a:srgbClr val="FF0000"/>
                          </a:solidFill>
                          <a:latin typeface="Times New Roman"/>
                          <a:ea typeface="Times New Roman"/>
                        </a:rPr>
                        <a:t>He who has ears, let him hear</a:t>
                      </a:r>
                      <a:r>
                        <a:rPr lang="en-US" sz="1800" dirty="0">
                          <a:solidFill>
                            <a:srgbClr val="FF0000"/>
                          </a:solidFill>
                          <a:latin typeface="Times New Roman"/>
                          <a:ea typeface="Times New Roman"/>
                        </a:rPr>
                        <a:t>."</a:t>
                      </a:r>
                      <a:r>
                        <a:rPr lang="en-US" sz="1800" dirty="0">
                          <a:latin typeface="Times New Roman"/>
                          <a:ea typeface="Times New Roman"/>
                        </a:rPr>
                        <a:t> </a:t>
                      </a: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Matthew 13:43</a:t>
                      </a:r>
                      <a:r>
                        <a:rPr lang="en-US" sz="1800" dirty="0">
                          <a:latin typeface="Times New Roman"/>
                          <a:ea typeface="Times New Roman"/>
                        </a:rPr>
                        <a:t> </a:t>
                      </a:r>
                      <a:r>
                        <a:rPr lang="en-US" sz="1800" dirty="0">
                          <a:solidFill>
                            <a:srgbClr val="FF0000"/>
                          </a:solidFill>
                          <a:latin typeface="Times New Roman"/>
                          <a:ea typeface="Times New Roman"/>
                        </a:rPr>
                        <a:t>"Then </a:t>
                      </a:r>
                      <a:r>
                        <a:rPr lang="en-US" sz="1800" cap="small" dirty="0">
                          <a:solidFill>
                            <a:srgbClr val="FF0000"/>
                          </a:solidFill>
                          <a:latin typeface="Times New Roman"/>
                          <a:ea typeface="Times New Roman"/>
                        </a:rPr>
                        <a:t>the righteous will shine forth as the sun</a:t>
                      </a:r>
                      <a:r>
                        <a:rPr lang="en-US" sz="1800" dirty="0">
                          <a:solidFill>
                            <a:srgbClr val="FF0000"/>
                          </a:solidFill>
                          <a:latin typeface="Times New Roman"/>
                          <a:ea typeface="Times New Roman"/>
                        </a:rPr>
                        <a:t> in the kingdom of their Father. </a:t>
                      </a:r>
                      <a:r>
                        <a:rPr lang="en-US" sz="1800" b="1" u="sng" dirty="0">
                          <a:solidFill>
                            <a:srgbClr val="FF0000"/>
                          </a:solidFill>
                          <a:latin typeface="Times New Roman"/>
                          <a:ea typeface="Times New Roman"/>
                        </a:rPr>
                        <a:t>He who has ears, let him hear</a:t>
                      </a:r>
                      <a:r>
                        <a:rPr lang="en-US" sz="1800" dirty="0">
                          <a:solidFill>
                            <a:srgbClr val="FF0000"/>
                          </a:solidFill>
                          <a:latin typeface="Times New Roman"/>
                          <a:ea typeface="Times New Roman"/>
                        </a:rPr>
                        <a:t>. </a:t>
                      </a: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Rev. 2:7</a:t>
                      </a:r>
                      <a:r>
                        <a:rPr lang="en-US" sz="1800" dirty="0">
                          <a:latin typeface="Times New Roman"/>
                          <a:ea typeface="Times New Roman"/>
                        </a:rPr>
                        <a:t> </a:t>
                      </a:r>
                      <a:r>
                        <a:rPr lang="en-US" sz="1800" b="1" u="sng" dirty="0">
                          <a:solidFill>
                            <a:srgbClr val="FF0000"/>
                          </a:solidFill>
                          <a:latin typeface="Times New Roman"/>
                          <a:ea typeface="Times New Roman"/>
                        </a:rPr>
                        <a:t>'He who has an ear, let him hear what the Spirit says to the churches</a:t>
                      </a:r>
                      <a:r>
                        <a:rPr lang="en-US" sz="1800" dirty="0">
                          <a:solidFill>
                            <a:srgbClr val="FF0000"/>
                          </a:solidFill>
                          <a:latin typeface="Times New Roman"/>
                          <a:ea typeface="Times New Roman"/>
                        </a:rPr>
                        <a:t>. …</a:t>
                      </a:r>
                      <a:r>
                        <a:rPr lang="en-US" sz="1800" dirty="0">
                          <a:solidFill>
                            <a:srgbClr val="000000"/>
                          </a:solidFill>
                          <a:latin typeface="Times New Roman"/>
                          <a:ea typeface="Times New Roman"/>
                        </a:rPr>
                        <a:t>[</a:t>
                      </a:r>
                      <a:r>
                        <a:rPr lang="en-US" sz="1800" i="1" dirty="0">
                          <a:solidFill>
                            <a:srgbClr val="000000"/>
                          </a:solidFill>
                          <a:latin typeface="Times New Roman"/>
                          <a:ea typeface="Times New Roman"/>
                        </a:rPr>
                        <a:t>repeated for all 7 letters to churches</a:t>
                      </a:r>
                      <a:r>
                        <a:rPr lang="en-US" sz="1800" dirty="0" smtClean="0">
                          <a:solidFill>
                            <a:srgbClr val="000000"/>
                          </a:solidFill>
                          <a:latin typeface="Times New Roman"/>
                          <a:ea typeface="Times New Roman"/>
                        </a:rPr>
                        <a:t>]</a:t>
                      </a:r>
                    </a:p>
                    <a:p>
                      <a:pPr marL="102870" marR="0" indent="-102870">
                        <a:spcBef>
                          <a:spcPts val="0"/>
                        </a:spcBef>
                        <a:spcAft>
                          <a:spcPts val="0"/>
                        </a:spcAft>
                        <a:tabLst>
                          <a:tab pos="457200" algn="l"/>
                          <a:tab pos="457200" algn="l"/>
                        </a:tabLst>
                      </a:pPr>
                      <a:endParaRPr lang="en-US" sz="180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80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80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b="1" i="1" dirty="0">
                          <a:solidFill>
                            <a:srgbClr val="0000FF"/>
                          </a:solidFill>
                          <a:latin typeface="Times New Roman"/>
                          <a:ea typeface="Times New Roman"/>
                        </a:rPr>
                        <a:t>Daniel 7:21</a:t>
                      </a:r>
                      <a:r>
                        <a:rPr lang="en-US" sz="1800" i="1" dirty="0">
                          <a:latin typeface="Times New Roman"/>
                          <a:ea typeface="Times New Roman"/>
                        </a:rPr>
                        <a:t> "I kept looking, and that horn was waging war with the saints and overpowering them</a:t>
                      </a:r>
                      <a:endParaRPr lang="en-US" sz="1600" i="1"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latin typeface="Times New Roman"/>
                          <a:ea typeface="Times New Roman"/>
                        </a:rPr>
                        <a:t>“If anyone has an ear, let him hear” – </a:t>
                      </a:r>
                      <a:r>
                        <a:rPr lang="en-US" sz="1800" b="1" u="sng" dirty="0">
                          <a:latin typeface="Times New Roman"/>
                          <a:ea typeface="Times New Roman"/>
                        </a:rPr>
                        <a:t>flag</a:t>
                      </a:r>
                      <a:r>
                        <a:rPr lang="en-US" sz="1800" dirty="0">
                          <a:latin typeface="Times New Roman"/>
                          <a:ea typeface="Times New Roman"/>
                        </a:rPr>
                        <a:t> noting import of statement</a:t>
                      </a: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latin typeface="Times New Roman"/>
                          <a:ea typeface="Times New Roman"/>
                        </a:rPr>
                        <a:t>Note missing phrase – “what the Spirit says to the churches”</a:t>
                      </a: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latin typeface="Times New Roman"/>
                          <a:ea typeface="Times New Roman"/>
                        </a:rPr>
                        <a:t>This exhorts believers </a:t>
                      </a:r>
                      <a:r>
                        <a:rPr lang="en-US" sz="1800" b="1" u="sng" dirty="0">
                          <a:latin typeface="Times New Roman"/>
                          <a:ea typeface="Times New Roman"/>
                        </a:rPr>
                        <a:t>NOT</a:t>
                      </a:r>
                      <a:r>
                        <a:rPr lang="en-US" sz="1800" dirty="0">
                          <a:latin typeface="Times New Roman"/>
                          <a:ea typeface="Times New Roman"/>
                        </a:rPr>
                        <a:t> to take up arms – </a:t>
                      </a:r>
                      <a:r>
                        <a:rPr lang="en-US" sz="1800" b="1" u="sng" dirty="0">
                          <a:solidFill>
                            <a:srgbClr val="C00000"/>
                          </a:solidFill>
                          <a:latin typeface="Times New Roman"/>
                          <a:ea typeface="Times New Roman"/>
                        </a:rPr>
                        <a:t>perseverance</a:t>
                      </a:r>
                      <a:r>
                        <a:rPr lang="en-US" sz="1800" dirty="0">
                          <a:latin typeface="Times New Roman"/>
                          <a:ea typeface="Times New Roman"/>
                        </a:rPr>
                        <a:t> [</a:t>
                      </a:r>
                      <a:r>
                        <a:rPr lang="en-US" sz="1800" b="1" i="1" u="sng" dirty="0">
                          <a:latin typeface="Times New Roman"/>
                          <a:ea typeface="Times New Roman"/>
                        </a:rPr>
                        <a:t>hopeful endurance</a:t>
                      </a:r>
                      <a:r>
                        <a:rPr lang="en-US" sz="1800" dirty="0" smtClean="0">
                          <a:latin typeface="Times New Roman"/>
                          <a:ea typeface="Times New Roman"/>
                        </a:rPr>
                        <a:t>]</a:t>
                      </a:r>
                    </a:p>
                    <a:p>
                      <a:pPr marL="342900" marR="0" lvl="0" indent="-342900">
                        <a:spcBef>
                          <a:spcPts val="0"/>
                        </a:spcBef>
                        <a:spcAft>
                          <a:spcPts val="0"/>
                        </a:spcAft>
                        <a:buFont typeface="Symbol"/>
                        <a:buChar char=""/>
                      </a:pPr>
                      <a:endParaRPr lang="en-US" sz="1600" dirty="0">
                        <a:latin typeface="Times New Roman"/>
                        <a:ea typeface="Times New Roman"/>
                      </a:endParaRPr>
                    </a:p>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Romans 8:25</a:t>
                      </a:r>
                      <a:r>
                        <a:rPr lang="en-US" sz="1800" dirty="0">
                          <a:latin typeface="Times New Roman"/>
                          <a:ea typeface="Times New Roman"/>
                        </a:rPr>
                        <a:t> But if we </a:t>
                      </a:r>
                      <a:r>
                        <a:rPr lang="en-US" sz="1800" b="1" u="sng" dirty="0">
                          <a:latin typeface="Times New Roman"/>
                          <a:ea typeface="Times New Roman"/>
                        </a:rPr>
                        <a:t>hope for what we do not see</a:t>
                      </a:r>
                      <a:r>
                        <a:rPr lang="en-US" sz="1800" dirty="0">
                          <a:latin typeface="Times New Roman"/>
                          <a:ea typeface="Times New Roman"/>
                        </a:rPr>
                        <a:t>, with </a:t>
                      </a:r>
                      <a:r>
                        <a:rPr lang="en-US" sz="1800" b="1" u="sng" dirty="0">
                          <a:latin typeface="Times New Roman"/>
                          <a:ea typeface="Times New Roman"/>
                        </a:rPr>
                        <a:t>perseverance</a:t>
                      </a:r>
                      <a:r>
                        <a:rPr lang="en-US" sz="1800" dirty="0">
                          <a:latin typeface="Times New Roman"/>
                          <a:ea typeface="Times New Roman"/>
                        </a:rPr>
                        <a:t> we wait eagerly for it. </a:t>
                      </a:r>
                      <a:endParaRPr lang="en-US" sz="16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26</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sp>
        <p:nvSpPr>
          <p:cNvPr id="9" name="TextBox 8"/>
          <p:cNvSpPr txBox="1"/>
          <p:nvPr/>
        </p:nvSpPr>
        <p:spPr>
          <a:xfrm>
            <a:off x="457200" y="757535"/>
            <a:ext cx="8382000" cy="461665"/>
          </a:xfrm>
          <a:prstGeom prst="rect">
            <a:avLst/>
          </a:prstGeom>
          <a:solidFill>
            <a:schemeClr val="accent4">
              <a:lumMod val="60000"/>
              <a:lumOff val="40000"/>
            </a:schemeClr>
          </a:solidFill>
        </p:spPr>
        <p:txBody>
          <a:bodyPr wrap="square" rtlCol="0">
            <a:spAutoFit/>
          </a:bodyPr>
          <a:lstStyle/>
          <a:p>
            <a:pPr algn="ctr"/>
            <a:r>
              <a:rPr lang="en-US" sz="2400" dirty="0" smtClean="0"/>
              <a:t>The Final False Prophet</a:t>
            </a:r>
            <a:endParaRPr lang="en-US" sz="2400" dirty="0"/>
          </a:p>
        </p:txBody>
      </p:sp>
      <p:graphicFrame>
        <p:nvGraphicFramePr>
          <p:cNvPr id="10" name="Table 9"/>
          <p:cNvGraphicFramePr>
            <a:graphicFrameLocks noGrp="1"/>
          </p:cNvGraphicFramePr>
          <p:nvPr/>
        </p:nvGraphicFramePr>
        <p:xfrm>
          <a:off x="457200" y="1219200"/>
          <a:ext cx="8382000" cy="4953000"/>
        </p:xfrm>
        <a:graphic>
          <a:graphicData uri="http://schemas.openxmlformats.org/drawingml/2006/table">
            <a:tbl>
              <a:tblPr/>
              <a:tblGrid>
                <a:gridCol w="2514600"/>
                <a:gridCol w="3048000"/>
                <a:gridCol w="2819400"/>
              </a:tblGrid>
              <a:tr h="4953000">
                <a:tc>
                  <a:txBody>
                    <a:bodyPr/>
                    <a:lstStyle/>
                    <a:p>
                      <a:pPr marL="102870" marR="0" indent="-102870">
                        <a:spcBef>
                          <a:spcPts val="0"/>
                        </a:spcBef>
                        <a:spcAft>
                          <a:spcPts val="0"/>
                        </a:spcAft>
                        <a:tabLst>
                          <a:tab pos="457200" algn="l"/>
                          <a:tab pos="457200" algn="l"/>
                        </a:tabLst>
                      </a:pPr>
                      <a:r>
                        <a:rPr lang="en-US" sz="1800" baseline="30000" dirty="0">
                          <a:solidFill>
                            <a:srgbClr val="0000FF"/>
                          </a:solidFill>
                          <a:latin typeface="Times New Roman"/>
                          <a:ea typeface="Times New Roman"/>
                        </a:rPr>
                        <a:t>11</a:t>
                      </a:r>
                      <a:r>
                        <a:rPr lang="en-US" sz="1800" dirty="0">
                          <a:latin typeface="Times New Roman"/>
                          <a:ea typeface="Times New Roman"/>
                        </a:rPr>
                        <a:t>And I saw </a:t>
                      </a:r>
                      <a:r>
                        <a:rPr lang="en-US" sz="1800" b="1" u="sng" dirty="0">
                          <a:solidFill>
                            <a:srgbClr val="C00000"/>
                          </a:solidFill>
                          <a:latin typeface="Times New Roman"/>
                          <a:ea typeface="Times New Roman"/>
                        </a:rPr>
                        <a:t>another</a:t>
                      </a:r>
                      <a:r>
                        <a:rPr lang="en-US" sz="1800" dirty="0">
                          <a:latin typeface="Times New Roman"/>
                          <a:ea typeface="Times New Roman"/>
                        </a:rPr>
                        <a:t> </a:t>
                      </a:r>
                      <a:r>
                        <a:rPr lang="en-US" sz="1800" b="1" u="sng" dirty="0">
                          <a:solidFill>
                            <a:srgbClr val="C00000"/>
                          </a:solidFill>
                          <a:latin typeface="Times New Roman"/>
                          <a:ea typeface="Times New Roman"/>
                        </a:rPr>
                        <a:t>beast</a:t>
                      </a:r>
                      <a:r>
                        <a:rPr lang="en-US" sz="1800" b="1" dirty="0">
                          <a:latin typeface="Times New Roman"/>
                          <a:ea typeface="Times New Roman"/>
                        </a:rPr>
                        <a:t> </a:t>
                      </a:r>
                      <a:r>
                        <a:rPr lang="en-US" sz="1800" b="1" u="sng" dirty="0">
                          <a:latin typeface="Times New Roman"/>
                          <a:ea typeface="Times New Roman"/>
                        </a:rPr>
                        <a:t>coming up out of the earth</a:t>
                      </a:r>
                      <a:r>
                        <a:rPr lang="en-US" sz="1800" dirty="0">
                          <a:latin typeface="Times New Roman"/>
                          <a:ea typeface="Times New Roman"/>
                        </a:rPr>
                        <a:t>; and he had two horns like a </a:t>
                      </a:r>
                      <a:r>
                        <a:rPr lang="en-US" sz="1800" b="1" u="sng" dirty="0">
                          <a:latin typeface="Times New Roman"/>
                          <a:ea typeface="Times New Roman"/>
                        </a:rPr>
                        <a:t>lamb</a:t>
                      </a:r>
                      <a:r>
                        <a:rPr lang="en-US" sz="1800" dirty="0">
                          <a:latin typeface="Times New Roman"/>
                          <a:ea typeface="Times New Roman"/>
                        </a:rPr>
                        <a:t>, and he spoke as a </a:t>
                      </a:r>
                      <a:r>
                        <a:rPr lang="en-US" sz="1800" b="1" u="sng" dirty="0">
                          <a:solidFill>
                            <a:srgbClr val="C00000"/>
                          </a:solidFill>
                          <a:latin typeface="Times New Roman"/>
                          <a:ea typeface="Times New Roman"/>
                        </a:rPr>
                        <a:t>dragon</a:t>
                      </a:r>
                      <a:r>
                        <a:rPr lang="en-US" sz="1800" dirty="0">
                          <a:latin typeface="Times New Roman"/>
                          <a:ea typeface="Times New Roman"/>
                        </a:rPr>
                        <a:t>. </a:t>
                      </a:r>
                      <a:r>
                        <a:rPr lang="en-US" sz="1800" baseline="30000" dirty="0">
                          <a:solidFill>
                            <a:srgbClr val="0000FF"/>
                          </a:solidFill>
                          <a:latin typeface="Times New Roman"/>
                          <a:ea typeface="Times New Roman"/>
                        </a:rPr>
                        <a:t>12</a:t>
                      </a:r>
                      <a:r>
                        <a:rPr lang="en-US" sz="1800" dirty="0">
                          <a:latin typeface="Times New Roman"/>
                          <a:ea typeface="Times New Roman"/>
                        </a:rPr>
                        <a:t>And he </a:t>
                      </a:r>
                      <a:r>
                        <a:rPr lang="en-US" sz="1800" b="1" u="sng" dirty="0">
                          <a:latin typeface="Times New Roman"/>
                          <a:ea typeface="Times New Roman"/>
                        </a:rPr>
                        <a:t>exercises all the authority of the first beast</a:t>
                      </a:r>
                      <a:r>
                        <a:rPr lang="en-US" sz="1800" dirty="0">
                          <a:latin typeface="Times New Roman"/>
                          <a:ea typeface="Times New Roman"/>
                        </a:rPr>
                        <a:t> in his presence. And he makes the earth and </a:t>
                      </a:r>
                      <a:r>
                        <a:rPr lang="en-US" sz="1800" b="1" u="sng" dirty="0">
                          <a:solidFill>
                            <a:srgbClr val="29A729"/>
                          </a:solidFill>
                          <a:latin typeface="Times New Roman"/>
                          <a:ea typeface="Times New Roman"/>
                        </a:rPr>
                        <a:t>those who dwell in it</a:t>
                      </a:r>
                      <a:r>
                        <a:rPr lang="en-US" sz="1800" dirty="0">
                          <a:latin typeface="Times New Roman"/>
                          <a:ea typeface="Times New Roman"/>
                        </a:rPr>
                        <a:t> to </a:t>
                      </a:r>
                      <a:r>
                        <a:rPr lang="en-US" sz="1800" b="1" u="sng" dirty="0">
                          <a:latin typeface="Times New Roman"/>
                          <a:ea typeface="Times New Roman"/>
                        </a:rPr>
                        <a:t>worship</a:t>
                      </a:r>
                      <a:r>
                        <a:rPr lang="en-US" sz="1800" dirty="0">
                          <a:latin typeface="Times New Roman"/>
                          <a:ea typeface="Times New Roman"/>
                        </a:rPr>
                        <a:t> the </a:t>
                      </a:r>
                      <a:r>
                        <a:rPr lang="en-US" sz="1800" b="1" u="sng" dirty="0">
                          <a:latin typeface="Times New Roman"/>
                          <a:ea typeface="Times New Roman"/>
                        </a:rPr>
                        <a:t>first</a:t>
                      </a:r>
                      <a:r>
                        <a:rPr lang="en-US" sz="1800" dirty="0">
                          <a:latin typeface="Times New Roman"/>
                          <a:ea typeface="Times New Roman"/>
                        </a:rPr>
                        <a:t> </a:t>
                      </a:r>
                      <a:r>
                        <a:rPr lang="en-US" sz="1800" b="1" u="sng" dirty="0">
                          <a:latin typeface="Times New Roman"/>
                          <a:ea typeface="Times New Roman"/>
                        </a:rPr>
                        <a:t>beast</a:t>
                      </a:r>
                      <a:r>
                        <a:rPr lang="en-US" sz="1800" dirty="0">
                          <a:latin typeface="Times New Roman"/>
                          <a:ea typeface="Times New Roman"/>
                        </a:rPr>
                        <a:t>, whose </a:t>
                      </a:r>
                      <a:r>
                        <a:rPr lang="en-US" sz="1800" b="1" u="sng" dirty="0">
                          <a:latin typeface="Times New Roman"/>
                          <a:ea typeface="Times New Roman"/>
                        </a:rPr>
                        <a:t>fatal wound</a:t>
                      </a:r>
                      <a:r>
                        <a:rPr lang="en-US" sz="1800" dirty="0">
                          <a:latin typeface="Times New Roman"/>
                          <a:ea typeface="Times New Roman"/>
                        </a:rPr>
                        <a:t> was healed.</a:t>
                      </a:r>
                      <a:endParaRPr lang="en-US" sz="16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800" b="1" dirty="0">
                          <a:solidFill>
                            <a:srgbClr val="0000FF"/>
                          </a:solidFill>
                          <a:latin typeface="Times New Roman"/>
                          <a:ea typeface="Times New Roman"/>
                        </a:rPr>
                        <a:t>Rev. 16:13</a:t>
                      </a:r>
                      <a:r>
                        <a:rPr lang="en-US" sz="1800" dirty="0">
                          <a:latin typeface="Times New Roman"/>
                          <a:ea typeface="Times New Roman"/>
                        </a:rPr>
                        <a:t> And I saw </a:t>
                      </a:r>
                      <a:r>
                        <a:rPr lang="en-US" sz="1800" i="1" dirty="0">
                          <a:latin typeface="Times New Roman"/>
                          <a:ea typeface="Times New Roman"/>
                        </a:rPr>
                        <a:t>coming</a:t>
                      </a:r>
                      <a:r>
                        <a:rPr lang="en-US" sz="1800" dirty="0">
                          <a:latin typeface="Times New Roman"/>
                          <a:ea typeface="Times New Roman"/>
                        </a:rPr>
                        <a:t> out of the mouth of </a:t>
                      </a:r>
                      <a:r>
                        <a:rPr lang="en-US" sz="1800" b="1" u="sng" dirty="0">
                          <a:solidFill>
                            <a:srgbClr val="C00000"/>
                          </a:solidFill>
                          <a:latin typeface="Times New Roman"/>
                          <a:ea typeface="Times New Roman"/>
                        </a:rPr>
                        <a:t>the dragon</a:t>
                      </a:r>
                      <a:r>
                        <a:rPr lang="en-US" sz="1800" dirty="0">
                          <a:latin typeface="Times New Roman"/>
                          <a:ea typeface="Times New Roman"/>
                        </a:rPr>
                        <a:t> and out of the mouth of </a:t>
                      </a:r>
                      <a:r>
                        <a:rPr lang="en-US" sz="1800" b="1" u="sng" dirty="0">
                          <a:solidFill>
                            <a:srgbClr val="C00000"/>
                          </a:solidFill>
                          <a:latin typeface="Times New Roman"/>
                          <a:ea typeface="Times New Roman"/>
                        </a:rPr>
                        <a:t>the beast</a:t>
                      </a:r>
                      <a:r>
                        <a:rPr lang="en-US" sz="1800" dirty="0">
                          <a:latin typeface="Times New Roman"/>
                          <a:ea typeface="Times New Roman"/>
                        </a:rPr>
                        <a:t> and out of the mouth of </a:t>
                      </a:r>
                      <a:r>
                        <a:rPr lang="en-US" sz="1800" b="1" u="sng" dirty="0">
                          <a:solidFill>
                            <a:srgbClr val="C00000"/>
                          </a:solidFill>
                          <a:latin typeface="Times New Roman"/>
                          <a:ea typeface="Times New Roman"/>
                        </a:rPr>
                        <a:t>the false prophet</a:t>
                      </a:r>
                      <a:r>
                        <a:rPr lang="en-US" sz="1800" dirty="0">
                          <a:latin typeface="Times New Roman"/>
                          <a:ea typeface="Times New Roman"/>
                        </a:rPr>
                        <a:t>, three unclean spirits like frogs</a:t>
                      </a:r>
                      <a:r>
                        <a:rPr lang="en-US" sz="1800" dirty="0" smtClean="0">
                          <a:latin typeface="Times New Roman"/>
                          <a:ea typeface="Times New Roman"/>
                        </a:rPr>
                        <a:t>;</a:t>
                      </a:r>
                    </a:p>
                    <a:p>
                      <a:pPr marL="102870" marR="0" indent="-102870">
                        <a:spcBef>
                          <a:spcPts val="0"/>
                        </a:spcBef>
                        <a:spcAft>
                          <a:spcPts val="0"/>
                        </a:spcAft>
                        <a:tabLst>
                          <a:tab pos="457200" algn="l"/>
                          <a:tab pos="457200" algn="l"/>
                        </a:tabLst>
                      </a:pPr>
                      <a:endParaRPr lang="en-US" sz="1800" dirty="0" smtClean="0">
                        <a:latin typeface="Times New Roman"/>
                        <a:ea typeface="Times New Roman"/>
                      </a:endParaRPr>
                    </a:p>
                    <a:p>
                      <a:pPr marL="102870" marR="0" indent="-102870">
                        <a:spcBef>
                          <a:spcPts val="0"/>
                        </a:spcBef>
                        <a:spcAft>
                          <a:spcPts val="0"/>
                        </a:spcAft>
                        <a:tabLst>
                          <a:tab pos="457200" algn="l"/>
                          <a:tab pos="457200" algn="l"/>
                        </a:tabLst>
                      </a:pPr>
                      <a:endParaRPr lang="en-US" sz="1800" dirty="0" smtClean="0">
                        <a:latin typeface="Times New Roman"/>
                        <a:ea typeface="Times New Roman"/>
                      </a:endParaRPr>
                    </a:p>
                    <a:p>
                      <a:pPr marL="102870" marR="0" indent="-102870">
                        <a:spcBef>
                          <a:spcPts val="0"/>
                        </a:spcBef>
                        <a:spcAft>
                          <a:spcPts val="0"/>
                        </a:spcAft>
                        <a:tabLst>
                          <a:tab pos="457200" algn="l"/>
                          <a:tab pos="457200" algn="l"/>
                        </a:tabLst>
                      </a:pPr>
                      <a:endParaRPr lang="en-US" sz="1800" dirty="0" smtClean="0">
                        <a:latin typeface="Times New Roman"/>
                        <a:ea typeface="Times New Roman"/>
                      </a:endParaRPr>
                    </a:p>
                    <a:p>
                      <a:pPr marL="102870" marR="0" indent="-102870">
                        <a:spcBef>
                          <a:spcPts val="0"/>
                        </a:spcBef>
                        <a:spcAft>
                          <a:spcPts val="0"/>
                        </a:spcAft>
                        <a:tabLst>
                          <a:tab pos="457200" algn="l"/>
                          <a:tab pos="457200" algn="l"/>
                        </a:tabLst>
                      </a:pPr>
                      <a:r>
                        <a:rPr lang="en-US" sz="1800" i="1" dirty="0" smtClean="0">
                          <a:latin typeface="Times New Roman" pitchFamily="18" charset="0"/>
                          <a:ea typeface="Times New Roman"/>
                          <a:cs typeface="Times New Roman" pitchFamily="18" charset="0"/>
                        </a:rPr>
                        <a:t> </a:t>
                      </a:r>
                    </a:p>
                    <a:p>
                      <a:pPr marL="102870" marR="0" indent="-102870">
                        <a:spcBef>
                          <a:spcPts val="0"/>
                        </a:spcBef>
                        <a:spcAft>
                          <a:spcPts val="0"/>
                        </a:spcAft>
                        <a:tabLst>
                          <a:tab pos="457200" algn="l"/>
                          <a:tab pos="457200" algn="l"/>
                        </a:tabLst>
                      </a:pPr>
                      <a:endParaRPr lang="en-US" sz="1600" dirty="0">
                        <a:latin typeface="Times New Roman" pitchFamily="18" charset="0"/>
                        <a:ea typeface="Times New Roman"/>
                        <a:cs typeface="Times New Roman" pitchFamily="18" charset="0"/>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“another” – of the same kind, meaning a human not an institution</a:t>
                      </a: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“Out of </a:t>
                      </a:r>
                      <a:r>
                        <a:rPr lang="en-US" sz="1800" dirty="0">
                          <a:latin typeface="Times New Roman"/>
                          <a:ea typeface="Times New Roman"/>
                        </a:rPr>
                        <a:t>the</a:t>
                      </a:r>
                      <a:r>
                        <a:rPr lang="en-US" sz="1800" dirty="0">
                          <a:solidFill>
                            <a:srgbClr val="000000"/>
                          </a:solidFill>
                          <a:latin typeface="Times New Roman"/>
                          <a:ea typeface="Times New Roman"/>
                        </a:rPr>
                        <a:t> earth” implies from human society, e.g. secularism, apostate religion.</a:t>
                      </a: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“lamb” – meekness and gentleness </a:t>
                      </a:r>
                      <a:r>
                        <a:rPr lang="en-US" sz="1800" dirty="0" smtClean="0">
                          <a:solidFill>
                            <a:srgbClr val="000000"/>
                          </a:solidFill>
                          <a:latin typeface="Times New Roman"/>
                          <a:ea typeface="Times New Roman"/>
                        </a:rPr>
                        <a:t>deception</a:t>
                      </a:r>
                    </a:p>
                    <a:p>
                      <a:pPr marL="342900" marR="0" lvl="0" indent="-342900">
                        <a:spcBef>
                          <a:spcPts val="0"/>
                        </a:spcBef>
                        <a:spcAft>
                          <a:spcPts val="0"/>
                        </a:spcAft>
                        <a:buFont typeface="Symbol"/>
                        <a:buChar char=""/>
                      </a:pPr>
                      <a:endParaRPr lang="en-US" sz="1800" dirty="0" smtClean="0">
                        <a:solidFill>
                          <a:srgbClr val="000000"/>
                        </a:solidFill>
                        <a:latin typeface="Times New Roman"/>
                        <a:ea typeface="Times New Roman"/>
                      </a:endParaRPr>
                    </a:p>
                    <a:p>
                      <a:pPr marL="342900" marR="0" lvl="0" indent="-342900">
                        <a:spcBef>
                          <a:spcPts val="0"/>
                        </a:spcBef>
                        <a:spcAft>
                          <a:spcPts val="0"/>
                        </a:spcAft>
                        <a:buFont typeface="Symbol"/>
                        <a:buChar char=""/>
                      </a:pPr>
                      <a:endParaRPr lang="en-US" sz="1600" dirty="0">
                        <a:latin typeface="Times New Roman"/>
                        <a:ea typeface="Times New Roman"/>
                      </a:endParaRPr>
                    </a:p>
                    <a:p>
                      <a:pPr marL="342900" marR="0" lvl="0" indent="-342900">
                        <a:spcBef>
                          <a:spcPts val="0"/>
                        </a:spcBef>
                        <a:spcAft>
                          <a:spcPts val="0"/>
                        </a:spcAft>
                        <a:buFont typeface="Symbol"/>
                        <a:buChar char=""/>
                      </a:pPr>
                      <a:r>
                        <a:rPr lang="en-US" sz="1800" dirty="0">
                          <a:solidFill>
                            <a:srgbClr val="000000"/>
                          </a:solidFill>
                          <a:latin typeface="Times New Roman"/>
                          <a:ea typeface="Times New Roman"/>
                        </a:rPr>
                        <a:t>We have an </a:t>
                      </a:r>
                      <a:r>
                        <a:rPr lang="en-US" sz="1800" b="1" u="sng" dirty="0">
                          <a:solidFill>
                            <a:srgbClr val="000000"/>
                          </a:solidFill>
                          <a:latin typeface="Times New Roman"/>
                          <a:ea typeface="Times New Roman"/>
                        </a:rPr>
                        <a:t>unholy trinity</a:t>
                      </a:r>
                      <a:r>
                        <a:rPr lang="en-US" sz="1800" dirty="0">
                          <a:solidFill>
                            <a:srgbClr val="000000"/>
                          </a:solidFill>
                          <a:latin typeface="Times New Roman"/>
                          <a:ea typeface="Times New Roman"/>
                        </a:rPr>
                        <a:t> now.</a:t>
                      </a:r>
                      <a:endParaRPr lang="en-US" sz="16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27</a:t>
            </a:fld>
            <a:endParaRPr lang="en-US"/>
          </a:p>
        </p:txBody>
      </p:sp>
      <p:pic>
        <p:nvPicPr>
          <p:cNvPr id="1026" name="Picture 2" descr="J:\PatSmith-jpgs\20.jpg"/>
          <p:cNvPicPr>
            <a:picLocks noChangeAspect="1" noChangeArrowheads="1"/>
          </p:cNvPicPr>
          <p:nvPr/>
        </p:nvPicPr>
        <p:blipFill>
          <a:blip r:embed="rId2" cstate="print"/>
          <a:srcRect/>
          <a:stretch>
            <a:fillRect/>
          </a:stretch>
        </p:blipFill>
        <p:spPr bwMode="auto">
          <a:xfrm>
            <a:off x="0" y="0"/>
            <a:ext cx="9144000" cy="6423025"/>
          </a:xfrm>
          <a:prstGeom prst="rect">
            <a:avLst/>
          </a:prstGeom>
          <a:noFill/>
        </p:spPr>
      </p:pic>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28</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7" name="Table 6"/>
          <p:cNvGraphicFramePr>
            <a:graphicFrameLocks noGrp="1"/>
          </p:cNvGraphicFramePr>
          <p:nvPr/>
        </p:nvGraphicFramePr>
        <p:xfrm>
          <a:off x="533400" y="990600"/>
          <a:ext cx="7772399" cy="5364480"/>
        </p:xfrm>
        <a:graphic>
          <a:graphicData uri="http://schemas.openxmlformats.org/drawingml/2006/table">
            <a:tbl>
              <a:tblPr/>
              <a:tblGrid>
                <a:gridCol w="1905000"/>
                <a:gridCol w="3520030"/>
                <a:gridCol w="2347369"/>
              </a:tblGrid>
              <a:tr h="4953000">
                <a:tc>
                  <a:txBody>
                    <a:bodyPr/>
                    <a:lstStyle/>
                    <a:p>
                      <a:pPr marL="102870" marR="0" indent="-102870">
                        <a:spcBef>
                          <a:spcPts val="0"/>
                        </a:spcBef>
                        <a:spcAft>
                          <a:spcPts val="0"/>
                        </a:spcAft>
                        <a:tabLst>
                          <a:tab pos="457200" algn="l"/>
                          <a:tab pos="457200" algn="l"/>
                        </a:tabLst>
                      </a:pPr>
                      <a:r>
                        <a:rPr lang="en-US" sz="1600" baseline="30000">
                          <a:solidFill>
                            <a:srgbClr val="0000FF"/>
                          </a:solidFill>
                          <a:latin typeface="Times New Roman"/>
                          <a:ea typeface="Times New Roman"/>
                        </a:rPr>
                        <a:t>13</a:t>
                      </a:r>
                      <a:r>
                        <a:rPr lang="en-US" sz="1600">
                          <a:latin typeface="Times New Roman"/>
                          <a:ea typeface="Times New Roman"/>
                        </a:rPr>
                        <a:t>And he performs </a:t>
                      </a:r>
                      <a:r>
                        <a:rPr lang="en-US" sz="1600" b="1" u="sng">
                          <a:latin typeface="Times New Roman"/>
                          <a:ea typeface="Times New Roman"/>
                        </a:rPr>
                        <a:t>great signs</a:t>
                      </a:r>
                      <a:r>
                        <a:rPr lang="en-US" sz="1600">
                          <a:latin typeface="Times New Roman"/>
                          <a:ea typeface="Times New Roman"/>
                        </a:rPr>
                        <a:t>, so that he even makes </a:t>
                      </a:r>
                      <a:r>
                        <a:rPr lang="en-US" sz="1600" b="1" u="sng">
                          <a:latin typeface="Times New Roman"/>
                          <a:ea typeface="Times New Roman"/>
                        </a:rPr>
                        <a:t>fire</a:t>
                      </a:r>
                      <a:r>
                        <a:rPr lang="en-US" sz="1600">
                          <a:latin typeface="Times New Roman"/>
                          <a:ea typeface="Times New Roman"/>
                        </a:rPr>
                        <a:t> come down out of heaven to the earth in the presence of men. </a:t>
                      </a:r>
                      <a:r>
                        <a:rPr lang="en-US" sz="1600" baseline="30000">
                          <a:solidFill>
                            <a:srgbClr val="0000FF"/>
                          </a:solidFill>
                          <a:latin typeface="Times New Roman"/>
                          <a:ea typeface="Times New Roman"/>
                        </a:rPr>
                        <a:t>14</a:t>
                      </a:r>
                      <a:r>
                        <a:rPr lang="en-US" sz="1600">
                          <a:latin typeface="Times New Roman"/>
                          <a:ea typeface="Times New Roman"/>
                        </a:rPr>
                        <a:t>And he </a:t>
                      </a:r>
                      <a:r>
                        <a:rPr lang="en-US" sz="1600" b="1" u="sng">
                          <a:solidFill>
                            <a:srgbClr val="C00000"/>
                          </a:solidFill>
                          <a:latin typeface="Times New Roman"/>
                          <a:ea typeface="Times New Roman"/>
                        </a:rPr>
                        <a:t>deceives</a:t>
                      </a:r>
                      <a:r>
                        <a:rPr lang="en-US" sz="1600">
                          <a:latin typeface="Times New Roman"/>
                          <a:ea typeface="Times New Roman"/>
                        </a:rPr>
                        <a:t> </a:t>
                      </a:r>
                      <a:r>
                        <a:rPr lang="en-US" sz="1600" b="1" u="sng">
                          <a:solidFill>
                            <a:srgbClr val="29A729"/>
                          </a:solidFill>
                          <a:latin typeface="Times New Roman"/>
                          <a:ea typeface="Times New Roman"/>
                        </a:rPr>
                        <a:t>those who dwell on the earth</a:t>
                      </a:r>
                      <a:r>
                        <a:rPr lang="en-US" sz="1600">
                          <a:latin typeface="Times New Roman"/>
                          <a:ea typeface="Times New Roman"/>
                        </a:rPr>
                        <a:t> because of the signs which it was given him to perform in the presence of the </a:t>
                      </a:r>
                      <a:r>
                        <a:rPr lang="en-US" sz="1600" b="1" u="sng">
                          <a:solidFill>
                            <a:srgbClr val="C00000"/>
                          </a:solidFill>
                          <a:latin typeface="Times New Roman"/>
                          <a:ea typeface="Times New Roman"/>
                        </a:rPr>
                        <a:t>beast</a:t>
                      </a:r>
                      <a:r>
                        <a:rPr lang="en-US" sz="1600">
                          <a:latin typeface="Times New Roman"/>
                          <a:ea typeface="Times New Roman"/>
                        </a:rPr>
                        <a:t>, telling </a:t>
                      </a:r>
                      <a:r>
                        <a:rPr lang="en-US" sz="1600" b="1" u="sng">
                          <a:solidFill>
                            <a:srgbClr val="29A729"/>
                          </a:solidFill>
                          <a:latin typeface="Times New Roman"/>
                          <a:ea typeface="Times New Roman"/>
                        </a:rPr>
                        <a:t>those who dwell on the earth</a:t>
                      </a:r>
                      <a:r>
                        <a:rPr lang="en-US" sz="1600">
                          <a:latin typeface="Times New Roman"/>
                          <a:ea typeface="Times New Roman"/>
                        </a:rPr>
                        <a:t> to make an </a:t>
                      </a:r>
                      <a:r>
                        <a:rPr lang="en-US" sz="1600" b="1" u="sng">
                          <a:latin typeface="Times New Roman"/>
                          <a:ea typeface="Times New Roman"/>
                        </a:rPr>
                        <a:t>image to the beast</a:t>
                      </a:r>
                      <a:r>
                        <a:rPr lang="en-US" sz="1600">
                          <a:latin typeface="Times New Roman"/>
                          <a:ea typeface="Times New Roman"/>
                        </a:rPr>
                        <a:t> who </a:t>
                      </a:r>
                      <a:r>
                        <a:rPr lang="en-US" sz="1600" b="1" u="sng">
                          <a:latin typeface="Times New Roman"/>
                          <a:ea typeface="Times New Roman"/>
                        </a:rPr>
                        <a:t>had the wound of the sword and has come to life</a:t>
                      </a:r>
                      <a:r>
                        <a:rPr lang="en-US" sz="1600">
                          <a:latin typeface="Times New Roman"/>
                          <a:ea typeface="Times New Roman"/>
                        </a:rPr>
                        <a:t>.</a:t>
                      </a:r>
                      <a:endParaRPr lang="en-US" sz="14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600" b="1">
                          <a:solidFill>
                            <a:srgbClr val="0000FF"/>
                          </a:solidFill>
                          <a:latin typeface="Times New Roman"/>
                          <a:ea typeface="Times New Roman"/>
                        </a:rPr>
                        <a:t>2 Thes. 2:3-4</a:t>
                      </a:r>
                      <a:r>
                        <a:rPr lang="en-US" sz="1600">
                          <a:latin typeface="Times New Roman"/>
                          <a:ea typeface="Times New Roman"/>
                        </a:rPr>
                        <a:t> Let no one in any way deceive you, for </a:t>
                      </a:r>
                      <a:r>
                        <a:rPr lang="en-US" sz="1600" b="1" i="1" u="sng">
                          <a:latin typeface="Times New Roman"/>
                          <a:ea typeface="Times New Roman"/>
                        </a:rPr>
                        <a:t>it will not come</a:t>
                      </a:r>
                      <a:r>
                        <a:rPr lang="en-US" sz="1600">
                          <a:latin typeface="Times New Roman"/>
                          <a:ea typeface="Times New Roman"/>
                        </a:rPr>
                        <a:t> unless the </a:t>
                      </a:r>
                      <a:r>
                        <a:rPr lang="en-US" sz="1600" b="1" u="sng">
                          <a:latin typeface="Times New Roman"/>
                          <a:ea typeface="Times New Roman"/>
                        </a:rPr>
                        <a:t>apostasy comes first</a:t>
                      </a:r>
                      <a:r>
                        <a:rPr lang="en-US" sz="1600">
                          <a:latin typeface="Times New Roman"/>
                          <a:ea typeface="Times New Roman"/>
                        </a:rPr>
                        <a:t>, and the </a:t>
                      </a:r>
                      <a:r>
                        <a:rPr lang="en-US" sz="1600" b="1" u="sng">
                          <a:latin typeface="Times New Roman"/>
                          <a:ea typeface="Times New Roman"/>
                        </a:rPr>
                        <a:t>man of lawlessness is revealed, the son of destruction</a:t>
                      </a:r>
                      <a:r>
                        <a:rPr lang="en-US" sz="1600">
                          <a:latin typeface="Times New Roman"/>
                          <a:ea typeface="Times New Roman"/>
                        </a:rPr>
                        <a:t>, </a:t>
                      </a:r>
                      <a:r>
                        <a:rPr lang="en-US" sz="1600" baseline="30000">
                          <a:solidFill>
                            <a:srgbClr val="0000FF"/>
                          </a:solidFill>
                          <a:latin typeface="Times New Roman"/>
                          <a:ea typeface="Times New Roman"/>
                        </a:rPr>
                        <a:t>4</a:t>
                      </a:r>
                      <a:r>
                        <a:rPr lang="en-US" sz="1600">
                          <a:latin typeface="Times New Roman"/>
                          <a:ea typeface="Times New Roman"/>
                        </a:rPr>
                        <a:t>who opposes and exalts himself above every so-called god or object of worship, so that </a:t>
                      </a:r>
                      <a:r>
                        <a:rPr lang="en-US" sz="1600" b="1" u="sng">
                          <a:latin typeface="Times New Roman"/>
                          <a:ea typeface="Times New Roman"/>
                        </a:rPr>
                        <a:t>he takes his seat in the temple of God</a:t>
                      </a:r>
                      <a:r>
                        <a:rPr lang="en-US" sz="1600">
                          <a:latin typeface="Times New Roman"/>
                          <a:ea typeface="Times New Roman"/>
                        </a:rPr>
                        <a:t>, displaying himself as being God…</a:t>
                      </a:r>
                      <a:endParaRPr lang="en-US" sz="1400">
                        <a:latin typeface="Times New Roman"/>
                        <a:ea typeface="Times New Roman"/>
                      </a:endParaRPr>
                    </a:p>
                    <a:p>
                      <a:pPr marL="102870" marR="0" indent="-102870">
                        <a:spcBef>
                          <a:spcPts val="0"/>
                        </a:spcBef>
                        <a:spcAft>
                          <a:spcPts val="0"/>
                        </a:spcAft>
                        <a:tabLst>
                          <a:tab pos="457200" algn="l"/>
                          <a:tab pos="457200" algn="l"/>
                        </a:tabLst>
                      </a:pPr>
                      <a:r>
                        <a:rPr lang="en-US" sz="1600" b="1">
                          <a:solidFill>
                            <a:srgbClr val="0000FF"/>
                          </a:solidFill>
                          <a:latin typeface="Times New Roman"/>
                          <a:ea typeface="Times New Roman"/>
                        </a:rPr>
                        <a:t>Rev. 19:20</a:t>
                      </a:r>
                      <a:r>
                        <a:rPr lang="en-US" sz="1600" b="1">
                          <a:latin typeface="Times New Roman"/>
                          <a:ea typeface="Times New Roman"/>
                        </a:rPr>
                        <a:t> </a:t>
                      </a:r>
                      <a:r>
                        <a:rPr lang="en-US" sz="1600">
                          <a:latin typeface="Times New Roman"/>
                          <a:ea typeface="Times New Roman"/>
                        </a:rPr>
                        <a:t> And the beast was seized, and with him </a:t>
                      </a:r>
                      <a:r>
                        <a:rPr lang="en-US" sz="1600" b="1" u="sng">
                          <a:latin typeface="Times New Roman"/>
                          <a:ea typeface="Times New Roman"/>
                        </a:rPr>
                        <a:t>the false prophet who performed the signs in his presence</a:t>
                      </a:r>
                      <a:r>
                        <a:rPr lang="en-US" sz="1600">
                          <a:latin typeface="Times New Roman"/>
                          <a:ea typeface="Times New Roman"/>
                        </a:rPr>
                        <a:t>, by which he deceived those who had received the mark of the beast and those who worshiped his image; these two were thrown alive into the lake of fire which burns with brimstone. </a:t>
                      </a:r>
                      <a:endParaRPr lang="en-US" sz="1400">
                        <a:latin typeface="Times New Roman"/>
                        <a:ea typeface="Times New Roman"/>
                      </a:endParaRPr>
                    </a:p>
                    <a:p>
                      <a:pPr marL="102870" marR="0" indent="-102870">
                        <a:spcBef>
                          <a:spcPts val="0"/>
                        </a:spcBef>
                        <a:spcAft>
                          <a:spcPts val="0"/>
                        </a:spcAft>
                        <a:tabLst>
                          <a:tab pos="457200" algn="l"/>
                          <a:tab pos="457200" algn="l"/>
                        </a:tabLst>
                      </a:pPr>
                      <a:r>
                        <a:rPr lang="en-US" sz="1600" b="1">
                          <a:solidFill>
                            <a:srgbClr val="0000FF"/>
                          </a:solidFill>
                          <a:latin typeface="Times New Roman"/>
                          <a:ea typeface="Times New Roman"/>
                        </a:rPr>
                        <a:t>Matt 24:15</a:t>
                      </a:r>
                      <a:r>
                        <a:rPr lang="en-US" sz="1600" b="1">
                          <a:latin typeface="Times New Roman"/>
                          <a:ea typeface="Times New Roman"/>
                        </a:rPr>
                        <a:t> </a:t>
                      </a:r>
                      <a:r>
                        <a:rPr lang="en-US" sz="1600">
                          <a:latin typeface="Times New Roman"/>
                          <a:ea typeface="Times New Roman"/>
                        </a:rPr>
                        <a:t>"</a:t>
                      </a:r>
                      <a:r>
                        <a:rPr lang="en-US" sz="1600">
                          <a:solidFill>
                            <a:srgbClr val="FF0000"/>
                          </a:solidFill>
                          <a:latin typeface="Times New Roman"/>
                          <a:ea typeface="Times New Roman"/>
                        </a:rPr>
                        <a:t>Therefore when you see the </a:t>
                      </a:r>
                      <a:r>
                        <a:rPr lang="en-US" sz="1600" b="1" u="sng">
                          <a:solidFill>
                            <a:srgbClr val="FF0000"/>
                          </a:solidFill>
                          <a:latin typeface="Times New Roman"/>
                          <a:ea typeface="Times New Roman"/>
                        </a:rPr>
                        <a:t>ABOMINATION OF DESOLATION</a:t>
                      </a:r>
                      <a:r>
                        <a:rPr lang="en-US" sz="1600">
                          <a:solidFill>
                            <a:srgbClr val="FF0000"/>
                          </a:solidFill>
                          <a:latin typeface="Times New Roman"/>
                          <a:ea typeface="Times New Roman"/>
                        </a:rPr>
                        <a:t> which was spoken of through Daniel the prophet, standing in the holy place (let the reader understand),</a:t>
                      </a:r>
                      <a:r>
                        <a:rPr lang="en-US" sz="1600">
                          <a:latin typeface="Times New Roman"/>
                          <a:ea typeface="Times New Roman"/>
                        </a:rPr>
                        <a:t> </a:t>
                      </a:r>
                      <a:endParaRPr lang="en-US" sz="140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2 Kings 1:10 </a:t>
                      </a:r>
                      <a:r>
                        <a:rPr lang="en-US" sz="1600" dirty="0">
                          <a:latin typeface="Times New Roman"/>
                          <a:ea typeface="Times New Roman"/>
                        </a:rPr>
                        <a:t>And Elijah answered and said to the captain of fifty, "If I am a man of God, </a:t>
                      </a:r>
                      <a:r>
                        <a:rPr lang="en-US" sz="1600" b="1" u="sng" dirty="0">
                          <a:latin typeface="Times New Roman"/>
                          <a:ea typeface="Times New Roman"/>
                        </a:rPr>
                        <a:t>let fire come down from heaven</a:t>
                      </a:r>
                      <a:r>
                        <a:rPr lang="en-US" sz="1600" dirty="0">
                          <a:latin typeface="Times New Roman"/>
                          <a:ea typeface="Times New Roman"/>
                        </a:rPr>
                        <a:t> and consume you and your fifty." Then fire came down from </a:t>
                      </a:r>
                      <a:r>
                        <a:rPr lang="en-US" sz="1600" dirty="0">
                          <a:solidFill>
                            <a:srgbClr val="000000"/>
                          </a:solidFill>
                          <a:latin typeface="Times New Roman"/>
                          <a:ea typeface="Times New Roman"/>
                        </a:rPr>
                        <a:t>heaven and consumed him and his fifty</a:t>
                      </a:r>
                      <a:r>
                        <a:rPr lang="en-US" sz="1600" dirty="0" smtClean="0">
                          <a:solidFill>
                            <a:srgbClr val="000000"/>
                          </a:solidFill>
                          <a:latin typeface="Times New Roman"/>
                          <a:ea typeface="Times New Roman"/>
                        </a:rPr>
                        <a:t>.</a:t>
                      </a:r>
                    </a:p>
                    <a:p>
                      <a:pPr marL="102870" marR="0" indent="-102870">
                        <a:spcBef>
                          <a:spcPts val="0"/>
                        </a:spcBef>
                        <a:spcAft>
                          <a:spcPts val="0"/>
                        </a:spcAft>
                        <a:tabLst>
                          <a:tab pos="457200" algn="l"/>
                          <a:tab pos="457200" algn="l"/>
                        </a:tabLst>
                      </a:pPr>
                      <a:endParaRPr lang="en-US" sz="1600" dirty="0" smtClean="0">
                        <a:solidFill>
                          <a:srgbClr val="000000"/>
                        </a:solidFill>
                        <a:latin typeface="Times New Roman"/>
                        <a:ea typeface="Times New Roman"/>
                      </a:endParaRPr>
                    </a:p>
                    <a:p>
                      <a:pPr marL="102870" marR="0" indent="-102870">
                        <a:spcBef>
                          <a:spcPts val="0"/>
                        </a:spcBef>
                        <a:spcAft>
                          <a:spcPts val="0"/>
                        </a:spcAft>
                        <a:tabLst>
                          <a:tab pos="457200" algn="l"/>
                          <a:tab pos="457200" algn="l"/>
                        </a:tabLst>
                      </a:pPr>
                      <a:endParaRPr lang="en-US" sz="1400" dirty="0">
                        <a:latin typeface="Times New Roman"/>
                        <a:ea typeface="Times New Roman"/>
                      </a:endParaRPr>
                    </a:p>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“deceives” – Greek </a:t>
                      </a:r>
                      <a:r>
                        <a:rPr lang="en-US" sz="1600" b="1" dirty="0" err="1">
                          <a:solidFill>
                            <a:srgbClr val="0000FF"/>
                          </a:solidFill>
                          <a:latin typeface="Times New Roman"/>
                          <a:ea typeface="Times New Roman"/>
                        </a:rPr>
                        <a:t>planao</a:t>
                      </a:r>
                      <a:r>
                        <a:rPr lang="en-US" sz="1600" dirty="0">
                          <a:solidFill>
                            <a:srgbClr val="000000"/>
                          </a:solidFill>
                          <a:latin typeface="Times New Roman"/>
                          <a:ea typeface="Times New Roman"/>
                        </a:rPr>
                        <a:t>,  literally </a:t>
                      </a:r>
                      <a:r>
                        <a:rPr lang="en-US" sz="1600" u="sng" dirty="0">
                          <a:solidFill>
                            <a:srgbClr val="000000"/>
                          </a:solidFill>
                          <a:latin typeface="Times New Roman"/>
                          <a:ea typeface="Times New Roman"/>
                        </a:rPr>
                        <a:t>to cause to wander</a:t>
                      </a:r>
                      <a:r>
                        <a:rPr lang="en-US" sz="1600" dirty="0">
                          <a:solidFill>
                            <a:srgbClr val="000000"/>
                          </a:solidFill>
                          <a:latin typeface="Times New Roman"/>
                          <a:ea typeface="Times New Roman"/>
                        </a:rPr>
                        <a:t>, root of the word planet</a:t>
                      </a:r>
                      <a:endParaRPr lang="en-US" sz="1400" dirty="0">
                        <a:latin typeface="Times New Roman"/>
                        <a:ea typeface="Times New Roman"/>
                      </a:endParaRPr>
                    </a:p>
                  </a:txBody>
                  <a:tcPr marL="49095" marR="4909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29</a:t>
            </a:fld>
            <a:endParaRPr lang="en-US"/>
          </a:p>
        </p:txBody>
      </p:sp>
      <p:sp>
        <p:nvSpPr>
          <p:cNvPr id="8" name="TextBox 7"/>
          <p:cNvSpPr txBox="1"/>
          <p:nvPr/>
        </p:nvSpPr>
        <p:spPr>
          <a:xfrm>
            <a:off x="1215992" y="762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457200" y="762000"/>
          <a:ext cx="8305799" cy="5257800"/>
        </p:xfrm>
        <a:graphic>
          <a:graphicData uri="http://schemas.openxmlformats.org/drawingml/2006/table">
            <a:tbl>
              <a:tblPr/>
              <a:tblGrid>
                <a:gridCol w="2438400"/>
                <a:gridCol w="3733800"/>
                <a:gridCol w="2133599"/>
              </a:tblGrid>
              <a:tr h="5257800">
                <a:tc>
                  <a:txBody>
                    <a:bodyPr/>
                    <a:lstStyle/>
                    <a:p>
                      <a:pPr marL="102870" marR="0" indent="-102870">
                        <a:spcBef>
                          <a:spcPts val="0"/>
                        </a:spcBef>
                        <a:spcAft>
                          <a:spcPts val="0"/>
                        </a:spcAft>
                        <a:tabLst>
                          <a:tab pos="457200" algn="l"/>
                          <a:tab pos="457200" algn="l"/>
                        </a:tabLst>
                      </a:pPr>
                      <a:r>
                        <a:rPr lang="en-US" sz="1600" baseline="30000" dirty="0">
                          <a:solidFill>
                            <a:srgbClr val="0000FF"/>
                          </a:solidFill>
                          <a:latin typeface="Times New Roman"/>
                          <a:ea typeface="Times New Roman"/>
                        </a:rPr>
                        <a:t>15</a:t>
                      </a:r>
                      <a:r>
                        <a:rPr lang="en-US" sz="1600" dirty="0">
                          <a:latin typeface="Times New Roman"/>
                          <a:ea typeface="Times New Roman"/>
                        </a:rPr>
                        <a:t>And there was </a:t>
                      </a:r>
                      <a:r>
                        <a:rPr lang="en-US" sz="1600" b="1" u="sng" dirty="0">
                          <a:solidFill>
                            <a:srgbClr val="C00000"/>
                          </a:solidFill>
                          <a:latin typeface="Times New Roman"/>
                          <a:ea typeface="Times New Roman"/>
                        </a:rPr>
                        <a:t>given</a:t>
                      </a:r>
                      <a:r>
                        <a:rPr lang="en-US" sz="1600" dirty="0">
                          <a:latin typeface="Times New Roman"/>
                          <a:ea typeface="Times New Roman"/>
                        </a:rPr>
                        <a:t> to him to </a:t>
                      </a:r>
                      <a:r>
                        <a:rPr lang="en-US" sz="1600" b="1" u="sng" dirty="0">
                          <a:latin typeface="Times New Roman"/>
                          <a:ea typeface="Times New Roman"/>
                        </a:rPr>
                        <a:t>give</a:t>
                      </a:r>
                      <a:r>
                        <a:rPr lang="en-US" sz="1600" dirty="0">
                          <a:latin typeface="Times New Roman"/>
                          <a:ea typeface="Times New Roman"/>
                        </a:rPr>
                        <a:t> </a:t>
                      </a:r>
                      <a:r>
                        <a:rPr lang="en-US" sz="1600" b="1" u="sng" dirty="0">
                          <a:solidFill>
                            <a:srgbClr val="C00000"/>
                          </a:solidFill>
                          <a:latin typeface="Times New Roman"/>
                          <a:ea typeface="Times New Roman"/>
                        </a:rPr>
                        <a:t>breath</a:t>
                      </a:r>
                      <a:r>
                        <a:rPr lang="en-US" sz="1600" dirty="0">
                          <a:latin typeface="Times New Roman"/>
                          <a:ea typeface="Times New Roman"/>
                        </a:rPr>
                        <a:t> </a:t>
                      </a:r>
                      <a:r>
                        <a:rPr lang="en-US" sz="1600" b="1" u="sng" dirty="0">
                          <a:latin typeface="Times New Roman"/>
                          <a:ea typeface="Times New Roman"/>
                        </a:rPr>
                        <a:t>to the image of the beast</a:t>
                      </a:r>
                      <a:r>
                        <a:rPr lang="en-US" sz="1600" dirty="0">
                          <a:latin typeface="Times New Roman"/>
                          <a:ea typeface="Times New Roman"/>
                        </a:rPr>
                        <a:t>, that the image of the beast might even </a:t>
                      </a:r>
                      <a:r>
                        <a:rPr lang="en-US" sz="1600" b="1" u="sng" dirty="0">
                          <a:latin typeface="Times New Roman"/>
                          <a:ea typeface="Times New Roman"/>
                        </a:rPr>
                        <a:t>speak</a:t>
                      </a:r>
                      <a:r>
                        <a:rPr lang="en-US" sz="1600" dirty="0">
                          <a:latin typeface="Times New Roman"/>
                          <a:ea typeface="Times New Roman"/>
                        </a:rPr>
                        <a:t> and cause as many as do not worship the image of the beast to be </a:t>
                      </a:r>
                      <a:r>
                        <a:rPr lang="en-US" sz="1600" b="1" u="sng" dirty="0">
                          <a:latin typeface="Times New Roman"/>
                          <a:ea typeface="Times New Roman"/>
                        </a:rPr>
                        <a:t>killed</a:t>
                      </a:r>
                      <a:r>
                        <a:rPr lang="en-US" sz="1600" dirty="0">
                          <a:latin typeface="Times New Roman"/>
                          <a:ea typeface="Times New Roman"/>
                        </a:rPr>
                        <a:t>. </a:t>
                      </a:r>
                      <a:r>
                        <a:rPr lang="en-US" sz="1600" baseline="30000" dirty="0">
                          <a:solidFill>
                            <a:srgbClr val="0000FF"/>
                          </a:solidFill>
                          <a:latin typeface="Times New Roman"/>
                          <a:ea typeface="Times New Roman"/>
                        </a:rPr>
                        <a:t>16</a:t>
                      </a:r>
                      <a:r>
                        <a:rPr lang="en-US" sz="1600" dirty="0">
                          <a:latin typeface="Times New Roman"/>
                          <a:ea typeface="Times New Roman"/>
                        </a:rPr>
                        <a:t>And he causes all, the small and the great, and the rich and the poor, and the free men and the slaves, to be given a </a:t>
                      </a:r>
                      <a:r>
                        <a:rPr lang="en-US" sz="1600" b="1" u="sng" dirty="0">
                          <a:latin typeface="Times New Roman"/>
                          <a:ea typeface="Times New Roman"/>
                        </a:rPr>
                        <a:t>mark</a:t>
                      </a:r>
                      <a:r>
                        <a:rPr lang="en-US" sz="1600" dirty="0">
                          <a:latin typeface="Times New Roman"/>
                          <a:ea typeface="Times New Roman"/>
                        </a:rPr>
                        <a:t> on their </a:t>
                      </a:r>
                      <a:r>
                        <a:rPr lang="en-US" sz="1600" b="1" u="sng" dirty="0">
                          <a:latin typeface="Times New Roman"/>
                          <a:ea typeface="Times New Roman"/>
                        </a:rPr>
                        <a:t>right hand</a:t>
                      </a:r>
                      <a:r>
                        <a:rPr lang="en-US" sz="1600" dirty="0">
                          <a:latin typeface="Times New Roman"/>
                          <a:ea typeface="Times New Roman"/>
                        </a:rPr>
                        <a:t>, or on their </a:t>
                      </a:r>
                      <a:r>
                        <a:rPr lang="en-US" sz="1600" b="1" u="sng" dirty="0">
                          <a:latin typeface="Times New Roman"/>
                          <a:ea typeface="Times New Roman"/>
                        </a:rPr>
                        <a:t>forehead</a:t>
                      </a:r>
                      <a:r>
                        <a:rPr lang="en-US" sz="1600" dirty="0">
                          <a:latin typeface="Times New Roman"/>
                          <a:ea typeface="Times New Roman"/>
                        </a:rPr>
                        <a:t>, </a:t>
                      </a:r>
                      <a:r>
                        <a:rPr lang="en-US" sz="1600" baseline="30000" dirty="0">
                          <a:solidFill>
                            <a:srgbClr val="0000FF"/>
                          </a:solidFill>
                          <a:latin typeface="Times New Roman"/>
                          <a:ea typeface="Times New Roman"/>
                        </a:rPr>
                        <a:t>17</a:t>
                      </a:r>
                      <a:r>
                        <a:rPr lang="en-US" sz="1600" dirty="0">
                          <a:latin typeface="Times New Roman"/>
                          <a:ea typeface="Times New Roman"/>
                        </a:rPr>
                        <a:t>and </a:t>
                      </a:r>
                      <a:r>
                        <a:rPr lang="en-US" sz="1600" i="1" dirty="0">
                          <a:latin typeface="Times New Roman"/>
                          <a:ea typeface="Times New Roman"/>
                        </a:rPr>
                        <a:t>he provides</a:t>
                      </a:r>
                      <a:r>
                        <a:rPr lang="en-US" sz="1600" dirty="0">
                          <a:latin typeface="Times New Roman"/>
                          <a:ea typeface="Times New Roman"/>
                        </a:rPr>
                        <a:t> that </a:t>
                      </a:r>
                      <a:r>
                        <a:rPr lang="en-US" sz="1600" b="1" u="sng" dirty="0">
                          <a:latin typeface="Times New Roman"/>
                          <a:ea typeface="Times New Roman"/>
                        </a:rPr>
                        <a:t>no one should be able to buy or to sell</a:t>
                      </a:r>
                      <a:r>
                        <a:rPr lang="en-US" sz="1600" dirty="0">
                          <a:latin typeface="Times New Roman"/>
                          <a:ea typeface="Times New Roman"/>
                        </a:rPr>
                        <a:t>, except the one who has the mark, </a:t>
                      </a:r>
                      <a:r>
                        <a:rPr lang="en-US" sz="1600" i="1" dirty="0">
                          <a:latin typeface="Times New Roman"/>
                          <a:ea typeface="Times New Roman"/>
                        </a:rPr>
                        <a:t>either</a:t>
                      </a:r>
                      <a:r>
                        <a:rPr lang="en-US" sz="1600" dirty="0">
                          <a:latin typeface="Times New Roman"/>
                          <a:ea typeface="Times New Roman"/>
                        </a:rPr>
                        <a:t> the </a:t>
                      </a:r>
                      <a:r>
                        <a:rPr lang="en-US" sz="1600" b="1" u="sng" dirty="0">
                          <a:latin typeface="Times New Roman"/>
                          <a:ea typeface="Times New Roman"/>
                        </a:rPr>
                        <a:t>name</a:t>
                      </a:r>
                      <a:r>
                        <a:rPr lang="en-US" sz="1600" dirty="0">
                          <a:latin typeface="Times New Roman"/>
                          <a:ea typeface="Times New Roman"/>
                        </a:rPr>
                        <a:t> of the beast or the </a:t>
                      </a:r>
                      <a:r>
                        <a:rPr lang="en-US" sz="1600" b="1" u="sng" dirty="0">
                          <a:latin typeface="Times New Roman"/>
                          <a:ea typeface="Times New Roman"/>
                        </a:rPr>
                        <a:t>number</a:t>
                      </a:r>
                      <a:r>
                        <a:rPr lang="en-US" sz="1600" dirty="0">
                          <a:latin typeface="Times New Roman"/>
                          <a:ea typeface="Times New Roman"/>
                        </a:rPr>
                        <a:t> of his name. </a:t>
                      </a:r>
                      <a:endParaRPr lang="en-US" sz="14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Daniel 3:3-6</a:t>
                      </a:r>
                      <a:r>
                        <a:rPr lang="en-US" sz="1600" dirty="0">
                          <a:latin typeface="Times New Roman"/>
                          <a:ea typeface="Times New Roman"/>
                        </a:rPr>
                        <a:t> Then the satraps, the prefects and the governors, the counselors, the treasurers, the judges, the magistrates and all the rulers of the provinces were assembled for the </a:t>
                      </a:r>
                      <a:r>
                        <a:rPr lang="en-US" sz="1600" b="1" u="sng" dirty="0">
                          <a:latin typeface="Times New Roman"/>
                          <a:ea typeface="Times New Roman"/>
                        </a:rPr>
                        <a:t>dedication of the image that Nebuchadnezzar the king had set up</a:t>
                      </a:r>
                      <a:r>
                        <a:rPr lang="en-US" sz="1600" dirty="0">
                          <a:latin typeface="Times New Roman"/>
                          <a:ea typeface="Times New Roman"/>
                        </a:rPr>
                        <a:t>; and they stood before the image that Nebuchadnezzar had set up…</a:t>
                      </a:r>
                      <a:r>
                        <a:rPr lang="en-US" sz="1600" baseline="30000" dirty="0">
                          <a:solidFill>
                            <a:srgbClr val="0000FF"/>
                          </a:solidFill>
                          <a:latin typeface="Times New Roman"/>
                          <a:ea typeface="Times New Roman"/>
                        </a:rPr>
                        <a:t>.6</a:t>
                      </a:r>
                      <a:r>
                        <a:rPr lang="en-US" sz="1600" dirty="0">
                          <a:latin typeface="Times New Roman"/>
                          <a:ea typeface="Times New Roman"/>
                        </a:rPr>
                        <a:t>"But </a:t>
                      </a:r>
                      <a:r>
                        <a:rPr lang="en-US" sz="1600" b="1" u="sng" dirty="0">
                          <a:latin typeface="Times New Roman"/>
                          <a:ea typeface="Times New Roman"/>
                        </a:rPr>
                        <a:t>whoever does not fall down and worship shall immediately be cast into the midst of a furnace</a:t>
                      </a:r>
                      <a:r>
                        <a:rPr lang="en-US" sz="1600" dirty="0">
                          <a:latin typeface="Times New Roman"/>
                          <a:ea typeface="Times New Roman"/>
                        </a:rPr>
                        <a:t> of blazing fire</a:t>
                      </a:r>
                      <a:r>
                        <a:rPr lang="en-US" sz="1600" dirty="0" smtClean="0">
                          <a:latin typeface="Times New Roman"/>
                          <a:ea typeface="Times New Roman"/>
                        </a:rPr>
                        <a:t>.“</a:t>
                      </a:r>
                    </a:p>
                    <a:p>
                      <a:pPr marL="102870" marR="0" indent="-102870">
                        <a:spcBef>
                          <a:spcPts val="0"/>
                        </a:spcBef>
                        <a:spcAft>
                          <a:spcPts val="0"/>
                        </a:spcAft>
                        <a:tabLst>
                          <a:tab pos="457200" algn="l"/>
                          <a:tab pos="457200" algn="l"/>
                        </a:tabLst>
                      </a:pPr>
                      <a:endParaRPr lang="en-US" sz="1600" dirty="0" smtClean="0">
                        <a:latin typeface="Times New Roman"/>
                        <a:ea typeface="Times New Roman"/>
                      </a:endParaRPr>
                    </a:p>
                    <a:p>
                      <a:pPr marL="102870" marR="0" indent="-102870">
                        <a:spcBef>
                          <a:spcPts val="0"/>
                        </a:spcBef>
                        <a:spcAft>
                          <a:spcPts val="0"/>
                        </a:spcAft>
                        <a:tabLst>
                          <a:tab pos="457200" algn="l"/>
                          <a:tab pos="457200" algn="l"/>
                        </a:tabLst>
                      </a:pPr>
                      <a:endParaRPr lang="en-US" sz="1400" dirty="0">
                        <a:latin typeface="Times New Roman"/>
                        <a:ea typeface="Times New Roman"/>
                      </a:endParaRPr>
                    </a:p>
                    <a:p>
                      <a:pPr marL="102870" marR="0" indent="-102870">
                        <a:spcBef>
                          <a:spcPts val="0"/>
                        </a:spcBef>
                        <a:spcAft>
                          <a:spcPts val="0"/>
                        </a:spcAft>
                        <a:tabLst>
                          <a:tab pos="457200" algn="l"/>
                          <a:tab pos="457200" algn="l"/>
                        </a:tabLst>
                      </a:pPr>
                      <a:r>
                        <a:rPr lang="en-US" sz="1600" b="1" dirty="0">
                          <a:solidFill>
                            <a:srgbClr val="0000FF"/>
                          </a:solidFill>
                          <a:latin typeface="Times New Roman"/>
                          <a:ea typeface="Times New Roman"/>
                        </a:rPr>
                        <a:t>Deut. 11:18</a:t>
                      </a:r>
                      <a:r>
                        <a:rPr lang="en-US" sz="1600" b="1" dirty="0">
                          <a:latin typeface="Times New Roman"/>
                          <a:ea typeface="Times New Roman"/>
                        </a:rPr>
                        <a:t> </a:t>
                      </a:r>
                      <a:r>
                        <a:rPr lang="en-US" sz="1600" dirty="0">
                          <a:latin typeface="Times New Roman"/>
                          <a:ea typeface="Times New Roman"/>
                        </a:rPr>
                        <a:t>"You shall therefore impress these words of mine on your heart and on your soul; and you shall bind them as a sign on your </a:t>
                      </a:r>
                      <a:r>
                        <a:rPr lang="en-US" sz="1600" b="1" u="sng" dirty="0">
                          <a:latin typeface="Times New Roman"/>
                          <a:ea typeface="Times New Roman"/>
                        </a:rPr>
                        <a:t>hand</a:t>
                      </a:r>
                      <a:r>
                        <a:rPr lang="en-US" sz="1600" dirty="0">
                          <a:latin typeface="Times New Roman"/>
                          <a:ea typeface="Times New Roman"/>
                        </a:rPr>
                        <a:t>, and they shall be as frontals on your </a:t>
                      </a:r>
                      <a:r>
                        <a:rPr lang="en-US" sz="1600" b="1" u="sng" dirty="0">
                          <a:latin typeface="Times New Roman"/>
                          <a:ea typeface="Times New Roman"/>
                        </a:rPr>
                        <a:t>forehead</a:t>
                      </a:r>
                      <a:r>
                        <a:rPr lang="en-US" sz="1600" dirty="0">
                          <a:latin typeface="Times New Roman"/>
                          <a:ea typeface="Times New Roman"/>
                        </a:rPr>
                        <a:t>.</a:t>
                      </a:r>
                      <a:endParaRPr lang="en-US" sz="14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“breath” – spirit or </a:t>
                      </a:r>
                      <a:r>
                        <a:rPr lang="en-US" sz="1600" dirty="0" smtClean="0">
                          <a:solidFill>
                            <a:srgbClr val="000000"/>
                          </a:solidFill>
                          <a:latin typeface="Times New Roman"/>
                          <a:ea typeface="Times New Roman"/>
                        </a:rPr>
                        <a:t>wind</a:t>
                      </a:r>
                    </a:p>
                    <a:p>
                      <a:pPr marL="519113" marR="0" lvl="1" indent="-287338">
                        <a:spcBef>
                          <a:spcPts val="0"/>
                        </a:spcBef>
                        <a:spcAft>
                          <a:spcPts val="0"/>
                        </a:spcAft>
                        <a:buFont typeface="Symbol"/>
                        <a:buNone/>
                      </a:pPr>
                      <a:r>
                        <a:rPr lang="en-US" sz="1600" dirty="0" smtClean="0">
                          <a:solidFill>
                            <a:srgbClr val="000000"/>
                          </a:solidFill>
                          <a:latin typeface="Times New Roman"/>
                          <a:ea typeface="Times New Roman"/>
                        </a:rPr>
                        <a:t>- “</a:t>
                      </a:r>
                      <a:r>
                        <a:rPr lang="en-US" sz="1600" dirty="0" err="1" smtClean="0">
                          <a:solidFill>
                            <a:srgbClr val="0000FF"/>
                          </a:solidFill>
                          <a:latin typeface="Times New Roman"/>
                          <a:ea typeface="Times New Roman"/>
                        </a:rPr>
                        <a:t>pneuma</a:t>
                      </a:r>
                      <a:r>
                        <a:rPr lang="en-US" sz="1600" dirty="0" smtClean="0">
                          <a:solidFill>
                            <a:srgbClr val="000000"/>
                          </a:solidFill>
                          <a:latin typeface="Times New Roman"/>
                          <a:ea typeface="Times New Roman"/>
                        </a:rPr>
                        <a:t>”, not “</a:t>
                      </a:r>
                      <a:r>
                        <a:rPr lang="en-US" sz="1600" kern="1200" dirty="0" err="1" smtClean="0">
                          <a:solidFill>
                            <a:srgbClr val="0000FF"/>
                          </a:solidFill>
                          <a:latin typeface="Times New Roman"/>
                          <a:ea typeface="Times New Roman"/>
                          <a:cs typeface="+mn-cs"/>
                        </a:rPr>
                        <a:t>zoe</a:t>
                      </a:r>
                      <a:r>
                        <a:rPr lang="en-US" sz="1600" dirty="0" smtClean="0">
                          <a:solidFill>
                            <a:srgbClr val="000000"/>
                          </a:solidFill>
                          <a:latin typeface="Times New Roman"/>
                          <a:ea typeface="Times New Roman"/>
                        </a:rPr>
                        <a:t>”</a:t>
                      </a:r>
                    </a:p>
                    <a:p>
                      <a:pPr marL="342900" marR="0" lvl="0" indent="-342900">
                        <a:spcBef>
                          <a:spcPts val="0"/>
                        </a:spcBef>
                        <a:spcAft>
                          <a:spcPts val="0"/>
                        </a:spcAft>
                        <a:buFont typeface="Symbol"/>
                        <a:buChar char=""/>
                      </a:pPr>
                      <a:endParaRPr lang="en-US" sz="1600" dirty="0" smtClean="0">
                        <a:solidFill>
                          <a:srgbClr val="000000"/>
                        </a:solidFill>
                        <a:latin typeface="Times New Roman"/>
                        <a:ea typeface="Times New Roman"/>
                      </a:endParaRPr>
                    </a:p>
                    <a:p>
                      <a:pPr marL="342900" marR="0" lvl="0" indent="-342900">
                        <a:spcBef>
                          <a:spcPts val="0"/>
                        </a:spcBef>
                        <a:spcAft>
                          <a:spcPts val="0"/>
                        </a:spcAft>
                        <a:buFont typeface="Symbol"/>
                        <a:buChar char=""/>
                      </a:pPr>
                      <a:endParaRPr lang="en-US" sz="1400" dirty="0">
                        <a:latin typeface="Times New Roman"/>
                        <a:ea typeface="Times New Roman"/>
                      </a:endParaRPr>
                    </a:p>
                    <a:p>
                      <a:pPr marL="342900" marR="0" lvl="0" indent="-342900">
                        <a:spcBef>
                          <a:spcPts val="0"/>
                        </a:spcBef>
                        <a:spcAft>
                          <a:spcPts val="0"/>
                        </a:spcAft>
                        <a:buFont typeface="Symbol"/>
                        <a:buChar char=""/>
                      </a:pPr>
                      <a:r>
                        <a:rPr lang="en-US" sz="1600" dirty="0">
                          <a:solidFill>
                            <a:srgbClr val="000000"/>
                          </a:solidFill>
                          <a:latin typeface="Times New Roman"/>
                          <a:ea typeface="Times New Roman"/>
                        </a:rPr>
                        <a:t>See martyrs of </a:t>
                      </a:r>
                      <a:r>
                        <a:rPr lang="en-US" sz="1600" b="1" dirty="0">
                          <a:solidFill>
                            <a:srgbClr val="0000FF"/>
                          </a:solidFill>
                          <a:latin typeface="Times New Roman"/>
                          <a:ea typeface="Times New Roman"/>
                        </a:rPr>
                        <a:t>Rev 6:9-11; 7:13-14</a:t>
                      </a:r>
                      <a:endParaRPr lang="en-US" sz="14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2" cstate="print"/>
          <a:srcRect/>
          <a:stretch>
            <a:fillRect/>
          </a:stretch>
        </p:blipFill>
        <p:spPr bwMode="auto">
          <a:xfrm>
            <a:off x="233689" y="766998"/>
            <a:ext cx="8701388" cy="5786202"/>
          </a:xfrm>
          <a:prstGeom prst="rect">
            <a:avLst/>
          </a:prstGeom>
          <a:noFill/>
          <a:ln w="9525">
            <a:noFill/>
            <a:miter lim="800000"/>
            <a:headEnd/>
            <a:tailEnd/>
          </a:ln>
        </p:spPr>
      </p:pic>
      <p:sp>
        <p:nvSpPr>
          <p:cNvPr id="5" name="Diamond 4"/>
          <p:cNvSpPr/>
          <p:nvPr/>
        </p:nvSpPr>
        <p:spPr>
          <a:xfrm>
            <a:off x="1347860" y="2576286"/>
            <a:ext cx="228600" cy="533400"/>
          </a:xfrm>
          <a:prstGeom prst="diamond">
            <a:avLst/>
          </a:prstGeom>
          <a:solidFill>
            <a:srgbClr val="F79646"/>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sz="1800"/>
          </a:p>
        </p:txBody>
      </p:sp>
      <p:pic>
        <p:nvPicPr>
          <p:cNvPr id="4" name="Picture 2" descr="http://comps.canstockphoto.com/can-stock-photo_csp17222415.jpg"/>
          <p:cNvPicPr>
            <a:picLocks noChangeAspect="1" noChangeArrowheads="1"/>
          </p:cNvPicPr>
          <p:nvPr/>
        </p:nvPicPr>
        <p:blipFill>
          <a:blip r:embed="rId3"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30</a:t>
            </a:fld>
            <a:endParaRPr lang="en-US"/>
          </a:p>
        </p:txBody>
      </p:sp>
      <p:sp>
        <p:nvSpPr>
          <p:cNvPr id="8" name="TextBox 7"/>
          <p:cNvSpPr txBox="1"/>
          <p:nvPr/>
        </p:nvSpPr>
        <p:spPr>
          <a:xfrm>
            <a:off x="1215992" y="228600"/>
            <a:ext cx="6175408" cy="523220"/>
          </a:xfrm>
          <a:prstGeom prst="rect">
            <a:avLst/>
          </a:prstGeom>
          <a:noFill/>
        </p:spPr>
        <p:txBody>
          <a:bodyPr wrap="none" rtlCol="0">
            <a:spAutoFit/>
          </a:bodyPr>
          <a:lstStyle/>
          <a:p>
            <a:r>
              <a:rPr lang="en-US" sz="2800" b="1" dirty="0" smtClean="0">
                <a:solidFill>
                  <a:srgbClr val="0000FF"/>
                </a:solidFill>
              </a:rPr>
              <a:t>Rev 13 – 2 More Actors in the End Times</a:t>
            </a:r>
          </a:p>
        </p:txBody>
      </p:sp>
      <p:graphicFrame>
        <p:nvGraphicFramePr>
          <p:cNvPr id="9" name="Table 8"/>
          <p:cNvGraphicFramePr>
            <a:graphicFrameLocks noGrp="1"/>
          </p:cNvGraphicFramePr>
          <p:nvPr/>
        </p:nvGraphicFramePr>
        <p:xfrm>
          <a:off x="533400" y="1447800"/>
          <a:ext cx="7924800" cy="3352800"/>
        </p:xfrm>
        <a:graphic>
          <a:graphicData uri="http://schemas.openxmlformats.org/drawingml/2006/table">
            <a:tbl>
              <a:tblPr/>
              <a:tblGrid>
                <a:gridCol w="3276600"/>
                <a:gridCol w="1447800"/>
                <a:gridCol w="3200400"/>
              </a:tblGrid>
              <a:tr h="3352800">
                <a:tc>
                  <a:txBody>
                    <a:bodyPr/>
                    <a:lstStyle/>
                    <a:p>
                      <a:pPr marL="102870" marR="0" indent="-102870">
                        <a:spcBef>
                          <a:spcPts val="0"/>
                        </a:spcBef>
                        <a:spcAft>
                          <a:spcPts val="0"/>
                        </a:spcAft>
                        <a:tabLst>
                          <a:tab pos="457200" algn="l"/>
                          <a:tab pos="457200" algn="l"/>
                        </a:tabLst>
                      </a:pPr>
                      <a:r>
                        <a:rPr lang="en-US" sz="2400" baseline="30000">
                          <a:solidFill>
                            <a:srgbClr val="0000FF"/>
                          </a:solidFill>
                          <a:latin typeface="Times New Roman"/>
                          <a:ea typeface="Times New Roman"/>
                        </a:rPr>
                        <a:t>18</a:t>
                      </a:r>
                      <a:r>
                        <a:rPr lang="en-US" sz="2400">
                          <a:latin typeface="Times New Roman"/>
                          <a:ea typeface="Times New Roman"/>
                        </a:rPr>
                        <a:t>Here is </a:t>
                      </a:r>
                      <a:r>
                        <a:rPr lang="en-US" sz="2400" b="1" u="sng">
                          <a:latin typeface="Times New Roman"/>
                          <a:ea typeface="Times New Roman"/>
                        </a:rPr>
                        <a:t>wisdom</a:t>
                      </a:r>
                      <a:r>
                        <a:rPr lang="en-US" sz="2400">
                          <a:latin typeface="Times New Roman"/>
                          <a:ea typeface="Times New Roman"/>
                        </a:rPr>
                        <a:t>. Let him who has understanding calculate the number of the beast, for the </a:t>
                      </a:r>
                      <a:r>
                        <a:rPr lang="en-US" sz="2400" b="1" u="sng">
                          <a:latin typeface="Times New Roman"/>
                          <a:ea typeface="Times New Roman"/>
                        </a:rPr>
                        <a:t>number</a:t>
                      </a:r>
                      <a:r>
                        <a:rPr lang="en-US" sz="2400">
                          <a:latin typeface="Times New Roman"/>
                          <a:ea typeface="Times New Roman"/>
                        </a:rPr>
                        <a:t> is that of a </a:t>
                      </a:r>
                      <a:r>
                        <a:rPr lang="en-US" sz="2400" b="1" u="sng">
                          <a:latin typeface="Times New Roman"/>
                          <a:ea typeface="Times New Roman"/>
                        </a:rPr>
                        <a:t>man</a:t>
                      </a:r>
                      <a:r>
                        <a:rPr lang="en-US" sz="2400">
                          <a:latin typeface="Times New Roman"/>
                          <a:ea typeface="Times New Roman"/>
                        </a:rPr>
                        <a:t>; and his number is </a:t>
                      </a:r>
                      <a:r>
                        <a:rPr lang="en-US" sz="2400" b="1" u="sng">
                          <a:latin typeface="Times New Roman"/>
                          <a:ea typeface="Times New Roman"/>
                        </a:rPr>
                        <a:t>six hundred and sixty-six</a:t>
                      </a:r>
                      <a:r>
                        <a:rPr lang="en-US" sz="2400">
                          <a:latin typeface="Times New Roman"/>
                          <a:ea typeface="Times New Roman"/>
                        </a:rPr>
                        <a:t>.</a:t>
                      </a:r>
                      <a:endParaRPr lang="en-US" sz="200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102870" marR="0" indent="-102870">
                        <a:spcBef>
                          <a:spcPts val="0"/>
                        </a:spcBef>
                        <a:spcAft>
                          <a:spcPts val="0"/>
                        </a:spcAft>
                        <a:tabLst>
                          <a:tab pos="457200" algn="l"/>
                          <a:tab pos="457200" algn="l"/>
                        </a:tabLst>
                      </a:pPr>
                      <a:endParaRPr lang="en-US" sz="200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342900" marR="0" lvl="0" indent="-342900">
                        <a:spcBef>
                          <a:spcPts val="0"/>
                        </a:spcBef>
                        <a:spcAft>
                          <a:spcPts val="0"/>
                        </a:spcAft>
                        <a:buFont typeface="Symbol"/>
                        <a:buChar char=""/>
                      </a:pPr>
                      <a:r>
                        <a:rPr lang="en-US" sz="2400" dirty="0">
                          <a:solidFill>
                            <a:srgbClr val="000000"/>
                          </a:solidFill>
                          <a:latin typeface="Times New Roman"/>
                          <a:ea typeface="Times New Roman"/>
                        </a:rPr>
                        <a:t>“Here is wisdom” – only those alive at the time </a:t>
                      </a:r>
                      <a:r>
                        <a:rPr lang="en-US" sz="2400" b="1" u="sng" dirty="0">
                          <a:solidFill>
                            <a:srgbClr val="000000"/>
                          </a:solidFill>
                          <a:latin typeface="Times New Roman"/>
                          <a:ea typeface="Times New Roman"/>
                        </a:rPr>
                        <a:t>can and must</a:t>
                      </a:r>
                      <a:r>
                        <a:rPr lang="en-US" sz="2400" dirty="0">
                          <a:solidFill>
                            <a:srgbClr val="000000"/>
                          </a:solidFill>
                          <a:latin typeface="Times New Roman"/>
                          <a:ea typeface="Times New Roman"/>
                        </a:rPr>
                        <a:t> determine the meaning</a:t>
                      </a:r>
                      <a:endParaRPr lang="en-US" sz="2000" dirty="0">
                        <a:latin typeface="Times New Roman"/>
                        <a:ea typeface="Times New Roman"/>
                      </a:endParaRPr>
                    </a:p>
                  </a:txBody>
                  <a:tcPr marL="47501" marR="47501"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8686800" cy="1143000"/>
          </a:xfrm>
        </p:spPr>
        <p:txBody>
          <a:bodyPr>
            <a:noAutofit/>
          </a:bodyPr>
          <a:lstStyle/>
          <a:p>
            <a:r>
              <a:rPr lang="en-US" sz="4000" dirty="0" smtClean="0"/>
              <a:t>Picture What the Great Tribulation</a:t>
            </a:r>
            <a:br>
              <a:rPr lang="en-US" sz="4000" dirty="0" smtClean="0"/>
            </a:br>
            <a:r>
              <a:rPr lang="en-US" sz="4000" dirty="0" smtClean="0"/>
              <a:t>Will Be Like</a:t>
            </a:r>
            <a:endParaRPr lang="en-US" sz="4000" dirty="0"/>
          </a:p>
        </p:txBody>
      </p:sp>
      <p:sp>
        <p:nvSpPr>
          <p:cNvPr id="3" name="Content Placeholder 2"/>
          <p:cNvSpPr>
            <a:spLocks noGrp="1"/>
          </p:cNvSpPr>
          <p:nvPr>
            <p:ph idx="1"/>
          </p:nvPr>
        </p:nvSpPr>
        <p:spPr/>
        <p:txBody>
          <a:bodyPr/>
          <a:lstStyle/>
          <a:p>
            <a:pPr marL="514350" indent="-514350">
              <a:buFont typeface="+mj-lt"/>
              <a:buAutoNum type="arabicPeriod"/>
            </a:pPr>
            <a:r>
              <a:rPr lang="en-US" dirty="0" smtClean="0"/>
              <a:t>Political</a:t>
            </a:r>
          </a:p>
          <a:p>
            <a:pPr marL="514350" indent="-514350">
              <a:buFont typeface="+mj-lt"/>
              <a:buAutoNum type="arabicPeriod"/>
            </a:pPr>
            <a:r>
              <a:rPr lang="en-US" dirty="0" smtClean="0"/>
              <a:t>Religious</a:t>
            </a:r>
          </a:p>
          <a:p>
            <a:pPr marL="514350" indent="-514350">
              <a:buFont typeface="+mj-lt"/>
              <a:buAutoNum type="arabicPeriod"/>
            </a:pPr>
            <a:r>
              <a:rPr lang="en-US" dirty="0" smtClean="0"/>
              <a:t>Economic</a:t>
            </a:r>
          </a:p>
          <a:p>
            <a:pPr marL="514350" indent="-514350">
              <a:buFont typeface="+mj-lt"/>
              <a:buAutoNum type="arabicPeriod"/>
            </a:pPr>
            <a:r>
              <a:rPr lang="en-US" dirty="0" smtClean="0"/>
              <a:t>Military</a:t>
            </a:r>
          </a:p>
          <a:p>
            <a:pPr marL="514350" indent="-514350">
              <a:buFont typeface="+mj-lt"/>
              <a:buAutoNum type="arabicPeriod"/>
            </a:pPr>
            <a:r>
              <a:rPr lang="en-US" dirty="0" smtClean="0"/>
              <a:t>Hope</a:t>
            </a:r>
          </a:p>
          <a:p>
            <a:pPr marL="514350" indent="-514350">
              <a:buFont typeface="+mj-lt"/>
              <a:buAutoNum type="arabicPeriod"/>
            </a:pPr>
            <a:r>
              <a:rPr lang="en-US" dirty="0" smtClean="0"/>
              <a:t>Remorse</a:t>
            </a:r>
          </a:p>
          <a:p>
            <a:pPr marL="514350" indent="-514350">
              <a:buFont typeface="+mj-lt"/>
              <a:buAutoNum type="arabicPeriod"/>
            </a:pPr>
            <a:r>
              <a:rPr lang="en-US" dirty="0" smtClean="0"/>
              <a:t>Repentance??</a:t>
            </a:r>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31</a:t>
            </a:fld>
            <a:endParaRPr lang="en-US"/>
          </a:p>
        </p:txBody>
      </p:sp>
      <p:sp>
        <p:nvSpPr>
          <p:cNvPr id="7" name="TextBox 6"/>
          <p:cNvSpPr txBox="1"/>
          <p:nvPr/>
        </p:nvSpPr>
        <p:spPr>
          <a:xfrm>
            <a:off x="3505200" y="1853148"/>
            <a:ext cx="5334000" cy="4524315"/>
          </a:xfrm>
          <a:prstGeom prst="rect">
            <a:avLst/>
          </a:prstGeom>
          <a:noFill/>
        </p:spPr>
        <p:txBody>
          <a:bodyPr wrap="square" rtlCol="0">
            <a:spAutoFit/>
          </a:bodyPr>
          <a:lstStyle/>
          <a:p>
            <a:pPr marL="342900" indent="-342900">
              <a:buFont typeface="Arial" pitchFamily="34" charset="0"/>
              <a:buChar char="•"/>
            </a:pPr>
            <a:r>
              <a:rPr lang="en-US" sz="2400" b="1" dirty="0" smtClean="0">
                <a:solidFill>
                  <a:srgbClr val="C00000"/>
                </a:solidFill>
              </a:rPr>
              <a:t>We do not look for the Antichrist</a:t>
            </a:r>
          </a:p>
          <a:p>
            <a:pPr marL="342900" indent="-342900">
              <a:buFont typeface="Arial" pitchFamily="34" charset="0"/>
              <a:buChar char="•"/>
            </a:pPr>
            <a:r>
              <a:rPr lang="en-US" sz="2400" b="1" dirty="0" smtClean="0">
                <a:solidFill>
                  <a:srgbClr val="C00000"/>
                </a:solidFill>
              </a:rPr>
              <a:t>We look for the return of Jesus Christ for His Church</a:t>
            </a:r>
          </a:p>
          <a:p>
            <a:pPr marL="342900" indent="-342900">
              <a:buFont typeface="Arial" pitchFamily="34" charset="0"/>
              <a:buChar char="•"/>
            </a:pPr>
            <a:r>
              <a:rPr lang="en-US" sz="2400" b="1" dirty="0" smtClean="0">
                <a:solidFill>
                  <a:srgbClr val="C00000"/>
                </a:solidFill>
              </a:rPr>
              <a:t>Meanwhile…</a:t>
            </a:r>
          </a:p>
          <a:p>
            <a:endParaRPr lang="en-US" sz="2400" b="1" dirty="0" smtClean="0">
              <a:solidFill>
                <a:srgbClr val="0000FF"/>
              </a:solidFill>
            </a:endParaRPr>
          </a:p>
          <a:p>
            <a:pPr marL="231775" indent="-231775"/>
            <a:r>
              <a:rPr lang="en-US" sz="2400" b="1" dirty="0" smtClean="0">
                <a:solidFill>
                  <a:srgbClr val="0000FF"/>
                </a:solidFill>
                <a:latin typeface="Times New Roman" pitchFamily="18" charset="0"/>
                <a:cs typeface="Times New Roman" pitchFamily="18" charset="0"/>
              </a:rPr>
              <a:t>Philippians 3:10 </a:t>
            </a:r>
            <a:r>
              <a:rPr lang="en-US" sz="2400" baseline="30000" dirty="0" smtClean="0">
                <a:solidFill>
                  <a:srgbClr val="0000FF"/>
                </a:solidFill>
                <a:latin typeface="Times New Roman" pitchFamily="18" charset="0"/>
                <a:cs typeface="Times New Roman" pitchFamily="18" charset="0"/>
              </a:rPr>
              <a:t> </a:t>
            </a:r>
            <a:r>
              <a:rPr lang="en-US" sz="2400" b="1" u="sng" dirty="0" smtClean="0">
                <a:latin typeface="Times New Roman" pitchFamily="18" charset="0"/>
                <a:cs typeface="Times New Roman" pitchFamily="18" charset="0"/>
              </a:rPr>
              <a:t>that I may know Him </a:t>
            </a:r>
            <a:r>
              <a:rPr lang="en-US" sz="2400" dirty="0" smtClean="0">
                <a:latin typeface="Times New Roman" pitchFamily="18" charset="0"/>
                <a:cs typeface="Times New Roman" pitchFamily="18" charset="0"/>
              </a:rPr>
              <a:t>and </a:t>
            </a:r>
            <a:r>
              <a:rPr lang="en-US" sz="2400" b="1" u="sng" dirty="0" smtClean="0">
                <a:latin typeface="Times New Roman" pitchFamily="18" charset="0"/>
                <a:cs typeface="Times New Roman" pitchFamily="18" charset="0"/>
              </a:rPr>
              <a:t>the power of His resurrection </a:t>
            </a:r>
            <a:r>
              <a:rPr lang="en-US" sz="2400" dirty="0" smtClean="0">
                <a:latin typeface="Times New Roman" pitchFamily="18" charset="0"/>
                <a:cs typeface="Times New Roman" pitchFamily="18" charset="0"/>
              </a:rPr>
              <a:t>and </a:t>
            </a:r>
            <a:r>
              <a:rPr lang="en-US" sz="2400" b="1" u="sng" dirty="0" smtClean="0">
                <a:latin typeface="Times New Roman" pitchFamily="18" charset="0"/>
                <a:cs typeface="Times New Roman" pitchFamily="18" charset="0"/>
              </a:rPr>
              <a:t>the fellowship of His sufferings</a:t>
            </a:r>
            <a:r>
              <a:rPr lang="en-US" sz="2400" dirty="0" smtClean="0">
                <a:latin typeface="Times New Roman" pitchFamily="18" charset="0"/>
                <a:cs typeface="Times New Roman" pitchFamily="18" charset="0"/>
              </a:rPr>
              <a:t>, being conformed to His death; </a:t>
            </a:r>
            <a:r>
              <a:rPr lang="en-US" sz="2400" dirty="0" smtClean="0"/>
              <a:t/>
            </a:r>
            <a:br>
              <a:rPr lang="en-US" sz="2400" dirty="0" smtClean="0"/>
            </a:br>
            <a:r>
              <a:rPr lang="en-US" sz="2400" dirty="0" smtClean="0"/>
              <a:t/>
            </a:r>
            <a:br>
              <a:rPr lang="en-US" sz="2400" dirty="0" smtClean="0"/>
            </a:br>
            <a:endParaRPr lang="en-US" sz="2400" dirty="0" smtClean="0"/>
          </a:p>
          <a:p>
            <a:endParaRPr lang="en-US" sz="2400" dirty="0"/>
          </a:p>
        </p:txBody>
      </p:sp>
      <p:pic>
        <p:nvPicPr>
          <p:cNvPr id="8"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linds(horizontal)">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dirty="0" smtClean="0"/>
              <a:t>Importance of Rev 13</a:t>
            </a:r>
            <a:endParaRPr lang="en-US" dirty="0"/>
          </a:p>
        </p:txBody>
      </p:sp>
      <p:sp>
        <p:nvSpPr>
          <p:cNvPr id="3" name="Content Placeholder 2"/>
          <p:cNvSpPr>
            <a:spLocks noGrp="1"/>
          </p:cNvSpPr>
          <p:nvPr>
            <p:ph idx="1"/>
          </p:nvPr>
        </p:nvSpPr>
        <p:spPr>
          <a:xfrm>
            <a:off x="457200" y="1219200"/>
            <a:ext cx="8229600" cy="4525963"/>
          </a:xfrm>
        </p:spPr>
        <p:txBody>
          <a:bodyPr>
            <a:normAutofit fontScale="77500" lnSpcReduction="20000"/>
          </a:bodyPr>
          <a:lstStyle/>
          <a:p>
            <a:pPr marL="514350" indent="-514350">
              <a:buFont typeface="+mj-lt"/>
              <a:buAutoNum type="arabicPeriod"/>
            </a:pPr>
            <a:r>
              <a:rPr lang="en-US" dirty="0" smtClean="0"/>
              <a:t>Introduces two important players in the Great Tribulation</a:t>
            </a:r>
          </a:p>
          <a:p>
            <a:pPr marL="914400" lvl="1" indent="-514350">
              <a:buFont typeface="+mj-lt"/>
              <a:buAutoNum type="alphaLcPeriod"/>
            </a:pPr>
            <a:r>
              <a:rPr lang="en-US" dirty="0" smtClean="0"/>
              <a:t>Beast out of the sea – the world dictator</a:t>
            </a:r>
          </a:p>
          <a:p>
            <a:pPr marL="914400" lvl="1" indent="-514350">
              <a:buFont typeface="+mj-lt"/>
              <a:buAutoNum type="alphaLcPeriod"/>
            </a:pPr>
            <a:r>
              <a:rPr lang="en-US" dirty="0" smtClean="0"/>
              <a:t>Beast out of the earth – the false prophet</a:t>
            </a:r>
          </a:p>
          <a:p>
            <a:pPr marL="514350" indent="-514350">
              <a:buFont typeface="+mj-lt"/>
              <a:buAutoNum type="arabicPeriod"/>
            </a:pPr>
            <a:r>
              <a:rPr lang="en-US" dirty="0" smtClean="0"/>
              <a:t>Gives great insight into the character of the Great Tribulation</a:t>
            </a:r>
          </a:p>
          <a:p>
            <a:pPr marL="914400" lvl="1" indent="-514350">
              <a:buFont typeface="+mj-lt"/>
              <a:buAutoNum type="alphaLcPeriod"/>
            </a:pPr>
            <a:r>
              <a:rPr lang="en-US" dirty="0" smtClean="0"/>
              <a:t>One world government</a:t>
            </a:r>
          </a:p>
          <a:p>
            <a:pPr marL="914400" lvl="1" indent="-514350">
              <a:buFont typeface="+mj-lt"/>
              <a:buAutoNum type="alphaLcPeriod"/>
            </a:pPr>
            <a:r>
              <a:rPr lang="en-US" dirty="0" smtClean="0"/>
              <a:t>One world religion</a:t>
            </a:r>
          </a:p>
          <a:p>
            <a:pPr marL="914400" lvl="1" indent="-514350">
              <a:buFont typeface="+mj-lt"/>
              <a:buAutoNum type="alphaLcPeriod"/>
            </a:pPr>
            <a:r>
              <a:rPr lang="en-US" dirty="0" smtClean="0"/>
              <a:t>One world economic system</a:t>
            </a:r>
          </a:p>
          <a:p>
            <a:pPr marL="914400" lvl="1" indent="-514350">
              <a:buFont typeface="+mj-lt"/>
              <a:buAutoNum type="alphaLcPeriod"/>
            </a:pPr>
            <a:r>
              <a:rPr lang="en-US" dirty="0" smtClean="0"/>
              <a:t>Many deceived – “</a:t>
            </a:r>
            <a:r>
              <a:rPr lang="en-US" b="1" dirty="0" smtClean="0">
                <a:solidFill>
                  <a:srgbClr val="33CC33"/>
                </a:solidFill>
              </a:rPr>
              <a:t>those who dwell on the earth</a:t>
            </a:r>
            <a:r>
              <a:rPr lang="en-US" dirty="0" smtClean="0"/>
              <a:t>”</a:t>
            </a:r>
          </a:p>
          <a:p>
            <a:pPr marL="914400" lvl="1" indent="-514350">
              <a:buFont typeface="+mj-lt"/>
              <a:buAutoNum type="alphaLcPeriod"/>
            </a:pPr>
            <a:r>
              <a:rPr lang="en-US" dirty="0" smtClean="0"/>
              <a:t>Many martyred believers</a:t>
            </a:r>
          </a:p>
          <a:p>
            <a:pPr marL="514350" indent="-514350">
              <a:buFont typeface="+mj-lt"/>
              <a:buAutoNum type="arabicPeriod"/>
            </a:pPr>
            <a:r>
              <a:rPr lang="en-US" dirty="0" smtClean="0"/>
              <a:t>Refutes the </a:t>
            </a:r>
            <a:r>
              <a:rPr lang="en-US" b="1" u="sng" dirty="0" smtClean="0">
                <a:solidFill>
                  <a:srgbClr val="C00000"/>
                </a:solidFill>
              </a:rPr>
              <a:t>postmillennial</a:t>
            </a:r>
            <a:r>
              <a:rPr lang="en-US" dirty="0" smtClean="0"/>
              <a:t> dream of a world getting better and better through Christian effort and gospel preaching – this is not supported in the Bible</a:t>
            </a:r>
          </a:p>
          <a:p>
            <a:pPr marL="514350" indent="-514350">
              <a:buFont typeface="+mj-lt"/>
              <a:buAutoNum type="arabicPeriod"/>
            </a:pPr>
            <a:endParaRPr lang="en-US" dirty="0" smtClean="0"/>
          </a:p>
          <a:p>
            <a:pPr marL="514350" indent="-514350">
              <a:buFont typeface="+mj-lt"/>
              <a:buAutoNum type="arabicPeriod"/>
            </a:pPr>
            <a:endParaRPr lang="en-US" dirty="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32</a:t>
            </a:fld>
            <a:endParaRPr lang="en-US"/>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819400"/>
            <a:ext cx="8229600" cy="1447800"/>
          </a:xfrm>
        </p:spPr>
        <p:txBody>
          <a:bodyPr>
            <a:normAutofit/>
          </a:bodyPr>
          <a:lstStyle/>
          <a:p>
            <a:pPr algn="ctr">
              <a:buNone/>
            </a:pPr>
            <a:r>
              <a:rPr lang="en-US" sz="8000" dirty="0" smtClean="0"/>
              <a:t>Questions</a:t>
            </a:r>
            <a:endParaRPr lang="en-US" sz="8000" dirty="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33</a:t>
            </a:fld>
            <a:endParaRPr lang="en-U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743200"/>
            <a:ext cx="8229600" cy="3382963"/>
          </a:xfrm>
        </p:spPr>
        <p:txBody>
          <a:bodyPr>
            <a:normAutofit/>
          </a:bodyPr>
          <a:lstStyle/>
          <a:p>
            <a:pPr algn="ctr">
              <a:buNone/>
            </a:pPr>
            <a:r>
              <a:rPr lang="en-US" sz="8000" dirty="0" smtClean="0"/>
              <a:t>End</a:t>
            </a:r>
            <a:endParaRPr lang="en-US" sz="8000" dirty="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34</a:t>
            </a:fld>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67"/>
          <p:cNvGrpSpPr>
            <a:grpSpLocks/>
          </p:cNvGrpSpPr>
          <p:nvPr/>
        </p:nvGrpSpPr>
        <p:grpSpPr bwMode="auto">
          <a:xfrm>
            <a:off x="228600" y="762000"/>
            <a:ext cx="8610600" cy="3276600"/>
            <a:chOff x="228600" y="762000"/>
            <a:chExt cx="8610600" cy="3276600"/>
          </a:xfrm>
        </p:grpSpPr>
        <p:sp>
          <p:nvSpPr>
            <p:cNvPr id="2052" name="AutoShape 2"/>
            <p:cNvSpPr>
              <a:spLocks noChangeArrowheads="1"/>
            </p:cNvSpPr>
            <p:nvPr/>
          </p:nvSpPr>
          <p:spPr bwMode="auto">
            <a:xfrm>
              <a:off x="4800600" y="762000"/>
              <a:ext cx="4038600" cy="3276600"/>
            </a:xfrm>
            <a:prstGeom prst="horizontalScroll">
              <a:avLst>
                <a:gd name="adj" fmla="val 12500"/>
              </a:avLst>
            </a:prstGeom>
            <a:noFill/>
            <a:ln w="50800">
              <a:solidFill>
                <a:schemeClr val="tx1"/>
              </a:solidFill>
              <a:round/>
              <a:headEnd/>
              <a:tailEnd/>
            </a:ln>
          </p:spPr>
          <p:txBody>
            <a:bodyPr wrap="none" anchor="ctr"/>
            <a:lstStyle/>
            <a:p>
              <a:endParaRPr lang="en-US"/>
            </a:p>
          </p:txBody>
        </p:sp>
        <p:sp>
          <p:nvSpPr>
            <p:cNvPr id="2053" name="Text Box 10"/>
            <p:cNvSpPr txBox="1">
              <a:spLocks noChangeArrowheads="1"/>
            </p:cNvSpPr>
            <p:nvPr/>
          </p:nvSpPr>
          <p:spPr bwMode="auto">
            <a:xfrm>
              <a:off x="295275" y="2057400"/>
              <a:ext cx="482600" cy="365125"/>
            </a:xfrm>
            <a:prstGeom prst="rect">
              <a:avLst/>
            </a:prstGeom>
            <a:solidFill>
              <a:schemeClr val="bg1"/>
            </a:solidFill>
            <a:ln w="9525">
              <a:noFill/>
              <a:miter lim="800000"/>
              <a:headEnd/>
              <a:tailEnd/>
            </a:ln>
          </p:spPr>
          <p:txBody>
            <a:bodyPr wrap="none">
              <a:spAutoFit/>
            </a:bodyPr>
            <a:lstStyle/>
            <a:p>
              <a:pPr algn="ctr"/>
              <a:r>
                <a:rPr lang="en-US" sz="900" b="1"/>
                <a:t>1</a:t>
              </a:r>
            </a:p>
            <a:p>
              <a:pPr algn="ctr"/>
              <a:r>
                <a:rPr lang="en-US" sz="900" b="1"/>
                <a:t>White</a:t>
              </a:r>
            </a:p>
          </p:txBody>
        </p:sp>
        <p:sp>
          <p:nvSpPr>
            <p:cNvPr id="2054" name="Text Box 18"/>
            <p:cNvSpPr txBox="1">
              <a:spLocks noChangeArrowheads="1"/>
            </p:cNvSpPr>
            <p:nvPr/>
          </p:nvSpPr>
          <p:spPr bwMode="auto">
            <a:xfrm>
              <a:off x="4070350" y="2057400"/>
              <a:ext cx="444500" cy="365125"/>
            </a:xfrm>
            <a:prstGeom prst="rect">
              <a:avLst/>
            </a:prstGeom>
            <a:solidFill>
              <a:schemeClr val="bg1"/>
            </a:solidFill>
            <a:ln w="9525">
              <a:noFill/>
              <a:miter lim="800000"/>
              <a:headEnd/>
              <a:tailEnd/>
            </a:ln>
          </p:spPr>
          <p:txBody>
            <a:bodyPr wrap="none">
              <a:spAutoFit/>
            </a:bodyPr>
            <a:lstStyle/>
            <a:p>
              <a:pPr algn="ctr"/>
              <a:r>
                <a:rPr lang="en-US" sz="900" b="1"/>
                <a:t>6</a:t>
              </a:r>
            </a:p>
            <a:p>
              <a:pPr algn="ctr"/>
              <a:r>
                <a:rPr lang="en-US" sz="900" b="1"/>
                <a:t>Signs</a:t>
              </a:r>
            </a:p>
          </p:txBody>
        </p:sp>
        <p:sp>
          <p:nvSpPr>
            <p:cNvPr id="2055" name="Text Box 19"/>
            <p:cNvSpPr txBox="1">
              <a:spLocks noChangeArrowheads="1"/>
            </p:cNvSpPr>
            <p:nvPr/>
          </p:nvSpPr>
          <p:spPr bwMode="auto">
            <a:xfrm>
              <a:off x="3241675" y="2057400"/>
              <a:ext cx="590550" cy="365125"/>
            </a:xfrm>
            <a:prstGeom prst="rect">
              <a:avLst/>
            </a:prstGeom>
            <a:solidFill>
              <a:schemeClr val="bg1"/>
            </a:solidFill>
            <a:ln w="9525">
              <a:noFill/>
              <a:miter lim="800000"/>
              <a:headEnd/>
              <a:tailEnd/>
            </a:ln>
          </p:spPr>
          <p:txBody>
            <a:bodyPr wrap="none">
              <a:spAutoFit/>
            </a:bodyPr>
            <a:lstStyle/>
            <a:p>
              <a:pPr algn="ctr"/>
              <a:r>
                <a:rPr lang="en-US" sz="900" b="1"/>
                <a:t>5</a:t>
              </a:r>
            </a:p>
            <a:p>
              <a:pPr algn="ctr"/>
              <a:r>
                <a:rPr lang="en-US" sz="900" b="1"/>
                <a:t>Martyrs</a:t>
              </a:r>
            </a:p>
          </p:txBody>
        </p:sp>
        <p:sp>
          <p:nvSpPr>
            <p:cNvPr id="2056" name="Text Box 20"/>
            <p:cNvSpPr txBox="1">
              <a:spLocks noChangeArrowheads="1"/>
            </p:cNvSpPr>
            <p:nvPr/>
          </p:nvSpPr>
          <p:spPr bwMode="auto">
            <a:xfrm>
              <a:off x="2549525" y="2057400"/>
              <a:ext cx="488950" cy="365125"/>
            </a:xfrm>
            <a:prstGeom prst="rect">
              <a:avLst/>
            </a:prstGeom>
            <a:solidFill>
              <a:schemeClr val="bg1"/>
            </a:solidFill>
            <a:ln w="9525">
              <a:noFill/>
              <a:miter lim="800000"/>
              <a:headEnd/>
              <a:tailEnd/>
            </a:ln>
          </p:spPr>
          <p:txBody>
            <a:bodyPr wrap="none">
              <a:spAutoFit/>
            </a:bodyPr>
            <a:lstStyle/>
            <a:p>
              <a:pPr algn="ctr"/>
              <a:r>
                <a:rPr lang="en-US" sz="900" b="1"/>
                <a:t>4</a:t>
              </a:r>
            </a:p>
            <a:p>
              <a:pPr algn="ctr"/>
              <a:r>
                <a:rPr lang="en-US" sz="900" b="1"/>
                <a:t>Ashen</a:t>
              </a:r>
            </a:p>
          </p:txBody>
        </p:sp>
        <p:sp>
          <p:nvSpPr>
            <p:cNvPr id="2057" name="Text Box 21"/>
            <p:cNvSpPr txBox="1">
              <a:spLocks noChangeArrowheads="1"/>
            </p:cNvSpPr>
            <p:nvPr/>
          </p:nvSpPr>
          <p:spPr bwMode="auto">
            <a:xfrm>
              <a:off x="1785938" y="2057400"/>
              <a:ext cx="463550" cy="365125"/>
            </a:xfrm>
            <a:prstGeom prst="rect">
              <a:avLst/>
            </a:prstGeom>
            <a:solidFill>
              <a:schemeClr val="bg1"/>
            </a:solidFill>
            <a:ln w="9525">
              <a:noFill/>
              <a:miter lim="800000"/>
              <a:headEnd/>
              <a:tailEnd/>
            </a:ln>
          </p:spPr>
          <p:txBody>
            <a:bodyPr wrap="none">
              <a:spAutoFit/>
            </a:bodyPr>
            <a:lstStyle/>
            <a:p>
              <a:pPr algn="ctr"/>
              <a:r>
                <a:rPr lang="en-US" sz="900" b="1"/>
                <a:t>3</a:t>
              </a:r>
            </a:p>
            <a:p>
              <a:pPr algn="ctr"/>
              <a:r>
                <a:rPr lang="en-US" sz="900" b="1"/>
                <a:t>Black</a:t>
              </a:r>
            </a:p>
          </p:txBody>
        </p:sp>
        <p:sp>
          <p:nvSpPr>
            <p:cNvPr id="2058" name="Text Box 22"/>
            <p:cNvSpPr txBox="1">
              <a:spLocks noChangeArrowheads="1"/>
            </p:cNvSpPr>
            <p:nvPr/>
          </p:nvSpPr>
          <p:spPr bwMode="auto">
            <a:xfrm>
              <a:off x="1093788" y="2057400"/>
              <a:ext cx="381000" cy="365125"/>
            </a:xfrm>
            <a:prstGeom prst="rect">
              <a:avLst/>
            </a:prstGeom>
            <a:solidFill>
              <a:schemeClr val="bg1"/>
            </a:solidFill>
            <a:ln w="9525">
              <a:noFill/>
              <a:miter lim="800000"/>
              <a:headEnd/>
              <a:tailEnd/>
            </a:ln>
          </p:spPr>
          <p:txBody>
            <a:bodyPr wrap="none">
              <a:spAutoFit/>
            </a:bodyPr>
            <a:lstStyle/>
            <a:p>
              <a:pPr algn="ctr"/>
              <a:r>
                <a:rPr lang="en-US" sz="900" b="1"/>
                <a:t>2</a:t>
              </a:r>
            </a:p>
            <a:p>
              <a:pPr algn="ctr"/>
              <a:r>
                <a:rPr lang="en-US" sz="900" b="1"/>
                <a:t>Red</a:t>
              </a:r>
            </a:p>
          </p:txBody>
        </p:sp>
        <p:grpSp>
          <p:nvGrpSpPr>
            <p:cNvPr id="3" name="Group 25"/>
            <p:cNvGrpSpPr>
              <a:grpSpLocks/>
            </p:cNvGrpSpPr>
            <p:nvPr/>
          </p:nvGrpSpPr>
          <p:grpSpPr bwMode="auto">
            <a:xfrm>
              <a:off x="7726363" y="3200400"/>
              <a:ext cx="1019175" cy="304800"/>
              <a:chOff x="2095" y="1440"/>
              <a:chExt cx="642" cy="192"/>
            </a:xfrm>
          </p:grpSpPr>
          <p:sp>
            <p:nvSpPr>
              <p:cNvPr id="2114" name="AutoShape 23"/>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15" name="Text Box 24"/>
              <p:cNvSpPr txBox="1">
                <a:spLocks noChangeArrowheads="1"/>
              </p:cNvSpPr>
              <p:nvPr/>
            </p:nvSpPr>
            <p:spPr bwMode="auto">
              <a:xfrm>
                <a:off x="2095" y="1440"/>
                <a:ext cx="642" cy="154"/>
              </a:xfrm>
              <a:prstGeom prst="rect">
                <a:avLst/>
              </a:prstGeom>
              <a:noFill/>
              <a:ln w="9525">
                <a:noFill/>
                <a:miter lim="800000"/>
                <a:headEnd/>
                <a:tailEnd/>
              </a:ln>
            </p:spPr>
            <p:txBody>
              <a:bodyPr wrap="none">
                <a:spAutoFit/>
              </a:bodyPr>
              <a:lstStyle/>
              <a:p>
                <a:pPr algn="ctr"/>
                <a:r>
                  <a:rPr lang="en-US" sz="1000"/>
                  <a:t>Earthquake, hail</a:t>
                </a:r>
              </a:p>
            </p:txBody>
          </p:sp>
        </p:grpSp>
        <p:grpSp>
          <p:nvGrpSpPr>
            <p:cNvPr id="4" name="Group 26"/>
            <p:cNvGrpSpPr>
              <a:grpSpLocks/>
            </p:cNvGrpSpPr>
            <p:nvPr/>
          </p:nvGrpSpPr>
          <p:grpSpPr bwMode="auto">
            <a:xfrm>
              <a:off x="7710488" y="2895600"/>
              <a:ext cx="987425" cy="304800"/>
              <a:chOff x="2104" y="1440"/>
              <a:chExt cx="622" cy="192"/>
            </a:xfrm>
          </p:grpSpPr>
          <p:sp>
            <p:nvSpPr>
              <p:cNvPr id="2112" name="AutoShape 27"/>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13" name="Text Box 28"/>
              <p:cNvSpPr txBox="1">
                <a:spLocks noChangeArrowheads="1"/>
              </p:cNvSpPr>
              <p:nvPr/>
            </p:nvSpPr>
            <p:spPr bwMode="auto">
              <a:xfrm>
                <a:off x="2104" y="1440"/>
                <a:ext cx="622" cy="154"/>
              </a:xfrm>
              <a:prstGeom prst="rect">
                <a:avLst/>
              </a:prstGeom>
              <a:noFill/>
              <a:ln w="9525">
                <a:noFill/>
                <a:miter lim="800000"/>
                <a:headEnd/>
                <a:tailEnd/>
              </a:ln>
            </p:spPr>
            <p:txBody>
              <a:bodyPr wrap="none">
                <a:spAutoFit/>
              </a:bodyPr>
              <a:lstStyle/>
              <a:p>
                <a:pPr algn="ctr"/>
                <a:r>
                  <a:rPr lang="en-US" sz="1000"/>
                  <a:t>Euphrates dried</a:t>
                </a:r>
              </a:p>
            </p:txBody>
          </p:sp>
        </p:grpSp>
        <p:grpSp>
          <p:nvGrpSpPr>
            <p:cNvPr id="5" name="Group 29"/>
            <p:cNvGrpSpPr>
              <a:grpSpLocks/>
            </p:cNvGrpSpPr>
            <p:nvPr/>
          </p:nvGrpSpPr>
          <p:grpSpPr bwMode="auto">
            <a:xfrm>
              <a:off x="7685088" y="2590800"/>
              <a:ext cx="1068388" cy="304800"/>
              <a:chOff x="2081" y="1440"/>
              <a:chExt cx="673" cy="192"/>
            </a:xfrm>
          </p:grpSpPr>
          <p:sp>
            <p:nvSpPr>
              <p:cNvPr id="2110" name="AutoShape 30"/>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11" name="Text Box 31"/>
              <p:cNvSpPr txBox="1">
                <a:spLocks noChangeArrowheads="1"/>
              </p:cNvSpPr>
              <p:nvPr/>
            </p:nvSpPr>
            <p:spPr bwMode="auto">
              <a:xfrm>
                <a:off x="2081" y="1440"/>
                <a:ext cx="673" cy="154"/>
              </a:xfrm>
              <a:prstGeom prst="rect">
                <a:avLst/>
              </a:prstGeom>
              <a:noFill/>
              <a:ln w="9525">
                <a:noFill/>
                <a:miter lim="800000"/>
                <a:headEnd/>
                <a:tailEnd/>
              </a:ln>
            </p:spPr>
            <p:txBody>
              <a:bodyPr wrap="none">
                <a:spAutoFit/>
              </a:bodyPr>
              <a:lstStyle/>
              <a:p>
                <a:pPr algn="ctr"/>
                <a:r>
                  <a:rPr lang="en-US" sz="1000"/>
                  <a:t>Earth in darkness</a:t>
                </a:r>
              </a:p>
            </p:txBody>
          </p:sp>
        </p:grpSp>
        <p:grpSp>
          <p:nvGrpSpPr>
            <p:cNvPr id="6" name="Group 32"/>
            <p:cNvGrpSpPr>
              <a:grpSpLocks/>
            </p:cNvGrpSpPr>
            <p:nvPr/>
          </p:nvGrpSpPr>
          <p:grpSpPr bwMode="auto">
            <a:xfrm>
              <a:off x="7756525" y="2286000"/>
              <a:ext cx="852488" cy="304800"/>
              <a:chOff x="2147" y="1440"/>
              <a:chExt cx="537" cy="192"/>
            </a:xfrm>
          </p:grpSpPr>
          <p:sp>
            <p:nvSpPr>
              <p:cNvPr id="2108" name="AutoShape 33"/>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09" name="Text Box 34"/>
              <p:cNvSpPr txBox="1">
                <a:spLocks noChangeArrowheads="1"/>
              </p:cNvSpPr>
              <p:nvPr/>
            </p:nvSpPr>
            <p:spPr bwMode="auto">
              <a:xfrm>
                <a:off x="2147" y="1440"/>
                <a:ext cx="537" cy="154"/>
              </a:xfrm>
              <a:prstGeom prst="rect">
                <a:avLst/>
              </a:prstGeom>
              <a:noFill/>
              <a:ln w="9525">
                <a:noFill/>
                <a:miter lim="800000"/>
                <a:headEnd/>
                <a:tailEnd/>
              </a:ln>
            </p:spPr>
            <p:txBody>
              <a:bodyPr wrap="none">
                <a:spAutoFit/>
              </a:bodyPr>
              <a:lstStyle/>
              <a:p>
                <a:pPr algn="ctr"/>
                <a:r>
                  <a:rPr lang="en-US" sz="1000"/>
                  <a:t>Sun scorches</a:t>
                </a:r>
              </a:p>
            </p:txBody>
          </p:sp>
        </p:grpSp>
        <p:grpSp>
          <p:nvGrpSpPr>
            <p:cNvPr id="7" name="Group 35"/>
            <p:cNvGrpSpPr>
              <a:grpSpLocks/>
            </p:cNvGrpSpPr>
            <p:nvPr/>
          </p:nvGrpSpPr>
          <p:grpSpPr bwMode="auto">
            <a:xfrm>
              <a:off x="7659688" y="1981200"/>
              <a:ext cx="966788" cy="304800"/>
              <a:chOff x="2111" y="1440"/>
              <a:chExt cx="609" cy="192"/>
            </a:xfrm>
          </p:grpSpPr>
          <p:sp>
            <p:nvSpPr>
              <p:cNvPr id="2106" name="AutoShape 36"/>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07" name="Text Box 37"/>
              <p:cNvSpPr txBox="1">
                <a:spLocks noChangeArrowheads="1"/>
              </p:cNvSpPr>
              <p:nvPr/>
            </p:nvSpPr>
            <p:spPr bwMode="auto">
              <a:xfrm>
                <a:off x="2111" y="1440"/>
                <a:ext cx="609" cy="154"/>
              </a:xfrm>
              <a:prstGeom prst="rect">
                <a:avLst/>
              </a:prstGeom>
              <a:noFill/>
              <a:ln w="9525">
                <a:noFill/>
                <a:miter lim="800000"/>
                <a:headEnd/>
                <a:tailEnd/>
              </a:ln>
            </p:spPr>
            <p:txBody>
              <a:bodyPr wrap="none">
                <a:spAutoFit/>
              </a:bodyPr>
              <a:lstStyle/>
              <a:p>
                <a:pPr algn="ctr"/>
                <a:r>
                  <a:rPr lang="en-US" sz="1000"/>
                  <a:t>Rivers to blood</a:t>
                </a:r>
              </a:p>
            </p:txBody>
          </p:sp>
        </p:grpSp>
        <p:grpSp>
          <p:nvGrpSpPr>
            <p:cNvPr id="8" name="Group 38"/>
            <p:cNvGrpSpPr>
              <a:grpSpLocks/>
            </p:cNvGrpSpPr>
            <p:nvPr/>
          </p:nvGrpSpPr>
          <p:grpSpPr bwMode="auto">
            <a:xfrm>
              <a:off x="7845425" y="1371600"/>
              <a:ext cx="533400" cy="304800"/>
              <a:chOff x="2254" y="1440"/>
              <a:chExt cx="336" cy="192"/>
            </a:xfrm>
          </p:grpSpPr>
          <p:sp>
            <p:nvSpPr>
              <p:cNvPr id="2104" name="AutoShape 39"/>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05" name="Text Box 40"/>
              <p:cNvSpPr txBox="1">
                <a:spLocks noChangeArrowheads="1"/>
              </p:cNvSpPr>
              <p:nvPr/>
            </p:nvSpPr>
            <p:spPr bwMode="auto">
              <a:xfrm>
                <a:off x="2268" y="1440"/>
                <a:ext cx="294" cy="154"/>
              </a:xfrm>
              <a:prstGeom prst="rect">
                <a:avLst/>
              </a:prstGeom>
              <a:noFill/>
              <a:ln w="9525">
                <a:noFill/>
                <a:miter lim="800000"/>
                <a:headEnd/>
                <a:tailEnd/>
              </a:ln>
            </p:spPr>
            <p:txBody>
              <a:bodyPr wrap="none">
                <a:spAutoFit/>
              </a:bodyPr>
              <a:lstStyle/>
              <a:p>
                <a:pPr algn="ctr"/>
                <a:r>
                  <a:rPr lang="en-US" sz="1000"/>
                  <a:t>Sores</a:t>
                </a:r>
              </a:p>
            </p:txBody>
          </p:sp>
        </p:grpSp>
        <p:grpSp>
          <p:nvGrpSpPr>
            <p:cNvPr id="9" name="Group 41"/>
            <p:cNvGrpSpPr>
              <a:grpSpLocks/>
            </p:cNvGrpSpPr>
            <p:nvPr/>
          </p:nvGrpSpPr>
          <p:grpSpPr bwMode="auto">
            <a:xfrm>
              <a:off x="7720013" y="1676400"/>
              <a:ext cx="819150" cy="304800"/>
              <a:chOff x="2156" y="1440"/>
              <a:chExt cx="516" cy="192"/>
            </a:xfrm>
          </p:grpSpPr>
          <p:sp>
            <p:nvSpPr>
              <p:cNvPr id="2102" name="AutoShape 42"/>
              <p:cNvSpPr>
                <a:spLocks noChangeArrowheads="1"/>
              </p:cNvSpPr>
              <p:nvPr/>
            </p:nvSpPr>
            <p:spPr bwMode="auto">
              <a:xfrm rot="10744239">
                <a:off x="2254" y="1535"/>
                <a:ext cx="336" cy="9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0 w 21600"/>
                  <a:gd name="T13" fmla="*/ 0 h 21600"/>
                  <a:gd name="T14" fmla="*/ 21600 w 21600"/>
                  <a:gd name="T15" fmla="*/ 7794 h 21600"/>
                </a:gdLst>
                <a:ahLst/>
                <a:cxnLst>
                  <a:cxn ang="T8">
                    <a:pos x="T0" y="T1"/>
                  </a:cxn>
                  <a:cxn ang="T9">
                    <a:pos x="T2" y="T3"/>
                  </a:cxn>
                  <a:cxn ang="T10">
                    <a:pos x="T4" y="T5"/>
                  </a:cxn>
                  <a:cxn ang="T11">
                    <a:pos x="T6" y="T7"/>
                  </a:cxn>
                </a:cxnLst>
                <a:rect l="T12" t="T13" r="T14" b="T15"/>
                <a:pathLst>
                  <a:path w="21600" h="21600">
                    <a:moveTo>
                      <a:pt x="5400" y="10800"/>
                    </a:moveTo>
                    <a:cubicBezTo>
                      <a:pt x="5400" y="7817"/>
                      <a:pt x="7817" y="5400"/>
                      <a:pt x="10800" y="5400"/>
                    </a:cubicBezTo>
                    <a:cubicBezTo>
                      <a:pt x="13782" y="5399"/>
                      <a:pt x="16199" y="7817"/>
                      <a:pt x="16200" y="10799"/>
                    </a:cubicBezTo>
                    <a:lnTo>
                      <a:pt x="21600" y="10800"/>
                    </a:lnTo>
                    <a:cubicBezTo>
                      <a:pt x="21600" y="4835"/>
                      <a:pt x="16764" y="0"/>
                      <a:pt x="10800" y="0"/>
                    </a:cubicBezTo>
                    <a:cubicBezTo>
                      <a:pt x="4835" y="0"/>
                      <a:pt x="0" y="4835"/>
                      <a:pt x="0" y="10800"/>
                    </a:cubicBezTo>
                    <a:close/>
                  </a:path>
                </a:pathLst>
              </a:custGeom>
              <a:solidFill>
                <a:schemeClr val="accent1"/>
              </a:solidFill>
              <a:ln w="9525">
                <a:solidFill>
                  <a:schemeClr val="tx1"/>
                </a:solidFill>
                <a:miter lim="800000"/>
                <a:headEnd/>
                <a:tailEnd/>
              </a:ln>
            </p:spPr>
            <p:txBody>
              <a:bodyPr wrap="none" anchor="ctr"/>
              <a:lstStyle/>
              <a:p>
                <a:endParaRPr lang="en-US"/>
              </a:p>
            </p:txBody>
          </p:sp>
          <p:sp>
            <p:nvSpPr>
              <p:cNvPr id="2103" name="Text Box 43"/>
              <p:cNvSpPr txBox="1">
                <a:spLocks noChangeArrowheads="1"/>
              </p:cNvSpPr>
              <p:nvPr/>
            </p:nvSpPr>
            <p:spPr bwMode="auto">
              <a:xfrm>
                <a:off x="2156" y="1440"/>
                <a:ext cx="516" cy="154"/>
              </a:xfrm>
              <a:prstGeom prst="rect">
                <a:avLst/>
              </a:prstGeom>
              <a:noFill/>
              <a:ln w="9525">
                <a:noFill/>
                <a:miter lim="800000"/>
                <a:headEnd/>
                <a:tailEnd/>
              </a:ln>
            </p:spPr>
            <p:txBody>
              <a:bodyPr wrap="none">
                <a:spAutoFit/>
              </a:bodyPr>
              <a:lstStyle/>
              <a:p>
                <a:pPr algn="ctr"/>
                <a:r>
                  <a:rPr lang="en-US" sz="1000"/>
                  <a:t>Sea to blood</a:t>
                </a:r>
              </a:p>
            </p:txBody>
          </p:sp>
        </p:grpSp>
        <p:grpSp>
          <p:nvGrpSpPr>
            <p:cNvPr id="10" name="Group 50"/>
            <p:cNvGrpSpPr>
              <a:grpSpLocks/>
            </p:cNvGrpSpPr>
            <p:nvPr/>
          </p:nvGrpSpPr>
          <p:grpSpPr bwMode="auto">
            <a:xfrm>
              <a:off x="5184775" y="1401763"/>
              <a:ext cx="758825" cy="298450"/>
              <a:chOff x="1344" y="2687"/>
              <a:chExt cx="480" cy="235"/>
            </a:xfrm>
          </p:grpSpPr>
          <p:sp>
            <p:nvSpPr>
              <p:cNvPr id="2100" name="Freeform 48"/>
              <p:cNvSpPr>
                <a:spLocks/>
              </p:cNvSpPr>
              <p:nvPr/>
            </p:nvSpPr>
            <p:spPr bwMode="auto">
              <a:xfrm>
                <a:off x="1440" y="2778"/>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101" name="Text Box 49"/>
              <p:cNvSpPr txBox="1">
                <a:spLocks noChangeArrowheads="1"/>
              </p:cNvSpPr>
              <p:nvPr/>
            </p:nvSpPr>
            <p:spPr bwMode="auto">
              <a:xfrm>
                <a:off x="1344" y="2687"/>
                <a:ext cx="414" cy="194"/>
              </a:xfrm>
              <a:prstGeom prst="rect">
                <a:avLst/>
              </a:prstGeom>
              <a:noFill/>
              <a:ln w="9525">
                <a:noFill/>
                <a:miter lim="800000"/>
                <a:headEnd/>
                <a:tailEnd/>
              </a:ln>
            </p:spPr>
            <p:txBody>
              <a:bodyPr wrap="none">
                <a:spAutoFit/>
              </a:bodyPr>
              <a:lstStyle/>
              <a:p>
                <a:r>
                  <a:rPr lang="en-US" sz="1000"/>
                  <a:t>1/3 Earth</a:t>
                </a:r>
              </a:p>
            </p:txBody>
          </p:sp>
        </p:grpSp>
        <p:grpSp>
          <p:nvGrpSpPr>
            <p:cNvPr id="11" name="Group 51"/>
            <p:cNvGrpSpPr>
              <a:grpSpLocks/>
            </p:cNvGrpSpPr>
            <p:nvPr/>
          </p:nvGrpSpPr>
          <p:grpSpPr bwMode="auto">
            <a:xfrm>
              <a:off x="5337175" y="1654175"/>
              <a:ext cx="758825" cy="317500"/>
              <a:chOff x="1344" y="2738"/>
              <a:chExt cx="480" cy="253"/>
            </a:xfrm>
          </p:grpSpPr>
          <p:sp>
            <p:nvSpPr>
              <p:cNvPr id="2098" name="Freeform 52"/>
              <p:cNvSpPr>
                <a:spLocks/>
              </p:cNvSpPr>
              <p:nvPr/>
            </p:nvSpPr>
            <p:spPr bwMode="auto">
              <a:xfrm>
                <a:off x="1440" y="2846"/>
                <a:ext cx="384" cy="145"/>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99" name="Text Box 53"/>
              <p:cNvSpPr txBox="1">
                <a:spLocks noChangeArrowheads="1"/>
              </p:cNvSpPr>
              <p:nvPr/>
            </p:nvSpPr>
            <p:spPr bwMode="auto">
              <a:xfrm>
                <a:off x="1344" y="2738"/>
                <a:ext cx="355" cy="195"/>
              </a:xfrm>
              <a:prstGeom prst="rect">
                <a:avLst/>
              </a:prstGeom>
              <a:noFill/>
              <a:ln w="9525">
                <a:noFill/>
                <a:miter lim="800000"/>
                <a:headEnd/>
                <a:tailEnd/>
              </a:ln>
            </p:spPr>
            <p:txBody>
              <a:bodyPr wrap="none">
                <a:spAutoFit/>
              </a:bodyPr>
              <a:lstStyle/>
              <a:p>
                <a:r>
                  <a:rPr lang="en-US" sz="1000"/>
                  <a:t>1/3 Sea</a:t>
                </a:r>
              </a:p>
            </p:txBody>
          </p:sp>
        </p:grpSp>
        <p:grpSp>
          <p:nvGrpSpPr>
            <p:cNvPr id="12" name="Group 54"/>
            <p:cNvGrpSpPr>
              <a:grpSpLocks/>
            </p:cNvGrpSpPr>
            <p:nvPr/>
          </p:nvGrpSpPr>
          <p:grpSpPr bwMode="auto">
            <a:xfrm>
              <a:off x="5486400" y="1957388"/>
              <a:ext cx="760413" cy="320675"/>
              <a:chOff x="1344" y="2771"/>
              <a:chExt cx="480" cy="253"/>
            </a:xfrm>
          </p:grpSpPr>
          <p:sp>
            <p:nvSpPr>
              <p:cNvPr id="2096" name="Freeform 55"/>
              <p:cNvSpPr>
                <a:spLocks/>
              </p:cNvSpPr>
              <p:nvPr/>
            </p:nvSpPr>
            <p:spPr bwMode="auto">
              <a:xfrm>
                <a:off x="1440" y="2880"/>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97" name="Text Box 56"/>
              <p:cNvSpPr txBox="1">
                <a:spLocks noChangeArrowheads="1"/>
              </p:cNvSpPr>
              <p:nvPr/>
            </p:nvSpPr>
            <p:spPr bwMode="auto">
              <a:xfrm>
                <a:off x="1344" y="2771"/>
                <a:ext cx="448" cy="193"/>
              </a:xfrm>
              <a:prstGeom prst="rect">
                <a:avLst/>
              </a:prstGeom>
              <a:noFill/>
              <a:ln w="9525">
                <a:noFill/>
                <a:miter lim="800000"/>
                <a:headEnd/>
                <a:tailEnd/>
              </a:ln>
            </p:spPr>
            <p:txBody>
              <a:bodyPr wrap="none">
                <a:spAutoFit/>
              </a:bodyPr>
              <a:lstStyle/>
              <a:p>
                <a:r>
                  <a:rPr lang="en-US" sz="1000"/>
                  <a:t>1/3 Rivers</a:t>
                </a:r>
              </a:p>
            </p:txBody>
          </p:sp>
        </p:grpSp>
        <p:grpSp>
          <p:nvGrpSpPr>
            <p:cNvPr id="13" name="Group 57"/>
            <p:cNvGrpSpPr>
              <a:grpSpLocks/>
            </p:cNvGrpSpPr>
            <p:nvPr/>
          </p:nvGrpSpPr>
          <p:grpSpPr bwMode="auto">
            <a:xfrm>
              <a:off x="5908675" y="2568575"/>
              <a:ext cx="1039813" cy="374650"/>
              <a:chOff x="1344" y="2889"/>
              <a:chExt cx="656" cy="295"/>
            </a:xfrm>
          </p:grpSpPr>
          <p:sp>
            <p:nvSpPr>
              <p:cNvPr id="2094" name="Freeform 58"/>
              <p:cNvSpPr>
                <a:spLocks/>
              </p:cNvSpPr>
              <p:nvPr/>
            </p:nvSpPr>
            <p:spPr bwMode="auto">
              <a:xfrm>
                <a:off x="1440" y="3040"/>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95" name="Text Box 59"/>
              <p:cNvSpPr txBox="1">
                <a:spLocks noChangeArrowheads="1"/>
              </p:cNvSpPr>
              <p:nvPr/>
            </p:nvSpPr>
            <p:spPr bwMode="auto">
              <a:xfrm>
                <a:off x="1344" y="2889"/>
                <a:ext cx="656" cy="193"/>
              </a:xfrm>
              <a:prstGeom prst="rect">
                <a:avLst/>
              </a:prstGeom>
              <a:noFill/>
              <a:ln w="9525">
                <a:noFill/>
                <a:miter lim="800000"/>
                <a:headEnd/>
                <a:tailEnd/>
              </a:ln>
            </p:spPr>
            <p:txBody>
              <a:bodyPr wrap="none">
                <a:spAutoFit/>
              </a:bodyPr>
              <a:lstStyle/>
              <a:p>
                <a:r>
                  <a:rPr lang="en-US" sz="1000"/>
                  <a:t>1</a:t>
                </a:r>
                <a:r>
                  <a:rPr lang="en-US" sz="1000" baseline="30000"/>
                  <a:t>st</a:t>
                </a:r>
                <a:r>
                  <a:rPr lang="en-US" sz="1000"/>
                  <a:t> Woe, Locusts</a:t>
                </a:r>
              </a:p>
            </p:txBody>
          </p:sp>
        </p:grpSp>
        <p:grpSp>
          <p:nvGrpSpPr>
            <p:cNvPr id="14" name="Group 60"/>
            <p:cNvGrpSpPr>
              <a:grpSpLocks/>
            </p:cNvGrpSpPr>
            <p:nvPr/>
          </p:nvGrpSpPr>
          <p:grpSpPr bwMode="auto">
            <a:xfrm>
              <a:off x="5703888" y="2244725"/>
              <a:ext cx="817563" cy="376238"/>
              <a:chOff x="1344" y="2810"/>
              <a:chExt cx="516" cy="296"/>
            </a:xfrm>
          </p:grpSpPr>
          <p:sp>
            <p:nvSpPr>
              <p:cNvPr id="2092" name="Freeform 61"/>
              <p:cNvSpPr>
                <a:spLocks/>
              </p:cNvSpPr>
              <p:nvPr/>
            </p:nvSpPr>
            <p:spPr bwMode="auto">
              <a:xfrm>
                <a:off x="1440" y="2962"/>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93" name="Text Box 62"/>
              <p:cNvSpPr txBox="1">
                <a:spLocks noChangeArrowheads="1"/>
              </p:cNvSpPr>
              <p:nvPr/>
            </p:nvSpPr>
            <p:spPr bwMode="auto">
              <a:xfrm>
                <a:off x="1344" y="2810"/>
                <a:ext cx="516" cy="193"/>
              </a:xfrm>
              <a:prstGeom prst="rect">
                <a:avLst/>
              </a:prstGeom>
              <a:noFill/>
              <a:ln w="9525">
                <a:noFill/>
                <a:miter lim="800000"/>
                <a:headEnd/>
                <a:tailEnd/>
              </a:ln>
            </p:spPr>
            <p:txBody>
              <a:bodyPr wrap="none">
                <a:spAutoFit/>
              </a:bodyPr>
              <a:lstStyle/>
              <a:p>
                <a:r>
                  <a:rPr lang="en-US" sz="1000"/>
                  <a:t>1/3 Heavens</a:t>
                </a:r>
              </a:p>
            </p:txBody>
          </p:sp>
        </p:grpSp>
        <p:grpSp>
          <p:nvGrpSpPr>
            <p:cNvPr id="15" name="Group 63"/>
            <p:cNvGrpSpPr>
              <a:grpSpLocks/>
            </p:cNvGrpSpPr>
            <p:nvPr/>
          </p:nvGrpSpPr>
          <p:grpSpPr bwMode="auto">
            <a:xfrm>
              <a:off x="6361113" y="3209925"/>
              <a:ext cx="1077913" cy="377825"/>
              <a:chOff x="1344" y="3036"/>
              <a:chExt cx="680" cy="298"/>
            </a:xfrm>
          </p:grpSpPr>
          <p:sp>
            <p:nvSpPr>
              <p:cNvPr id="2090" name="Freeform 64"/>
              <p:cNvSpPr>
                <a:spLocks/>
              </p:cNvSpPr>
              <p:nvPr/>
            </p:nvSpPr>
            <p:spPr bwMode="auto">
              <a:xfrm>
                <a:off x="1440" y="3190"/>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91" name="Text Box 65"/>
              <p:cNvSpPr txBox="1">
                <a:spLocks noChangeArrowheads="1"/>
              </p:cNvSpPr>
              <p:nvPr/>
            </p:nvSpPr>
            <p:spPr bwMode="auto">
              <a:xfrm>
                <a:off x="1344" y="3036"/>
                <a:ext cx="680" cy="193"/>
              </a:xfrm>
              <a:prstGeom prst="rect">
                <a:avLst/>
              </a:prstGeom>
              <a:noFill/>
              <a:ln w="9525">
                <a:noFill/>
                <a:miter lim="800000"/>
                <a:headEnd/>
                <a:tailEnd/>
              </a:ln>
            </p:spPr>
            <p:txBody>
              <a:bodyPr wrap="none">
                <a:spAutoFit/>
              </a:bodyPr>
              <a:lstStyle/>
              <a:p>
                <a:r>
                  <a:rPr lang="en-US" sz="1000"/>
                  <a:t>3</a:t>
                </a:r>
                <a:r>
                  <a:rPr lang="en-US" sz="1000" baseline="30000"/>
                  <a:t>rd</a:t>
                </a:r>
                <a:r>
                  <a:rPr lang="en-US" sz="1000"/>
                  <a:t> Woe, 7 Bowls</a:t>
                </a:r>
              </a:p>
            </p:txBody>
          </p:sp>
        </p:grpSp>
        <p:grpSp>
          <p:nvGrpSpPr>
            <p:cNvPr id="16" name="Group 66"/>
            <p:cNvGrpSpPr>
              <a:grpSpLocks/>
            </p:cNvGrpSpPr>
            <p:nvPr/>
          </p:nvGrpSpPr>
          <p:grpSpPr bwMode="auto">
            <a:xfrm>
              <a:off x="6107113" y="2895600"/>
              <a:ext cx="1316038" cy="381000"/>
              <a:chOff x="1344" y="2964"/>
              <a:chExt cx="830" cy="300"/>
            </a:xfrm>
          </p:grpSpPr>
          <p:sp>
            <p:nvSpPr>
              <p:cNvPr id="2088" name="Freeform 67"/>
              <p:cNvSpPr>
                <a:spLocks/>
              </p:cNvSpPr>
              <p:nvPr/>
            </p:nvSpPr>
            <p:spPr bwMode="auto">
              <a:xfrm>
                <a:off x="1440" y="3120"/>
                <a:ext cx="384" cy="144"/>
              </a:xfrm>
              <a:custGeom>
                <a:avLst/>
                <a:gdLst>
                  <a:gd name="T0" fmla="*/ 0 w 816"/>
                  <a:gd name="T1" fmla="*/ 19 h 336"/>
                  <a:gd name="T2" fmla="*/ 0 w 816"/>
                  <a:gd name="T3" fmla="*/ 8 h 336"/>
                  <a:gd name="T4" fmla="*/ 10 w 816"/>
                  <a:gd name="T5" fmla="*/ 12 h 336"/>
                  <a:gd name="T6" fmla="*/ 45 w 816"/>
                  <a:gd name="T7" fmla="*/ 12 h 336"/>
                  <a:gd name="T8" fmla="*/ 70 w 816"/>
                  <a:gd name="T9" fmla="*/ 8 h 336"/>
                  <a:gd name="T10" fmla="*/ 85 w 816"/>
                  <a:gd name="T11" fmla="*/ 0 h 336"/>
                  <a:gd name="T12" fmla="*/ 85 w 816"/>
                  <a:gd name="T13" fmla="*/ 27 h 336"/>
                  <a:gd name="T14" fmla="*/ 75 w 816"/>
                  <a:gd name="T15" fmla="*/ 23 h 336"/>
                  <a:gd name="T16" fmla="*/ 45 w 816"/>
                  <a:gd name="T17" fmla="*/ 19 h 336"/>
                  <a:gd name="T18" fmla="*/ 10 w 816"/>
                  <a:gd name="T19" fmla="*/ 19 h 336"/>
                  <a:gd name="T20" fmla="*/ 0 w 816"/>
                  <a:gd name="T21" fmla="*/ 23 h 336"/>
                  <a:gd name="T22" fmla="*/ 0 w 816"/>
                  <a:gd name="T23" fmla="*/ 19 h 3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816"/>
                  <a:gd name="T37" fmla="*/ 0 h 336"/>
                  <a:gd name="T38" fmla="*/ 816 w 816"/>
                  <a:gd name="T39" fmla="*/ 336 h 3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816" h="336">
                    <a:moveTo>
                      <a:pt x="0" y="240"/>
                    </a:moveTo>
                    <a:lnTo>
                      <a:pt x="0" y="96"/>
                    </a:lnTo>
                    <a:lnTo>
                      <a:pt x="96" y="144"/>
                    </a:lnTo>
                    <a:lnTo>
                      <a:pt x="432" y="144"/>
                    </a:lnTo>
                    <a:lnTo>
                      <a:pt x="672" y="96"/>
                    </a:lnTo>
                    <a:lnTo>
                      <a:pt x="816" y="0"/>
                    </a:lnTo>
                    <a:lnTo>
                      <a:pt x="816" y="336"/>
                    </a:lnTo>
                    <a:lnTo>
                      <a:pt x="720" y="288"/>
                    </a:lnTo>
                    <a:lnTo>
                      <a:pt x="432" y="240"/>
                    </a:lnTo>
                    <a:lnTo>
                      <a:pt x="96" y="240"/>
                    </a:lnTo>
                    <a:lnTo>
                      <a:pt x="0" y="288"/>
                    </a:lnTo>
                    <a:lnTo>
                      <a:pt x="0" y="240"/>
                    </a:lnTo>
                    <a:close/>
                  </a:path>
                </a:pathLst>
              </a:custGeom>
              <a:solidFill>
                <a:schemeClr val="accent1"/>
              </a:solidFill>
              <a:ln w="9525">
                <a:solidFill>
                  <a:schemeClr val="tx1"/>
                </a:solidFill>
                <a:round/>
                <a:headEnd/>
                <a:tailEnd/>
              </a:ln>
            </p:spPr>
            <p:txBody>
              <a:bodyPr/>
              <a:lstStyle/>
              <a:p>
                <a:endParaRPr lang="en-US"/>
              </a:p>
            </p:txBody>
          </p:sp>
          <p:sp>
            <p:nvSpPr>
              <p:cNvPr id="2089" name="Text Box 68"/>
              <p:cNvSpPr txBox="1">
                <a:spLocks noChangeArrowheads="1"/>
              </p:cNvSpPr>
              <p:nvPr/>
            </p:nvSpPr>
            <p:spPr bwMode="auto">
              <a:xfrm>
                <a:off x="1344" y="2964"/>
                <a:ext cx="830" cy="193"/>
              </a:xfrm>
              <a:prstGeom prst="rect">
                <a:avLst/>
              </a:prstGeom>
              <a:noFill/>
              <a:ln w="9525">
                <a:noFill/>
                <a:miter lim="800000"/>
                <a:headEnd/>
                <a:tailEnd/>
              </a:ln>
            </p:spPr>
            <p:txBody>
              <a:bodyPr wrap="none">
                <a:spAutoFit/>
              </a:bodyPr>
              <a:lstStyle/>
              <a:p>
                <a:r>
                  <a:rPr lang="en-US" sz="1000"/>
                  <a:t>2</a:t>
                </a:r>
                <a:r>
                  <a:rPr lang="en-US" sz="1000" baseline="30000"/>
                  <a:t>nd</a:t>
                </a:r>
                <a:r>
                  <a:rPr lang="en-US" sz="1000"/>
                  <a:t> Woe, 1/3 Men Die</a:t>
                </a:r>
              </a:p>
            </p:txBody>
          </p:sp>
        </p:grpSp>
        <p:sp>
          <p:nvSpPr>
            <p:cNvPr id="2073" name="AutoShape 3"/>
            <p:cNvSpPr>
              <a:spLocks noChangeArrowheads="1"/>
            </p:cNvSpPr>
            <p:nvPr/>
          </p:nvSpPr>
          <p:spPr bwMode="auto">
            <a:xfrm>
              <a:off x="228600"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4" name="AutoShape 4"/>
            <p:cNvSpPr>
              <a:spLocks noChangeArrowheads="1"/>
            </p:cNvSpPr>
            <p:nvPr/>
          </p:nvSpPr>
          <p:spPr bwMode="auto">
            <a:xfrm>
              <a:off x="973138"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5" name="AutoShape 5"/>
            <p:cNvSpPr>
              <a:spLocks noChangeArrowheads="1"/>
            </p:cNvSpPr>
            <p:nvPr/>
          </p:nvSpPr>
          <p:spPr bwMode="auto">
            <a:xfrm>
              <a:off x="1706563"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6" name="AutoShape 6"/>
            <p:cNvSpPr>
              <a:spLocks noChangeArrowheads="1"/>
            </p:cNvSpPr>
            <p:nvPr/>
          </p:nvSpPr>
          <p:spPr bwMode="auto">
            <a:xfrm>
              <a:off x="2484438"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7" name="AutoShape 7"/>
            <p:cNvSpPr>
              <a:spLocks noChangeArrowheads="1"/>
            </p:cNvSpPr>
            <p:nvPr/>
          </p:nvSpPr>
          <p:spPr bwMode="auto">
            <a:xfrm>
              <a:off x="3230563"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8" name="AutoShape 8"/>
            <p:cNvSpPr>
              <a:spLocks noChangeArrowheads="1"/>
            </p:cNvSpPr>
            <p:nvPr/>
          </p:nvSpPr>
          <p:spPr bwMode="auto">
            <a:xfrm>
              <a:off x="3981450" y="1981200"/>
              <a:ext cx="646113" cy="609600"/>
            </a:xfrm>
            <a:prstGeom prst="star8">
              <a:avLst>
                <a:gd name="adj" fmla="val 38250"/>
              </a:avLst>
            </a:prstGeom>
            <a:noFill/>
            <a:ln w="50800">
              <a:solidFill>
                <a:schemeClr val="tx1"/>
              </a:solidFill>
              <a:miter lim="800000"/>
              <a:headEnd/>
              <a:tailEnd/>
            </a:ln>
          </p:spPr>
          <p:txBody>
            <a:bodyPr wrap="none" anchor="ctr"/>
            <a:lstStyle/>
            <a:p>
              <a:endParaRPr lang="en-US"/>
            </a:p>
          </p:txBody>
        </p:sp>
        <p:sp>
          <p:nvSpPr>
            <p:cNvPr id="2079" name="AutoShape 9"/>
            <p:cNvSpPr>
              <a:spLocks noChangeArrowheads="1"/>
            </p:cNvSpPr>
            <p:nvPr/>
          </p:nvSpPr>
          <p:spPr bwMode="auto">
            <a:xfrm>
              <a:off x="4724400" y="1981200"/>
              <a:ext cx="646113" cy="609600"/>
            </a:xfrm>
            <a:prstGeom prst="star8">
              <a:avLst>
                <a:gd name="adj" fmla="val 38250"/>
              </a:avLst>
            </a:prstGeom>
            <a:solidFill>
              <a:schemeClr val="bg1"/>
            </a:solidFill>
            <a:ln w="50800">
              <a:solidFill>
                <a:schemeClr val="tx1"/>
              </a:solidFill>
              <a:miter lim="800000"/>
              <a:headEnd/>
              <a:tailEnd/>
            </a:ln>
          </p:spPr>
          <p:txBody>
            <a:bodyPr wrap="none" anchor="ctr"/>
            <a:lstStyle/>
            <a:p>
              <a:pPr algn="ctr"/>
              <a:r>
                <a:rPr lang="en-US" sz="900"/>
                <a:t>7</a:t>
              </a:r>
            </a:p>
            <a:p>
              <a:pPr algn="ctr"/>
              <a:r>
                <a:rPr lang="en-US" sz="900"/>
                <a:t>Wrath</a:t>
              </a:r>
            </a:p>
          </p:txBody>
        </p:sp>
        <p:sp>
          <p:nvSpPr>
            <p:cNvPr id="2080" name="TextBox 61"/>
            <p:cNvSpPr txBox="1">
              <a:spLocks noChangeArrowheads="1"/>
            </p:cNvSpPr>
            <p:nvPr/>
          </p:nvSpPr>
          <p:spPr bwMode="auto">
            <a:xfrm>
              <a:off x="2286000" y="1295400"/>
              <a:ext cx="824265" cy="646331"/>
            </a:xfrm>
            <a:prstGeom prst="rect">
              <a:avLst/>
            </a:prstGeom>
            <a:noFill/>
            <a:ln w="9525">
              <a:noFill/>
              <a:miter lim="800000"/>
              <a:headEnd/>
              <a:tailEnd/>
            </a:ln>
          </p:spPr>
          <p:txBody>
            <a:bodyPr>
              <a:spAutoFit/>
            </a:bodyPr>
            <a:lstStyle/>
            <a:p>
              <a:r>
                <a:rPr lang="en-US" sz="1200"/>
                <a:t>The Lamb</a:t>
              </a:r>
            </a:p>
            <a:p>
              <a:r>
                <a:rPr lang="en-US" sz="1200"/>
                <a:t>opens the</a:t>
              </a:r>
            </a:p>
            <a:p>
              <a:r>
                <a:rPr lang="en-US" sz="1200"/>
                <a:t>seals.</a:t>
              </a:r>
            </a:p>
          </p:txBody>
        </p:sp>
        <p:sp>
          <p:nvSpPr>
            <p:cNvPr id="2081" name="TextBox 62"/>
            <p:cNvSpPr txBox="1">
              <a:spLocks noChangeArrowheads="1"/>
            </p:cNvSpPr>
            <p:nvPr/>
          </p:nvSpPr>
          <p:spPr bwMode="auto">
            <a:xfrm>
              <a:off x="5298357" y="3124200"/>
              <a:ext cx="1102443" cy="461665"/>
            </a:xfrm>
            <a:prstGeom prst="rect">
              <a:avLst/>
            </a:prstGeom>
            <a:noFill/>
            <a:ln w="9525">
              <a:noFill/>
              <a:miter lim="800000"/>
              <a:headEnd/>
              <a:tailEnd/>
            </a:ln>
          </p:spPr>
          <p:txBody>
            <a:bodyPr wrap="square">
              <a:spAutoFit/>
            </a:bodyPr>
            <a:lstStyle/>
            <a:p>
              <a:r>
                <a:rPr lang="en-US" sz="1200" dirty="0"/>
                <a:t>Angels sound</a:t>
              </a:r>
            </a:p>
            <a:p>
              <a:r>
                <a:rPr lang="en-US" sz="1200" dirty="0" smtClean="0"/>
                <a:t>the trumpets</a:t>
              </a:r>
              <a:r>
                <a:rPr lang="en-US" sz="1200" dirty="0"/>
                <a:t>.</a:t>
              </a:r>
            </a:p>
          </p:txBody>
        </p:sp>
        <p:sp>
          <p:nvSpPr>
            <p:cNvPr id="2082" name="TextBox 63"/>
            <p:cNvSpPr txBox="1">
              <a:spLocks noChangeArrowheads="1"/>
            </p:cNvSpPr>
            <p:nvPr/>
          </p:nvSpPr>
          <p:spPr bwMode="auto">
            <a:xfrm>
              <a:off x="6400800" y="1295400"/>
              <a:ext cx="1363847" cy="830997"/>
            </a:xfrm>
            <a:prstGeom prst="rect">
              <a:avLst/>
            </a:prstGeom>
            <a:noFill/>
            <a:ln w="9525">
              <a:noFill/>
              <a:miter lim="800000"/>
              <a:headEnd/>
              <a:tailEnd/>
            </a:ln>
          </p:spPr>
          <p:txBody>
            <a:bodyPr wrap="square">
              <a:spAutoFit/>
            </a:bodyPr>
            <a:lstStyle/>
            <a:p>
              <a:r>
                <a:rPr lang="en-US" sz="1200" dirty="0"/>
                <a:t>God sends the</a:t>
              </a:r>
            </a:p>
            <a:p>
              <a:r>
                <a:rPr lang="en-US" sz="1200" dirty="0"/>
                <a:t>bowls  out, full</a:t>
              </a:r>
            </a:p>
            <a:p>
              <a:r>
                <a:rPr lang="en-US" sz="1200" dirty="0"/>
                <a:t>of  the wrath of</a:t>
              </a:r>
            </a:p>
            <a:p>
              <a:r>
                <a:rPr lang="en-US" sz="1200" dirty="0"/>
                <a:t>God.</a:t>
              </a:r>
            </a:p>
          </p:txBody>
        </p:sp>
        <p:cxnSp>
          <p:nvCxnSpPr>
            <p:cNvPr id="67" name="Straight Connector 66"/>
            <p:cNvCxnSpPr/>
            <p:nvPr/>
          </p:nvCxnSpPr>
          <p:spPr bwMode="auto">
            <a:xfrm rot="5400000">
              <a:off x="2971800" y="3614738"/>
              <a:ext cx="457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2084" name="TextBox 68"/>
            <p:cNvSpPr txBox="1">
              <a:spLocks noChangeArrowheads="1"/>
            </p:cNvSpPr>
            <p:nvPr/>
          </p:nvSpPr>
          <p:spPr bwMode="auto">
            <a:xfrm>
              <a:off x="1752600" y="3657600"/>
              <a:ext cx="1143000" cy="307777"/>
            </a:xfrm>
            <a:prstGeom prst="rect">
              <a:avLst/>
            </a:prstGeom>
            <a:noFill/>
            <a:ln w="9525">
              <a:noFill/>
              <a:miter lim="800000"/>
              <a:headEnd/>
              <a:tailEnd/>
            </a:ln>
          </p:spPr>
          <p:txBody>
            <a:bodyPr>
              <a:spAutoFit/>
            </a:bodyPr>
            <a:lstStyle/>
            <a:p>
              <a:r>
                <a:rPr lang="en-US" sz="1400" b="1"/>
                <a:t>Tribulation</a:t>
              </a:r>
            </a:p>
          </p:txBody>
        </p:sp>
        <p:sp>
          <p:nvSpPr>
            <p:cNvPr id="2085" name="TextBox 69"/>
            <p:cNvSpPr txBox="1">
              <a:spLocks noChangeArrowheads="1"/>
            </p:cNvSpPr>
            <p:nvPr/>
          </p:nvSpPr>
          <p:spPr bwMode="auto">
            <a:xfrm>
              <a:off x="4419600" y="3657600"/>
              <a:ext cx="1600200" cy="307777"/>
            </a:xfrm>
            <a:prstGeom prst="rect">
              <a:avLst/>
            </a:prstGeom>
            <a:solidFill>
              <a:schemeClr val="bg1"/>
            </a:solidFill>
            <a:ln w="9525">
              <a:noFill/>
              <a:miter lim="800000"/>
              <a:headEnd/>
              <a:tailEnd/>
            </a:ln>
          </p:spPr>
          <p:txBody>
            <a:bodyPr>
              <a:spAutoFit/>
            </a:bodyPr>
            <a:lstStyle/>
            <a:p>
              <a:r>
                <a:rPr lang="en-US" sz="1400" b="1"/>
                <a:t>Great Tribulation</a:t>
              </a:r>
            </a:p>
          </p:txBody>
        </p:sp>
        <p:cxnSp>
          <p:nvCxnSpPr>
            <p:cNvPr id="70" name="Straight Connector 69"/>
            <p:cNvCxnSpPr/>
            <p:nvPr/>
          </p:nvCxnSpPr>
          <p:spPr bwMode="auto">
            <a:xfrm rot="10800000">
              <a:off x="609600" y="3629025"/>
              <a:ext cx="4114800" cy="0"/>
            </a:xfrm>
            <a:prstGeom prst="line">
              <a:avLst/>
            </a:prstGeom>
            <a:ln w="508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bwMode="auto">
            <a:xfrm rot="5400000">
              <a:off x="381000" y="3624263"/>
              <a:ext cx="457200" cy="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026" name="Text Box 2"/>
          <p:cNvSpPr txBox="1">
            <a:spLocks noChangeArrowheads="1"/>
          </p:cNvSpPr>
          <p:nvPr/>
        </p:nvSpPr>
        <p:spPr bwMode="auto">
          <a:xfrm>
            <a:off x="685800" y="3048000"/>
            <a:ext cx="2438400" cy="498475"/>
          </a:xfrm>
          <a:prstGeom prst="rect">
            <a:avLst/>
          </a:prstGeom>
          <a:solidFill>
            <a:srgbClr val="FFFFFF"/>
          </a:solidFill>
          <a:ln w="9525">
            <a:noFill/>
            <a:miter lim="800000"/>
            <a:headEnd/>
            <a:tailEnd/>
          </a:ln>
        </p:spPr>
        <p:txBody>
          <a:bodyPr vert="horz" wrap="square" lIns="0" tIns="0" rIns="0" bIns="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200"/>
              </a:spcAft>
              <a:buClrTx/>
              <a:buSzTx/>
              <a:buFontTx/>
              <a:buNone/>
              <a:tabLst/>
            </a:pPr>
            <a:r>
              <a:rPr kumimoji="0" lang="en-US" sz="1200" b="1" i="1" u="none" strike="noStrike" cap="none" normalizeH="0" baseline="0" dirty="0" smtClean="0">
                <a:ln>
                  <a:noFill/>
                </a:ln>
                <a:solidFill>
                  <a:srgbClr val="0000FF"/>
                </a:solidFill>
                <a:effectLst/>
                <a:latin typeface="Calibri" pitchFamily="34" charset="0"/>
                <a:cs typeface="Arial" pitchFamily="34" charset="0"/>
              </a:rPr>
              <a:t>Matt 24:8</a:t>
            </a:r>
            <a:r>
              <a:rPr kumimoji="0" lang="en-US" sz="1200" b="1" i="1" u="none" strike="noStrike" cap="none" normalizeH="0" baseline="0" dirty="0" smtClean="0">
                <a:ln>
                  <a:noFill/>
                </a:ln>
                <a:solidFill>
                  <a:schemeClr val="tx1"/>
                </a:solidFill>
                <a:effectLst/>
                <a:latin typeface="Calibri" pitchFamily="34" charset="0"/>
                <a:cs typeface="Arial" pitchFamily="34" charset="0"/>
              </a:rPr>
              <a:t> </a:t>
            </a:r>
            <a:r>
              <a:rPr kumimoji="0" lang="en-US" sz="1200" b="0" i="1" u="none" strike="noStrike" cap="none" normalizeH="0" baseline="0" dirty="0" smtClean="0">
                <a:ln>
                  <a:noFill/>
                </a:ln>
                <a:solidFill>
                  <a:schemeClr val="tx1"/>
                </a:solidFill>
                <a:effectLst/>
                <a:latin typeface="Calibri" pitchFamily="34" charset="0"/>
                <a:cs typeface="Arial" pitchFamily="34" charset="0"/>
              </a:rPr>
              <a:t>"</a:t>
            </a:r>
            <a:r>
              <a:rPr kumimoji="0" lang="en-US" sz="1200" b="0" i="1" u="none" strike="noStrike" cap="none" normalizeH="0" baseline="0" dirty="0" smtClean="0">
                <a:ln>
                  <a:noFill/>
                </a:ln>
                <a:solidFill>
                  <a:srgbClr val="FF0000"/>
                </a:solidFill>
                <a:effectLst/>
                <a:latin typeface="Calibri" pitchFamily="34" charset="0"/>
                <a:cs typeface="Arial" pitchFamily="34" charset="0"/>
              </a:rPr>
              <a:t>But all these things are merely the beginning of birth pangs</a:t>
            </a:r>
            <a:r>
              <a:rPr kumimoji="0" lang="en-US" sz="1200" b="0" i="1" u="none" strike="noStrike" cap="none" normalizeH="0" baseline="0" dirty="0" smtClean="0">
                <a:ln>
                  <a:noFill/>
                </a:ln>
                <a:solidFill>
                  <a:schemeClr val="tx1"/>
                </a:solidFill>
                <a:effectLst/>
                <a:latin typeface="Calibri" pitchFamily="34" charset="0"/>
                <a:cs typeface="Arial" pitchFamily="34" charset="0"/>
              </a:rPr>
              <a:t>.”</a:t>
            </a:r>
          </a:p>
        </p:txBody>
      </p:sp>
      <p:sp>
        <p:nvSpPr>
          <p:cNvPr id="75" name="AutoShape 2"/>
          <p:cNvSpPr>
            <a:spLocks noChangeArrowheads="1"/>
          </p:cNvSpPr>
          <p:nvPr/>
        </p:nvSpPr>
        <p:spPr bwMode="auto">
          <a:xfrm>
            <a:off x="3124200" y="2667000"/>
            <a:ext cx="180228" cy="579654"/>
          </a:xfrm>
          <a:prstGeom prst="diamond">
            <a:avLst/>
          </a:prstGeom>
          <a:solidFill>
            <a:srgbClr val="F7964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sp>
        <p:nvSpPr>
          <p:cNvPr id="69" name="AutoShape 2"/>
          <p:cNvSpPr>
            <a:spLocks noChangeArrowheads="1"/>
          </p:cNvSpPr>
          <p:nvPr/>
        </p:nvSpPr>
        <p:spPr bwMode="auto">
          <a:xfrm>
            <a:off x="7543800" y="1143000"/>
            <a:ext cx="180228" cy="579654"/>
          </a:xfrm>
          <a:prstGeom prst="diamond">
            <a:avLst/>
          </a:prstGeom>
          <a:solidFill>
            <a:srgbClr val="F79646"/>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a:p>
        </p:txBody>
      </p:sp>
      <p:cxnSp>
        <p:nvCxnSpPr>
          <p:cNvPr id="73" name="Straight Arrow Connector 72"/>
          <p:cNvCxnSpPr>
            <a:stCxn id="69" idx="1"/>
            <a:endCxn id="75" idx="3"/>
          </p:cNvCxnSpPr>
          <p:nvPr/>
        </p:nvCxnSpPr>
        <p:spPr>
          <a:xfrm flipH="1">
            <a:off x="3304428" y="1432827"/>
            <a:ext cx="4239372" cy="1524000"/>
          </a:xfrm>
          <a:prstGeom prst="straightConnector1">
            <a:avLst/>
          </a:prstGeom>
          <a:ln w="38100">
            <a:solidFill>
              <a:schemeClr val="accent6"/>
            </a:solidFill>
            <a:prstDash val="sysDot"/>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normAutofit fontScale="90000"/>
          </a:bodyPr>
          <a:lstStyle/>
          <a:p>
            <a:r>
              <a:rPr lang="en-US" b="1" dirty="0" smtClean="0"/>
              <a:t>7 Players in the</a:t>
            </a:r>
            <a:br>
              <a:rPr lang="en-US" b="1" dirty="0" smtClean="0"/>
            </a:br>
            <a:r>
              <a:rPr lang="en-US" b="1" dirty="0" smtClean="0"/>
              <a:t>Battle of the Ages</a:t>
            </a:r>
            <a:endParaRPr lang="en-US" b="1" dirty="0"/>
          </a:p>
        </p:txBody>
      </p:sp>
      <p:sp>
        <p:nvSpPr>
          <p:cNvPr id="3" name="Content Placeholder 2"/>
          <p:cNvSpPr>
            <a:spLocks noGrp="1"/>
          </p:cNvSpPr>
          <p:nvPr>
            <p:ph idx="1"/>
          </p:nvPr>
        </p:nvSpPr>
        <p:spPr>
          <a:xfrm>
            <a:off x="1524000" y="990600"/>
            <a:ext cx="6705600" cy="5638800"/>
          </a:xfrm>
        </p:spPr>
        <p:txBody>
          <a:bodyPr>
            <a:noAutofit/>
          </a:bodyPr>
          <a:lstStyle/>
          <a:p>
            <a:pPr marL="514350" indent="-514350">
              <a:buNone/>
            </a:pPr>
            <a:r>
              <a:rPr lang="en-US" b="1" dirty="0" smtClean="0">
                <a:solidFill>
                  <a:srgbClr val="0000FF"/>
                </a:solidFill>
              </a:rPr>
              <a:t>Rev 12</a:t>
            </a:r>
          </a:p>
          <a:p>
            <a:pPr marL="514350" indent="-514350">
              <a:buFont typeface="+mj-lt"/>
              <a:buAutoNum type="arabicPeriod"/>
            </a:pPr>
            <a:r>
              <a:rPr lang="en-US" strike="sngStrike" dirty="0" smtClean="0">
                <a:solidFill>
                  <a:srgbClr val="C00000"/>
                </a:solidFill>
              </a:rPr>
              <a:t>The Woman</a:t>
            </a:r>
          </a:p>
          <a:p>
            <a:pPr marL="514350" indent="-514350">
              <a:buFont typeface="+mj-lt"/>
              <a:buAutoNum type="arabicPeriod"/>
            </a:pPr>
            <a:r>
              <a:rPr lang="en-US" strike="sngStrike" dirty="0" smtClean="0">
                <a:solidFill>
                  <a:srgbClr val="C00000"/>
                </a:solidFill>
              </a:rPr>
              <a:t>The Red Dragon</a:t>
            </a:r>
          </a:p>
          <a:p>
            <a:pPr marL="514350" indent="-514350">
              <a:buFont typeface="+mj-lt"/>
              <a:buAutoNum type="arabicPeriod"/>
            </a:pPr>
            <a:r>
              <a:rPr lang="en-US" strike="sngStrike" dirty="0" smtClean="0">
                <a:solidFill>
                  <a:srgbClr val="C00000"/>
                </a:solidFill>
              </a:rPr>
              <a:t>The male Child</a:t>
            </a:r>
          </a:p>
          <a:p>
            <a:pPr marL="514350" indent="-514350">
              <a:buFont typeface="+mj-lt"/>
              <a:buAutoNum type="arabicPeriod"/>
            </a:pPr>
            <a:r>
              <a:rPr lang="en-US" strike="sngStrike" dirty="0" smtClean="0">
                <a:solidFill>
                  <a:srgbClr val="C00000"/>
                </a:solidFill>
              </a:rPr>
              <a:t>Michael</a:t>
            </a:r>
          </a:p>
          <a:p>
            <a:pPr marL="514350" indent="-514350">
              <a:buFont typeface="+mj-lt"/>
              <a:buAutoNum type="arabicPeriod"/>
            </a:pPr>
            <a:r>
              <a:rPr lang="en-US" strike="sngStrike" dirty="0" smtClean="0">
                <a:solidFill>
                  <a:srgbClr val="C00000"/>
                </a:solidFill>
              </a:rPr>
              <a:t>The rest of her offspring</a:t>
            </a:r>
          </a:p>
          <a:p>
            <a:pPr marL="514350" indent="-514350">
              <a:buNone/>
            </a:pPr>
            <a:r>
              <a:rPr lang="en-US" b="1" dirty="0" smtClean="0">
                <a:solidFill>
                  <a:srgbClr val="0000FF"/>
                </a:solidFill>
              </a:rPr>
              <a:t>Rev 13</a:t>
            </a:r>
          </a:p>
          <a:p>
            <a:pPr marL="514350" indent="-514350">
              <a:buFont typeface="+mj-lt"/>
              <a:buAutoNum type="arabicPeriod" startAt="6"/>
            </a:pPr>
            <a:r>
              <a:rPr lang="en-US" i="1" dirty="0" smtClean="0"/>
              <a:t>Beast from the sea</a:t>
            </a:r>
          </a:p>
          <a:p>
            <a:pPr marL="514350" indent="-514350">
              <a:buFont typeface="+mj-lt"/>
              <a:buAutoNum type="arabicPeriod" startAt="6"/>
            </a:pPr>
            <a:r>
              <a:rPr lang="en-US" i="1" dirty="0" smtClean="0"/>
              <a:t>Beast from the earth</a:t>
            </a:r>
          </a:p>
          <a:p>
            <a:pPr marL="514350" indent="-514350">
              <a:buFont typeface="+mj-lt"/>
              <a:buAutoNum type="arabicPeriod" startAt="6"/>
            </a:pPr>
            <a:endParaRPr lang="en-US" dirty="0" smtClean="0"/>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5</a:t>
            </a:fld>
            <a:endParaRPr lang="en-US"/>
          </a:p>
        </p:txBody>
      </p:sp>
      <p:pic>
        <p:nvPicPr>
          <p:cNvPr id="7"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a:xfrm>
            <a:off x="722313" y="2438400"/>
            <a:ext cx="7772400" cy="1362075"/>
          </a:xfrm>
        </p:spPr>
        <p:txBody>
          <a:bodyPr>
            <a:normAutofit/>
          </a:bodyPr>
          <a:lstStyle/>
          <a:p>
            <a:pPr algn="ctr"/>
            <a:r>
              <a:rPr lang="en-US" dirty="0" smtClean="0"/>
              <a:t>Review of the Dragon </a:t>
            </a:r>
            <a:br>
              <a:rPr lang="en-US" dirty="0" smtClean="0"/>
            </a:br>
            <a:r>
              <a:rPr lang="en-US" dirty="0" smtClean="0"/>
              <a:t>of </a:t>
            </a:r>
            <a:r>
              <a:rPr lang="en-US" dirty="0" smtClean="0">
                <a:solidFill>
                  <a:srgbClr val="0000FF"/>
                </a:solidFill>
              </a:rPr>
              <a:t>Rev 12</a:t>
            </a:r>
            <a:endParaRPr lang="en-US" dirty="0">
              <a:solidFill>
                <a:srgbClr val="0000FF"/>
              </a:solidFill>
            </a:endParaRPr>
          </a:p>
        </p:txBody>
      </p:sp>
      <p:sp>
        <p:nvSpPr>
          <p:cNvPr id="2" name="Date Placeholder 1"/>
          <p:cNvSpPr>
            <a:spLocks noGrp="1"/>
          </p:cNvSpPr>
          <p:nvPr>
            <p:ph type="dt" sz="half" idx="10"/>
          </p:nvPr>
        </p:nvSpPr>
        <p:spPr/>
        <p:txBody>
          <a:bodyPr/>
          <a:lstStyle/>
          <a:p>
            <a:fld id="{2E303F6C-CA7F-421B-8EF8-CEB95EA7549B}" type="datetime1">
              <a:rPr lang="en-US" smtClean="0"/>
              <a:pPr/>
              <a:t>3/2/2017</a:t>
            </a:fld>
            <a:endParaRPr lang="en-US"/>
          </a:p>
        </p:txBody>
      </p:sp>
      <p:sp>
        <p:nvSpPr>
          <p:cNvPr id="3" name="Footer Placeholder 2"/>
          <p:cNvSpPr>
            <a:spLocks noGrp="1"/>
          </p:cNvSpPr>
          <p:nvPr>
            <p:ph type="ftr" sz="quarter" idx="11"/>
          </p:nvPr>
        </p:nvSpPr>
        <p:spPr/>
        <p:txBody>
          <a:bodyPr/>
          <a:lstStyle/>
          <a:p>
            <a:r>
              <a:rPr lang="en-US" smtClean="0"/>
              <a:t>David Tye</a:t>
            </a:r>
            <a:endParaRPr lang="en-US"/>
          </a:p>
        </p:txBody>
      </p:sp>
      <p:sp>
        <p:nvSpPr>
          <p:cNvPr id="4" name="Slide Number Placeholder 3"/>
          <p:cNvSpPr>
            <a:spLocks noGrp="1"/>
          </p:cNvSpPr>
          <p:nvPr>
            <p:ph type="sldNum" sz="quarter" idx="12"/>
          </p:nvPr>
        </p:nvSpPr>
        <p:spPr/>
        <p:txBody>
          <a:bodyPr/>
          <a:lstStyle/>
          <a:p>
            <a:fld id="{3B0E11CA-64D2-4375-B622-C832B1B19270}"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7</a:t>
            </a:fld>
            <a:endParaRPr lang="en-US"/>
          </a:p>
        </p:txBody>
      </p:sp>
      <p:sp>
        <p:nvSpPr>
          <p:cNvPr id="8" name="TextBox 7"/>
          <p:cNvSpPr txBox="1"/>
          <p:nvPr/>
        </p:nvSpPr>
        <p:spPr>
          <a:xfrm>
            <a:off x="2286000" y="228600"/>
            <a:ext cx="4259949" cy="646331"/>
          </a:xfrm>
          <a:prstGeom prst="rect">
            <a:avLst/>
          </a:prstGeom>
          <a:noFill/>
        </p:spPr>
        <p:txBody>
          <a:bodyPr wrap="none" rtlCol="0">
            <a:spAutoFit/>
          </a:bodyPr>
          <a:lstStyle/>
          <a:p>
            <a:r>
              <a:rPr lang="en-US" sz="3600" b="1" dirty="0" smtClean="0"/>
              <a:t>The Dragon of Rev 12</a:t>
            </a:r>
          </a:p>
        </p:txBody>
      </p:sp>
      <p:graphicFrame>
        <p:nvGraphicFramePr>
          <p:cNvPr id="9" name="Table 8"/>
          <p:cNvGraphicFramePr>
            <a:graphicFrameLocks noGrp="1"/>
          </p:cNvGraphicFramePr>
          <p:nvPr/>
        </p:nvGraphicFramePr>
        <p:xfrm>
          <a:off x="380999" y="838200"/>
          <a:ext cx="8001001" cy="5410200"/>
        </p:xfrm>
        <a:graphic>
          <a:graphicData uri="http://schemas.openxmlformats.org/drawingml/2006/table">
            <a:tbl>
              <a:tblPr/>
              <a:tblGrid>
                <a:gridCol w="8001001"/>
              </a:tblGrid>
              <a:tr h="5410200">
                <a:tc>
                  <a:txBody>
                    <a:bodyPr/>
                    <a:lstStyle/>
                    <a:p>
                      <a:pPr marL="465138" marR="0" indent="-465138">
                        <a:spcBef>
                          <a:spcPts val="0"/>
                        </a:spcBef>
                        <a:spcAft>
                          <a:spcPts val="0"/>
                        </a:spcAft>
                      </a:pPr>
                      <a:endParaRPr lang="en-US" sz="2800" b="1" dirty="0" smtClean="0">
                        <a:solidFill>
                          <a:srgbClr val="0000FF"/>
                        </a:solidFill>
                        <a:latin typeface="Times New Roman"/>
                        <a:ea typeface="Times New Roman"/>
                      </a:endParaRPr>
                    </a:p>
                    <a:p>
                      <a:pPr marL="465138" marR="0" indent="-465138">
                        <a:spcBef>
                          <a:spcPts val="0"/>
                        </a:spcBef>
                        <a:spcAft>
                          <a:spcPts val="0"/>
                        </a:spcAft>
                      </a:pPr>
                      <a:endParaRPr lang="en-US" sz="2800" b="1" dirty="0" smtClean="0">
                        <a:solidFill>
                          <a:srgbClr val="0000FF"/>
                        </a:solidFill>
                        <a:latin typeface="Times New Roman"/>
                        <a:ea typeface="Times New Roman"/>
                      </a:endParaRPr>
                    </a:p>
                    <a:p>
                      <a:pPr marL="465138" marR="0" indent="-465138">
                        <a:spcBef>
                          <a:spcPts val="0"/>
                        </a:spcBef>
                        <a:spcAft>
                          <a:spcPts val="0"/>
                        </a:spcAft>
                      </a:pPr>
                      <a:r>
                        <a:rPr lang="en-US" sz="2800" b="1" dirty="0" smtClean="0">
                          <a:solidFill>
                            <a:srgbClr val="0000FF"/>
                          </a:solidFill>
                          <a:latin typeface="Times New Roman"/>
                          <a:ea typeface="Times New Roman"/>
                        </a:rPr>
                        <a:t>Rev. 12:3-4</a:t>
                      </a:r>
                      <a:r>
                        <a:rPr lang="en-US" sz="2800" b="1" baseline="0" dirty="0" smtClean="0">
                          <a:solidFill>
                            <a:srgbClr val="0000FF"/>
                          </a:solidFill>
                          <a:latin typeface="Times New Roman"/>
                          <a:ea typeface="Times New Roman"/>
                        </a:rPr>
                        <a:t> </a:t>
                      </a:r>
                      <a:r>
                        <a:rPr lang="en-US" sz="2800" dirty="0" smtClean="0">
                          <a:latin typeface="Times New Roman"/>
                          <a:ea typeface="Times New Roman"/>
                        </a:rPr>
                        <a:t>And </a:t>
                      </a:r>
                      <a:r>
                        <a:rPr lang="en-US" sz="2800" dirty="0">
                          <a:latin typeface="Times New Roman"/>
                          <a:ea typeface="Times New Roman"/>
                        </a:rPr>
                        <a:t>another </a:t>
                      </a:r>
                      <a:r>
                        <a:rPr lang="en-US" sz="2800" b="1" u="sng" dirty="0">
                          <a:solidFill>
                            <a:srgbClr val="C00000"/>
                          </a:solidFill>
                          <a:latin typeface="Times New Roman"/>
                          <a:ea typeface="Times New Roman"/>
                        </a:rPr>
                        <a:t>sign</a:t>
                      </a:r>
                      <a:r>
                        <a:rPr lang="en-US" sz="2800" dirty="0">
                          <a:latin typeface="Times New Roman"/>
                          <a:ea typeface="Times New Roman"/>
                        </a:rPr>
                        <a:t> appeared in heaven: and behold, a </a:t>
                      </a:r>
                      <a:r>
                        <a:rPr lang="en-US" sz="2800" b="1" u="sng" dirty="0">
                          <a:solidFill>
                            <a:srgbClr val="C00000"/>
                          </a:solidFill>
                          <a:latin typeface="Times New Roman"/>
                          <a:ea typeface="Times New Roman"/>
                        </a:rPr>
                        <a:t>great</a:t>
                      </a:r>
                      <a:r>
                        <a:rPr lang="en-US" sz="2800" b="1" dirty="0">
                          <a:latin typeface="Times New Roman"/>
                          <a:ea typeface="Times New Roman"/>
                        </a:rPr>
                        <a:t> </a:t>
                      </a:r>
                      <a:r>
                        <a:rPr lang="en-US" sz="2800" b="1" u="sng" dirty="0">
                          <a:solidFill>
                            <a:srgbClr val="C00000"/>
                          </a:solidFill>
                          <a:latin typeface="Times New Roman"/>
                          <a:ea typeface="Times New Roman"/>
                        </a:rPr>
                        <a:t>red</a:t>
                      </a:r>
                      <a:r>
                        <a:rPr lang="en-US" sz="2800" b="1" dirty="0">
                          <a:latin typeface="Times New Roman"/>
                          <a:ea typeface="Times New Roman"/>
                        </a:rPr>
                        <a:t> </a:t>
                      </a:r>
                      <a:r>
                        <a:rPr lang="en-US" sz="2800" b="1" u="sng" dirty="0">
                          <a:solidFill>
                            <a:srgbClr val="C00000"/>
                          </a:solidFill>
                          <a:latin typeface="Times New Roman"/>
                          <a:ea typeface="Times New Roman"/>
                        </a:rPr>
                        <a:t>dragon</a:t>
                      </a:r>
                      <a:r>
                        <a:rPr lang="en-US" sz="2800" dirty="0">
                          <a:latin typeface="Times New Roman"/>
                          <a:ea typeface="Times New Roman"/>
                        </a:rPr>
                        <a:t> [</a:t>
                      </a:r>
                      <a:r>
                        <a:rPr lang="en-US" sz="2800" i="1" u="sng" dirty="0">
                          <a:latin typeface="Times New Roman"/>
                          <a:ea typeface="Times New Roman"/>
                        </a:rPr>
                        <a:t>see vs. 9</a:t>
                      </a:r>
                      <a:r>
                        <a:rPr lang="en-US" sz="2800" dirty="0">
                          <a:latin typeface="Times New Roman"/>
                          <a:ea typeface="Times New Roman"/>
                        </a:rPr>
                        <a:t>] having </a:t>
                      </a:r>
                      <a:r>
                        <a:rPr lang="en-US" sz="2800" b="1" u="sng" kern="1200" dirty="0">
                          <a:solidFill>
                            <a:srgbClr val="C00000"/>
                          </a:solidFill>
                          <a:latin typeface="Times New Roman"/>
                          <a:ea typeface="Times New Roman"/>
                          <a:cs typeface="+mn-cs"/>
                        </a:rPr>
                        <a:t>seven heads</a:t>
                      </a:r>
                      <a:r>
                        <a:rPr lang="en-US" sz="2800" dirty="0">
                          <a:latin typeface="Times New Roman"/>
                          <a:ea typeface="Times New Roman"/>
                        </a:rPr>
                        <a:t> and </a:t>
                      </a:r>
                      <a:r>
                        <a:rPr lang="en-US" sz="2800" b="1" u="sng" kern="1200" dirty="0">
                          <a:solidFill>
                            <a:srgbClr val="C00000"/>
                          </a:solidFill>
                          <a:latin typeface="Times New Roman"/>
                          <a:ea typeface="Times New Roman"/>
                          <a:cs typeface="+mn-cs"/>
                        </a:rPr>
                        <a:t>ten horns</a:t>
                      </a:r>
                      <a:r>
                        <a:rPr lang="en-US" sz="2800" dirty="0">
                          <a:latin typeface="Times New Roman"/>
                          <a:ea typeface="Times New Roman"/>
                        </a:rPr>
                        <a:t>, and on his </a:t>
                      </a:r>
                      <a:r>
                        <a:rPr lang="en-US" sz="2800" b="1" u="sng" dirty="0">
                          <a:latin typeface="Times New Roman"/>
                          <a:ea typeface="Times New Roman"/>
                        </a:rPr>
                        <a:t>heads</a:t>
                      </a:r>
                      <a:r>
                        <a:rPr lang="en-US" sz="2800" dirty="0">
                          <a:latin typeface="Times New Roman"/>
                          <a:ea typeface="Times New Roman"/>
                        </a:rPr>
                        <a:t> </a:t>
                      </a:r>
                      <a:r>
                        <a:rPr lang="en-US" sz="2800" i="1" dirty="0">
                          <a:latin typeface="Times New Roman"/>
                          <a:ea typeface="Times New Roman"/>
                        </a:rPr>
                        <a:t>were</a:t>
                      </a:r>
                      <a:r>
                        <a:rPr lang="en-US" sz="2800" dirty="0">
                          <a:latin typeface="Times New Roman"/>
                          <a:ea typeface="Times New Roman"/>
                        </a:rPr>
                        <a:t> </a:t>
                      </a:r>
                      <a:r>
                        <a:rPr lang="en-US" sz="2800" b="1" u="sng" kern="1200" dirty="0">
                          <a:solidFill>
                            <a:srgbClr val="C00000"/>
                          </a:solidFill>
                          <a:latin typeface="Times New Roman"/>
                          <a:ea typeface="Times New Roman"/>
                          <a:cs typeface="+mn-cs"/>
                        </a:rPr>
                        <a:t>seven diadems</a:t>
                      </a:r>
                      <a:r>
                        <a:rPr lang="en-US" sz="2800" dirty="0">
                          <a:latin typeface="Times New Roman"/>
                          <a:ea typeface="Times New Roman"/>
                        </a:rPr>
                        <a:t>. </a:t>
                      </a:r>
                      <a:r>
                        <a:rPr lang="en-US" sz="2800" baseline="30000" dirty="0">
                          <a:solidFill>
                            <a:srgbClr val="0000FF"/>
                          </a:solidFill>
                          <a:latin typeface="Times New Roman"/>
                          <a:ea typeface="Times New Roman"/>
                        </a:rPr>
                        <a:t>4</a:t>
                      </a:r>
                      <a:r>
                        <a:rPr lang="en-US" sz="2800" dirty="0">
                          <a:latin typeface="Times New Roman"/>
                          <a:ea typeface="Times New Roman"/>
                        </a:rPr>
                        <a:t>And his tail swept away a third of the stars of heaven, and threw them to the earth. And the </a:t>
                      </a:r>
                      <a:r>
                        <a:rPr lang="en-US" sz="2800" b="1" u="sng" kern="1200" dirty="0">
                          <a:solidFill>
                            <a:srgbClr val="C00000"/>
                          </a:solidFill>
                          <a:latin typeface="Times New Roman"/>
                          <a:ea typeface="Times New Roman"/>
                          <a:cs typeface="+mn-cs"/>
                        </a:rPr>
                        <a:t>dragon</a:t>
                      </a:r>
                      <a:r>
                        <a:rPr lang="en-US" sz="2800" dirty="0">
                          <a:latin typeface="Times New Roman"/>
                          <a:ea typeface="Times New Roman"/>
                        </a:rPr>
                        <a:t> stood before the woman who was about to give birth, </a:t>
                      </a:r>
                      <a:r>
                        <a:rPr lang="en-US" sz="2800" b="1" u="sng" dirty="0">
                          <a:latin typeface="Times New Roman"/>
                          <a:ea typeface="Times New Roman"/>
                        </a:rPr>
                        <a:t>so that when she gave birth he might devour her child</a:t>
                      </a:r>
                      <a:r>
                        <a:rPr lang="en-US" sz="2800" dirty="0">
                          <a:latin typeface="Times New Roman"/>
                          <a:ea typeface="Times New Roman"/>
                        </a:rPr>
                        <a:t>. </a:t>
                      </a:r>
                      <a:endParaRPr lang="en-US" sz="2400" dirty="0">
                        <a:latin typeface="Times New Roman"/>
                        <a:ea typeface="Times New Roman"/>
                      </a:endParaRPr>
                    </a:p>
                  </a:txBody>
                  <a:tcPr marL="48445" marR="48445"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8</a:t>
            </a:fld>
            <a:endParaRPr lang="en-US"/>
          </a:p>
        </p:txBody>
      </p:sp>
      <p:pic>
        <p:nvPicPr>
          <p:cNvPr id="1026" name="Picture 2" descr="J:\PatSmith-jpgs\17.jpg"/>
          <p:cNvPicPr>
            <a:picLocks noChangeAspect="1" noChangeArrowheads="1"/>
          </p:cNvPicPr>
          <p:nvPr/>
        </p:nvPicPr>
        <p:blipFill>
          <a:blip r:embed="rId2" cstate="print"/>
          <a:srcRect/>
          <a:stretch>
            <a:fillRect/>
          </a:stretch>
        </p:blipFill>
        <p:spPr bwMode="auto">
          <a:xfrm>
            <a:off x="685800" y="-1985554"/>
            <a:ext cx="7848600" cy="10763794"/>
          </a:xfrm>
          <a:prstGeom prst="rect">
            <a:avLst/>
          </a:prstGeom>
          <a:noFill/>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143000"/>
          </a:xfrm>
        </p:spPr>
        <p:txBody>
          <a:bodyPr/>
          <a:lstStyle/>
          <a:p>
            <a:r>
              <a:rPr lang="en-US" b="1" dirty="0" smtClean="0"/>
              <a:t>Interpretation</a:t>
            </a:r>
            <a:endParaRPr lang="en-US" b="1" dirty="0"/>
          </a:p>
        </p:txBody>
      </p:sp>
      <p:sp>
        <p:nvSpPr>
          <p:cNvPr id="3" name="Content Placeholder 2"/>
          <p:cNvSpPr>
            <a:spLocks noGrp="1"/>
          </p:cNvSpPr>
          <p:nvPr>
            <p:ph idx="1"/>
          </p:nvPr>
        </p:nvSpPr>
        <p:spPr>
          <a:xfrm>
            <a:off x="381000" y="2057400"/>
            <a:ext cx="8534400" cy="3459163"/>
          </a:xfrm>
        </p:spPr>
        <p:txBody>
          <a:bodyPr>
            <a:noAutofit/>
          </a:bodyPr>
          <a:lstStyle/>
          <a:p>
            <a:r>
              <a:rPr lang="en-US" sz="2800" dirty="0" smtClean="0"/>
              <a:t>7 heads always = 7 world powers ruling </a:t>
            </a:r>
            <a:r>
              <a:rPr lang="en-US" sz="2800" u="sng" dirty="0" smtClean="0"/>
              <a:t>consecutively</a:t>
            </a:r>
          </a:p>
          <a:p>
            <a:r>
              <a:rPr lang="en-US" sz="2800" dirty="0" smtClean="0"/>
              <a:t>10 horns always = 10 nations reigning </a:t>
            </a:r>
            <a:r>
              <a:rPr lang="en-US" sz="2800" u="sng" dirty="0" smtClean="0"/>
              <a:t>concurrently</a:t>
            </a:r>
            <a:r>
              <a:rPr lang="en-US" sz="2800" dirty="0" smtClean="0"/>
              <a:t> in the end times</a:t>
            </a:r>
          </a:p>
        </p:txBody>
      </p:sp>
      <p:sp>
        <p:nvSpPr>
          <p:cNvPr id="4" name="Date Placeholder 3"/>
          <p:cNvSpPr>
            <a:spLocks noGrp="1"/>
          </p:cNvSpPr>
          <p:nvPr>
            <p:ph type="dt" sz="half" idx="10"/>
          </p:nvPr>
        </p:nvSpPr>
        <p:spPr/>
        <p:txBody>
          <a:bodyPr/>
          <a:lstStyle/>
          <a:p>
            <a:fld id="{9B555970-2B84-4BCC-8D8B-95055D2CD051}" type="datetime1">
              <a:rPr lang="en-US" smtClean="0"/>
              <a:pPr/>
              <a:t>3/2/2017</a:t>
            </a:fld>
            <a:endParaRPr lang="en-US"/>
          </a:p>
        </p:txBody>
      </p:sp>
      <p:sp>
        <p:nvSpPr>
          <p:cNvPr id="5" name="Footer Placeholder 4"/>
          <p:cNvSpPr>
            <a:spLocks noGrp="1"/>
          </p:cNvSpPr>
          <p:nvPr>
            <p:ph type="ftr" sz="quarter" idx="11"/>
          </p:nvPr>
        </p:nvSpPr>
        <p:spPr/>
        <p:txBody>
          <a:bodyPr/>
          <a:lstStyle/>
          <a:p>
            <a:r>
              <a:rPr lang="en-US" smtClean="0"/>
              <a:t>David Tye</a:t>
            </a:r>
            <a:endParaRPr lang="en-US"/>
          </a:p>
        </p:txBody>
      </p:sp>
      <p:sp>
        <p:nvSpPr>
          <p:cNvPr id="6" name="Slide Number Placeholder 5"/>
          <p:cNvSpPr>
            <a:spLocks noGrp="1"/>
          </p:cNvSpPr>
          <p:nvPr>
            <p:ph type="sldNum" sz="quarter" idx="12"/>
          </p:nvPr>
        </p:nvSpPr>
        <p:spPr/>
        <p:txBody>
          <a:bodyPr/>
          <a:lstStyle/>
          <a:p>
            <a:fld id="{3B0E11CA-64D2-4375-B622-C832B1B19270}" type="slidenum">
              <a:rPr lang="en-US" smtClean="0"/>
              <a:pPr/>
              <a:t>9</a:t>
            </a:fld>
            <a:endParaRPr lang="en-US"/>
          </a:p>
        </p:txBody>
      </p:sp>
      <p:pic>
        <p:nvPicPr>
          <p:cNvPr id="7" name="Picture 2" descr="http://comps.canstockphoto.com/can-stock-photo_csp17222415.jpg"/>
          <p:cNvPicPr>
            <a:picLocks noChangeAspect="1" noChangeArrowheads="1"/>
          </p:cNvPicPr>
          <p:nvPr/>
        </p:nvPicPr>
        <p:blipFill>
          <a:blip r:embed="rId2" cstate="print"/>
          <a:srcRect/>
          <a:stretch>
            <a:fillRect/>
          </a:stretch>
        </p:blipFill>
        <p:spPr bwMode="auto">
          <a:xfrm>
            <a:off x="0" y="0"/>
            <a:ext cx="838199" cy="718989"/>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2875</TotalTime>
  <Words>3001</Words>
  <Application>Microsoft Office PowerPoint</Application>
  <PresentationFormat>On-screen Show (4:3)</PresentationFormat>
  <Paragraphs>371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Office Theme</vt:lpstr>
      <vt:lpstr>The Revelation of Jesus Christ </vt:lpstr>
      <vt:lpstr>Outline of Revelation</vt:lpstr>
      <vt:lpstr>Slide 3</vt:lpstr>
      <vt:lpstr>Slide 4</vt:lpstr>
      <vt:lpstr>7 Players in the Battle of the Ages</vt:lpstr>
      <vt:lpstr>Review of the Dragon  of Rev 12</vt:lpstr>
      <vt:lpstr>Slide 7</vt:lpstr>
      <vt:lpstr>Slide 8</vt:lpstr>
      <vt:lpstr>Interpretation</vt:lpstr>
      <vt:lpstr>7 World Powers</vt:lpstr>
      <vt:lpstr>Slide 11</vt:lpstr>
      <vt:lpstr>Slide 12</vt:lpstr>
      <vt:lpstr>Slide 13</vt:lpstr>
      <vt:lpstr>Slide 14</vt:lpstr>
      <vt:lpstr>Rev. 12:7-17</vt:lpstr>
      <vt:lpstr>Slide 16</vt:lpstr>
      <vt:lpstr>Slide 17</vt:lpstr>
      <vt:lpstr>Slide 18</vt:lpstr>
      <vt:lpstr>Slide 19</vt:lpstr>
      <vt:lpstr>Slide 20</vt:lpstr>
      <vt:lpstr>Slide 21</vt:lpstr>
      <vt:lpstr>Slide 22</vt:lpstr>
      <vt:lpstr>Slide 23</vt:lpstr>
      <vt:lpstr>NIV translation is best…</vt:lpstr>
      <vt:lpstr>Slide 25</vt:lpstr>
      <vt:lpstr>Slide 26</vt:lpstr>
      <vt:lpstr>Slide 27</vt:lpstr>
      <vt:lpstr>Slide 28</vt:lpstr>
      <vt:lpstr>Slide 29</vt:lpstr>
      <vt:lpstr>Slide 30</vt:lpstr>
      <vt:lpstr>Picture What the Great Tribulation Will Be Like</vt:lpstr>
      <vt:lpstr>Importance of Rev 13</vt:lpstr>
      <vt:lpstr>Slide 33</vt:lpstr>
      <vt:lpstr>Slide 34</vt:lpstr>
    </vt:vector>
  </TitlesOfParts>
  <Company>Personal</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David Tye</dc:creator>
  <cp:lastModifiedBy>David</cp:lastModifiedBy>
  <cp:revision>513</cp:revision>
  <dcterms:created xsi:type="dcterms:W3CDTF">2009-09-07T16:27:25Z</dcterms:created>
  <dcterms:modified xsi:type="dcterms:W3CDTF">2017-03-02T15:33:48Z</dcterms:modified>
</cp:coreProperties>
</file>