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88" r:id="rId2"/>
    <p:sldId id="449" r:id="rId3"/>
    <p:sldId id="385" r:id="rId4"/>
    <p:sldId id="389" r:id="rId5"/>
    <p:sldId id="390" r:id="rId6"/>
    <p:sldId id="451" r:id="rId7"/>
    <p:sldId id="384" r:id="rId8"/>
    <p:sldId id="294" r:id="rId9"/>
    <p:sldId id="349" r:id="rId10"/>
    <p:sldId id="379" r:id="rId11"/>
    <p:sldId id="409" r:id="rId12"/>
    <p:sldId id="452" r:id="rId13"/>
    <p:sldId id="458" r:id="rId14"/>
    <p:sldId id="457" r:id="rId15"/>
    <p:sldId id="455" r:id="rId16"/>
    <p:sldId id="456" r:id="rId17"/>
    <p:sldId id="407" r:id="rId18"/>
    <p:sldId id="453" r:id="rId19"/>
    <p:sldId id="454" r:id="rId20"/>
    <p:sldId id="382" r:id="rId21"/>
    <p:sldId id="313" r:id="rId22"/>
    <p:sldId id="400" r:id="rId23"/>
    <p:sldId id="381" r:id="rId24"/>
    <p:sldId id="314" r:id="rId25"/>
    <p:sldId id="376" r:id="rId26"/>
    <p:sldId id="411" r:id="rId27"/>
    <p:sldId id="414" r:id="rId28"/>
    <p:sldId id="413" r:id="rId29"/>
    <p:sldId id="415" r:id="rId30"/>
    <p:sldId id="370" r:id="rId31"/>
    <p:sldId id="315" r:id="rId32"/>
    <p:sldId id="371" r:id="rId33"/>
    <p:sldId id="365" r:id="rId34"/>
    <p:sldId id="378" r:id="rId35"/>
    <p:sldId id="372" r:id="rId36"/>
    <p:sldId id="367" r:id="rId37"/>
    <p:sldId id="377" r:id="rId38"/>
    <p:sldId id="373" r:id="rId39"/>
    <p:sldId id="416" r:id="rId40"/>
    <p:sldId id="410" r:id="rId41"/>
    <p:sldId id="450" r:id="rId42"/>
    <p:sldId id="282" r:id="rId43"/>
  </p:sldIdLst>
  <p:sldSz cx="9144000" cy="6858000" type="screen4x3"/>
  <p:notesSz cx="9288463" cy="7007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14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72"/>
    </p:cViewPr>
  </p:sorterViewPr>
  <p:notesViewPr>
    <p:cSldViewPr>
      <p:cViewPr varScale="1">
        <p:scale>
          <a:sx n="57" d="100"/>
          <a:sy n="57" d="100"/>
        </p:scale>
        <p:origin x="-2472" y="-90"/>
      </p:cViewPr>
      <p:guideLst>
        <p:guide orient="horz" pos="2207"/>
        <p:guide pos="292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562" cy="3509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0797" y="0"/>
            <a:ext cx="4025562" cy="350901"/>
          </a:xfrm>
          <a:prstGeom prst="rect">
            <a:avLst/>
          </a:prstGeom>
        </p:spPr>
        <p:txBody>
          <a:bodyPr vert="horz" lIns="91440" tIns="45720" rIns="91440" bIns="45720" rtlCol="0"/>
          <a:lstStyle>
            <a:lvl1pPr algn="r">
              <a:defRPr sz="1200"/>
            </a:lvl1pPr>
          </a:lstStyle>
          <a:p>
            <a:fld id="{7E8AEB83-05CF-4EF2-8CA0-4DAB6E675963}" type="datetimeFigureOut">
              <a:rPr lang="en-US" smtClean="0"/>
              <a:pPr/>
              <a:t>2/16/2017</a:t>
            </a:fld>
            <a:endParaRPr lang="en-US"/>
          </a:p>
        </p:txBody>
      </p:sp>
      <p:sp>
        <p:nvSpPr>
          <p:cNvPr id="4" name="Footer Placeholder 3"/>
          <p:cNvSpPr>
            <a:spLocks noGrp="1"/>
          </p:cNvSpPr>
          <p:nvPr>
            <p:ph type="ftr" sz="quarter" idx="2"/>
          </p:nvPr>
        </p:nvSpPr>
        <p:spPr>
          <a:xfrm>
            <a:off x="0" y="6655127"/>
            <a:ext cx="4025562" cy="350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0797" y="6655127"/>
            <a:ext cx="4025562" cy="350900"/>
          </a:xfrm>
          <a:prstGeom prst="rect">
            <a:avLst/>
          </a:prstGeom>
        </p:spPr>
        <p:txBody>
          <a:bodyPr vert="horz" lIns="91440" tIns="45720" rIns="91440" bIns="45720" rtlCol="0" anchor="b"/>
          <a:lstStyle>
            <a:lvl1pPr algn="r">
              <a:defRPr sz="1200"/>
            </a:lvl1pPr>
          </a:lstStyle>
          <a:p>
            <a:fld id="{BA9D09A5-B349-4C65-9491-F7B4EB532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000" cy="350361"/>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5261313" y="0"/>
            <a:ext cx="4025000" cy="350361"/>
          </a:xfrm>
          <a:prstGeom prst="rect">
            <a:avLst/>
          </a:prstGeom>
        </p:spPr>
        <p:txBody>
          <a:bodyPr vert="horz" lIns="93113" tIns="46557" rIns="93113" bIns="46557" rtlCol="0"/>
          <a:lstStyle>
            <a:lvl1pPr algn="r">
              <a:defRPr sz="1200"/>
            </a:lvl1pPr>
          </a:lstStyle>
          <a:p>
            <a:fld id="{17623C50-3AFE-4157-A178-30EC7CF2402E}" type="datetimeFigureOut">
              <a:rPr lang="en-US" smtClean="0"/>
              <a:pPr/>
              <a:t>2/16/2017</a:t>
            </a:fld>
            <a:endParaRPr lang="en-US"/>
          </a:p>
        </p:txBody>
      </p:sp>
      <p:sp>
        <p:nvSpPr>
          <p:cNvPr id="4" name="Slide Image Placeholder 3"/>
          <p:cNvSpPr>
            <a:spLocks noGrp="1" noRot="1" noChangeAspect="1"/>
          </p:cNvSpPr>
          <p:nvPr>
            <p:ph type="sldImg" idx="2"/>
          </p:nvPr>
        </p:nvSpPr>
        <p:spPr>
          <a:xfrm>
            <a:off x="2892425" y="525463"/>
            <a:ext cx="3503613" cy="2627312"/>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928847" y="3328432"/>
            <a:ext cx="7430770" cy="3153251"/>
          </a:xfrm>
          <a:prstGeom prst="rect">
            <a:avLst/>
          </a:prstGeom>
        </p:spPr>
        <p:txBody>
          <a:bodyPr vert="horz" lIns="93113" tIns="46557" rIns="93113" bIns="465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5648"/>
            <a:ext cx="4025000" cy="350361"/>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5261313" y="6655648"/>
            <a:ext cx="4025000" cy="350361"/>
          </a:xfrm>
          <a:prstGeom prst="rect">
            <a:avLst/>
          </a:prstGeom>
        </p:spPr>
        <p:txBody>
          <a:bodyPr vert="horz" lIns="93113" tIns="46557" rIns="93113" bIns="46557" rtlCol="0" anchor="b"/>
          <a:lstStyle>
            <a:lvl1pPr algn="r">
              <a:defRPr sz="1200"/>
            </a:lvl1pPr>
          </a:lstStyle>
          <a:p>
            <a:fld id="{754625B4-92B9-4926-885E-3F48778366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625B4-92B9-4926-885E-3F48778366A0}"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625B4-92B9-4926-885E-3F48778366A0}"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625B4-92B9-4926-885E-3F48778366A0}"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625B4-92B9-4926-885E-3F48778366A0}"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625B4-92B9-4926-885E-3F48778366A0}"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9F32-E770-4F2C-85DD-2CC4B34EF849}"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83BE-F66E-4C6E-865A-632FA67D52E8}"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EAB04-4619-41CF-AF5A-F97987350AAA}"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217B6-A5D1-47D3-9185-551C88359725}"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A9186-7158-45FE-B87F-B0ECFCB9AB24}" type="datetime1">
              <a:rPr lang="en-US" smtClean="0"/>
              <a:pPr/>
              <a:t>2/16/2017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551F45-849D-453D-B7A1-8375C45C6368}" type="datetime1">
              <a:rPr lang="en-US" smtClean="0"/>
              <a:pPr/>
              <a:t>2/16/2017</a:t>
            </a:fld>
            <a:endParaRPr lang="en-US"/>
          </a:p>
        </p:txBody>
      </p:sp>
      <p:sp>
        <p:nvSpPr>
          <p:cNvPr id="8" name="Footer Placeholder 7"/>
          <p:cNvSpPr>
            <a:spLocks noGrp="1"/>
          </p:cNvSpPr>
          <p:nvPr>
            <p:ph type="ftr" sz="quarter" idx="11"/>
          </p:nvPr>
        </p:nvSpPr>
        <p:spPr/>
        <p:txBody>
          <a:bodyPr/>
          <a:lstStyle/>
          <a:p>
            <a:r>
              <a:rPr lang="en-US" smtClean="0"/>
              <a:t>David Tye</a:t>
            </a:r>
            <a:endParaRPr lang="en-US"/>
          </a:p>
        </p:txBody>
      </p:sp>
      <p:sp>
        <p:nvSpPr>
          <p:cNvPr id="9" name="Slide Number Placeholder 8"/>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3FE8-888C-4434-AD7C-BF830D379F5E}" type="datetime1">
              <a:rPr lang="en-US" smtClean="0"/>
              <a:pPr/>
              <a:t>2/16/2017</a:t>
            </a:fld>
            <a:endParaRPr lang="en-US"/>
          </a:p>
        </p:txBody>
      </p:sp>
      <p:sp>
        <p:nvSpPr>
          <p:cNvPr id="4" name="Footer Placeholder 3"/>
          <p:cNvSpPr>
            <a:spLocks noGrp="1"/>
          </p:cNvSpPr>
          <p:nvPr>
            <p:ph type="ftr" sz="quarter" idx="11"/>
          </p:nvPr>
        </p:nvSpPr>
        <p:spPr/>
        <p:txBody>
          <a:bodyPr/>
          <a:lstStyle/>
          <a:p>
            <a:r>
              <a:rPr lang="en-US" smtClean="0"/>
              <a:t>David Tye</a:t>
            </a:r>
            <a:endParaRPr lang="en-US"/>
          </a:p>
        </p:txBody>
      </p:sp>
      <p:sp>
        <p:nvSpPr>
          <p:cNvPr id="5" name="Slide Number Placeholder 4"/>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EC8A-043A-481C-8127-6D23DD0F98DE}" type="datetime1">
              <a:rPr lang="en-US" smtClean="0"/>
              <a:pPr/>
              <a:t>2/16/2017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65DA1-1254-46FE-8045-D8BD58E0831C}" type="datetime1">
              <a:rPr lang="en-US" smtClean="0"/>
              <a:pPr/>
              <a:t>2/16/2017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F10DA-13EF-4C81-9B6D-5B15BE4C7B3A}" type="datetime1">
              <a:rPr lang="en-US" smtClean="0"/>
              <a:pPr/>
              <a:t>2/16/2017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David Tye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11CA-64D2-4375-B622-C832B1B192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commons/d/d2/Kingdoms_around_Israel_830_map.svg"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Revelation of Jesus Christ</a:t>
            </a:r>
            <a:br>
              <a:rPr lang="en-US" dirty="0" smtClean="0"/>
            </a:br>
            <a:endParaRPr lang="en-US" dirty="0"/>
          </a:p>
        </p:txBody>
      </p:sp>
      <p:sp>
        <p:nvSpPr>
          <p:cNvPr id="3" name="Subtitle 2"/>
          <p:cNvSpPr>
            <a:spLocks noGrp="1"/>
          </p:cNvSpPr>
          <p:nvPr>
            <p:ph type="subTitle" idx="1"/>
          </p:nvPr>
        </p:nvSpPr>
        <p:spPr>
          <a:xfrm>
            <a:off x="1371600" y="3200400"/>
            <a:ext cx="6400800" cy="1752600"/>
          </a:xfrm>
        </p:spPr>
        <p:txBody>
          <a:bodyPr>
            <a:normAutofit/>
          </a:bodyPr>
          <a:lstStyle/>
          <a:p>
            <a:r>
              <a:rPr lang="en-US" sz="4400" dirty="0" smtClean="0"/>
              <a:t>Rev 12 of 22</a:t>
            </a:r>
          </a:p>
          <a:p>
            <a:r>
              <a:rPr lang="en-US" sz="3600" b="1" dirty="0" smtClean="0">
                <a:solidFill>
                  <a:srgbClr val="C00000"/>
                </a:solidFill>
              </a:rPr>
              <a:t>Ending the Conflict of the Ages</a:t>
            </a:r>
            <a:endParaRPr lang="en-US" sz="3600" b="1" dirty="0">
              <a:solidFill>
                <a:srgbClr val="C00000"/>
              </a:solidFill>
            </a:endParaRPr>
          </a:p>
        </p:txBody>
      </p:sp>
      <p:sp>
        <p:nvSpPr>
          <p:cNvPr id="5" name="TextBox 4"/>
          <p:cNvSpPr txBox="1"/>
          <p:nvPr/>
        </p:nvSpPr>
        <p:spPr>
          <a:xfrm>
            <a:off x="762000" y="5105400"/>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2133600" y="457200"/>
            <a:ext cx="4876800" cy="1015663"/>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Rev. 22:10</a:t>
            </a:r>
            <a:r>
              <a:rPr kumimoji="0" lang="en-US" sz="2000" b="0" i="0" u="none" strike="noStrike" cap="none" normalizeH="0" baseline="0" smtClean="0">
                <a:ln>
                  <a:noFill/>
                </a:ln>
                <a:solidFill>
                  <a:schemeClr val="tx1"/>
                </a:solidFill>
                <a:effectLst/>
                <a:latin typeface="Times New Roman" pitchFamily="18" charset="0"/>
              </a:rPr>
              <a:t> And he said to me, "Do not seal up the words of the prophecy of th</a:t>
            </a:r>
            <a:r>
              <a:rPr kumimoji="0" lang="en-US" sz="2000" b="0" i="0" u="none" strike="noStrike" cap="none" normalizeH="0" baseline="0" smtClean="0">
                <a:ln>
                  <a:noFill/>
                </a:ln>
                <a:solidFill>
                  <a:schemeClr val="tx1"/>
                </a:solidFill>
                <a:effectLst/>
                <a:latin typeface="Calibri" pitchFamily="34" charset="0"/>
              </a:rPr>
              <a:t>is book, for the time is near. </a:t>
            </a:r>
            <a:endParaRPr kumimoji="0" lang="en-US" sz="2800" b="0" i="0" u="none" strike="noStrike" cap="none" normalizeH="0" baseline="0" smtClean="0">
              <a:ln>
                <a:noFill/>
              </a:ln>
              <a:solidFill>
                <a:schemeClr val="tx1"/>
              </a:solidFill>
              <a:effectLst/>
              <a:latin typeface="Arial" pitchFamily="34" charset="0"/>
            </a:endParaRPr>
          </a:p>
        </p:txBody>
      </p:sp>
      <p:pic>
        <p:nvPicPr>
          <p:cNvPr id="7" name="Picture 6" descr="E:\BIBLE STUDY\MBC Community Teaching\DTW\Revelation\PatSmith-jpgs\17.jpg"/>
          <p:cNvPicPr/>
          <p:nvPr/>
        </p:nvPicPr>
        <p:blipFill>
          <a:blip r:embed="rId2" cstate="print">
            <a:lum/>
          </a:blip>
          <a:srcRect/>
          <a:stretch>
            <a:fillRect/>
          </a:stretch>
        </p:blipFill>
        <p:spPr bwMode="auto">
          <a:xfrm>
            <a:off x="1" y="1"/>
            <a:ext cx="1524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3-4</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latin typeface="Times New Roman" pitchFamily="18" charset="0"/>
                <a:cs typeface="Times New Roman" pitchFamily="18" charset="0"/>
              </a:rPr>
              <a:t>3</a:t>
            </a:r>
            <a:r>
              <a:rPr lang="en-US" dirty="0" smtClean="0">
                <a:latin typeface="Times New Roman" pitchFamily="18" charset="0"/>
                <a:cs typeface="Times New Roman" pitchFamily="18" charset="0"/>
              </a:rPr>
              <a:t>And </a:t>
            </a:r>
            <a:r>
              <a:rPr lang="en-US" b="1" u="sng" dirty="0" smtClean="0">
                <a:solidFill>
                  <a:srgbClr val="C00000"/>
                </a:solidFill>
                <a:latin typeface="Times New Roman" pitchFamily="18" charset="0"/>
                <a:cs typeface="Times New Roman" pitchFamily="18" charset="0"/>
              </a:rPr>
              <a:t>another sign </a:t>
            </a:r>
            <a:r>
              <a:rPr lang="en-US" dirty="0" smtClean="0">
                <a:latin typeface="Times New Roman" pitchFamily="18" charset="0"/>
                <a:cs typeface="Times New Roman" pitchFamily="18" charset="0"/>
              </a:rPr>
              <a:t>appeared in heaven: and behold, a </a:t>
            </a:r>
            <a:r>
              <a:rPr lang="en-US" b="1" u="sng" dirty="0" smtClean="0">
                <a:solidFill>
                  <a:srgbClr val="C00000"/>
                </a:solidFill>
                <a:latin typeface="Times New Roman" pitchFamily="18" charset="0"/>
                <a:cs typeface="Times New Roman" pitchFamily="18" charset="0"/>
              </a:rPr>
              <a:t>great</a:t>
            </a:r>
            <a:r>
              <a:rPr lang="en-US" dirty="0" smtClean="0">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red dragon</a:t>
            </a:r>
            <a:r>
              <a:rPr lang="en-US" dirty="0" smtClean="0">
                <a:solidFill>
                  <a:srgbClr val="C0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having </a:t>
            </a:r>
            <a:r>
              <a:rPr lang="en-US" b="1" u="sng" dirty="0" smtClean="0">
                <a:solidFill>
                  <a:srgbClr val="C00000"/>
                </a:solidFill>
                <a:latin typeface="Times New Roman" pitchFamily="18" charset="0"/>
                <a:cs typeface="Times New Roman" pitchFamily="18" charset="0"/>
              </a:rPr>
              <a:t>seven heads</a:t>
            </a:r>
            <a:r>
              <a:rPr lang="en-US" dirty="0" smtClean="0">
                <a:latin typeface="Times New Roman" pitchFamily="18" charset="0"/>
                <a:cs typeface="Times New Roman" pitchFamily="18" charset="0"/>
              </a:rPr>
              <a:t> and </a:t>
            </a:r>
            <a:r>
              <a:rPr lang="en-US" b="1" u="sng" dirty="0" smtClean="0">
                <a:solidFill>
                  <a:srgbClr val="C00000"/>
                </a:solidFill>
                <a:latin typeface="Times New Roman" pitchFamily="18" charset="0"/>
                <a:cs typeface="Times New Roman" pitchFamily="18" charset="0"/>
              </a:rPr>
              <a:t>ten horns</a:t>
            </a:r>
            <a:r>
              <a:rPr lang="en-US" dirty="0" smtClean="0">
                <a:latin typeface="Times New Roman" pitchFamily="18" charset="0"/>
                <a:cs typeface="Times New Roman" pitchFamily="18" charset="0"/>
              </a:rPr>
              <a:t>, and on his heads </a:t>
            </a:r>
            <a:r>
              <a:rPr lang="en-US" i="1" dirty="0" smtClean="0">
                <a:latin typeface="Times New Roman" pitchFamily="18" charset="0"/>
                <a:cs typeface="Times New Roman" pitchFamily="18" charset="0"/>
              </a:rPr>
              <a:t>were</a:t>
            </a:r>
            <a:r>
              <a:rPr lang="en-US" dirty="0" smtClean="0">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seven diadems</a:t>
            </a:r>
            <a:r>
              <a:rPr lang="en-US" dirty="0" smtClean="0">
                <a:latin typeface="Times New Roman" pitchFamily="18" charset="0"/>
                <a:cs typeface="Times New Roman" pitchFamily="18" charset="0"/>
              </a:rPr>
              <a:t>. </a:t>
            </a:r>
            <a:r>
              <a:rPr lang="en-US" baseline="30000" dirty="0" smtClean="0">
                <a:solidFill>
                  <a:srgbClr val="0000FF"/>
                </a:solidFill>
                <a:latin typeface="Times New Roman" pitchFamily="18" charset="0"/>
                <a:cs typeface="Times New Roman" pitchFamily="18" charset="0"/>
              </a:rPr>
              <a:t>4</a:t>
            </a:r>
            <a:r>
              <a:rPr lang="en-US" dirty="0" smtClean="0">
                <a:latin typeface="Times New Roman" pitchFamily="18" charset="0"/>
                <a:cs typeface="Times New Roman" pitchFamily="18" charset="0"/>
              </a:rPr>
              <a:t>And his tail swept away a third of the stars of heaven, and threw them to the earth. And the dragon stood before the woman who was about to give birth, so that when she gave birth </a:t>
            </a:r>
            <a:r>
              <a:rPr lang="en-US" b="1" u="sng" dirty="0" smtClean="0">
                <a:latin typeface="Times New Roman" pitchFamily="18" charset="0"/>
                <a:cs typeface="Times New Roman" pitchFamily="18" charset="0"/>
              </a:rPr>
              <a:t>he might devour her </a:t>
            </a:r>
            <a:r>
              <a:rPr lang="en-US" b="1" u="sng" dirty="0" smtClean="0">
                <a:solidFill>
                  <a:srgbClr val="C00000"/>
                </a:solidFill>
                <a:latin typeface="Times New Roman" pitchFamily="18" charset="0"/>
                <a:cs typeface="Times New Roman" pitchFamily="18" charset="0"/>
              </a:rPr>
              <a:t>child</a:t>
            </a:r>
            <a:endParaRPr lang="en-US" b="1" u="sng" dirty="0">
              <a:solidFill>
                <a:srgbClr val="C0000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11</a:t>
            </a:fld>
            <a:endParaRPr lang="en-US"/>
          </a:p>
        </p:txBody>
      </p:sp>
      <p:pic>
        <p:nvPicPr>
          <p:cNvPr id="1026" name="Picture 2" descr="J:\PatSmith-jpgs\17.jpg"/>
          <p:cNvPicPr>
            <a:picLocks noChangeAspect="1" noChangeArrowheads="1"/>
          </p:cNvPicPr>
          <p:nvPr/>
        </p:nvPicPr>
        <p:blipFill>
          <a:blip r:embed="rId2" cstate="print"/>
          <a:srcRect/>
          <a:stretch>
            <a:fillRect/>
          </a:stretch>
        </p:blipFill>
        <p:spPr bwMode="auto">
          <a:xfrm>
            <a:off x="1676400" y="0"/>
            <a:ext cx="5810250" cy="79683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12</a:t>
            </a:fld>
            <a:endParaRPr lang="en-US"/>
          </a:p>
        </p:txBody>
      </p:sp>
      <p:pic>
        <p:nvPicPr>
          <p:cNvPr id="1030" name="Picture 6" descr="http://i948.photobucket.com/albums/ad323/Archangel_Uriel/Angels/seraphim1-1.jpg"/>
          <p:cNvPicPr>
            <a:picLocks noChangeAspect="1" noChangeArrowheads="1"/>
          </p:cNvPicPr>
          <p:nvPr/>
        </p:nvPicPr>
        <p:blipFill>
          <a:blip r:embed="rId2" cstate="print"/>
          <a:srcRect/>
          <a:stretch>
            <a:fillRect/>
          </a:stretch>
        </p:blipFill>
        <p:spPr bwMode="auto">
          <a:xfrm>
            <a:off x="2057400" y="0"/>
            <a:ext cx="4941995" cy="7151829"/>
          </a:xfrm>
          <a:prstGeom prst="rect">
            <a:avLst/>
          </a:prstGeom>
          <a:noFill/>
        </p:spPr>
      </p:pic>
      <p:pic>
        <p:nvPicPr>
          <p:cNvPr id="8"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
        <p:nvSpPr>
          <p:cNvPr id="7" name="TextBox 6"/>
          <p:cNvSpPr txBox="1"/>
          <p:nvPr/>
        </p:nvSpPr>
        <p:spPr>
          <a:xfrm>
            <a:off x="457200" y="2895600"/>
            <a:ext cx="8229600" cy="1077218"/>
          </a:xfrm>
          <a:prstGeom prst="rect">
            <a:avLst/>
          </a:prstGeom>
          <a:solidFill>
            <a:srgbClr val="FFC000"/>
          </a:solidFill>
        </p:spPr>
        <p:txBody>
          <a:bodyPr wrap="square" rtlCol="0">
            <a:spAutoFit/>
          </a:bodyPr>
          <a:lstStyle/>
          <a:p>
            <a:pPr marL="465138" indent="-465138"/>
            <a:r>
              <a:rPr lang="en-US" sz="3200" b="1" dirty="0" smtClean="0">
                <a:solidFill>
                  <a:srgbClr val="0000FF"/>
                </a:solidFill>
                <a:latin typeface="Times New Roman" pitchFamily="18" charset="0"/>
                <a:cs typeface="Times New Roman" pitchFamily="18" charset="0"/>
              </a:rPr>
              <a:t>John 12:31 </a:t>
            </a:r>
            <a:r>
              <a:rPr lang="en-US" sz="3200" dirty="0" smtClean="0">
                <a:latin typeface="Times New Roman" pitchFamily="18" charset="0"/>
                <a:cs typeface="Times New Roman" pitchFamily="18" charset="0"/>
              </a:rPr>
              <a:t> "Now judgment is upon this world; now </a:t>
            </a:r>
            <a:r>
              <a:rPr lang="en-US" sz="3200" b="1" u="sng" dirty="0" smtClean="0">
                <a:solidFill>
                  <a:srgbClr val="C00000"/>
                </a:solidFill>
                <a:latin typeface="Times New Roman" pitchFamily="18" charset="0"/>
                <a:cs typeface="Times New Roman" pitchFamily="18" charset="0"/>
              </a:rPr>
              <a:t>the ruler of this world</a:t>
            </a:r>
            <a:r>
              <a:rPr lang="en-US" sz="3200" dirty="0" smtClean="0">
                <a:latin typeface="Times New Roman" pitchFamily="18" charset="0"/>
                <a:cs typeface="Times New Roman" pitchFamily="18" charset="0"/>
              </a:rPr>
              <a:t> will be cast out.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94667" y="0"/>
            <a:ext cx="65546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7 World Powers</a:t>
            </a:r>
            <a:endParaRPr lang="en-US" dirty="0"/>
          </a:p>
        </p:txBody>
      </p:sp>
      <p:sp>
        <p:nvSpPr>
          <p:cNvPr id="6" name="Content Placeholder 5"/>
          <p:cNvSpPr>
            <a:spLocks noGrp="1"/>
          </p:cNvSpPr>
          <p:nvPr>
            <p:ph idx="1"/>
          </p:nvPr>
        </p:nvSpPr>
        <p:spPr>
          <a:xfrm>
            <a:off x="457200" y="914400"/>
            <a:ext cx="8229600" cy="4525963"/>
          </a:xfrm>
        </p:spPr>
        <p:txBody>
          <a:bodyPr>
            <a:noAutofit/>
          </a:bodyPr>
          <a:lstStyle/>
          <a:p>
            <a:pPr marL="406400" indent="-406400">
              <a:buFont typeface="+mj-lt"/>
              <a:buAutoNum type="arabicPeriod"/>
            </a:pPr>
            <a:r>
              <a:rPr lang="en-US" sz="2200"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Egypt</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leading nation in the Middle East during the first six books of the Bible, ~3100 B.C.</a:t>
            </a:r>
          </a:p>
          <a:p>
            <a:pPr marL="514350" indent="-514350">
              <a:buFont typeface="+mj-lt"/>
              <a:buAutoNum type="arabicPeriod"/>
            </a:pPr>
            <a:r>
              <a:rPr lang="en-US" sz="2200" b="1"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Assyria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seventh and eighth centuries B.C. Jonah sent to Nineveh, the capital. ~671 B.C.</a:t>
            </a:r>
          </a:p>
          <a:p>
            <a:pPr marL="514350" indent="-514350">
              <a:buFont typeface="+mj-lt"/>
              <a:buAutoNum type="arabicPeriod"/>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Babylon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conquered Jerusalem 598 B.C., carried Daniel away.</a:t>
            </a:r>
          </a:p>
          <a:p>
            <a:pPr marL="514350" indent="-514350" algn="ctr">
              <a:spcBef>
                <a:spcPts val="0"/>
              </a:spcBef>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Daniel ~ 605 B.C. - 537 B.C.</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err="1" smtClean="0">
                <a:solidFill>
                  <a:srgbClr val="C00000"/>
                </a:solidFill>
                <a:latin typeface="Times New Roman" pitchFamily="18" charset="0"/>
                <a:cs typeface="Times New Roman" pitchFamily="18" charset="0"/>
              </a:rPr>
              <a:t>Medo</a:t>
            </a:r>
            <a:r>
              <a:rPr lang="en-US" sz="2200" b="1" u="sng" dirty="0" smtClean="0">
                <a:solidFill>
                  <a:srgbClr val="C00000"/>
                </a:solidFill>
                <a:latin typeface="Times New Roman" pitchFamily="18" charset="0"/>
                <a:cs typeface="Times New Roman" pitchFamily="18" charset="0"/>
              </a:rPr>
              <a:t>-Persia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captured Babylon 539 B.C. </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Greece</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Alexander the Great conquers </a:t>
            </a:r>
            <a:r>
              <a:rPr lang="en-US" sz="2200" dirty="0" err="1" smtClean="0">
                <a:latin typeface="Times New Roman" pitchFamily="18" charset="0"/>
                <a:cs typeface="Times New Roman" pitchFamily="18" charset="0"/>
              </a:rPr>
              <a:t>Medo</a:t>
            </a:r>
            <a:r>
              <a:rPr lang="en-US" sz="2200" dirty="0" smtClean="0">
                <a:latin typeface="Times New Roman" pitchFamily="18" charset="0"/>
                <a:cs typeface="Times New Roman" pitchFamily="18" charset="0"/>
              </a:rPr>
              <a:t>-Persia in 332 B.C.</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Roman Empire</a:t>
            </a:r>
            <a:r>
              <a:rPr lang="en-US" sz="2200" dirty="0" smtClean="0">
                <a:solidFill>
                  <a:srgbClr val="C0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Daniel’s 4</a:t>
            </a:r>
            <a:r>
              <a:rPr lang="en-US" sz="2200" b="1" i="1" baseline="30000" dirty="0" smtClean="0">
                <a:latin typeface="Times New Roman" pitchFamily="18" charset="0"/>
                <a:cs typeface="Times New Roman" pitchFamily="18" charset="0"/>
              </a:rPr>
              <a:t>th</a:t>
            </a:r>
            <a:r>
              <a:rPr lang="en-US" sz="2200" b="1" i="1" dirty="0" smtClean="0">
                <a:latin typeface="Times New Roman" pitchFamily="18" charset="0"/>
                <a:cs typeface="Times New Roman" pitchFamily="18" charset="0"/>
              </a:rPr>
              <a:t> Kingdom</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the greatest of past empires, 146 B.C. to 476 A.D.</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Seventh Empire</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revived Rome, ?? A.D.</a:t>
            </a:r>
          </a:p>
          <a:p>
            <a:pPr marL="514350" indent="-514350">
              <a:buNone/>
            </a:pPr>
            <a:r>
              <a:rPr lang="en-US" sz="2200" dirty="0" smtClean="0">
                <a:latin typeface="Times New Roman" pitchFamily="18" charset="0"/>
                <a:cs typeface="Times New Roman" pitchFamily="18" charset="0"/>
              </a:rPr>
              <a:t>The 4 beasts of </a:t>
            </a:r>
            <a:r>
              <a:rPr lang="en-US" sz="2200" b="1" dirty="0" smtClean="0">
                <a:solidFill>
                  <a:srgbClr val="0000FF"/>
                </a:solidFill>
                <a:latin typeface="Times New Roman" pitchFamily="18" charset="0"/>
                <a:cs typeface="Times New Roman" pitchFamily="18" charset="0"/>
              </a:rPr>
              <a:t>Dan 7 </a:t>
            </a:r>
            <a:r>
              <a:rPr lang="en-US" sz="2200" dirty="0" smtClean="0">
                <a:latin typeface="Times New Roman" pitchFamily="18" charset="0"/>
                <a:cs typeface="Times New Roman" pitchFamily="18" charset="0"/>
              </a:rPr>
              <a:t>are in </a:t>
            </a:r>
            <a:r>
              <a:rPr lang="en-US" sz="2200" b="1" dirty="0" smtClean="0">
                <a:solidFill>
                  <a:srgbClr val="C00000"/>
                </a:solidFill>
                <a:latin typeface="Times New Roman" pitchFamily="18" charset="0"/>
                <a:cs typeface="Times New Roman" pitchFamily="18" charset="0"/>
              </a:rPr>
              <a:t>red</a:t>
            </a:r>
            <a:r>
              <a:rPr lang="en-US" sz="2200" dirty="0" smtClean="0">
                <a:latin typeface="Times New Roman" pitchFamily="18" charset="0"/>
                <a:cs typeface="Times New Roman" pitchFamily="18" charset="0"/>
              </a:rPr>
              <a:t>. They were future when Daniel had visions (~537 BC ) for BELSHAZZAR, king of Babylon; interpreted by </a:t>
            </a:r>
            <a:r>
              <a:rPr lang="en-US" sz="2200" u="sng" dirty="0" smtClean="0">
                <a:solidFill>
                  <a:srgbClr val="C00000"/>
                </a:solidFill>
                <a:latin typeface="Times New Roman" pitchFamily="18" charset="0"/>
                <a:cs typeface="Times New Roman" pitchFamily="18" charset="0"/>
              </a:rPr>
              <a:t>Gabriel</a:t>
            </a:r>
            <a:r>
              <a:rPr lang="en-US" sz="2200" dirty="0" smtClean="0">
                <a:latin typeface="Times New Roman" pitchFamily="18" charset="0"/>
                <a:cs typeface="Times New Roman" pitchFamily="18" charset="0"/>
              </a:rPr>
              <a:t>.</a:t>
            </a:r>
          </a:p>
        </p:txBody>
      </p:sp>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4 Beasts of Daniel 7</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76200" y="4474320"/>
            <a:ext cx="8899984" cy="783480"/>
          </a:xfrm>
          <a:prstGeom prst="rect">
            <a:avLst/>
          </a:prstGeom>
          <a:noFill/>
          <a:ln w="9525">
            <a:noFill/>
            <a:miter lim="800000"/>
            <a:headEnd/>
            <a:tailEnd/>
          </a:ln>
        </p:spPr>
      </p:pic>
      <p:sp>
        <p:nvSpPr>
          <p:cNvPr id="7" name="TextBox 6"/>
          <p:cNvSpPr txBox="1"/>
          <p:nvPr/>
        </p:nvSpPr>
        <p:spPr>
          <a:xfrm>
            <a:off x="152400" y="1741944"/>
            <a:ext cx="8763000" cy="2677656"/>
          </a:xfrm>
          <a:prstGeom prst="rect">
            <a:avLst/>
          </a:prstGeom>
          <a:noFill/>
        </p:spPr>
        <p:txBody>
          <a:bodyPr wrap="square" rtlCol="0">
            <a:spAutoFit/>
          </a:bodyPr>
          <a:lstStyle/>
          <a:p>
            <a:r>
              <a:rPr lang="en-US" sz="2800" b="1" i="1" dirty="0" smtClean="0">
                <a:solidFill>
                  <a:srgbClr val="0000FF"/>
                </a:solidFill>
                <a:latin typeface="Times New Roman" pitchFamily="18" charset="0"/>
                <a:cs typeface="Times New Roman" pitchFamily="18" charset="0"/>
              </a:rPr>
              <a:t>Daniel 7:3-6 </a:t>
            </a:r>
            <a:r>
              <a:rPr lang="en-US" sz="2800" i="1" dirty="0" smtClean="0">
                <a:latin typeface="Times New Roman" pitchFamily="18" charset="0"/>
                <a:cs typeface="Times New Roman" pitchFamily="18" charset="0"/>
              </a:rPr>
              <a:t>"And </a:t>
            </a:r>
            <a:r>
              <a:rPr lang="en-US" sz="2800" b="1" i="1" u="sng" dirty="0" smtClean="0">
                <a:solidFill>
                  <a:srgbClr val="C00000"/>
                </a:solidFill>
                <a:latin typeface="Times New Roman" pitchFamily="18" charset="0"/>
                <a:cs typeface="Times New Roman" pitchFamily="18" charset="0"/>
              </a:rPr>
              <a:t>four great beasts </a:t>
            </a:r>
            <a:r>
              <a:rPr lang="en-US" sz="2800" i="1" dirty="0" smtClean="0">
                <a:latin typeface="Times New Roman" pitchFamily="18" charset="0"/>
                <a:cs typeface="Times New Roman" pitchFamily="18" charset="0"/>
              </a:rPr>
              <a:t>were coming up from the sea, different from one another. </a:t>
            </a:r>
            <a:r>
              <a:rPr lang="en-US" sz="2800" i="1" baseline="30000" dirty="0" smtClean="0">
                <a:solidFill>
                  <a:srgbClr val="0000FF"/>
                </a:solidFill>
                <a:latin typeface="Times New Roman" pitchFamily="18" charset="0"/>
                <a:cs typeface="Times New Roman" pitchFamily="18" charset="0"/>
              </a:rPr>
              <a:t>4</a:t>
            </a:r>
            <a:r>
              <a:rPr lang="en-US" sz="2800" i="1" baseline="300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"The first was like a </a:t>
            </a:r>
            <a:r>
              <a:rPr lang="en-US" sz="2800" b="1" i="1" u="sng" dirty="0" smtClean="0">
                <a:solidFill>
                  <a:srgbClr val="C00000"/>
                </a:solidFill>
                <a:latin typeface="Times New Roman" pitchFamily="18" charset="0"/>
                <a:cs typeface="Times New Roman" pitchFamily="18" charset="0"/>
              </a:rPr>
              <a:t>lion</a:t>
            </a:r>
            <a:r>
              <a:rPr lang="en-US" sz="2800" i="1" dirty="0" smtClean="0">
                <a:latin typeface="Times New Roman" pitchFamily="18" charset="0"/>
                <a:cs typeface="Times New Roman" pitchFamily="18" charset="0"/>
              </a:rPr>
              <a:t> …</a:t>
            </a:r>
            <a:r>
              <a:rPr lang="en-US" sz="2800" i="1" baseline="30000" dirty="0" smtClean="0">
                <a:solidFill>
                  <a:srgbClr val="0000FF"/>
                </a:solidFill>
                <a:latin typeface="Times New Roman" pitchFamily="18" charset="0"/>
                <a:cs typeface="Times New Roman" pitchFamily="18" charset="0"/>
              </a:rPr>
              <a:t>5 </a:t>
            </a:r>
            <a:r>
              <a:rPr lang="en-US" sz="2800" i="1" dirty="0" smtClean="0">
                <a:latin typeface="Times New Roman" pitchFamily="18" charset="0"/>
                <a:cs typeface="Times New Roman" pitchFamily="18" charset="0"/>
              </a:rPr>
              <a:t>"And behold, another beast, a second one, resembling a </a:t>
            </a:r>
            <a:r>
              <a:rPr lang="en-US" sz="2800" b="1" i="1" u="sng" dirty="0" smtClean="0">
                <a:solidFill>
                  <a:srgbClr val="C00000"/>
                </a:solidFill>
                <a:latin typeface="Times New Roman" pitchFamily="18" charset="0"/>
                <a:cs typeface="Times New Roman" pitchFamily="18" charset="0"/>
              </a:rPr>
              <a:t>bear</a:t>
            </a:r>
            <a:r>
              <a:rPr lang="en-US" sz="2800" i="1" dirty="0" smtClean="0">
                <a:latin typeface="Times New Roman" pitchFamily="18" charset="0"/>
                <a:cs typeface="Times New Roman" pitchFamily="18" charset="0"/>
              </a:rPr>
              <a:t>. …</a:t>
            </a:r>
            <a:r>
              <a:rPr lang="en-US" sz="2800" i="1" baseline="30000" dirty="0" smtClean="0">
                <a:solidFill>
                  <a:srgbClr val="0000FF"/>
                </a:solidFill>
                <a:latin typeface="Times New Roman" pitchFamily="18" charset="0"/>
                <a:cs typeface="Times New Roman" pitchFamily="18" charset="0"/>
              </a:rPr>
              <a:t>6</a:t>
            </a:r>
            <a:r>
              <a:rPr lang="en-US" sz="2800" i="1" baseline="300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"After this I kept looking, and behold, another one, like a </a:t>
            </a:r>
            <a:r>
              <a:rPr lang="en-US" sz="2800" b="1" i="1" u="sng" dirty="0" smtClean="0">
                <a:solidFill>
                  <a:srgbClr val="C00000"/>
                </a:solidFill>
                <a:latin typeface="Times New Roman" pitchFamily="18" charset="0"/>
                <a:cs typeface="Times New Roman" pitchFamily="18" charset="0"/>
              </a:rPr>
              <a:t>leopard</a:t>
            </a:r>
            <a:r>
              <a:rPr lang="en-US" sz="2800" i="1" dirty="0" smtClean="0">
                <a:latin typeface="Times New Roman" pitchFamily="18" charset="0"/>
                <a:cs typeface="Times New Roman" pitchFamily="18" charset="0"/>
              </a:rPr>
              <a:t>, … </a:t>
            </a:r>
            <a:br>
              <a:rPr lang="en-US" sz="2800" i="1" dirty="0" smtClean="0">
                <a:latin typeface="Times New Roman" pitchFamily="18" charset="0"/>
                <a:cs typeface="Times New Roman" pitchFamily="18" charset="0"/>
              </a:rPr>
            </a:br>
            <a:endParaRPr lang="en-US" sz="28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4</a:t>
            </a:r>
            <a:r>
              <a:rPr lang="en-US" baseline="30000" dirty="0" smtClean="0"/>
              <a:t>th</a:t>
            </a:r>
            <a:r>
              <a:rPr lang="en-US" dirty="0" smtClean="0"/>
              <a:t> Beast of Daniel 7</a:t>
            </a:r>
            <a:endParaRPr lang="en-US" b="1" dirty="0"/>
          </a:p>
        </p:txBody>
      </p:sp>
      <p:sp>
        <p:nvSpPr>
          <p:cNvPr id="3" name="Content Placeholder 2"/>
          <p:cNvSpPr>
            <a:spLocks noGrp="1"/>
          </p:cNvSpPr>
          <p:nvPr>
            <p:ph idx="1"/>
          </p:nvPr>
        </p:nvSpPr>
        <p:spPr>
          <a:xfrm>
            <a:off x="381000" y="990600"/>
            <a:ext cx="8534400" cy="4525963"/>
          </a:xfrm>
        </p:spPr>
        <p:txBody>
          <a:bodyPr>
            <a:noAutofit/>
          </a:bodyPr>
          <a:lstStyle/>
          <a:p>
            <a:pPr>
              <a:buNone/>
            </a:pPr>
            <a:r>
              <a:rPr lang="en-US" sz="2800" b="1" i="1" dirty="0" smtClean="0">
                <a:solidFill>
                  <a:srgbClr val="0000FF"/>
                </a:solidFill>
                <a:latin typeface="Times New Roman" pitchFamily="18" charset="0"/>
                <a:cs typeface="Times New Roman" pitchFamily="18" charset="0"/>
              </a:rPr>
              <a:t>Daniel 7:7-8 </a:t>
            </a:r>
            <a:r>
              <a:rPr lang="en-US" sz="2800" i="1" dirty="0" smtClean="0">
                <a:latin typeface="Times New Roman" pitchFamily="18" charset="0"/>
                <a:cs typeface="Times New Roman" pitchFamily="18" charset="0"/>
              </a:rPr>
              <a:t>"After this I kept looking in the night visions, and behold, a </a:t>
            </a:r>
            <a:r>
              <a:rPr lang="en-US" sz="2800" b="1" i="1" u="sng" dirty="0" smtClean="0">
                <a:latin typeface="Times New Roman" pitchFamily="18" charset="0"/>
                <a:cs typeface="Times New Roman" pitchFamily="18" charset="0"/>
              </a:rPr>
              <a:t>fourth beast</a:t>
            </a:r>
            <a:r>
              <a:rPr lang="en-US" sz="2800" i="1" dirty="0" smtClean="0">
                <a:latin typeface="Times New Roman" pitchFamily="18" charset="0"/>
                <a:cs typeface="Times New Roman" pitchFamily="18" charset="0"/>
              </a:rPr>
              <a:t>, … and it had </a:t>
            </a:r>
            <a:r>
              <a:rPr lang="en-US" sz="2800" b="1" i="1" u="sng" dirty="0" smtClean="0">
                <a:solidFill>
                  <a:srgbClr val="C00000"/>
                </a:solidFill>
                <a:latin typeface="Times New Roman" pitchFamily="18" charset="0"/>
                <a:cs typeface="Times New Roman" pitchFamily="18" charset="0"/>
              </a:rPr>
              <a:t>ten horns</a:t>
            </a:r>
            <a:r>
              <a:rPr lang="en-US" sz="2800" i="1" dirty="0" smtClean="0">
                <a:latin typeface="Times New Roman" pitchFamily="18" charset="0"/>
                <a:cs typeface="Times New Roman" pitchFamily="18" charset="0"/>
              </a:rPr>
              <a:t>.</a:t>
            </a:r>
            <a:r>
              <a:rPr lang="en-US" sz="2800" i="1" dirty="0" smtClean="0">
                <a:solidFill>
                  <a:srgbClr val="0000FF"/>
                </a:solidFill>
                <a:latin typeface="Times New Roman" pitchFamily="18" charset="0"/>
                <a:cs typeface="Times New Roman" pitchFamily="18" charset="0"/>
              </a:rPr>
              <a:t> </a:t>
            </a:r>
            <a:r>
              <a:rPr lang="en-US" sz="2800" i="1" baseline="30000" dirty="0" smtClean="0">
                <a:solidFill>
                  <a:srgbClr val="0000FF"/>
                </a:solidFill>
                <a:latin typeface="Times New Roman" pitchFamily="18" charset="0"/>
                <a:cs typeface="Times New Roman" pitchFamily="18" charset="0"/>
              </a:rPr>
              <a:t>8</a:t>
            </a:r>
            <a:r>
              <a:rPr lang="en-US" sz="2800" i="1" dirty="0" smtClean="0">
                <a:latin typeface="Times New Roman" pitchFamily="18" charset="0"/>
                <a:cs typeface="Times New Roman" pitchFamily="18" charset="0"/>
              </a:rPr>
              <a:t>"While I was contemplating the horns, behold, </a:t>
            </a:r>
            <a:r>
              <a:rPr lang="en-US" sz="2800" b="1" i="1" u="sng" dirty="0" smtClean="0">
                <a:solidFill>
                  <a:srgbClr val="C00000"/>
                </a:solidFill>
                <a:latin typeface="Times New Roman" pitchFamily="18" charset="0"/>
                <a:cs typeface="Times New Roman" pitchFamily="18" charset="0"/>
              </a:rPr>
              <a:t>another horn, a little one</a:t>
            </a:r>
            <a:r>
              <a:rPr lang="en-US" sz="2800" i="1" dirty="0" smtClean="0">
                <a:latin typeface="Times New Roman" pitchFamily="18" charset="0"/>
                <a:cs typeface="Times New Roman" pitchFamily="18" charset="0"/>
              </a:rPr>
              <a:t>, came up among them, and </a:t>
            </a:r>
            <a:r>
              <a:rPr lang="en-US" sz="2800" b="1" i="1" u="sng" dirty="0" smtClean="0">
                <a:latin typeface="Times New Roman" pitchFamily="18" charset="0"/>
                <a:cs typeface="Times New Roman" pitchFamily="18" charset="0"/>
              </a:rPr>
              <a:t>three of the first horns were pulled </a:t>
            </a:r>
            <a:r>
              <a:rPr lang="en-US" sz="2800" i="1" dirty="0" smtClean="0">
                <a:latin typeface="Times New Roman" pitchFamily="18" charset="0"/>
                <a:cs typeface="Times New Roman" pitchFamily="18" charset="0"/>
              </a:rPr>
              <a:t>out by the roots before it; and behold, </a:t>
            </a:r>
            <a:r>
              <a:rPr lang="en-US" sz="2800" b="1" i="1" u="sng" dirty="0" smtClean="0">
                <a:latin typeface="Times New Roman" pitchFamily="18" charset="0"/>
                <a:cs typeface="Times New Roman" pitchFamily="18" charset="0"/>
              </a:rPr>
              <a:t>this horn possessed eyes like the eyes of a man and a</a:t>
            </a:r>
            <a:r>
              <a:rPr lang="en-US" sz="2800" b="1" i="1" dirty="0" smtClean="0">
                <a:latin typeface="Times New Roman" pitchFamily="18" charset="0"/>
                <a:cs typeface="Times New Roman" pitchFamily="18" charset="0"/>
              </a:rPr>
              <a:t> </a:t>
            </a:r>
            <a:r>
              <a:rPr lang="en-US" sz="2800" b="1" i="1" u="sng" dirty="0" smtClean="0">
                <a:solidFill>
                  <a:srgbClr val="C00000"/>
                </a:solidFill>
                <a:latin typeface="Times New Roman" pitchFamily="18" charset="0"/>
                <a:cs typeface="Times New Roman" pitchFamily="18" charset="0"/>
              </a:rPr>
              <a:t>mouth uttering great boasts</a:t>
            </a:r>
            <a:r>
              <a:rPr lang="en-US" sz="2800" i="1" dirty="0" smtClean="0">
                <a:latin typeface="Times New Roman" pitchFamily="18" charset="0"/>
                <a:cs typeface="Times New Roman" pitchFamily="18" charset="0"/>
              </a:rPr>
              <a:t>. </a:t>
            </a:r>
          </a:p>
          <a:p>
            <a:pPr>
              <a:buNone/>
            </a:pPr>
            <a:endParaRPr lang="en-US" sz="1400" dirty="0" smtClean="0">
              <a:latin typeface="Times New Roman" pitchFamily="18" charset="0"/>
              <a:cs typeface="Times New Roman" pitchFamily="18" charset="0"/>
            </a:endParaRPr>
          </a:p>
          <a:p>
            <a:r>
              <a:rPr lang="en-US" sz="2800" dirty="0" smtClean="0"/>
              <a:t>7 heads always = 7 world powers ruling </a:t>
            </a:r>
            <a:r>
              <a:rPr lang="en-US" sz="2800" u="sng" dirty="0" smtClean="0"/>
              <a:t>consecutively</a:t>
            </a:r>
          </a:p>
          <a:p>
            <a:r>
              <a:rPr lang="en-US" sz="2800" dirty="0" smtClean="0"/>
              <a:t>10 horns always = 10 nations reigning </a:t>
            </a:r>
            <a:r>
              <a:rPr lang="en-US" sz="2800" u="sng" dirty="0" smtClean="0"/>
              <a:t>concurrently</a:t>
            </a:r>
            <a:r>
              <a:rPr lang="en-US" sz="2800" dirty="0" smtClean="0"/>
              <a:t> in the end times</a:t>
            </a:r>
          </a:p>
          <a:p>
            <a:r>
              <a:rPr lang="en-US" sz="2800" dirty="0" smtClean="0"/>
              <a:t> </a:t>
            </a:r>
            <a:r>
              <a:rPr lang="en-US" sz="2800" b="1" i="1" u="sng" dirty="0" smtClean="0">
                <a:solidFill>
                  <a:srgbClr val="C00000"/>
                </a:solidFill>
              </a:rPr>
              <a:t>Little horn </a:t>
            </a:r>
            <a:r>
              <a:rPr lang="en-US" sz="2800" dirty="0" smtClean="0"/>
              <a:t>is the </a:t>
            </a:r>
            <a:r>
              <a:rPr lang="en-US" sz="2800" b="1" u="sng" dirty="0" smtClean="0"/>
              <a:t>Antichrist</a:t>
            </a:r>
          </a:p>
          <a:p>
            <a:endParaRPr lang="en-US" sz="2800" b="1" u="sng" dirty="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dirty="0" smtClean="0"/>
              <a:t>David Tye</a:t>
            </a:r>
            <a:endParaRPr lang="en-US" dirty="0"/>
          </a:p>
        </p:txBody>
      </p:sp>
      <p:sp>
        <p:nvSpPr>
          <p:cNvPr id="6" name="Slide Number Placeholder 5"/>
          <p:cNvSpPr>
            <a:spLocks noGrp="1"/>
          </p:cNvSpPr>
          <p:nvPr>
            <p:ph type="sldNum" sz="quarter" idx="12"/>
          </p:nvPr>
        </p:nvSpPr>
        <p:spPr/>
        <p:txBody>
          <a:bodyPr/>
          <a:lstStyle/>
          <a:p>
            <a:fld id="{3B0E11CA-64D2-4375-B622-C832B1B1927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17</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9" name="Table 8"/>
          <p:cNvGraphicFramePr>
            <a:graphicFrameLocks noGrp="1"/>
          </p:cNvGraphicFramePr>
          <p:nvPr/>
        </p:nvGraphicFramePr>
        <p:xfrm>
          <a:off x="380999" y="838200"/>
          <a:ext cx="8458201" cy="5410200"/>
        </p:xfrm>
        <a:graphic>
          <a:graphicData uri="http://schemas.openxmlformats.org/drawingml/2006/table">
            <a:tbl>
              <a:tblPr/>
              <a:tblGrid>
                <a:gridCol w="2362201"/>
                <a:gridCol w="6096000"/>
              </a:tblGrid>
              <a:tr h="54102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3</a:t>
                      </a:r>
                      <a:r>
                        <a:rPr lang="en-US" sz="1800" dirty="0">
                          <a:latin typeface="Times New Roman"/>
                          <a:ea typeface="Times New Roman"/>
                        </a:rPr>
                        <a:t>And another </a:t>
                      </a:r>
                      <a:r>
                        <a:rPr lang="en-US" sz="1800" b="1" u="sng" dirty="0">
                          <a:solidFill>
                            <a:srgbClr val="C00000"/>
                          </a:solidFill>
                          <a:latin typeface="Times New Roman"/>
                          <a:ea typeface="Times New Roman"/>
                        </a:rPr>
                        <a:t>sign</a:t>
                      </a:r>
                      <a:r>
                        <a:rPr lang="en-US" sz="1800" dirty="0">
                          <a:latin typeface="Times New Roman"/>
                          <a:ea typeface="Times New Roman"/>
                        </a:rPr>
                        <a:t> appeared in heaven: and behold, a </a:t>
                      </a:r>
                      <a:r>
                        <a:rPr lang="en-US" sz="1800" b="1" u="sng" dirty="0">
                          <a:solidFill>
                            <a:srgbClr val="C00000"/>
                          </a:solidFill>
                          <a:latin typeface="Times New Roman"/>
                          <a:ea typeface="Times New Roman"/>
                        </a:rPr>
                        <a:t>great</a:t>
                      </a:r>
                      <a:r>
                        <a:rPr lang="en-US" sz="1800" b="1" dirty="0">
                          <a:latin typeface="Times New Roman"/>
                          <a:ea typeface="Times New Roman"/>
                        </a:rPr>
                        <a:t> </a:t>
                      </a:r>
                      <a:r>
                        <a:rPr lang="en-US" sz="1800" b="1" u="sng" dirty="0">
                          <a:solidFill>
                            <a:srgbClr val="C00000"/>
                          </a:solidFill>
                          <a:latin typeface="Times New Roman"/>
                          <a:ea typeface="Times New Roman"/>
                        </a:rPr>
                        <a:t>red</a:t>
                      </a:r>
                      <a:r>
                        <a:rPr lang="en-US" sz="1800" b="1" dirty="0">
                          <a:latin typeface="Times New Roman"/>
                          <a:ea typeface="Times New Roman"/>
                        </a:rPr>
                        <a:t> </a:t>
                      </a:r>
                      <a:r>
                        <a:rPr lang="en-US" sz="1800" b="1" u="sng" dirty="0">
                          <a:solidFill>
                            <a:srgbClr val="C00000"/>
                          </a:solidFill>
                          <a:latin typeface="Times New Roman"/>
                          <a:ea typeface="Times New Roman"/>
                        </a:rPr>
                        <a:t>dragon</a:t>
                      </a:r>
                      <a:r>
                        <a:rPr lang="en-US" sz="1800" dirty="0">
                          <a:latin typeface="Times New Roman"/>
                          <a:ea typeface="Times New Roman"/>
                        </a:rPr>
                        <a:t> [</a:t>
                      </a:r>
                      <a:r>
                        <a:rPr lang="en-US" sz="1800" i="1" u="sng" dirty="0">
                          <a:latin typeface="Times New Roman"/>
                          <a:ea typeface="Times New Roman"/>
                        </a:rPr>
                        <a:t>see vs. 9</a:t>
                      </a:r>
                      <a:r>
                        <a:rPr lang="en-US" sz="1800" dirty="0">
                          <a:latin typeface="Times New Roman"/>
                          <a:ea typeface="Times New Roman"/>
                        </a:rPr>
                        <a:t>] having </a:t>
                      </a:r>
                      <a:r>
                        <a:rPr lang="en-US" sz="1800" b="1" u="sng" kern="1200" dirty="0">
                          <a:solidFill>
                            <a:srgbClr val="C00000"/>
                          </a:solidFill>
                          <a:latin typeface="Times New Roman"/>
                          <a:ea typeface="Times New Roman"/>
                          <a:cs typeface="+mn-cs"/>
                        </a:rPr>
                        <a:t>seven heads</a:t>
                      </a:r>
                      <a:r>
                        <a:rPr lang="en-US" sz="1800" dirty="0">
                          <a:latin typeface="Times New Roman"/>
                          <a:ea typeface="Times New Roman"/>
                        </a:rPr>
                        <a:t> and </a:t>
                      </a:r>
                      <a:r>
                        <a:rPr lang="en-US" sz="1800" b="1" u="sng" kern="1200" dirty="0">
                          <a:solidFill>
                            <a:srgbClr val="C00000"/>
                          </a:solidFill>
                          <a:latin typeface="Times New Roman"/>
                          <a:ea typeface="Times New Roman"/>
                          <a:cs typeface="+mn-cs"/>
                        </a:rPr>
                        <a:t>ten horns</a:t>
                      </a:r>
                      <a:r>
                        <a:rPr lang="en-US" sz="1800" dirty="0">
                          <a:latin typeface="Times New Roman"/>
                          <a:ea typeface="Times New Roman"/>
                        </a:rPr>
                        <a:t>, and on his heads </a:t>
                      </a:r>
                      <a:r>
                        <a:rPr lang="en-US" sz="1800" i="1" dirty="0">
                          <a:latin typeface="Times New Roman"/>
                          <a:ea typeface="Times New Roman"/>
                        </a:rPr>
                        <a:t>were</a:t>
                      </a:r>
                      <a:r>
                        <a:rPr lang="en-US" sz="1800" dirty="0">
                          <a:latin typeface="Times New Roman"/>
                          <a:ea typeface="Times New Roman"/>
                        </a:rPr>
                        <a:t> </a:t>
                      </a:r>
                      <a:r>
                        <a:rPr lang="en-US" sz="1800" b="1" u="sng" kern="1200" dirty="0">
                          <a:solidFill>
                            <a:srgbClr val="C00000"/>
                          </a:solidFill>
                          <a:latin typeface="Times New Roman"/>
                          <a:ea typeface="Times New Roman"/>
                          <a:cs typeface="+mn-cs"/>
                        </a:rPr>
                        <a:t>seven diadems</a:t>
                      </a:r>
                      <a:r>
                        <a:rPr lang="en-US" sz="1800" dirty="0">
                          <a:latin typeface="Times New Roman"/>
                          <a:ea typeface="Times New Roman"/>
                        </a:rPr>
                        <a:t>. </a:t>
                      </a:r>
                      <a:r>
                        <a:rPr lang="en-US" sz="1800" baseline="30000" dirty="0">
                          <a:solidFill>
                            <a:srgbClr val="0000FF"/>
                          </a:solidFill>
                          <a:latin typeface="Times New Roman"/>
                          <a:ea typeface="Times New Roman"/>
                        </a:rPr>
                        <a:t>4</a:t>
                      </a:r>
                      <a:r>
                        <a:rPr lang="en-US" sz="1800" dirty="0">
                          <a:latin typeface="Times New Roman"/>
                          <a:ea typeface="Times New Roman"/>
                        </a:rPr>
                        <a:t>And his tail swept away a third of the stars of heaven, and threw them to the earth. And the </a:t>
                      </a:r>
                      <a:r>
                        <a:rPr lang="en-US" sz="1800" b="1" u="sng" kern="1200" dirty="0">
                          <a:solidFill>
                            <a:srgbClr val="C00000"/>
                          </a:solidFill>
                          <a:latin typeface="Times New Roman"/>
                          <a:ea typeface="Times New Roman"/>
                          <a:cs typeface="+mn-cs"/>
                        </a:rPr>
                        <a:t>dragon</a:t>
                      </a:r>
                      <a:r>
                        <a:rPr lang="en-US" sz="1800" dirty="0">
                          <a:latin typeface="Times New Roman"/>
                          <a:ea typeface="Times New Roman"/>
                        </a:rPr>
                        <a:t> stood before the woman who was about to give birth, </a:t>
                      </a:r>
                      <a:r>
                        <a:rPr lang="en-US" sz="1800" b="1" u="sng" dirty="0">
                          <a:latin typeface="Times New Roman"/>
                          <a:ea typeface="Times New Roman"/>
                        </a:rPr>
                        <a:t>so that when she gave birth he might devour her child</a:t>
                      </a:r>
                      <a:r>
                        <a:rPr lang="en-US" sz="1800" dirty="0">
                          <a:latin typeface="Times New Roman"/>
                          <a:ea typeface="Times New Roman"/>
                        </a:rPr>
                        <a:t>. </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dirty="0" smtClean="0">
                          <a:solidFill>
                            <a:srgbClr val="0000FF"/>
                          </a:solidFill>
                          <a:latin typeface="Times New Roman"/>
                          <a:ea typeface="Times New Roman"/>
                        </a:rPr>
                        <a:t>Ezekiel </a:t>
                      </a:r>
                      <a:r>
                        <a:rPr lang="en-US" sz="1800" b="1" dirty="0">
                          <a:solidFill>
                            <a:srgbClr val="0000FF"/>
                          </a:solidFill>
                          <a:latin typeface="Times New Roman"/>
                          <a:ea typeface="Times New Roman"/>
                        </a:rPr>
                        <a:t>28:12  </a:t>
                      </a:r>
                      <a:r>
                        <a:rPr lang="en-US" sz="1800" dirty="0">
                          <a:latin typeface="Times New Roman"/>
                          <a:ea typeface="Times New Roman"/>
                        </a:rPr>
                        <a:t>… 'Thus says the Lord God, "You had the seal of perfection, Full of wisdom and </a:t>
                      </a:r>
                      <a:r>
                        <a:rPr lang="en-US" sz="1800" b="1" u="sng" dirty="0">
                          <a:latin typeface="Times New Roman"/>
                          <a:ea typeface="Times New Roman"/>
                        </a:rPr>
                        <a:t>perfect in beauty</a:t>
                      </a:r>
                      <a:r>
                        <a:rPr lang="en-US" sz="1800" dirty="0">
                          <a:latin typeface="Times New Roman"/>
                          <a:ea typeface="Times New Roman"/>
                        </a:rPr>
                        <a:t>. </a:t>
                      </a:r>
                      <a:endParaRPr lang="en-US" sz="1800" dirty="0" smtClean="0">
                        <a:latin typeface="Times New Roman"/>
                        <a:ea typeface="Times New Roman"/>
                      </a:endParaRPr>
                    </a:p>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latin typeface="Times New Roman" pitchFamily="18" charset="0"/>
                          <a:ea typeface="Times New Roman"/>
                          <a:cs typeface="Times New Roman" pitchFamily="18" charset="0"/>
                        </a:rPr>
                        <a:t>Genesis 3:15</a:t>
                      </a:r>
                      <a:r>
                        <a:rPr lang="en-US" sz="1800" dirty="0" smtClean="0">
                          <a:latin typeface="Times New Roman" pitchFamily="18" charset="0"/>
                          <a:ea typeface="Times New Roman"/>
                          <a:cs typeface="Times New Roman" pitchFamily="18" charset="0"/>
                        </a:rPr>
                        <a:t> And I will put </a:t>
                      </a:r>
                      <a:r>
                        <a:rPr lang="en-US" sz="1800" b="1" u="sng" dirty="0" smtClean="0">
                          <a:latin typeface="Times New Roman" pitchFamily="18" charset="0"/>
                          <a:ea typeface="Times New Roman"/>
                          <a:cs typeface="Times New Roman" pitchFamily="18" charset="0"/>
                        </a:rPr>
                        <a:t>enmity Between you and the woman</a:t>
                      </a:r>
                      <a:r>
                        <a:rPr lang="en-US" sz="1800" dirty="0" smtClean="0">
                          <a:latin typeface="Times New Roman" pitchFamily="18" charset="0"/>
                          <a:ea typeface="Times New Roman"/>
                          <a:cs typeface="Times New Roman" pitchFamily="18" charset="0"/>
                        </a:rPr>
                        <a:t>, And </a:t>
                      </a:r>
                      <a:r>
                        <a:rPr lang="en-US" sz="1800" b="1" u="sng" dirty="0" smtClean="0">
                          <a:latin typeface="Times New Roman" pitchFamily="18" charset="0"/>
                          <a:ea typeface="Times New Roman"/>
                          <a:cs typeface="Times New Roman" pitchFamily="18" charset="0"/>
                        </a:rPr>
                        <a:t>between your seed and her seed</a:t>
                      </a:r>
                      <a:r>
                        <a:rPr lang="en-US" sz="1800" dirty="0" smtClean="0">
                          <a:latin typeface="Times New Roman" pitchFamily="18" charset="0"/>
                          <a:ea typeface="Times New Roman"/>
                          <a:cs typeface="Times New Roman" pitchFamily="18" charset="0"/>
                        </a:rPr>
                        <a:t>; He shall bruise you on the head, And you shall bruise him on the heel." </a:t>
                      </a:r>
                    </a:p>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latin typeface="Times New Roman"/>
                          <a:ea typeface="Times New Roman"/>
                        </a:rPr>
                        <a:t>Matthew 2:16</a:t>
                      </a:r>
                      <a:r>
                        <a:rPr lang="en-US" sz="1800" dirty="0" smtClean="0">
                          <a:latin typeface="Times New Roman"/>
                          <a:ea typeface="Times New Roman"/>
                        </a:rPr>
                        <a:t> Then when Herod saw that he had been tricked by the magi, he became very enraged, and sent and </a:t>
                      </a:r>
                      <a:r>
                        <a:rPr lang="en-US" sz="1800" b="1" u="sng" dirty="0" smtClean="0">
                          <a:latin typeface="Times New Roman"/>
                          <a:ea typeface="Times New Roman"/>
                        </a:rPr>
                        <a:t>slew all the male children</a:t>
                      </a:r>
                      <a:r>
                        <a:rPr lang="en-US" sz="1800" dirty="0" smtClean="0">
                          <a:latin typeface="Times New Roman"/>
                          <a:ea typeface="Times New Roman"/>
                        </a:rPr>
                        <a:t> …</a:t>
                      </a:r>
                    </a:p>
                    <a:p>
                      <a:pPr marL="102870" marR="0" indent="-10287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a:ea typeface="Times New Roman"/>
                      </a:endParaRPr>
                    </a:p>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Times New Roman" pitchFamily="18" charset="0"/>
                          <a:ea typeface="+mn-ea"/>
                          <a:cs typeface="Times New Roman" pitchFamily="18" charset="0"/>
                        </a:rPr>
                        <a:t>Daniel 7:7-8 </a:t>
                      </a:r>
                      <a:r>
                        <a:rPr lang="en-US" sz="1800" kern="1200" dirty="0" smtClean="0">
                          <a:solidFill>
                            <a:schemeClr val="tx1"/>
                          </a:solidFill>
                          <a:latin typeface="Times New Roman" pitchFamily="18" charset="0"/>
                          <a:ea typeface="+mn-ea"/>
                          <a:cs typeface="Times New Roman" pitchFamily="18" charset="0"/>
                        </a:rPr>
                        <a:t>"After this I kept looking in the night visions, and behold, a fourth beast, … and it had </a:t>
                      </a:r>
                      <a:r>
                        <a:rPr lang="en-US" sz="1800" b="1" u="sng" kern="1200" dirty="0" smtClean="0">
                          <a:solidFill>
                            <a:schemeClr val="tx1"/>
                          </a:solidFill>
                          <a:latin typeface="Times New Roman" pitchFamily="18" charset="0"/>
                          <a:ea typeface="+mn-ea"/>
                          <a:cs typeface="Times New Roman" pitchFamily="18" charset="0"/>
                        </a:rPr>
                        <a:t>ten horns</a:t>
                      </a:r>
                      <a:r>
                        <a:rPr lang="en-US" sz="1800" kern="1200" dirty="0" smtClean="0">
                          <a:solidFill>
                            <a:schemeClr val="tx1"/>
                          </a:solidFill>
                          <a:latin typeface="Times New Roman" pitchFamily="18" charset="0"/>
                          <a:ea typeface="+mn-ea"/>
                          <a:cs typeface="Times New Roman" pitchFamily="18" charset="0"/>
                        </a:rPr>
                        <a:t>. </a:t>
                      </a:r>
                      <a:r>
                        <a:rPr lang="en-US" sz="1800" b="1" kern="1200" baseline="30000" dirty="0" smtClean="0">
                          <a:solidFill>
                            <a:srgbClr val="0000FF"/>
                          </a:solidFill>
                          <a:latin typeface="Times New Roman" pitchFamily="18" charset="0"/>
                          <a:ea typeface="+mn-ea"/>
                          <a:cs typeface="Times New Roman" pitchFamily="18" charset="0"/>
                        </a:rPr>
                        <a:t>8</a:t>
                      </a:r>
                      <a:r>
                        <a:rPr lang="en-US" sz="1800" kern="1200" baseline="30000" dirty="0" smtClean="0">
                          <a:solidFill>
                            <a:schemeClr val="tx1"/>
                          </a:solidFill>
                          <a:latin typeface="Times New Roman" pitchFamily="18" charset="0"/>
                          <a:ea typeface="+mn-ea"/>
                          <a:cs typeface="Times New Roman" pitchFamily="18" charset="0"/>
                        </a:rPr>
                        <a:t> </a:t>
                      </a:r>
                      <a:r>
                        <a:rPr lang="en-US" sz="1800" kern="1200" dirty="0" smtClean="0">
                          <a:solidFill>
                            <a:schemeClr val="tx1"/>
                          </a:solidFill>
                          <a:latin typeface="Times New Roman" pitchFamily="18" charset="0"/>
                          <a:ea typeface="+mn-ea"/>
                          <a:cs typeface="Times New Roman" pitchFamily="18" charset="0"/>
                        </a:rPr>
                        <a:t>"While I was contemplating the horns, behold, another horn, a </a:t>
                      </a:r>
                      <a:r>
                        <a:rPr lang="en-US" sz="1800" b="1" u="sng" kern="1200" dirty="0" smtClean="0">
                          <a:solidFill>
                            <a:schemeClr val="tx1"/>
                          </a:solidFill>
                          <a:latin typeface="Times New Roman" pitchFamily="18" charset="0"/>
                          <a:ea typeface="+mn-ea"/>
                          <a:cs typeface="Times New Roman" pitchFamily="18" charset="0"/>
                        </a:rPr>
                        <a:t>little one, came up</a:t>
                      </a:r>
                      <a:r>
                        <a:rPr lang="en-US" sz="1800" kern="1200" dirty="0" smtClean="0">
                          <a:solidFill>
                            <a:schemeClr val="tx1"/>
                          </a:solidFill>
                          <a:latin typeface="Times New Roman" pitchFamily="18" charset="0"/>
                          <a:ea typeface="+mn-ea"/>
                          <a:cs typeface="Times New Roman" pitchFamily="18" charset="0"/>
                        </a:rPr>
                        <a:t> among them, and </a:t>
                      </a:r>
                      <a:r>
                        <a:rPr lang="en-US" sz="1800" b="1" u="sng" kern="1200" dirty="0" smtClean="0">
                          <a:solidFill>
                            <a:schemeClr val="tx1"/>
                          </a:solidFill>
                          <a:latin typeface="Times New Roman" pitchFamily="18" charset="0"/>
                          <a:ea typeface="+mn-ea"/>
                          <a:cs typeface="Times New Roman" pitchFamily="18" charset="0"/>
                        </a:rPr>
                        <a:t>three of the first horns were pulled out</a:t>
                      </a:r>
                      <a:r>
                        <a:rPr lang="en-US" sz="1800" kern="1200" dirty="0" smtClean="0">
                          <a:solidFill>
                            <a:schemeClr val="tx1"/>
                          </a:solidFill>
                          <a:latin typeface="Times New Roman" pitchFamily="18" charset="0"/>
                          <a:ea typeface="+mn-ea"/>
                          <a:cs typeface="Times New Roman" pitchFamily="18" charset="0"/>
                        </a:rPr>
                        <a:t> by the roots before it; and behold, </a:t>
                      </a:r>
                      <a:r>
                        <a:rPr lang="en-US" sz="1800" b="1" u="sng" kern="1200" dirty="0" smtClean="0">
                          <a:solidFill>
                            <a:schemeClr val="tx1"/>
                          </a:solidFill>
                          <a:latin typeface="Times New Roman" pitchFamily="18" charset="0"/>
                          <a:ea typeface="+mn-ea"/>
                          <a:cs typeface="Times New Roman" pitchFamily="18" charset="0"/>
                        </a:rPr>
                        <a:t>this horn possessed eyes like the eyes of a man and a mouth uttering great boasts.</a:t>
                      </a:r>
                      <a:endParaRPr lang="en-US" sz="1600" dirty="0" smtClean="0">
                        <a:latin typeface="Times New Roman" pitchFamily="18" charset="0"/>
                        <a:ea typeface="Times New Roman"/>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0" name="Straight Arrow Connector 9"/>
          <p:cNvCxnSpPr/>
          <p:nvPr/>
        </p:nvCxnSpPr>
        <p:spPr>
          <a:xfrm>
            <a:off x="5257800" y="53340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18</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9" name="Table 8"/>
          <p:cNvGraphicFramePr>
            <a:graphicFrameLocks noGrp="1"/>
          </p:cNvGraphicFramePr>
          <p:nvPr/>
        </p:nvGraphicFramePr>
        <p:xfrm>
          <a:off x="380999" y="838200"/>
          <a:ext cx="8458201" cy="5760720"/>
        </p:xfrm>
        <a:graphic>
          <a:graphicData uri="http://schemas.openxmlformats.org/drawingml/2006/table">
            <a:tbl>
              <a:tblPr/>
              <a:tblGrid>
                <a:gridCol w="2133601"/>
                <a:gridCol w="6324600"/>
              </a:tblGrid>
              <a:tr h="54102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3</a:t>
                      </a:r>
                      <a:r>
                        <a:rPr lang="en-US" sz="1800" dirty="0">
                          <a:latin typeface="Times New Roman"/>
                          <a:ea typeface="Times New Roman"/>
                        </a:rPr>
                        <a:t>And another </a:t>
                      </a:r>
                      <a:r>
                        <a:rPr lang="en-US" sz="1800" b="1" u="sng" dirty="0">
                          <a:solidFill>
                            <a:srgbClr val="C00000"/>
                          </a:solidFill>
                          <a:latin typeface="Times New Roman"/>
                          <a:ea typeface="Times New Roman"/>
                        </a:rPr>
                        <a:t>sign</a:t>
                      </a:r>
                      <a:r>
                        <a:rPr lang="en-US" sz="1800" dirty="0">
                          <a:latin typeface="Times New Roman"/>
                          <a:ea typeface="Times New Roman"/>
                        </a:rPr>
                        <a:t> appeared in heaven: and behold, a </a:t>
                      </a:r>
                      <a:r>
                        <a:rPr lang="en-US" sz="1800" b="1" u="sng" dirty="0">
                          <a:solidFill>
                            <a:srgbClr val="C00000"/>
                          </a:solidFill>
                          <a:latin typeface="Times New Roman"/>
                          <a:ea typeface="Times New Roman"/>
                        </a:rPr>
                        <a:t>great</a:t>
                      </a:r>
                      <a:r>
                        <a:rPr lang="en-US" sz="1800" b="1" dirty="0">
                          <a:latin typeface="Times New Roman"/>
                          <a:ea typeface="Times New Roman"/>
                        </a:rPr>
                        <a:t> </a:t>
                      </a:r>
                      <a:r>
                        <a:rPr lang="en-US" sz="1800" b="1" u="sng" dirty="0">
                          <a:solidFill>
                            <a:srgbClr val="C00000"/>
                          </a:solidFill>
                          <a:latin typeface="Times New Roman"/>
                          <a:ea typeface="Times New Roman"/>
                        </a:rPr>
                        <a:t>red</a:t>
                      </a:r>
                      <a:r>
                        <a:rPr lang="en-US" sz="1800" b="1" dirty="0">
                          <a:latin typeface="Times New Roman"/>
                          <a:ea typeface="Times New Roman"/>
                        </a:rPr>
                        <a:t> </a:t>
                      </a:r>
                      <a:r>
                        <a:rPr lang="en-US" sz="1800" b="1" u="sng" dirty="0">
                          <a:solidFill>
                            <a:srgbClr val="C00000"/>
                          </a:solidFill>
                          <a:latin typeface="Times New Roman"/>
                          <a:ea typeface="Times New Roman"/>
                        </a:rPr>
                        <a:t>dragon</a:t>
                      </a:r>
                      <a:r>
                        <a:rPr lang="en-US" sz="1800" dirty="0">
                          <a:latin typeface="Times New Roman"/>
                          <a:ea typeface="Times New Roman"/>
                        </a:rPr>
                        <a:t> [</a:t>
                      </a:r>
                      <a:r>
                        <a:rPr lang="en-US" sz="1800" i="1" u="sng" dirty="0">
                          <a:latin typeface="Times New Roman"/>
                          <a:ea typeface="Times New Roman"/>
                        </a:rPr>
                        <a:t>see vs. 9</a:t>
                      </a:r>
                      <a:r>
                        <a:rPr lang="en-US" sz="1800" dirty="0">
                          <a:latin typeface="Times New Roman"/>
                          <a:ea typeface="Times New Roman"/>
                        </a:rPr>
                        <a:t>] having </a:t>
                      </a:r>
                      <a:r>
                        <a:rPr lang="en-US" sz="1800" b="1" u="sng" kern="1200" dirty="0">
                          <a:solidFill>
                            <a:srgbClr val="C00000"/>
                          </a:solidFill>
                          <a:latin typeface="Times New Roman"/>
                          <a:ea typeface="Times New Roman"/>
                          <a:cs typeface="+mn-cs"/>
                        </a:rPr>
                        <a:t>seven heads</a:t>
                      </a:r>
                      <a:r>
                        <a:rPr lang="en-US" sz="1800" dirty="0">
                          <a:latin typeface="Times New Roman"/>
                          <a:ea typeface="Times New Roman"/>
                        </a:rPr>
                        <a:t> and </a:t>
                      </a:r>
                      <a:r>
                        <a:rPr lang="en-US" sz="1800" b="1" u="sng" kern="1200" dirty="0">
                          <a:solidFill>
                            <a:srgbClr val="C00000"/>
                          </a:solidFill>
                          <a:latin typeface="Times New Roman"/>
                          <a:ea typeface="Times New Roman"/>
                          <a:cs typeface="+mn-cs"/>
                        </a:rPr>
                        <a:t>ten horns</a:t>
                      </a:r>
                      <a:r>
                        <a:rPr lang="en-US" sz="1800" dirty="0">
                          <a:latin typeface="Times New Roman"/>
                          <a:ea typeface="Times New Roman"/>
                        </a:rPr>
                        <a:t>, and on his heads </a:t>
                      </a:r>
                      <a:r>
                        <a:rPr lang="en-US" sz="1800" i="1" dirty="0">
                          <a:latin typeface="Times New Roman"/>
                          <a:ea typeface="Times New Roman"/>
                        </a:rPr>
                        <a:t>were</a:t>
                      </a:r>
                      <a:r>
                        <a:rPr lang="en-US" sz="1800" dirty="0">
                          <a:latin typeface="Times New Roman"/>
                          <a:ea typeface="Times New Roman"/>
                        </a:rPr>
                        <a:t> </a:t>
                      </a:r>
                      <a:r>
                        <a:rPr lang="en-US" sz="1800" b="1" u="sng" kern="1200" dirty="0">
                          <a:solidFill>
                            <a:srgbClr val="C00000"/>
                          </a:solidFill>
                          <a:latin typeface="Times New Roman"/>
                          <a:ea typeface="Times New Roman"/>
                          <a:cs typeface="+mn-cs"/>
                        </a:rPr>
                        <a:t>seven diadems</a:t>
                      </a:r>
                      <a:r>
                        <a:rPr lang="en-US" sz="1800" dirty="0">
                          <a:latin typeface="Times New Roman"/>
                          <a:ea typeface="Times New Roman"/>
                        </a:rPr>
                        <a:t>. </a:t>
                      </a:r>
                      <a:r>
                        <a:rPr lang="en-US" sz="1800" baseline="30000" dirty="0">
                          <a:solidFill>
                            <a:srgbClr val="0000FF"/>
                          </a:solidFill>
                          <a:latin typeface="Times New Roman"/>
                          <a:ea typeface="Times New Roman"/>
                        </a:rPr>
                        <a:t>4</a:t>
                      </a:r>
                      <a:r>
                        <a:rPr lang="en-US" sz="1800" dirty="0">
                          <a:latin typeface="Times New Roman"/>
                          <a:ea typeface="Times New Roman"/>
                        </a:rPr>
                        <a:t>And his tail swept away a third of the stars of heaven, and threw them to the earth. And the </a:t>
                      </a:r>
                      <a:r>
                        <a:rPr lang="en-US" sz="1800" b="1" u="sng" kern="1200" dirty="0">
                          <a:solidFill>
                            <a:srgbClr val="C00000"/>
                          </a:solidFill>
                          <a:latin typeface="Times New Roman"/>
                          <a:ea typeface="Times New Roman"/>
                          <a:cs typeface="+mn-cs"/>
                        </a:rPr>
                        <a:t>dragon</a:t>
                      </a:r>
                      <a:r>
                        <a:rPr lang="en-US" sz="1800" dirty="0">
                          <a:latin typeface="Times New Roman"/>
                          <a:ea typeface="Times New Roman"/>
                        </a:rPr>
                        <a:t> stood before the woman who was about to give birth, </a:t>
                      </a:r>
                      <a:r>
                        <a:rPr lang="en-US" sz="1800" b="1" u="sng" dirty="0">
                          <a:latin typeface="Times New Roman"/>
                          <a:ea typeface="Times New Roman"/>
                        </a:rPr>
                        <a:t>so that when she gave birth he might devour her child</a:t>
                      </a:r>
                      <a:r>
                        <a:rPr lang="en-US" sz="1800" dirty="0">
                          <a:latin typeface="Times New Roman"/>
                          <a:ea typeface="Times New Roman"/>
                        </a:rPr>
                        <a:t>. </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smtClean="0">
                          <a:solidFill>
                            <a:srgbClr val="0000FF"/>
                          </a:solidFill>
                          <a:latin typeface="Times New Roman"/>
                          <a:ea typeface="Times New Roman"/>
                        </a:rPr>
                        <a:t>Rev</a:t>
                      </a:r>
                      <a:r>
                        <a:rPr lang="en-US" sz="1800" b="1" dirty="0">
                          <a:solidFill>
                            <a:srgbClr val="0000FF"/>
                          </a:solidFill>
                          <a:latin typeface="Times New Roman"/>
                          <a:ea typeface="Times New Roman"/>
                        </a:rPr>
                        <a:t>. 13:1-2</a:t>
                      </a:r>
                      <a:r>
                        <a:rPr lang="en-US" sz="1800" dirty="0">
                          <a:latin typeface="Times New Roman"/>
                          <a:ea typeface="Times New Roman"/>
                        </a:rPr>
                        <a:t> And he stood on the sand of the seashore. And I saw a </a:t>
                      </a:r>
                      <a:r>
                        <a:rPr lang="en-US" sz="1800" b="1" u="sng" dirty="0">
                          <a:latin typeface="Times New Roman"/>
                          <a:ea typeface="Times New Roman"/>
                        </a:rPr>
                        <a:t>beast</a:t>
                      </a:r>
                      <a:r>
                        <a:rPr lang="en-US" sz="1800" dirty="0">
                          <a:latin typeface="Times New Roman"/>
                          <a:ea typeface="Times New Roman"/>
                        </a:rPr>
                        <a:t> coming up out of the sea, having </a:t>
                      </a:r>
                      <a:r>
                        <a:rPr lang="en-US" sz="1800" b="1" u="sng" dirty="0">
                          <a:solidFill>
                            <a:srgbClr val="C00000"/>
                          </a:solidFill>
                          <a:latin typeface="Times New Roman"/>
                          <a:ea typeface="Times New Roman"/>
                        </a:rPr>
                        <a:t>ten horns</a:t>
                      </a:r>
                      <a:r>
                        <a:rPr lang="en-US" sz="1800" dirty="0">
                          <a:solidFill>
                            <a:srgbClr val="C00000"/>
                          </a:solidFill>
                          <a:latin typeface="Times New Roman"/>
                          <a:ea typeface="Times New Roman"/>
                        </a:rPr>
                        <a:t> </a:t>
                      </a:r>
                      <a:r>
                        <a:rPr lang="en-US" sz="1800" dirty="0">
                          <a:latin typeface="Times New Roman"/>
                          <a:ea typeface="Times New Roman"/>
                        </a:rPr>
                        <a:t>and </a:t>
                      </a:r>
                      <a:r>
                        <a:rPr lang="en-US" sz="1800" b="1" u="sng" kern="1200" dirty="0">
                          <a:solidFill>
                            <a:srgbClr val="C00000"/>
                          </a:solidFill>
                          <a:latin typeface="Times New Roman"/>
                          <a:ea typeface="Times New Roman"/>
                          <a:cs typeface="+mn-cs"/>
                        </a:rPr>
                        <a:t>seven heads</a:t>
                      </a:r>
                      <a:r>
                        <a:rPr lang="en-US" sz="1800" dirty="0">
                          <a:latin typeface="Times New Roman"/>
                          <a:ea typeface="Times New Roman"/>
                        </a:rPr>
                        <a:t>, and on his horns </a:t>
                      </a:r>
                      <a:r>
                        <a:rPr lang="en-US" sz="1800" i="1" dirty="0">
                          <a:latin typeface="Times New Roman"/>
                          <a:ea typeface="Times New Roman"/>
                        </a:rPr>
                        <a:t>were</a:t>
                      </a:r>
                      <a:r>
                        <a:rPr lang="en-US" sz="1800" dirty="0">
                          <a:latin typeface="Times New Roman"/>
                          <a:ea typeface="Times New Roman"/>
                        </a:rPr>
                        <a:t> </a:t>
                      </a:r>
                      <a:r>
                        <a:rPr lang="en-US" sz="1800" b="1" u="sng" kern="1200" dirty="0">
                          <a:solidFill>
                            <a:srgbClr val="C00000"/>
                          </a:solidFill>
                          <a:latin typeface="Times New Roman"/>
                          <a:ea typeface="Times New Roman"/>
                          <a:cs typeface="+mn-cs"/>
                        </a:rPr>
                        <a:t>ten diadems</a:t>
                      </a:r>
                      <a:r>
                        <a:rPr lang="en-US" sz="1800" dirty="0">
                          <a:latin typeface="Times New Roman"/>
                          <a:ea typeface="Times New Roman"/>
                        </a:rPr>
                        <a:t>, and on his heads </a:t>
                      </a:r>
                      <a:r>
                        <a:rPr lang="en-US" sz="1800" i="1" dirty="0">
                          <a:latin typeface="Times New Roman"/>
                          <a:ea typeface="Times New Roman"/>
                        </a:rPr>
                        <a:t>were</a:t>
                      </a:r>
                      <a:r>
                        <a:rPr lang="en-US" sz="1800" dirty="0">
                          <a:latin typeface="Times New Roman"/>
                          <a:ea typeface="Times New Roman"/>
                        </a:rPr>
                        <a:t> blasphemous names. </a:t>
                      </a:r>
                      <a:r>
                        <a:rPr lang="en-US" sz="1800" baseline="30000" dirty="0">
                          <a:solidFill>
                            <a:srgbClr val="0000FF"/>
                          </a:solidFill>
                          <a:latin typeface="Times New Roman"/>
                          <a:ea typeface="Times New Roman"/>
                        </a:rPr>
                        <a:t>2</a:t>
                      </a:r>
                      <a:r>
                        <a:rPr lang="en-US" sz="1800" dirty="0">
                          <a:latin typeface="Times New Roman"/>
                          <a:ea typeface="Times New Roman"/>
                        </a:rPr>
                        <a:t>And the beast which I saw was like a leopard, and his feet were like </a:t>
                      </a:r>
                      <a:r>
                        <a:rPr lang="en-US" sz="1800" i="1" dirty="0">
                          <a:latin typeface="Times New Roman"/>
                          <a:ea typeface="Times New Roman"/>
                        </a:rPr>
                        <a:t>those</a:t>
                      </a:r>
                      <a:r>
                        <a:rPr lang="en-US" sz="1800" dirty="0">
                          <a:latin typeface="Times New Roman"/>
                          <a:ea typeface="Times New Roman"/>
                        </a:rPr>
                        <a:t> of a bear, and his mouth like the mouth of a lion. And the </a:t>
                      </a:r>
                      <a:r>
                        <a:rPr lang="en-US" sz="1800" b="1" u="sng" dirty="0">
                          <a:solidFill>
                            <a:srgbClr val="C00000"/>
                          </a:solidFill>
                          <a:latin typeface="Times New Roman"/>
                          <a:ea typeface="Times New Roman"/>
                        </a:rPr>
                        <a:t>dragon</a:t>
                      </a:r>
                      <a:r>
                        <a:rPr lang="en-US" sz="1800" b="1" u="sng" dirty="0">
                          <a:latin typeface="Times New Roman"/>
                          <a:ea typeface="Times New Roman"/>
                        </a:rPr>
                        <a:t> gave him his power and his throne and great authority</a:t>
                      </a:r>
                      <a:r>
                        <a:rPr lang="en-US" sz="1800" dirty="0" smtClean="0">
                          <a:latin typeface="Times New Roman"/>
                          <a:ea typeface="Times New Roman"/>
                        </a:rPr>
                        <a:t>.</a:t>
                      </a:r>
                    </a:p>
                    <a:p>
                      <a:pPr marL="0" marR="0">
                        <a:spcBef>
                          <a:spcPts val="0"/>
                        </a:spcBef>
                        <a:spcAft>
                          <a:spcPts val="0"/>
                        </a:spcAft>
                      </a:pPr>
                      <a:endParaRPr lang="en-US" sz="1800" dirty="0" smtClean="0">
                        <a:latin typeface="Times New Roman"/>
                        <a:ea typeface="Times New Roman"/>
                      </a:endParaRPr>
                    </a:p>
                    <a:p>
                      <a:pPr marL="102870" marR="0" indent="-102870">
                        <a:spcBef>
                          <a:spcPts val="0"/>
                        </a:spcBef>
                        <a:spcAft>
                          <a:spcPts val="0"/>
                        </a:spcAft>
                      </a:pPr>
                      <a:r>
                        <a:rPr lang="en-US" sz="1800" b="1" dirty="0" smtClean="0">
                          <a:solidFill>
                            <a:srgbClr val="0000FF"/>
                          </a:solidFill>
                          <a:latin typeface="Times New Roman"/>
                          <a:ea typeface="Times New Roman"/>
                        </a:rPr>
                        <a:t>Rev</a:t>
                      </a:r>
                      <a:r>
                        <a:rPr lang="en-US" sz="1800" b="1" dirty="0">
                          <a:solidFill>
                            <a:srgbClr val="0000FF"/>
                          </a:solidFill>
                          <a:latin typeface="Times New Roman"/>
                          <a:ea typeface="Times New Roman"/>
                        </a:rPr>
                        <a:t>. 17:3-13</a:t>
                      </a:r>
                      <a:r>
                        <a:rPr lang="en-US" sz="1800" dirty="0">
                          <a:latin typeface="Times New Roman"/>
                          <a:ea typeface="Times New Roman"/>
                        </a:rPr>
                        <a:t> And he carried me away in the Spirit into a wilderness; and I saw a woman sitting on a </a:t>
                      </a:r>
                      <a:r>
                        <a:rPr lang="en-US" sz="1800" b="1" u="sng" dirty="0">
                          <a:solidFill>
                            <a:srgbClr val="C00000"/>
                          </a:solidFill>
                          <a:latin typeface="Times New Roman"/>
                          <a:ea typeface="Times New Roman"/>
                        </a:rPr>
                        <a:t>scarlet beast</a:t>
                      </a:r>
                      <a:r>
                        <a:rPr lang="en-US" sz="1800" dirty="0">
                          <a:latin typeface="Times New Roman"/>
                          <a:ea typeface="Times New Roman"/>
                        </a:rPr>
                        <a:t>, full of blasphemous names, having </a:t>
                      </a:r>
                      <a:r>
                        <a:rPr lang="en-US" sz="1800" b="1" u="sng" kern="1200" dirty="0">
                          <a:solidFill>
                            <a:srgbClr val="C00000"/>
                          </a:solidFill>
                          <a:latin typeface="Times New Roman"/>
                          <a:ea typeface="Times New Roman"/>
                          <a:cs typeface="+mn-cs"/>
                        </a:rPr>
                        <a:t>seven heads </a:t>
                      </a:r>
                      <a:r>
                        <a:rPr lang="en-US" sz="1800" b="1" u="sng" dirty="0">
                          <a:latin typeface="Times New Roman"/>
                          <a:ea typeface="Times New Roman"/>
                        </a:rPr>
                        <a:t>and </a:t>
                      </a:r>
                      <a:r>
                        <a:rPr lang="en-US" sz="1800" b="1" u="sng" kern="1200" dirty="0">
                          <a:solidFill>
                            <a:srgbClr val="C00000"/>
                          </a:solidFill>
                          <a:latin typeface="Times New Roman"/>
                          <a:ea typeface="Times New Roman"/>
                          <a:cs typeface="+mn-cs"/>
                        </a:rPr>
                        <a:t>ten horns</a:t>
                      </a:r>
                      <a:r>
                        <a:rPr lang="en-US" sz="1800" dirty="0">
                          <a:latin typeface="Times New Roman"/>
                          <a:ea typeface="Times New Roman"/>
                        </a:rPr>
                        <a:t>….  </a:t>
                      </a:r>
                      <a:r>
                        <a:rPr lang="en-US" sz="1800" baseline="30000" dirty="0">
                          <a:solidFill>
                            <a:srgbClr val="0000FF"/>
                          </a:solidFill>
                          <a:latin typeface="Times New Roman"/>
                          <a:ea typeface="Times New Roman"/>
                        </a:rPr>
                        <a:t>9</a:t>
                      </a:r>
                      <a:r>
                        <a:rPr lang="en-US" sz="1800" dirty="0">
                          <a:latin typeface="Times New Roman"/>
                          <a:ea typeface="Times New Roman"/>
                        </a:rPr>
                        <a:t>"Here is the mind which has wisdom. The </a:t>
                      </a:r>
                      <a:r>
                        <a:rPr lang="en-US" sz="1800" b="1" u="sng" dirty="0">
                          <a:solidFill>
                            <a:srgbClr val="C00000"/>
                          </a:solidFill>
                          <a:latin typeface="Times New Roman"/>
                          <a:ea typeface="Times New Roman"/>
                        </a:rPr>
                        <a:t>seven heads</a:t>
                      </a:r>
                      <a:r>
                        <a:rPr lang="en-US" sz="1800" b="1" u="none" dirty="0">
                          <a:latin typeface="Times New Roman"/>
                          <a:ea typeface="Times New Roman"/>
                        </a:rPr>
                        <a:t> </a:t>
                      </a:r>
                      <a:r>
                        <a:rPr lang="en-US" sz="1800" b="1" u="sng" dirty="0">
                          <a:latin typeface="Times New Roman"/>
                          <a:ea typeface="Times New Roman"/>
                        </a:rPr>
                        <a:t>are</a:t>
                      </a:r>
                      <a:r>
                        <a:rPr lang="en-US" sz="1800" dirty="0">
                          <a:latin typeface="Times New Roman"/>
                          <a:ea typeface="Times New Roman"/>
                        </a:rPr>
                        <a:t> seven mountains on which the woman sits, </a:t>
                      </a:r>
                      <a:r>
                        <a:rPr lang="en-US" sz="1800" baseline="30000" dirty="0">
                          <a:solidFill>
                            <a:srgbClr val="0000FF"/>
                          </a:solidFill>
                          <a:latin typeface="Times New Roman"/>
                          <a:ea typeface="Times New Roman"/>
                        </a:rPr>
                        <a:t>10</a:t>
                      </a:r>
                      <a:r>
                        <a:rPr lang="en-US" sz="1800" dirty="0">
                          <a:latin typeface="Times New Roman"/>
                          <a:ea typeface="Times New Roman"/>
                        </a:rPr>
                        <a:t>and they are </a:t>
                      </a:r>
                      <a:r>
                        <a:rPr lang="en-US" sz="1800" b="1" u="sng" kern="1200" dirty="0">
                          <a:solidFill>
                            <a:srgbClr val="C00000"/>
                          </a:solidFill>
                          <a:latin typeface="Times New Roman"/>
                          <a:ea typeface="Times New Roman"/>
                          <a:cs typeface="+mn-cs"/>
                        </a:rPr>
                        <a:t>seven kings</a:t>
                      </a:r>
                      <a:r>
                        <a:rPr lang="en-US" sz="1800" dirty="0">
                          <a:latin typeface="Times New Roman"/>
                          <a:ea typeface="Times New Roman"/>
                        </a:rPr>
                        <a:t>; </a:t>
                      </a:r>
                      <a:r>
                        <a:rPr lang="en-US" sz="1800" b="1" u="sng" dirty="0" smtClean="0">
                          <a:latin typeface="Times New Roman"/>
                          <a:ea typeface="Times New Roman"/>
                        </a:rPr>
                        <a:t>five have fallen</a:t>
                      </a:r>
                      <a:r>
                        <a:rPr lang="en-US" sz="1800" dirty="0" smtClean="0">
                          <a:latin typeface="Times New Roman"/>
                          <a:ea typeface="Times New Roman"/>
                        </a:rPr>
                        <a:t>, </a:t>
                      </a:r>
                      <a:r>
                        <a:rPr lang="en-US" sz="1800" b="1" u="sng" kern="1200" dirty="0">
                          <a:solidFill>
                            <a:schemeClr val="tx1"/>
                          </a:solidFill>
                          <a:latin typeface="Times New Roman"/>
                          <a:ea typeface="Times New Roman"/>
                          <a:cs typeface="+mn-cs"/>
                        </a:rPr>
                        <a:t>one is</a:t>
                      </a:r>
                      <a:r>
                        <a:rPr lang="en-US" sz="1800" dirty="0">
                          <a:latin typeface="Times New Roman"/>
                          <a:ea typeface="Times New Roman"/>
                        </a:rPr>
                        <a:t>, </a:t>
                      </a:r>
                      <a:r>
                        <a:rPr lang="en-US" sz="1800" b="1" u="sng" dirty="0">
                          <a:latin typeface="Times New Roman"/>
                          <a:ea typeface="Times New Roman"/>
                        </a:rPr>
                        <a:t>the other has not yet come</a:t>
                      </a:r>
                      <a:r>
                        <a:rPr lang="en-US" sz="1800" dirty="0">
                          <a:latin typeface="Times New Roman"/>
                          <a:ea typeface="Times New Roman"/>
                        </a:rPr>
                        <a:t>; and when he comes, he must remain a little while. </a:t>
                      </a:r>
                      <a:r>
                        <a:rPr lang="en-US" sz="1800" baseline="30000" dirty="0">
                          <a:solidFill>
                            <a:srgbClr val="0000FF"/>
                          </a:solidFill>
                          <a:latin typeface="Times New Roman"/>
                          <a:ea typeface="Times New Roman"/>
                        </a:rPr>
                        <a:t>11</a:t>
                      </a:r>
                      <a:r>
                        <a:rPr lang="en-US" sz="1800" dirty="0">
                          <a:latin typeface="Times New Roman"/>
                          <a:ea typeface="Times New Roman"/>
                        </a:rPr>
                        <a:t>"And </a:t>
                      </a:r>
                      <a:r>
                        <a:rPr lang="en-US" sz="1800" b="1" u="sng" dirty="0">
                          <a:latin typeface="Times New Roman"/>
                          <a:ea typeface="Times New Roman"/>
                        </a:rPr>
                        <a:t>the beast</a:t>
                      </a:r>
                      <a:r>
                        <a:rPr lang="en-US" sz="1800" dirty="0">
                          <a:latin typeface="Times New Roman"/>
                          <a:ea typeface="Times New Roman"/>
                        </a:rPr>
                        <a:t> which was and is not, is himself also </a:t>
                      </a:r>
                      <a:r>
                        <a:rPr lang="en-US" sz="1800" b="1" u="sng" dirty="0">
                          <a:latin typeface="Times New Roman"/>
                          <a:ea typeface="Times New Roman"/>
                        </a:rPr>
                        <a:t>an</a:t>
                      </a:r>
                      <a:r>
                        <a:rPr lang="en-US" sz="1800" dirty="0">
                          <a:latin typeface="Times New Roman"/>
                          <a:ea typeface="Times New Roman"/>
                        </a:rPr>
                        <a:t> </a:t>
                      </a:r>
                      <a:r>
                        <a:rPr lang="en-US" sz="1800" b="1" u="sng" dirty="0">
                          <a:latin typeface="Times New Roman"/>
                          <a:ea typeface="Times New Roman"/>
                        </a:rPr>
                        <a:t>eighth</a:t>
                      </a:r>
                      <a:r>
                        <a:rPr lang="en-US" sz="1800" dirty="0">
                          <a:latin typeface="Times New Roman"/>
                          <a:ea typeface="Times New Roman"/>
                        </a:rPr>
                        <a:t>, and is </a:t>
                      </a:r>
                      <a:r>
                        <a:rPr lang="en-US" sz="1800" i="1" dirty="0">
                          <a:latin typeface="Times New Roman"/>
                          <a:ea typeface="Times New Roman"/>
                        </a:rPr>
                        <a:t>one</a:t>
                      </a:r>
                      <a:r>
                        <a:rPr lang="en-US" sz="1800" dirty="0">
                          <a:latin typeface="Times New Roman"/>
                          <a:ea typeface="Times New Roman"/>
                        </a:rPr>
                        <a:t> of the seven, and he goes to destruction. </a:t>
                      </a:r>
                      <a:r>
                        <a:rPr lang="en-US" sz="1800" baseline="30000" dirty="0">
                          <a:solidFill>
                            <a:srgbClr val="0000FF"/>
                          </a:solidFill>
                          <a:latin typeface="Times New Roman"/>
                          <a:ea typeface="Times New Roman"/>
                        </a:rPr>
                        <a:t>12</a:t>
                      </a:r>
                      <a:r>
                        <a:rPr lang="en-US" sz="1800" dirty="0">
                          <a:latin typeface="Times New Roman"/>
                          <a:ea typeface="Times New Roman"/>
                        </a:rPr>
                        <a:t>"And the </a:t>
                      </a:r>
                      <a:r>
                        <a:rPr lang="en-US" sz="1800" b="1" u="sng" kern="1200" dirty="0">
                          <a:solidFill>
                            <a:srgbClr val="C00000"/>
                          </a:solidFill>
                          <a:latin typeface="Times New Roman"/>
                          <a:ea typeface="Times New Roman"/>
                          <a:cs typeface="+mn-cs"/>
                        </a:rPr>
                        <a:t>ten horns</a:t>
                      </a:r>
                      <a:r>
                        <a:rPr lang="en-US" sz="1800" dirty="0">
                          <a:latin typeface="Times New Roman"/>
                          <a:ea typeface="Times New Roman"/>
                        </a:rPr>
                        <a:t> which you saw are </a:t>
                      </a:r>
                      <a:r>
                        <a:rPr lang="en-US" sz="1800" b="1" u="sng" kern="1200" dirty="0">
                          <a:solidFill>
                            <a:srgbClr val="C00000"/>
                          </a:solidFill>
                          <a:latin typeface="Times New Roman"/>
                          <a:ea typeface="Times New Roman"/>
                          <a:cs typeface="+mn-cs"/>
                        </a:rPr>
                        <a:t>ten kings</a:t>
                      </a:r>
                      <a:r>
                        <a:rPr lang="en-US" sz="1800" dirty="0">
                          <a:latin typeface="Times New Roman"/>
                          <a:ea typeface="Times New Roman"/>
                        </a:rPr>
                        <a:t>, who have not yet received a kingdom, but they </a:t>
                      </a:r>
                      <a:r>
                        <a:rPr lang="en-US" sz="1800" b="1" u="sng" kern="1200" dirty="0">
                          <a:solidFill>
                            <a:srgbClr val="C00000"/>
                          </a:solidFill>
                          <a:latin typeface="Times New Roman"/>
                          <a:ea typeface="Times New Roman"/>
                          <a:cs typeface="+mn-cs"/>
                        </a:rPr>
                        <a:t>receive authority as kings with the beast </a:t>
                      </a:r>
                      <a:r>
                        <a:rPr lang="en-US" sz="1800" dirty="0">
                          <a:latin typeface="Times New Roman"/>
                          <a:ea typeface="Times New Roman"/>
                        </a:rPr>
                        <a:t>for </a:t>
                      </a:r>
                      <a:r>
                        <a:rPr lang="en-US" sz="1800" b="1" u="sng" kern="1200" dirty="0">
                          <a:solidFill>
                            <a:srgbClr val="C00000"/>
                          </a:solidFill>
                          <a:latin typeface="Times New Roman"/>
                          <a:ea typeface="Times New Roman"/>
                          <a:cs typeface="+mn-cs"/>
                        </a:rPr>
                        <a:t>one hour</a:t>
                      </a:r>
                      <a:r>
                        <a:rPr lang="en-US" sz="1800" dirty="0">
                          <a:latin typeface="Times New Roman"/>
                          <a:ea typeface="Times New Roman"/>
                        </a:rPr>
                        <a:t>. </a:t>
                      </a:r>
                      <a:r>
                        <a:rPr lang="en-US" sz="1800" baseline="30000" dirty="0">
                          <a:solidFill>
                            <a:srgbClr val="0000FF"/>
                          </a:solidFill>
                          <a:latin typeface="Times New Roman"/>
                          <a:ea typeface="Times New Roman"/>
                        </a:rPr>
                        <a:t>13</a:t>
                      </a:r>
                      <a:r>
                        <a:rPr lang="en-US" sz="1800" dirty="0">
                          <a:latin typeface="Times New Roman"/>
                          <a:ea typeface="Times New Roman"/>
                        </a:rPr>
                        <a:t>"These have one purpose and </a:t>
                      </a:r>
                      <a:r>
                        <a:rPr lang="en-US" sz="1800" b="1" u="sng" dirty="0">
                          <a:latin typeface="Times New Roman"/>
                          <a:ea typeface="Times New Roman"/>
                        </a:rPr>
                        <a:t>they give their power and authority to the beast</a:t>
                      </a:r>
                      <a:r>
                        <a:rPr lang="en-US" sz="1800" dirty="0">
                          <a:latin typeface="Times New Roman"/>
                          <a:ea typeface="Times New Roman"/>
                        </a:rPr>
                        <a:t>. </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7 World Powers</a:t>
            </a:r>
            <a:endParaRPr lang="en-US" dirty="0"/>
          </a:p>
        </p:txBody>
      </p:sp>
      <p:sp>
        <p:nvSpPr>
          <p:cNvPr id="6" name="Content Placeholder 5"/>
          <p:cNvSpPr>
            <a:spLocks noGrp="1"/>
          </p:cNvSpPr>
          <p:nvPr>
            <p:ph idx="1"/>
          </p:nvPr>
        </p:nvSpPr>
        <p:spPr>
          <a:xfrm>
            <a:off x="457200" y="914400"/>
            <a:ext cx="8229600" cy="4525963"/>
          </a:xfrm>
        </p:spPr>
        <p:txBody>
          <a:bodyPr>
            <a:noAutofit/>
          </a:bodyPr>
          <a:lstStyle/>
          <a:p>
            <a:pPr marL="406400" indent="-406400">
              <a:buFont typeface="+mj-lt"/>
              <a:buAutoNum type="arabicPeriod"/>
            </a:pPr>
            <a:r>
              <a:rPr lang="en-US" sz="2200"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Egypt</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leading nation in the Middle East during the first six books of the Bible, ~3100 B.C.</a:t>
            </a:r>
          </a:p>
          <a:p>
            <a:pPr marL="514350" indent="-514350">
              <a:buFont typeface="+mj-lt"/>
              <a:buAutoNum type="arabicPeriod"/>
            </a:pPr>
            <a:r>
              <a:rPr lang="en-US" sz="2200" b="1"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Assyria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seventh and eighth centuries B.C. Jonah sent to Nineveh, the capital. ~671 B.C.</a:t>
            </a:r>
          </a:p>
          <a:p>
            <a:pPr marL="514350" indent="-514350">
              <a:buFont typeface="+mj-lt"/>
              <a:buAutoNum type="arabicPeriod"/>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Babylon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conquered Jerusalem 598 B.C., carried Daniel away.</a:t>
            </a:r>
          </a:p>
          <a:p>
            <a:pPr marL="514350" indent="-514350" algn="ctr">
              <a:spcBef>
                <a:spcPts val="0"/>
              </a:spcBef>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Daniel ~ 605 B.C. - 537 B.C.</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err="1" smtClean="0">
                <a:solidFill>
                  <a:srgbClr val="C00000"/>
                </a:solidFill>
                <a:latin typeface="Times New Roman" pitchFamily="18" charset="0"/>
                <a:cs typeface="Times New Roman" pitchFamily="18" charset="0"/>
              </a:rPr>
              <a:t>Medo</a:t>
            </a:r>
            <a:r>
              <a:rPr lang="en-US" sz="2200" b="1" u="sng" dirty="0" smtClean="0">
                <a:solidFill>
                  <a:srgbClr val="C00000"/>
                </a:solidFill>
                <a:latin typeface="Times New Roman" pitchFamily="18" charset="0"/>
                <a:cs typeface="Times New Roman" pitchFamily="18" charset="0"/>
              </a:rPr>
              <a:t>-Persia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captured Babylon 539 B.C. </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Greece</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Alexander the Great conquers </a:t>
            </a:r>
            <a:r>
              <a:rPr lang="en-US" sz="2200" dirty="0" err="1" smtClean="0">
                <a:latin typeface="Times New Roman" pitchFamily="18" charset="0"/>
                <a:cs typeface="Times New Roman" pitchFamily="18" charset="0"/>
              </a:rPr>
              <a:t>Medo</a:t>
            </a:r>
            <a:r>
              <a:rPr lang="en-US" sz="2200" dirty="0" smtClean="0">
                <a:latin typeface="Times New Roman" pitchFamily="18" charset="0"/>
                <a:cs typeface="Times New Roman" pitchFamily="18" charset="0"/>
              </a:rPr>
              <a:t>-Persia in 332 B.C.</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solidFill>
                  <a:srgbClr val="C00000"/>
                </a:solidFill>
                <a:latin typeface="Times New Roman" pitchFamily="18" charset="0"/>
                <a:cs typeface="Times New Roman" pitchFamily="18" charset="0"/>
              </a:rPr>
              <a:t>Roman Empire</a:t>
            </a:r>
            <a:r>
              <a:rPr lang="en-US" sz="2200" dirty="0" smtClean="0">
                <a:solidFill>
                  <a:srgbClr val="C0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b="1" i="1" dirty="0" smtClean="0">
                <a:latin typeface="Times New Roman" pitchFamily="18" charset="0"/>
                <a:cs typeface="Times New Roman" pitchFamily="18" charset="0"/>
              </a:rPr>
              <a:t>Daniel’s 4</a:t>
            </a:r>
            <a:r>
              <a:rPr lang="en-US" sz="2200" b="1" i="1" baseline="30000" dirty="0" smtClean="0">
                <a:latin typeface="Times New Roman" pitchFamily="18" charset="0"/>
                <a:cs typeface="Times New Roman" pitchFamily="18" charset="0"/>
              </a:rPr>
              <a:t>th</a:t>
            </a:r>
            <a:r>
              <a:rPr lang="en-US" sz="2200" b="1" i="1" dirty="0" smtClean="0">
                <a:latin typeface="Times New Roman" pitchFamily="18" charset="0"/>
                <a:cs typeface="Times New Roman" pitchFamily="18" charset="0"/>
              </a:rPr>
              <a:t> Kingdom</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the greatest of past empires, 146 B.C. to 476 A.D.</a:t>
            </a:r>
          </a:p>
          <a:p>
            <a:pPr marL="514350" indent="-514350">
              <a:buFont typeface="+mj-lt"/>
              <a:buAutoNum type="arabicPeriod" startAt="4"/>
            </a:pPr>
            <a:r>
              <a:rPr lang="en-US" sz="2200" b="1"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Seventh Empire</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rPr>
              <a:t>  revived Rome, ?? A.D.</a:t>
            </a:r>
          </a:p>
          <a:p>
            <a:pPr marL="514350" indent="-514350">
              <a:buNone/>
            </a:pPr>
            <a:r>
              <a:rPr lang="en-US" sz="2200" dirty="0" smtClean="0">
                <a:latin typeface="Times New Roman" pitchFamily="18" charset="0"/>
                <a:cs typeface="Times New Roman" pitchFamily="18" charset="0"/>
              </a:rPr>
              <a:t>The 4 beasts of </a:t>
            </a:r>
            <a:r>
              <a:rPr lang="en-US" sz="2200" b="1" dirty="0" smtClean="0">
                <a:solidFill>
                  <a:srgbClr val="0000FF"/>
                </a:solidFill>
                <a:latin typeface="Times New Roman" pitchFamily="18" charset="0"/>
                <a:cs typeface="Times New Roman" pitchFamily="18" charset="0"/>
              </a:rPr>
              <a:t>Dan 7 </a:t>
            </a:r>
            <a:r>
              <a:rPr lang="en-US" sz="2200" dirty="0" smtClean="0">
                <a:latin typeface="Times New Roman" pitchFamily="18" charset="0"/>
                <a:cs typeface="Times New Roman" pitchFamily="18" charset="0"/>
              </a:rPr>
              <a:t>are in </a:t>
            </a:r>
            <a:r>
              <a:rPr lang="en-US" sz="2200" b="1" dirty="0" smtClean="0">
                <a:solidFill>
                  <a:srgbClr val="C00000"/>
                </a:solidFill>
                <a:latin typeface="Times New Roman" pitchFamily="18" charset="0"/>
                <a:cs typeface="Times New Roman" pitchFamily="18" charset="0"/>
              </a:rPr>
              <a:t>red</a:t>
            </a:r>
            <a:r>
              <a:rPr lang="en-US" sz="2200" dirty="0" smtClean="0">
                <a:latin typeface="Times New Roman" pitchFamily="18" charset="0"/>
                <a:cs typeface="Times New Roman" pitchFamily="18" charset="0"/>
              </a:rPr>
              <a:t>. They were future when Daniel had visions (~537 BC ) for BELSHAZZAR, king of Babylon; interpreted by </a:t>
            </a:r>
            <a:r>
              <a:rPr lang="en-US" sz="2200" u="sng" dirty="0" smtClean="0">
                <a:solidFill>
                  <a:srgbClr val="C00000"/>
                </a:solidFill>
                <a:latin typeface="Times New Roman" pitchFamily="18" charset="0"/>
                <a:cs typeface="Times New Roman" pitchFamily="18" charset="0"/>
              </a:rPr>
              <a:t>Gabriel</a:t>
            </a:r>
            <a:r>
              <a:rPr lang="en-US" sz="2200" dirty="0" smtClean="0">
                <a:latin typeface="Times New Roman" pitchFamily="18" charset="0"/>
                <a:cs typeface="Times New Roman" pitchFamily="18" charset="0"/>
              </a:rPr>
              <a:t>.</a:t>
            </a:r>
          </a:p>
        </p:txBody>
      </p:sp>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a:t>
            </a:fld>
            <a:endParaRPr lang="en-US"/>
          </a:p>
        </p:txBody>
      </p:sp>
      <p:graphicFrame>
        <p:nvGraphicFramePr>
          <p:cNvPr id="7" name="Table 6"/>
          <p:cNvGraphicFramePr>
            <a:graphicFrameLocks noGrp="1"/>
          </p:cNvGraphicFramePr>
          <p:nvPr/>
        </p:nvGraphicFramePr>
        <p:xfrm>
          <a:off x="304800" y="1100802"/>
          <a:ext cx="8534400" cy="5260624"/>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MS Mincho"/>
                          <a:cs typeface="Times New Roman"/>
                        </a:rPr>
                        <a:t> </a:t>
                      </a:r>
                      <a:r>
                        <a:rPr lang="en-US" sz="1400" dirty="0">
                          <a:latin typeface="+mn-lt"/>
                          <a:ea typeface="Calibri"/>
                          <a:cs typeface="Times New Roman"/>
                        </a:rPr>
                        <a:t>─ </a:t>
                      </a:r>
                      <a:r>
                        <a:rPr lang="en-US" sz="1400" dirty="0">
                          <a:latin typeface="+mn-lt"/>
                          <a:ea typeface="MS Mincho"/>
                          <a:cs typeface="Times New Roman"/>
                        </a:rPr>
                        <a:t>Destruction of political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484496" y="35052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a:t>
            </a:r>
            <a:r>
              <a:rPr lang="en-US" b="1" dirty="0" smtClean="0">
                <a:solidFill>
                  <a:srgbClr val="0000FF"/>
                </a:solidFill>
              </a:rPr>
              <a:t> </a:t>
            </a:r>
            <a:r>
              <a:rPr lang="en-US" b="1" dirty="0" smtClean="0"/>
              <a:t>from </a:t>
            </a:r>
            <a:r>
              <a:rPr lang="en-US" b="1" dirty="0" smtClean="0">
                <a:solidFill>
                  <a:srgbClr val="0000FF"/>
                </a:solidFill>
              </a:rPr>
              <a:t>Dan 7</a:t>
            </a:r>
            <a:endParaRPr lang="en-US" b="1" dirty="0">
              <a:solidFill>
                <a:srgbClr val="0000FF"/>
              </a:solidFill>
            </a:endParaRPr>
          </a:p>
        </p:txBody>
      </p:sp>
      <p:sp>
        <p:nvSpPr>
          <p:cNvPr id="3" name="Content Placeholder 2"/>
          <p:cNvSpPr>
            <a:spLocks noGrp="1"/>
          </p:cNvSpPr>
          <p:nvPr>
            <p:ph idx="1"/>
          </p:nvPr>
        </p:nvSpPr>
        <p:spPr/>
        <p:txBody>
          <a:bodyPr>
            <a:normAutofit fontScale="85000" lnSpcReduction="20000"/>
          </a:bodyPr>
          <a:lstStyle/>
          <a:p>
            <a:pPr>
              <a:buNone/>
            </a:pPr>
            <a:r>
              <a:rPr lang="en-US" b="1" dirty="0" smtClean="0">
                <a:solidFill>
                  <a:srgbClr val="0000FF"/>
                </a:solidFill>
                <a:latin typeface="Times New Roman" pitchFamily="18" charset="0"/>
                <a:cs typeface="Times New Roman" pitchFamily="18" charset="0"/>
              </a:rPr>
              <a:t>Daniel 7:23-25</a:t>
            </a:r>
            <a:r>
              <a:rPr lang="en-US" dirty="0" smtClean="0">
                <a:solidFill>
                  <a:srgbClr val="0000FF"/>
                </a:solidFill>
                <a:latin typeface="Times New Roman" pitchFamily="18" charset="0"/>
                <a:cs typeface="Times New Roman" pitchFamily="18" charset="0"/>
              </a:rPr>
              <a:t> </a:t>
            </a:r>
            <a:r>
              <a:rPr lang="en-US" dirty="0" smtClean="0">
                <a:latin typeface="Times New Roman" pitchFamily="18" charset="0"/>
                <a:cs typeface="Times New Roman" pitchFamily="18" charset="0"/>
              </a:rPr>
              <a:t>"Thus he said: 'The </a:t>
            </a:r>
            <a:r>
              <a:rPr lang="en-US" b="1" u="sng" dirty="0" smtClean="0">
                <a:solidFill>
                  <a:srgbClr val="C00000"/>
                </a:solidFill>
                <a:latin typeface="Times New Roman" pitchFamily="18" charset="0"/>
                <a:cs typeface="Times New Roman" pitchFamily="18" charset="0"/>
              </a:rPr>
              <a:t>fourth beast </a:t>
            </a:r>
            <a:r>
              <a:rPr lang="en-US" dirty="0" smtClean="0">
                <a:latin typeface="Times New Roman" pitchFamily="18" charset="0"/>
                <a:cs typeface="Times New Roman" pitchFamily="18" charset="0"/>
              </a:rPr>
              <a:t>will be a </a:t>
            </a:r>
            <a:r>
              <a:rPr lang="en-US" b="1" u="sng" dirty="0" smtClean="0">
                <a:solidFill>
                  <a:srgbClr val="C00000"/>
                </a:solidFill>
                <a:latin typeface="Times New Roman" pitchFamily="18" charset="0"/>
                <a:cs typeface="Times New Roman" pitchFamily="18" charset="0"/>
              </a:rPr>
              <a:t>fourth kingdom on the earth</a:t>
            </a:r>
            <a:r>
              <a:rPr lang="en-US" dirty="0" smtClean="0">
                <a:latin typeface="Times New Roman" pitchFamily="18" charset="0"/>
                <a:cs typeface="Times New Roman" pitchFamily="18" charset="0"/>
              </a:rPr>
              <a:t>, which will be </a:t>
            </a:r>
            <a:r>
              <a:rPr lang="en-US" b="1" u="sng" dirty="0" smtClean="0">
                <a:latin typeface="Times New Roman" pitchFamily="18" charset="0"/>
                <a:cs typeface="Times New Roman" pitchFamily="18" charset="0"/>
              </a:rPr>
              <a:t>different</a:t>
            </a:r>
            <a:r>
              <a:rPr lang="en-US" dirty="0" smtClean="0">
                <a:latin typeface="Times New Roman" pitchFamily="18" charset="0"/>
                <a:cs typeface="Times New Roman" pitchFamily="18" charset="0"/>
              </a:rPr>
              <a:t> from all the </a:t>
            </a:r>
            <a:r>
              <a:rPr lang="en-US" i="1" dirty="0" smtClean="0">
                <a:latin typeface="Times New Roman" pitchFamily="18" charset="0"/>
                <a:cs typeface="Times New Roman" pitchFamily="18" charset="0"/>
              </a:rPr>
              <a:t>other</a:t>
            </a:r>
            <a:r>
              <a:rPr lang="en-US" dirty="0" smtClean="0">
                <a:latin typeface="Times New Roman" pitchFamily="18" charset="0"/>
                <a:cs typeface="Times New Roman" pitchFamily="18" charset="0"/>
              </a:rPr>
              <a:t> kingdoms, and it will devour the whole earth and tread it down and crush it. </a:t>
            </a:r>
            <a:r>
              <a:rPr lang="en-US" baseline="30000" dirty="0" smtClean="0">
                <a:solidFill>
                  <a:srgbClr val="0000FF"/>
                </a:solidFill>
                <a:latin typeface="Times New Roman" pitchFamily="18" charset="0"/>
                <a:cs typeface="Times New Roman" pitchFamily="18" charset="0"/>
              </a:rPr>
              <a:t>24</a:t>
            </a:r>
            <a:r>
              <a:rPr lang="en-US" dirty="0" smtClean="0">
                <a:latin typeface="Times New Roman" pitchFamily="18" charset="0"/>
                <a:cs typeface="Times New Roman" pitchFamily="18" charset="0"/>
              </a:rPr>
              <a:t>'As for the </a:t>
            </a:r>
            <a:r>
              <a:rPr lang="en-US" b="1" u="sng" dirty="0" smtClean="0">
                <a:solidFill>
                  <a:srgbClr val="C00000"/>
                </a:solidFill>
                <a:latin typeface="Times New Roman" pitchFamily="18" charset="0"/>
                <a:cs typeface="Times New Roman" pitchFamily="18" charset="0"/>
              </a:rPr>
              <a:t>ten horns</a:t>
            </a:r>
            <a:r>
              <a:rPr lang="en-US" dirty="0" smtClean="0">
                <a:latin typeface="Times New Roman" pitchFamily="18" charset="0"/>
                <a:cs typeface="Times New Roman" pitchFamily="18" charset="0"/>
              </a:rPr>
              <a:t>, out of this kingdom </a:t>
            </a:r>
            <a:r>
              <a:rPr lang="en-US" b="1" u="sng" dirty="0" smtClean="0">
                <a:solidFill>
                  <a:srgbClr val="C00000"/>
                </a:solidFill>
                <a:latin typeface="Times New Roman" pitchFamily="18" charset="0"/>
                <a:cs typeface="Times New Roman" pitchFamily="18" charset="0"/>
              </a:rPr>
              <a:t>ten kings </a:t>
            </a:r>
            <a:r>
              <a:rPr lang="en-US" dirty="0" smtClean="0">
                <a:latin typeface="Times New Roman" pitchFamily="18" charset="0"/>
                <a:cs typeface="Times New Roman" pitchFamily="18" charset="0"/>
              </a:rPr>
              <a:t>will arise; and </a:t>
            </a:r>
            <a:r>
              <a:rPr lang="en-US" b="1" u="sng" dirty="0" smtClean="0">
                <a:latin typeface="Times New Roman" pitchFamily="18" charset="0"/>
                <a:cs typeface="Times New Roman" pitchFamily="18" charset="0"/>
              </a:rPr>
              <a:t>another will arise</a:t>
            </a:r>
            <a:r>
              <a:rPr lang="en-US" dirty="0" smtClean="0">
                <a:latin typeface="Times New Roman" pitchFamily="18" charset="0"/>
                <a:cs typeface="Times New Roman" pitchFamily="18" charset="0"/>
              </a:rPr>
              <a:t> after them, and </a:t>
            </a:r>
            <a:r>
              <a:rPr lang="en-US" b="1" u="sng" dirty="0" smtClean="0">
                <a:latin typeface="Times New Roman" pitchFamily="18" charset="0"/>
                <a:cs typeface="Times New Roman" pitchFamily="18" charset="0"/>
              </a:rPr>
              <a:t>he will be different</a:t>
            </a:r>
            <a:r>
              <a:rPr lang="en-US" dirty="0" smtClean="0">
                <a:latin typeface="Times New Roman" pitchFamily="18" charset="0"/>
                <a:cs typeface="Times New Roman" pitchFamily="18" charset="0"/>
              </a:rPr>
              <a:t> from the previous ones and will </a:t>
            </a:r>
            <a:r>
              <a:rPr lang="en-US" b="1" u="sng" dirty="0" smtClean="0">
                <a:latin typeface="Times New Roman" pitchFamily="18" charset="0"/>
                <a:cs typeface="Times New Roman" pitchFamily="18" charset="0"/>
              </a:rPr>
              <a:t>subdue three kings</a:t>
            </a:r>
            <a:r>
              <a:rPr lang="en-US" dirty="0" smtClean="0">
                <a:latin typeface="Times New Roman" pitchFamily="18" charset="0"/>
                <a:cs typeface="Times New Roman" pitchFamily="18" charset="0"/>
              </a:rPr>
              <a:t>. </a:t>
            </a:r>
            <a:r>
              <a:rPr lang="en-US" baseline="30000" dirty="0" smtClean="0">
                <a:solidFill>
                  <a:srgbClr val="0000FF"/>
                </a:solidFill>
                <a:latin typeface="Times New Roman" pitchFamily="18" charset="0"/>
                <a:cs typeface="Times New Roman" pitchFamily="18" charset="0"/>
              </a:rPr>
              <a:t>25</a:t>
            </a:r>
            <a:r>
              <a:rPr lang="en-US" dirty="0" smtClean="0">
                <a:latin typeface="Times New Roman" pitchFamily="18" charset="0"/>
                <a:cs typeface="Times New Roman" pitchFamily="18" charset="0"/>
              </a:rPr>
              <a:t>'And he will speak out against the Most High and </a:t>
            </a:r>
            <a:r>
              <a:rPr lang="en-US" b="1" u="sng" dirty="0" smtClean="0">
                <a:latin typeface="Times New Roman" pitchFamily="18" charset="0"/>
                <a:cs typeface="Times New Roman" pitchFamily="18" charset="0"/>
              </a:rPr>
              <a:t>wear down the saints</a:t>
            </a:r>
            <a:r>
              <a:rPr lang="en-US" dirty="0" smtClean="0">
                <a:latin typeface="Times New Roman" pitchFamily="18" charset="0"/>
                <a:cs typeface="Times New Roman" pitchFamily="18" charset="0"/>
              </a:rPr>
              <a:t> of the Highest One, and he will intend to make alterations in times and in law; and they will be given into his hand for a </a:t>
            </a:r>
            <a:r>
              <a:rPr lang="en-US" b="1" u="sng" dirty="0" smtClean="0">
                <a:solidFill>
                  <a:srgbClr val="C00000"/>
                </a:solidFill>
                <a:latin typeface="Times New Roman" pitchFamily="18" charset="0"/>
                <a:cs typeface="Times New Roman" pitchFamily="18" charset="0"/>
              </a:rPr>
              <a:t>time, times, and half a time.</a:t>
            </a:r>
          </a:p>
          <a:p>
            <a:pPr>
              <a:buNone/>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20</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5-6</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latin typeface="Times New Roman" pitchFamily="18" charset="0"/>
                <a:cs typeface="Times New Roman" pitchFamily="18" charset="0"/>
              </a:rPr>
              <a:t>5</a:t>
            </a:r>
            <a:r>
              <a:rPr lang="en-US" dirty="0" smtClean="0">
                <a:latin typeface="Times New Roman" pitchFamily="18" charset="0"/>
                <a:cs typeface="Times New Roman" pitchFamily="18" charset="0"/>
              </a:rPr>
              <a:t>And she gave birth to a son, </a:t>
            </a:r>
            <a:r>
              <a:rPr lang="en-US" b="1" u="sng" dirty="0" smtClean="0">
                <a:latin typeface="Times New Roman" pitchFamily="18" charset="0"/>
                <a:cs typeface="Times New Roman" pitchFamily="18" charset="0"/>
              </a:rPr>
              <a:t>a male </a:t>
            </a:r>
            <a:r>
              <a:rPr lang="en-US" b="1" i="1" u="sng" dirty="0" smtClean="0">
                <a:latin typeface="Times New Roman" pitchFamily="18" charset="0"/>
                <a:cs typeface="Times New Roman" pitchFamily="18" charset="0"/>
              </a:rPr>
              <a:t>child</a:t>
            </a:r>
            <a:r>
              <a:rPr lang="en-US" dirty="0" smtClean="0">
                <a:latin typeface="Times New Roman" pitchFamily="18" charset="0"/>
                <a:cs typeface="Times New Roman" pitchFamily="18" charset="0"/>
              </a:rPr>
              <a:t>, who is to rule all the nations with a rod of iron; and her child was </a:t>
            </a:r>
            <a:r>
              <a:rPr lang="en-US" b="1" u="sng" dirty="0" smtClean="0">
                <a:latin typeface="Times New Roman" pitchFamily="18" charset="0"/>
                <a:cs typeface="Times New Roman" pitchFamily="18" charset="0"/>
              </a:rPr>
              <a:t>caught up </a:t>
            </a:r>
            <a:r>
              <a:rPr lang="en-US" dirty="0" smtClean="0">
                <a:latin typeface="Times New Roman" pitchFamily="18" charset="0"/>
                <a:cs typeface="Times New Roman" pitchFamily="18" charset="0"/>
              </a:rPr>
              <a:t>to God and to His throne. </a:t>
            </a:r>
            <a:r>
              <a:rPr lang="en-US" baseline="30000" dirty="0" smtClean="0">
                <a:solidFill>
                  <a:srgbClr val="0000FF"/>
                </a:solidFill>
                <a:latin typeface="Times New Roman" pitchFamily="18" charset="0"/>
                <a:cs typeface="Times New Roman" pitchFamily="18" charset="0"/>
              </a:rPr>
              <a:t>6</a:t>
            </a:r>
            <a:r>
              <a:rPr lang="en-US" dirty="0" smtClean="0">
                <a:latin typeface="Times New Roman" pitchFamily="18" charset="0"/>
                <a:cs typeface="Times New Roman" pitchFamily="18" charset="0"/>
              </a:rPr>
              <a:t>And the woman fled into the </a:t>
            </a:r>
            <a:r>
              <a:rPr lang="en-US" b="1" u="sng" dirty="0" smtClean="0">
                <a:solidFill>
                  <a:srgbClr val="C00000"/>
                </a:solidFill>
                <a:latin typeface="Times New Roman" pitchFamily="18" charset="0"/>
                <a:cs typeface="Times New Roman" pitchFamily="18" charset="0"/>
              </a:rPr>
              <a:t>wilderness</a:t>
            </a:r>
            <a:r>
              <a:rPr lang="en-US" dirty="0" smtClean="0">
                <a:latin typeface="Times New Roman" pitchFamily="18" charset="0"/>
                <a:cs typeface="Times New Roman" pitchFamily="18" charset="0"/>
              </a:rPr>
              <a:t> where she had a place prepared by God, so that there she might be nourished for </a:t>
            </a:r>
            <a:r>
              <a:rPr lang="en-US" b="1" u="sng" dirty="0" smtClean="0">
                <a:latin typeface="Times New Roman" pitchFamily="18" charset="0"/>
                <a:cs typeface="Times New Roman" pitchFamily="18" charset="0"/>
              </a:rPr>
              <a:t>one thousand two hundred and sixty days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22</a:t>
            </a:fld>
            <a:endParaRPr lang="en-US"/>
          </a:p>
        </p:txBody>
      </p:sp>
      <p:pic>
        <p:nvPicPr>
          <p:cNvPr id="1026" name="Picture 2" descr="File:Kingdoms around Israel 830 map.svg">
            <a:hlinkClick r:id="rId2"/>
          </p:cNvPr>
          <p:cNvPicPr>
            <a:picLocks noChangeAspect="1" noChangeArrowheads="1"/>
          </p:cNvPicPr>
          <p:nvPr/>
        </p:nvPicPr>
        <p:blipFill>
          <a:blip r:embed="rId3" cstate="print"/>
          <a:srcRect/>
          <a:stretch>
            <a:fillRect/>
          </a:stretch>
        </p:blipFill>
        <p:spPr bwMode="auto">
          <a:xfrm>
            <a:off x="3396562" y="0"/>
            <a:ext cx="5747438" cy="6858000"/>
          </a:xfrm>
          <a:prstGeom prst="rect">
            <a:avLst/>
          </a:prstGeom>
          <a:noFill/>
        </p:spPr>
      </p:pic>
      <p:sp>
        <p:nvSpPr>
          <p:cNvPr id="8" name="TextBox 7"/>
          <p:cNvSpPr txBox="1"/>
          <p:nvPr/>
        </p:nvSpPr>
        <p:spPr>
          <a:xfrm>
            <a:off x="0" y="0"/>
            <a:ext cx="3352800" cy="6617196"/>
          </a:xfrm>
          <a:prstGeom prst="rect">
            <a:avLst/>
          </a:prstGeom>
          <a:noFill/>
        </p:spPr>
        <p:txBody>
          <a:bodyPr wrap="square" rtlCol="0">
            <a:spAutoFit/>
          </a:bodyPr>
          <a:lstStyle/>
          <a:p>
            <a:endParaRPr lang="en-US" sz="2000" b="1" dirty="0" smtClean="0">
              <a:solidFill>
                <a:srgbClr val="0000FF"/>
              </a:solidFill>
              <a:latin typeface="Times New Roman" pitchFamily="18" charset="0"/>
              <a:cs typeface="Times New Roman" pitchFamily="18" charset="0"/>
            </a:endParaRPr>
          </a:p>
          <a:p>
            <a:endParaRPr lang="en-US" sz="2000" b="1" dirty="0" smtClean="0">
              <a:solidFill>
                <a:srgbClr val="0000FF"/>
              </a:solidFill>
              <a:latin typeface="Times New Roman" pitchFamily="18" charset="0"/>
              <a:cs typeface="Times New Roman" pitchFamily="18" charset="0"/>
            </a:endParaRPr>
          </a:p>
          <a:p>
            <a:endParaRPr lang="en-US" sz="2000" b="1" dirty="0" smtClean="0">
              <a:solidFill>
                <a:srgbClr val="0000FF"/>
              </a:solidFill>
              <a:latin typeface="Times New Roman" pitchFamily="18" charset="0"/>
              <a:cs typeface="Times New Roman" pitchFamily="18" charset="0"/>
            </a:endParaRPr>
          </a:p>
          <a:p>
            <a:endParaRPr lang="en-US" sz="2000" b="1" dirty="0" smtClean="0">
              <a:solidFill>
                <a:srgbClr val="0000FF"/>
              </a:solidFill>
              <a:latin typeface="Times New Roman" pitchFamily="18" charset="0"/>
              <a:cs typeface="Times New Roman" pitchFamily="18" charset="0"/>
            </a:endParaRPr>
          </a:p>
          <a:p>
            <a:endParaRPr lang="en-US" sz="2000" b="1" dirty="0" smtClean="0">
              <a:solidFill>
                <a:srgbClr val="0000FF"/>
              </a:solidFill>
              <a:latin typeface="Times New Roman" pitchFamily="18" charset="0"/>
              <a:cs typeface="Times New Roman" pitchFamily="18" charset="0"/>
            </a:endParaRPr>
          </a:p>
          <a:p>
            <a:r>
              <a:rPr lang="en-US" sz="2000" b="1" dirty="0" smtClean="0">
                <a:solidFill>
                  <a:srgbClr val="0000FF"/>
                </a:solidFill>
                <a:latin typeface="Times New Roman" pitchFamily="18" charset="0"/>
                <a:cs typeface="Times New Roman" pitchFamily="18" charset="0"/>
              </a:rPr>
              <a:t>Daniel 11:40-41 </a:t>
            </a:r>
            <a:r>
              <a:rPr lang="en-US" sz="2000" dirty="0" smtClean="0">
                <a:latin typeface="Times New Roman" pitchFamily="18" charset="0"/>
                <a:cs typeface="Times New Roman" pitchFamily="18" charset="0"/>
              </a:rPr>
              <a:t>"At the end time the </a:t>
            </a:r>
            <a:r>
              <a:rPr lang="en-US" sz="2000" b="1" u="sng" dirty="0" smtClean="0">
                <a:latin typeface="Times New Roman" pitchFamily="18" charset="0"/>
                <a:cs typeface="Times New Roman" pitchFamily="18" charset="0"/>
              </a:rPr>
              <a:t>king of the South </a:t>
            </a:r>
            <a:r>
              <a:rPr lang="en-US" sz="2000" dirty="0" smtClean="0">
                <a:latin typeface="Times New Roman" pitchFamily="18" charset="0"/>
                <a:cs typeface="Times New Roman" pitchFamily="18" charset="0"/>
              </a:rPr>
              <a:t>will collide with him, and the </a:t>
            </a:r>
            <a:r>
              <a:rPr lang="en-US" sz="2000" b="1" u="sng" dirty="0" smtClean="0">
                <a:latin typeface="Times New Roman" pitchFamily="18" charset="0"/>
                <a:cs typeface="Times New Roman" pitchFamily="18" charset="0"/>
              </a:rPr>
              <a:t>king of the North</a:t>
            </a:r>
            <a:r>
              <a:rPr lang="en-US" sz="2000" dirty="0" smtClean="0">
                <a:latin typeface="Times New Roman" pitchFamily="18" charset="0"/>
                <a:cs typeface="Times New Roman" pitchFamily="18" charset="0"/>
              </a:rPr>
              <a:t> will storm against him with chariots, with horsemen and with many ships; and he will enter countries, overflow </a:t>
            </a:r>
            <a:r>
              <a:rPr lang="en-US" sz="2000" i="1" dirty="0" smtClean="0">
                <a:latin typeface="Times New Roman" pitchFamily="18" charset="0"/>
                <a:cs typeface="Times New Roman" pitchFamily="18" charset="0"/>
              </a:rPr>
              <a:t>them</a:t>
            </a:r>
            <a:r>
              <a:rPr lang="en-US" sz="2000" dirty="0" smtClean="0">
                <a:latin typeface="Times New Roman" pitchFamily="18" charset="0"/>
                <a:cs typeface="Times New Roman" pitchFamily="18" charset="0"/>
              </a:rPr>
              <a:t> and pass through. </a:t>
            </a:r>
            <a:r>
              <a:rPr lang="en-US" sz="2000" baseline="30000" dirty="0" smtClean="0">
                <a:solidFill>
                  <a:srgbClr val="0000FF"/>
                </a:solidFill>
                <a:latin typeface="Times New Roman" pitchFamily="18" charset="0"/>
                <a:cs typeface="Times New Roman" pitchFamily="18" charset="0"/>
              </a:rPr>
              <a:t>41</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"He will also </a:t>
            </a:r>
            <a:r>
              <a:rPr lang="en-US" sz="2000" b="1" u="sng" dirty="0" smtClean="0">
                <a:latin typeface="Times New Roman" pitchFamily="18" charset="0"/>
                <a:cs typeface="Times New Roman" pitchFamily="18" charset="0"/>
              </a:rPr>
              <a:t>enter the Beautiful Land</a:t>
            </a:r>
            <a:r>
              <a:rPr lang="en-US" sz="2000" dirty="0" smtClean="0">
                <a:latin typeface="Times New Roman" pitchFamily="18" charset="0"/>
                <a:cs typeface="Times New Roman" pitchFamily="18" charset="0"/>
              </a:rPr>
              <a:t>, and many </a:t>
            </a:r>
            <a:r>
              <a:rPr lang="en-US" sz="2000" i="1" dirty="0" smtClean="0">
                <a:latin typeface="Times New Roman" pitchFamily="18" charset="0"/>
                <a:cs typeface="Times New Roman" pitchFamily="18" charset="0"/>
              </a:rPr>
              <a:t>countries</a:t>
            </a:r>
            <a:r>
              <a:rPr lang="en-US" sz="2000" dirty="0" smtClean="0">
                <a:latin typeface="Times New Roman" pitchFamily="18" charset="0"/>
                <a:cs typeface="Times New Roman" pitchFamily="18" charset="0"/>
              </a:rPr>
              <a:t> will fall; </a:t>
            </a:r>
            <a:r>
              <a:rPr lang="en-US" sz="2000" b="1" u="sng" dirty="0" smtClean="0">
                <a:latin typeface="Times New Roman" pitchFamily="18" charset="0"/>
                <a:cs typeface="Times New Roman" pitchFamily="18" charset="0"/>
              </a:rPr>
              <a:t>but these will be rescued </a:t>
            </a:r>
            <a:r>
              <a:rPr lang="en-US" sz="2000" dirty="0" smtClean="0">
                <a:latin typeface="Times New Roman" pitchFamily="18" charset="0"/>
                <a:cs typeface="Times New Roman" pitchFamily="18" charset="0"/>
              </a:rPr>
              <a:t>out of his hand: </a:t>
            </a:r>
            <a:r>
              <a:rPr lang="en-US" sz="2000" b="1" u="sng" dirty="0" smtClean="0">
                <a:solidFill>
                  <a:srgbClr val="C00000"/>
                </a:solidFill>
                <a:latin typeface="Times New Roman" pitchFamily="18" charset="0"/>
                <a:cs typeface="Times New Roman" pitchFamily="18" charset="0"/>
              </a:rPr>
              <a:t>Edom</a:t>
            </a:r>
            <a:r>
              <a:rPr lang="en-US" sz="2000" dirty="0" smtClean="0">
                <a:latin typeface="Times New Roman" pitchFamily="18" charset="0"/>
                <a:cs typeface="Times New Roman" pitchFamily="18" charset="0"/>
              </a:rPr>
              <a:t>, </a:t>
            </a:r>
            <a:r>
              <a:rPr lang="en-US" sz="2000" b="1" u="sng" dirty="0" smtClean="0">
                <a:solidFill>
                  <a:srgbClr val="C00000"/>
                </a:solidFill>
                <a:latin typeface="Times New Roman" pitchFamily="18" charset="0"/>
                <a:cs typeface="Times New Roman" pitchFamily="18" charset="0"/>
              </a:rPr>
              <a:t>Moab</a:t>
            </a:r>
            <a:r>
              <a:rPr lang="en-US" sz="2000" dirty="0" smtClean="0">
                <a:latin typeface="Times New Roman" pitchFamily="18" charset="0"/>
                <a:cs typeface="Times New Roman" pitchFamily="18" charset="0"/>
              </a:rPr>
              <a:t> and the foremost of the sons of </a:t>
            </a:r>
            <a:r>
              <a:rPr lang="en-US" sz="2000" b="1" u="sng" dirty="0" err="1" smtClean="0">
                <a:solidFill>
                  <a:srgbClr val="C00000"/>
                </a:solidFill>
                <a:latin typeface="Times New Roman" pitchFamily="18" charset="0"/>
                <a:cs typeface="Times New Roman" pitchFamily="18" charset="0"/>
              </a:rPr>
              <a:t>Ammon</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pic>
        <p:nvPicPr>
          <p:cNvPr id="7" name="Picture 2" descr="http://comps.canstockphoto.com/can-stock-photo_csp17222415.jpg"/>
          <p:cNvPicPr>
            <a:picLocks noChangeAspect="1" noChangeArrowheads="1"/>
          </p:cNvPicPr>
          <p:nvPr/>
        </p:nvPicPr>
        <p:blipFill>
          <a:blip r:embed="rId4" cstate="print"/>
          <a:srcRect/>
          <a:stretch>
            <a:fillRect/>
          </a:stretch>
        </p:blipFill>
        <p:spPr bwMode="auto">
          <a:xfrm>
            <a:off x="0" y="0"/>
            <a:ext cx="838199" cy="7189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23</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7" name="Table 6"/>
          <p:cNvGraphicFramePr>
            <a:graphicFrameLocks noGrp="1"/>
          </p:cNvGraphicFramePr>
          <p:nvPr/>
        </p:nvGraphicFramePr>
        <p:xfrm>
          <a:off x="457200" y="990600"/>
          <a:ext cx="8305801" cy="4953000"/>
        </p:xfrm>
        <a:graphic>
          <a:graphicData uri="http://schemas.openxmlformats.org/drawingml/2006/table">
            <a:tbl>
              <a:tblPr/>
              <a:tblGrid>
                <a:gridCol w="2640254"/>
                <a:gridCol w="3245313"/>
                <a:gridCol w="2420234"/>
              </a:tblGrid>
              <a:tr h="49530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5</a:t>
                      </a:r>
                      <a:r>
                        <a:rPr lang="en-US" sz="1800" dirty="0">
                          <a:latin typeface="Times New Roman"/>
                          <a:ea typeface="Times New Roman"/>
                        </a:rPr>
                        <a:t>And </a:t>
                      </a:r>
                      <a:r>
                        <a:rPr lang="en-US" sz="1800" b="1" u="sng" dirty="0">
                          <a:latin typeface="Times New Roman"/>
                          <a:ea typeface="Times New Roman"/>
                        </a:rPr>
                        <a:t>she</a:t>
                      </a:r>
                      <a:r>
                        <a:rPr lang="en-US" sz="1800" dirty="0">
                          <a:latin typeface="Times New Roman"/>
                          <a:ea typeface="Times New Roman"/>
                        </a:rPr>
                        <a:t> gave </a:t>
                      </a:r>
                      <a:r>
                        <a:rPr lang="en-US" sz="1800" b="1" u="sng" dirty="0">
                          <a:solidFill>
                            <a:srgbClr val="C00000"/>
                          </a:solidFill>
                          <a:latin typeface="Times New Roman"/>
                          <a:ea typeface="Times New Roman"/>
                        </a:rPr>
                        <a:t>birth to a son</a:t>
                      </a:r>
                      <a:r>
                        <a:rPr lang="en-US" sz="1800" dirty="0">
                          <a:latin typeface="Times New Roman"/>
                          <a:ea typeface="Times New Roman"/>
                        </a:rPr>
                        <a:t>, </a:t>
                      </a:r>
                      <a:r>
                        <a:rPr lang="en-US" sz="1800" b="1" u="sng" dirty="0">
                          <a:latin typeface="Times New Roman"/>
                          <a:ea typeface="Times New Roman"/>
                        </a:rPr>
                        <a:t>a male </a:t>
                      </a:r>
                      <a:r>
                        <a:rPr lang="en-US" sz="1800" b="1" i="1" u="sng" dirty="0">
                          <a:latin typeface="Times New Roman"/>
                          <a:ea typeface="Times New Roman"/>
                        </a:rPr>
                        <a:t>child</a:t>
                      </a:r>
                      <a:r>
                        <a:rPr lang="en-US" sz="1800" dirty="0">
                          <a:latin typeface="Times New Roman"/>
                          <a:ea typeface="Times New Roman"/>
                        </a:rPr>
                        <a:t>, who is </a:t>
                      </a:r>
                      <a:r>
                        <a:rPr lang="en-US" sz="1800" b="1" u="sng" dirty="0">
                          <a:solidFill>
                            <a:srgbClr val="C00000"/>
                          </a:solidFill>
                          <a:latin typeface="Times New Roman"/>
                          <a:ea typeface="Times New Roman"/>
                        </a:rPr>
                        <a:t>to rule all the nations with a rod of iron</a:t>
                      </a:r>
                      <a:r>
                        <a:rPr lang="en-US" sz="1800" dirty="0">
                          <a:latin typeface="Times New Roman"/>
                          <a:ea typeface="Times New Roman"/>
                        </a:rPr>
                        <a:t>; and her </a:t>
                      </a:r>
                      <a:r>
                        <a:rPr lang="en-US" sz="1800" b="1" u="sng" dirty="0">
                          <a:solidFill>
                            <a:srgbClr val="C00000"/>
                          </a:solidFill>
                          <a:latin typeface="Times New Roman"/>
                          <a:ea typeface="Times New Roman"/>
                        </a:rPr>
                        <a:t>child</a:t>
                      </a:r>
                      <a:r>
                        <a:rPr lang="en-US" sz="1800" dirty="0">
                          <a:latin typeface="Times New Roman"/>
                          <a:ea typeface="Times New Roman"/>
                        </a:rPr>
                        <a:t> was </a:t>
                      </a:r>
                      <a:r>
                        <a:rPr lang="en-US" sz="1800" b="1" u="sng" dirty="0">
                          <a:solidFill>
                            <a:srgbClr val="C00000"/>
                          </a:solidFill>
                          <a:latin typeface="Times New Roman"/>
                          <a:ea typeface="Times New Roman"/>
                        </a:rPr>
                        <a:t>caught up</a:t>
                      </a:r>
                      <a:r>
                        <a:rPr lang="en-US" sz="1800" dirty="0">
                          <a:latin typeface="Times New Roman"/>
                          <a:ea typeface="Times New Roman"/>
                        </a:rPr>
                        <a:t> to God and to His throne. </a:t>
                      </a:r>
                      <a:r>
                        <a:rPr lang="en-US" sz="1800" baseline="30000" dirty="0">
                          <a:solidFill>
                            <a:srgbClr val="0000FF"/>
                          </a:solidFill>
                          <a:latin typeface="Times New Roman"/>
                          <a:ea typeface="Times New Roman"/>
                        </a:rPr>
                        <a:t>6</a:t>
                      </a:r>
                      <a:r>
                        <a:rPr lang="en-US" sz="1800" dirty="0">
                          <a:latin typeface="Times New Roman"/>
                          <a:ea typeface="Times New Roman"/>
                        </a:rPr>
                        <a:t>And the woman </a:t>
                      </a:r>
                      <a:r>
                        <a:rPr lang="en-US" sz="1800" b="1" u="sng" dirty="0">
                          <a:latin typeface="Times New Roman"/>
                          <a:ea typeface="Times New Roman"/>
                        </a:rPr>
                        <a:t>fled into the wilderness</a:t>
                      </a:r>
                      <a:r>
                        <a:rPr lang="en-US" sz="1800" dirty="0">
                          <a:latin typeface="Times New Roman"/>
                          <a:ea typeface="Times New Roman"/>
                        </a:rPr>
                        <a:t> where she had a place prepared by God, so that there she might be nourished for </a:t>
                      </a:r>
                      <a:r>
                        <a:rPr lang="en-US" sz="1800" b="1" u="sng" dirty="0">
                          <a:latin typeface="Times New Roman"/>
                          <a:ea typeface="Times New Roman"/>
                        </a:rPr>
                        <a:t>one thousand two hundred and sixty days</a:t>
                      </a:r>
                      <a:r>
                        <a:rPr lang="en-US" sz="1800" dirty="0">
                          <a:latin typeface="Times New Roman"/>
                          <a:ea typeface="Times New Roman"/>
                        </a:rPr>
                        <a:t>.</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endParaRPr lang="en-US" sz="1800" dirty="0" smtClean="0">
                        <a:latin typeface="Times New Roman"/>
                        <a:ea typeface="Times New Roman"/>
                      </a:endParaRPr>
                    </a:p>
                    <a:p>
                      <a:pPr marL="115888" indent="-115888"/>
                      <a:r>
                        <a:rPr lang="en-US" sz="1800" b="1" kern="1200" dirty="0" smtClean="0">
                          <a:solidFill>
                            <a:srgbClr val="0000FF"/>
                          </a:solidFill>
                          <a:latin typeface="Times New Roman"/>
                          <a:ea typeface="Times New Roman"/>
                          <a:cs typeface="+mn-cs"/>
                        </a:rPr>
                        <a:t>Psalm</a:t>
                      </a:r>
                      <a:r>
                        <a:rPr lang="en-US" sz="1800" b="1" kern="1200" dirty="0" smtClean="0">
                          <a:solidFill>
                            <a:srgbClr val="0000FF"/>
                          </a:solidFill>
                          <a:latin typeface="Times New Roman" pitchFamily="18" charset="0"/>
                          <a:ea typeface="Times New Roman"/>
                          <a:cs typeface="Times New Roman" pitchFamily="18" charset="0"/>
                        </a:rPr>
                        <a:t> 2:9 </a:t>
                      </a:r>
                      <a:r>
                        <a:rPr lang="en-US" sz="1800" kern="1200" dirty="0" smtClean="0">
                          <a:solidFill>
                            <a:schemeClr val="tx1"/>
                          </a:solidFill>
                          <a:latin typeface="Times New Roman" pitchFamily="18" charset="0"/>
                          <a:ea typeface="+mn-ea"/>
                          <a:cs typeface="Times New Roman" pitchFamily="18" charset="0"/>
                        </a:rPr>
                        <a:t>'Thou </a:t>
                      </a:r>
                      <a:r>
                        <a:rPr lang="en-US" sz="1800" kern="1200" dirty="0" err="1" smtClean="0">
                          <a:solidFill>
                            <a:schemeClr val="tx1"/>
                          </a:solidFill>
                          <a:latin typeface="Times New Roman"/>
                          <a:ea typeface="Times New Roman"/>
                          <a:cs typeface="+mn-cs"/>
                        </a:rPr>
                        <a:t>shalt</a:t>
                      </a:r>
                      <a:r>
                        <a:rPr lang="en-US" sz="1800" kern="1200" dirty="0" smtClean="0">
                          <a:solidFill>
                            <a:schemeClr val="tx1"/>
                          </a:solidFill>
                          <a:latin typeface="Times New Roman" pitchFamily="18" charset="0"/>
                          <a:ea typeface="+mn-ea"/>
                          <a:cs typeface="Times New Roman" pitchFamily="18" charset="0"/>
                        </a:rPr>
                        <a:t> break them with a </a:t>
                      </a:r>
                      <a:r>
                        <a:rPr lang="en-US" sz="1800" b="1" u="sng" kern="1200" dirty="0" smtClean="0">
                          <a:solidFill>
                            <a:srgbClr val="C00000"/>
                          </a:solidFill>
                          <a:latin typeface="Times New Roman" pitchFamily="18" charset="0"/>
                          <a:ea typeface="+mn-ea"/>
                          <a:cs typeface="Times New Roman" pitchFamily="18" charset="0"/>
                        </a:rPr>
                        <a:t>rod of iron</a:t>
                      </a:r>
                      <a:r>
                        <a:rPr lang="en-US" sz="1800" kern="1200" dirty="0" smtClean="0">
                          <a:solidFill>
                            <a:schemeClr val="tx1"/>
                          </a:solidFill>
                          <a:latin typeface="Times New Roman" pitchFamily="18" charset="0"/>
                          <a:ea typeface="+mn-ea"/>
                          <a:cs typeface="Times New Roman" pitchFamily="18" charset="0"/>
                        </a:rPr>
                        <a:t>, Thou </a:t>
                      </a:r>
                      <a:r>
                        <a:rPr lang="en-US" sz="1800" kern="1200" dirty="0" err="1" smtClean="0">
                          <a:solidFill>
                            <a:schemeClr val="tx1"/>
                          </a:solidFill>
                          <a:latin typeface="Times New Roman" pitchFamily="18" charset="0"/>
                          <a:ea typeface="+mn-ea"/>
                          <a:cs typeface="Times New Roman" pitchFamily="18" charset="0"/>
                        </a:rPr>
                        <a:t>shalt</a:t>
                      </a:r>
                      <a:r>
                        <a:rPr lang="en-US" sz="1800" kern="1200" dirty="0" smtClean="0">
                          <a:solidFill>
                            <a:schemeClr val="tx1"/>
                          </a:solidFill>
                          <a:latin typeface="Times New Roman" pitchFamily="18" charset="0"/>
                          <a:ea typeface="+mn-ea"/>
                          <a:cs typeface="Times New Roman" pitchFamily="18" charset="0"/>
                        </a:rPr>
                        <a:t> shatter them like earthenware.' " </a:t>
                      </a:r>
                    </a:p>
                    <a:p>
                      <a:pPr marL="102870" marR="0" indent="-102870">
                        <a:spcBef>
                          <a:spcPts val="0"/>
                        </a:spcBef>
                        <a:spcAft>
                          <a:spcPts val="0"/>
                        </a:spcAft>
                      </a:pPr>
                      <a:endParaRPr lang="en-US" sz="1600" dirty="0" smtClean="0">
                        <a:latin typeface="Times New Roman"/>
                        <a:ea typeface="Times New Roman"/>
                      </a:endParaRPr>
                    </a:p>
                    <a:p>
                      <a:pPr marL="102870" marR="0" indent="-102870">
                        <a:spcBef>
                          <a:spcPts val="0"/>
                        </a:spcBef>
                        <a:spcAft>
                          <a:spcPts val="0"/>
                        </a:spcAft>
                      </a:pPr>
                      <a:endParaRPr lang="en-US" sz="1600" dirty="0" smtClean="0">
                        <a:latin typeface="Times New Roman"/>
                        <a:ea typeface="Times New Roman"/>
                      </a:endParaRPr>
                    </a:p>
                    <a:p>
                      <a:pPr marL="115888" indent="-115888"/>
                      <a:r>
                        <a:rPr lang="en-US" sz="1800" b="1" kern="1200" dirty="0" smtClean="0">
                          <a:solidFill>
                            <a:srgbClr val="0000FF"/>
                          </a:solidFill>
                          <a:latin typeface="Times New Roman"/>
                          <a:ea typeface="Times New Roman"/>
                          <a:cs typeface="+mn-cs"/>
                        </a:rPr>
                        <a:t>Mark 13:14 </a:t>
                      </a:r>
                      <a:r>
                        <a:rPr lang="en-US" sz="1800" kern="1200" dirty="0" smtClean="0">
                          <a:solidFill>
                            <a:srgbClr val="FF0000"/>
                          </a:solidFill>
                          <a:latin typeface="Times New Roman" pitchFamily="18" charset="0"/>
                          <a:ea typeface="+mn-ea"/>
                          <a:cs typeface="Times New Roman" pitchFamily="18" charset="0"/>
                        </a:rPr>
                        <a:t>"But when you see the </a:t>
                      </a:r>
                      <a:r>
                        <a:rPr lang="en-US" sz="1800" kern="1200" cap="small" dirty="0" smtClean="0">
                          <a:solidFill>
                            <a:srgbClr val="FF0000"/>
                          </a:solidFill>
                          <a:latin typeface="Times New Roman" pitchFamily="18" charset="0"/>
                          <a:ea typeface="+mn-ea"/>
                          <a:cs typeface="Times New Roman" pitchFamily="18" charset="0"/>
                        </a:rPr>
                        <a:t>abomination of desolation</a:t>
                      </a:r>
                      <a:r>
                        <a:rPr lang="en-US" sz="1800" kern="1200" dirty="0" smtClean="0">
                          <a:solidFill>
                            <a:srgbClr val="FF0000"/>
                          </a:solidFill>
                          <a:latin typeface="Times New Roman" pitchFamily="18" charset="0"/>
                          <a:ea typeface="+mn-ea"/>
                          <a:cs typeface="Times New Roman" pitchFamily="18" charset="0"/>
                        </a:rPr>
                        <a:t> standing where it should not be (let the reader understand), then </a:t>
                      </a:r>
                      <a:r>
                        <a:rPr lang="en-US" sz="1800" b="1" u="sng" kern="1200" dirty="0" smtClean="0">
                          <a:solidFill>
                            <a:srgbClr val="FF0000"/>
                          </a:solidFill>
                          <a:latin typeface="Times New Roman" pitchFamily="18" charset="0"/>
                          <a:ea typeface="+mn-ea"/>
                          <a:cs typeface="Times New Roman" pitchFamily="18" charset="0"/>
                        </a:rPr>
                        <a:t>let those who are in Judea flee to the </a:t>
                      </a:r>
                      <a:r>
                        <a:rPr lang="en-US" sz="2800" b="1" u="sng" kern="1200" dirty="0" smtClean="0">
                          <a:solidFill>
                            <a:srgbClr val="FF0000"/>
                          </a:solidFill>
                          <a:latin typeface="Times New Roman" pitchFamily="18" charset="0"/>
                          <a:ea typeface="+mn-ea"/>
                          <a:cs typeface="Times New Roman" pitchFamily="18" charset="0"/>
                        </a:rPr>
                        <a:t>mountains</a:t>
                      </a:r>
                      <a:r>
                        <a:rPr lang="en-US" sz="1800" b="1" u="sng" kern="1200" dirty="0" smtClean="0">
                          <a:solidFill>
                            <a:srgbClr val="FF0000"/>
                          </a:solidFill>
                          <a:latin typeface="Times New Roman" pitchFamily="18" charset="0"/>
                          <a:ea typeface="+mn-ea"/>
                          <a:cs typeface="Times New Roman" pitchFamily="18" charset="0"/>
                        </a:rPr>
                        <a:t>. </a:t>
                      </a:r>
                      <a:endParaRPr lang="en-US" sz="1800" b="1" u="sng" kern="1200" dirty="0">
                        <a:solidFill>
                          <a:srgbClr val="FF0000"/>
                        </a:solidFill>
                        <a:latin typeface="Times New Roman" pitchFamily="18" charset="0"/>
                        <a:ea typeface="+mn-ea"/>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endParaRPr lang="en-US" sz="1800" dirty="0" smtClean="0">
                        <a:latin typeface="Times New Roman"/>
                        <a:ea typeface="Times New Roman"/>
                      </a:endParaRPr>
                    </a:p>
                    <a:p>
                      <a:pPr marL="102870" marR="0" indent="-102870">
                        <a:spcBef>
                          <a:spcPts val="0"/>
                        </a:spcBef>
                        <a:spcAft>
                          <a:spcPts val="0"/>
                        </a:spcAft>
                      </a:pPr>
                      <a:r>
                        <a:rPr lang="en-US" sz="1800" dirty="0" smtClean="0">
                          <a:latin typeface="Times New Roman"/>
                          <a:ea typeface="Times New Roman"/>
                        </a:rPr>
                        <a:t>She = _______________</a:t>
                      </a:r>
                      <a:endParaRPr lang="en-US" sz="1600" dirty="0">
                        <a:latin typeface="Times New Roman"/>
                        <a:ea typeface="Times New Roman"/>
                      </a:endParaRPr>
                    </a:p>
                    <a:p>
                      <a:pPr marL="102870" marR="0" indent="-102870">
                        <a:spcBef>
                          <a:spcPts val="0"/>
                        </a:spcBef>
                        <a:spcAft>
                          <a:spcPts val="0"/>
                        </a:spcAft>
                      </a:pPr>
                      <a:endParaRPr lang="en-US" sz="1800" dirty="0" smtClean="0">
                        <a:latin typeface="Times New Roman"/>
                        <a:ea typeface="Times New Roman"/>
                      </a:endParaRPr>
                    </a:p>
                    <a:p>
                      <a:pPr marL="102870" marR="0" indent="-102870">
                        <a:spcBef>
                          <a:spcPts val="0"/>
                        </a:spcBef>
                        <a:spcAft>
                          <a:spcPts val="0"/>
                        </a:spcAft>
                      </a:pPr>
                      <a:r>
                        <a:rPr lang="en-US" sz="1800" dirty="0" smtClean="0">
                          <a:latin typeface="Times New Roman"/>
                          <a:ea typeface="Times New Roman"/>
                        </a:rPr>
                        <a:t>Male </a:t>
                      </a:r>
                      <a:r>
                        <a:rPr lang="en-US" sz="1800" dirty="0">
                          <a:latin typeface="Times New Roman"/>
                          <a:ea typeface="Times New Roman"/>
                        </a:rPr>
                        <a:t>child </a:t>
                      </a:r>
                      <a:r>
                        <a:rPr lang="en-US" sz="1800" dirty="0" smtClean="0">
                          <a:latin typeface="Times New Roman"/>
                          <a:ea typeface="Times New Roman"/>
                        </a:rPr>
                        <a:t>= _________</a:t>
                      </a:r>
                    </a:p>
                    <a:p>
                      <a:pPr marL="102870" marR="0" indent="-102870">
                        <a:spcBef>
                          <a:spcPts val="0"/>
                        </a:spcBef>
                        <a:spcAft>
                          <a:spcPts val="0"/>
                        </a:spcAft>
                      </a:pP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1 </a:t>
                      </a:r>
                      <a:r>
                        <a:rPr lang="en-US" sz="1800" b="1" dirty="0" smtClean="0">
                          <a:solidFill>
                            <a:srgbClr val="0000FF"/>
                          </a:solidFill>
                          <a:latin typeface="Times New Roman"/>
                          <a:ea typeface="Times New Roman"/>
                        </a:rPr>
                        <a:t>Thess. </a:t>
                      </a:r>
                      <a:r>
                        <a:rPr lang="en-US" sz="1800" b="1" dirty="0">
                          <a:solidFill>
                            <a:srgbClr val="0000FF"/>
                          </a:solidFill>
                          <a:latin typeface="Times New Roman"/>
                          <a:ea typeface="Times New Roman"/>
                        </a:rPr>
                        <a:t>4:17</a:t>
                      </a:r>
                      <a:r>
                        <a:rPr lang="en-US" sz="1800" dirty="0">
                          <a:latin typeface="Times New Roman"/>
                          <a:ea typeface="Times New Roman"/>
                        </a:rPr>
                        <a:t> “</a:t>
                      </a:r>
                      <a:r>
                        <a:rPr lang="en-US" sz="1800" b="1" u="sng" dirty="0">
                          <a:solidFill>
                            <a:srgbClr val="C00000"/>
                          </a:solidFill>
                          <a:latin typeface="Times New Roman"/>
                          <a:ea typeface="Times New Roman"/>
                        </a:rPr>
                        <a:t>caught up</a:t>
                      </a:r>
                      <a:r>
                        <a:rPr lang="en-US" sz="1800" dirty="0">
                          <a:latin typeface="Times New Roman"/>
                          <a:ea typeface="Times New Roman"/>
                        </a:rPr>
                        <a:t>” </a:t>
                      </a:r>
                      <a:endParaRPr lang="en-US" sz="1800" dirty="0" smtClean="0">
                        <a:latin typeface="Times New Roman"/>
                        <a:ea typeface="Times New Roman"/>
                      </a:endParaRPr>
                    </a:p>
                    <a:p>
                      <a:pPr marL="102870" marR="0" indent="-102870">
                        <a:spcBef>
                          <a:spcPts val="0"/>
                        </a:spcBef>
                        <a:spcAft>
                          <a:spcPts val="0"/>
                        </a:spcAft>
                      </a:pPr>
                      <a:endParaRPr lang="en-US" sz="1600" dirty="0">
                        <a:latin typeface="Times New Roman"/>
                        <a:ea typeface="Times New Roman"/>
                      </a:endParaRPr>
                    </a:p>
                    <a:p>
                      <a:pPr marL="0" marR="0">
                        <a:spcBef>
                          <a:spcPts val="0"/>
                        </a:spcBef>
                        <a:spcAft>
                          <a:spcPts val="0"/>
                        </a:spcAft>
                      </a:pPr>
                      <a:r>
                        <a:rPr lang="en-US" sz="1800" dirty="0">
                          <a:solidFill>
                            <a:srgbClr val="000000"/>
                          </a:solidFill>
                          <a:latin typeface="Times New Roman"/>
                          <a:ea typeface="Times New Roman"/>
                        </a:rPr>
                        <a:t>Fled- see vs. 14</a:t>
                      </a:r>
                      <a:r>
                        <a:rPr lang="en-US" sz="1800" dirty="0" smtClean="0">
                          <a:solidFill>
                            <a:srgbClr val="000000"/>
                          </a:solidFill>
                          <a:latin typeface="Times New Roman"/>
                          <a:ea typeface="Times New Roman"/>
                        </a:rPr>
                        <a:t>.</a:t>
                      </a:r>
                    </a:p>
                    <a:p>
                      <a:pPr marL="0" marR="0">
                        <a:spcBef>
                          <a:spcPts val="0"/>
                        </a:spcBef>
                        <a:spcAft>
                          <a:spcPts val="0"/>
                        </a:spcAft>
                      </a:pPr>
                      <a:endParaRPr lang="en-US" sz="1600" dirty="0">
                        <a:latin typeface="Times New Roman"/>
                        <a:ea typeface="Times New Roman"/>
                      </a:endParaRPr>
                    </a:p>
                    <a:p>
                      <a:pPr marL="0" marR="0">
                        <a:spcBef>
                          <a:spcPts val="0"/>
                        </a:spcBef>
                        <a:spcAft>
                          <a:spcPts val="0"/>
                        </a:spcAft>
                      </a:pPr>
                      <a:r>
                        <a:rPr lang="en-US" sz="1800" dirty="0">
                          <a:solidFill>
                            <a:srgbClr val="000000"/>
                          </a:solidFill>
                          <a:latin typeface="Times New Roman"/>
                          <a:ea typeface="Times New Roman"/>
                        </a:rPr>
                        <a:t>3 ½ yrs = Great Tribulation</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7-9</a:t>
            </a:r>
          </a:p>
        </p:txBody>
      </p:sp>
      <p:sp>
        <p:nvSpPr>
          <p:cNvPr id="3" name="Content Placeholder 2"/>
          <p:cNvSpPr>
            <a:spLocks noGrp="1"/>
          </p:cNvSpPr>
          <p:nvPr>
            <p:ph idx="1"/>
          </p:nvPr>
        </p:nvSpPr>
        <p:spPr/>
        <p:txBody>
          <a:bodyPr>
            <a:normAutofit lnSpcReduction="10000"/>
          </a:bodyPr>
          <a:lstStyle/>
          <a:p>
            <a:pPr>
              <a:buNone/>
            </a:pPr>
            <a:r>
              <a:rPr lang="en-US" baseline="30000" dirty="0" smtClean="0">
                <a:solidFill>
                  <a:srgbClr val="0000FF"/>
                </a:solidFill>
                <a:latin typeface="Times New Roman" pitchFamily="18" charset="0"/>
                <a:cs typeface="Times New Roman" pitchFamily="18" charset="0"/>
              </a:rPr>
              <a:t>7</a:t>
            </a:r>
            <a:r>
              <a:rPr lang="en-US" dirty="0" smtClean="0">
                <a:latin typeface="Times New Roman" pitchFamily="18" charset="0"/>
                <a:cs typeface="Times New Roman" pitchFamily="18" charset="0"/>
              </a:rPr>
              <a:t>And there was war in heaven, </a:t>
            </a:r>
            <a:r>
              <a:rPr lang="en-US" b="1" u="sng" dirty="0" smtClean="0">
                <a:latin typeface="Times New Roman" pitchFamily="18" charset="0"/>
                <a:cs typeface="Times New Roman" pitchFamily="18" charset="0"/>
              </a:rPr>
              <a:t>Michael</a:t>
            </a:r>
            <a:r>
              <a:rPr lang="en-US" dirty="0" smtClean="0">
                <a:latin typeface="Times New Roman" pitchFamily="18" charset="0"/>
                <a:cs typeface="Times New Roman" pitchFamily="18" charset="0"/>
              </a:rPr>
              <a:t> and his angels waging war with the dragon. And the </a:t>
            </a:r>
            <a:r>
              <a:rPr lang="en-US" b="1" u="sng" dirty="0" smtClean="0">
                <a:solidFill>
                  <a:srgbClr val="C00000"/>
                </a:solidFill>
                <a:latin typeface="Times New Roman" pitchFamily="18" charset="0"/>
                <a:cs typeface="Times New Roman" pitchFamily="18" charset="0"/>
              </a:rPr>
              <a:t>dragon</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and his angels</a:t>
            </a:r>
            <a:r>
              <a:rPr lang="en-US" dirty="0" smtClean="0">
                <a:latin typeface="Times New Roman" pitchFamily="18" charset="0"/>
                <a:cs typeface="Times New Roman" pitchFamily="18" charset="0"/>
              </a:rPr>
              <a:t> waged war, </a:t>
            </a:r>
            <a:r>
              <a:rPr lang="en-US" baseline="30000" dirty="0" smtClean="0">
                <a:solidFill>
                  <a:srgbClr val="0000FF"/>
                </a:solidFill>
                <a:latin typeface="Times New Roman" pitchFamily="18" charset="0"/>
                <a:cs typeface="Times New Roman" pitchFamily="18" charset="0"/>
              </a:rPr>
              <a:t>8</a:t>
            </a:r>
            <a:r>
              <a:rPr lang="en-US" dirty="0" smtClean="0">
                <a:latin typeface="Times New Roman" pitchFamily="18" charset="0"/>
                <a:cs typeface="Times New Roman" pitchFamily="18" charset="0"/>
              </a:rPr>
              <a:t>and they were not strong enough, and there was no longer a place found for them in heaven. </a:t>
            </a:r>
            <a:r>
              <a:rPr lang="en-US" baseline="30000" dirty="0" smtClean="0">
                <a:solidFill>
                  <a:srgbClr val="0000FF"/>
                </a:solidFill>
                <a:latin typeface="Times New Roman" pitchFamily="18" charset="0"/>
                <a:cs typeface="Times New Roman" pitchFamily="18" charset="0"/>
              </a:rPr>
              <a:t>9</a:t>
            </a:r>
            <a:r>
              <a:rPr lang="en-US" dirty="0" smtClean="0">
                <a:latin typeface="Times New Roman" pitchFamily="18" charset="0"/>
                <a:cs typeface="Times New Roman" pitchFamily="18" charset="0"/>
              </a:rPr>
              <a:t>And the </a:t>
            </a:r>
            <a:r>
              <a:rPr lang="en-US" b="1" u="sng" dirty="0" smtClean="0">
                <a:solidFill>
                  <a:srgbClr val="C00000"/>
                </a:solidFill>
                <a:latin typeface="Times New Roman" pitchFamily="18" charset="0"/>
                <a:cs typeface="Times New Roman" pitchFamily="18" charset="0"/>
              </a:rPr>
              <a:t>great dragon </a:t>
            </a:r>
            <a:r>
              <a:rPr lang="en-US" dirty="0" smtClean="0">
                <a:latin typeface="Times New Roman" pitchFamily="18" charset="0"/>
                <a:cs typeface="Times New Roman" pitchFamily="18" charset="0"/>
              </a:rPr>
              <a:t>was thrown down, the </a:t>
            </a:r>
            <a:r>
              <a:rPr lang="en-US" b="1" u="sng" dirty="0" smtClean="0">
                <a:latin typeface="Times New Roman" pitchFamily="18" charset="0"/>
                <a:cs typeface="Times New Roman" pitchFamily="18" charset="0"/>
              </a:rPr>
              <a:t>serpent of old </a:t>
            </a:r>
            <a:r>
              <a:rPr lang="en-US" dirty="0" smtClean="0">
                <a:latin typeface="Times New Roman" pitchFamily="18" charset="0"/>
                <a:cs typeface="Times New Roman" pitchFamily="18" charset="0"/>
              </a:rPr>
              <a:t>who is called the </a:t>
            </a:r>
            <a:r>
              <a:rPr lang="en-US" b="1" u="sng" dirty="0" smtClean="0">
                <a:latin typeface="Times New Roman" pitchFamily="18" charset="0"/>
                <a:cs typeface="Times New Roman" pitchFamily="18" charset="0"/>
              </a:rPr>
              <a:t>devil</a:t>
            </a:r>
            <a:r>
              <a:rPr lang="en-US" dirty="0" smtClean="0">
                <a:latin typeface="Times New Roman" pitchFamily="18" charset="0"/>
                <a:cs typeface="Times New Roman" pitchFamily="18" charset="0"/>
              </a:rPr>
              <a:t> and </a:t>
            </a:r>
            <a:r>
              <a:rPr lang="en-US" b="1" u="sng" dirty="0" smtClean="0">
                <a:latin typeface="Times New Roman" pitchFamily="18" charset="0"/>
                <a:cs typeface="Times New Roman" pitchFamily="18" charset="0"/>
              </a:rPr>
              <a:t>Satan</a:t>
            </a:r>
            <a:r>
              <a:rPr lang="en-US" dirty="0" smtClean="0">
                <a:latin typeface="Times New Roman" pitchFamily="18" charset="0"/>
                <a:cs typeface="Times New Roman" pitchFamily="18" charset="0"/>
              </a:rPr>
              <a:t>, who </a:t>
            </a:r>
            <a:r>
              <a:rPr lang="en-US" b="1" u="sng" dirty="0" smtClean="0">
                <a:latin typeface="Times New Roman" pitchFamily="18" charset="0"/>
                <a:cs typeface="Times New Roman" pitchFamily="18" charset="0"/>
              </a:rPr>
              <a:t>deceives</a:t>
            </a:r>
            <a:r>
              <a:rPr lang="en-US" dirty="0" smtClean="0">
                <a:latin typeface="Times New Roman" pitchFamily="18" charset="0"/>
                <a:cs typeface="Times New Roman" pitchFamily="18" charset="0"/>
              </a:rPr>
              <a:t> the whole world; he was thrown down to the earth, and his angels were thrown down with him.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25</a:t>
            </a:fld>
            <a:endParaRPr lang="en-US"/>
          </a:p>
        </p:txBody>
      </p:sp>
      <p:pic>
        <p:nvPicPr>
          <p:cNvPr id="2050" name="Picture 2" descr="J:\PatSmith-jpgs\18.jpg"/>
          <p:cNvPicPr>
            <a:picLocks noChangeAspect="1" noChangeArrowheads="1"/>
          </p:cNvPicPr>
          <p:nvPr/>
        </p:nvPicPr>
        <p:blipFill>
          <a:blip r:embed="rId2" cstate="print"/>
          <a:srcRect/>
          <a:stretch>
            <a:fillRect/>
          </a:stretch>
        </p:blipFill>
        <p:spPr bwMode="auto">
          <a:xfrm>
            <a:off x="228599" y="-4497"/>
            <a:ext cx="8681109" cy="6862497"/>
          </a:xfrm>
          <a:prstGeom prst="rect">
            <a:avLst/>
          </a:prstGeom>
          <a:noFill/>
        </p:spPr>
      </p:pic>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26</a:t>
            </a:fld>
            <a:endParaRPr lang="en-US"/>
          </a:p>
        </p:txBody>
      </p:sp>
      <p:pic>
        <p:nvPicPr>
          <p:cNvPr id="1026" name="Picture 2" descr="http://4.bp.blogspot.com/_Sh06gX2xum8/TLeTUA2qm7I/AAAAAAAAAqI/TOyz8wYhls0/s1600/archangel-michael.jpg"/>
          <p:cNvPicPr>
            <a:picLocks noChangeAspect="1" noChangeArrowheads="1"/>
          </p:cNvPicPr>
          <p:nvPr/>
        </p:nvPicPr>
        <p:blipFill>
          <a:blip r:embed="rId2" cstate="print"/>
          <a:srcRect/>
          <a:stretch>
            <a:fillRect/>
          </a:stretch>
        </p:blipFill>
        <p:spPr bwMode="auto">
          <a:xfrm>
            <a:off x="1828800" y="-285122"/>
            <a:ext cx="4610100" cy="7143122"/>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27</a:t>
            </a:fld>
            <a:endParaRPr lang="en-US"/>
          </a:p>
        </p:txBody>
      </p:sp>
      <p:pic>
        <p:nvPicPr>
          <p:cNvPr id="58370" name="Picture 2" descr="http://www.sistersofembracement.org/images/stmichael.gif"/>
          <p:cNvPicPr>
            <a:picLocks noChangeAspect="1" noChangeArrowheads="1"/>
          </p:cNvPicPr>
          <p:nvPr/>
        </p:nvPicPr>
        <p:blipFill>
          <a:blip r:embed="rId2" cstate="print"/>
          <a:srcRect/>
          <a:stretch>
            <a:fillRect/>
          </a:stretch>
        </p:blipFill>
        <p:spPr bwMode="auto">
          <a:xfrm>
            <a:off x="1905000" y="-122662"/>
            <a:ext cx="5488904" cy="6980662"/>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28</a:t>
            </a:fld>
            <a:endParaRPr lang="en-US"/>
          </a:p>
        </p:txBody>
      </p:sp>
      <p:pic>
        <p:nvPicPr>
          <p:cNvPr id="1026" name="Picture 2" descr="Saint Michael Trampling the Dragon 1518 - Raphael - www.raphaelsanzio.org"/>
          <p:cNvPicPr>
            <a:picLocks noChangeAspect="1" noChangeArrowheads="1"/>
          </p:cNvPicPr>
          <p:nvPr/>
        </p:nvPicPr>
        <p:blipFill>
          <a:blip r:embed="rId2" cstate="print"/>
          <a:srcRect/>
          <a:stretch>
            <a:fillRect/>
          </a:stretch>
        </p:blipFill>
        <p:spPr bwMode="auto">
          <a:xfrm>
            <a:off x="2362200" y="-304800"/>
            <a:ext cx="4114800" cy="7419976"/>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2/16/2017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29</a:t>
            </a:fld>
            <a:endParaRPr lang="en-US"/>
          </a:p>
        </p:txBody>
      </p:sp>
      <p:pic>
        <p:nvPicPr>
          <p:cNvPr id="59394" name="Picture 2" descr="Image Detail"/>
          <p:cNvPicPr>
            <a:picLocks noChangeAspect="1" noChangeArrowheads="1"/>
          </p:cNvPicPr>
          <p:nvPr/>
        </p:nvPicPr>
        <p:blipFill>
          <a:blip r:embed="rId2" cstate="print"/>
          <a:srcRect/>
          <a:stretch>
            <a:fillRect/>
          </a:stretch>
        </p:blipFill>
        <p:spPr bwMode="auto">
          <a:xfrm>
            <a:off x="2286000" y="0"/>
            <a:ext cx="4552950" cy="6909022"/>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0000FF"/>
                </a:solidFill>
              </a:rPr>
              <a:t>Rev. 11: 14-19</a:t>
            </a:r>
            <a:br>
              <a:rPr lang="en-US" b="1" dirty="0" smtClean="0">
                <a:solidFill>
                  <a:srgbClr val="0000FF"/>
                </a:solidFill>
              </a:rPr>
            </a:br>
            <a:r>
              <a:rPr lang="en-US" sz="3100" b="1" i="1" u="sng" dirty="0" smtClean="0">
                <a:solidFill>
                  <a:srgbClr val="C00000"/>
                </a:solidFill>
              </a:rPr>
              <a:t>Beginning of the end of the Great Tribulation</a:t>
            </a:r>
            <a:endParaRPr lang="en-US" b="1" dirty="0" smtClean="0">
              <a:solidFill>
                <a:srgbClr val="C00000"/>
              </a:solidFill>
            </a:endParaRPr>
          </a:p>
        </p:txBody>
      </p:sp>
      <p:sp>
        <p:nvSpPr>
          <p:cNvPr id="3" name="Content Placeholder 2"/>
          <p:cNvSpPr>
            <a:spLocks noGrp="1"/>
          </p:cNvSpPr>
          <p:nvPr>
            <p:ph idx="1"/>
          </p:nvPr>
        </p:nvSpPr>
        <p:spPr>
          <a:xfrm>
            <a:off x="228600" y="1493837"/>
            <a:ext cx="8686800" cy="4525963"/>
          </a:xfrm>
        </p:spPr>
        <p:txBody>
          <a:bodyPr>
            <a:noAutofit/>
          </a:bodyPr>
          <a:lstStyle/>
          <a:p>
            <a:pPr>
              <a:buNone/>
            </a:pPr>
            <a:r>
              <a:rPr lang="en-US" sz="2000" baseline="30000" dirty="0" smtClean="0">
                <a:solidFill>
                  <a:srgbClr val="0000FF"/>
                </a:solidFill>
                <a:latin typeface="Times New Roman" pitchFamily="18" charset="0"/>
                <a:cs typeface="Times New Roman" pitchFamily="18" charset="0"/>
              </a:rPr>
              <a:t>14</a:t>
            </a:r>
            <a:r>
              <a:rPr lang="en-US" sz="2000" dirty="0" smtClean="0">
                <a:latin typeface="Times New Roman" pitchFamily="18" charset="0"/>
                <a:cs typeface="Times New Roman" pitchFamily="18" charset="0"/>
              </a:rPr>
              <a:t>The second woe is past; behold, the </a:t>
            </a:r>
            <a:r>
              <a:rPr lang="en-US" sz="2000" b="1" u="sng" dirty="0" smtClean="0">
                <a:solidFill>
                  <a:srgbClr val="C00000"/>
                </a:solidFill>
                <a:latin typeface="Times New Roman" pitchFamily="18" charset="0"/>
                <a:cs typeface="Times New Roman" pitchFamily="18" charset="0"/>
              </a:rPr>
              <a:t>third woe is coming quickly</a:t>
            </a:r>
            <a:r>
              <a:rPr lang="en-US" sz="2000" dirty="0" smtClean="0">
                <a:latin typeface="Times New Roman" pitchFamily="18" charset="0"/>
                <a:cs typeface="Times New Roman" pitchFamily="18" charset="0"/>
              </a:rPr>
              <a:t>. </a:t>
            </a:r>
            <a:r>
              <a:rPr lang="en-US" sz="2000" baseline="30000" dirty="0" smtClean="0">
                <a:solidFill>
                  <a:srgbClr val="0000FF"/>
                </a:solidFill>
                <a:latin typeface="Times New Roman" pitchFamily="18" charset="0"/>
                <a:cs typeface="Times New Roman" pitchFamily="18" charset="0"/>
              </a:rPr>
              <a:t>15</a:t>
            </a:r>
            <a:r>
              <a:rPr lang="en-US" sz="2000" dirty="0" smtClean="0">
                <a:latin typeface="Times New Roman" pitchFamily="18" charset="0"/>
                <a:cs typeface="Times New Roman" pitchFamily="18" charset="0"/>
              </a:rPr>
              <a:t>And the </a:t>
            </a:r>
            <a:r>
              <a:rPr lang="en-US" sz="2000" b="1" u="sng" dirty="0" smtClean="0">
                <a:latin typeface="Times New Roman" pitchFamily="18" charset="0"/>
                <a:cs typeface="Times New Roman" pitchFamily="18" charset="0"/>
              </a:rPr>
              <a:t>seventh angel sounded</a:t>
            </a:r>
            <a:r>
              <a:rPr lang="en-US" sz="2000" dirty="0" smtClean="0">
                <a:latin typeface="Times New Roman" pitchFamily="18" charset="0"/>
                <a:cs typeface="Times New Roman" pitchFamily="18" charset="0"/>
              </a:rPr>
              <a:t>; and there arose loud voices in heaven, saying, "The </a:t>
            </a:r>
            <a:r>
              <a:rPr lang="en-US" sz="2000" b="1" u="sng" dirty="0" smtClean="0">
                <a:latin typeface="Times New Roman" pitchFamily="18" charset="0"/>
                <a:cs typeface="Times New Roman" pitchFamily="18" charset="0"/>
              </a:rPr>
              <a:t>kingdom</a:t>
            </a:r>
            <a:r>
              <a:rPr lang="en-US" sz="2000" dirty="0" smtClean="0">
                <a:latin typeface="Times New Roman" pitchFamily="18" charset="0"/>
                <a:cs typeface="Times New Roman" pitchFamily="18" charset="0"/>
              </a:rPr>
              <a:t> of the world </a:t>
            </a:r>
            <a:r>
              <a:rPr lang="en-US" sz="2000" b="1" u="sng" dirty="0" smtClean="0">
                <a:solidFill>
                  <a:srgbClr val="C00000"/>
                </a:solidFill>
                <a:latin typeface="Times New Roman" pitchFamily="18" charset="0"/>
                <a:cs typeface="Times New Roman" pitchFamily="18" charset="0"/>
              </a:rPr>
              <a:t>has become </a:t>
            </a:r>
            <a:r>
              <a:rPr lang="en-US" sz="2000" i="1" dirty="0" smtClean="0">
                <a:latin typeface="Times New Roman" pitchFamily="18" charset="0"/>
                <a:cs typeface="Times New Roman" pitchFamily="18" charset="0"/>
              </a:rPr>
              <a:t>the </a:t>
            </a:r>
            <a:r>
              <a:rPr lang="en-US" sz="2000" b="1" i="1" u="sng" dirty="0" smtClean="0">
                <a:latin typeface="Times New Roman" pitchFamily="18" charset="0"/>
                <a:cs typeface="Times New Roman" pitchFamily="18" charset="0"/>
              </a:rPr>
              <a:t>kingdom</a:t>
            </a:r>
            <a:r>
              <a:rPr lang="en-US" sz="2000" dirty="0" smtClean="0">
                <a:latin typeface="Times New Roman" pitchFamily="18" charset="0"/>
                <a:cs typeface="Times New Roman" pitchFamily="18" charset="0"/>
              </a:rPr>
              <a:t> of our Lord, and of His Christ; and </a:t>
            </a:r>
            <a:r>
              <a:rPr lang="en-US" sz="2000" b="1" u="sng" dirty="0" smtClean="0">
                <a:solidFill>
                  <a:srgbClr val="C00000"/>
                </a:solidFill>
                <a:latin typeface="Times New Roman" pitchFamily="18" charset="0"/>
                <a:cs typeface="Times New Roman" pitchFamily="18" charset="0"/>
              </a:rPr>
              <a:t>He will reign forever and ever</a:t>
            </a:r>
            <a:r>
              <a:rPr lang="en-US" sz="2000" dirty="0" smtClean="0">
                <a:latin typeface="Times New Roman" pitchFamily="18" charset="0"/>
                <a:cs typeface="Times New Roman" pitchFamily="18" charset="0"/>
              </a:rPr>
              <a:t>." </a:t>
            </a:r>
            <a:r>
              <a:rPr lang="en-US" sz="2000" baseline="30000" dirty="0" smtClean="0">
                <a:solidFill>
                  <a:srgbClr val="0000FF"/>
                </a:solidFill>
                <a:latin typeface="Times New Roman" pitchFamily="18" charset="0"/>
                <a:cs typeface="Times New Roman" pitchFamily="18" charset="0"/>
              </a:rPr>
              <a:t>16</a:t>
            </a:r>
            <a:r>
              <a:rPr lang="en-US" sz="2000" dirty="0" smtClean="0">
                <a:latin typeface="Times New Roman" pitchFamily="18" charset="0"/>
                <a:cs typeface="Times New Roman" pitchFamily="18" charset="0"/>
              </a:rPr>
              <a:t>And the twenty-four elders, who sit on their thrones before God, fell on their faces and worshiped God, </a:t>
            </a:r>
            <a:r>
              <a:rPr lang="en-US" sz="2000" baseline="30000" dirty="0" smtClean="0">
                <a:solidFill>
                  <a:srgbClr val="0000FF"/>
                </a:solidFill>
                <a:latin typeface="Times New Roman" pitchFamily="18" charset="0"/>
                <a:cs typeface="Times New Roman" pitchFamily="18" charset="0"/>
              </a:rPr>
              <a:t>17</a:t>
            </a:r>
            <a:r>
              <a:rPr lang="en-US" sz="2000" dirty="0" smtClean="0">
                <a:latin typeface="Times New Roman" pitchFamily="18" charset="0"/>
                <a:cs typeface="Times New Roman" pitchFamily="18" charset="0"/>
              </a:rPr>
              <a:t>saying, "We give Thee thanks, O Lord God, the Almighty, </a:t>
            </a:r>
            <a:r>
              <a:rPr lang="en-US" sz="2000" b="1" u="sng" dirty="0" smtClean="0">
                <a:solidFill>
                  <a:srgbClr val="C00000"/>
                </a:solidFill>
                <a:latin typeface="Times New Roman" pitchFamily="18" charset="0"/>
                <a:cs typeface="Times New Roman" pitchFamily="18" charset="0"/>
              </a:rPr>
              <a:t>who art </a:t>
            </a:r>
            <a:r>
              <a:rPr lang="en-US" sz="2000" dirty="0" smtClean="0">
                <a:latin typeface="Times New Roman" pitchFamily="18" charset="0"/>
                <a:cs typeface="Times New Roman" pitchFamily="18" charset="0"/>
              </a:rPr>
              <a:t>and </a:t>
            </a:r>
            <a:r>
              <a:rPr lang="en-US" sz="2000" b="1" u="sng" dirty="0" smtClean="0">
                <a:solidFill>
                  <a:srgbClr val="C00000"/>
                </a:solidFill>
                <a:latin typeface="Times New Roman" pitchFamily="18" charset="0"/>
                <a:cs typeface="Times New Roman" pitchFamily="18" charset="0"/>
              </a:rPr>
              <a:t>who</a:t>
            </a:r>
            <a:r>
              <a:rPr lang="en-US" sz="2000" dirty="0" smtClean="0">
                <a:latin typeface="Times New Roman" pitchFamily="18" charset="0"/>
                <a:cs typeface="Times New Roman" pitchFamily="18" charset="0"/>
              </a:rPr>
              <a:t> </a:t>
            </a:r>
            <a:r>
              <a:rPr lang="en-US" sz="2000" b="1" u="sng" dirty="0" err="1" smtClean="0">
                <a:solidFill>
                  <a:srgbClr val="C00000"/>
                </a:solidFill>
                <a:latin typeface="Times New Roman" pitchFamily="18" charset="0"/>
                <a:cs typeface="Times New Roman" pitchFamily="18" charset="0"/>
              </a:rPr>
              <a:t>wast</a:t>
            </a:r>
            <a:r>
              <a:rPr lang="en-US" sz="2000" dirty="0" smtClean="0">
                <a:latin typeface="Times New Roman" pitchFamily="18" charset="0"/>
                <a:cs typeface="Times New Roman" pitchFamily="18" charset="0"/>
              </a:rPr>
              <a:t>, because Thou </a:t>
            </a:r>
            <a:r>
              <a:rPr lang="en-US" sz="2000" b="1" u="sng" dirty="0" smtClean="0">
                <a:solidFill>
                  <a:srgbClr val="C00000"/>
                </a:solidFill>
                <a:latin typeface="Times New Roman" pitchFamily="18" charset="0"/>
                <a:cs typeface="Times New Roman" pitchFamily="18" charset="0"/>
              </a:rPr>
              <a:t>hast taken </a:t>
            </a:r>
            <a:r>
              <a:rPr lang="en-US" sz="2000" dirty="0" smtClean="0">
                <a:latin typeface="Times New Roman" pitchFamily="18" charset="0"/>
                <a:cs typeface="Times New Roman" pitchFamily="18" charset="0"/>
              </a:rPr>
              <a:t>Thy great power and </a:t>
            </a:r>
            <a:r>
              <a:rPr lang="en-US" sz="2000" b="1" u="sng" dirty="0" smtClean="0">
                <a:solidFill>
                  <a:srgbClr val="C00000"/>
                </a:solidFill>
                <a:latin typeface="Times New Roman" pitchFamily="18" charset="0"/>
                <a:cs typeface="Times New Roman" pitchFamily="18" charset="0"/>
              </a:rPr>
              <a:t>hast begun </a:t>
            </a:r>
            <a:r>
              <a:rPr lang="en-US" sz="2000" dirty="0" smtClean="0">
                <a:latin typeface="Times New Roman" pitchFamily="18" charset="0"/>
                <a:cs typeface="Times New Roman" pitchFamily="18" charset="0"/>
              </a:rPr>
              <a:t>to reign. </a:t>
            </a:r>
            <a:r>
              <a:rPr lang="en-US" sz="2000" baseline="30000" dirty="0" smtClean="0">
                <a:solidFill>
                  <a:srgbClr val="0000FF"/>
                </a:solidFill>
                <a:latin typeface="Times New Roman" pitchFamily="18" charset="0"/>
                <a:cs typeface="Times New Roman" pitchFamily="18" charset="0"/>
              </a:rPr>
              <a:t>18</a:t>
            </a:r>
            <a:r>
              <a:rPr lang="en-US" sz="2000" dirty="0" smtClean="0">
                <a:latin typeface="Times New Roman" pitchFamily="18" charset="0"/>
                <a:cs typeface="Times New Roman" pitchFamily="18" charset="0"/>
              </a:rPr>
              <a:t>"And the nations </a:t>
            </a:r>
            <a:r>
              <a:rPr lang="en-US" sz="2000" b="1" u="sng" dirty="0" smtClean="0">
                <a:solidFill>
                  <a:srgbClr val="C00000"/>
                </a:solidFill>
                <a:latin typeface="Times New Roman" pitchFamily="18" charset="0"/>
                <a:cs typeface="Times New Roman" pitchFamily="18" charset="0"/>
              </a:rPr>
              <a:t>were enraged</a:t>
            </a:r>
            <a:r>
              <a:rPr lang="en-US" sz="2000" dirty="0" smtClean="0">
                <a:latin typeface="Times New Roman" pitchFamily="18" charset="0"/>
                <a:cs typeface="Times New Roman" pitchFamily="18" charset="0"/>
              </a:rPr>
              <a:t>, and </a:t>
            </a:r>
            <a:r>
              <a:rPr lang="en-US" sz="2000" b="1" u="sng" dirty="0" smtClean="0">
                <a:solidFill>
                  <a:srgbClr val="C00000"/>
                </a:solidFill>
                <a:latin typeface="Times New Roman" pitchFamily="18" charset="0"/>
                <a:cs typeface="Times New Roman" pitchFamily="18" charset="0"/>
              </a:rPr>
              <a:t>Thy wrath</a:t>
            </a:r>
            <a:r>
              <a:rPr lang="en-US" sz="2000" dirty="0" smtClean="0">
                <a:solidFill>
                  <a:srgbClr val="C00000"/>
                </a:solidFill>
                <a:latin typeface="Times New Roman" pitchFamily="18" charset="0"/>
                <a:cs typeface="Times New Roman" pitchFamily="18" charset="0"/>
              </a:rPr>
              <a:t> </a:t>
            </a:r>
            <a:r>
              <a:rPr lang="en-US" sz="2000" b="1" u="sng" dirty="0" smtClean="0">
                <a:solidFill>
                  <a:srgbClr val="C00000"/>
                </a:solidFill>
                <a:latin typeface="Times New Roman" pitchFamily="18" charset="0"/>
                <a:cs typeface="Times New Roman" pitchFamily="18" charset="0"/>
              </a:rPr>
              <a:t>came</a:t>
            </a:r>
            <a:r>
              <a:rPr lang="en-US" sz="2000" dirty="0" smtClean="0">
                <a:latin typeface="Times New Roman" pitchFamily="18" charset="0"/>
                <a:cs typeface="Times New Roman" pitchFamily="18" charset="0"/>
              </a:rPr>
              <a:t>, and the </a:t>
            </a:r>
            <a:r>
              <a:rPr lang="en-US" sz="2000" b="1" u="sng" dirty="0" smtClean="0">
                <a:solidFill>
                  <a:srgbClr val="C00000"/>
                </a:solidFill>
                <a:latin typeface="Times New Roman" pitchFamily="18" charset="0"/>
                <a:cs typeface="Times New Roman" pitchFamily="18" charset="0"/>
              </a:rPr>
              <a:t>time </a:t>
            </a:r>
            <a:r>
              <a:rPr lang="en-US" sz="2000" b="1" i="1" u="sng" dirty="0" smtClean="0">
                <a:solidFill>
                  <a:srgbClr val="C00000"/>
                </a:solidFill>
                <a:latin typeface="Times New Roman" pitchFamily="18" charset="0"/>
                <a:cs typeface="Times New Roman" pitchFamily="18" charset="0"/>
              </a:rPr>
              <a:t>came</a:t>
            </a:r>
            <a:r>
              <a:rPr lang="en-US" sz="2000" b="1" u="sng" dirty="0" smtClean="0">
                <a:solidFill>
                  <a:srgbClr val="C00000"/>
                </a:solidFill>
                <a:latin typeface="Times New Roman" pitchFamily="18" charset="0"/>
                <a:cs typeface="Times New Roman" pitchFamily="18" charset="0"/>
              </a:rPr>
              <a:t> for the dead to be judged</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the time</a:t>
            </a:r>
            <a:r>
              <a:rPr lang="en-US" sz="2000" dirty="0" smtClean="0">
                <a:latin typeface="Times New Roman" pitchFamily="18" charset="0"/>
                <a:cs typeface="Times New Roman" pitchFamily="18" charset="0"/>
              </a:rPr>
              <a:t> to give their </a:t>
            </a:r>
            <a:r>
              <a:rPr lang="en-US" sz="2000" b="1" u="sng" dirty="0" smtClean="0">
                <a:solidFill>
                  <a:srgbClr val="C00000"/>
                </a:solidFill>
                <a:latin typeface="Times New Roman" pitchFamily="18" charset="0"/>
                <a:cs typeface="Times New Roman" pitchFamily="18" charset="0"/>
              </a:rPr>
              <a:t>reward to Thy bond-servants the prophets and to the saints </a:t>
            </a:r>
            <a:r>
              <a:rPr lang="en-US" sz="2000" dirty="0" smtClean="0">
                <a:latin typeface="Times New Roman" pitchFamily="18" charset="0"/>
                <a:cs typeface="Times New Roman" pitchFamily="18" charset="0"/>
              </a:rPr>
              <a:t>and to those who fear Thy name, the small and the great, and to </a:t>
            </a:r>
            <a:r>
              <a:rPr lang="en-US" sz="2000" b="1" u="sng" dirty="0" smtClean="0">
                <a:solidFill>
                  <a:srgbClr val="C00000"/>
                </a:solidFill>
                <a:latin typeface="Times New Roman" pitchFamily="18" charset="0"/>
                <a:cs typeface="Times New Roman" pitchFamily="18" charset="0"/>
              </a:rPr>
              <a:t>destroy those who destroy the earth</a:t>
            </a:r>
            <a:r>
              <a:rPr lang="en-US" sz="2000" dirty="0" smtClean="0">
                <a:latin typeface="Times New Roman" pitchFamily="18" charset="0"/>
                <a:cs typeface="Times New Roman" pitchFamily="18" charset="0"/>
              </a:rPr>
              <a:t>.”</a:t>
            </a:r>
            <a:r>
              <a:rPr lang="en-US" sz="2000" dirty="0" smtClean="0"/>
              <a:t> </a:t>
            </a:r>
            <a:r>
              <a:rPr lang="en-US" sz="2000" baseline="30000" dirty="0" smtClean="0">
                <a:solidFill>
                  <a:srgbClr val="0000FF"/>
                </a:solidFill>
                <a:latin typeface="Times New Roman" pitchFamily="18" charset="0"/>
                <a:cs typeface="Times New Roman" pitchFamily="18" charset="0"/>
              </a:rPr>
              <a:t>19</a:t>
            </a:r>
            <a:r>
              <a:rPr lang="en-US" sz="2000" dirty="0" smtClean="0">
                <a:latin typeface="Times New Roman" pitchFamily="18" charset="0"/>
                <a:cs typeface="Times New Roman" pitchFamily="18" charset="0"/>
              </a:rPr>
              <a:t>And </a:t>
            </a:r>
            <a:r>
              <a:rPr lang="en-US" sz="2000" b="1" u="sng" dirty="0" smtClean="0">
                <a:latin typeface="Times New Roman" pitchFamily="18" charset="0"/>
                <a:cs typeface="Times New Roman" pitchFamily="18" charset="0"/>
              </a:rPr>
              <a:t>the temple of God </a:t>
            </a:r>
            <a:r>
              <a:rPr lang="en-US" sz="2000" dirty="0" smtClean="0">
                <a:latin typeface="Times New Roman" pitchFamily="18" charset="0"/>
                <a:cs typeface="Times New Roman" pitchFamily="18" charset="0"/>
              </a:rPr>
              <a:t>which is in heaven was opened; and </a:t>
            </a:r>
            <a:r>
              <a:rPr lang="en-US" sz="2000" b="1" u="sng" dirty="0" smtClean="0">
                <a:latin typeface="Times New Roman" pitchFamily="18" charset="0"/>
                <a:cs typeface="Times New Roman" pitchFamily="18" charset="0"/>
              </a:rPr>
              <a:t>the ark of His covenant appeared </a:t>
            </a:r>
            <a:r>
              <a:rPr lang="en-US" sz="2000" dirty="0" smtClean="0">
                <a:latin typeface="Times New Roman" pitchFamily="18" charset="0"/>
                <a:cs typeface="Times New Roman" pitchFamily="18" charset="0"/>
              </a:rPr>
              <a:t>in His temple, and there were flashes of lightning and sounds and peals of thunder and an earthquake and a great hailstorm. </a:t>
            </a:r>
            <a:r>
              <a:rPr lang="en-US" sz="2000" dirty="0" smtClean="0"/>
              <a:t/>
            </a:r>
            <a:br>
              <a:rPr lang="en-US" sz="2000" dirty="0" smtClean="0"/>
            </a:b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a:t>
            </a:fld>
            <a:endParaRPr lang="en-US" dirty="0"/>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30</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7" name="Table 6"/>
          <p:cNvGraphicFramePr>
            <a:graphicFrameLocks noGrp="1"/>
          </p:cNvGraphicFramePr>
          <p:nvPr/>
        </p:nvGraphicFramePr>
        <p:xfrm>
          <a:off x="304800" y="762000"/>
          <a:ext cx="8610601" cy="5486400"/>
        </p:xfrm>
        <a:graphic>
          <a:graphicData uri="http://schemas.openxmlformats.org/drawingml/2006/table">
            <a:tbl>
              <a:tblPr/>
              <a:tblGrid>
                <a:gridCol w="2438400"/>
                <a:gridCol w="4038600"/>
                <a:gridCol w="2133601"/>
              </a:tblGrid>
              <a:tr h="54864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7</a:t>
                      </a:r>
                      <a:r>
                        <a:rPr lang="en-US" sz="1800" dirty="0">
                          <a:latin typeface="Times New Roman"/>
                          <a:ea typeface="Times New Roman"/>
                        </a:rPr>
                        <a:t>And there was </a:t>
                      </a:r>
                      <a:r>
                        <a:rPr lang="en-US" sz="1800" b="1" u="sng" dirty="0">
                          <a:solidFill>
                            <a:srgbClr val="C00000"/>
                          </a:solidFill>
                          <a:latin typeface="Times New Roman"/>
                          <a:ea typeface="Times New Roman"/>
                        </a:rPr>
                        <a:t>war in heaven</a:t>
                      </a:r>
                      <a:r>
                        <a:rPr lang="en-US" sz="1800" dirty="0">
                          <a:latin typeface="Times New Roman"/>
                          <a:ea typeface="Times New Roman"/>
                        </a:rPr>
                        <a:t>, </a:t>
                      </a:r>
                      <a:r>
                        <a:rPr lang="en-US" sz="1800" b="1" u="sng" dirty="0">
                          <a:latin typeface="Times New Roman"/>
                          <a:ea typeface="Times New Roman"/>
                        </a:rPr>
                        <a:t>Michael</a:t>
                      </a:r>
                      <a:r>
                        <a:rPr lang="en-US" sz="1800" dirty="0">
                          <a:latin typeface="Times New Roman"/>
                          <a:ea typeface="Times New Roman"/>
                        </a:rPr>
                        <a:t> and his angels waging </a:t>
                      </a:r>
                      <a:r>
                        <a:rPr lang="en-US" sz="1800" b="1" u="sng" dirty="0">
                          <a:latin typeface="Times New Roman"/>
                          <a:ea typeface="Times New Roman"/>
                        </a:rPr>
                        <a:t>war with the dragon</a:t>
                      </a:r>
                      <a:r>
                        <a:rPr lang="en-US" sz="1800" dirty="0">
                          <a:latin typeface="Times New Roman"/>
                          <a:ea typeface="Times New Roman"/>
                        </a:rPr>
                        <a:t>. And the dragon and his angels waged war, </a:t>
                      </a:r>
                      <a:r>
                        <a:rPr lang="en-US" sz="1800" baseline="30000" dirty="0">
                          <a:solidFill>
                            <a:srgbClr val="0000FF"/>
                          </a:solidFill>
                          <a:latin typeface="Times New Roman"/>
                          <a:ea typeface="Times New Roman"/>
                        </a:rPr>
                        <a:t>8</a:t>
                      </a:r>
                      <a:r>
                        <a:rPr lang="en-US" sz="1800" dirty="0">
                          <a:latin typeface="Times New Roman"/>
                          <a:ea typeface="Times New Roman"/>
                        </a:rPr>
                        <a:t>and they were not strong enough, and there was no longer a place found for them in heaven. </a:t>
                      </a:r>
                      <a:r>
                        <a:rPr lang="en-US" sz="1800" baseline="30000" dirty="0">
                          <a:solidFill>
                            <a:srgbClr val="0000FF"/>
                          </a:solidFill>
                          <a:latin typeface="Times New Roman"/>
                          <a:ea typeface="Times New Roman"/>
                        </a:rPr>
                        <a:t>9</a:t>
                      </a:r>
                      <a:r>
                        <a:rPr lang="en-US" sz="1800" dirty="0">
                          <a:latin typeface="Times New Roman"/>
                          <a:ea typeface="Times New Roman"/>
                        </a:rPr>
                        <a:t>And the </a:t>
                      </a:r>
                      <a:r>
                        <a:rPr lang="en-US" sz="1800" b="1" u="sng" dirty="0">
                          <a:solidFill>
                            <a:srgbClr val="C00000"/>
                          </a:solidFill>
                          <a:latin typeface="Times New Roman"/>
                          <a:ea typeface="Times New Roman"/>
                        </a:rPr>
                        <a:t>great dragon</a:t>
                      </a:r>
                      <a:r>
                        <a:rPr lang="en-US" sz="1800" dirty="0">
                          <a:latin typeface="Times New Roman"/>
                          <a:ea typeface="Times New Roman"/>
                        </a:rPr>
                        <a:t> was thrown down, the </a:t>
                      </a:r>
                      <a:r>
                        <a:rPr lang="en-US" sz="1800" b="1" u="sng" dirty="0">
                          <a:solidFill>
                            <a:srgbClr val="C00000"/>
                          </a:solidFill>
                          <a:latin typeface="Times New Roman"/>
                          <a:ea typeface="Times New Roman"/>
                        </a:rPr>
                        <a:t>serpent</a:t>
                      </a:r>
                      <a:r>
                        <a:rPr lang="en-US" sz="1800" dirty="0">
                          <a:latin typeface="Times New Roman"/>
                          <a:ea typeface="Times New Roman"/>
                        </a:rPr>
                        <a:t> of old who is called the </a:t>
                      </a:r>
                      <a:r>
                        <a:rPr lang="en-US" sz="1800" b="1" u="sng" dirty="0">
                          <a:solidFill>
                            <a:srgbClr val="C00000"/>
                          </a:solidFill>
                          <a:latin typeface="Times New Roman"/>
                          <a:ea typeface="Times New Roman"/>
                        </a:rPr>
                        <a:t>devil</a:t>
                      </a:r>
                      <a:r>
                        <a:rPr lang="en-US" sz="1800" dirty="0">
                          <a:latin typeface="Times New Roman"/>
                          <a:ea typeface="Times New Roman"/>
                        </a:rPr>
                        <a:t> and </a:t>
                      </a:r>
                      <a:r>
                        <a:rPr lang="en-US" sz="1800" b="1" u="sng" dirty="0">
                          <a:solidFill>
                            <a:srgbClr val="C00000"/>
                          </a:solidFill>
                          <a:latin typeface="Times New Roman"/>
                          <a:ea typeface="Times New Roman"/>
                        </a:rPr>
                        <a:t>Satan</a:t>
                      </a:r>
                      <a:r>
                        <a:rPr lang="en-US" sz="1800" dirty="0">
                          <a:latin typeface="Times New Roman"/>
                          <a:ea typeface="Times New Roman"/>
                        </a:rPr>
                        <a:t>, </a:t>
                      </a:r>
                      <a:r>
                        <a:rPr lang="en-US" sz="1800" b="1" u="sng" dirty="0">
                          <a:solidFill>
                            <a:srgbClr val="C00000"/>
                          </a:solidFill>
                          <a:latin typeface="Times New Roman"/>
                          <a:ea typeface="Times New Roman"/>
                        </a:rPr>
                        <a:t>who deceives the whole world</a:t>
                      </a:r>
                      <a:r>
                        <a:rPr lang="en-US" sz="1800" dirty="0">
                          <a:latin typeface="Times New Roman"/>
                          <a:ea typeface="Times New Roman"/>
                        </a:rPr>
                        <a:t>; he was thrown </a:t>
                      </a:r>
                      <a:r>
                        <a:rPr lang="en-US" sz="1800" b="1" u="sng" dirty="0">
                          <a:latin typeface="Times New Roman"/>
                          <a:ea typeface="Times New Roman"/>
                        </a:rPr>
                        <a:t>down to the earth</a:t>
                      </a:r>
                      <a:r>
                        <a:rPr lang="en-US" sz="1800" dirty="0">
                          <a:latin typeface="Times New Roman"/>
                          <a:ea typeface="Times New Roman"/>
                        </a:rPr>
                        <a:t>, and his angels were thrown down with him. </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latin typeface="Times New Roman"/>
                          <a:ea typeface="Times New Roman"/>
                          <a:cs typeface="+mn-cs"/>
                        </a:rPr>
                        <a:t>Jude 1:9 </a:t>
                      </a:r>
                      <a:r>
                        <a:rPr lang="en-US" sz="1800" kern="1200" dirty="0" smtClean="0">
                          <a:solidFill>
                            <a:schemeClr val="tx1"/>
                          </a:solidFill>
                          <a:latin typeface="Times New Roman" pitchFamily="18" charset="0"/>
                          <a:ea typeface="+mn-ea"/>
                          <a:cs typeface="Times New Roman" pitchFamily="18" charset="0"/>
                        </a:rPr>
                        <a:t>But Michael the </a:t>
                      </a:r>
                      <a:r>
                        <a:rPr lang="en-US" sz="1800" b="1" u="sng" kern="1200" dirty="0" smtClean="0">
                          <a:solidFill>
                            <a:schemeClr val="tx1"/>
                          </a:solidFill>
                          <a:latin typeface="Times New Roman" pitchFamily="18" charset="0"/>
                          <a:ea typeface="+mn-ea"/>
                          <a:cs typeface="Times New Roman" pitchFamily="18" charset="0"/>
                        </a:rPr>
                        <a:t>archangel</a:t>
                      </a:r>
                      <a:r>
                        <a:rPr lang="en-US" sz="1800" kern="1200" dirty="0" smtClean="0">
                          <a:solidFill>
                            <a:schemeClr val="tx1"/>
                          </a:solidFill>
                          <a:latin typeface="Times New Roman" pitchFamily="18" charset="0"/>
                          <a:ea typeface="+mn-ea"/>
                          <a:cs typeface="Times New Roman" pitchFamily="18" charset="0"/>
                        </a:rPr>
                        <a:t>…</a:t>
                      </a:r>
                    </a:p>
                    <a:p>
                      <a:pPr marL="102870" marR="0" indent="-102870">
                        <a:spcBef>
                          <a:spcPts val="0"/>
                        </a:spcBef>
                        <a:spcAft>
                          <a:spcPts val="0"/>
                        </a:spcAft>
                      </a:pPr>
                      <a:endParaRPr lang="en-US" sz="1800" b="1" dirty="0" smtClean="0">
                        <a:solidFill>
                          <a:srgbClr val="0000FF"/>
                        </a:solidFill>
                        <a:latin typeface="Times New Roman"/>
                        <a:ea typeface="Times New Roman"/>
                      </a:endParaRPr>
                    </a:p>
                    <a:p>
                      <a:pPr marL="102870" marR="0" indent="-10287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latin typeface="Times New Roman"/>
                          <a:ea typeface="Times New Roman"/>
                        </a:rPr>
                        <a:t>Daniel 12:1</a:t>
                      </a:r>
                      <a:r>
                        <a:rPr lang="en-US" sz="1800" dirty="0" smtClean="0">
                          <a:latin typeface="Times New Roman"/>
                          <a:ea typeface="Times New Roman"/>
                        </a:rPr>
                        <a:t> "Now </a:t>
                      </a:r>
                      <a:r>
                        <a:rPr lang="en-US" sz="1800" b="1" u="sng" dirty="0" smtClean="0">
                          <a:solidFill>
                            <a:srgbClr val="C00000"/>
                          </a:solidFill>
                          <a:latin typeface="Times New Roman"/>
                          <a:ea typeface="Times New Roman"/>
                        </a:rPr>
                        <a:t>at that time</a:t>
                      </a:r>
                      <a:r>
                        <a:rPr lang="en-US" sz="1800" dirty="0" smtClean="0">
                          <a:latin typeface="Times New Roman"/>
                          <a:ea typeface="Times New Roman"/>
                        </a:rPr>
                        <a:t> </a:t>
                      </a:r>
                      <a:r>
                        <a:rPr lang="en-US" sz="1800" b="1" u="sng" dirty="0" smtClean="0">
                          <a:latin typeface="Times New Roman"/>
                          <a:ea typeface="Times New Roman"/>
                        </a:rPr>
                        <a:t>Michael</a:t>
                      </a:r>
                      <a:r>
                        <a:rPr lang="en-US" sz="1800" dirty="0" smtClean="0">
                          <a:latin typeface="Times New Roman"/>
                          <a:ea typeface="Times New Roman"/>
                        </a:rPr>
                        <a:t>, the </a:t>
                      </a:r>
                      <a:r>
                        <a:rPr lang="en-US" sz="1800" b="1" u="sng" dirty="0" smtClean="0">
                          <a:latin typeface="Times New Roman"/>
                          <a:ea typeface="Times New Roman"/>
                        </a:rPr>
                        <a:t>great prince </a:t>
                      </a:r>
                      <a:r>
                        <a:rPr lang="en-US" sz="1800" dirty="0" smtClean="0">
                          <a:latin typeface="Times New Roman"/>
                          <a:ea typeface="Times New Roman"/>
                        </a:rPr>
                        <a:t>who </a:t>
                      </a:r>
                      <a:r>
                        <a:rPr lang="en-US" sz="1800" b="1" u="sng" dirty="0" smtClean="0">
                          <a:solidFill>
                            <a:srgbClr val="C00000"/>
                          </a:solidFill>
                          <a:latin typeface="Times New Roman"/>
                          <a:ea typeface="Times New Roman"/>
                        </a:rPr>
                        <a:t>stands </a:t>
                      </a:r>
                      <a:r>
                        <a:rPr lang="en-US" sz="1800" b="1" i="1" u="sng" dirty="0" smtClean="0">
                          <a:solidFill>
                            <a:srgbClr val="C00000"/>
                          </a:solidFill>
                          <a:latin typeface="Times New Roman"/>
                          <a:ea typeface="Times New Roman"/>
                        </a:rPr>
                        <a:t>guard</a:t>
                      </a:r>
                      <a:r>
                        <a:rPr lang="en-US" sz="1800" b="1" u="sng" dirty="0" smtClean="0">
                          <a:solidFill>
                            <a:srgbClr val="C00000"/>
                          </a:solidFill>
                          <a:latin typeface="Times New Roman"/>
                          <a:ea typeface="Times New Roman"/>
                        </a:rPr>
                        <a:t> over the sons of your people</a:t>
                      </a:r>
                      <a:r>
                        <a:rPr lang="en-US" sz="1800" dirty="0" smtClean="0">
                          <a:latin typeface="Times New Roman"/>
                          <a:ea typeface="Times New Roman"/>
                        </a:rPr>
                        <a:t>, will arise. And there will be a time of distress such as never occurred since there was a nation until that time; and at that time your people, </a:t>
                      </a:r>
                      <a:r>
                        <a:rPr lang="en-US" sz="1800" b="1" u="sng" dirty="0" smtClean="0">
                          <a:latin typeface="Times New Roman"/>
                          <a:ea typeface="Times New Roman"/>
                        </a:rPr>
                        <a:t>everyone who is found written in the book, will be rescued</a:t>
                      </a:r>
                      <a:r>
                        <a:rPr lang="en-US" sz="1800" dirty="0" smtClean="0">
                          <a:latin typeface="Times New Roman"/>
                          <a:ea typeface="Times New Roman"/>
                        </a:rPr>
                        <a:t>. </a:t>
                      </a:r>
                    </a:p>
                    <a:p>
                      <a:pPr marL="102870" marR="0" indent="-102870">
                        <a:spcBef>
                          <a:spcPts val="0"/>
                        </a:spcBef>
                        <a:spcAft>
                          <a:spcPts val="0"/>
                        </a:spcAft>
                      </a:pPr>
                      <a:endParaRPr lang="en-US" sz="1800" b="1" dirty="0" smtClean="0">
                        <a:solidFill>
                          <a:srgbClr val="0000FF"/>
                        </a:solidFill>
                        <a:latin typeface="Times New Roman"/>
                        <a:ea typeface="Times New Roman"/>
                      </a:endParaRPr>
                    </a:p>
                    <a:p>
                      <a:pPr marL="102870" marR="0" indent="-102870">
                        <a:spcBef>
                          <a:spcPts val="0"/>
                        </a:spcBef>
                        <a:spcAft>
                          <a:spcPts val="0"/>
                        </a:spcAft>
                      </a:pPr>
                      <a:r>
                        <a:rPr lang="en-US" sz="1800" b="1" dirty="0" smtClean="0">
                          <a:solidFill>
                            <a:srgbClr val="0000FF"/>
                          </a:solidFill>
                          <a:latin typeface="Times New Roman"/>
                          <a:ea typeface="Times New Roman"/>
                        </a:rPr>
                        <a:t>Luke </a:t>
                      </a:r>
                      <a:r>
                        <a:rPr lang="en-US" sz="1800" b="1" dirty="0">
                          <a:solidFill>
                            <a:srgbClr val="0000FF"/>
                          </a:solidFill>
                          <a:latin typeface="Times New Roman"/>
                          <a:ea typeface="Times New Roman"/>
                        </a:rPr>
                        <a:t>10:18</a:t>
                      </a:r>
                      <a:r>
                        <a:rPr lang="en-US" sz="1800" b="1" dirty="0">
                          <a:latin typeface="Times New Roman"/>
                          <a:ea typeface="Times New Roman"/>
                        </a:rPr>
                        <a:t> </a:t>
                      </a:r>
                      <a:r>
                        <a:rPr lang="en-US" sz="1800" dirty="0">
                          <a:latin typeface="Times New Roman"/>
                          <a:ea typeface="Times New Roman"/>
                        </a:rPr>
                        <a:t>And He said to them, "</a:t>
                      </a:r>
                      <a:r>
                        <a:rPr lang="en-US" sz="1800" dirty="0">
                          <a:solidFill>
                            <a:srgbClr val="FF0000"/>
                          </a:solidFill>
                          <a:latin typeface="Times New Roman"/>
                          <a:ea typeface="Times New Roman"/>
                        </a:rPr>
                        <a:t>I was watching Satan fall from heaven like lightning</a:t>
                      </a:r>
                      <a:r>
                        <a:rPr lang="en-US" sz="1800" dirty="0" smtClean="0">
                          <a:solidFill>
                            <a:srgbClr val="FF0000"/>
                          </a:solidFill>
                          <a:latin typeface="Times New Roman"/>
                          <a:ea typeface="Times New Roman"/>
                        </a:rPr>
                        <a:t>.</a:t>
                      </a:r>
                    </a:p>
                    <a:p>
                      <a:pPr marL="102870" marR="0" indent="-102870">
                        <a:spcBef>
                          <a:spcPts val="0"/>
                        </a:spcBef>
                        <a:spcAft>
                          <a:spcPts val="0"/>
                        </a:spcAft>
                      </a:pPr>
                      <a:endParaRPr lang="en-US" sz="1600" dirty="0">
                        <a:latin typeface="Times New Roman"/>
                        <a:ea typeface="Times New Roman"/>
                      </a:endParaRPr>
                    </a:p>
                    <a:p>
                      <a:pPr marL="102870" marR="0" indent="-102870">
                        <a:spcBef>
                          <a:spcPts val="0"/>
                        </a:spcBef>
                        <a:spcAft>
                          <a:spcPts val="0"/>
                        </a:spcAft>
                      </a:pPr>
                      <a:endParaRPr lang="en-US" sz="1600" dirty="0">
                        <a:latin typeface="Times New Roman"/>
                        <a:ea typeface="Times New Roman"/>
                      </a:endParaRPr>
                    </a:p>
                    <a:p>
                      <a:pPr marL="102870" marR="0" indent="-102870">
                        <a:spcBef>
                          <a:spcPts val="0"/>
                        </a:spcBef>
                        <a:spcAft>
                          <a:spcPts val="0"/>
                        </a:spcAft>
                      </a:pPr>
                      <a:r>
                        <a:rPr lang="en-US" sz="1800" b="1" dirty="0">
                          <a:solidFill>
                            <a:srgbClr val="0000FF"/>
                          </a:solidFill>
                          <a:latin typeface="Times New Roman"/>
                          <a:ea typeface="Times New Roman"/>
                        </a:rPr>
                        <a:t>Daniel 10:21</a:t>
                      </a:r>
                      <a:r>
                        <a:rPr lang="en-US" sz="1800" b="1" dirty="0">
                          <a:latin typeface="Times New Roman"/>
                          <a:ea typeface="Times New Roman"/>
                        </a:rPr>
                        <a:t> </a:t>
                      </a:r>
                      <a:r>
                        <a:rPr lang="en-US" sz="1800" baseline="30000" dirty="0">
                          <a:solidFill>
                            <a:srgbClr val="000000"/>
                          </a:solidFill>
                          <a:latin typeface="Times New Roman"/>
                          <a:ea typeface="Times New Roman"/>
                        </a:rPr>
                        <a:t> </a:t>
                      </a:r>
                      <a:r>
                        <a:rPr lang="en-US" sz="1800" dirty="0">
                          <a:latin typeface="Times New Roman"/>
                          <a:ea typeface="Times New Roman"/>
                        </a:rPr>
                        <a:t>"… there is no one who stands firmly with me against these </a:t>
                      </a:r>
                      <a:r>
                        <a:rPr lang="en-US" sz="1800" i="1" dirty="0">
                          <a:latin typeface="Times New Roman"/>
                          <a:ea typeface="Times New Roman"/>
                        </a:rPr>
                        <a:t>forces</a:t>
                      </a:r>
                      <a:r>
                        <a:rPr lang="en-US" sz="1800" dirty="0">
                          <a:latin typeface="Times New Roman"/>
                          <a:ea typeface="Times New Roman"/>
                        </a:rPr>
                        <a:t> except </a:t>
                      </a:r>
                      <a:r>
                        <a:rPr lang="en-US" sz="1800" b="1" u="sng" dirty="0">
                          <a:solidFill>
                            <a:srgbClr val="C00000"/>
                          </a:solidFill>
                          <a:latin typeface="Times New Roman"/>
                          <a:ea typeface="Times New Roman"/>
                        </a:rPr>
                        <a:t>Michael your prince</a:t>
                      </a:r>
                      <a:r>
                        <a:rPr lang="en-US" sz="1800" dirty="0">
                          <a:latin typeface="Times New Roman"/>
                          <a:ea typeface="Times New Roman"/>
                        </a:rPr>
                        <a:t>. </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smtClean="0">
                        <a:latin typeface="Times New Roman"/>
                        <a:ea typeface="Times New Roman"/>
                      </a:endParaRPr>
                    </a:p>
                    <a:p>
                      <a:pPr marL="0" marR="0">
                        <a:spcBef>
                          <a:spcPts val="0"/>
                        </a:spcBef>
                        <a:spcAft>
                          <a:spcPts val="0"/>
                        </a:spcAft>
                      </a:pPr>
                      <a:endParaRPr lang="en-US" sz="1800" dirty="0" smtClean="0">
                        <a:latin typeface="Times New Roman"/>
                        <a:ea typeface="Times New Roman"/>
                      </a:endParaRPr>
                    </a:p>
                    <a:p>
                      <a:pPr marL="0" marR="0">
                        <a:spcBef>
                          <a:spcPts val="0"/>
                        </a:spcBef>
                        <a:spcAft>
                          <a:spcPts val="0"/>
                        </a:spcAft>
                      </a:pPr>
                      <a:endParaRPr lang="en-US" sz="1800" dirty="0" smtClean="0">
                        <a:latin typeface="Times New Roman"/>
                        <a:ea typeface="Times New Roman"/>
                      </a:endParaRPr>
                    </a:p>
                    <a:p>
                      <a:pPr marL="0" marR="0">
                        <a:spcBef>
                          <a:spcPts val="0"/>
                        </a:spcBef>
                        <a:spcAft>
                          <a:spcPts val="0"/>
                        </a:spcAft>
                      </a:pPr>
                      <a:endParaRPr lang="en-US" sz="1800" dirty="0">
                        <a:latin typeface="Times New Roman"/>
                        <a:ea typeface="Times New Roman"/>
                      </a:endParaRPr>
                    </a:p>
                    <a:p>
                      <a:pPr marL="342900" marR="0" lvl="0" indent="-342900">
                        <a:spcBef>
                          <a:spcPts val="0"/>
                        </a:spcBef>
                        <a:spcAft>
                          <a:spcPts val="0"/>
                        </a:spcAft>
                        <a:buFont typeface="Symbol"/>
                        <a:buChar char=""/>
                      </a:pPr>
                      <a:r>
                        <a:rPr lang="en-US" sz="1800" dirty="0">
                          <a:latin typeface="Times New Roman"/>
                          <a:ea typeface="Times New Roman"/>
                        </a:rPr>
                        <a:t>“At that time” – after the antichrist pitches his tents by Jerusalem</a:t>
                      </a:r>
                      <a:r>
                        <a:rPr lang="en-US" sz="1800" dirty="0" smtClean="0">
                          <a:latin typeface="Times New Roman"/>
                          <a:ea typeface="Times New Roman"/>
                        </a:rPr>
                        <a:t>.</a:t>
                      </a:r>
                    </a:p>
                    <a:p>
                      <a:pPr marL="342900" marR="0" lvl="0" indent="-342900">
                        <a:spcBef>
                          <a:spcPts val="0"/>
                        </a:spcBef>
                        <a:spcAft>
                          <a:spcPts val="0"/>
                        </a:spcAft>
                        <a:buFont typeface="Symbol"/>
                        <a:buChar char=""/>
                      </a:pPr>
                      <a:endParaRPr lang="en-US" sz="1800" dirty="0" smtClean="0">
                        <a:latin typeface="Times New Roman"/>
                        <a:ea typeface="Times New Roman"/>
                      </a:endParaRPr>
                    </a:p>
                    <a:p>
                      <a:pPr marL="342900" marR="0" lvl="0" indent="-342900">
                        <a:spcBef>
                          <a:spcPts val="0"/>
                        </a:spcBef>
                        <a:spcAft>
                          <a:spcPts val="0"/>
                        </a:spcAft>
                        <a:buFont typeface="Symbol"/>
                        <a:buChar char=""/>
                      </a:pPr>
                      <a:endParaRPr lang="en-US" sz="1800" dirty="0" smtClean="0">
                        <a:latin typeface="Times New Roman"/>
                        <a:ea typeface="Times New Roman"/>
                      </a:endParaRPr>
                    </a:p>
                    <a:p>
                      <a:pPr marL="342900" marR="0" lvl="0" indent="-342900">
                        <a:spcBef>
                          <a:spcPts val="0"/>
                        </a:spcBef>
                        <a:spcAft>
                          <a:spcPts val="0"/>
                        </a:spcAft>
                        <a:buFont typeface="Symbol"/>
                        <a:buChar char=""/>
                      </a:pPr>
                      <a:endParaRPr lang="en-US" sz="1800" dirty="0" smtClean="0">
                        <a:latin typeface="Times New Roman"/>
                        <a:ea typeface="Times New Roman"/>
                      </a:endParaRP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latin typeface="Times New Roman"/>
                          <a:ea typeface="Times New Roman"/>
                        </a:rPr>
                        <a:t>Michael is associated with war and conflict. He is not a messenger angel, he is a warrior. </a:t>
                      </a:r>
                      <a:r>
                        <a:rPr lang="en-US" sz="1800" dirty="0" smtClean="0">
                          <a:latin typeface="Times New Roman"/>
                          <a:ea typeface="Times New Roman"/>
                        </a:rPr>
                        <a:t>Prince of Israel.</a:t>
                      </a:r>
                      <a:endParaRPr lang="en-US" sz="16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10-12</a:t>
            </a:r>
          </a:p>
        </p:txBody>
      </p:sp>
      <p:sp>
        <p:nvSpPr>
          <p:cNvPr id="3" name="Content Placeholder 2"/>
          <p:cNvSpPr>
            <a:spLocks noGrp="1"/>
          </p:cNvSpPr>
          <p:nvPr>
            <p:ph idx="1"/>
          </p:nvPr>
        </p:nvSpPr>
        <p:spPr>
          <a:xfrm>
            <a:off x="457200" y="1219200"/>
            <a:ext cx="8229600" cy="4525963"/>
          </a:xfrm>
        </p:spPr>
        <p:txBody>
          <a:bodyPr>
            <a:noAutofit/>
          </a:bodyPr>
          <a:lstStyle/>
          <a:p>
            <a:pPr>
              <a:buNone/>
            </a:pPr>
            <a:r>
              <a:rPr lang="en-US" sz="2800" baseline="30000" dirty="0" smtClean="0">
                <a:solidFill>
                  <a:srgbClr val="0000FF"/>
                </a:solidFill>
                <a:latin typeface="Times New Roman" pitchFamily="18" charset="0"/>
                <a:cs typeface="Times New Roman" pitchFamily="18" charset="0"/>
              </a:rPr>
              <a:t>10</a:t>
            </a:r>
            <a:r>
              <a:rPr lang="en-US" sz="2800" dirty="0" smtClean="0">
                <a:latin typeface="Times New Roman" pitchFamily="18" charset="0"/>
                <a:cs typeface="Times New Roman" pitchFamily="18" charset="0"/>
              </a:rPr>
              <a:t>And I heard a loud voice in heaven, saying, "Now the </a:t>
            </a:r>
            <a:r>
              <a:rPr lang="en-US" sz="2800" b="1" u="sng" dirty="0" smtClean="0">
                <a:solidFill>
                  <a:srgbClr val="C00000"/>
                </a:solidFill>
                <a:latin typeface="Times New Roman" pitchFamily="18" charset="0"/>
                <a:cs typeface="Times New Roman" pitchFamily="18" charset="0"/>
              </a:rPr>
              <a:t>salvation</a:t>
            </a:r>
            <a:r>
              <a:rPr lang="en-US" sz="2800" dirty="0" smtClean="0">
                <a:latin typeface="Times New Roman" pitchFamily="18" charset="0"/>
                <a:cs typeface="Times New Roman" pitchFamily="18" charset="0"/>
              </a:rPr>
              <a:t>, and the </a:t>
            </a:r>
            <a:r>
              <a:rPr lang="en-US" sz="2800" b="1" u="sng" dirty="0" smtClean="0">
                <a:solidFill>
                  <a:srgbClr val="C00000"/>
                </a:solidFill>
                <a:latin typeface="Times New Roman" pitchFamily="18" charset="0"/>
                <a:cs typeface="Times New Roman" pitchFamily="18" charset="0"/>
              </a:rPr>
              <a:t>power</a:t>
            </a:r>
            <a:r>
              <a:rPr lang="en-US" sz="2800" dirty="0" smtClean="0">
                <a:latin typeface="Times New Roman" pitchFamily="18" charset="0"/>
                <a:cs typeface="Times New Roman" pitchFamily="18" charset="0"/>
              </a:rPr>
              <a:t>, and the </a:t>
            </a:r>
            <a:r>
              <a:rPr lang="en-US" sz="2800" b="1" u="sng" dirty="0" smtClean="0">
                <a:solidFill>
                  <a:srgbClr val="C00000"/>
                </a:solidFill>
                <a:latin typeface="Times New Roman" pitchFamily="18" charset="0"/>
                <a:cs typeface="Times New Roman" pitchFamily="18" charset="0"/>
              </a:rPr>
              <a:t>kingdom of our God</a:t>
            </a:r>
            <a:r>
              <a:rPr lang="en-US" sz="2800" dirty="0" smtClean="0">
                <a:latin typeface="Times New Roman" pitchFamily="18" charset="0"/>
                <a:cs typeface="Times New Roman" pitchFamily="18" charset="0"/>
              </a:rPr>
              <a:t> and the </a:t>
            </a:r>
            <a:r>
              <a:rPr lang="en-US" sz="2800" b="1" u="sng" dirty="0" smtClean="0">
                <a:solidFill>
                  <a:srgbClr val="C00000"/>
                </a:solidFill>
                <a:latin typeface="Times New Roman" pitchFamily="18" charset="0"/>
                <a:cs typeface="Times New Roman" pitchFamily="18" charset="0"/>
              </a:rPr>
              <a:t>authority of His Christ </a:t>
            </a:r>
            <a:r>
              <a:rPr lang="en-US" sz="2800" dirty="0" smtClean="0">
                <a:latin typeface="Times New Roman" pitchFamily="18" charset="0"/>
                <a:cs typeface="Times New Roman" pitchFamily="18" charset="0"/>
              </a:rPr>
              <a:t>have come, for the accuser of our brethren has been thrown down, who accuses them before our God day and night. </a:t>
            </a:r>
            <a:r>
              <a:rPr lang="en-US" sz="2800" baseline="30000" dirty="0" smtClean="0">
                <a:solidFill>
                  <a:srgbClr val="0000FF"/>
                </a:solidFill>
                <a:latin typeface="Times New Roman" pitchFamily="18" charset="0"/>
                <a:cs typeface="Times New Roman" pitchFamily="18" charset="0"/>
              </a:rPr>
              <a:t>11</a:t>
            </a:r>
            <a:r>
              <a:rPr lang="en-US" sz="2800" dirty="0" smtClean="0">
                <a:latin typeface="Times New Roman" pitchFamily="18" charset="0"/>
                <a:cs typeface="Times New Roman" pitchFamily="18" charset="0"/>
              </a:rPr>
              <a:t>"And they </a:t>
            </a:r>
            <a:r>
              <a:rPr lang="en-US" sz="2800" b="1" u="sng" dirty="0" smtClean="0">
                <a:solidFill>
                  <a:srgbClr val="C00000"/>
                </a:solidFill>
                <a:latin typeface="Times New Roman" pitchFamily="18" charset="0"/>
                <a:cs typeface="Times New Roman" pitchFamily="18" charset="0"/>
              </a:rPr>
              <a:t>overcame</a:t>
            </a:r>
            <a:r>
              <a:rPr lang="en-US" sz="2800" dirty="0" smtClean="0">
                <a:latin typeface="Times New Roman" pitchFamily="18" charset="0"/>
                <a:cs typeface="Times New Roman" pitchFamily="18" charset="0"/>
              </a:rPr>
              <a:t> him because of the </a:t>
            </a:r>
            <a:r>
              <a:rPr lang="en-US" sz="2800" b="1" u="sng" dirty="0" smtClean="0">
                <a:solidFill>
                  <a:srgbClr val="C00000"/>
                </a:solidFill>
                <a:latin typeface="Times New Roman" pitchFamily="18" charset="0"/>
                <a:cs typeface="Times New Roman" pitchFamily="18" charset="0"/>
              </a:rPr>
              <a:t>blood of the Lamb </a:t>
            </a:r>
            <a:r>
              <a:rPr lang="en-US" sz="2800" dirty="0" smtClean="0">
                <a:latin typeface="Times New Roman" pitchFamily="18" charset="0"/>
                <a:cs typeface="Times New Roman" pitchFamily="18" charset="0"/>
              </a:rPr>
              <a:t>and because of </a:t>
            </a:r>
            <a:r>
              <a:rPr lang="en-US" sz="2800" b="1" u="sng" dirty="0" smtClean="0">
                <a:solidFill>
                  <a:srgbClr val="C00000"/>
                </a:solidFill>
                <a:latin typeface="Times New Roman" pitchFamily="18" charset="0"/>
                <a:cs typeface="Times New Roman" pitchFamily="18" charset="0"/>
              </a:rPr>
              <a:t>the word of their testimony</a:t>
            </a:r>
            <a:r>
              <a:rPr lang="en-US" sz="2800" dirty="0" smtClean="0">
                <a:latin typeface="Times New Roman" pitchFamily="18" charset="0"/>
                <a:cs typeface="Times New Roman" pitchFamily="18" charset="0"/>
              </a:rPr>
              <a:t>, and </a:t>
            </a:r>
            <a:r>
              <a:rPr lang="en-US" sz="2800" b="1" u="sng" dirty="0" smtClean="0">
                <a:solidFill>
                  <a:srgbClr val="C00000"/>
                </a:solidFill>
                <a:latin typeface="Times New Roman" pitchFamily="18" charset="0"/>
                <a:cs typeface="Times New Roman" pitchFamily="18" charset="0"/>
              </a:rPr>
              <a:t>they did not love their life even to death</a:t>
            </a:r>
            <a:r>
              <a:rPr lang="en-US" sz="2800" dirty="0" smtClean="0">
                <a:latin typeface="Times New Roman" pitchFamily="18" charset="0"/>
                <a:cs typeface="Times New Roman" pitchFamily="18" charset="0"/>
              </a:rPr>
              <a:t>. </a:t>
            </a:r>
            <a:r>
              <a:rPr lang="en-US" sz="2800" baseline="30000" dirty="0" smtClean="0">
                <a:solidFill>
                  <a:srgbClr val="0000FF"/>
                </a:solidFill>
                <a:latin typeface="Times New Roman" pitchFamily="18" charset="0"/>
                <a:cs typeface="Times New Roman" pitchFamily="18" charset="0"/>
              </a:rPr>
              <a:t>12</a:t>
            </a:r>
            <a:r>
              <a:rPr lang="en-US" sz="2800" dirty="0" smtClean="0">
                <a:latin typeface="Times New Roman" pitchFamily="18" charset="0"/>
                <a:cs typeface="Times New Roman" pitchFamily="18" charset="0"/>
              </a:rPr>
              <a:t>"For this reason, </a:t>
            </a:r>
            <a:r>
              <a:rPr lang="en-US" sz="2800" b="1" u="sng" dirty="0" smtClean="0">
                <a:solidFill>
                  <a:srgbClr val="C00000"/>
                </a:solidFill>
                <a:latin typeface="Times New Roman" pitchFamily="18" charset="0"/>
                <a:cs typeface="Times New Roman" pitchFamily="18" charset="0"/>
              </a:rPr>
              <a:t>rejoice</a:t>
            </a:r>
            <a:r>
              <a:rPr lang="en-US" sz="2800" dirty="0" smtClean="0">
                <a:latin typeface="Times New Roman" pitchFamily="18" charset="0"/>
                <a:cs typeface="Times New Roman" pitchFamily="18" charset="0"/>
              </a:rPr>
              <a:t>, O heavens and you who dwell in them. </a:t>
            </a:r>
            <a:r>
              <a:rPr lang="en-US" sz="2800" b="1" u="sng" dirty="0" smtClean="0">
                <a:solidFill>
                  <a:srgbClr val="C00000"/>
                </a:solidFill>
                <a:latin typeface="Times New Roman" pitchFamily="18" charset="0"/>
                <a:cs typeface="Times New Roman" pitchFamily="18" charset="0"/>
              </a:rPr>
              <a:t>Woe</a:t>
            </a:r>
            <a:r>
              <a:rPr lang="en-US" sz="2800" dirty="0" smtClean="0">
                <a:latin typeface="Times New Roman" pitchFamily="18" charset="0"/>
                <a:cs typeface="Times New Roman" pitchFamily="18" charset="0"/>
              </a:rPr>
              <a:t> to the earth and the sea, because the devil has come down to you, having great wrath, knowing that he has </a:t>
            </a:r>
            <a:r>
              <a:rPr lang="en-US" sz="2800" i="1" dirty="0" smtClean="0">
                <a:latin typeface="Times New Roman" pitchFamily="18" charset="0"/>
                <a:cs typeface="Times New Roman" pitchFamily="18" charset="0"/>
              </a:rPr>
              <a:t>only</a:t>
            </a:r>
            <a:r>
              <a:rPr lang="en-US" sz="2800" dirty="0" smtClean="0">
                <a:latin typeface="Times New Roman" pitchFamily="18" charset="0"/>
                <a:cs typeface="Times New Roman" pitchFamily="18" charset="0"/>
              </a:rPr>
              <a:t> a short time."</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32</a:t>
            </a:fld>
            <a:endParaRPr lang="en-US"/>
          </a:p>
        </p:txBody>
      </p:sp>
      <p:sp>
        <p:nvSpPr>
          <p:cNvPr id="8" name="TextBox 7"/>
          <p:cNvSpPr txBox="1"/>
          <p:nvPr/>
        </p:nvSpPr>
        <p:spPr>
          <a:xfrm>
            <a:off x="304800" y="3048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7" name="Table 6"/>
          <p:cNvGraphicFramePr>
            <a:graphicFrameLocks noGrp="1"/>
          </p:cNvGraphicFramePr>
          <p:nvPr/>
        </p:nvGraphicFramePr>
        <p:xfrm>
          <a:off x="380999" y="914400"/>
          <a:ext cx="8382002" cy="5486400"/>
        </p:xfrm>
        <a:graphic>
          <a:graphicData uri="http://schemas.openxmlformats.org/drawingml/2006/table">
            <a:tbl>
              <a:tblPr/>
              <a:tblGrid>
                <a:gridCol w="2664477"/>
                <a:gridCol w="4041124"/>
                <a:gridCol w="1676401"/>
              </a:tblGrid>
              <a:tr h="54864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10</a:t>
                      </a:r>
                      <a:r>
                        <a:rPr lang="en-US" sz="1600" dirty="0">
                          <a:latin typeface="Times New Roman"/>
                          <a:ea typeface="Times New Roman"/>
                        </a:rPr>
                        <a:t>And I heard a </a:t>
                      </a:r>
                      <a:r>
                        <a:rPr lang="en-US" sz="1600" b="1" u="sng" dirty="0">
                          <a:latin typeface="Times New Roman"/>
                          <a:ea typeface="Times New Roman"/>
                        </a:rPr>
                        <a:t>loud voice</a:t>
                      </a:r>
                      <a:r>
                        <a:rPr lang="en-US" sz="1600" dirty="0">
                          <a:latin typeface="Times New Roman"/>
                          <a:ea typeface="Times New Roman"/>
                        </a:rPr>
                        <a:t> in heaven, saying, "Now the </a:t>
                      </a:r>
                      <a:r>
                        <a:rPr lang="en-US" sz="1600" b="1" u="sng" dirty="0">
                          <a:solidFill>
                            <a:srgbClr val="C00000"/>
                          </a:solidFill>
                          <a:latin typeface="Times New Roman"/>
                          <a:ea typeface="Times New Roman"/>
                        </a:rPr>
                        <a:t>salvation</a:t>
                      </a:r>
                      <a:r>
                        <a:rPr lang="en-US" sz="1600" dirty="0">
                          <a:latin typeface="Times New Roman"/>
                          <a:ea typeface="Times New Roman"/>
                        </a:rPr>
                        <a:t>, and the </a:t>
                      </a:r>
                      <a:r>
                        <a:rPr lang="en-US" sz="1600" b="1" u="sng" dirty="0">
                          <a:solidFill>
                            <a:srgbClr val="C00000"/>
                          </a:solidFill>
                          <a:latin typeface="Times New Roman"/>
                          <a:ea typeface="Times New Roman"/>
                        </a:rPr>
                        <a:t>power</a:t>
                      </a:r>
                      <a:r>
                        <a:rPr lang="en-US" sz="1600" dirty="0">
                          <a:latin typeface="Times New Roman"/>
                          <a:ea typeface="Times New Roman"/>
                        </a:rPr>
                        <a:t>, and the </a:t>
                      </a:r>
                      <a:r>
                        <a:rPr lang="en-US" sz="1600" b="1" u="sng" dirty="0">
                          <a:solidFill>
                            <a:srgbClr val="C00000"/>
                          </a:solidFill>
                          <a:latin typeface="Times New Roman"/>
                          <a:ea typeface="Times New Roman"/>
                        </a:rPr>
                        <a:t>kingdom</a:t>
                      </a:r>
                      <a:r>
                        <a:rPr lang="en-US" sz="1600" dirty="0">
                          <a:latin typeface="Times New Roman"/>
                          <a:ea typeface="Times New Roman"/>
                        </a:rPr>
                        <a:t> of our God and the </a:t>
                      </a:r>
                      <a:r>
                        <a:rPr lang="en-US" sz="1600" b="1" u="sng" dirty="0">
                          <a:solidFill>
                            <a:srgbClr val="C00000"/>
                          </a:solidFill>
                          <a:latin typeface="Times New Roman"/>
                          <a:ea typeface="Times New Roman"/>
                        </a:rPr>
                        <a:t>authority</a:t>
                      </a:r>
                      <a:r>
                        <a:rPr lang="en-US" sz="1600" dirty="0">
                          <a:latin typeface="Times New Roman"/>
                          <a:ea typeface="Times New Roman"/>
                        </a:rPr>
                        <a:t> of His Christ have come, for the </a:t>
                      </a:r>
                      <a:r>
                        <a:rPr lang="en-US" sz="1600" b="1" u="sng" dirty="0">
                          <a:latin typeface="Times New Roman"/>
                          <a:ea typeface="Times New Roman"/>
                        </a:rPr>
                        <a:t>accuser of our brethren</a:t>
                      </a:r>
                      <a:r>
                        <a:rPr lang="en-US" sz="1600" dirty="0">
                          <a:latin typeface="Times New Roman"/>
                          <a:ea typeface="Times New Roman"/>
                        </a:rPr>
                        <a:t> has been thrown down, </a:t>
                      </a:r>
                      <a:r>
                        <a:rPr lang="en-US" sz="1600" b="1" u="sng" dirty="0">
                          <a:latin typeface="Times New Roman"/>
                          <a:ea typeface="Times New Roman"/>
                        </a:rPr>
                        <a:t>who accuses them before our God day and night</a:t>
                      </a:r>
                      <a:r>
                        <a:rPr lang="en-US" sz="1600" dirty="0">
                          <a:latin typeface="Times New Roman"/>
                          <a:ea typeface="Times New Roman"/>
                        </a:rPr>
                        <a:t>. </a:t>
                      </a:r>
                      <a:r>
                        <a:rPr lang="en-US" sz="1600" baseline="30000" dirty="0">
                          <a:solidFill>
                            <a:srgbClr val="0000FF"/>
                          </a:solidFill>
                          <a:latin typeface="Times New Roman"/>
                          <a:ea typeface="Times New Roman"/>
                        </a:rPr>
                        <a:t>11</a:t>
                      </a:r>
                      <a:r>
                        <a:rPr lang="en-US" sz="1600" dirty="0">
                          <a:latin typeface="Times New Roman"/>
                          <a:ea typeface="Times New Roman"/>
                        </a:rPr>
                        <a:t>"And </a:t>
                      </a:r>
                      <a:r>
                        <a:rPr lang="en-US" sz="1600" b="1" u="sng" dirty="0">
                          <a:solidFill>
                            <a:srgbClr val="C00000"/>
                          </a:solidFill>
                          <a:latin typeface="Times New Roman"/>
                          <a:ea typeface="Times New Roman"/>
                        </a:rPr>
                        <a:t>they overcame </a:t>
                      </a:r>
                      <a:r>
                        <a:rPr lang="en-US" sz="1600" dirty="0">
                          <a:latin typeface="Times New Roman"/>
                          <a:ea typeface="Times New Roman"/>
                        </a:rPr>
                        <a:t>him because of the </a:t>
                      </a:r>
                      <a:r>
                        <a:rPr lang="en-US" sz="1600" b="1" u="sng" dirty="0">
                          <a:solidFill>
                            <a:srgbClr val="C00000"/>
                          </a:solidFill>
                          <a:latin typeface="Times New Roman"/>
                          <a:ea typeface="Times New Roman"/>
                        </a:rPr>
                        <a:t>blood of the Lamb</a:t>
                      </a:r>
                      <a:r>
                        <a:rPr lang="en-US" sz="1600" dirty="0">
                          <a:latin typeface="Times New Roman"/>
                          <a:ea typeface="Times New Roman"/>
                        </a:rPr>
                        <a:t> and because of the word of </a:t>
                      </a:r>
                      <a:r>
                        <a:rPr lang="en-US" sz="1600" b="1" u="sng" dirty="0">
                          <a:solidFill>
                            <a:srgbClr val="C00000"/>
                          </a:solidFill>
                          <a:latin typeface="Times New Roman"/>
                          <a:ea typeface="Times New Roman"/>
                        </a:rPr>
                        <a:t>their testimony</a:t>
                      </a:r>
                      <a:r>
                        <a:rPr lang="en-US" sz="1600" dirty="0">
                          <a:latin typeface="Times New Roman"/>
                          <a:ea typeface="Times New Roman"/>
                        </a:rPr>
                        <a:t>, and they </a:t>
                      </a:r>
                      <a:r>
                        <a:rPr lang="en-US" sz="1600" b="1" u="sng" dirty="0">
                          <a:solidFill>
                            <a:srgbClr val="C00000"/>
                          </a:solidFill>
                          <a:latin typeface="Times New Roman"/>
                          <a:ea typeface="Times New Roman"/>
                        </a:rPr>
                        <a:t>did not love their life</a:t>
                      </a:r>
                      <a:r>
                        <a:rPr lang="en-US" sz="1600" dirty="0">
                          <a:latin typeface="Times New Roman"/>
                          <a:ea typeface="Times New Roman"/>
                        </a:rPr>
                        <a:t> even to death. </a:t>
                      </a:r>
                      <a:r>
                        <a:rPr lang="en-US" sz="1600" baseline="30000" dirty="0">
                          <a:solidFill>
                            <a:srgbClr val="0000FF"/>
                          </a:solidFill>
                          <a:latin typeface="Times New Roman"/>
                          <a:ea typeface="Times New Roman"/>
                        </a:rPr>
                        <a:t>12</a:t>
                      </a:r>
                      <a:r>
                        <a:rPr lang="en-US" sz="1600" dirty="0">
                          <a:latin typeface="Times New Roman"/>
                          <a:ea typeface="Times New Roman"/>
                        </a:rPr>
                        <a:t>"For this reason, rejoice, O heavens and you who dwell in them. </a:t>
                      </a:r>
                      <a:r>
                        <a:rPr lang="en-US" sz="1600" b="1" u="sng" dirty="0">
                          <a:latin typeface="Times New Roman"/>
                          <a:ea typeface="Times New Roman"/>
                        </a:rPr>
                        <a:t>Woe to the earth and the sea, because the devil has come down to you, having great </a:t>
                      </a:r>
                      <a:r>
                        <a:rPr lang="en-US" sz="1600" b="1" u="sng" dirty="0">
                          <a:solidFill>
                            <a:srgbClr val="C00000"/>
                          </a:solidFill>
                          <a:latin typeface="Times New Roman"/>
                          <a:ea typeface="Times New Roman"/>
                        </a:rPr>
                        <a:t>wrath</a:t>
                      </a:r>
                      <a:r>
                        <a:rPr lang="en-US" sz="1600" b="1" u="none" dirty="0">
                          <a:latin typeface="Times New Roman"/>
                          <a:ea typeface="Times New Roman"/>
                        </a:rPr>
                        <a:t>, </a:t>
                      </a:r>
                      <a:r>
                        <a:rPr lang="en-US" sz="1600" b="1" u="sng" dirty="0">
                          <a:latin typeface="Times New Roman"/>
                          <a:ea typeface="Times New Roman"/>
                        </a:rPr>
                        <a:t>knowing that he has </a:t>
                      </a:r>
                      <a:r>
                        <a:rPr lang="en-US" sz="1600" b="1" i="1" u="sng" dirty="0">
                          <a:latin typeface="Times New Roman"/>
                          <a:ea typeface="Times New Roman"/>
                        </a:rPr>
                        <a:t>only</a:t>
                      </a:r>
                      <a:r>
                        <a:rPr lang="en-US" sz="1600" b="1" u="sng" dirty="0">
                          <a:latin typeface="Times New Roman"/>
                          <a:ea typeface="Times New Roman"/>
                        </a:rPr>
                        <a:t> a short time</a:t>
                      </a:r>
                      <a:r>
                        <a:rPr lang="en-US" sz="1600" dirty="0">
                          <a:latin typeface="Times New Roman"/>
                          <a:ea typeface="Times New Roman"/>
                        </a:rPr>
                        <a:t>."</a:t>
                      </a:r>
                      <a:endParaRPr lang="en-US" sz="14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a:solidFill>
                            <a:srgbClr val="0000FF"/>
                          </a:solidFill>
                          <a:latin typeface="Times New Roman"/>
                          <a:ea typeface="Times New Roman"/>
                        </a:rPr>
                        <a:t>Rev. 6:10</a:t>
                      </a:r>
                      <a:r>
                        <a:rPr lang="en-US" sz="1600" dirty="0">
                          <a:latin typeface="Times New Roman"/>
                          <a:ea typeface="Times New Roman"/>
                        </a:rPr>
                        <a:t> and they (</a:t>
                      </a:r>
                      <a:r>
                        <a:rPr lang="en-US" sz="1600" i="1" dirty="0">
                          <a:latin typeface="Times New Roman"/>
                          <a:ea typeface="Times New Roman"/>
                        </a:rPr>
                        <a:t>from under the altar</a:t>
                      </a:r>
                      <a:r>
                        <a:rPr lang="en-US" sz="1600" dirty="0">
                          <a:latin typeface="Times New Roman"/>
                          <a:ea typeface="Times New Roman"/>
                        </a:rPr>
                        <a:t>) </a:t>
                      </a:r>
                      <a:r>
                        <a:rPr lang="en-US" sz="1600" b="1" u="sng" dirty="0">
                          <a:solidFill>
                            <a:srgbClr val="C00000"/>
                          </a:solidFill>
                          <a:latin typeface="Times New Roman"/>
                          <a:ea typeface="Times New Roman"/>
                        </a:rPr>
                        <a:t>cried out</a:t>
                      </a:r>
                      <a:r>
                        <a:rPr lang="en-US" sz="1600" dirty="0">
                          <a:latin typeface="Times New Roman"/>
                          <a:ea typeface="Times New Roman"/>
                        </a:rPr>
                        <a:t> with a </a:t>
                      </a:r>
                      <a:r>
                        <a:rPr lang="en-US" sz="1600" b="1" u="sng" dirty="0">
                          <a:latin typeface="Times New Roman"/>
                          <a:ea typeface="Times New Roman"/>
                        </a:rPr>
                        <a:t>loud voice</a:t>
                      </a:r>
                      <a:r>
                        <a:rPr lang="en-US" sz="1600" dirty="0">
                          <a:latin typeface="Times New Roman"/>
                          <a:ea typeface="Times New Roman"/>
                        </a:rPr>
                        <a:t>, saying, "How long, O Lord, holy and true, wilt Thou refrain from judging and avenging our blood on those who dwell on the earth?"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Rev. 7:9-14</a:t>
                      </a:r>
                      <a:r>
                        <a:rPr lang="en-US" sz="1600" dirty="0">
                          <a:latin typeface="Times New Roman"/>
                          <a:ea typeface="Times New Roman"/>
                        </a:rPr>
                        <a:t> … behold, a </a:t>
                      </a:r>
                      <a:r>
                        <a:rPr lang="en-US" sz="1600" b="1" u="sng" dirty="0">
                          <a:latin typeface="Times New Roman"/>
                          <a:ea typeface="Times New Roman"/>
                        </a:rPr>
                        <a:t>great multitude</a:t>
                      </a:r>
                      <a:r>
                        <a:rPr lang="en-US" sz="1600" dirty="0">
                          <a:latin typeface="Times New Roman"/>
                          <a:ea typeface="Times New Roman"/>
                        </a:rPr>
                        <a:t> </a:t>
                      </a:r>
                      <a:r>
                        <a:rPr lang="en-US" sz="1600" i="1" dirty="0">
                          <a:latin typeface="Times New Roman"/>
                          <a:ea typeface="Times New Roman"/>
                        </a:rPr>
                        <a:t>[before the throne]</a:t>
                      </a:r>
                      <a:r>
                        <a:rPr lang="en-US" sz="1600" dirty="0">
                          <a:latin typeface="Times New Roman"/>
                          <a:ea typeface="Times New Roman"/>
                        </a:rPr>
                        <a:t>, which no one could count, from every nation and </a:t>
                      </a:r>
                      <a:r>
                        <a:rPr lang="en-US" sz="1600" i="1" dirty="0">
                          <a:latin typeface="Times New Roman"/>
                          <a:ea typeface="Times New Roman"/>
                        </a:rPr>
                        <a:t>all</a:t>
                      </a:r>
                      <a:r>
                        <a:rPr lang="en-US" sz="1600" dirty="0">
                          <a:latin typeface="Times New Roman"/>
                          <a:ea typeface="Times New Roman"/>
                        </a:rPr>
                        <a:t> tribes and peoples and tongues, … </a:t>
                      </a:r>
                      <a:r>
                        <a:rPr lang="en-US" sz="1600" baseline="30000" dirty="0">
                          <a:solidFill>
                            <a:srgbClr val="0000FF"/>
                          </a:solidFill>
                          <a:latin typeface="Times New Roman"/>
                          <a:ea typeface="Times New Roman"/>
                        </a:rPr>
                        <a:t>10</a:t>
                      </a:r>
                      <a:r>
                        <a:rPr lang="en-US" sz="1600" dirty="0">
                          <a:latin typeface="Times New Roman"/>
                          <a:ea typeface="Times New Roman"/>
                        </a:rPr>
                        <a:t>and they </a:t>
                      </a:r>
                      <a:r>
                        <a:rPr lang="en-US" sz="1600" b="1" u="sng" dirty="0">
                          <a:solidFill>
                            <a:srgbClr val="C00000"/>
                          </a:solidFill>
                          <a:latin typeface="Times New Roman"/>
                          <a:ea typeface="Times New Roman"/>
                        </a:rPr>
                        <a:t>cry out</a:t>
                      </a:r>
                      <a:r>
                        <a:rPr lang="en-US" sz="1600" dirty="0">
                          <a:latin typeface="Times New Roman"/>
                          <a:ea typeface="Times New Roman"/>
                        </a:rPr>
                        <a:t> with a </a:t>
                      </a:r>
                      <a:r>
                        <a:rPr lang="en-US" sz="1600" b="1" u="sng" dirty="0">
                          <a:latin typeface="Times New Roman"/>
                          <a:ea typeface="Times New Roman"/>
                        </a:rPr>
                        <a:t>loud voice</a:t>
                      </a:r>
                      <a:r>
                        <a:rPr lang="en-US" sz="1600" dirty="0">
                          <a:latin typeface="Times New Roman"/>
                          <a:ea typeface="Times New Roman"/>
                        </a:rPr>
                        <a:t>, saying, "Salvation to our God who sits on the throne, and to the Lamb… </a:t>
                      </a:r>
                      <a:r>
                        <a:rPr lang="en-US" sz="1600" i="1" dirty="0">
                          <a:latin typeface="Times New Roman"/>
                          <a:ea typeface="Times New Roman"/>
                        </a:rPr>
                        <a:t>[an elder says]</a:t>
                      </a:r>
                      <a:r>
                        <a:rPr lang="en-US" sz="1600" dirty="0">
                          <a:latin typeface="Times New Roman"/>
                          <a:ea typeface="Times New Roman"/>
                        </a:rPr>
                        <a:t> "</a:t>
                      </a:r>
                      <a:r>
                        <a:rPr lang="en-US" sz="1600" b="1" u="sng" dirty="0">
                          <a:latin typeface="Times New Roman"/>
                          <a:ea typeface="Times New Roman"/>
                        </a:rPr>
                        <a:t>These are the ones who come out of the great tribulation</a:t>
                      </a:r>
                      <a:r>
                        <a:rPr lang="en-US" sz="1600" dirty="0">
                          <a:latin typeface="Times New Roman"/>
                          <a:ea typeface="Times New Roman"/>
                        </a:rPr>
                        <a:t>, and they have washed their robes and made them white in the blood of the Lamb…”</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1 John 2:1</a:t>
                      </a:r>
                      <a:r>
                        <a:rPr lang="en-US" sz="1600" dirty="0">
                          <a:latin typeface="Times New Roman"/>
                          <a:ea typeface="Times New Roman"/>
                        </a:rPr>
                        <a:t> My little children, I am writing these things to you that you may not sin. And if anyone sins, </a:t>
                      </a:r>
                      <a:r>
                        <a:rPr lang="en-US" sz="1600" b="1" u="sng" dirty="0">
                          <a:latin typeface="Times New Roman"/>
                          <a:ea typeface="Times New Roman"/>
                        </a:rPr>
                        <a:t>we have an Advocate </a:t>
                      </a:r>
                      <a:r>
                        <a:rPr lang="en-US" sz="1600" dirty="0">
                          <a:latin typeface="Times New Roman"/>
                          <a:ea typeface="Times New Roman"/>
                        </a:rPr>
                        <a:t>with the Father, Jesus Christ the righteous; </a:t>
                      </a: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Matthew 10:33</a:t>
                      </a:r>
                      <a:r>
                        <a:rPr lang="en-US" sz="1600" dirty="0">
                          <a:latin typeface="Times New Roman"/>
                          <a:ea typeface="Times New Roman"/>
                        </a:rPr>
                        <a:t> "</a:t>
                      </a:r>
                      <a:r>
                        <a:rPr lang="en-US" sz="1600" b="1" u="sng" dirty="0">
                          <a:solidFill>
                            <a:srgbClr val="FF0000"/>
                          </a:solidFill>
                          <a:latin typeface="Times New Roman"/>
                          <a:ea typeface="Times New Roman"/>
                        </a:rPr>
                        <a:t>But</a:t>
                      </a:r>
                      <a:r>
                        <a:rPr lang="en-US" sz="1600" dirty="0">
                          <a:solidFill>
                            <a:srgbClr val="FF0000"/>
                          </a:solidFill>
                          <a:latin typeface="Times New Roman"/>
                          <a:ea typeface="Times New Roman"/>
                        </a:rPr>
                        <a:t> whoever shall deny Me before men, I will also deny him before My Father who is in heaven</a:t>
                      </a:r>
                      <a:r>
                        <a:rPr lang="en-US" sz="1600" dirty="0">
                          <a:latin typeface="Times New Roman"/>
                          <a:ea typeface="Times New Roman"/>
                        </a:rPr>
                        <a:t>. </a:t>
                      </a:r>
                      <a:endParaRPr lang="en-US" sz="14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None/>
                      </a:pPr>
                      <a:endParaRPr lang="en-US" sz="1600" dirty="0" smtClean="0">
                        <a:latin typeface="Times New Roman"/>
                        <a:ea typeface="Times New Roman"/>
                      </a:endParaRPr>
                    </a:p>
                    <a:p>
                      <a:pPr marL="342900" marR="0" lvl="0" indent="-342900">
                        <a:spcBef>
                          <a:spcPts val="0"/>
                        </a:spcBef>
                        <a:spcAft>
                          <a:spcPts val="0"/>
                        </a:spcAft>
                        <a:buFont typeface="Symbol"/>
                        <a:buChar char=""/>
                      </a:pPr>
                      <a:r>
                        <a:rPr lang="en-US" sz="1600" dirty="0" smtClean="0">
                          <a:latin typeface="Times New Roman"/>
                          <a:ea typeface="Times New Roman"/>
                        </a:rPr>
                        <a:t>4 great </a:t>
                      </a:r>
                      <a:r>
                        <a:rPr lang="en-US" sz="1600" b="1" u="sng" dirty="0" smtClean="0">
                          <a:solidFill>
                            <a:srgbClr val="C00000"/>
                          </a:solidFill>
                          <a:latin typeface="Times New Roman"/>
                          <a:ea typeface="Times New Roman"/>
                        </a:rPr>
                        <a:t>blood</a:t>
                      </a:r>
                      <a:r>
                        <a:rPr lang="en-US" sz="1600" dirty="0" smtClean="0">
                          <a:latin typeface="Times New Roman"/>
                          <a:ea typeface="Times New Roman"/>
                        </a:rPr>
                        <a:t> bought victories </a:t>
                      </a:r>
                    </a:p>
                    <a:p>
                      <a:pPr marL="465138" marR="0" lvl="1" indent="-290513">
                        <a:spcBef>
                          <a:spcPts val="0"/>
                        </a:spcBef>
                        <a:spcAft>
                          <a:spcPts val="0"/>
                        </a:spcAft>
                        <a:buFont typeface="Symbol" pitchFamily="18" charset="2"/>
                        <a:buChar char=""/>
                      </a:pPr>
                      <a:r>
                        <a:rPr lang="en-US" sz="1600" dirty="0" smtClean="0">
                          <a:latin typeface="Times New Roman"/>
                          <a:ea typeface="Times New Roman"/>
                        </a:rPr>
                        <a:t>__________</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dirty="0" smtClean="0">
                          <a:latin typeface="Times New Roman"/>
                          <a:ea typeface="Times New Roman"/>
                        </a:rPr>
                        <a:t>__________</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dirty="0" smtClean="0">
                          <a:latin typeface="Times New Roman"/>
                          <a:ea typeface="Times New Roman"/>
                        </a:rPr>
                        <a:t>__________</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dirty="0" smtClean="0">
                          <a:latin typeface="Times New Roman"/>
                          <a:ea typeface="Times New Roman"/>
                        </a:rPr>
                        <a:t>__________</a:t>
                      </a:r>
                    </a:p>
                    <a:p>
                      <a:pPr marL="465138" marR="0" lvl="1" indent="-290513">
                        <a:spcBef>
                          <a:spcPts val="0"/>
                        </a:spcBef>
                        <a:spcAft>
                          <a:spcPts val="0"/>
                        </a:spcAft>
                        <a:buFont typeface="Symbol" pitchFamily="18" charset="2"/>
                        <a:buChar char=""/>
                      </a:pPr>
                      <a:endParaRPr lang="en-US" sz="1600" dirty="0" smtClean="0">
                        <a:latin typeface="Times New Roman"/>
                        <a:ea typeface="Times New Roman"/>
                      </a:endParaRPr>
                    </a:p>
                    <a:p>
                      <a:pPr marL="342900" marR="0" lvl="0" indent="-342900">
                        <a:spcBef>
                          <a:spcPts val="0"/>
                        </a:spcBef>
                        <a:spcAft>
                          <a:spcPts val="0"/>
                        </a:spcAft>
                        <a:buFont typeface="Symbol"/>
                        <a:buChar char=""/>
                      </a:pPr>
                      <a:endParaRPr lang="en-US" sz="1600" dirty="0" smtClean="0">
                        <a:latin typeface="Times New Roman"/>
                        <a:ea typeface="Times New Roman"/>
                      </a:endParaRPr>
                    </a:p>
                    <a:p>
                      <a:pPr marL="342900" marR="0" lvl="0" indent="-342900">
                        <a:spcBef>
                          <a:spcPts val="0"/>
                        </a:spcBef>
                        <a:spcAft>
                          <a:spcPts val="0"/>
                        </a:spcAft>
                        <a:buFont typeface="Symbol"/>
                        <a:buChar char=""/>
                      </a:pPr>
                      <a:r>
                        <a:rPr lang="en-US" sz="1600" dirty="0" smtClean="0">
                          <a:latin typeface="Times New Roman"/>
                          <a:ea typeface="Times New Roman"/>
                        </a:rPr>
                        <a:t>based on 3 </a:t>
                      </a:r>
                      <a:r>
                        <a:rPr lang="en-US" sz="1600" b="1" u="sng" dirty="0" smtClean="0">
                          <a:solidFill>
                            <a:srgbClr val="C00000"/>
                          </a:solidFill>
                          <a:latin typeface="Times New Roman"/>
                          <a:ea typeface="Times New Roman"/>
                        </a:rPr>
                        <a:t>sources</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kern="1200" dirty="0" smtClean="0">
                          <a:solidFill>
                            <a:schemeClr val="tx1"/>
                          </a:solidFill>
                          <a:latin typeface="Times New Roman"/>
                          <a:ea typeface="Times New Roman"/>
                          <a:cs typeface="+mn-cs"/>
                        </a:rPr>
                        <a:t>__________</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dirty="0" smtClean="0">
                          <a:latin typeface="Times New Roman"/>
                          <a:ea typeface="Times New Roman"/>
                        </a:rPr>
                        <a:t>__________</a:t>
                      </a:r>
                    </a:p>
                    <a:p>
                      <a:pPr marL="465138" marR="0" lvl="1" indent="-290513" algn="l" defTabSz="914400" rtl="0" eaLnBrk="1" fontAlgn="auto" latinLnBrk="0" hangingPunct="1">
                        <a:lnSpc>
                          <a:spcPct val="100000"/>
                        </a:lnSpc>
                        <a:spcBef>
                          <a:spcPts val="0"/>
                        </a:spcBef>
                        <a:spcAft>
                          <a:spcPts val="0"/>
                        </a:spcAft>
                        <a:buClrTx/>
                        <a:buSzTx/>
                        <a:buFont typeface="Symbol" pitchFamily="18" charset="2"/>
                        <a:buChar char=""/>
                        <a:tabLst/>
                        <a:defRPr/>
                      </a:pPr>
                      <a:r>
                        <a:rPr lang="en-US" sz="1600" dirty="0" smtClean="0">
                          <a:latin typeface="Times New Roman"/>
                          <a:ea typeface="Times New Roman"/>
                        </a:rPr>
                        <a:t>__________</a:t>
                      </a:r>
                    </a:p>
                    <a:p>
                      <a:pPr marL="465138" marR="0" lvl="1" indent="-349250" algn="l" defTabSz="914400" rtl="0" eaLnBrk="1" fontAlgn="auto" latinLnBrk="0" hangingPunct="1">
                        <a:lnSpc>
                          <a:spcPct val="100000"/>
                        </a:lnSpc>
                        <a:spcBef>
                          <a:spcPts val="0"/>
                        </a:spcBef>
                        <a:spcAft>
                          <a:spcPts val="0"/>
                        </a:spcAft>
                        <a:buClrTx/>
                        <a:buSzTx/>
                        <a:buFont typeface="Symbol" pitchFamily="18" charset="2"/>
                        <a:buNone/>
                        <a:tabLst/>
                        <a:defRPr/>
                      </a:pPr>
                      <a:endParaRPr lang="en-US" sz="1600" kern="1200" dirty="0" smtClean="0">
                        <a:solidFill>
                          <a:schemeClr val="tx1"/>
                        </a:solidFill>
                        <a:latin typeface="Times New Roman"/>
                        <a:ea typeface="Times New Roman"/>
                        <a:cs typeface="+mn-cs"/>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13-14</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latin typeface="Times New Roman" pitchFamily="18" charset="0"/>
                <a:cs typeface="Times New Roman" pitchFamily="18" charset="0"/>
              </a:rPr>
              <a:t>13</a:t>
            </a:r>
            <a:r>
              <a:rPr lang="en-US" dirty="0" smtClean="0">
                <a:latin typeface="Times New Roman" pitchFamily="18" charset="0"/>
                <a:cs typeface="Times New Roman" pitchFamily="18" charset="0"/>
              </a:rPr>
              <a:t>And when the dragon saw that he was thrown down to the earth, he persecuted the woman who gave birth to the male </a:t>
            </a:r>
            <a:r>
              <a:rPr lang="en-US" i="1" dirty="0" smtClean="0">
                <a:latin typeface="Times New Roman" pitchFamily="18" charset="0"/>
                <a:cs typeface="Times New Roman" pitchFamily="18" charset="0"/>
              </a:rPr>
              <a:t>child. </a:t>
            </a:r>
            <a:r>
              <a:rPr lang="en-US" baseline="30000" dirty="0" smtClean="0">
                <a:solidFill>
                  <a:srgbClr val="0000FF"/>
                </a:solidFill>
                <a:latin typeface="Times New Roman" pitchFamily="18" charset="0"/>
                <a:cs typeface="Times New Roman" pitchFamily="18" charset="0"/>
              </a:rPr>
              <a:t>14</a:t>
            </a:r>
            <a:r>
              <a:rPr lang="en-US" dirty="0" smtClean="0">
                <a:latin typeface="Times New Roman" pitchFamily="18" charset="0"/>
                <a:cs typeface="Times New Roman" pitchFamily="18" charset="0"/>
              </a:rPr>
              <a:t>And the two wings of the </a:t>
            </a:r>
            <a:r>
              <a:rPr lang="en-US" b="1" u="sng" dirty="0" smtClean="0">
                <a:solidFill>
                  <a:srgbClr val="C00000"/>
                </a:solidFill>
                <a:latin typeface="Times New Roman" pitchFamily="18" charset="0"/>
                <a:cs typeface="Times New Roman" pitchFamily="18" charset="0"/>
              </a:rPr>
              <a:t>great</a:t>
            </a:r>
            <a:r>
              <a:rPr lang="en-US" dirty="0" smtClean="0">
                <a:latin typeface="Times New Roman" pitchFamily="18" charset="0"/>
                <a:cs typeface="Times New Roman" pitchFamily="18" charset="0"/>
              </a:rPr>
              <a:t> eagle were given to the woman, in order that she might fly into the wilderness to her place, where she was nourished for a time and times and half a time, from the presence of the serpent.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34</a:t>
            </a:fld>
            <a:endParaRPr lang="en-US"/>
          </a:p>
        </p:txBody>
      </p:sp>
      <p:pic>
        <p:nvPicPr>
          <p:cNvPr id="3074" name="Picture 2" descr="J:\PatSmith-jpgs\19.jpg"/>
          <p:cNvPicPr>
            <a:picLocks noChangeAspect="1" noChangeArrowheads="1"/>
          </p:cNvPicPr>
          <p:nvPr/>
        </p:nvPicPr>
        <p:blipFill>
          <a:blip r:embed="rId2" cstate="print"/>
          <a:srcRect/>
          <a:stretch>
            <a:fillRect/>
          </a:stretch>
        </p:blipFill>
        <p:spPr bwMode="auto">
          <a:xfrm>
            <a:off x="163286" y="0"/>
            <a:ext cx="8817428" cy="6858000"/>
          </a:xfrm>
          <a:prstGeom prst="rect">
            <a:avLst/>
          </a:prstGeom>
          <a:noFill/>
        </p:spPr>
      </p:pic>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35</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7" name="Table 6"/>
          <p:cNvGraphicFramePr>
            <a:graphicFrameLocks noGrp="1"/>
          </p:cNvGraphicFramePr>
          <p:nvPr/>
        </p:nvGraphicFramePr>
        <p:xfrm>
          <a:off x="380999" y="838200"/>
          <a:ext cx="8382002" cy="5364480"/>
        </p:xfrm>
        <a:graphic>
          <a:graphicData uri="http://schemas.openxmlformats.org/drawingml/2006/table">
            <a:tbl>
              <a:tblPr/>
              <a:tblGrid>
                <a:gridCol w="2209801"/>
                <a:gridCol w="2971800"/>
                <a:gridCol w="3200401"/>
              </a:tblGrid>
              <a:tr h="53340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13</a:t>
                      </a:r>
                      <a:r>
                        <a:rPr lang="en-US" sz="1600" dirty="0">
                          <a:latin typeface="Times New Roman"/>
                          <a:ea typeface="Times New Roman"/>
                        </a:rPr>
                        <a:t>And when the </a:t>
                      </a:r>
                      <a:r>
                        <a:rPr lang="en-US" sz="1600" b="1" u="sng" dirty="0">
                          <a:latin typeface="Times New Roman"/>
                          <a:ea typeface="Times New Roman"/>
                        </a:rPr>
                        <a:t>dragon</a:t>
                      </a:r>
                      <a:r>
                        <a:rPr lang="en-US" sz="1600" dirty="0">
                          <a:latin typeface="Times New Roman"/>
                          <a:ea typeface="Times New Roman"/>
                        </a:rPr>
                        <a:t> saw that he was thrown down to the earth, he </a:t>
                      </a:r>
                      <a:r>
                        <a:rPr lang="en-US" sz="1600" b="1" u="sng" dirty="0">
                          <a:latin typeface="Times New Roman"/>
                          <a:ea typeface="Times New Roman"/>
                        </a:rPr>
                        <a:t>persecuted the woman </a:t>
                      </a:r>
                      <a:r>
                        <a:rPr lang="en-US" sz="1600" dirty="0">
                          <a:latin typeface="Times New Roman"/>
                          <a:ea typeface="Times New Roman"/>
                        </a:rPr>
                        <a:t>who gave birth to the male </a:t>
                      </a:r>
                      <a:r>
                        <a:rPr lang="en-US" sz="1600" i="1" dirty="0">
                          <a:latin typeface="Times New Roman"/>
                          <a:ea typeface="Times New Roman"/>
                        </a:rPr>
                        <a:t>child. </a:t>
                      </a:r>
                      <a:r>
                        <a:rPr lang="en-US" sz="1600" baseline="30000" dirty="0">
                          <a:solidFill>
                            <a:srgbClr val="0000FF"/>
                          </a:solidFill>
                          <a:latin typeface="Times New Roman"/>
                          <a:ea typeface="Times New Roman"/>
                        </a:rPr>
                        <a:t>14</a:t>
                      </a:r>
                      <a:r>
                        <a:rPr lang="en-US" sz="1600" dirty="0">
                          <a:latin typeface="Times New Roman"/>
                          <a:ea typeface="Times New Roman"/>
                        </a:rPr>
                        <a:t>And the </a:t>
                      </a:r>
                      <a:r>
                        <a:rPr lang="en-US" sz="1600" b="1" u="sng" dirty="0">
                          <a:latin typeface="Times New Roman"/>
                          <a:ea typeface="Times New Roman"/>
                        </a:rPr>
                        <a:t>two wings of the great eagle</a:t>
                      </a:r>
                      <a:r>
                        <a:rPr lang="en-US" sz="1600" dirty="0">
                          <a:latin typeface="Times New Roman"/>
                          <a:ea typeface="Times New Roman"/>
                        </a:rPr>
                        <a:t> were given to the </a:t>
                      </a:r>
                      <a:r>
                        <a:rPr lang="en-US" sz="1600" b="1" u="sng" dirty="0">
                          <a:latin typeface="Times New Roman"/>
                          <a:ea typeface="Times New Roman"/>
                        </a:rPr>
                        <a:t>woman</a:t>
                      </a:r>
                      <a:r>
                        <a:rPr lang="en-US" sz="1600" dirty="0">
                          <a:latin typeface="Times New Roman"/>
                          <a:ea typeface="Times New Roman"/>
                        </a:rPr>
                        <a:t>, in order that she might </a:t>
                      </a:r>
                      <a:r>
                        <a:rPr lang="en-US" sz="1600" b="1" u="sng" dirty="0">
                          <a:solidFill>
                            <a:srgbClr val="C00000"/>
                          </a:solidFill>
                          <a:latin typeface="Times New Roman"/>
                          <a:ea typeface="Times New Roman"/>
                        </a:rPr>
                        <a:t>fly into the wilderness</a:t>
                      </a:r>
                      <a:r>
                        <a:rPr lang="en-US" sz="1600" dirty="0">
                          <a:solidFill>
                            <a:srgbClr val="C00000"/>
                          </a:solidFill>
                          <a:latin typeface="Times New Roman"/>
                          <a:ea typeface="Times New Roman"/>
                        </a:rPr>
                        <a:t> </a:t>
                      </a:r>
                      <a:r>
                        <a:rPr lang="en-US" sz="1600" dirty="0">
                          <a:latin typeface="Times New Roman"/>
                          <a:ea typeface="Times New Roman"/>
                        </a:rPr>
                        <a:t>to her place, where she was </a:t>
                      </a:r>
                      <a:r>
                        <a:rPr lang="en-US" sz="1600" b="1" u="sng" dirty="0">
                          <a:latin typeface="Times New Roman"/>
                          <a:ea typeface="Times New Roman"/>
                        </a:rPr>
                        <a:t>nourished</a:t>
                      </a:r>
                      <a:r>
                        <a:rPr lang="en-US" sz="1600" dirty="0">
                          <a:latin typeface="Times New Roman"/>
                          <a:ea typeface="Times New Roman"/>
                        </a:rPr>
                        <a:t> for a </a:t>
                      </a:r>
                      <a:r>
                        <a:rPr lang="en-US" sz="1600" b="1" u="sng" dirty="0">
                          <a:latin typeface="Times New Roman"/>
                          <a:ea typeface="Times New Roman"/>
                        </a:rPr>
                        <a:t>time and times and half a time</a:t>
                      </a:r>
                      <a:r>
                        <a:rPr lang="en-US" sz="1600" dirty="0">
                          <a:latin typeface="Times New Roman"/>
                          <a:ea typeface="Times New Roman"/>
                        </a:rPr>
                        <a:t>, </a:t>
                      </a:r>
                      <a:r>
                        <a:rPr lang="en-US" sz="1600" b="1" u="sng" dirty="0">
                          <a:latin typeface="Times New Roman"/>
                          <a:ea typeface="Times New Roman"/>
                        </a:rPr>
                        <a:t>from the presence of the serpent.</a:t>
                      </a:r>
                      <a:r>
                        <a:rPr lang="en-US" sz="1600" dirty="0">
                          <a:latin typeface="Times New Roman"/>
                          <a:ea typeface="Times New Roman"/>
                        </a:rPr>
                        <a:t> </a:t>
                      </a:r>
                      <a:endParaRPr lang="en-US" sz="14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a:solidFill>
                            <a:srgbClr val="0000FF"/>
                          </a:solidFill>
                          <a:latin typeface="Times New Roman"/>
                          <a:ea typeface="Times New Roman"/>
                        </a:rPr>
                        <a:t>Genesis 3:15</a:t>
                      </a:r>
                      <a:r>
                        <a:rPr lang="en-US" sz="1600" dirty="0">
                          <a:latin typeface="Times New Roman"/>
                          <a:ea typeface="Times New Roman"/>
                        </a:rPr>
                        <a:t> And </a:t>
                      </a:r>
                      <a:r>
                        <a:rPr lang="en-US" sz="1600" b="1" u="sng" dirty="0">
                          <a:latin typeface="Times New Roman"/>
                          <a:ea typeface="Times New Roman"/>
                        </a:rPr>
                        <a:t>I will put enmity Between you and the woman,</a:t>
                      </a:r>
                      <a:r>
                        <a:rPr lang="en-US" sz="1600" dirty="0">
                          <a:latin typeface="Times New Roman"/>
                          <a:ea typeface="Times New Roman"/>
                        </a:rPr>
                        <a:t> And between your seed and her seed; He shall bruise you on the head, And you shall bruise him on the heel." </a:t>
                      </a:r>
                      <a:endParaRPr lang="en-US" sz="1600" dirty="0" smtClean="0">
                        <a:latin typeface="Times New Roman"/>
                        <a:ea typeface="Times New Roman"/>
                      </a:endParaRPr>
                    </a:p>
                    <a:p>
                      <a:pPr marL="102870" marR="0" indent="-102870">
                        <a:spcBef>
                          <a:spcPts val="0"/>
                        </a:spcBef>
                        <a:spcAft>
                          <a:spcPts val="0"/>
                        </a:spcAft>
                      </a:pP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Exodus 19:4</a:t>
                      </a:r>
                      <a:r>
                        <a:rPr lang="en-US" sz="1600" dirty="0">
                          <a:latin typeface="Times New Roman"/>
                          <a:ea typeface="Times New Roman"/>
                        </a:rPr>
                        <a:t> 'You yourselves have seen what I did to the Egyptians and </a:t>
                      </a:r>
                      <a:r>
                        <a:rPr lang="en-US" sz="1600" i="1" dirty="0">
                          <a:latin typeface="Times New Roman"/>
                          <a:ea typeface="Times New Roman"/>
                        </a:rPr>
                        <a:t>how</a:t>
                      </a:r>
                      <a:r>
                        <a:rPr lang="en-US" sz="1600" dirty="0">
                          <a:latin typeface="Times New Roman"/>
                          <a:ea typeface="Times New Roman"/>
                        </a:rPr>
                        <a:t> </a:t>
                      </a:r>
                      <a:r>
                        <a:rPr lang="en-US" sz="1600" b="1" u="sng" dirty="0">
                          <a:latin typeface="Times New Roman"/>
                          <a:ea typeface="Times New Roman"/>
                        </a:rPr>
                        <a:t>I bore you on eagles' wings, and brought you to Myself</a:t>
                      </a:r>
                      <a:r>
                        <a:rPr lang="en-US" sz="1600" dirty="0">
                          <a:latin typeface="Times New Roman"/>
                          <a:ea typeface="Times New Roman"/>
                        </a:rPr>
                        <a:t>. </a:t>
                      </a:r>
                      <a:endParaRPr lang="en-US" sz="1600" dirty="0" smtClean="0">
                        <a:latin typeface="Times New Roman"/>
                        <a:ea typeface="Times New Roman"/>
                      </a:endParaRPr>
                    </a:p>
                    <a:p>
                      <a:pPr marL="102870" marR="0" indent="-102870">
                        <a:spcBef>
                          <a:spcPts val="0"/>
                        </a:spcBef>
                        <a:spcAft>
                          <a:spcPts val="0"/>
                        </a:spcAft>
                      </a:pPr>
                      <a:endParaRPr lang="en-US" sz="1400" dirty="0">
                        <a:latin typeface="Times New Roman"/>
                        <a:ea typeface="Times New Roman"/>
                      </a:endParaRPr>
                    </a:p>
                    <a:p>
                      <a:pPr marL="102870" marR="0" indent="-102870">
                        <a:spcBef>
                          <a:spcPts val="0"/>
                        </a:spcBef>
                        <a:spcAft>
                          <a:spcPts val="0"/>
                        </a:spcAft>
                      </a:pPr>
                      <a:r>
                        <a:rPr lang="en-US" sz="1600" b="1" dirty="0">
                          <a:solidFill>
                            <a:srgbClr val="0000FF"/>
                          </a:solidFill>
                          <a:latin typeface="Times New Roman"/>
                          <a:ea typeface="Times New Roman"/>
                        </a:rPr>
                        <a:t>Matthew 24:15-16</a:t>
                      </a:r>
                      <a:r>
                        <a:rPr lang="en-US" sz="1600" dirty="0">
                          <a:latin typeface="Times New Roman"/>
                          <a:ea typeface="Times New Roman"/>
                        </a:rPr>
                        <a:t> </a:t>
                      </a:r>
                      <a:r>
                        <a:rPr lang="en-US" sz="1600" dirty="0">
                          <a:solidFill>
                            <a:srgbClr val="FF0000"/>
                          </a:solidFill>
                          <a:latin typeface="Times New Roman"/>
                          <a:ea typeface="Times New Roman"/>
                        </a:rPr>
                        <a:t>"Therefore when you see the </a:t>
                      </a:r>
                      <a:r>
                        <a:rPr lang="en-US" sz="1600" b="1" u="sng" cap="small" dirty="0">
                          <a:solidFill>
                            <a:srgbClr val="FF0000"/>
                          </a:solidFill>
                          <a:latin typeface="Times New Roman"/>
                          <a:ea typeface="Times New Roman"/>
                        </a:rPr>
                        <a:t>abomination of desolation</a:t>
                      </a:r>
                      <a:r>
                        <a:rPr lang="en-US" sz="1600" dirty="0">
                          <a:solidFill>
                            <a:srgbClr val="FF0000"/>
                          </a:solidFill>
                          <a:latin typeface="Times New Roman"/>
                          <a:ea typeface="Times New Roman"/>
                        </a:rPr>
                        <a:t> which was spoken of through Daniel the prophet, standing in the holy place (let the reader understand), </a:t>
                      </a:r>
                      <a:r>
                        <a:rPr lang="en-US" sz="1600" baseline="30000" dirty="0">
                          <a:solidFill>
                            <a:srgbClr val="0000FF"/>
                          </a:solidFill>
                          <a:latin typeface="Times New Roman"/>
                          <a:ea typeface="Times New Roman"/>
                        </a:rPr>
                        <a:t>16</a:t>
                      </a:r>
                      <a:r>
                        <a:rPr lang="en-US" sz="1600" dirty="0">
                          <a:solidFill>
                            <a:srgbClr val="FF0000"/>
                          </a:solidFill>
                          <a:latin typeface="Times New Roman"/>
                          <a:ea typeface="Times New Roman"/>
                        </a:rPr>
                        <a:t>then let those who are in Judea </a:t>
                      </a:r>
                      <a:r>
                        <a:rPr lang="en-US" sz="1600" b="1" u="sng" dirty="0">
                          <a:solidFill>
                            <a:srgbClr val="FF0000"/>
                          </a:solidFill>
                          <a:latin typeface="Times New Roman"/>
                          <a:ea typeface="Times New Roman"/>
                        </a:rPr>
                        <a:t>flee to the mountains</a:t>
                      </a:r>
                      <a:r>
                        <a:rPr lang="en-US" sz="1600" dirty="0">
                          <a:solidFill>
                            <a:srgbClr val="FF0000"/>
                          </a:solidFill>
                          <a:latin typeface="Times New Roman"/>
                          <a:ea typeface="Times New Roman"/>
                        </a:rPr>
                        <a:t>; </a:t>
                      </a:r>
                      <a:endParaRPr lang="en-US" sz="14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smtClean="0">
                          <a:solidFill>
                            <a:schemeClr val="tx1"/>
                          </a:solidFill>
                          <a:latin typeface="Times New Roman"/>
                          <a:ea typeface="Times New Roman"/>
                        </a:rPr>
                        <a:t>Beginning of the Great Tribulation</a:t>
                      </a:r>
                    </a:p>
                    <a:p>
                      <a:pPr marL="102870" marR="0" indent="-102870">
                        <a:spcBef>
                          <a:spcPts val="0"/>
                        </a:spcBef>
                        <a:spcAft>
                          <a:spcPts val="0"/>
                        </a:spcAft>
                      </a:pPr>
                      <a:endParaRPr lang="en-US" sz="1600" b="1" dirty="0" smtClean="0">
                        <a:solidFill>
                          <a:srgbClr val="0000FF"/>
                        </a:solidFill>
                        <a:latin typeface="Times New Roman"/>
                        <a:ea typeface="Times New Roman"/>
                      </a:endParaRPr>
                    </a:p>
                    <a:p>
                      <a:pPr marL="102870" marR="0" indent="-102870">
                        <a:spcBef>
                          <a:spcPts val="0"/>
                        </a:spcBef>
                        <a:spcAft>
                          <a:spcPts val="0"/>
                        </a:spcAft>
                      </a:pPr>
                      <a:r>
                        <a:rPr lang="en-US" sz="1600" b="1" dirty="0" smtClean="0">
                          <a:solidFill>
                            <a:schemeClr val="tx1"/>
                          </a:solidFill>
                          <a:latin typeface="Times New Roman"/>
                          <a:ea typeface="Times New Roman"/>
                        </a:rPr>
                        <a:t>Then…Sheep and Goat Judgment</a:t>
                      </a:r>
                    </a:p>
                    <a:p>
                      <a:pPr marL="102870" marR="0" indent="-102870">
                        <a:spcBef>
                          <a:spcPts val="0"/>
                        </a:spcBef>
                        <a:spcAft>
                          <a:spcPts val="0"/>
                        </a:spcAft>
                      </a:pPr>
                      <a:endParaRPr lang="en-US" sz="1600" b="1" dirty="0" smtClean="0">
                        <a:solidFill>
                          <a:srgbClr val="0000FF"/>
                        </a:solidFill>
                        <a:latin typeface="Times New Roman"/>
                        <a:ea typeface="Times New Roman"/>
                      </a:endParaRPr>
                    </a:p>
                    <a:p>
                      <a:pPr marL="102870" marR="0" indent="-102870">
                        <a:spcBef>
                          <a:spcPts val="0"/>
                        </a:spcBef>
                        <a:spcAft>
                          <a:spcPts val="0"/>
                        </a:spcAft>
                      </a:pPr>
                      <a:r>
                        <a:rPr lang="en-US" sz="1600" b="1" dirty="0" smtClean="0">
                          <a:solidFill>
                            <a:srgbClr val="0000FF"/>
                          </a:solidFill>
                          <a:latin typeface="Times New Roman"/>
                          <a:ea typeface="Times New Roman"/>
                        </a:rPr>
                        <a:t>Matthew 25:34-40</a:t>
                      </a:r>
                      <a:r>
                        <a:rPr lang="en-US" sz="1600" dirty="0" smtClean="0">
                          <a:latin typeface="Times New Roman"/>
                          <a:ea typeface="Times New Roman"/>
                        </a:rPr>
                        <a:t> </a:t>
                      </a:r>
                      <a:r>
                        <a:rPr lang="en-US" sz="1600" dirty="0" smtClean="0">
                          <a:solidFill>
                            <a:srgbClr val="FF0000"/>
                          </a:solidFill>
                          <a:latin typeface="Times New Roman"/>
                          <a:ea typeface="Times New Roman"/>
                        </a:rPr>
                        <a:t>"Then the </a:t>
                      </a:r>
                      <a:r>
                        <a:rPr lang="en-US" sz="1600" b="1" u="sng" dirty="0" smtClean="0">
                          <a:solidFill>
                            <a:srgbClr val="FF0000"/>
                          </a:solidFill>
                          <a:latin typeface="Times New Roman"/>
                          <a:ea typeface="Times New Roman"/>
                        </a:rPr>
                        <a:t>King</a:t>
                      </a:r>
                      <a:r>
                        <a:rPr lang="en-US" sz="1600" dirty="0" smtClean="0">
                          <a:solidFill>
                            <a:srgbClr val="FF0000"/>
                          </a:solidFill>
                          <a:latin typeface="Times New Roman"/>
                          <a:ea typeface="Times New Roman"/>
                        </a:rPr>
                        <a:t> will say to those on His right, 'Come, you who are blessed of My Father, </a:t>
                      </a:r>
                      <a:r>
                        <a:rPr lang="en-US" sz="1600" b="1" u="sng" dirty="0" smtClean="0">
                          <a:solidFill>
                            <a:srgbClr val="FF0000"/>
                          </a:solidFill>
                          <a:latin typeface="Times New Roman"/>
                          <a:ea typeface="Times New Roman"/>
                        </a:rPr>
                        <a:t>inherit the kingdom prepared for you from the foundation of the world</a:t>
                      </a:r>
                      <a:r>
                        <a:rPr lang="en-US" sz="1600" dirty="0" smtClean="0">
                          <a:solidFill>
                            <a:srgbClr val="FF0000"/>
                          </a:solidFill>
                          <a:latin typeface="Times New Roman"/>
                          <a:ea typeface="Times New Roman"/>
                        </a:rPr>
                        <a:t>. </a:t>
                      </a:r>
                      <a:r>
                        <a:rPr lang="en-US" sz="1600" baseline="30000" dirty="0" smtClean="0">
                          <a:solidFill>
                            <a:srgbClr val="0000FF"/>
                          </a:solidFill>
                          <a:latin typeface="Times New Roman"/>
                          <a:ea typeface="Times New Roman"/>
                        </a:rPr>
                        <a:t>35 </a:t>
                      </a:r>
                      <a:r>
                        <a:rPr lang="en-US" sz="1600" b="1" u="sng" dirty="0" smtClean="0">
                          <a:solidFill>
                            <a:srgbClr val="FF0000"/>
                          </a:solidFill>
                          <a:latin typeface="Times New Roman"/>
                          <a:ea typeface="Times New Roman"/>
                        </a:rPr>
                        <a:t>'For</a:t>
                      </a:r>
                      <a:r>
                        <a:rPr lang="en-US" sz="1600" dirty="0" smtClean="0">
                          <a:solidFill>
                            <a:srgbClr val="FF0000"/>
                          </a:solidFill>
                          <a:latin typeface="Times New Roman"/>
                          <a:ea typeface="Times New Roman"/>
                        </a:rPr>
                        <a:t> I was hungry, and you gave Me </a:t>
                      </a:r>
                      <a:r>
                        <a:rPr lang="en-US" sz="1600" i="1" dirty="0" smtClean="0">
                          <a:solidFill>
                            <a:srgbClr val="FF0000"/>
                          </a:solidFill>
                          <a:latin typeface="Times New Roman"/>
                          <a:ea typeface="Times New Roman"/>
                        </a:rPr>
                        <a:t>something</a:t>
                      </a:r>
                      <a:r>
                        <a:rPr lang="en-US" sz="1600" dirty="0" smtClean="0">
                          <a:solidFill>
                            <a:srgbClr val="FF0000"/>
                          </a:solidFill>
                          <a:latin typeface="Times New Roman"/>
                          <a:ea typeface="Times New Roman"/>
                        </a:rPr>
                        <a:t> to eat; I was thirsty, and you gave Me drink… </a:t>
                      </a:r>
                      <a:r>
                        <a:rPr lang="en-US" sz="1600" baseline="30000" dirty="0" smtClean="0">
                          <a:solidFill>
                            <a:srgbClr val="0000FF"/>
                          </a:solidFill>
                          <a:latin typeface="Times New Roman"/>
                          <a:ea typeface="Times New Roman"/>
                        </a:rPr>
                        <a:t>37</a:t>
                      </a:r>
                      <a:r>
                        <a:rPr lang="en-US" sz="1600" dirty="0" smtClean="0">
                          <a:solidFill>
                            <a:srgbClr val="FF0000"/>
                          </a:solidFill>
                          <a:latin typeface="Times New Roman"/>
                          <a:ea typeface="Times New Roman"/>
                        </a:rPr>
                        <a:t>"Then the righteous will answer Him, saying, 'Lord, when did we see You hungry, and feed You, or thirsty, and give You drink?... </a:t>
                      </a:r>
                      <a:r>
                        <a:rPr lang="en-US" sz="1600" baseline="30000" dirty="0" smtClean="0">
                          <a:solidFill>
                            <a:srgbClr val="0000FF"/>
                          </a:solidFill>
                          <a:latin typeface="Times New Roman"/>
                          <a:ea typeface="Times New Roman"/>
                        </a:rPr>
                        <a:t>40</a:t>
                      </a:r>
                      <a:r>
                        <a:rPr lang="en-US" sz="1600" dirty="0" smtClean="0">
                          <a:solidFill>
                            <a:srgbClr val="FF0000"/>
                          </a:solidFill>
                          <a:latin typeface="Times New Roman"/>
                          <a:ea typeface="Times New Roman"/>
                        </a:rPr>
                        <a:t>"And the King will answer and say to them, 'Truly I say to you, </a:t>
                      </a:r>
                      <a:r>
                        <a:rPr lang="en-US" sz="1600" b="1" u="sng" kern="1200" dirty="0" smtClean="0">
                          <a:solidFill>
                            <a:srgbClr val="FF0000"/>
                          </a:solidFill>
                          <a:latin typeface="Times New Roman"/>
                          <a:ea typeface="Times New Roman"/>
                          <a:cs typeface="+mn-cs"/>
                        </a:rPr>
                        <a:t>to the extent that you did it to one of these brothers of Mine</a:t>
                      </a:r>
                      <a:r>
                        <a:rPr lang="en-US" sz="1600" dirty="0" smtClean="0">
                          <a:solidFill>
                            <a:srgbClr val="FF0000"/>
                          </a:solidFill>
                          <a:latin typeface="Times New Roman"/>
                          <a:ea typeface="Times New Roman"/>
                        </a:rPr>
                        <a:t>, </a:t>
                      </a:r>
                      <a:r>
                        <a:rPr lang="en-US" sz="1600" i="1" dirty="0" smtClean="0">
                          <a:solidFill>
                            <a:srgbClr val="FF0000"/>
                          </a:solidFill>
                          <a:latin typeface="Times New Roman"/>
                          <a:ea typeface="Times New Roman"/>
                        </a:rPr>
                        <a:t>even</a:t>
                      </a:r>
                      <a:r>
                        <a:rPr lang="en-US" sz="1600" dirty="0" smtClean="0">
                          <a:solidFill>
                            <a:srgbClr val="FF0000"/>
                          </a:solidFill>
                          <a:latin typeface="Times New Roman"/>
                          <a:ea typeface="Times New Roman"/>
                        </a:rPr>
                        <a:t> the least </a:t>
                      </a:r>
                      <a:r>
                        <a:rPr lang="en-US" sz="1600" i="1" dirty="0" smtClean="0">
                          <a:solidFill>
                            <a:srgbClr val="FF0000"/>
                          </a:solidFill>
                          <a:latin typeface="Times New Roman"/>
                          <a:ea typeface="Times New Roman"/>
                        </a:rPr>
                        <a:t>of them,</a:t>
                      </a:r>
                      <a:r>
                        <a:rPr lang="en-US" sz="1600" dirty="0" smtClean="0">
                          <a:solidFill>
                            <a:srgbClr val="FF0000"/>
                          </a:solidFill>
                          <a:latin typeface="Times New Roman"/>
                          <a:ea typeface="Times New Roman"/>
                        </a:rPr>
                        <a:t> you did it to Me.' </a:t>
                      </a:r>
                      <a:endParaRPr lang="en-US" sz="1400" dirty="0">
                        <a:latin typeface="Times New Roman"/>
                        <a:ea typeface="Times New Roman"/>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15-17</a:t>
            </a:r>
          </a:p>
        </p:txBody>
      </p:sp>
      <p:sp>
        <p:nvSpPr>
          <p:cNvPr id="3" name="Content Placeholder 2"/>
          <p:cNvSpPr>
            <a:spLocks noGrp="1"/>
          </p:cNvSpPr>
          <p:nvPr>
            <p:ph idx="1"/>
          </p:nvPr>
        </p:nvSpPr>
        <p:spPr>
          <a:xfrm>
            <a:off x="457200" y="1417637"/>
            <a:ext cx="8229600" cy="4525963"/>
          </a:xfrm>
        </p:spPr>
        <p:txBody>
          <a:bodyPr>
            <a:normAutofit fontScale="92500" lnSpcReduction="10000"/>
          </a:bodyPr>
          <a:lstStyle/>
          <a:p>
            <a:pPr>
              <a:buNone/>
            </a:pPr>
            <a:r>
              <a:rPr lang="en-US" baseline="30000" dirty="0" smtClean="0">
                <a:solidFill>
                  <a:srgbClr val="0000FF"/>
                </a:solidFill>
                <a:latin typeface="Times New Roman" pitchFamily="18" charset="0"/>
                <a:cs typeface="Times New Roman" pitchFamily="18" charset="0"/>
              </a:rPr>
              <a:t>15</a:t>
            </a:r>
            <a:r>
              <a:rPr lang="en-US" dirty="0" smtClean="0">
                <a:latin typeface="Times New Roman" pitchFamily="18" charset="0"/>
                <a:cs typeface="Times New Roman" pitchFamily="18" charset="0"/>
              </a:rPr>
              <a:t>And the serpent poured water like a river out of his mouth after the woman, so that he might cause her to be swept away with the flood. </a:t>
            </a:r>
            <a:r>
              <a:rPr lang="en-US" baseline="30000" dirty="0" smtClean="0">
                <a:solidFill>
                  <a:srgbClr val="0000FF"/>
                </a:solidFill>
                <a:latin typeface="Times New Roman" pitchFamily="18" charset="0"/>
                <a:cs typeface="Times New Roman" pitchFamily="18" charset="0"/>
              </a:rPr>
              <a:t>16</a:t>
            </a:r>
            <a:r>
              <a:rPr lang="en-US" dirty="0" smtClean="0">
                <a:latin typeface="Times New Roman" pitchFamily="18" charset="0"/>
                <a:cs typeface="Times New Roman" pitchFamily="18" charset="0"/>
              </a:rPr>
              <a:t>And the earth helped the woman, and the earth opened its mouth and drank up the river which the dragon poured out of his mouth. </a:t>
            </a:r>
            <a:r>
              <a:rPr lang="en-US" baseline="30000" dirty="0" smtClean="0">
                <a:solidFill>
                  <a:srgbClr val="0000FF"/>
                </a:solidFill>
                <a:latin typeface="Times New Roman" pitchFamily="18" charset="0"/>
                <a:cs typeface="Times New Roman" pitchFamily="18" charset="0"/>
              </a:rPr>
              <a:t>17</a:t>
            </a:r>
            <a:r>
              <a:rPr lang="en-US" dirty="0" smtClean="0">
                <a:latin typeface="Times New Roman" pitchFamily="18" charset="0"/>
                <a:cs typeface="Times New Roman" pitchFamily="18" charset="0"/>
              </a:rPr>
              <a:t>And the dragon was enraged with the woman, and went off to make war with the </a:t>
            </a:r>
            <a:r>
              <a:rPr lang="en-US" b="1" u="sng" dirty="0" smtClean="0">
                <a:latin typeface="Times New Roman" pitchFamily="18" charset="0"/>
                <a:cs typeface="Times New Roman" pitchFamily="18" charset="0"/>
              </a:rPr>
              <a:t>rest of her offspring</a:t>
            </a:r>
            <a:r>
              <a:rPr lang="en-US" dirty="0" smtClean="0">
                <a:latin typeface="Times New Roman" pitchFamily="18" charset="0"/>
                <a:cs typeface="Times New Roman" pitchFamily="18" charset="0"/>
              </a:rPr>
              <a:t>, who keep the commandments of God and hold to the testimony of Jesus.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37</a:t>
            </a:fld>
            <a:endParaRPr lang="en-US"/>
          </a:p>
        </p:txBody>
      </p:sp>
      <p:pic>
        <p:nvPicPr>
          <p:cNvPr id="4098" name="Picture 2" descr="J:\PatSmith-jpgs\19e.jpg"/>
          <p:cNvPicPr>
            <a:picLocks noChangeAspect="1" noChangeArrowheads="1"/>
          </p:cNvPicPr>
          <p:nvPr/>
        </p:nvPicPr>
        <p:blipFill>
          <a:blip r:embed="rId2" cstate="print"/>
          <a:srcRect/>
          <a:stretch>
            <a:fillRect/>
          </a:stretch>
        </p:blipFill>
        <p:spPr bwMode="auto">
          <a:xfrm>
            <a:off x="-78953" y="0"/>
            <a:ext cx="9301903" cy="6858000"/>
          </a:xfrm>
          <a:prstGeom prst="rect">
            <a:avLst/>
          </a:prstGeom>
          <a:noFill/>
        </p:spPr>
      </p:pic>
      <p:pic>
        <p:nvPicPr>
          <p:cNvPr id="7"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38</a:t>
            </a:fld>
            <a:endParaRPr lang="en-US"/>
          </a:p>
        </p:txBody>
      </p:sp>
      <p:sp>
        <p:nvSpPr>
          <p:cNvPr id="8" name="TextBox 7"/>
          <p:cNvSpPr txBox="1"/>
          <p:nvPr/>
        </p:nvSpPr>
        <p:spPr>
          <a:xfrm>
            <a:off x="304800" y="8638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graphicFrame>
        <p:nvGraphicFramePr>
          <p:cNvPr id="7" name="Table 6"/>
          <p:cNvGraphicFramePr>
            <a:graphicFrameLocks noGrp="1"/>
          </p:cNvGraphicFramePr>
          <p:nvPr/>
        </p:nvGraphicFramePr>
        <p:xfrm>
          <a:off x="0" y="518160"/>
          <a:ext cx="9143999" cy="6096000"/>
        </p:xfrm>
        <a:graphic>
          <a:graphicData uri="http://schemas.openxmlformats.org/drawingml/2006/table">
            <a:tbl>
              <a:tblPr/>
              <a:tblGrid>
                <a:gridCol w="1828800"/>
                <a:gridCol w="3733800"/>
                <a:gridCol w="3581399"/>
              </a:tblGrid>
              <a:tr h="53340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15</a:t>
                      </a:r>
                      <a:r>
                        <a:rPr lang="en-US" sz="1600" dirty="0">
                          <a:latin typeface="Times New Roman"/>
                          <a:ea typeface="Times New Roman"/>
                        </a:rPr>
                        <a:t>And the </a:t>
                      </a:r>
                      <a:r>
                        <a:rPr lang="en-US" sz="1600" b="1" u="sng" dirty="0">
                          <a:latin typeface="Times New Roman"/>
                          <a:ea typeface="Times New Roman"/>
                        </a:rPr>
                        <a:t>serpent</a:t>
                      </a:r>
                      <a:r>
                        <a:rPr lang="en-US" sz="1600" dirty="0">
                          <a:latin typeface="Times New Roman"/>
                          <a:ea typeface="Times New Roman"/>
                        </a:rPr>
                        <a:t> poured </a:t>
                      </a:r>
                      <a:r>
                        <a:rPr lang="en-US" sz="1600" b="1" u="sng" dirty="0">
                          <a:solidFill>
                            <a:srgbClr val="C00000"/>
                          </a:solidFill>
                          <a:latin typeface="Times New Roman"/>
                          <a:ea typeface="Times New Roman"/>
                        </a:rPr>
                        <a:t>water like a river</a:t>
                      </a:r>
                      <a:r>
                        <a:rPr lang="en-US" sz="1600" dirty="0">
                          <a:latin typeface="Times New Roman"/>
                          <a:ea typeface="Times New Roman"/>
                        </a:rPr>
                        <a:t> out of his mouth after the woman, so that he might cause her to be swept away with the flood. </a:t>
                      </a:r>
                      <a:r>
                        <a:rPr lang="en-US" sz="1600" baseline="30000" dirty="0">
                          <a:solidFill>
                            <a:srgbClr val="0000FF"/>
                          </a:solidFill>
                          <a:latin typeface="Times New Roman"/>
                          <a:ea typeface="Times New Roman"/>
                        </a:rPr>
                        <a:t>16</a:t>
                      </a:r>
                      <a:r>
                        <a:rPr lang="en-US" sz="1600" dirty="0">
                          <a:latin typeface="Times New Roman"/>
                          <a:ea typeface="Times New Roman"/>
                        </a:rPr>
                        <a:t>And the </a:t>
                      </a:r>
                      <a:r>
                        <a:rPr lang="en-US" sz="1600" b="1" u="sng" dirty="0">
                          <a:solidFill>
                            <a:srgbClr val="C00000"/>
                          </a:solidFill>
                          <a:latin typeface="Times New Roman"/>
                          <a:ea typeface="Times New Roman"/>
                        </a:rPr>
                        <a:t>earth helped</a:t>
                      </a:r>
                      <a:r>
                        <a:rPr lang="en-US" sz="1600" dirty="0">
                          <a:latin typeface="Times New Roman"/>
                          <a:ea typeface="Times New Roman"/>
                        </a:rPr>
                        <a:t> the woman, and the earth opened its mouth and drank up the river which the dragon poured out of his mouth. </a:t>
                      </a:r>
                      <a:r>
                        <a:rPr lang="en-US" sz="1600" baseline="30000" dirty="0">
                          <a:solidFill>
                            <a:srgbClr val="0000FF"/>
                          </a:solidFill>
                          <a:latin typeface="Times New Roman"/>
                          <a:ea typeface="Times New Roman"/>
                        </a:rPr>
                        <a:t>17</a:t>
                      </a:r>
                      <a:r>
                        <a:rPr lang="en-US" sz="1600" dirty="0">
                          <a:latin typeface="Times New Roman"/>
                          <a:ea typeface="Times New Roman"/>
                        </a:rPr>
                        <a:t>And the </a:t>
                      </a:r>
                      <a:r>
                        <a:rPr lang="en-US" sz="1600" b="1" u="sng" kern="1200" dirty="0">
                          <a:solidFill>
                            <a:srgbClr val="C00000"/>
                          </a:solidFill>
                          <a:latin typeface="Times New Roman"/>
                          <a:ea typeface="Times New Roman"/>
                          <a:cs typeface="+mn-cs"/>
                        </a:rPr>
                        <a:t>dragon</a:t>
                      </a:r>
                      <a:r>
                        <a:rPr lang="en-US" sz="1600" dirty="0">
                          <a:latin typeface="Times New Roman"/>
                          <a:ea typeface="Times New Roman"/>
                        </a:rPr>
                        <a:t> was enraged with the woman, and went off to make </a:t>
                      </a:r>
                      <a:r>
                        <a:rPr lang="en-US" sz="1600" b="1" u="sng" dirty="0">
                          <a:latin typeface="Times New Roman"/>
                          <a:ea typeface="Times New Roman"/>
                        </a:rPr>
                        <a:t>war</a:t>
                      </a:r>
                      <a:r>
                        <a:rPr lang="en-US" sz="1600" dirty="0">
                          <a:latin typeface="Times New Roman"/>
                          <a:ea typeface="Times New Roman"/>
                        </a:rPr>
                        <a:t> with the </a:t>
                      </a:r>
                      <a:r>
                        <a:rPr lang="en-US" sz="1600" b="1" u="sng" dirty="0">
                          <a:solidFill>
                            <a:srgbClr val="C00000"/>
                          </a:solidFill>
                          <a:latin typeface="Times New Roman"/>
                          <a:ea typeface="Times New Roman"/>
                        </a:rPr>
                        <a:t>rest of her offspring</a:t>
                      </a:r>
                      <a:r>
                        <a:rPr lang="en-US" sz="1600" dirty="0">
                          <a:latin typeface="Times New Roman"/>
                          <a:ea typeface="Times New Roman"/>
                        </a:rPr>
                        <a:t>, </a:t>
                      </a:r>
                      <a:r>
                        <a:rPr lang="en-US" sz="1600" b="1" u="sng" dirty="0">
                          <a:latin typeface="Times New Roman"/>
                          <a:ea typeface="Times New Roman"/>
                        </a:rPr>
                        <a:t>who keep the commandments of God</a:t>
                      </a:r>
                      <a:r>
                        <a:rPr lang="en-US" sz="1600" dirty="0">
                          <a:latin typeface="Times New Roman"/>
                          <a:ea typeface="Times New Roman"/>
                        </a:rPr>
                        <a:t> and </a:t>
                      </a:r>
                      <a:r>
                        <a:rPr lang="en-US" sz="1600" b="1" u="sng" dirty="0">
                          <a:latin typeface="Times New Roman"/>
                          <a:ea typeface="Times New Roman"/>
                        </a:rPr>
                        <a:t>hold</a:t>
                      </a:r>
                      <a:r>
                        <a:rPr lang="en-US" sz="1600" dirty="0">
                          <a:latin typeface="Times New Roman"/>
                          <a:ea typeface="Times New Roman"/>
                        </a:rPr>
                        <a:t> to the </a:t>
                      </a:r>
                      <a:r>
                        <a:rPr lang="en-US" sz="1600" b="1" u="sng" dirty="0">
                          <a:latin typeface="Times New Roman"/>
                          <a:ea typeface="Times New Roman"/>
                        </a:rPr>
                        <a:t>testimony of Jesus</a:t>
                      </a:r>
                      <a:r>
                        <a:rPr lang="en-US" sz="1600" dirty="0">
                          <a:latin typeface="Times New Roman"/>
                          <a:ea typeface="Times New Roman"/>
                        </a:rPr>
                        <a:t>.</a:t>
                      </a: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smtClean="0">
                          <a:solidFill>
                            <a:srgbClr val="0000FF"/>
                          </a:solidFill>
                          <a:latin typeface="Times New Roman"/>
                          <a:ea typeface="Times New Roman"/>
                        </a:rPr>
                        <a:t>Daniel 9:26</a:t>
                      </a:r>
                      <a:r>
                        <a:rPr lang="en-US" sz="1600" dirty="0" smtClean="0">
                          <a:latin typeface="Times New Roman"/>
                          <a:ea typeface="Times New Roman"/>
                        </a:rPr>
                        <a:t> "Then after the sixty-two weeks the Messiah will be cut off and have nothing, and the </a:t>
                      </a:r>
                      <a:r>
                        <a:rPr lang="en-US" sz="1600" b="1" u="sng" dirty="0" smtClean="0">
                          <a:solidFill>
                            <a:srgbClr val="C00000"/>
                          </a:solidFill>
                          <a:latin typeface="Times New Roman"/>
                          <a:ea typeface="Times New Roman"/>
                        </a:rPr>
                        <a:t>people of the prince who is to come will destroy the city </a:t>
                      </a:r>
                      <a:r>
                        <a:rPr lang="en-US" sz="1600" dirty="0" smtClean="0">
                          <a:latin typeface="Times New Roman"/>
                          <a:ea typeface="Times New Roman"/>
                        </a:rPr>
                        <a:t>and the sanctuary. And its </a:t>
                      </a:r>
                      <a:r>
                        <a:rPr lang="en-US" sz="1600" b="1" u="sng" dirty="0" smtClean="0">
                          <a:solidFill>
                            <a:srgbClr val="C00000"/>
                          </a:solidFill>
                          <a:latin typeface="Times New Roman"/>
                          <a:ea typeface="Times New Roman"/>
                        </a:rPr>
                        <a:t>end </a:t>
                      </a:r>
                      <a:r>
                        <a:rPr lang="en-US" sz="1600" b="1" i="1" u="sng" dirty="0" smtClean="0">
                          <a:solidFill>
                            <a:srgbClr val="C00000"/>
                          </a:solidFill>
                          <a:latin typeface="Times New Roman"/>
                          <a:ea typeface="Times New Roman"/>
                        </a:rPr>
                        <a:t>will come</a:t>
                      </a:r>
                      <a:r>
                        <a:rPr lang="en-US" sz="1600" b="1" u="sng" dirty="0" smtClean="0">
                          <a:solidFill>
                            <a:srgbClr val="C00000"/>
                          </a:solidFill>
                          <a:latin typeface="Times New Roman"/>
                          <a:ea typeface="Times New Roman"/>
                        </a:rPr>
                        <a:t> with a flood</a:t>
                      </a:r>
                      <a:r>
                        <a:rPr lang="en-US" sz="1600" dirty="0" smtClean="0">
                          <a:latin typeface="Times New Roman"/>
                          <a:ea typeface="Times New Roman"/>
                        </a:rPr>
                        <a:t>; even to the end there will be </a:t>
                      </a:r>
                      <a:r>
                        <a:rPr lang="en-US" sz="1600" b="1" u="sng" dirty="0" smtClean="0">
                          <a:solidFill>
                            <a:srgbClr val="C00000"/>
                          </a:solidFill>
                          <a:latin typeface="Times New Roman"/>
                          <a:ea typeface="Times New Roman"/>
                        </a:rPr>
                        <a:t>war</a:t>
                      </a:r>
                      <a:r>
                        <a:rPr lang="en-US" sz="1600" dirty="0" smtClean="0">
                          <a:latin typeface="Times New Roman"/>
                          <a:ea typeface="Times New Roman"/>
                        </a:rPr>
                        <a:t>; </a:t>
                      </a:r>
                      <a:r>
                        <a:rPr lang="en-US" sz="1600" b="1" u="sng" dirty="0" smtClean="0">
                          <a:solidFill>
                            <a:srgbClr val="C00000"/>
                          </a:solidFill>
                          <a:latin typeface="Times New Roman" pitchFamily="18" charset="0"/>
                          <a:ea typeface="Times New Roman"/>
                          <a:cs typeface="Times New Roman" pitchFamily="18" charset="0"/>
                        </a:rPr>
                        <a:t>desolations</a:t>
                      </a:r>
                      <a:r>
                        <a:rPr lang="en-US" sz="1600" dirty="0" smtClean="0">
                          <a:latin typeface="Times New Roman" pitchFamily="18" charset="0"/>
                          <a:ea typeface="Times New Roman"/>
                          <a:cs typeface="Times New Roman" pitchFamily="18" charset="0"/>
                        </a:rPr>
                        <a:t> are determined. </a:t>
                      </a:r>
                    </a:p>
                    <a:p>
                      <a:pPr marL="102870" marR="0" indent="-102870">
                        <a:spcBef>
                          <a:spcPts val="0"/>
                        </a:spcBef>
                        <a:spcAft>
                          <a:spcPts val="0"/>
                        </a:spcAft>
                      </a:pPr>
                      <a:r>
                        <a:rPr lang="en-US" sz="1600" b="1" dirty="0" smtClean="0">
                          <a:solidFill>
                            <a:srgbClr val="0000FF"/>
                          </a:solidFill>
                          <a:latin typeface="Times New Roman" pitchFamily="18" charset="0"/>
                          <a:ea typeface="Times New Roman"/>
                          <a:cs typeface="Times New Roman" pitchFamily="18" charset="0"/>
                        </a:rPr>
                        <a:t>Isaiah </a:t>
                      </a:r>
                      <a:r>
                        <a:rPr lang="en-US" sz="1600" b="1" dirty="0">
                          <a:solidFill>
                            <a:srgbClr val="0000FF"/>
                          </a:solidFill>
                          <a:latin typeface="Times New Roman" pitchFamily="18" charset="0"/>
                          <a:ea typeface="Times New Roman"/>
                          <a:cs typeface="Times New Roman" pitchFamily="18" charset="0"/>
                        </a:rPr>
                        <a:t>8:7-8</a:t>
                      </a:r>
                      <a:r>
                        <a:rPr lang="en-US" sz="1600" b="1" dirty="0">
                          <a:latin typeface="Times New Roman" pitchFamily="18" charset="0"/>
                          <a:ea typeface="Times New Roman"/>
                          <a:cs typeface="Times New Roman" pitchFamily="18" charset="0"/>
                        </a:rPr>
                        <a:t> </a:t>
                      </a:r>
                      <a:r>
                        <a:rPr lang="en-US" sz="1600" dirty="0">
                          <a:latin typeface="Times New Roman" pitchFamily="18" charset="0"/>
                          <a:ea typeface="Times New Roman"/>
                          <a:cs typeface="Times New Roman" pitchFamily="18" charset="0"/>
                        </a:rPr>
                        <a:t>"Now therefore, behold, the Lord is about to bring </a:t>
                      </a:r>
                      <a:r>
                        <a:rPr lang="en-US" sz="1600" dirty="0">
                          <a:latin typeface="Times New Roman"/>
                          <a:ea typeface="Times New Roman"/>
                        </a:rPr>
                        <a:t>on them the strong and </a:t>
                      </a:r>
                      <a:r>
                        <a:rPr lang="en-US" sz="1600" b="1" u="sng" dirty="0">
                          <a:solidFill>
                            <a:srgbClr val="C00000"/>
                          </a:solidFill>
                          <a:latin typeface="Times New Roman"/>
                          <a:ea typeface="Times New Roman"/>
                        </a:rPr>
                        <a:t>abundant waters of the Euphrates</a:t>
                      </a:r>
                      <a:r>
                        <a:rPr lang="en-US" sz="1600" dirty="0">
                          <a:latin typeface="Times New Roman"/>
                          <a:ea typeface="Times New Roman"/>
                        </a:rPr>
                        <a:t>, </a:t>
                      </a:r>
                      <a:r>
                        <a:rPr lang="en-US" sz="1600" i="1" dirty="0">
                          <a:latin typeface="Times New Roman"/>
                          <a:ea typeface="Times New Roman"/>
                        </a:rPr>
                        <a:t>Even</a:t>
                      </a:r>
                      <a:r>
                        <a:rPr lang="en-US" sz="1600" dirty="0">
                          <a:latin typeface="Times New Roman"/>
                          <a:ea typeface="Times New Roman"/>
                        </a:rPr>
                        <a:t> </a:t>
                      </a:r>
                      <a:r>
                        <a:rPr lang="en-US" sz="1600" b="1" u="sng" dirty="0">
                          <a:solidFill>
                            <a:srgbClr val="C00000"/>
                          </a:solidFill>
                          <a:latin typeface="Times New Roman"/>
                          <a:ea typeface="Times New Roman"/>
                        </a:rPr>
                        <a:t>the king of Assyria</a:t>
                      </a:r>
                      <a:r>
                        <a:rPr lang="en-US" sz="1600" dirty="0">
                          <a:latin typeface="Times New Roman"/>
                          <a:ea typeface="Times New Roman"/>
                        </a:rPr>
                        <a:t> and all his glory; And it will rise up over all its channels and go over all its banks. </a:t>
                      </a:r>
                      <a:r>
                        <a:rPr lang="en-US" sz="1600" baseline="30000" dirty="0">
                          <a:solidFill>
                            <a:srgbClr val="0000FF"/>
                          </a:solidFill>
                          <a:latin typeface="Times New Roman"/>
                          <a:ea typeface="Times New Roman"/>
                        </a:rPr>
                        <a:t>8</a:t>
                      </a:r>
                      <a:r>
                        <a:rPr lang="en-US" sz="1600" baseline="30000" dirty="0">
                          <a:solidFill>
                            <a:srgbClr val="000000"/>
                          </a:solidFill>
                          <a:latin typeface="Times New Roman"/>
                          <a:ea typeface="Times New Roman"/>
                        </a:rPr>
                        <a:t> </a:t>
                      </a:r>
                      <a:r>
                        <a:rPr lang="en-US" sz="1600" dirty="0">
                          <a:latin typeface="Times New Roman"/>
                          <a:ea typeface="Times New Roman"/>
                        </a:rPr>
                        <a:t>"Then it will sweep on into Judah, it will overflow and pass through, It will reach even to the neck; And the spread of its wings will fill the breadth of your land, O Immanuel. </a:t>
                      </a:r>
                      <a:endParaRPr lang="en-US" sz="1600" dirty="0" smtClean="0">
                        <a:latin typeface="Times New Roman"/>
                        <a:ea typeface="Times New Roman"/>
                      </a:endParaRPr>
                    </a:p>
                    <a:p>
                      <a:pPr marL="102870" marR="0" indent="-102870">
                        <a:spcBef>
                          <a:spcPts val="0"/>
                        </a:spcBef>
                        <a:spcAft>
                          <a:spcPts val="0"/>
                        </a:spcAft>
                      </a:pPr>
                      <a:r>
                        <a:rPr lang="en-US" sz="1600" b="1" dirty="0" smtClean="0">
                          <a:solidFill>
                            <a:srgbClr val="0000FF"/>
                          </a:solidFill>
                          <a:latin typeface="Times New Roman"/>
                          <a:ea typeface="Times New Roman"/>
                        </a:rPr>
                        <a:t>Ezekiel </a:t>
                      </a:r>
                      <a:r>
                        <a:rPr lang="en-US" sz="1600" b="1" dirty="0">
                          <a:solidFill>
                            <a:srgbClr val="0000FF"/>
                          </a:solidFill>
                          <a:latin typeface="Times New Roman"/>
                          <a:ea typeface="Times New Roman"/>
                        </a:rPr>
                        <a:t>38:18-19</a:t>
                      </a:r>
                      <a:r>
                        <a:rPr lang="en-US" sz="1600" dirty="0">
                          <a:latin typeface="Times New Roman"/>
                          <a:ea typeface="Times New Roman"/>
                        </a:rPr>
                        <a:t> "And it will come about on that day, when Gog comes against the land of Israel," declares the Lord G</a:t>
                      </a:r>
                      <a:r>
                        <a:rPr lang="en-US" sz="1600" cap="small" dirty="0">
                          <a:latin typeface="Times New Roman"/>
                          <a:ea typeface="Times New Roman"/>
                        </a:rPr>
                        <a:t>od</a:t>
                      </a:r>
                      <a:r>
                        <a:rPr lang="en-US" sz="1600" dirty="0">
                          <a:latin typeface="Times New Roman"/>
                          <a:ea typeface="Times New Roman"/>
                        </a:rPr>
                        <a:t>, "that My fury will mount up in My anger. </a:t>
                      </a:r>
                      <a:r>
                        <a:rPr lang="en-US" sz="1600" baseline="30000" dirty="0">
                          <a:solidFill>
                            <a:srgbClr val="0000FF"/>
                          </a:solidFill>
                          <a:latin typeface="Times New Roman"/>
                          <a:ea typeface="Times New Roman"/>
                        </a:rPr>
                        <a:t>19</a:t>
                      </a:r>
                      <a:r>
                        <a:rPr lang="en-US" sz="1600" dirty="0">
                          <a:latin typeface="Times New Roman"/>
                          <a:ea typeface="Times New Roman"/>
                        </a:rPr>
                        <a:t>"And in My zeal and in My blazing wrath I declare </a:t>
                      </a:r>
                      <a:r>
                        <a:rPr lang="en-US" sz="1600" i="1" dirty="0">
                          <a:latin typeface="Times New Roman"/>
                          <a:ea typeface="Times New Roman"/>
                        </a:rPr>
                        <a:t>that</a:t>
                      </a:r>
                      <a:r>
                        <a:rPr lang="en-US" sz="1600" dirty="0">
                          <a:latin typeface="Times New Roman"/>
                          <a:ea typeface="Times New Roman"/>
                        </a:rPr>
                        <a:t> on that day there will surely be a </a:t>
                      </a:r>
                      <a:r>
                        <a:rPr lang="en-US" sz="1600" b="1" u="sng" dirty="0">
                          <a:solidFill>
                            <a:srgbClr val="C00000"/>
                          </a:solidFill>
                          <a:latin typeface="Times New Roman"/>
                          <a:ea typeface="Times New Roman"/>
                        </a:rPr>
                        <a:t>great earthquake</a:t>
                      </a:r>
                      <a:r>
                        <a:rPr lang="en-US" sz="1600" dirty="0">
                          <a:latin typeface="Times New Roman"/>
                          <a:ea typeface="Times New Roman"/>
                        </a:rPr>
                        <a:t> in the land of Israel. </a:t>
                      </a: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600" b="1" dirty="0">
                          <a:solidFill>
                            <a:srgbClr val="0000FF"/>
                          </a:solidFill>
                          <a:latin typeface="Times New Roman"/>
                          <a:ea typeface="Times New Roman"/>
                        </a:rPr>
                        <a:t>Psalm 124</a:t>
                      </a:r>
                      <a:r>
                        <a:rPr lang="en-US" sz="1600" b="1" dirty="0">
                          <a:latin typeface="Times New Roman"/>
                          <a:ea typeface="Times New Roman"/>
                        </a:rPr>
                        <a:t> </a:t>
                      </a:r>
                      <a:r>
                        <a:rPr lang="en-US" sz="1600" dirty="0">
                          <a:latin typeface="Times New Roman"/>
                          <a:ea typeface="Times New Roman"/>
                        </a:rPr>
                        <a:t>waters = </a:t>
                      </a:r>
                      <a:r>
                        <a:rPr lang="en-US" sz="1600" dirty="0" smtClean="0">
                          <a:latin typeface="Times New Roman"/>
                          <a:ea typeface="Times New Roman"/>
                        </a:rPr>
                        <a:t>enemies</a:t>
                      </a:r>
                    </a:p>
                    <a:p>
                      <a:pPr marL="102870" marR="0" indent="-102870">
                        <a:spcBef>
                          <a:spcPts val="0"/>
                        </a:spcBef>
                        <a:spcAft>
                          <a:spcPts val="0"/>
                        </a:spcAft>
                      </a:pPr>
                      <a:endParaRPr lang="en-US" sz="1600" dirty="0" smtClean="0">
                        <a:latin typeface="Times New Roman"/>
                        <a:ea typeface="Times New Roman"/>
                      </a:endParaRPr>
                    </a:p>
                    <a:p>
                      <a:pPr marL="102870" marR="0" indent="-102870">
                        <a:spcBef>
                          <a:spcPts val="0"/>
                        </a:spcBef>
                        <a:spcAft>
                          <a:spcPts val="0"/>
                        </a:spcAft>
                      </a:pPr>
                      <a:endParaRPr lang="en-US" sz="1600" dirty="0">
                        <a:latin typeface="Times New Roman"/>
                        <a:ea typeface="Times New Roman"/>
                      </a:endParaRPr>
                    </a:p>
                    <a:p>
                      <a:pPr marL="231775" marR="0" lvl="0" indent="-231775">
                        <a:spcBef>
                          <a:spcPts val="0"/>
                        </a:spcBef>
                        <a:spcAft>
                          <a:spcPts val="0"/>
                        </a:spcAft>
                        <a:buFont typeface="Symbol"/>
                        <a:buChar char=""/>
                        <a:tabLst/>
                      </a:pPr>
                      <a:r>
                        <a:rPr lang="en-US" sz="1600" dirty="0">
                          <a:latin typeface="Times New Roman"/>
                          <a:ea typeface="Times New Roman"/>
                        </a:rPr>
                        <a:t>“</a:t>
                      </a:r>
                      <a:r>
                        <a:rPr lang="en-US" sz="1600" i="1" dirty="0">
                          <a:latin typeface="Times New Roman"/>
                          <a:ea typeface="Times New Roman"/>
                        </a:rPr>
                        <a:t>rest of her offspring who keep the commandments of God</a:t>
                      </a:r>
                      <a:r>
                        <a:rPr lang="en-US" sz="1600" dirty="0">
                          <a:latin typeface="Times New Roman"/>
                          <a:ea typeface="Times New Roman"/>
                        </a:rPr>
                        <a:t>” </a:t>
                      </a:r>
                      <a:r>
                        <a:rPr lang="en-US" sz="1600" dirty="0" smtClean="0">
                          <a:latin typeface="Times New Roman"/>
                          <a:ea typeface="Times New Roman"/>
                        </a:rPr>
                        <a:t>–</a:t>
                      </a:r>
                      <a:r>
                        <a:rPr lang="en-US" sz="1600" baseline="0" dirty="0" smtClean="0">
                          <a:latin typeface="Times New Roman"/>
                          <a:ea typeface="Times New Roman"/>
                        </a:rPr>
                        <a:t> </a:t>
                      </a:r>
                      <a:r>
                        <a:rPr lang="en-US" sz="1600" dirty="0" smtClean="0">
                          <a:latin typeface="Times New Roman"/>
                          <a:ea typeface="Times New Roman"/>
                        </a:rPr>
                        <a:t> </a:t>
                      </a:r>
                      <a:r>
                        <a:rPr lang="en-US" sz="1600" dirty="0">
                          <a:latin typeface="Times New Roman"/>
                          <a:ea typeface="Times New Roman"/>
                        </a:rPr>
                        <a:t>the 144,000 </a:t>
                      </a:r>
                      <a:r>
                        <a:rPr lang="en-US" sz="1600" dirty="0" smtClean="0">
                          <a:latin typeface="Times New Roman"/>
                          <a:ea typeface="Times New Roman"/>
                        </a:rPr>
                        <a:t>+ 2 witnesses </a:t>
                      </a:r>
                      <a:r>
                        <a:rPr lang="en-US" sz="1600" dirty="0">
                          <a:latin typeface="Times New Roman"/>
                          <a:ea typeface="Times New Roman"/>
                        </a:rPr>
                        <a:t>who are </a:t>
                      </a:r>
                      <a:r>
                        <a:rPr lang="en-US" sz="1600" dirty="0" smtClean="0">
                          <a:latin typeface="Times New Roman"/>
                          <a:ea typeface="Times New Roman"/>
                        </a:rPr>
                        <a:t>protected</a:t>
                      </a:r>
                      <a:r>
                        <a:rPr lang="en-US" sz="1600" baseline="0" dirty="0" smtClean="0">
                          <a:latin typeface="Times New Roman"/>
                          <a:ea typeface="Times New Roman"/>
                        </a:rPr>
                        <a:t> plus those who have accepted Jesus as the Messiah of Israel.</a:t>
                      </a:r>
                      <a:endParaRPr lang="en-US" sz="1600" dirty="0" smtClean="0">
                        <a:latin typeface="Times New Roman"/>
                        <a:ea typeface="Times New Roman"/>
                      </a:endParaRPr>
                    </a:p>
                    <a:p>
                      <a:pPr marL="231775" marR="0" lvl="0" indent="-231775">
                        <a:spcBef>
                          <a:spcPts val="0"/>
                        </a:spcBef>
                        <a:spcAft>
                          <a:spcPts val="0"/>
                        </a:spcAft>
                        <a:buFont typeface="Symbol"/>
                        <a:buChar char=""/>
                        <a:tabLst/>
                      </a:pPr>
                      <a:endParaRPr lang="en-US" sz="1600" dirty="0" smtClean="0">
                        <a:latin typeface="Times New Roman"/>
                        <a:ea typeface="Times New Roman"/>
                      </a:endParaRPr>
                    </a:p>
                    <a:p>
                      <a:pPr marL="231775" marR="0" lvl="0" indent="-231775">
                        <a:spcBef>
                          <a:spcPts val="0"/>
                        </a:spcBef>
                        <a:spcAft>
                          <a:spcPts val="0"/>
                        </a:spcAft>
                        <a:buFont typeface="Symbol"/>
                        <a:buChar char=""/>
                        <a:tabLst/>
                      </a:pPr>
                      <a:endParaRPr lang="en-US" sz="1600" dirty="0" smtClean="0">
                        <a:latin typeface="Times New Roman"/>
                        <a:ea typeface="Times New Roman"/>
                      </a:endParaRPr>
                    </a:p>
                    <a:p>
                      <a:pPr marL="231775" marR="0" lvl="0" indent="-231775">
                        <a:spcBef>
                          <a:spcPts val="0"/>
                        </a:spcBef>
                        <a:spcAft>
                          <a:spcPts val="0"/>
                        </a:spcAft>
                        <a:buFont typeface="Symbol"/>
                        <a:buChar char=""/>
                        <a:tabLst/>
                      </a:pPr>
                      <a:endParaRPr lang="en-US" sz="1600" dirty="0" smtClean="0">
                        <a:latin typeface="Times New Roman"/>
                        <a:ea typeface="Times New Roman"/>
                      </a:endParaRPr>
                    </a:p>
                    <a:p>
                      <a:pPr marL="115888" marR="0" lvl="0" indent="-115888" algn="l" defTabSz="914400" rtl="0" eaLnBrk="1" fontAlgn="auto" latinLnBrk="0" hangingPunct="1">
                        <a:lnSpc>
                          <a:spcPct val="100000"/>
                        </a:lnSpc>
                        <a:spcBef>
                          <a:spcPts val="0"/>
                        </a:spcBef>
                        <a:spcAft>
                          <a:spcPts val="0"/>
                        </a:spcAft>
                        <a:buClrTx/>
                        <a:buSzTx/>
                        <a:buFont typeface="Symbol"/>
                        <a:buNone/>
                        <a:tabLst/>
                        <a:defRPr/>
                      </a:pPr>
                      <a:r>
                        <a:rPr lang="en-US" sz="1600" b="1" kern="1200" dirty="0" smtClean="0">
                          <a:solidFill>
                            <a:srgbClr val="0000FF"/>
                          </a:solidFill>
                          <a:latin typeface="Times New Roman" pitchFamily="18" charset="0"/>
                          <a:ea typeface="+mn-ea"/>
                          <a:cs typeface="Times New Roman" pitchFamily="18" charset="0"/>
                        </a:rPr>
                        <a:t>Numbers 16:30-32 </a:t>
                      </a:r>
                      <a:r>
                        <a:rPr lang="en-US" sz="1600" kern="1200" dirty="0" smtClean="0">
                          <a:solidFill>
                            <a:schemeClr val="tx1"/>
                          </a:solidFill>
                          <a:latin typeface="Times New Roman" pitchFamily="18" charset="0"/>
                          <a:ea typeface="+mn-ea"/>
                          <a:cs typeface="Times New Roman" pitchFamily="18" charset="0"/>
                        </a:rPr>
                        <a:t>"But if the LORD brings about an entirely new thing and the ground opens its mouth and swallows them up with all that is theirs, and they descend alive into </a:t>
                      </a:r>
                      <a:r>
                        <a:rPr lang="en-US" sz="1600" kern="1200" dirty="0" err="1" smtClean="0">
                          <a:solidFill>
                            <a:schemeClr val="tx1"/>
                          </a:solidFill>
                          <a:latin typeface="Times New Roman" pitchFamily="18" charset="0"/>
                          <a:ea typeface="+mn-ea"/>
                          <a:cs typeface="Times New Roman" pitchFamily="18" charset="0"/>
                        </a:rPr>
                        <a:t>Sheol</a:t>
                      </a:r>
                      <a:r>
                        <a:rPr lang="en-US" sz="1600" kern="1200" dirty="0" smtClean="0">
                          <a:solidFill>
                            <a:schemeClr val="tx1"/>
                          </a:solidFill>
                          <a:latin typeface="Times New Roman" pitchFamily="18" charset="0"/>
                          <a:ea typeface="+mn-ea"/>
                          <a:cs typeface="Times New Roman" pitchFamily="18" charset="0"/>
                        </a:rPr>
                        <a:t>, then you will understand that these men have spurned the LORD… </a:t>
                      </a:r>
                      <a:r>
                        <a:rPr lang="en-US" sz="1600" b="1" u="sng" kern="1200" dirty="0" smtClean="0">
                          <a:solidFill>
                            <a:schemeClr val="tx1"/>
                          </a:solidFill>
                          <a:latin typeface="Times New Roman" pitchFamily="18" charset="0"/>
                          <a:ea typeface="+mn-ea"/>
                          <a:cs typeface="Times New Roman" pitchFamily="18" charset="0"/>
                        </a:rPr>
                        <a:t>and the earth opened its mouth and swallowed them up</a:t>
                      </a:r>
                      <a:r>
                        <a:rPr lang="en-US" sz="1600" kern="1200" dirty="0" smtClean="0">
                          <a:solidFill>
                            <a:schemeClr val="tx1"/>
                          </a:solidFill>
                          <a:latin typeface="Times New Roman" pitchFamily="18" charset="0"/>
                          <a:ea typeface="+mn-ea"/>
                          <a:cs typeface="Times New Roman" pitchFamily="18" charset="0"/>
                        </a:rPr>
                        <a:t>, and their households, and all the men who belonged to </a:t>
                      </a:r>
                      <a:r>
                        <a:rPr lang="en-US" sz="1600" kern="1200" dirty="0" err="1" smtClean="0">
                          <a:solidFill>
                            <a:schemeClr val="tx1"/>
                          </a:solidFill>
                          <a:latin typeface="Times New Roman" pitchFamily="18" charset="0"/>
                          <a:ea typeface="+mn-ea"/>
                          <a:cs typeface="Times New Roman" pitchFamily="18" charset="0"/>
                        </a:rPr>
                        <a:t>Korah</a:t>
                      </a:r>
                      <a:r>
                        <a:rPr lang="en-US" sz="1600" kern="1200" dirty="0" smtClean="0">
                          <a:solidFill>
                            <a:schemeClr val="tx1"/>
                          </a:solidFill>
                          <a:latin typeface="Times New Roman" pitchFamily="18" charset="0"/>
                          <a:ea typeface="+mn-ea"/>
                          <a:cs typeface="Times New Roman" pitchFamily="18" charset="0"/>
                        </a:rPr>
                        <a:t> with </a:t>
                      </a:r>
                      <a:r>
                        <a:rPr lang="en-US" sz="1600" i="1" kern="1200" dirty="0" smtClean="0">
                          <a:solidFill>
                            <a:schemeClr val="tx1"/>
                          </a:solidFill>
                          <a:latin typeface="Times New Roman" pitchFamily="18" charset="0"/>
                          <a:ea typeface="+mn-ea"/>
                          <a:cs typeface="Times New Roman" pitchFamily="18" charset="0"/>
                        </a:rPr>
                        <a:t>their</a:t>
                      </a:r>
                      <a:r>
                        <a:rPr lang="en-US" sz="1600" kern="1200" dirty="0" smtClean="0">
                          <a:solidFill>
                            <a:schemeClr val="tx1"/>
                          </a:solidFill>
                          <a:latin typeface="Times New Roman" pitchFamily="18" charset="0"/>
                          <a:ea typeface="+mn-ea"/>
                          <a:cs typeface="Times New Roman" pitchFamily="18" charset="0"/>
                        </a:rPr>
                        <a:t> possessions. </a:t>
                      </a:r>
                      <a:endParaRPr lang="en-US" sz="1600" dirty="0">
                        <a:latin typeface="Times New Roman" pitchFamily="18" charset="0"/>
                        <a:ea typeface="Times New Roman"/>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7 Players in the</a:t>
            </a:r>
            <a:br>
              <a:rPr lang="en-US" b="1" dirty="0" smtClean="0"/>
            </a:br>
            <a:r>
              <a:rPr lang="en-US" b="1" dirty="0" smtClean="0"/>
              <a:t>Battle of the Ages</a:t>
            </a:r>
            <a:endParaRPr lang="en-US" b="1" dirty="0"/>
          </a:p>
        </p:txBody>
      </p:sp>
      <p:sp>
        <p:nvSpPr>
          <p:cNvPr id="3" name="Content Placeholder 2"/>
          <p:cNvSpPr>
            <a:spLocks noGrp="1"/>
          </p:cNvSpPr>
          <p:nvPr>
            <p:ph idx="1"/>
          </p:nvPr>
        </p:nvSpPr>
        <p:spPr>
          <a:xfrm>
            <a:off x="1524000" y="1219200"/>
            <a:ext cx="6705600" cy="4906963"/>
          </a:xfrm>
        </p:spPr>
        <p:txBody>
          <a:bodyPr>
            <a:noAutofit/>
          </a:bodyPr>
          <a:lstStyle/>
          <a:p>
            <a:pPr marL="514350" indent="-514350">
              <a:buFont typeface="+mj-lt"/>
              <a:buAutoNum type="arabicPeriod"/>
            </a:pPr>
            <a:r>
              <a:rPr lang="en-US" dirty="0" smtClean="0">
                <a:solidFill>
                  <a:srgbClr val="C00000"/>
                </a:solidFill>
              </a:rPr>
              <a:t>The Woman</a:t>
            </a:r>
          </a:p>
          <a:p>
            <a:pPr marL="514350" indent="-514350">
              <a:buFont typeface="+mj-lt"/>
              <a:buAutoNum type="arabicPeriod"/>
            </a:pPr>
            <a:r>
              <a:rPr lang="en-US" dirty="0" smtClean="0">
                <a:solidFill>
                  <a:srgbClr val="C00000"/>
                </a:solidFill>
              </a:rPr>
              <a:t>The Red Dragon</a:t>
            </a:r>
          </a:p>
          <a:p>
            <a:pPr marL="514350" indent="-514350">
              <a:buFont typeface="+mj-lt"/>
              <a:buAutoNum type="arabicPeriod"/>
            </a:pPr>
            <a:r>
              <a:rPr lang="en-US" dirty="0" smtClean="0">
                <a:solidFill>
                  <a:srgbClr val="C00000"/>
                </a:solidFill>
              </a:rPr>
              <a:t>The male Child</a:t>
            </a:r>
          </a:p>
          <a:p>
            <a:pPr marL="514350" indent="-514350">
              <a:buFont typeface="+mj-lt"/>
              <a:buAutoNum type="arabicPeriod"/>
            </a:pPr>
            <a:r>
              <a:rPr lang="en-US" dirty="0" smtClean="0">
                <a:solidFill>
                  <a:srgbClr val="C00000"/>
                </a:solidFill>
              </a:rPr>
              <a:t>Michael</a:t>
            </a:r>
          </a:p>
          <a:p>
            <a:pPr marL="514350" indent="-514350">
              <a:buFont typeface="+mj-lt"/>
              <a:buAutoNum type="arabicPeriod"/>
            </a:pPr>
            <a:r>
              <a:rPr lang="en-US" dirty="0" smtClean="0">
                <a:solidFill>
                  <a:srgbClr val="C00000"/>
                </a:solidFill>
              </a:rPr>
              <a:t>The rest of her offspring</a:t>
            </a:r>
          </a:p>
          <a:p>
            <a:pPr marL="514350" indent="-514350">
              <a:buFont typeface="+mj-lt"/>
              <a:buAutoNum type="arabicPeriod"/>
            </a:pPr>
            <a:endParaRPr lang="en-US" dirty="0" smtClean="0">
              <a:solidFill>
                <a:srgbClr val="C00000"/>
              </a:solidFill>
            </a:endParaRPr>
          </a:p>
          <a:p>
            <a:pPr marL="514350" indent="-514350">
              <a:buFont typeface="+mj-lt"/>
              <a:buAutoNum type="arabicPeriod"/>
            </a:pPr>
            <a:r>
              <a:rPr lang="en-US" i="1" dirty="0" smtClean="0"/>
              <a:t>Beast from the sea</a:t>
            </a:r>
          </a:p>
          <a:p>
            <a:pPr marL="514350" indent="-514350">
              <a:buFont typeface="+mj-lt"/>
              <a:buAutoNum type="arabicPeriod"/>
            </a:pPr>
            <a:r>
              <a:rPr lang="en-US" i="1" dirty="0" smtClean="0"/>
              <a:t>Beast from the earth</a:t>
            </a:r>
          </a:p>
          <a:p>
            <a:pPr marL="514350" indent="-514350">
              <a:buFont typeface="+mj-lt"/>
              <a:buAutoNum type="arabicPeriod"/>
            </a:pPr>
            <a:endParaRPr lang="en-US" dirty="0" smtClean="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39</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7620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0480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75" name="AutoShape 2"/>
          <p:cNvSpPr>
            <a:spLocks noChangeArrowheads="1"/>
          </p:cNvSpPr>
          <p:nvPr/>
        </p:nvSpPr>
        <p:spPr bwMode="auto">
          <a:xfrm>
            <a:off x="3124200" y="2667000"/>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AutoShape 2"/>
          <p:cNvSpPr>
            <a:spLocks noChangeArrowheads="1"/>
          </p:cNvSpPr>
          <p:nvPr/>
        </p:nvSpPr>
        <p:spPr bwMode="auto">
          <a:xfrm>
            <a:off x="7543800" y="1143000"/>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73" name="Straight Arrow Connector 72"/>
          <p:cNvCxnSpPr>
            <a:stCxn id="69" idx="1"/>
            <a:endCxn id="75" idx="3"/>
          </p:cNvCxnSpPr>
          <p:nvPr/>
        </p:nvCxnSpPr>
        <p:spPr>
          <a:xfrm flipH="1">
            <a:off x="3304428" y="1432827"/>
            <a:ext cx="4239372" cy="1524000"/>
          </a:xfrm>
          <a:prstGeom prst="straightConnector1">
            <a:avLst/>
          </a:prstGeom>
          <a:ln w="381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16002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8862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75" name="AutoShape 2"/>
          <p:cNvSpPr>
            <a:spLocks noChangeArrowheads="1"/>
          </p:cNvSpPr>
          <p:nvPr/>
        </p:nvSpPr>
        <p:spPr bwMode="auto">
          <a:xfrm>
            <a:off x="3124200" y="3505200"/>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AutoShape 2"/>
          <p:cNvSpPr>
            <a:spLocks noChangeArrowheads="1"/>
          </p:cNvSpPr>
          <p:nvPr/>
        </p:nvSpPr>
        <p:spPr bwMode="auto">
          <a:xfrm>
            <a:off x="7543800" y="1981200"/>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73" name="Straight Arrow Connector 72"/>
          <p:cNvCxnSpPr>
            <a:stCxn id="69" idx="1"/>
            <a:endCxn id="75" idx="3"/>
          </p:cNvCxnSpPr>
          <p:nvPr/>
        </p:nvCxnSpPr>
        <p:spPr>
          <a:xfrm flipH="1">
            <a:off x="3304428" y="2271027"/>
            <a:ext cx="4239372" cy="1524000"/>
          </a:xfrm>
          <a:prstGeom prst="straightConnector1">
            <a:avLst/>
          </a:prstGeom>
          <a:ln w="381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3689" y="995598"/>
            <a:ext cx="8701388" cy="5786202"/>
          </a:xfrm>
          <a:prstGeom prst="rect">
            <a:avLst/>
          </a:prstGeom>
          <a:noFill/>
          <a:ln w="9525">
            <a:noFill/>
            <a:miter lim="800000"/>
            <a:headEnd/>
            <a:tailEnd/>
          </a:ln>
        </p:spPr>
      </p:pic>
      <p:sp>
        <p:nvSpPr>
          <p:cNvPr id="5" name="Diamond 4"/>
          <p:cNvSpPr/>
          <p:nvPr/>
        </p:nvSpPr>
        <p:spPr>
          <a:xfrm>
            <a:off x="1347860" y="22860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4"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3200"/>
            <a:ext cx="8229600" cy="3382963"/>
          </a:xfrm>
        </p:spPr>
        <p:txBody>
          <a:bodyPr>
            <a:normAutofit/>
          </a:bodyPr>
          <a:lstStyle/>
          <a:p>
            <a:pPr algn="ctr">
              <a:buNone/>
            </a:pPr>
            <a:r>
              <a:rPr lang="en-US" sz="8000" dirty="0" smtClean="0"/>
              <a:t>End</a:t>
            </a:r>
            <a:endParaRPr lang="en-US" sz="8000" dirty="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304800" y="1524000"/>
            <a:ext cx="8489502" cy="4876800"/>
          </a:xfrm>
          <a:prstGeom prst="rect">
            <a:avLst/>
          </a:prstGeom>
          <a:noFill/>
          <a:ln w="6350">
            <a:solidFill>
              <a:schemeClr val="tx1"/>
            </a:solidFill>
            <a:miter lim="800000"/>
            <a:headEnd/>
            <a:tailEnd/>
          </a:ln>
        </p:spPr>
      </p:pic>
      <p:sp>
        <p:nvSpPr>
          <p:cNvPr id="2" name="Title 1"/>
          <p:cNvSpPr>
            <a:spLocks noGrp="1"/>
          </p:cNvSpPr>
          <p:nvPr>
            <p:ph type="title"/>
          </p:nvPr>
        </p:nvSpPr>
        <p:spPr>
          <a:xfrm>
            <a:off x="685800" y="76200"/>
            <a:ext cx="8229600" cy="792162"/>
          </a:xfrm>
        </p:spPr>
        <p:txBody>
          <a:bodyPr>
            <a:normAutofit fontScale="90000"/>
          </a:bodyPr>
          <a:lstStyle/>
          <a:p>
            <a:pPr lvl="0"/>
            <a:r>
              <a:rPr lang="en-US" sz="4000" dirty="0" smtClean="0">
                <a:effectLst>
                  <a:innerShdw blurRad="63500" dist="50800">
                    <a:prstClr val="black">
                      <a:alpha val="50000"/>
                    </a:prstClr>
                  </a:innerShdw>
                </a:effectLst>
              </a:rPr>
              <a:t>Third Major Section of Revelation: Ch 4-22 </a:t>
            </a:r>
            <a:r>
              <a:rPr lang="en-US" b="1" dirty="0" smtClean="0"/>
              <a:t/>
            </a:r>
            <a:br>
              <a:rPr lang="en-US" b="1" dirty="0" smtClean="0"/>
            </a:br>
            <a:r>
              <a:rPr lang="en-US" sz="2200" dirty="0" smtClean="0"/>
              <a:t>(Benware</a:t>
            </a:r>
            <a:r>
              <a:rPr lang="en-US" sz="2200" i="1" dirty="0" smtClean="0"/>
              <a:t>, “Understanding End Times Prophecy”)</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dirty="0"/>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5</a:t>
            </a:fld>
            <a:endParaRPr lang="en-US"/>
          </a:p>
        </p:txBody>
      </p:sp>
      <p:sp>
        <p:nvSpPr>
          <p:cNvPr id="27649" name="Rectangle 1"/>
          <p:cNvSpPr>
            <a:spLocks noChangeArrowheads="1"/>
          </p:cNvSpPr>
          <p:nvPr/>
        </p:nvSpPr>
        <p:spPr bwMode="auto">
          <a:xfrm>
            <a:off x="1371600" y="914400"/>
            <a:ext cx="7162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pitchFamily="34" charset="0"/>
                <a:ea typeface="Times New Roman" pitchFamily="18" charset="0"/>
              </a:rPr>
              <a:t>Rev. 1:19</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"Write therefore the things which you have seen, and the things which are, and </a:t>
            </a:r>
            <a:r>
              <a:rPr kumimoji="0" lang="en-US" sz="1600" b="1" i="0" u="sng" strike="noStrike" cap="none" normalizeH="0" baseline="0" dirty="0" smtClean="0">
                <a:ln>
                  <a:noFill/>
                </a:ln>
                <a:solidFill>
                  <a:srgbClr val="FF0000"/>
                </a:solidFill>
                <a:effectLst/>
                <a:latin typeface="Arial" pitchFamily="34" charset="0"/>
                <a:ea typeface="Times New Roman" pitchFamily="18" charset="0"/>
              </a:rPr>
              <a:t>the things which shall take place after these things</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p:txBody>
      </p:sp>
      <p:sp>
        <p:nvSpPr>
          <p:cNvPr id="8" name="Diamond 7"/>
          <p:cNvSpPr/>
          <p:nvPr/>
        </p:nvSpPr>
        <p:spPr>
          <a:xfrm>
            <a:off x="2209800" y="55626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0"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7 Players in the</a:t>
            </a:r>
            <a:br>
              <a:rPr lang="en-US" b="1" dirty="0" smtClean="0"/>
            </a:br>
            <a:r>
              <a:rPr lang="en-US" b="1" dirty="0" smtClean="0"/>
              <a:t>Battle of the Ages</a:t>
            </a:r>
            <a:endParaRPr lang="en-US" b="1" dirty="0"/>
          </a:p>
        </p:txBody>
      </p:sp>
      <p:sp>
        <p:nvSpPr>
          <p:cNvPr id="3" name="Content Placeholder 2"/>
          <p:cNvSpPr>
            <a:spLocks noGrp="1"/>
          </p:cNvSpPr>
          <p:nvPr>
            <p:ph idx="1"/>
          </p:nvPr>
        </p:nvSpPr>
        <p:spPr>
          <a:xfrm>
            <a:off x="1524000" y="1219200"/>
            <a:ext cx="6705600" cy="4906963"/>
          </a:xfrm>
        </p:spPr>
        <p:txBody>
          <a:bodyPr>
            <a:noAutofit/>
          </a:bodyPr>
          <a:lstStyle/>
          <a:p>
            <a:pPr marL="514350" indent="-514350">
              <a:buNone/>
            </a:pPr>
            <a:r>
              <a:rPr lang="en-US" b="1" dirty="0" smtClean="0">
                <a:solidFill>
                  <a:srgbClr val="0000FF"/>
                </a:solidFill>
              </a:rPr>
              <a:t>Rev 12</a:t>
            </a:r>
          </a:p>
          <a:p>
            <a:pPr marL="514350" indent="-514350">
              <a:buFont typeface="+mj-lt"/>
              <a:buAutoNum type="arabicPeriod"/>
            </a:pPr>
            <a:r>
              <a:rPr lang="en-US" dirty="0" smtClean="0">
                <a:solidFill>
                  <a:srgbClr val="C00000"/>
                </a:solidFill>
              </a:rPr>
              <a:t>The Woman</a:t>
            </a:r>
          </a:p>
          <a:p>
            <a:pPr marL="514350" indent="-514350">
              <a:buFont typeface="+mj-lt"/>
              <a:buAutoNum type="arabicPeriod"/>
            </a:pPr>
            <a:r>
              <a:rPr lang="en-US" dirty="0" smtClean="0">
                <a:solidFill>
                  <a:srgbClr val="C00000"/>
                </a:solidFill>
              </a:rPr>
              <a:t>The Red Dragon</a:t>
            </a:r>
          </a:p>
          <a:p>
            <a:pPr marL="514350" indent="-514350">
              <a:buFont typeface="+mj-lt"/>
              <a:buAutoNum type="arabicPeriod"/>
            </a:pPr>
            <a:r>
              <a:rPr lang="en-US" dirty="0" smtClean="0">
                <a:solidFill>
                  <a:srgbClr val="C00000"/>
                </a:solidFill>
              </a:rPr>
              <a:t>The male Child</a:t>
            </a:r>
          </a:p>
          <a:p>
            <a:pPr marL="514350" indent="-514350">
              <a:buFont typeface="+mj-lt"/>
              <a:buAutoNum type="arabicPeriod"/>
            </a:pPr>
            <a:r>
              <a:rPr lang="en-US" dirty="0" smtClean="0">
                <a:solidFill>
                  <a:srgbClr val="C00000"/>
                </a:solidFill>
              </a:rPr>
              <a:t>Michael</a:t>
            </a:r>
          </a:p>
          <a:p>
            <a:pPr marL="514350" indent="-514350">
              <a:buFont typeface="+mj-lt"/>
              <a:buAutoNum type="arabicPeriod"/>
            </a:pPr>
            <a:r>
              <a:rPr lang="en-US" dirty="0" smtClean="0">
                <a:solidFill>
                  <a:srgbClr val="C00000"/>
                </a:solidFill>
              </a:rPr>
              <a:t>The rest of her offspring</a:t>
            </a:r>
          </a:p>
          <a:p>
            <a:pPr marL="514350" indent="-514350">
              <a:buNone/>
            </a:pPr>
            <a:r>
              <a:rPr lang="en-US" b="1" dirty="0" smtClean="0">
                <a:solidFill>
                  <a:srgbClr val="0000FF"/>
                </a:solidFill>
              </a:rPr>
              <a:t>Rev 13</a:t>
            </a:r>
          </a:p>
          <a:p>
            <a:pPr marL="514350" indent="-514350">
              <a:buFont typeface="+mj-lt"/>
              <a:buAutoNum type="arabicPeriod" startAt="6"/>
            </a:pPr>
            <a:r>
              <a:rPr lang="en-US" i="1" dirty="0" smtClean="0"/>
              <a:t>Beast from the sea</a:t>
            </a:r>
          </a:p>
          <a:p>
            <a:pPr marL="514350" indent="-514350">
              <a:buFont typeface="+mj-lt"/>
              <a:buAutoNum type="arabicPeriod" startAt="6"/>
            </a:pPr>
            <a:r>
              <a:rPr lang="en-US" i="1" dirty="0" smtClean="0"/>
              <a:t>Beast from the earth</a:t>
            </a:r>
          </a:p>
          <a:p>
            <a:pPr marL="514350" indent="-514350">
              <a:buFont typeface="+mj-lt"/>
              <a:buAutoNum type="arabicPeriod" startAt="6"/>
            </a:pPr>
            <a:endParaRPr lang="en-US" dirty="0" smtClean="0"/>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7</a:t>
            </a:fld>
            <a:endParaRPr lang="en-US"/>
          </a:p>
        </p:txBody>
      </p:sp>
      <p:pic>
        <p:nvPicPr>
          <p:cNvPr id="72706" name="Picture 2" descr="E:\BIBLE STUDY\MBC Community Teaching\DTW\Final-Revelation development files\PatSmithTiffs\05.TIF"/>
          <p:cNvPicPr>
            <a:picLocks noChangeAspect="1" noChangeArrowheads="1"/>
          </p:cNvPicPr>
          <p:nvPr/>
        </p:nvPicPr>
        <p:blipFill>
          <a:blip r:embed="rId3" cstate="print"/>
          <a:srcRect/>
          <a:stretch>
            <a:fillRect/>
          </a:stretch>
        </p:blipFill>
        <p:spPr bwMode="auto">
          <a:xfrm>
            <a:off x="-465233" y="1"/>
            <a:ext cx="9761633" cy="6934200"/>
          </a:xfrm>
          <a:prstGeom prst="rect">
            <a:avLst/>
          </a:prstGeom>
          <a:noFill/>
        </p:spPr>
      </p:pic>
      <p:pic>
        <p:nvPicPr>
          <p:cNvPr id="7" name="Picture 2" descr="http://comps.canstockphoto.com/can-stock-photo_csp17222415.jpg"/>
          <p:cNvPicPr>
            <a:picLocks noChangeAspect="1" noChangeArrowheads="1"/>
          </p:cNvPicPr>
          <p:nvPr/>
        </p:nvPicPr>
        <p:blipFill>
          <a:blip r:embed="rId4"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12: 1-2</a:t>
            </a:r>
          </a:p>
        </p:txBody>
      </p:sp>
      <p:sp>
        <p:nvSpPr>
          <p:cNvPr id="3" name="Content Placeholder 2"/>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And a </a:t>
            </a:r>
            <a:r>
              <a:rPr lang="en-US" b="1" u="sng" dirty="0" smtClean="0">
                <a:solidFill>
                  <a:srgbClr val="C00000"/>
                </a:solidFill>
                <a:latin typeface="Times New Roman" pitchFamily="18" charset="0"/>
                <a:cs typeface="Times New Roman" pitchFamily="18" charset="0"/>
              </a:rPr>
              <a:t>great</a:t>
            </a:r>
            <a:r>
              <a:rPr lang="en-US" dirty="0" smtClean="0">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sign</a:t>
            </a:r>
            <a:r>
              <a:rPr lang="en-US" dirty="0" smtClean="0">
                <a:latin typeface="Times New Roman" pitchFamily="18" charset="0"/>
                <a:cs typeface="Times New Roman" pitchFamily="18" charset="0"/>
              </a:rPr>
              <a:t> appeared in heaven: a </a:t>
            </a:r>
            <a:r>
              <a:rPr lang="en-US" b="1" u="sng" dirty="0" smtClean="0">
                <a:solidFill>
                  <a:srgbClr val="C00000"/>
                </a:solidFill>
                <a:latin typeface="Times New Roman" pitchFamily="18" charset="0"/>
                <a:cs typeface="Times New Roman" pitchFamily="18" charset="0"/>
              </a:rPr>
              <a:t>woman</a:t>
            </a:r>
            <a:r>
              <a:rPr lang="en-US" dirty="0" smtClean="0">
                <a:latin typeface="Times New Roman" pitchFamily="18" charset="0"/>
                <a:cs typeface="Times New Roman" pitchFamily="18" charset="0"/>
              </a:rPr>
              <a:t> clothed with the sun, and the moon under her feet, and on her head a crown of twelve stars; </a:t>
            </a:r>
            <a:r>
              <a:rPr lang="en-US" baseline="30000" dirty="0" smtClean="0">
                <a:solidFill>
                  <a:srgbClr val="0000FF"/>
                </a:solidFill>
                <a:latin typeface="Times New Roman" pitchFamily="18" charset="0"/>
                <a:cs typeface="Times New Roman" pitchFamily="18" charset="0"/>
              </a:rPr>
              <a:t>2</a:t>
            </a:r>
            <a:r>
              <a:rPr lang="en-US" dirty="0" smtClean="0">
                <a:latin typeface="Times New Roman" pitchFamily="18" charset="0"/>
                <a:cs typeface="Times New Roman" pitchFamily="18" charset="0"/>
              </a:rPr>
              <a:t>and she was with child; and she cried out, being in labor and in pain to give birth.</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838200"/>
          <a:ext cx="8534401" cy="5638800"/>
        </p:xfrm>
        <a:graphic>
          <a:graphicData uri="http://schemas.openxmlformats.org/drawingml/2006/table">
            <a:tbl>
              <a:tblPr/>
              <a:tblGrid>
                <a:gridCol w="2362201"/>
                <a:gridCol w="3558059"/>
                <a:gridCol w="2614141"/>
              </a:tblGrid>
              <a:tr h="5334000">
                <a:tc>
                  <a:txBody>
                    <a:bodyPr/>
                    <a:lstStyle/>
                    <a:p>
                      <a:pPr marL="102870" marR="0" indent="-102870">
                        <a:spcBef>
                          <a:spcPts val="0"/>
                        </a:spcBef>
                        <a:spcAft>
                          <a:spcPts val="0"/>
                        </a:spcAft>
                      </a:pPr>
                      <a:r>
                        <a:rPr lang="en-US" sz="1600" b="1" dirty="0" smtClean="0">
                          <a:solidFill>
                            <a:srgbClr val="0000FF"/>
                          </a:solidFill>
                          <a:latin typeface="Times New Roman" pitchFamily="18" charset="0"/>
                          <a:ea typeface="Times New Roman"/>
                          <a:cs typeface="Times New Roman" pitchFamily="18" charset="0"/>
                        </a:rPr>
                        <a:t>Rev</a:t>
                      </a:r>
                      <a:r>
                        <a:rPr lang="en-US" sz="1600" b="1" dirty="0">
                          <a:solidFill>
                            <a:srgbClr val="0000FF"/>
                          </a:solidFill>
                          <a:latin typeface="Times New Roman" pitchFamily="18" charset="0"/>
                          <a:ea typeface="Times New Roman"/>
                          <a:cs typeface="Times New Roman" pitchFamily="18" charset="0"/>
                        </a:rPr>
                        <a:t>. 12:1</a:t>
                      </a:r>
                      <a:r>
                        <a:rPr lang="en-US" sz="1600" b="1" dirty="0">
                          <a:latin typeface="Times New Roman" pitchFamily="18" charset="0"/>
                          <a:ea typeface="Times New Roman"/>
                          <a:cs typeface="Times New Roman" pitchFamily="18" charset="0"/>
                        </a:rPr>
                        <a:t> </a:t>
                      </a:r>
                      <a:r>
                        <a:rPr lang="en-US" sz="1600" dirty="0">
                          <a:latin typeface="Times New Roman" pitchFamily="18" charset="0"/>
                          <a:ea typeface="Times New Roman"/>
                          <a:cs typeface="Times New Roman" pitchFamily="18" charset="0"/>
                        </a:rPr>
                        <a:t>And a </a:t>
                      </a:r>
                      <a:r>
                        <a:rPr lang="en-US" sz="1600" b="1" u="sng" dirty="0">
                          <a:solidFill>
                            <a:srgbClr val="C00000"/>
                          </a:solidFill>
                          <a:latin typeface="Times New Roman" pitchFamily="18" charset="0"/>
                          <a:ea typeface="Times New Roman"/>
                          <a:cs typeface="Times New Roman" pitchFamily="18" charset="0"/>
                        </a:rPr>
                        <a:t>great</a:t>
                      </a:r>
                      <a:r>
                        <a:rPr lang="en-US" sz="1600" dirty="0">
                          <a:latin typeface="Times New Roman" pitchFamily="18" charset="0"/>
                          <a:ea typeface="Times New Roman"/>
                          <a:cs typeface="Times New Roman" pitchFamily="18" charset="0"/>
                        </a:rPr>
                        <a:t> </a:t>
                      </a:r>
                      <a:r>
                        <a:rPr lang="en-US" sz="1600" b="1" u="sng" dirty="0">
                          <a:solidFill>
                            <a:srgbClr val="C00000"/>
                          </a:solidFill>
                          <a:latin typeface="Times New Roman" pitchFamily="18" charset="0"/>
                          <a:ea typeface="Times New Roman"/>
                          <a:cs typeface="Times New Roman" pitchFamily="18" charset="0"/>
                        </a:rPr>
                        <a:t>sign</a:t>
                      </a:r>
                      <a:r>
                        <a:rPr lang="en-US" sz="1600" dirty="0">
                          <a:latin typeface="Times New Roman" pitchFamily="18" charset="0"/>
                          <a:ea typeface="Times New Roman"/>
                          <a:cs typeface="Times New Roman" pitchFamily="18" charset="0"/>
                        </a:rPr>
                        <a:t> appeared in heaven: a </a:t>
                      </a:r>
                      <a:r>
                        <a:rPr lang="en-US" sz="1600" b="1" u="sng" dirty="0">
                          <a:latin typeface="Times New Roman" pitchFamily="18" charset="0"/>
                          <a:ea typeface="Times New Roman"/>
                          <a:cs typeface="Times New Roman" pitchFamily="18" charset="0"/>
                        </a:rPr>
                        <a:t>woman</a:t>
                      </a:r>
                      <a:r>
                        <a:rPr lang="en-US" sz="1600" dirty="0">
                          <a:latin typeface="Times New Roman" pitchFamily="18" charset="0"/>
                          <a:ea typeface="Times New Roman"/>
                          <a:cs typeface="Times New Roman" pitchFamily="18" charset="0"/>
                        </a:rPr>
                        <a:t> clothed with the </a:t>
                      </a:r>
                      <a:r>
                        <a:rPr lang="en-US" sz="1600" b="1" u="sng" dirty="0">
                          <a:latin typeface="Times New Roman" pitchFamily="18" charset="0"/>
                          <a:ea typeface="Times New Roman"/>
                          <a:cs typeface="Times New Roman" pitchFamily="18" charset="0"/>
                        </a:rPr>
                        <a:t>sun</a:t>
                      </a:r>
                      <a:r>
                        <a:rPr lang="en-US" sz="1600" dirty="0">
                          <a:latin typeface="Times New Roman" pitchFamily="18" charset="0"/>
                          <a:ea typeface="Times New Roman"/>
                          <a:cs typeface="Times New Roman" pitchFamily="18" charset="0"/>
                        </a:rPr>
                        <a:t>, and the </a:t>
                      </a:r>
                      <a:r>
                        <a:rPr lang="en-US" sz="1600" b="1" u="sng" dirty="0">
                          <a:latin typeface="Times New Roman" pitchFamily="18" charset="0"/>
                          <a:ea typeface="Times New Roman"/>
                          <a:cs typeface="Times New Roman" pitchFamily="18" charset="0"/>
                        </a:rPr>
                        <a:t>moon</a:t>
                      </a:r>
                      <a:r>
                        <a:rPr lang="en-US" sz="1600" dirty="0">
                          <a:latin typeface="Times New Roman" pitchFamily="18" charset="0"/>
                          <a:ea typeface="Times New Roman"/>
                          <a:cs typeface="Times New Roman" pitchFamily="18" charset="0"/>
                        </a:rPr>
                        <a:t> under her feet, and on her head a </a:t>
                      </a:r>
                      <a:r>
                        <a:rPr lang="en-US" sz="1600" b="1" u="sng" dirty="0">
                          <a:solidFill>
                            <a:srgbClr val="C00000"/>
                          </a:solidFill>
                          <a:latin typeface="Times New Roman" pitchFamily="18" charset="0"/>
                          <a:ea typeface="Times New Roman"/>
                          <a:cs typeface="Times New Roman" pitchFamily="18" charset="0"/>
                        </a:rPr>
                        <a:t>crown</a:t>
                      </a:r>
                      <a:r>
                        <a:rPr lang="en-US" sz="1600" dirty="0">
                          <a:latin typeface="Times New Roman" pitchFamily="18" charset="0"/>
                          <a:ea typeface="Times New Roman"/>
                          <a:cs typeface="Times New Roman" pitchFamily="18" charset="0"/>
                        </a:rPr>
                        <a:t> of </a:t>
                      </a:r>
                      <a:r>
                        <a:rPr lang="en-US" sz="1600" b="1" u="sng" dirty="0">
                          <a:latin typeface="Times New Roman" pitchFamily="18" charset="0"/>
                          <a:ea typeface="Times New Roman"/>
                          <a:cs typeface="Times New Roman" pitchFamily="18" charset="0"/>
                        </a:rPr>
                        <a:t>twelve</a:t>
                      </a:r>
                      <a:r>
                        <a:rPr lang="en-US" sz="1600" dirty="0">
                          <a:latin typeface="Times New Roman" pitchFamily="18" charset="0"/>
                          <a:ea typeface="Times New Roman"/>
                          <a:cs typeface="Times New Roman" pitchFamily="18" charset="0"/>
                        </a:rPr>
                        <a:t> </a:t>
                      </a:r>
                      <a:r>
                        <a:rPr lang="en-US" sz="1600" b="1" u="sng" dirty="0">
                          <a:latin typeface="Times New Roman" pitchFamily="18" charset="0"/>
                          <a:ea typeface="Times New Roman"/>
                          <a:cs typeface="Times New Roman" pitchFamily="18" charset="0"/>
                        </a:rPr>
                        <a:t>stars</a:t>
                      </a:r>
                      <a:r>
                        <a:rPr lang="en-US" sz="1600" dirty="0">
                          <a:latin typeface="Times New Roman" pitchFamily="18" charset="0"/>
                          <a:ea typeface="Times New Roman"/>
                          <a:cs typeface="Times New Roman" pitchFamily="18" charset="0"/>
                        </a:rPr>
                        <a:t>; </a:t>
                      </a:r>
                      <a:r>
                        <a:rPr lang="en-US" sz="1600" baseline="30000" dirty="0">
                          <a:solidFill>
                            <a:srgbClr val="0000FF"/>
                          </a:solidFill>
                          <a:latin typeface="Times New Roman" pitchFamily="18" charset="0"/>
                          <a:ea typeface="Times New Roman"/>
                          <a:cs typeface="Times New Roman" pitchFamily="18" charset="0"/>
                        </a:rPr>
                        <a:t>2</a:t>
                      </a:r>
                      <a:r>
                        <a:rPr lang="en-US" sz="1600" dirty="0">
                          <a:latin typeface="Times New Roman" pitchFamily="18" charset="0"/>
                          <a:ea typeface="Times New Roman"/>
                          <a:cs typeface="Times New Roman" pitchFamily="18" charset="0"/>
                        </a:rPr>
                        <a:t>and she was with </a:t>
                      </a:r>
                      <a:r>
                        <a:rPr lang="en-US" sz="1600" b="1" u="sng" dirty="0">
                          <a:latin typeface="Times New Roman" pitchFamily="18" charset="0"/>
                          <a:ea typeface="Times New Roman"/>
                          <a:cs typeface="Times New Roman" pitchFamily="18" charset="0"/>
                        </a:rPr>
                        <a:t>child</a:t>
                      </a:r>
                      <a:r>
                        <a:rPr lang="en-US" sz="1600" dirty="0">
                          <a:latin typeface="Times New Roman" pitchFamily="18" charset="0"/>
                          <a:ea typeface="Times New Roman"/>
                          <a:cs typeface="Times New Roman" pitchFamily="18" charset="0"/>
                        </a:rPr>
                        <a:t>; and she cried out, being in labor and in pain to give birth</a:t>
                      </a:r>
                      <a:r>
                        <a:rPr lang="en-US" sz="1600" dirty="0" smtClean="0">
                          <a:latin typeface="Times New Roman" pitchFamily="18" charset="0"/>
                          <a:ea typeface="Times New Roman"/>
                          <a:cs typeface="Times New Roman" pitchFamily="18" charset="0"/>
                        </a:rPr>
                        <a:t>.</a:t>
                      </a:r>
                    </a:p>
                    <a:p>
                      <a:pPr marL="102870" marR="0" indent="-102870">
                        <a:spcBef>
                          <a:spcPts val="0"/>
                        </a:spcBef>
                        <a:spcAft>
                          <a:spcPts val="0"/>
                        </a:spcAft>
                      </a:pPr>
                      <a:endParaRPr lang="en-US" sz="1600" dirty="0" smtClean="0">
                        <a:latin typeface="Times New Roman" pitchFamily="18" charset="0"/>
                        <a:ea typeface="Times New Roman"/>
                        <a:cs typeface="Times New Roman" pitchFamily="18" charset="0"/>
                      </a:endParaRPr>
                    </a:p>
                    <a:p>
                      <a:pPr marL="102870" marR="0" indent="-102870">
                        <a:spcBef>
                          <a:spcPts val="0"/>
                        </a:spcBef>
                        <a:spcAft>
                          <a:spcPts val="0"/>
                        </a:spcAft>
                      </a:pPr>
                      <a:endParaRPr lang="en-US" sz="1600" dirty="0" smtClean="0">
                        <a:latin typeface="Times New Roman" pitchFamily="18" charset="0"/>
                        <a:ea typeface="Times New Roman"/>
                        <a:cs typeface="Times New Roman" pitchFamily="18" charset="0"/>
                      </a:endParaRPr>
                    </a:p>
                    <a:p>
                      <a:pPr marL="102870" marR="0" indent="-102870">
                        <a:spcBef>
                          <a:spcPts val="0"/>
                        </a:spcBef>
                        <a:spcAft>
                          <a:spcPts val="0"/>
                        </a:spcAft>
                      </a:pPr>
                      <a:endParaRPr lang="en-US" sz="1600" dirty="0" smtClean="0">
                        <a:latin typeface="Times New Roman" pitchFamily="18" charset="0"/>
                        <a:ea typeface="Times New Roman"/>
                        <a:cs typeface="Times New Roman" pitchFamily="18" charset="0"/>
                      </a:endParaRPr>
                    </a:p>
                    <a:p>
                      <a:pPr marL="102870" marR="0" indent="-102870">
                        <a:spcBef>
                          <a:spcPts val="0"/>
                        </a:spcBef>
                        <a:spcAft>
                          <a:spcPts val="0"/>
                        </a:spcAft>
                      </a:pPr>
                      <a:r>
                        <a:rPr lang="en-US" sz="1600" b="1" i="1" kern="1200" dirty="0" smtClean="0">
                          <a:solidFill>
                            <a:srgbClr val="0000FF"/>
                          </a:solidFill>
                          <a:latin typeface="Times New Roman" pitchFamily="18" charset="0"/>
                          <a:ea typeface="+mn-ea"/>
                          <a:cs typeface="Times New Roman" pitchFamily="18" charset="0"/>
                        </a:rPr>
                        <a:t>Isaiah 9:6 </a:t>
                      </a:r>
                      <a:r>
                        <a:rPr lang="en-US" sz="1600" i="1" kern="1200" dirty="0" smtClean="0">
                          <a:solidFill>
                            <a:schemeClr val="tx1"/>
                          </a:solidFill>
                          <a:latin typeface="Times New Roman" pitchFamily="18" charset="0"/>
                          <a:ea typeface="+mn-ea"/>
                          <a:cs typeface="Times New Roman" pitchFamily="18" charset="0"/>
                        </a:rPr>
                        <a:t>For a child will be born </a:t>
                      </a:r>
                      <a:r>
                        <a:rPr lang="en-US" sz="1600" b="1" i="1" u="sng" kern="1200" dirty="0" smtClean="0">
                          <a:solidFill>
                            <a:srgbClr val="C00000"/>
                          </a:solidFill>
                          <a:latin typeface="Times New Roman" pitchFamily="18" charset="0"/>
                          <a:ea typeface="+mn-ea"/>
                          <a:cs typeface="Times New Roman" pitchFamily="18" charset="0"/>
                        </a:rPr>
                        <a:t>to us</a:t>
                      </a:r>
                      <a:r>
                        <a:rPr lang="en-US" sz="1600" i="1" kern="1200" dirty="0" smtClean="0">
                          <a:solidFill>
                            <a:schemeClr val="tx1"/>
                          </a:solidFill>
                          <a:latin typeface="Times New Roman" pitchFamily="18" charset="0"/>
                          <a:ea typeface="+mn-ea"/>
                          <a:cs typeface="Times New Roman" pitchFamily="18" charset="0"/>
                        </a:rPr>
                        <a:t>, a son will be given to us; And the </a:t>
                      </a:r>
                      <a:r>
                        <a:rPr lang="en-US" sz="1600" b="1" i="1" u="sng" kern="1200" dirty="0" smtClean="0">
                          <a:solidFill>
                            <a:srgbClr val="C00000"/>
                          </a:solidFill>
                          <a:latin typeface="Times New Roman" pitchFamily="18" charset="0"/>
                          <a:ea typeface="+mn-ea"/>
                          <a:cs typeface="Times New Roman" pitchFamily="18" charset="0"/>
                        </a:rPr>
                        <a:t>government will rest on His shoulders</a:t>
                      </a:r>
                      <a:r>
                        <a:rPr lang="en-US" sz="1600" i="1" kern="1200" dirty="0" smtClean="0">
                          <a:solidFill>
                            <a:schemeClr val="tx1"/>
                          </a:solidFill>
                          <a:latin typeface="Times New Roman" pitchFamily="18" charset="0"/>
                          <a:ea typeface="+mn-ea"/>
                          <a:cs typeface="Times New Roman" pitchFamily="18" charset="0"/>
                        </a:rPr>
                        <a:t>; And </a:t>
                      </a:r>
                      <a:r>
                        <a:rPr lang="en-US" sz="1600" b="1" i="1" u="sng" kern="1200" dirty="0" smtClean="0">
                          <a:solidFill>
                            <a:schemeClr val="tx1"/>
                          </a:solidFill>
                          <a:latin typeface="Times New Roman" pitchFamily="18" charset="0"/>
                          <a:ea typeface="+mn-ea"/>
                          <a:cs typeface="Times New Roman" pitchFamily="18" charset="0"/>
                        </a:rPr>
                        <a:t>His name</a:t>
                      </a:r>
                      <a:r>
                        <a:rPr lang="en-US" sz="1600" i="1" kern="1200" dirty="0" smtClean="0">
                          <a:solidFill>
                            <a:schemeClr val="tx1"/>
                          </a:solidFill>
                          <a:latin typeface="Times New Roman" pitchFamily="18" charset="0"/>
                          <a:ea typeface="+mn-ea"/>
                          <a:cs typeface="Times New Roman" pitchFamily="18" charset="0"/>
                        </a:rPr>
                        <a:t> will be called Wonderful Counselor, Mighty God, Eternal Father, </a:t>
                      </a:r>
                      <a:r>
                        <a:rPr lang="en-US" sz="1600" b="1" i="1" u="sng" kern="1200" dirty="0" smtClean="0">
                          <a:solidFill>
                            <a:srgbClr val="C00000"/>
                          </a:solidFill>
                          <a:latin typeface="Times New Roman" pitchFamily="18" charset="0"/>
                          <a:ea typeface="+mn-ea"/>
                          <a:cs typeface="Times New Roman" pitchFamily="18" charset="0"/>
                        </a:rPr>
                        <a:t>Prince of Peace</a:t>
                      </a:r>
                      <a:r>
                        <a:rPr lang="en-US" sz="1600" i="1" kern="1200" dirty="0" smtClean="0">
                          <a:solidFill>
                            <a:schemeClr val="tx1"/>
                          </a:solidFill>
                          <a:latin typeface="Times New Roman" pitchFamily="18" charset="0"/>
                          <a:ea typeface="+mn-ea"/>
                          <a:cs typeface="Times New Roman" pitchFamily="18" charset="0"/>
                        </a:rPr>
                        <a:t>.</a:t>
                      </a:r>
                    </a:p>
                    <a:p>
                      <a:pPr marL="102870" marR="0" indent="-102870">
                        <a:spcBef>
                          <a:spcPts val="0"/>
                        </a:spcBef>
                        <a:spcAft>
                          <a:spcPts val="0"/>
                        </a:spcAft>
                      </a:pPr>
                      <a:r>
                        <a:rPr lang="en-US" sz="1800" i="1" kern="1200" dirty="0" smtClean="0">
                          <a:solidFill>
                            <a:schemeClr val="tx1"/>
                          </a:solidFill>
                          <a:latin typeface="Times New Roman" pitchFamily="18" charset="0"/>
                          <a:ea typeface="+mn-ea"/>
                          <a:cs typeface="Times New Roman" pitchFamily="18" charset="0"/>
                        </a:rPr>
                        <a:t> </a:t>
                      </a:r>
                      <a:endParaRPr lang="en-US" sz="1400" dirty="0">
                        <a:latin typeface="Times New Roman" pitchFamily="18" charset="0"/>
                        <a:ea typeface="Times New Roman"/>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marR="0" indent="-102870">
                        <a:spcBef>
                          <a:spcPts val="0"/>
                        </a:spcBef>
                        <a:spcAft>
                          <a:spcPts val="0"/>
                        </a:spcAft>
                      </a:pPr>
                      <a:r>
                        <a:rPr lang="en-US" sz="1800" b="1" i="1" kern="1200" dirty="0" smtClean="0">
                          <a:solidFill>
                            <a:srgbClr val="C00000"/>
                          </a:solidFill>
                          <a:latin typeface="Times New Roman" pitchFamily="18" charset="0"/>
                          <a:ea typeface="+mn-ea"/>
                          <a:cs typeface="Times New Roman" pitchFamily="18" charset="0"/>
                        </a:rPr>
                        <a:t>Sign</a:t>
                      </a:r>
                      <a:r>
                        <a:rPr lang="en-US" sz="1800" b="1" kern="1200" dirty="0" smtClean="0">
                          <a:solidFill>
                            <a:schemeClr val="tx1"/>
                          </a:solidFill>
                          <a:latin typeface="Times New Roman" pitchFamily="18" charset="0"/>
                          <a:ea typeface="+mn-ea"/>
                          <a:cs typeface="Times New Roman" pitchFamily="18" charset="0"/>
                        </a:rPr>
                        <a:t> = “</a:t>
                      </a:r>
                      <a:r>
                        <a:rPr lang="en-US" sz="1800" kern="1200" dirty="0" smtClean="0">
                          <a:solidFill>
                            <a:schemeClr val="tx1"/>
                          </a:solidFill>
                          <a:latin typeface="Times New Roman" pitchFamily="18" charset="0"/>
                          <a:ea typeface="+mn-ea"/>
                          <a:cs typeface="Times New Roman" pitchFamily="18" charset="0"/>
                        </a:rPr>
                        <a:t>portending remarkable events soon to happen”</a:t>
                      </a:r>
                      <a:r>
                        <a:rPr lang="en-US" sz="1800" kern="1200" dirty="0" smtClean="0">
                          <a:solidFill>
                            <a:schemeClr val="tx1"/>
                          </a:solidFill>
                          <a:latin typeface="+mn-lt"/>
                          <a:ea typeface="+mn-ea"/>
                          <a:cs typeface="+mn-cs"/>
                        </a:rPr>
                        <a:t/>
                      </a:r>
                      <a:br>
                        <a:rPr lang="en-US" sz="1800" kern="1200" dirty="0" smtClean="0">
                          <a:solidFill>
                            <a:schemeClr val="tx1"/>
                          </a:solidFill>
                          <a:latin typeface="+mn-lt"/>
                          <a:ea typeface="+mn-ea"/>
                          <a:cs typeface="+mn-cs"/>
                        </a:rPr>
                      </a:br>
                      <a:endParaRPr lang="en-US" sz="1600" b="1" dirty="0" smtClean="0">
                        <a:latin typeface="Times New Roman" pitchFamily="18" charset="0"/>
                        <a:ea typeface="Times New Roman"/>
                        <a:cs typeface="Times New Roman" pitchFamily="18" charset="0"/>
                      </a:endParaRPr>
                    </a:p>
                    <a:p>
                      <a:pPr marL="102870" marR="0" indent="-102870">
                        <a:spcBef>
                          <a:spcPts val="0"/>
                        </a:spcBef>
                        <a:spcAft>
                          <a:spcPts val="0"/>
                        </a:spcAft>
                      </a:pPr>
                      <a:r>
                        <a:rPr lang="en-US" sz="1600" b="1" dirty="0" smtClean="0">
                          <a:latin typeface="Times New Roman" pitchFamily="18" charset="0"/>
                          <a:ea typeface="Times New Roman"/>
                          <a:cs typeface="Times New Roman" pitchFamily="18" charset="0"/>
                        </a:rPr>
                        <a:t>The</a:t>
                      </a:r>
                      <a:r>
                        <a:rPr lang="en-US" sz="1600" b="1" baseline="0" dirty="0" smtClean="0">
                          <a:latin typeface="Times New Roman" pitchFamily="18" charset="0"/>
                          <a:ea typeface="Times New Roman"/>
                          <a:cs typeface="Times New Roman" pitchFamily="18" charset="0"/>
                        </a:rPr>
                        <a:t> m</a:t>
                      </a:r>
                      <a:r>
                        <a:rPr lang="en-US" sz="1600" b="1" dirty="0" smtClean="0">
                          <a:latin typeface="Times New Roman" pitchFamily="18" charset="0"/>
                          <a:ea typeface="Times New Roman"/>
                          <a:cs typeface="Times New Roman" pitchFamily="18" charset="0"/>
                        </a:rPr>
                        <a:t>ark of Israel –&gt; sun, moon, stars:</a:t>
                      </a:r>
                      <a:endParaRPr lang="en-US" sz="1400" dirty="0" smtClean="0">
                        <a:latin typeface="Times New Roman" pitchFamily="18" charset="0"/>
                        <a:ea typeface="Times New Roman"/>
                        <a:cs typeface="Times New Roman" pitchFamily="18" charset="0"/>
                      </a:endParaRPr>
                    </a:p>
                    <a:p>
                      <a:pPr marL="102870" marR="0" indent="-102870">
                        <a:spcBef>
                          <a:spcPts val="0"/>
                        </a:spcBef>
                        <a:spcAft>
                          <a:spcPts val="0"/>
                        </a:spcAft>
                      </a:pPr>
                      <a:endParaRPr lang="en-US" sz="1600" b="1" dirty="0" smtClean="0">
                        <a:solidFill>
                          <a:srgbClr val="0000FF"/>
                        </a:solidFill>
                        <a:latin typeface="Times New Roman" pitchFamily="18" charset="0"/>
                        <a:ea typeface="Times New Roman"/>
                        <a:cs typeface="Times New Roman" pitchFamily="18" charset="0"/>
                      </a:endParaRPr>
                    </a:p>
                    <a:p>
                      <a:pPr marL="102870" marR="0" indent="-102870">
                        <a:spcBef>
                          <a:spcPts val="0"/>
                        </a:spcBef>
                        <a:spcAft>
                          <a:spcPts val="0"/>
                        </a:spcAft>
                      </a:pPr>
                      <a:r>
                        <a:rPr lang="en-US" sz="1600" b="1" dirty="0" smtClean="0">
                          <a:solidFill>
                            <a:srgbClr val="0000FF"/>
                          </a:solidFill>
                          <a:latin typeface="Times New Roman" pitchFamily="18" charset="0"/>
                          <a:ea typeface="Times New Roman"/>
                          <a:cs typeface="Times New Roman" pitchFamily="18" charset="0"/>
                        </a:rPr>
                        <a:t>Genesis 37:9 </a:t>
                      </a:r>
                      <a:r>
                        <a:rPr lang="en-US" sz="1600" dirty="0" smtClean="0">
                          <a:latin typeface="Times New Roman" pitchFamily="18" charset="0"/>
                          <a:ea typeface="Times New Roman"/>
                          <a:cs typeface="Times New Roman" pitchFamily="18" charset="0"/>
                        </a:rPr>
                        <a:t>Now he [</a:t>
                      </a:r>
                      <a:r>
                        <a:rPr lang="en-US" sz="1600" b="1" i="1" dirty="0" smtClean="0">
                          <a:latin typeface="Times New Roman" pitchFamily="18" charset="0"/>
                          <a:ea typeface="Times New Roman"/>
                          <a:cs typeface="Times New Roman" pitchFamily="18" charset="0"/>
                        </a:rPr>
                        <a:t>Joseph</a:t>
                      </a:r>
                      <a:r>
                        <a:rPr lang="en-US" sz="1600" dirty="0" smtClean="0">
                          <a:latin typeface="Times New Roman" pitchFamily="18" charset="0"/>
                          <a:ea typeface="Times New Roman"/>
                          <a:cs typeface="Times New Roman" pitchFamily="18" charset="0"/>
                        </a:rPr>
                        <a:t>] had still another dream, and related it to his brothers, and said, "Lo, I have had still another dream; and behold, the </a:t>
                      </a:r>
                      <a:r>
                        <a:rPr lang="en-US" sz="1600" b="1" u="sng" dirty="0" smtClean="0">
                          <a:latin typeface="Times New Roman" pitchFamily="18" charset="0"/>
                          <a:ea typeface="Times New Roman"/>
                          <a:cs typeface="Times New Roman" pitchFamily="18" charset="0"/>
                        </a:rPr>
                        <a:t>sun and the moon and eleven stars</a:t>
                      </a:r>
                      <a:r>
                        <a:rPr lang="en-US" sz="1600" dirty="0" smtClean="0">
                          <a:latin typeface="Times New Roman" pitchFamily="18" charset="0"/>
                          <a:ea typeface="Times New Roman"/>
                          <a:cs typeface="Times New Roman" pitchFamily="18" charset="0"/>
                        </a:rPr>
                        <a:t> were bowing down to me." </a:t>
                      </a:r>
                      <a:endParaRPr lang="en-US" sz="1400" dirty="0" smtClean="0">
                        <a:latin typeface="Times New Roman" pitchFamily="18" charset="0"/>
                        <a:ea typeface="Times New Roman"/>
                        <a:cs typeface="Times New Roman" pitchFamily="18" charset="0"/>
                      </a:endParaRPr>
                    </a:p>
                    <a:p>
                      <a:pPr marL="102870" marR="0" indent="-102870">
                        <a:spcBef>
                          <a:spcPts val="0"/>
                        </a:spcBef>
                        <a:spcAft>
                          <a:spcPts val="0"/>
                        </a:spcAft>
                      </a:pPr>
                      <a:endParaRPr lang="en-US" sz="1600" b="1" dirty="0" smtClean="0">
                        <a:solidFill>
                          <a:srgbClr val="0000FF"/>
                        </a:solidFill>
                        <a:latin typeface="Times New Roman" pitchFamily="18" charset="0"/>
                        <a:ea typeface="Times New Roman"/>
                        <a:cs typeface="Times New Roman" pitchFamily="18" charset="0"/>
                      </a:endParaRPr>
                    </a:p>
                    <a:p>
                      <a:pPr marL="102870" marR="0" indent="-102870">
                        <a:spcBef>
                          <a:spcPts val="0"/>
                        </a:spcBef>
                        <a:spcAft>
                          <a:spcPts val="0"/>
                        </a:spcAft>
                      </a:pPr>
                      <a:endParaRPr lang="en-US" sz="1400" dirty="0">
                        <a:latin typeface="Times New Roman" pitchFamily="18" charset="0"/>
                        <a:ea typeface="Times New Roman"/>
                        <a:cs typeface="Times New Roman" pitchFamily="18" charset="0"/>
                      </a:endParaRPr>
                    </a:p>
                    <a:p>
                      <a:pPr marL="102870" marR="0" indent="-102870">
                        <a:spcBef>
                          <a:spcPts val="0"/>
                        </a:spcBef>
                        <a:spcAft>
                          <a:spcPts val="0"/>
                        </a:spcAft>
                      </a:pPr>
                      <a:endParaRPr lang="en-US" sz="1600" b="1" dirty="0" smtClean="0">
                        <a:solidFill>
                          <a:srgbClr val="0000FF"/>
                        </a:solidFill>
                        <a:latin typeface="Times New Roman" pitchFamily="18" charset="0"/>
                        <a:ea typeface="Times New Roman"/>
                        <a:cs typeface="Times New Roman" pitchFamily="18" charset="0"/>
                      </a:endParaRPr>
                    </a:p>
                    <a:p>
                      <a:pPr marL="102870" marR="0" indent="-102870">
                        <a:spcBef>
                          <a:spcPts val="0"/>
                        </a:spcBef>
                        <a:spcAft>
                          <a:spcPts val="0"/>
                        </a:spcAft>
                      </a:pPr>
                      <a:r>
                        <a:rPr lang="en-US" sz="1600" b="1" dirty="0" smtClean="0">
                          <a:solidFill>
                            <a:srgbClr val="0000FF"/>
                          </a:solidFill>
                          <a:latin typeface="Times New Roman" pitchFamily="18" charset="0"/>
                          <a:ea typeface="Times New Roman"/>
                          <a:cs typeface="Times New Roman" pitchFamily="18" charset="0"/>
                        </a:rPr>
                        <a:t>Isaiah </a:t>
                      </a:r>
                      <a:r>
                        <a:rPr lang="en-US" sz="1600" b="1" dirty="0">
                          <a:solidFill>
                            <a:srgbClr val="0000FF"/>
                          </a:solidFill>
                          <a:latin typeface="Times New Roman" pitchFamily="18" charset="0"/>
                          <a:ea typeface="Times New Roman"/>
                          <a:cs typeface="Times New Roman" pitchFamily="18" charset="0"/>
                        </a:rPr>
                        <a:t>66:7-8</a:t>
                      </a:r>
                      <a:r>
                        <a:rPr lang="en-US" sz="1600" dirty="0">
                          <a:latin typeface="Times New Roman" pitchFamily="18" charset="0"/>
                          <a:ea typeface="Times New Roman"/>
                          <a:cs typeface="Times New Roman" pitchFamily="18" charset="0"/>
                        </a:rPr>
                        <a:t> "</a:t>
                      </a:r>
                      <a:r>
                        <a:rPr lang="en-US" sz="1600" b="1" u="sng" dirty="0">
                          <a:latin typeface="Times New Roman" pitchFamily="18" charset="0"/>
                          <a:ea typeface="Times New Roman"/>
                          <a:cs typeface="Times New Roman" pitchFamily="18" charset="0"/>
                        </a:rPr>
                        <a:t>Before she travailed, she brought forth</a:t>
                      </a:r>
                      <a:r>
                        <a:rPr lang="en-US" sz="1600" dirty="0">
                          <a:latin typeface="Times New Roman" pitchFamily="18" charset="0"/>
                          <a:ea typeface="Times New Roman"/>
                          <a:cs typeface="Times New Roman" pitchFamily="18" charset="0"/>
                        </a:rPr>
                        <a:t>; </a:t>
                      </a:r>
                      <a:r>
                        <a:rPr lang="en-US" sz="1600" b="1" u="sng" dirty="0">
                          <a:latin typeface="Times New Roman" pitchFamily="18" charset="0"/>
                          <a:ea typeface="Times New Roman"/>
                          <a:cs typeface="Times New Roman" pitchFamily="18" charset="0"/>
                        </a:rPr>
                        <a:t>Before her pain came</a:t>
                      </a:r>
                      <a:r>
                        <a:rPr lang="en-US" sz="1600" dirty="0">
                          <a:latin typeface="Times New Roman" pitchFamily="18" charset="0"/>
                          <a:ea typeface="Times New Roman"/>
                          <a:cs typeface="Times New Roman" pitchFamily="18" charset="0"/>
                        </a:rPr>
                        <a:t>, </a:t>
                      </a:r>
                      <a:r>
                        <a:rPr lang="en-US" sz="1600" b="1" u="sng" dirty="0">
                          <a:latin typeface="Times New Roman" pitchFamily="18" charset="0"/>
                          <a:ea typeface="Times New Roman"/>
                          <a:cs typeface="Times New Roman" pitchFamily="18" charset="0"/>
                        </a:rPr>
                        <a:t>she gave birth to a boy</a:t>
                      </a:r>
                      <a:r>
                        <a:rPr lang="en-US" sz="1600" dirty="0">
                          <a:latin typeface="Times New Roman" pitchFamily="18" charset="0"/>
                          <a:ea typeface="Times New Roman"/>
                          <a:cs typeface="Times New Roman" pitchFamily="18" charset="0"/>
                        </a:rPr>
                        <a:t>. </a:t>
                      </a:r>
                      <a:r>
                        <a:rPr lang="en-US" sz="1600" baseline="30000" dirty="0">
                          <a:solidFill>
                            <a:srgbClr val="0000FF"/>
                          </a:solidFill>
                          <a:latin typeface="Times New Roman" pitchFamily="18" charset="0"/>
                          <a:ea typeface="Times New Roman"/>
                          <a:cs typeface="Times New Roman" pitchFamily="18" charset="0"/>
                        </a:rPr>
                        <a:t>8</a:t>
                      </a:r>
                      <a:r>
                        <a:rPr lang="en-US" sz="1600" dirty="0">
                          <a:latin typeface="Times New Roman" pitchFamily="18" charset="0"/>
                          <a:ea typeface="Times New Roman"/>
                          <a:cs typeface="Times New Roman" pitchFamily="18" charset="0"/>
                        </a:rPr>
                        <a:t>"Who has heard such a thing? Who has seen such things? Can a land be born in one day? Can a nation be brought forth all at once? </a:t>
                      </a:r>
                      <a:r>
                        <a:rPr lang="en-US" sz="1600" b="1" u="sng" dirty="0">
                          <a:latin typeface="Times New Roman" pitchFamily="18" charset="0"/>
                          <a:ea typeface="Times New Roman"/>
                          <a:cs typeface="Times New Roman" pitchFamily="18" charset="0"/>
                        </a:rPr>
                        <a:t>As soon as Zion travailed, she also brought forth her sons</a:t>
                      </a:r>
                      <a:r>
                        <a:rPr lang="en-US" sz="1600" dirty="0" smtClean="0">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spcBef>
                          <a:spcPts val="0"/>
                        </a:spcBef>
                        <a:spcAft>
                          <a:spcPts val="0"/>
                        </a:spcAft>
                      </a:pPr>
                      <a:r>
                        <a:rPr lang="en-US" sz="1600" b="1" dirty="0" smtClean="0">
                          <a:latin typeface="Times New Roman" pitchFamily="18" charset="0"/>
                          <a:ea typeface="Times New Roman"/>
                          <a:cs typeface="Times New Roman" pitchFamily="18" charset="0"/>
                        </a:rPr>
                        <a:t>7  Actors</a:t>
                      </a:r>
                    </a:p>
                    <a:p>
                      <a:pPr marL="45720" marR="0">
                        <a:spcBef>
                          <a:spcPts val="0"/>
                        </a:spcBef>
                        <a:spcAft>
                          <a:spcPts val="0"/>
                        </a:spcAft>
                      </a:pPr>
                      <a:r>
                        <a:rPr lang="en-US" sz="1600" b="1" dirty="0" smtClean="0">
                          <a:solidFill>
                            <a:srgbClr val="0000FF"/>
                          </a:solidFill>
                          <a:latin typeface="Times New Roman" pitchFamily="18" charset="0"/>
                          <a:ea typeface="Times New Roman"/>
                          <a:cs typeface="Times New Roman" pitchFamily="18" charset="0"/>
                        </a:rPr>
                        <a:t>Rev </a:t>
                      </a:r>
                      <a:r>
                        <a:rPr lang="en-US" sz="1600" b="1" dirty="0">
                          <a:solidFill>
                            <a:srgbClr val="0000FF"/>
                          </a:solidFill>
                          <a:latin typeface="Times New Roman" pitchFamily="18" charset="0"/>
                          <a:ea typeface="Times New Roman"/>
                          <a:cs typeface="Times New Roman" pitchFamily="18" charset="0"/>
                        </a:rPr>
                        <a:t>12</a:t>
                      </a:r>
                      <a:endParaRPr lang="en-US" sz="1400" dirty="0">
                        <a:solidFill>
                          <a:srgbClr val="0000FF"/>
                        </a:solidFill>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woman (1 of 4 in Rev)</a:t>
                      </a:r>
                      <a:endParaRPr lang="en-US" sz="1400" dirty="0">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red dragon</a:t>
                      </a:r>
                      <a:endParaRPr lang="en-US" sz="1400" dirty="0">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male child</a:t>
                      </a:r>
                      <a:endParaRPr lang="en-US" sz="1400" dirty="0">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Michael</a:t>
                      </a:r>
                      <a:endParaRPr lang="en-US" sz="1400" dirty="0">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saved remnant</a:t>
                      </a:r>
                      <a:endParaRPr lang="en-US" sz="1400" dirty="0">
                        <a:latin typeface="Times New Roman" pitchFamily="18" charset="0"/>
                        <a:ea typeface="Times New Roman"/>
                        <a:cs typeface="Times New Roman" pitchFamily="18" charset="0"/>
                      </a:endParaRPr>
                    </a:p>
                    <a:p>
                      <a:pPr marL="45720" marR="0">
                        <a:spcBef>
                          <a:spcPts val="0"/>
                        </a:spcBef>
                        <a:spcAft>
                          <a:spcPts val="0"/>
                        </a:spcAft>
                      </a:pPr>
                      <a:r>
                        <a:rPr lang="en-US" sz="1600" b="1" dirty="0">
                          <a:solidFill>
                            <a:srgbClr val="0000FF"/>
                          </a:solidFill>
                          <a:latin typeface="Times New Roman" pitchFamily="18" charset="0"/>
                          <a:ea typeface="Times New Roman"/>
                          <a:cs typeface="Times New Roman" pitchFamily="18" charset="0"/>
                        </a:rPr>
                        <a:t>Rev 13</a:t>
                      </a:r>
                      <a:endParaRPr lang="en-US" sz="1400" dirty="0">
                        <a:solidFill>
                          <a:srgbClr val="0000FF"/>
                        </a:solidFill>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beast from the sea</a:t>
                      </a:r>
                      <a:endParaRPr lang="en-US" sz="1400" dirty="0">
                        <a:latin typeface="Times New Roman" pitchFamily="18" charset="0"/>
                        <a:ea typeface="Times New Roman"/>
                        <a:cs typeface="Times New Roman" pitchFamily="18" charset="0"/>
                      </a:endParaRPr>
                    </a:p>
                    <a:p>
                      <a:pPr marL="342900" marR="0" lvl="0" indent="-342900">
                        <a:spcBef>
                          <a:spcPts val="0"/>
                        </a:spcBef>
                        <a:spcAft>
                          <a:spcPts val="0"/>
                        </a:spcAft>
                        <a:buClr>
                          <a:srgbClr val="333333"/>
                        </a:buClr>
                        <a:buSzPts val="1000"/>
                        <a:buFont typeface="Arial"/>
                        <a:buChar char="-"/>
                      </a:pPr>
                      <a:r>
                        <a:rPr lang="en-US" sz="1400" dirty="0">
                          <a:solidFill>
                            <a:srgbClr val="333333"/>
                          </a:solidFill>
                          <a:latin typeface="Times New Roman" pitchFamily="18" charset="0"/>
                          <a:ea typeface="Times New Roman"/>
                          <a:cs typeface="Times New Roman" pitchFamily="18" charset="0"/>
                        </a:rPr>
                        <a:t>the beast from the earth</a:t>
                      </a:r>
                      <a:endParaRPr lang="en-US" sz="1400" dirty="0">
                        <a:latin typeface="Times New Roman" pitchFamily="18" charset="0"/>
                        <a:ea typeface="Times New Roman"/>
                        <a:cs typeface="Times New Roman" pitchFamily="18" charset="0"/>
                      </a:endParaRPr>
                    </a:p>
                    <a:p>
                      <a:pPr marL="45720" marR="0">
                        <a:spcBef>
                          <a:spcPts val="0"/>
                        </a:spcBef>
                        <a:spcAft>
                          <a:spcPts val="0"/>
                        </a:spcAft>
                      </a:pPr>
                      <a:endParaRPr lang="en-US" sz="1600" b="1" dirty="0" smtClean="0">
                        <a:latin typeface="Times New Roman" pitchFamily="18" charset="0"/>
                        <a:ea typeface="Times New Roman"/>
                        <a:cs typeface="Times New Roman" pitchFamily="18" charset="0"/>
                      </a:endParaRPr>
                    </a:p>
                    <a:p>
                      <a:pPr marL="45720" marR="0">
                        <a:spcBef>
                          <a:spcPts val="0"/>
                        </a:spcBef>
                        <a:spcAft>
                          <a:spcPts val="0"/>
                        </a:spcAft>
                      </a:pPr>
                      <a:r>
                        <a:rPr lang="en-US" sz="1600" b="1" dirty="0" smtClean="0">
                          <a:latin typeface="Times New Roman" pitchFamily="18" charset="0"/>
                          <a:ea typeface="Times New Roman"/>
                          <a:cs typeface="Times New Roman" pitchFamily="18" charset="0"/>
                        </a:rPr>
                        <a:t>McGee</a:t>
                      </a:r>
                      <a:r>
                        <a:rPr lang="en-US" sz="1600" dirty="0" smtClean="0">
                          <a:latin typeface="Times New Roman" pitchFamily="18" charset="0"/>
                          <a:ea typeface="Times New Roman"/>
                          <a:cs typeface="Times New Roman" pitchFamily="18" charset="0"/>
                        </a:rPr>
                        <a:t>  </a:t>
                      </a:r>
                      <a:r>
                        <a:rPr lang="en-US" sz="1600" dirty="0">
                          <a:latin typeface="Times New Roman" pitchFamily="18" charset="0"/>
                          <a:ea typeface="Times New Roman"/>
                          <a:cs typeface="Times New Roman" pitchFamily="18" charset="0"/>
                        </a:rPr>
                        <a:t>- "If you tell me your interpretation of the woman in </a:t>
                      </a:r>
                      <a:r>
                        <a:rPr lang="en-US" sz="1600" b="1" dirty="0" smtClean="0">
                          <a:solidFill>
                            <a:srgbClr val="0000FF"/>
                          </a:solidFill>
                          <a:latin typeface="Times New Roman" pitchFamily="18" charset="0"/>
                          <a:ea typeface="Times New Roman"/>
                          <a:cs typeface="Times New Roman" pitchFamily="18" charset="0"/>
                        </a:rPr>
                        <a:t>Rev 12</a:t>
                      </a:r>
                      <a:r>
                        <a:rPr lang="en-US" sz="1600" dirty="0" smtClean="0">
                          <a:latin typeface="Times New Roman" pitchFamily="18" charset="0"/>
                          <a:ea typeface="Times New Roman"/>
                          <a:cs typeface="Times New Roman" pitchFamily="18" charset="0"/>
                        </a:rPr>
                        <a:t>, </a:t>
                      </a:r>
                      <a:r>
                        <a:rPr lang="en-US" sz="1600" dirty="0">
                          <a:latin typeface="Times New Roman" pitchFamily="18" charset="0"/>
                          <a:ea typeface="Times New Roman"/>
                          <a:cs typeface="Times New Roman" pitchFamily="18" charset="0"/>
                        </a:rPr>
                        <a:t>then I'll tell you your interpretation of prophecy."  </a:t>
                      </a:r>
                      <a:endParaRPr lang="en-US" sz="1600" dirty="0" smtClean="0">
                        <a:latin typeface="Times New Roman" pitchFamily="18" charset="0"/>
                        <a:ea typeface="Times New Roman"/>
                        <a:cs typeface="Times New Roman" pitchFamily="18" charset="0"/>
                      </a:endParaRPr>
                    </a:p>
                    <a:p>
                      <a:pPr marL="45720" marR="0">
                        <a:spcBef>
                          <a:spcPts val="0"/>
                        </a:spcBef>
                        <a:spcAft>
                          <a:spcPts val="0"/>
                        </a:spcAft>
                      </a:pPr>
                      <a:endParaRPr lang="en-US" sz="1400" dirty="0">
                        <a:latin typeface="Times New Roman" pitchFamily="18" charset="0"/>
                        <a:ea typeface="Times New Roman"/>
                        <a:cs typeface="Times New Roman" pitchFamily="18" charset="0"/>
                      </a:endParaRPr>
                    </a:p>
                    <a:p>
                      <a:pPr marL="102870" marR="0" indent="-102870">
                        <a:spcBef>
                          <a:spcPts val="0"/>
                        </a:spcBef>
                        <a:spcAft>
                          <a:spcPts val="0"/>
                        </a:spcAft>
                      </a:pPr>
                      <a:r>
                        <a:rPr lang="en-US" sz="1600" b="1" dirty="0">
                          <a:latin typeface="Times New Roman" pitchFamily="18" charset="0"/>
                          <a:ea typeface="Times New Roman"/>
                          <a:cs typeface="Times New Roman" pitchFamily="18" charset="0"/>
                        </a:rPr>
                        <a:t>Who is the woman</a:t>
                      </a:r>
                      <a:r>
                        <a:rPr lang="en-US" sz="1600" b="1" dirty="0" smtClean="0">
                          <a:latin typeface="Times New Roman" pitchFamily="18" charset="0"/>
                          <a:ea typeface="Times New Roman"/>
                          <a:cs typeface="Times New Roman" pitchFamily="18" charset="0"/>
                        </a:rPr>
                        <a:t>?...</a:t>
                      </a:r>
                    </a:p>
                    <a:p>
                      <a:pPr marL="342900" marR="0" lvl="0" indent="-342900">
                        <a:spcBef>
                          <a:spcPts val="0"/>
                        </a:spcBef>
                        <a:spcAft>
                          <a:spcPts val="0"/>
                        </a:spcAft>
                        <a:buFont typeface="Symbol"/>
                        <a:buChar char=""/>
                      </a:pPr>
                      <a:r>
                        <a:rPr lang="en-US" sz="1600" dirty="0" smtClean="0">
                          <a:latin typeface="Times New Roman" pitchFamily="18" charset="0"/>
                          <a:ea typeface="Times New Roman"/>
                          <a:cs typeface="Times New Roman" pitchFamily="18" charset="0"/>
                        </a:rPr>
                        <a:t>Roman church</a:t>
                      </a:r>
                      <a:r>
                        <a:rPr lang="en-US" sz="1600" baseline="0" dirty="0" smtClean="0">
                          <a:latin typeface="Times New Roman" pitchFamily="18" charset="0"/>
                          <a:ea typeface="Times New Roman"/>
                          <a:cs typeface="Times New Roman" pitchFamily="18" charset="0"/>
                        </a:rPr>
                        <a:t> say</a:t>
                      </a:r>
                      <a:r>
                        <a:rPr lang="en-US" sz="1600" dirty="0" smtClean="0">
                          <a:latin typeface="Times New Roman" pitchFamily="18" charset="0"/>
                          <a:ea typeface="Times New Roman"/>
                          <a:cs typeface="Times New Roman" pitchFamily="18" charset="0"/>
                        </a:rPr>
                        <a:t> </a:t>
                      </a:r>
                      <a:r>
                        <a:rPr lang="en-US" sz="1600" dirty="0">
                          <a:latin typeface="Times New Roman" pitchFamily="18" charset="0"/>
                          <a:ea typeface="Times New Roman"/>
                          <a:cs typeface="Times New Roman" pitchFamily="18" charset="0"/>
                        </a:rPr>
                        <a:t>the </a:t>
                      </a:r>
                      <a:r>
                        <a:rPr lang="en-US" sz="1600" u="sng" dirty="0">
                          <a:latin typeface="Times New Roman" pitchFamily="18" charset="0"/>
                          <a:ea typeface="Times New Roman"/>
                          <a:cs typeface="Times New Roman" pitchFamily="18" charset="0"/>
                        </a:rPr>
                        <a:t>virgin Mary</a:t>
                      </a:r>
                      <a:endParaRPr lang="en-US" sz="1400" u="sng" dirty="0">
                        <a:latin typeface="Times New Roman" pitchFamily="18" charset="0"/>
                        <a:ea typeface="Times New Roman"/>
                        <a:cs typeface="Times New Roman" pitchFamily="18" charset="0"/>
                      </a:endParaRPr>
                    </a:p>
                    <a:p>
                      <a:pPr marL="342900" marR="0" lvl="0" indent="-342900">
                        <a:spcBef>
                          <a:spcPts val="0"/>
                        </a:spcBef>
                        <a:spcAft>
                          <a:spcPts val="0"/>
                        </a:spcAft>
                        <a:buFont typeface="Symbol"/>
                        <a:buChar char=""/>
                      </a:pPr>
                      <a:r>
                        <a:rPr lang="en-US" sz="1600" dirty="0">
                          <a:latin typeface="Times New Roman" pitchFamily="18" charset="0"/>
                          <a:ea typeface="Times New Roman"/>
                          <a:cs typeface="Times New Roman" pitchFamily="18" charset="0"/>
                        </a:rPr>
                        <a:t>Reformed </a:t>
                      </a:r>
                      <a:r>
                        <a:rPr lang="en-US" sz="1600" dirty="0" smtClean="0">
                          <a:latin typeface="Times New Roman" pitchFamily="18" charset="0"/>
                          <a:ea typeface="Times New Roman"/>
                          <a:cs typeface="Times New Roman" pitchFamily="18" charset="0"/>
                        </a:rPr>
                        <a:t>protestants</a:t>
                      </a:r>
                      <a:r>
                        <a:rPr lang="en-US" sz="1600" baseline="0" dirty="0" smtClean="0">
                          <a:latin typeface="Times New Roman" pitchFamily="18" charset="0"/>
                          <a:ea typeface="Times New Roman"/>
                          <a:cs typeface="Times New Roman" pitchFamily="18" charset="0"/>
                        </a:rPr>
                        <a:t> say</a:t>
                      </a:r>
                      <a:r>
                        <a:rPr lang="en-US" sz="1600" dirty="0" smtClean="0">
                          <a:latin typeface="Times New Roman" pitchFamily="18" charset="0"/>
                          <a:ea typeface="Times New Roman"/>
                          <a:cs typeface="Times New Roman" pitchFamily="18" charset="0"/>
                        </a:rPr>
                        <a:t> the </a:t>
                      </a:r>
                      <a:r>
                        <a:rPr lang="en-US" sz="1600" u="sng" kern="1200" dirty="0" smtClean="0">
                          <a:solidFill>
                            <a:schemeClr val="tx1"/>
                          </a:solidFill>
                          <a:latin typeface="Times New Roman" pitchFamily="18" charset="0"/>
                          <a:ea typeface="Times New Roman"/>
                          <a:cs typeface="Times New Roman" pitchFamily="18" charset="0"/>
                        </a:rPr>
                        <a:t>Church</a:t>
                      </a:r>
                      <a:endParaRPr lang="en-US" sz="1600" u="sng" kern="1200" dirty="0">
                        <a:solidFill>
                          <a:schemeClr val="tx1"/>
                        </a:solidFill>
                        <a:latin typeface="Times New Roman" pitchFamily="18" charset="0"/>
                        <a:ea typeface="Times New Roman"/>
                        <a:cs typeface="Times New Roman" pitchFamily="18" charset="0"/>
                      </a:endParaRPr>
                    </a:p>
                    <a:p>
                      <a:pPr marL="342900" marR="0" lvl="0" indent="-342900">
                        <a:spcBef>
                          <a:spcPts val="0"/>
                        </a:spcBef>
                        <a:spcAft>
                          <a:spcPts val="0"/>
                        </a:spcAft>
                        <a:buFont typeface="Symbol"/>
                        <a:buChar char=""/>
                      </a:pPr>
                      <a:r>
                        <a:rPr lang="en-US" sz="1600" b="1" u="sng" dirty="0">
                          <a:solidFill>
                            <a:srgbClr val="C00000"/>
                          </a:solidFill>
                          <a:latin typeface="Times New Roman" pitchFamily="18" charset="0"/>
                          <a:ea typeface="Times New Roman"/>
                          <a:cs typeface="Times New Roman" pitchFamily="18" charset="0"/>
                        </a:rPr>
                        <a:t>Dispensational</a:t>
                      </a:r>
                      <a:r>
                        <a:rPr lang="en-US" sz="1600" dirty="0">
                          <a:latin typeface="Times New Roman" pitchFamily="18" charset="0"/>
                          <a:ea typeface="Times New Roman"/>
                          <a:cs typeface="Times New Roman" pitchFamily="18" charset="0"/>
                        </a:rPr>
                        <a:t> </a:t>
                      </a:r>
                      <a:r>
                        <a:rPr lang="en-US" sz="1600" dirty="0" smtClean="0">
                          <a:latin typeface="Times New Roman" pitchFamily="18" charset="0"/>
                          <a:ea typeface="Times New Roman"/>
                          <a:cs typeface="Times New Roman" pitchFamily="18" charset="0"/>
                        </a:rPr>
                        <a:t>protestants</a:t>
                      </a:r>
                      <a:r>
                        <a:rPr lang="en-US" sz="1600" baseline="0" dirty="0" smtClean="0">
                          <a:latin typeface="Times New Roman" pitchFamily="18" charset="0"/>
                          <a:ea typeface="Times New Roman"/>
                          <a:cs typeface="Times New Roman" pitchFamily="18" charset="0"/>
                        </a:rPr>
                        <a:t> say</a:t>
                      </a:r>
                      <a:r>
                        <a:rPr lang="en-US" sz="1600" dirty="0" smtClean="0">
                          <a:latin typeface="Times New Roman" pitchFamily="18" charset="0"/>
                          <a:ea typeface="Times New Roman"/>
                          <a:cs typeface="Times New Roman" pitchFamily="18" charset="0"/>
                        </a:rPr>
                        <a:t> </a:t>
                      </a:r>
                      <a:r>
                        <a:rPr lang="en-US" sz="1600" u="sng" dirty="0">
                          <a:latin typeface="Times New Roman" pitchFamily="18" charset="0"/>
                          <a:ea typeface="Times New Roman"/>
                          <a:cs typeface="Times New Roman" pitchFamily="18" charset="0"/>
                        </a:rPr>
                        <a:t>Israel</a:t>
                      </a:r>
                      <a:endParaRPr lang="en-US" sz="1400" u="sng" dirty="0">
                        <a:latin typeface="Times New Roman" pitchFamily="18" charset="0"/>
                        <a:ea typeface="Times New Roman"/>
                        <a:cs typeface="Times New Roman" pitchFamily="18" charset="0"/>
                      </a:endParaRPr>
                    </a:p>
                  </a:txBody>
                  <a:tcPr marL="48445" marR="48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9B555970-2B84-4BCC-8D8B-95055D2CD051}" type="datetime1">
              <a:rPr lang="en-US" smtClean="0"/>
              <a:pPr/>
              <a:t>2/16/2017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9</a:t>
            </a:fld>
            <a:endParaRPr lang="en-US"/>
          </a:p>
        </p:txBody>
      </p:sp>
      <p:sp>
        <p:nvSpPr>
          <p:cNvPr id="8" name="TextBox 7"/>
          <p:cNvSpPr txBox="1"/>
          <p:nvPr/>
        </p:nvSpPr>
        <p:spPr>
          <a:xfrm>
            <a:off x="304800" y="228600"/>
            <a:ext cx="8649868" cy="523220"/>
          </a:xfrm>
          <a:prstGeom prst="rect">
            <a:avLst/>
          </a:prstGeom>
          <a:noFill/>
        </p:spPr>
        <p:txBody>
          <a:bodyPr wrap="none" rtlCol="0">
            <a:spAutoFit/>
          </a:bodyPr>
          <a:lstStyle/>
          <a:p>
            <a:r>
              <a:rPr lang="en-US" sz="2800" b="1" dirty="0" smtClean="0">
                <a:solidFill>
                  <a:srgbClr val="0000FF"/>
                </a:solidFill>
              </a:rPr>
              <a:t>Rev 12 – 5 of 7Actors in the End Times (2 more in Rev 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4455</Words>
  <Application>Microsoft Office PowerPoint</Application>
  <PresentationFormat>On-screen Show (4:3)</PresentationFormat>
  <Paragraphs>444</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Revelation of Jesus Christ </vt:lpstr>
      <vt:lpstr>Outline of Revelation</vt:lpstr>
      <vt:lpstr>Rev. 11: 14-19 Beginning of the end of the Great Tribulation</vt:lpstr>
      <vt:lpstr>Slide 4</vt:lpstr>
      <vt:lpstr>Third Major Section of Revelation: Ch 4-22  (Benware, “Understanding End Times Prophecy”)</vt:lpstr>
      <vt:lpstr>7 Players in the Battle of the Ages</vt:lpstr>
      <vt:lpstr>Slide 7</vt:lpstr>
      <vt:lpstr>Rev. 12: 1-2</vt:lpstr>
      <vt:lpstr>Slide 9</vt:lpstr>
      <vt:lpstr>Rev. 12: 3-4</vt:lpstr>
      <vt:lpstr>Slide 11</vt:lpstr>
      <vt:lpstr>Slide 12</vt:lpstr>
      <vt:lpstr>Slide 13</vt:lpstr>
      <vt:lpstr>7 World Powers</vt:lpstr>
      <vt:lpstr>4 Beasts of Daniel 7</vt:lpstr>
      <vt:lpstr>4th Beast of Daniel 7</vt:lpstr>
      <vt:lpstr>Slide 17</vt:lpstr>
      <vt:lpstr>Slide 18</vt:lpstr>
      <vt:lpstr>7 World Powers</vt:lpstr>
      <vt:lpstr>More from Dan 7</vt:lpstr>
      <vt:lpstr>Rev. 12: 5-6</vt:lpstr>
      <vt:lpstr>Slide 22</vt:lpstr>
      <vt:lpstr>Slide 23</vt:lpstr>
      <vt:lpstr>Rev. 12: 7-9</vt:lpstr>
      <vt:lpstr>Slide 25</vt:lpstr>
      <vt:lpstr>Slide 26</vt:lpstr>
      <vt:lpstr>Slide 27</vt:lpstr>
      <vt:lpstr>Slide 28</vt:lpstr>
      <vt:lpstr>Slide 29</vt:lpstr>
      <vt:lpstr>Slide 30</vt:lpstr>
      <vt:lpstr>Rev. 12: 10-12</vt:lpstr>
      <vt:lpstr>Slide 32</vt:lpstr>
      <vt:lpstr>Rev. 12: 13-14</vt:lpstr>
      <vt:lpstr>Slide 34</vt:lpstr>
      <vt:lpstr>Slide 35</vt:lpstr>
      <vt:lpstr>Rev. 12: 15-17</vt:lpstr>
      <vt:lpstr>Slide 37</vt:lpstr>
      <vt:lpstr>Slide 38</vt:lpstr>
      <vt:lpstr>7 Players in the Battle of the Ages</vt:lpstr>
      <vt:lpstr>Slide 40</vt:lpstr>
      <vt:lpstr>Slide 41</vt:lpstr>
      <vt:lpstr>Slide 42</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Tye</dc:creator>
  <cp:lastModifiedBy>David</cp:lastModifiedBy>
  <cp:revision>470</cp:revision>
  <dcterms:created xsi:type="dcterms:W3CDTF">2009-09-07T16:27:25Z</dcterms:created>
  <dcterms:modified xsi:type="dcterms:W3CDTF">2017-02-16T14:02:41Z</dcterms:modified>
</cp:coreProperties>
</file>