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304" r:id="rId2"/>
    <p:sldId id="288" r:id="rId3"/>
    <p:sldId id="414" r:id="rId4"/>
    <p:sldId id="453" r:id="rId5"/>
    <p:sldId id="477" r:id="rId6"/>
    <p:sldId id="315" r:id="rId7"/>
    <p:sldId id="381" r:id="rId8"/>
    <p:sldId id="432" r:id="rId9"/>
    <p:sldId id="424" r:id="rId10"/>
    <p:sldId id="463" r:id="rId11"/>
    <p:sldId id="382" r:id="rId12"/>
    <p:sldId id="383" r:id="rId13"/>
    <p:sldId id="384" r:id="rId14"/>
    <p:sldId id="471" r:id="rId15"/>
    <p:sldId id="385" r:id="rId16"/>
    <p:sldId id="472" r:id="rId17"/>
    <p:sldId id="476" r:id="rId18"/>
    <p:sldId id="468" r:id="rId19"/>
    <p:sldId id="386" r:id="rId20"/>
    <p:sldId id="387" r:id="rId21"/>
    <p:sldId id="388" r:id="rId22"/>
    <p:sldId id="389" r:id="rId23"/>
    <p:sldId id="390" r:id="rId24"/>
    <p:sldId id="391" r:id="rId25"/>
    <p:sldId id="474" r:id="rId26"/>
    <p:sldId id="475" r:id="rId27"/>
    <p:sldId id="470" r:id="rId28"/>
    <p:sldId id="434" r:id="rId29"/>
    <p:sldId id="392" r:id="rId30"/>
    <p:sldId id="393" r:id="rId31"/>
    <p:sldId id="394" r:id="rId32"/>
    <p:sldId id="395" r:id="rId33"/>
    <p:sldId id="417" r:id="rId34"/>
    <p:sldId id="435" r:id="rId35"/>
    <p:sldId id="473" r:id="rId36"/>
    <p:sldId id="399" r:id="rId37"/>
  </p:sldIdLst>
  <p:sldSz cx="9144000" cy="6858000" type="screen4x3"/>
  <p:notesSz cx="9288463" cy="7007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FFFF99"/>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33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notesViewPr>
    <p:cSldViewPr>
      <p:cViewPr varScale="1">
        <p:scale>
          <a:sx n="75" d="100"/>
          <a:sy n="75" d="100"/>
        </p:scale>
        <p:origin x="-1518" y="-84"/>
      </p:cViewPr>
      <p:guideLst>
        <p:guide orient="horz" pos="2207"/>
        <p:guide pos="292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562" cy="3509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0797" y="0"/>
            <a:ext cx="4025562" cy="350901"/>
          </a:xfrm>
          <a:prstGeom prst="rect">
            <a:avLst/>
          </a:prstGeom>
        </p:spPr>
        <p:txBody>
          <a:bodyPr vert="horz" lIns="91440" tIns="45720" rIns="91440" bIns="45720" rtlCol="0"/>
          <a:lstStyle>
            <a:lvl1pPr algn="r">
              <a:defRPr sz="1200"/>
            </a:lvl1pPr>
          </a:lstStyle>
          <a:p>
            <a:fld id="{7E8AEB83-05CF-4EF2-8CA0-4DAB6E675963}" type="datetimeFigureOut">
              <a:rPr lang="en-US" smtClean="0"/>
              <a:pPr/>
              <a:t>2/8/2017</a:t>
            </a:fld>
            <a:endParaRPr lang="en-US"/>
          </a:p>
        </p:txBody>
      </p:sp>
      <p:sp>
        <p:nvSpPr>
          <p:cNvPr id="4" name="Footer Placeholder 3"/>
          <p:cNvSpPr>
            <a:spLocks noGrp="1"/>
          </p:cNvSpPr>
          <p:nvPr>
            <p:ph type="ftr" sz="quarter" idx="2"/>
          </p:nvPr>
        </p:nvSpPr>
        <p:spPr>
          <a:xfrm>
            <a:off x="0" y="6655127"/>
            <a:ext cx="4025562" cy="350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0797" y="6655127"/>
            <a:ext cx="4025562" cy="350900"/>
          </a:xfrm>
          <a:prstGeom prst="rect">
            <a:avLst/>
          </a:prstGeom>
        </p:spPr>
        <p:txBody>
          <a:bodyPr vert="horz" lIns="91440" tIns="45720" rIns="91440" bIns="45720" rtlCol="0" anchor="b"/>
          <a:lstStyle>
            <a:lvl1pPr algn="r">
              <a:defRPr sz="1200"/>
            </a:lvl1pPr>
          </a:lstStyle>
          <a:p>
            <a:fld id="{BA9D09A5-B349-4C65-9491-F7B4EB5322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000" cy="350361"/>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5261313" y="0"/>
            <a:ext cx="4025000" cy="350361"/>
          </a:xfrm>
          <a:prstGeom prst="rect">
            <a:avLst/>
          </a:prstGeom>
        </p:spPr>
        <p:txBody>
          <a:bodyPr vert="horz" lIns="93113" tIns="46557" rIns="93113" bIns="46557" rtlCol="0"/>
          <a:lstStyle>
            <a:lvl1pPr algn="r">
              <a:defRPr sz="1200"/>
            </a:lvl1pPr>
          </a:lstStyle>
          <a:p>
            <a:fld id="{17623C50-3AFE-4157-A178-30EC7CF2402E}" type="datetimeFigureOut">
              <a:rPr lang="en-US" smtClean="0"/>
              <a:pPr/>
              <a:t>2/8/2017</a:t>
            </a:fld>
            <a:endParaRPr lang="en-US"/>
          </a:p>
        </p:txBody>
      </p:sp>
      <p:sp>
        <p:nvSpPr>
          <p:cNvPr id="4" name="Slide Image Placeholder 3"/>
          <p:cNvSpPr>
            <a:spLocks noGrp="1" noRot="1" noChangeAspect="1"/>
          </p:cNvSpPr>
          <p:nvPr>
            <p:ph type="sldImg" idx="2"/>
          </p:nvPr>
        </p:nvSpPr>
        <p:spPr>
          <a:xfrm>
            <a:off x="2892425" y="525463"/>
            <a:ext cx="3503613" cy="2627312"/>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928847" y="3328432"/>
            <a:ext cx="7430770" cy="3153251"/>
          </a:xfrm>
          <a:prstGeom prst="rect">
            <a:avLst/>
          </a:prstGeom>
        </p:spPr>
        <p:txBody>
          <a:bodyPr vert="horz" lIns="93113" tIns="46557" rIns="93113" bIns="465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5648"/>
            <a:ext cx="4025000" cy="350361"/>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5261313" y="6655648"/>
            <a:ext cx="4025000" cy="350361"/>
          </a:xfrm>
          <a:prstGeom prst="rect">
            <a:avLst/>
          </a:prstGeom>
        </p:spPr>
        <p:txBody>
          <a:bodyPr vert="horz" lIns="93113" tIns="46557" rIns="93113" bIns="46557" rtlCol="0" anchor="b"/>
          <a:lstStyle>
            <a:lvl1pPr algn="r">
              <a:defRPr sz="1200"/>
            </a:lvl1pPr>
          </a:lstStyle>
          <a:p>
            <a:fld id="{754625B4-92B9-4926-885E-3F48778366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49F32-E770-4F2C-85DD-2CC4B34EF849}"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83BE-F66E-4C6E-865A-632FA67D52E8}"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EAB04-4619-41CF-AF5A-F97987350AAA}"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217B6-A5D1-47D3-9185-551C88359725}"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4A9186-7158-45FE-B87F-B0ECFCB9AB24}" type="datetime1">
              <a:rPr lang="en-US" smtClean="0"/>
              <a:pPr/>
              <a:t>2/8/2017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551F45-849D-453D-B7A1-8375C45C6368}" type="datetime1">
              <a:rPr lang="en-US" smtClean="0"/>
              <a:pPr/>
              <a:t>2/8/2017</a:t>
            </a:fld>
            <a:endParaRPr lang="en-US"/>
          </a:p>
        </p:txBody>
      </p:sp>
      <p:sp>
        <p:nvSpPr>
          <p:cNvPr id="8" name="Footer Placeholder 7"/>
          <p:cNvSpPr>
            <a:spLocks noGrp="1"/>
          </p:cNvSpPr>
          <p:nvPr>
            <p:ph type="ftr" sz="quarter" idx="11"/>
          </p:nvPr>
        </p:nvSpPr>
        <p:spPr/>
        <p:txBody>
          <a:bodyPr/>
          <a:lstStyle/>
          <a:p>
            <a:r>
              <a:rPr lang="en-US" smtClean="0"/>
              <a:t>David Tye</a:t>
            </a:r>
            <a:endParaRPr lang="en-US"/>
          </a:p>
        </p:txBody>
      </p:sp>
      <p:sp>
        <p:nvSpPr>
          <p:cNvPr id="9" name="Slide Number Placeholder 8"/>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93FE8-888C-4434-AD7C-BF830D379F5E}" type="datetime1">
              <a:rPr lang="en-US" smtClean="0"/>
              <a:pPr/>
              <a:t>2/8/2017</a:t>
            </a:fld>
            <a:endParaRPr lang="en-US"/>
          </a:p>
        </p:txBody>
      </p:sp>
      <p:sp>
        <p:nvSpPr>
          <p:cNvPr id="4" name="Footer Placeholder 3"/>
          <p:cNvSpPr>
            <a:spLocks noGrp="1"/>
          </p:cNvSpPr>
          <p:nvPr>
            <p:ph type="ftr" sz="quarter" idx="11"/>
          </p:nvPr>
        </p:nvSpPr>
        <p:spPr/>
        <p:txBody>
          <a:bodyPr/>
          <a:lstStyle/>
          <a:p>
            <a:r>
              <a:rPr lang="en-US" smtClean="0"/>
              <a:t>David Tye</a:t>
            </a:r>
            <a:endParaRPr lang="en-US"/>
          </a:p>
        </p:txBody>
      </p:sp>
      <p:sp>
        <p:nvSpPr>
          <p:cNvPr id="5" name="Slide Number Placeholder 4"/>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2/8/2017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4EC8A-043A-481C-8127-6D23DD0F98DE}" type="datetime1">
              <a:rPr lang="en-US" smtClean="0"/>
              <a:pPr/>
              <a:t>2/8/2017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65DA1-1254-46FE-8045-D8BD58E0831C}" type="datetime1">
              <a:rPr lang="en-US" smtClean="0"/>
              <a:pPr/>
              <a:t>2/8/2017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F10DA-13EF-4C81-9B6D-5B15BE4C7B3A}" type="datetime1">
              <a:rPr lang="en-US" smtClean="0"/>
              <a:pPr/>
              <a:t>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David Tye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E11CA-64D2-4375-B622-C832B1B192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crossbooks.com/verse.asp?ref=Zec+4:11-14" TargetMode="External"/><Relationship Id="rId3" Type="http://schemas.openxmlformats.org/officeDocument/2006/relationships/hyperlink" Target="http://www.crossbooks.com/verse.asp?ref=Zec+4:3" TargetMode="External"/><Relationship Id="rId7" Type="http://schemas.openxmlformats.org/officeDocument/2006/relationships/hyperlink" Target="http://www.crossbooks.com/verse.asp?ref=Isa+49:6" TargetMode="External"/><Relationship Id="rId2" Type="http://schemas.openxmlformats.org/officeDocument/2006/relationships/hyperlink" Target="http://www.crossbooks.com/verse.asp?ref=Zec+4:12" TargetMode="External"/><Relationship Id="rId1" Type="http://schemas.openxmlformats.org/officeDocument/2006/relationships/slideLayout" Target="../slideLayouts/slideLayout2.xml"/><Relationship Id="rId6" Type="http://schemas.openxmlformats.org/officeDocument/2006/relationships/hyperlink" Target="http://www.crossbooks.com/verse.asp?ref=Isa+42:6" TargetMode="External"/><Relationship Id="rId11" Type="http://schemas.openxmlformats.org/officeDocument/2006/relationships/image" Target="../media/image4.jpeg"/><Relationship Id="rId5" Type="http://schemas.openxmlformats.org/officeDocument/2006/relationships/hyperlink" Target="http://www.crossbooks.com/verse.asp?ref=Zec+4:14" TargetMode="External"/><Relationship Id="rId10" Type="http://schemas.openxmlformats.org/officeDocument/2006/relationships/hyperlink" Target="http://www.crossbooks.com/verse.asp?ref=Rev+11:4" TargetMode="External"/><Relationship Id="rId4" Type="http://schemas.openxmlformats.org/officeDocument/2006/relationships/hyperlink" Target="http://www.crossbooks.com/verse.asp?ref=Zec+4:11" TargetMode="External"/><Relationship Id="rId9" Type="http://schemas.openxmlformats.org/officeDocument/2006/relationships/hyperlink" Target="http://www.crossbooks.com/verse.asp?ref=Rev+11:3-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a:t>
            </a:fld>
            <a:endParaRPr lang="en-US"/>
          </a:p>
        </p:txBody>
      </p:sp>
      <p:graphicFrame>
        <p:nvGraphicFramePr>
          <p:cNvPr id="7" name="Table 6"/>
          <p:cNvGraphicFramePr>
            <a:graphicFrameLocks noGrp="1"/>
          </p:cNvGraphicFramePr>
          <p:nvPr/>
        </p:nvGraphicFramePr>
        <p:xfrm>
          <a:off x="304800" y="1100802"/>
          <a:ext cx="8534400" cy="5147598"/>
        </p:xfrm>
        <a:graphic>
          <a:graphicData uri="http://schemas.openxmlformats.org/drawingml/2006/table">
            <a:tbl>
              <a:tblPr/>
              <a:tblGrid>
                <a:gridCol w="1805680"/>
                <a:gridCol w="6728720"/>
              </a:tblGrid>
              <a:tr h="342892">
                <a:tc>
                  <a:txBody>
                    <a:bodyPr/>
                    <a:lstStyle/>
                    <a:p>
                      <a:pPr marL="0" marR="0" algn="ctr">
                        <a:lnSpc>
                          <a:spcPct val="115000"/>
                        </a:lnSpc>
                        <a:spcBef>
                          <a:spcPts val="0"/>
                        </a:spcBef>
                        <a:spcAft>
                          <a:spcPts val="0"/>
                        </a:spcAft>
                      </a:pPr>
                      <a:r>
                        <a:rPr lang="en-US" sz="2000" b="1" dirty="0">
                          <a:latin typeface="Calibri"/>
                          <a:ea typeface="MS Mincho"/>
                          <a:cs typeface="Times New Roman"/>
                        </a:rPr>
                        <a:t>Chapters</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MS Mincho"/>
                          <a:cs typeface="Times New Roman"/>
                        </a:rPr>
                        <a:t>Topic</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a:t>
                      </a:r>
                      <a:r>
                        <a:rPr lang="en-US" sz="1400" dirty="0">
                          <a:latin typeface="+mn-lt"/>
                          <a:ea typeface="MS Mincho"/>
                          <a:cs typeface="Times New Roman"/>
                        </a:rPr>
                        <a:t> </a:t>
                      </a:r>
                      <a:r>
                        <a:rPr lang="en-US" sz="1400" b="1" i="1" dirty="0">
                          <a:solidFill>
                            <a:srgbClr val="FF0000"/>
                          </a:solidFill>
                          <a:latin typeface="+mn-lt"/>
                          <a:ea typeface="MS Mincho"/>
                          <a:cs typeface="Times New Roman"/>
                        </a:rPr>
                        <a:t>which you have seen  </a:t>
                      </a:r>
                      <a:r>
                        <a:rPr lang="en-US" sz="1400" dirty="0">
                          <a:latin typeface="+mn-lt"/>
                          <a:ea typeface="Calibri"/>
                          <a:cs typeface="Times New Roman"/>
                        </a:rPr>
                        <a:t>─ </a:t>
                      </a:r>
                      <a:r>
                        <a:rPr lang="en-US" sz="1400" dirty="0" smtClean="0">
                          <a:latin typeface="+mn-lt"/>
                          <a:ea typeface="Calibri"/>
                          <a:cs typeface="Times New Roman"/>
                        </a:rPr>
                        <a:t>Glorified </a:t>
                      </a:r>
                      <a:r>
                        <a:rPr lang="en-US" sz="1400" dirty="0" smtClean="0">
                          <a:latin typeface="+mn-lt"/>
                          <a:ea typeface="MS Mincho"/>
                          <a:cs typeface="Times New Roman"/>
                        </a:rPr>
                        <a:t>Christ </a:t>
                      </a:r>
                      <a:r>
                        <a:rPr lang="en-US" sz="1400" dirty="0">
                          <a:latin typeface="+mn-lt"/>
                          <a:ea typeface="MS Mincho"/>
                          <a:cs typeface="Times New Roman"/>
                        </a:rPr>
                        <a:t>in heaven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2-3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 which are </a:t>
                      </a:r>
                      <a:r>
                        <a:rPr lang="en-US" sz="1400" dirty="0">
                          <a:latin typeface="+mn-lt"/>
                          <a:ea typeface="Calibri"/>
                          <a:cs typeface="Times New Roman"/>
                        </a:rPr>
                        <a:t>─ 7 </a:t>
                      </a:r>
                      <a:r>
                        <a:rPr lang="en-US" sz="1400" dirty="0">
                          <a:latin typeface="+mn-lt"/>
                          <a:ea typeface="MS Mincho"/>
                          <a:cs typeface="Times New Roman"/>
                        </a:rPr>
                        <a:t>letters to the 7 churches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4-5</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b="1" i="1" kern="1200" dirty="0" smtClean="0">
                          <a:solidFill>
                            <a:srgbClr val="FF0000"/>
                          </a:solidFill>
                          <a:latin typeface="+mn-lt"/>
                          <a:ea typeface="MS Mincho"/>
                          <a:cs typeface="Times New Roman"/>
                        </a:rPr>
                        <a:t>Things which shall take place </a:t>
                      </a:r>
                      <a:r>
                        <a:rPr lang="en-US" sz="1400" dirty="0" smtClean="0">
                          <a:latin typeface="+mn-lt"/>
                          <a:ea typeface="Calibri"/>
                          <a:cs typeface="Times New Roman"/>
                        </a:rPr>
                        <a:t>─ </a:t>
                      </a:r>
                      <a:r>
                        <a:rPr lang="en-US" sz="1400" b="1" i="1" kern="1200" dirty="0" smtClean="0">
                          <a:solidFill>
                            <a:srgbClr val="FF0000"/>
                          </a:solidFill>
                          <a:latin typeface="+mn-lt"/>
                          <a:ea typeface="MS Mincho"/>
                          <a:cs typeface="Times New Roman"/>
                        </a:rPr>
                        <a:t> </a:t>
                      </a:r>
                      <a:r>
                        <a:rPr lang="en-US" sz="1400" dirty="0" smtClean="0">
                          <a:latin typeface="+mn-lt"/>
                          <a:ea typeface="MS Mincho"/>
                          <a:cs typeface="Times New Roman"/>
                        </a:rPr>
                        <a:t>Introduction / background </a:t>
                      </a:r>
                      <a:r>
                        <a:rPr lang="en-US" sz="1400" dirty="0">
                          <a:latin typeface="+mn-lt"/>
                          <a:ea typeface="MS Mincho"/>
                          <a:cs typeface="Times New Roman"/>
                        </a:rPr>
                        <a:t>to the future — 7 sealed scroll</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6 seals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1060">
                <a:tc>
                  <a:txBody>
                    <a:bodyPr/>
                    <a:lstStyle/>
                    <a:p>
                      <a:pPr marL="0" marR="0" algn="ctr">
                        <a:lnSpc>
                          <a:spcPct val="115000"/>
                        </a:lnSpc>
                        <a:spcBef>
                          <a:spcPts val="0"/>
                        </a:spcBef>
                        <a:spcAft>
                          <a:spcPts val="0"/>
                        </a:spcAft>
                      </a:pPr>
                      <a:r>
                        <a:rPr lang="en-US" sz="1400" dirty="0">
                          <a:latin typeface="+mn-lt"/>
                          <a:ea typeface="MS Mincho"/>
                          <a:cs typeface="Times New Roman"/>
                        </a:rPr>
                        <a:t>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dirty="0">
                          <a:solidFill>
                            <a:srgbClr val="FF0000"/>
                          </a:solidFill>
                          <a:latin typeface="+mn-lt"/>
                          <a:ea typeface="MS Mincho"/>
                          <a:cs typeface="Times New Roman"/>
                        </a:rPr>
                        <a:t>1</a:t>
                      </a:r>
                      <a:r>
                        <a:rPr lang="en-US" sz="1400" b="1" baseline="30000" dirty="0">
                          <a:solidFill>
                            <a:srgbClr val="FF0000"/>
                          </a:solidFill>
                          <a:latin typeface="+mn-lt"/>
                          <a:ea typeface="MS Mincho"/>
                          <a:cs typeface="Times New Roman"/>
                        </a:rPr>
                        <a:t>st</a:t>
                      </a:r>
                      <a:r>
                        <a:rPr lang="en-US" sz="1400" b="1" dirty="0">
                          <a:solidFill>
                            <a:srgbClr val="FF0000"/>
                          </a:solidFill>
                          <a:latin typeface="+mn-lt"/>
                          <a:ea typeface="MS Mincho"/>
                          <a:cs typeface="Times New Roman"/>
                        </a:rPr>
                        <a:t> parenthetic  </a:t>
                      </a:r>
                      <a:r>
                        <a:rPr lang="en-US" sz="1400" dirty="0">
                          <a:latin typeface="+mn-lt"/>
                          <a:ea typeface="Calibri"/>
                          <a:cs typeface="Times New Roman"/>
                        </a:rPr>
                        <a:t>─ </a:t>
                      </a:r>
                      <a:r>
                        <a:rPr lang="en-US" sz="1400" dirty="0">
                          <a:latin typeface="+mn-lt"/>
                          <a:ea typeface="MS Mincho"/>
                          <a:cs typeface="Times New Roman"/>
                        </a:rPr>
                        <a:t>2 groups (</a:t>
                      </a:r>
                      <a:r>
                        <a:rPr lang="en-US" sz="1400" dirty="0" smtClean="0">
                          <a:latin typeface="+mn-lt"/>
                          <a:ea typeface="MS Mincho"/>
                          <a:cs typeface="Times New Roman"/>
                        </a:rPr>
                        <a:t>144,000,</a:t>
                      </a:r>
                      <a:r>
                        <a:rPr lang="en-US" sz="1400" baseline="0" dirty="0" smtClean="0">
                          <a:latin typeface="+mn-lt"/>
                          <a:ea typeface="MS Mincho"/>
                          <a:cs typeface="Times New Roman"/>
                        </a:rPr>
                        <a:t> </a:t>
                      </a:r>
                      <a:r>
                        <a:rPr lang="en-US" sz="1400" dirty="0" smtClean="0">
                          <a:latin typeface="+mn-lt"/>
                          <a:ea typeface="MS Mincho"/>
                          <a:cs typeface="Times New Roman"/>
                        </a:rPr>
                        <a:t>multitude </a:t>
                      </a:r>
                      <a:r>
                        <a:rPr lang="en-US" sz="1400" dirty="0">
                          <a:latin typeface="+mn-lt"/>
                          <a:ea typeface="MS Mincho"/>
                          <a:cs typeface="Times New Roman"/>
                        </a:rPr>
                        <a:t>of gentiles in white robes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seal and first 4 trumpets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5</a:t>
                      </a:r>
                      <a:r>
                        <a:rPr lang="en-US" sz="1400" baseline="30000" dirty="0">
                          <a:latin typeface="+mn-lt"/>
                          <a:ea typeface="MS Mincho"/>
                          <a:cs typeface="Times New Roman"/>
                        </a:rPr>
                        <a:t>th</a:t>
                      </a:r>
                      <a:r>
                        <a:rPr lang="en-US" sz="1400" dirty="0">
                          <a:latin typeface="+mn-lt"/>
                          <a:ea typeface="MS Mincho"/>
                          <a:cs typeface="Times New Roman"/>
                        </a:rPr>
                        <a:t> &amp; 6</a:t>
                      </a:r>
                      <a:r>
                        <a:rPr lang="en-US" sz="1400" baseline="30000" dirty="0">
                          <a:latin typeface="+mn-lt"/>
                          <a:ea typeface="MS Mincho"/>
                          <a:cs typeface="Times New Roman"/>
                        </a:rPr>
                        <a:t>th</a:t>
                      </a:r>
                      <a:r>
                        <a:rPr lang="en-US" sz="1400" dirty="0">
                          <a:latin typeface="+mn-lt"/>
                          <a:ea typeface="MS Mincho"/>
                          <a:cs typeface="Times New Roman"/>
                        </a:rPr>
                        <a:t> trumpets, 1</a:t>
                      </a:r>
                      <a:r>
                        <a:rPr lang="en-US" sz="1400" baseline="30000" dirty="0">
                          <a:latin typeface="+mn-lt"/>
                          <a:ea typeface="MS Mincho"/>
                          <a:cs typeface="Times New Roman"/>
                        </a:rPr>
                        <a:t>st</a:t>
                      </a:r>
                      <a:r>
                        <a:rPr lang="en-US" sz="1400" dirty="0">
                          <a:latin typeface="+mn-lt"/>
                          <a:ea typeface="MS Mincho"/>
                          <a:cs typeface="Times New Roman"/>
                        </a:rPr>
                        <a:t> </a:t>
                      </a:r>
                      <a:r>
                        <a:rPr lang="en-US" sz="1400" dirty="0" smtClean="0">
                          <a:latin typeface="+mn-lt"/>
                          <a:ea typeface="MS Mincho"/>
                          <a:cs typeface="Times New Roman"/>
                        </a:rPr>
                        <a:t>&amp; 2</a:t>
                      </a:r>
                      <a:r>
                        <a:rPr lang="en-US" sz="1400" baseline="30000" dirty="0" smtClean="0">
                          <a:latin typeface="+mn-lt"/>
                          <a:ea typeface="MS Mincho"/>
                          <a:cs typeface="Times New Roman"/>
                        </a:rPr>
                        <a:t>nd</a:t>
                      </a:r>
                      <a:r>
                        <a:rPr lang="en-US" sz="1400" baseline="0" dirty="0" smtClean="0">
                          <a:latin typeface="+mn-lt"/>
                          <a:ea typeface="MS Mincho"/>
                          <a:cs typeface="Times New Roman"/>
                        </a:rPr>
                        <a:t> </a:t>
                      </a:r>
                      <a:r>
                        <a:rPr lang="en-US" sz="1400" dirty="0" smtClean="0">
                          <a:latin typeface="+mn-lt"/>
                          <a:ea typeface="MS Mincho"/>
                          <a:cs typeface="Times New Roman"/>
                        </a:rPr>
                        <a:t>Woes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10-11:14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2</a:t>
                      </a:r>
                      <a:r>
                        <a:rPr lang="en-US" sz="1400" b="1" kern="1200" baseline="30000" dirty="0" smtClean="0">
                          <a:solidFill>
                            <a:srgbClr val="FF0000"/>
                          </a:solidFill>
                          <a:latin typeface="+mn-lt"/>
                          <a:ea typeface="MS Mincho"/>
                          <a:cs typeface="Times New Roman"/>
                        </a:rPr>
                        <a:t>nd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the little book, the two </a:t>
                      </a:r>
                      <a:r>
                        <a:rPr lang="en-US" sz="1400" dirty="0" smtClean="0">
                          <a:latin typeface="+mn-lt"/>
                          <a:ea typeface="Calibri"/>
                          <a:cs typeface="Times New Roman"/>
                        </a:rPr>
                        <a:t>witnesses, end of 2</a:t>
                      </a:r>
                      <a:r>
                        <a:rPr lang="en-US" sz="1400" baseline="30000" dirty="0" smtClean="0">
                          <a:latin typeface="+mn-lt"/>
                          <a:ea typeface="Calibri"/>
                          <a:cs typeface="Times New Roman"/>
                        </a:rPr>
                        <a:t>nd</a:t>
                      </a:r>
                      <a:r>
                        <a:rPr lang="en-US" sz="1400" dirty="0" smtClean="0">
                          <a:latin typeface="+mn-lt"/>
                          <a:ea typeface="Calibri"/>
                          <a:cs typeface="Times New Roman"/>
                        </a:rPr>
                        <a:t> Woe</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11:15-19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trumpet, 3</a:t>
                      </a:r>
                      <a:r>
                        <a:rPr lang="en-US" sz="1400" baseline="30000" dirty="0">
                          <a:latin typeface="+mn-lt"/>
                          <a:ea typeface="MS Mincho"/>
                          <a:cs typeface="Times New Roman"/>
                        </a:rPr>
                        <a:t>rd</a:t>
                      </a:r>
                      <a:r>
                        <a:rPr lang="en-US" sz="1400" dirty="0">
                          <a:latin typeface="+mn-lt"/>
                          <a:ea typeface="MS Mincho"/>
                          <a:cs typeface="Times New Roman"/>
                        </a:rPr>
                        <a:t> Woe</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important characters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wicked </a:t>
                      </a:r>
                      <a:r>
                        <a:rPr lang="en-US" sz="1400" dirty="0" smtClean="0">
                          <a:latin typeface="+mn-lt"/>
                          <a:ea typeface="Calibri"/>
                          <a:cs typeface="Times New Roman"/>
                        </a:rPr>
                        <a:t>rulers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visions of Christ triumphant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15-16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 bowls leading to the 2</a:t>
                      </a:r>
                      <a:r>
                        <a:rPr lang="en-US" sz="1400" baseline="30000" dirty="0">
                          <a:latin typeface="+mn-lt"/>
                          <a:ea typeface="MS Mincho"/>
                          <a:cs typeface="Times New Roman"/>
                        </a:rPr>
                        <a:t>nd</a:t>
                      </a:r>
                      <a:r>
                        <a:rPr lang="en-US" sz="1400" dirty="0">
                          <a:latin typeface="+mn-lt"/>
                          <a:ea typeface="MS Mincho"/>
                          <a:cs typeface="Times New Roman"/>
                        </a:rPr>
                        <a:t> coming of Christ</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a:t>
                      </a:r>
                      <a:r>
                        <a:rPr lang="en-US" sz="1400" dirty="0">
                          <a:latin typeface="+mn-lt"/>
                          <a:ea typeface="MS Mincho"/>
                          <a:cs typeface="Times New Roman"/>
                        </a:rPr>
                        <a:t>Destruction of ecclesiastic Babylon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MS Mincho"/>
                          <a:cs typeface="Times New Roman"/>
                        </a:rPr>
                        <a:t> </a:t>
                      </a:r>
                      <a:r>
                        <a:rPr lang="en-US" sz="1400" dirty="0">
                          <a:latin typeface="+mn-lt"/>
                          <a:ea typeface="Calibri"/>
                          <a:cs typeface="Times New Roman"/>
                        </a:rPr>
                        <a:t>─ </a:t>
                      </a:r>
                      <a:r>
                        <a:rPr lang="en-US" sz="1400" dirty="0">
                          <a:latin typeface="+mn-lt"/>
                          <a:ea typeface="MS Mincho"/>
                          <a:cs typeface="Times New Roman"/>
                        </a:rPr>
                        <a:t>Destruction of political Babylon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2</a:t>
                      </a:r>
                      <a:r>
                        <a:rPr lang="en-US" sz="1400" baseline="30000" dirty="0">
                          <a:latin typeface="+mn-lt"/>
                          <a:ea typeface="MS Mincho"/>
                          <a:cs typeface="Times New Roman"/>
                        </a:rPr>
                        <a:t>nd</a:t>
                      </a:r>
                      <a:r>
                        <a:rPr lang="en-US" sz="1400" dirty="0">
                          <a:latin typeface="+mn-lt"/>
                          <a:ea typeface="MS Mincho"/>
                          <a:cs typeface="Times New Roman"/>
                        </a:rPr>
                        <a:t> Coming of Christ, the great supper of God</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93552">
                <a:tc>
                  <a:txBody>
                    <a:bodyPr/>
                    <a:lstStyle/>
                    <a:p>
                      <a:pPr marL="0" marR="0" algn="ctr">
                        <a:lnSpc>
                          <a:spcPct val="115000"/>
                        </a:lnSpc>
                        <a:spcBef>
                          <a:spcPts val="0"/>
                        </a:spcBef>
                        <a:spcAft>
                          <a:spcPts val="0"/>
                        </a:spcAft>
                      </a:pPr>
                      <a:r>
                        <a:rPr lang="en-US" sz="1400">
                          <a:latin typeface="+mn-lt"/>
                          <a:ea typeface="MS Mincho"/>
                          <a:cs typeface="Times New Roman"/>
                        </a:rPr>
                        <a:t>20</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Millennial reign of Christ </a:t>
                      </a:r>
                      <a:r>
                        <a:rPr lang="en-US" sz="1400" dirty="0" smtClean="0">
                          <a:latin typeface="+mn-lt"/>
                          <a:ea typeface="Calibri"/>
                          <a:cs typeface="Times New Roman"/>
                        </a:rPr>
                        <a:t>─ </a:t>
                      </a:r>
                      <a:r>
                        <a:rPr lang="en-US" sz="1400" dirty="0">
                          <a:latin typeface="+mn-lt"/>
                          <a:ea typeface="Calibri"/>
                          <a:cs typeface="Times New Roman"/>
                        </a:rPr>
                        <a:t>Satan bound, 1000 year reign, Satan released, great white throne judgment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New Jerusalem, new heaven and new earth</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Concluding revelations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8" name="Diamond 7"/>
          <p:cNvSpPr/>
          <p:nvPr/>
        </p:nvSpPr>
        <p:spPr>
          <a:xfrm>
            <a:off x="484496" y="29718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3200" dirty="0" smtClean="0">
                <a:latin typeface="Times New Roman" pitchFamily="18" charset="0"/>
                <a:cs typeface="Times New Roman" pitchFamily="18" charset="0"/>
              </a:rPr>
              <a:t>Another sidetrack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Clarence Larkin," </a:t>
            </a:r>
            <a:r>
              <a:rPr lang="en-US" sz="3200" b="1" i="1" dirty="0" smtClean="0">
                <a:latin typeface="Times New Roman" pitchFamily="18" charset="0"/>
                <a:cs typeface="Times New Roman" pitchFamily="18" charset="0"/>
              </a:rPr>
              <a:t>The Book of Revelation</a:t>
            </a:r>
            <a:r>
              <a:rPr lang="en-US" sz="3200"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44963"/>
          </a:xfrm>
        </p:spPr>
        <p:txBody>
          <a:bodyPr>
            <a:normAutofit lnSpcReduction="10000"/>
          </a:bodyPr>
          <a:lstStyle/>
          <a:p>
            <a:pPr>
              <a:buNone/>
            </a:pPr>
            <a:r>
              <a:rPr lang="en-US" dirty="0" smtClean="0"/>
              <a:t>“This then must be a future temple that is to be built at Jerusalem…</a:t>
            </a:r>
            <a:r>
              <a:rPr lang="en-US" u="sng" dirty="0" smtClean="0">
                <a:solidFill>
                  <a:srgbClr val="C00000"/>
                </a:solidFill>
              </a:rPr>
              <a:t>the Temple that the Jews will build on their return to Jerusalem</a:t>
            </a:r>
            <a:r>
              <a:rPr lang="en-US" dirty="0" smtClean="0">
                <a:solidFill>
                  <a:srgbClr val="C00000"/>
                </a:solidFill>
              </a:rPr>
              <a:t> </a:t>
            </a:r>
            <a:r>
              <a:rPr lang="en-US" dirty="0" smtClean="0"/>
              <a:t>will probably be destroyed by the Earthquake that…”</a:t>
            </a:r>
            <a:r>
              <a:rPr lang="en-US" i="1" dirty="0" smtClean="0">
                <a:latin typeface="Times New Roman" pitchFamily="18" charset="0"/>
                <a:cs typeface="Times New Roman" pitchFamily="18" charset="0"/>
              </a:rPr>
              <a:t> </a:t>
            </a:r>
          </a:p>
          <a:p>
            <a:pPr algn="ctr">
              <a:buNone/>
            </a:pPr>
            <a:r>
              <a:rPr lang="en-US" i="1" dirty="0" smtClean="0">
                <a:latin typeface="Times New Roman" pitchFamily="18" charset="0"/>
                <a:cs typeface="Times New Roman" pitchFamily="18" charset="0"/>
              </a:rPr>
              <a:t>copyright 1919</a:t>
            </a:r>
          </a:p>
          <a:p>
            <a:pPr algn="ctr">
              <a:buNone/>
            </a:pPr>
            <a:r>
              <a:rPr lang="en-US" i="1" dirty="0" smtClean="0">
                <a:latin typeface="Times New Roman" pitchFamily="18" charset="0"/>
                <a:cs typeface="Times New Roman" pitchFamily="18" charset="0"/>
              </a:rPr>
              <a:t>Rev Larkin died in 1924</a:t>
            </a:r>
          </a:p>
          <a:p>
            <a:pPr algn="ctr">
              <a:buNone/>
            </a:pPr>
            <a:r>
              <a:rPr lang="en-US" i="1" dirty="0" smtClean="0">
                <a:latin typeface="Times New Roman" pitchFamily="18" charset="0"/>
                <a:cs typeface="Times New Roman" pitchFamily="18" charset="0"/>
              </a:rPr>
              <a:t>Israel proclaimed </a:t>
            </a:r>
            <a:r>
              <a:rPr lang="en-US" i="1" dirty="0" smtClean="0">
                <a:latin typeface="Times New Roman" pitchFamily="18" charset="0"/>
                <a:cs typeface="Times New Roman" pitchFamily="18" charset="0"/>
              </a:rPr>
              <a:t>a nation on May </a:t>
            </a:r>
            <a:r>
              <a:rPr lang="en-US" i="1" dirty="0" smtClean="0">
                <a:latin typeface="Times New Roman" pitchFamily="18" charset="0"/>
                <a:cs typeface="Times New Roman" pitchFamily="18" charset="0"/>
              </a:rPr>
              <a:t>14, 1948</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10</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52400" y="609600"/>
          <a:ext cx="8915400" cy="6035040"/>
        </p:xfrm>
        <a:graphic>
          <a:graphicData uri="http://schemas.openxmlformats.org/drawingml/2006/table">
            <a:tbl>
              <a:tblPr/>
              <a:tblGrid>
                <a:gridCol w="2743200"/>
                <a:gridCol w="3124200"/>
                <a:gridCol w="3048000"/>
              </a:tblGrid>
              <a:tr h="5638800">
                <a:tc>
                  <a:txBody>
                    <a:bodyPr/>
                    <a:lstStyle/>
                    <a:p>
                      <a:pPr marL="0" marR="0" indent="127000">
                        <a:spcBef>
                          <a:spcPts val="0"/>
                        </a:spcBef>
                        <a:spcAft>
                          <a:spcPts val="0"/>
                        </a:spcAft>
                      </a:pPr>
                      <a:r>
                        <a:rPr lang="en-US" sz="2000" b="1" baseline="30000" dirty="0" smtClean="0">
                          <a:solidFill>
                            <a:srgbClr val="0000FF"/>
                          </a:solidFill>
                          <a:latin typeface="Times New Roman"/>
                          <a:ea typeface="Times New Roman"/>
                        </a:rPr>
                        <a:t>1</a:t>
                      </a:r>
                      <a:r>
                        <a:rPr lang="en-US" sz="1800" dirty="0" smtClean="0">
                          <a:latin typeface="Times New Roman"/>
                          <a:ea typeface="Times New Roman"/>
                        </a:rPr>
                        <a:t>And </a:t>
                      </a:r>
                      <a:r>
                        <a:rPr lang="en-US" sz="1800" dirty="0">
                          <a:latin typeface="Times New Roman"/>
                          <a:ea typeface="Times New Roman"/>
                        </a:rPr>
                        <a:t>there was given me a measuring rod like a staff; and </a:t>
                      </a:r>
                      <a:r>
                        <a:rPr lang="en-US" sz="1800" b="1" u="sng" dirty="0">
                          <a:latin typeface="Times New Roman"/>
                          <a:ea typeface="Times New Roman"/>
                        </a:rPr>
                        <a:t>someone</a:t>
                      </a:r>
                      <a:r>
                        <a:rPr lang="en-US" sz="1800" dirty="0">
                          <a:latin typeface="Times New Roman"/>
                          <a:ea typeface="Times New Roman"/>
                        </a:rPr>
                        <a:t> said, "Rise and </a:t>
                      </a:r>
                      <a:r>
                        <a:rPr lang="en-US" sz="1800" b="1" u="sng" dirty="0">
                          <a:solidFill>
                            <a:srgbClr val="C00000"/>
                          </a:solidFill>
                          <a:latin typeface="Times New Roman"/>
                          <a:ea typeface="Times New Roman"/>
                        </a:rPr>
                        <a:t>measure the temple of God</a:t>
                      </a:r>
                      <a:r>
                        <a:rPr lang="en-US" sz="1800" dirty="0">
                          <a:latin typeface="Times New Roman"/>
                          <a:ea typeface="Times New Roman"/>
                        </a:rPr>
                        <a:t>, and the </a:t>
                      </a:r>
                      <a:r>
                        <a:rPr lang="en-US" sz="1800" b="1" u="sng" dirty="0">
                          <a:solidFill>
                            <a:srgbClr val="C00000"/>
                          </a:solidFill>
                          <a:latin typeface="Times New Roman"/>
                          <a:ea typeface="Times New Roman"/>
                        </a:rPr>
                        <a:t>altar</a:t>
                      </a:r>
                      <a:r>
                        <a:rPr lang="en-US" sz="1800" dirty="0">
                          <a:latin typeface="Times New Roman"/>
                          <a:ea typeface="Times New Roman"/>
                        </a:rPr>
                        <a:t>, </a:t>
                      </a:r>
                      <a:r>
                        <a:rPr lang="en-US" sz="1800" b="1" u="sng" dirty="0">
                          <a:solidFill>
                            <a:srgbClr val="C00000"/>
                          </a:solidFill>
                          <a:latin typeface="Times New Roman"/>
                          <a:ea typeface="Times New Roman"/>
                        </a:rPr>
                        <a:t>and those who worship in it</a:t>
                      </a:r>
                      <a:r>
                        <a:rPr lang="en-US" sz="1800" dirty="0">
                          <a:latin typeface="Times New Roman"/>
                          <a:ea typeface="Times New Roman"/>
                        </a:rPr>
                        <a:t>. </a:t>
                      </a:r>
                      <a:r>
                        <a:rPr lang="en-US" sz="1800" baseline="30000" dirty="0">
                          <a:solidFill>
                            <a:srgbClr val="0000FF"/>
                          </a:solidFill>
                          <a:latin typeface="Times New Roman"/>
                          <a:ea typeface="Times New Roman"/>
                        </a:rPr>
                        <a:t>2</a:t>
                      </a:r>
                      <a:r>
                        <a:rPr lang="en-US" sz="1800" dirty="0">
                          <a:latin typeface="Times New Roman"/>
                          <a:ea typeface="Times New Roman"/>
                        </a:rPr>
                        <a:t>"</a:t>
                      </a:r>
                      <a:r>
                        <a:rPr lang="en-US" sz="1800" dirty="0">
                          <a:solidFill>
                            <a:srgbClr val="000000"/>
                          </a:solidFill>
                          <a:latin typeface="Times New Roman"/>
                          <a:ea typeface="Times New Roman"/>
                        </a:rPr>
                        <a:t>And </a:t>
                      </a:r>
                      <a:r>
                        <a:rPr lang="en-US" sz="1800" b="1" u="sng" dirty="0">
                          <a:solidFill>
                            <a:srgbClr val="000000"/>
                          </a:solidFill>
                          <a:latin typeface="Times New Roman"/>
                          <a:ea typeface="Times New Roman"/>
                        </a:rPr>
                        <a:t>leave</a:t>
                      </a:r>
                      <a:r>
                        <a:rPr lang="en-US" sz="1800" b="1" u="sng" dirty="0">
                          <a:solidFill>
                            <a:srgbClr val="C00000"/>
                          </a:solidFill>
                          <a:latin typeface="Times New Roman"/>
                          <a:ea typeface="Times New Roman"/>
                        </a:rPr>
                        <a:t> </a:t>
                      </a:r>
                      <a:r>
                        <a:rPr lang="en-US" sz="1800" b="1" u="sng" dirty="0">
                          <a:solidFill>
                            <a:srgbClr val="000000"/>
                          </a:solidFill>
                          <a:latin typeface="Times New Roman"/>
                          <a:ea typeface="Times New Roman"/>
                        </a:rPr>
                        <a:t>out the court</a:t>
                      </a:r>
                      <a:r>
                        <a:rPr lang="en-US" sz="1800" dirty="0">
                          <a:solidFill>
                            <a:srgbClr val="000000"/>
                          </a:solidFill>
                          <a:latin typeface="Times New Roman"/>
                          <a:ea typeface="Times New Roman"/>
                        </a:rPr>
                        <a:t> which is outside the temple, and do not measure it, for </a:t>
                      </a:r>
                      <a:r>
                        <a:rPr lang="en-US" sz="1800" b="1" u="sng" dirty="0">
                          <a:solidFill>
                            <a:srgbClr val="000000"/>
                          </a:solidFill>
                          <a:latin typeface="Times New Roman"/>
                          <a:ea typeface="Times New Roman"/>
                        </a:rPr>
                        <a:t>it has been given to the nations</a:t>
                      </a:r>
                      <a:r>
                        <a:rPr lang="en-US" sz="1800" dirty="0">
                          <a:solidFill>
                            <a:srgbClr val="000000"/>
                          </a:solidFill>
                          <a:latin typeface="Times New Roman"/>
                          <a:ea typeface="Times New Roman"/>
                        </a:rPr>
                        <a:t>; and </a:t>
                      </a:r>
                      <a:r>
                        <a:rPr lang="en-US" sz="1800" b="1" u="sng" dirty="0">
                          <a:solidFill>
                            <a:srgbClr val="000000"/>
                          </a:solidFill>
                          <a:latin typeface="Times New Roman"/>
                          <a:ea typeface="Times New Roman"/>
                        </a:rPr>
                        <a:t>they will tread under foot the holy city for forty-two months</a:t>
                      </a:r>
                      <a:r>
                        <a:rPr lang="en-US" sz="1800" dirty="0" smtClean="0">
                          <a:solidFill>
                            <a:srgbClr val="000000"/>
                          </a:solidFill>
                          <a:latin typeface="Times New Roman"/>
                          <a:ea typeface="Times New Roman"/>
                        </a:rPr>
                        <a:t>.</a:t>
                      </a:r>
                    </a:p>
                    <a:p>
                      <a:pPr marL="0" marR="0" indent="127000">
                        <a:spcBef>
                          <a:spcPts val="0"/>
                        </a:spcBef>
                        <a:spcAft>
                          <a:spcPts val="0"/>
                        </a:spcAft>
                      </a:pPr>
                      <a:endParaRPr lang="en-US" sz="1800" dirty="0" smtClean="0">
                        <a:solidFill>
                          <a:srgbClr val="000000"/>
                        </a:solidFill>
                        <a:latin typeface="Times New Roman"/>
                        <a:ea typeface="Times New Roman"/>
                      </a:endParaRPr>
                    </a:p>
                    <a:p>
                      <a:pPr marL="234950" marR="0" indent="-234950">
                        <a:spcBef>
                          <a:spcPts val="0"/>
                        </a:spcBef>
                        <a:spcAft>
                          <a:spcPts val="0"/>
                        </a:spcAft>
                      </a:pPr>
                      <a:r>
                        <a:rPr lang="en-US" sz="1600" b="1" kern="1200" dirty="0" smtClean="0">
                          <a:solidFill>
                            <a:srgbClr val="0000FF"/>
                          </a:solidFill>
                          <a:latin typeface="Times New Roman"/>
                          <a:ea typeface="Times New Roman"/>
                          <a:cs typeface="+mn-cs"/>
                        </a:rPr>
                        <a:t>Luke 21:24 </a:t>
                      </a:r>
                      <a:r>
                        <a:rPr lang="en-US" sz="1600" i="1" dirty="0" smtClean="0">
                          <a:latin typeface="Times New Roman" pitchFamily="18" charset="0"/>
                          <a:cs typeface="Times New Roman" pitchFamily="18" charset="0"/>
                        </a:rPr>
                        <a:t> and they will fall by the edge of the sword, and will be led captive into all the nations; and </a:t>
                      </a:r>
                      <a:r>
                        <a:rPr lang="en-US" sz="1600" b="1" i="1" u="sng" dirty="0" smtClean="0">
                          <a:latin typeface="Times New Roman" pitchFamily="18" charset="0"/>
                          <a:cs typeface="Times New Roman" pitchFamily="18" charset="0"/>
                        </a:rPr>
                        <a:t>Jerusalem will be trampled under foot by the Gentiles until the times of the Gentiles are fulfilled. </a:t>
                      </a:r>
                      <a:r>
                        <a:rPr lang="en-US" sz="1600" dirty="0" smtClean="0"/>
                        <a:t/>
                      </a:r>
                      <a:br>
                        <a:rPr lang="en-US" sz="1600" dirty="0" smtClean="0"/>
                      </a:br>
                      <a:endParaRPr lang="en-US" sz="1600" dirty="0">
                        <a:latin typeface="Times New Roman"/>
                        <a:ea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800" b="1" dirty="0">
                          <a:solidFill>
                            <a:srgbClr val="0000FF"/>
                          </a:solidFill>
                          <a:latin typeface="Times New Roman"/>
                          <a:ea typeface="Times New Roman"/>
                        </a:rPr>
                        <a:t>Ezekiel 36:22-28</a:t>
                      </a:r>
                      <a:r>
                        <a:rPr lang="en-US" sz="1800" b="1" dirty="0">
                          <a:latin typeface="Times New Roman"/>
                          <a:ea typeface="Times New Roman"/>
                        </a:rPr>
                        <a:t> </a:t>
                      </a:r>
                      <a:r>
                        <a:rPr lang="en-US" sz="1800" dirty="0">
                          <a:latin typeface="Times New Roman"/>
                          <a:ea typeface="Times New Roman"/>
                        </a:rPr>
                        <a:t>"Therefore say to the house of Israel, 'Thus says the Lord God, "</a:t>
                      </a:r>
                      <a:r>
                        <a:rPr lang="en-US" sz="1800" b="1" u="sng" kern="1200" dirty="0">
                          <a:solidFill>
                            <a:schemeClr val="tx1"/>
                          </a:solidFill>
                          <a:latin typeface="Times New Roman"/>
                          <a:ea typeface="Times New Roman"/>
                          <a:cs typeface="+mn-cs"/>
                        </a:rPr>
                        <a:t>It is </a:t>
                      </a:r>
                      <a:r>
                        <a:rPr lang="en-US" sz="1800" b="1" u="sng" dirty="0">
                          <a:latin typeface="Times New Roman"/>
                          <a:ea typeface="Times New Roman"/>
                        </a:rPr>
                        <a:t>not for your sake, O house of Israel, that I am about to act</a:t>
                      </a:r>
                      <a:r>
                        <a:rPr lang="en-US" sz="1800" dirty="0">
                          <a:latin typeface="Times New Roman"/>
                          <a:ea typeface="Times New Roman"/>
                        </a:rPr>
                        <a:t>, </a:t>
                      </a:r>
                      <a:r>
                        <a:rPr lang="en-US" sz="1800" b="1" u="sng" dirty="0">
                          <a:latin typeface="Times New Roman"/>
                          <a:ea typeface="Times New Roman"/>
                        </a:rPr>
                        <a:t>but for My holy name</a:t>
                      </a:r>
                      <a:r>
                        <a:rPr lang="en-US" sz="1800" dirty="0">
                          <a:latin typeface="Times New Roman"/>
                          <a:ea typeface="Times New Roman"/>
                        </a:rPr>
                        <a:t>, which you have profaned among the nations where you went… </a:t>
                      </a:r>
                      <a:r>
                        <a:rPr lang="en-US" sz="1800" baseline="30000" dirty="0">
                          <a:solidFill>
                            <a:srgbClr val="0000FF"/>
                          </a:solidFill>
                          <a:latin typeface="Times New Roman"/>
                          <a:ea typeface="Times New Roman"/>
                        </a:rPr>
                        <a:t>24</a:t>
                      </a:r>
                      <a:r>
                        <a:rPr lang="en-US" sz="1800" baseline="30000" dirty="0">
                          <a:solidFill>
                            <a:srgbClr val="000000"/>
                          </a:solidFill>
                          <a:latin typeface="Times New Roman"/>
                          <a:ea typeface="Times New Roman"/>
                        </a:rPr>
                        <a:t> </a:t>
                      </a:r>
                      <a:r>
                        <a:rPr lang="en-US" sz="1800" dirty="0">
                          <a:latin typeface="Times New Roman"/>
                          <a:ea typeface="Times New Roman"/>
                        </a:rPr>
                        <a:t>"For I will take you from the nations, </a:t>
                      </a:r>
                      <a:r>
                        <a:rPr lang="en-US" sz="1800" b="1" u="sng" dirty="0">
                          <a:latin typeface="Times New Roman"/>
                          <a:ea typeface="Times New Roman"/>
                        </a:rPr>
                        <a:t>gather you from all the lands and bring you into your own land</a:t>
                      </a:r>
                      <a:r>
                        <a:rPr lang="en-US" sz="1800" dirty="0">
                          <a:latin typeface="Times New Roman"/>
                          <a:ea typeface="Times New Roman"/>
                        </a:rPr>
                        <a:t>.</a:t>
                      </a:r>
                      <a:r>
                        <a:rPr lang="en-US" sz="1800" dirty="0">
                          <a:solidFill>
                            <a:srgbClr val="0000FF"/>
                          </a:solidFill>
                          <a:latin typeface="Times New Roman"/>
                          <a:ea typeface="Times New Roman"/>
                        </a:rPr>
                        <a:t> </a:t>
                      </a:r>
                      <a:r>
                        <a:rPr lang="en-US" sz="1800" baseline="30000" dirty="0">
                          <a:solidFill>
                            <a:srgbClr val="0000FF"/>
                          </a:solidFill>
                          <a:latin typeface="Times New Roman"/>
                          <a:ea typeface="Times New Roman"/>
                        </a:rPr>
                        <a:t>25 </a:t>
                      </a:r>
                      <a:r>
                        <a:rPr lang="en-US" sz="1800" dirty="0">
                          <a:latin typeface="Times New Roman"/>
                          <a:ea typeface="Times New Roman"/>
                        </a:rPr>
                        <a:t>"Then I will sprinkle clean water on you, and you will be clean; </a:t>
                      </a:r>
                      <a:r>
                        <a:rPr lang="en-US" sz="1800" b="1" u="sng" dirty="0">
                          <a:solidFill>
                            <a:srgbClr val="C00000"/>
                          </a:solidFill>
                          <a:latin typeface="Times New Roman"/>
                          <a:ea typeface="Times New Roman"/>
                        </a:rPr>
                        <a:t>I will cleanse you from all your filthiness</a:t>
                      </a:r>
                      <a:r>
                        <a:rPr lang="en-US" sz="1800" dirty="0">
                          <a:latin typeface="Times New Roman"/>
                          <a:ea typeface="Times New Roman"/>
                        </a:rPr>
                        <a:t> and from all your idols. </a:t>
                      </a:r>
                      <a:r>
                        <a:rPr lang="en-US" sz="1800" baseline="30000" dirty="0">
                          <a:solidFill>
                            <a:srgbClr val="000000"/>
                          </a:solidFill>
                          <a:latin typeface="Times New Roman"/>
                          <a:ea typeface="Times New Roman"/>
                        </a:rPr>
                        <a:t>…</a:t>
                      </a:r>
                      <a:r>
                        <a:rPr lang="en-US" sz="1800" dirty="0">
                          <a:solidFill>
                            <a:srgbClr val="0000FF"/>
                          </a:solidFill>
                          <a:latin typeface="Times New Roman"/>
                          <a:ea typeface="Times New Roman"/>
                        </a:rPr>
                        <a:t> </a:t>
                      </a:r>
                      <a:r>
                        <a:rPr lang="en-US" sz="1800" baseline="30000" dirty="0">
                          <a:solidFill>
                            <a:srgbClr val="0000FF"/>
                          </a:solidFill>
                          <a:latin typeface="Times New Roman"/>
                          <a:ea typeface="Times New Roman"/>
                        </a:rPr>
                        <a:t>28 </a:t>
                      </a:r>
                      <a:r>
                        <a:rPr lang="en-US" sz="1800" dirty="0">
                          <a:latin typeface="Times New Roman"/>
                          <a:ea typeface="Times New Roman"/>
                        </a:rPr>
                        <a:t>"You will live in the land that I gave to your forefathers; so </a:t>
                      </a:r>
                      <a:r>
                        <a:rPr lang="en-US" sz="1800" b="1" u="sng" dirty="0">
                          <a:solidFill>
                            <a:srgbClr val="C00000"/>
                          </a:solidFill>
                          <a:latin typeface="Times New Roman"/>
                          <a:ea typeface="Times New Roman"/>
                        </a:rPr>
                        <a:t>you will be My people, and I will be your God</a:t>
                      </a:r>
                      <a:r>
                        <a:rPr lang="en-US" sz="1800" dirty="0">
                          <a:latin typeface="Times New Roman"/>
                          <a:ea typeface="Times New Roman"/>
                        </a:rPr>
                        <a:t>.</a:t>
                      </a:r>
                      <a:endParaRPr lang="en-US" sz="1600" dirty="0">
                        <a:latin typeface="Times New Roman"/>
                        <a:ea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b="1" u="sng" dirty="0">
                          <a:solidFill>
                            <a:srgbClr val="000000"/>
                          </a:solidFill>
                          <a:latin typeface="Times New Roman"/>
                          <a:ea typeface="Times New Roman"/>
                        </a:rPr>
                        <a:t>Most difficult chapter in Revelation – Take as literally as possible</a:t>
                      </a:r>
                      <a:endParaRPr lang="en-US" sz="1600" dirty="0">
                        <a:latin typeface="Times New Roman"/>
                        <a:ea typeface="Times New Roman"/>
                      </a:endParaRPr>
                    </a:p>
                    <a:p>
                      <a:pPr marL="0" marR="0">
                        <a:spcBef>
                          <a:spcPts val="0"/>
                        </a:spcBef>
                        <a:spcAft>
                          <a:spcPts val="0"/>
                        </a:spcAft>
                      </a:pPr>
                      <a:endParaRPr lang="en-US" sz="1800" dirty="0" smtClean="0">
                        <a:latin typeface="Times New Roman"/>
                        <a:ea typeface="Times New Roman"/>
                      </a:endParaRPr>
                    </a:p>
                    <a:p>
                      <a:pPr marL="0" marR="0">
                        <a:spcBef>
                          <a:spcPts val="0"/>
                        </a:spcBef>
                        <a:spcAft>
                          <a:spcPts val="0"/>
                        </a:spcAft>
                      </a:pPr>
                      <a:r>
                        <a:rPr lang="en-US" sz="1800" dirty="0" smtClean="0">
                          <a:latin typeface="Times New Roman"/>
                          <a:ea typeface="Times New Roman"/>
                        </a:rPr>
                        <a:t>Chapter </a:t>
                      </a:r>
                      <a:r>
                        <a:rPr lang="en-US" sz="1800" dirty="0">
                          <a:latin typeface="Times New Roman"/>
                          <a:ea typeface="Times New Roman"/>
                        </a:rPr>
                        <a:t>11’s focus is Israel and God’s faithfulness in fulfilling His Covenants. </a:t>
                      </a:r>
                      <a:endParaRPr lang="en-US" sz="1600" dirty="0">
                        <a:latin typeface="Times New Roman"/>
                        <a:ea typeface="Times New Roman"/>
                      </a:endParaRPr>
                    </a:p>
                    <a:p>
                      <a:pPr marL="123825" marR="0" indent="0">
                        <a:spcBef>
                          <a:spcPts val="0"/>
                        </a:spcBef>
                        <a:spcAft>
                          <a:spcPts val="0"/>
                        </a:spcAft>
                      </a:pPr>
                      <a:r>
                        <a:rPr lang="en-US" sz="1800" dirty="0">
                          <a:latin typeface="Times New Roman"/>
                          <a:ea typeface="Times New Roman"/>
                        </a:rPr>
                        <a:t>- Temple destroyed in 70 AD.</a:t>
                      </a:r>
                      <a:endParaRPr lang="en-US" sz="1600" dirty="0">
                        <a:latin typeface="Times New Roman"/>
                        <a:ea typeface="Times New Roman"/>
                      </a:endParaRPr>
                    </a:p>
                    <a:p>
                      <a:pPr marL="123825" marR="0" indent="0">
                        <a:spcBef>
                          <a:spcPts val="0"/>
                        </a:spcBef>
                        <a:spcAft>
                          <a:spcPts val="0"/>
                        </a:spcAft>
                      </a:pPr>
                      <a:r>
                        <a:rPr lang="en-US" sz="1800" dirty="0">
                          <a:latin typeface="Times New Roman"/>
                          <a:ea typeface="Times New Roman"/>
                        </a:rPr>
                        <a:t>- Revelation written ~ 92 AD.</a:t>
                      </a:r>
                      <a:endParaRPr lang="en-US" sz="1600" dirty="0">
                        <a:latin typeface="Times New Roman"/>
                        <a:ea typeface="Times New Roman"/>
                      </a:endParaRPr>
                    </a:p>
                    <a:p>
                      <a:pPr marL="123825" marR="0" indent="0">
                        <a:spcBef>
                          <a:spcPts val="0"/>
                        </a:spcBef>
                        <a:spcAft>
                          <a:spcPts val="0"/>
                        </a:spcAft>
                        <a:buFontTx/>
                        <a:buChar char="-"/>
                      </a:pPr>
                      <a:r>
                        <a:rPr lang="en-US" sz="1800" b="1" u="sng" dirty="0" smtClean="0">
                          <a:latin typeface="Times New Roman"/>
                          <a:ea typeface="Times New Roman"/>
                        </a:rPr>
                        <a:t>No </a:t>
                      </a:r>
                      <a:r>
                        <a:rPr lang="en-US" sz="1800" b="1" u="sng" dirty="0">
                          <a:latin typeface="Times New Roman"/>
                          <a:ea typeface="Times New Roman"/>
                        </a:rPr>
                        <a:t>temple when John </a:t>
                      </a:r>
                      <a:r>
                        <a:rPr lang="en-US" sz="1800" b="1" u="sng" dirty="0" smtClean="0">
                          <a:latin typeface="Times New Roman"/>
                          <a:ea typeface="Times New Roman"/>
                        </a:rPr>
                        <a:t>wrote</a:t>
                      </a:r>
                    </a:p>
                    <a:p>
                      <a:pPr marL="274320" marR="0">
                        <a:spcBef>
                          <a:spcPts val="0"/>
                        </a:spcBef>
                        <a:spcAft>
                          <a:spcPts val="0"/>
                        </a:spcAft>
                        <a:buFontTx/>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b="0" u="none" dirty="0" smtClean="0">
                          <a:solidFill>
                            <a:srgbClr val="002060"/>
                          </a:solidFill>
                          <a:latin typeface="Times New Roman"/>
                          <a:ea typeface="Times New Roman"/>
                        </a:rPr>
                        <a:t>To</a:t>
                      </a:r>
                      <a:r>
                        <a:rPr lang="en-US" sz="1800" b="0" u="none" baseline="0" dirty="0" smtClean="0">
                          <a:solidFill>
                            <a:srgbClr val="002060"/>
                          </a:solidFill>
                          <a:latin typeface="Times New Roman"/>
                          <a:ea typeface="Times New Roman"/>
                        </a:rPr>
                        <a:t> m</a:t>
                      </a:r>
                      <a:r>
                        <a:rPr lang="en-US" sz="1800" b="0" u="none" dirty="0" smtClean="0">
                          <a:solidFill>
                            <a:srgbClr val="002060"/>
                          </a:solidFill>
                          <a:latin typeface="Times New Roman"/>
                          <a:ea typeface="Times New Roman"/>
                        </a:rPr>
                        <a:t>easure </a:t>
                      </a:r>
                      <a:r>
                        <a:rPr lang="en-US" sz="1800" kern="1200" dirty="0" smtClean="0">
                          <a:solidFill>
                            <a:schemeClr val="tx1"/>
                          </a:solidFill>
                          <a:latin typeface="+mn-lt"/>
                          <a:ea typeface="+mn-ea"/>
                          <a:cs typeface="+mn-cs"/>
                          <a:sym typeface="Wingdings"/>
                        </a:rPr>
                        <a:t></a:t>
                      </a:r>
                      <a:r>
                        <a:rPr lang="en-US" sz="1800" dirty="0" smtClean="0">
                          <a:latin typeface="Times New Roman"/>
                          <a:ea typeface="Times New Roman"/>
                        </a:rPr>
                        <a:t> </a:t>
                      </a:r>
                      <a:r>
                        <a:rPr lang="en-US" sz="1800" dirty="0">
                          <a:latin typeface="Times New Roman"/>
                          <a:ea typeface="Times New Roman"/>
                        </a:rPr>
                        <a:t>judgment or         </a:t>
                      </a:r>
                      <a:r>
                        <a:rPr lang="en-US" sz="1800" dirty="0" smtClean="0">
                          <a:latin typeface="Times New Roman"/>
                          <a:ea typeface="Times New Roman"/>
                        </a:rPr>
                        <a:t>construction/</a:t>
                      </a:r>
                      <a:r>
                        <a:rPr lang="en-US" sz="1800" b="1" u="sng" dirty="0" smtClean="0">
                          <a:solidFill>
                            <a:srgbClr val="C00000"/>
                          </a:solidFill>
                          <a:latin typeface="Times New Roman"/>
                          <a:ea typeface="Times New Roman"/>
                        </a:rPr>
                        <a:t>possession</a:t>
                      </a:r>
                    </a:p>
                    <a:p>
                      <a:pPr marL="342900" marR="0" lvl="0" indent="-342900">
                        <a:spcBef>
                          <a:spcPts val="0"/>
                        </a:spcBef>
                        <a:spcAft>
                          <a:spcPts val="0"/>
                        </a:spcAft>
                        <a:buFont typeface="Symbol"/>
                        <a:buChar char=""/>
                      </a:pPr>
                      <a:endParaRPr lang="en-US" sz="1600" dirty="0">
                        <a:latin typeface="Times New Roman"/>
                        <a:ea typeface="Times New Roman"/>
                      </a:endParaRPr>
                    </a:p>
                    <a:p>
                      <a:pPr marL="0" marR="0">
                        <a:spcBef>
                          <a:spcPts val="0"/>
                        </a:spcBef>
                        <a:spcAft>
                          <a:spcPts val="0"/>
                        </a:spcAft>
                      </a:pPr>
                      <a:r>
                        <a:rPr lang="en-US" sz="1800" dirty="0">
                          <a:latin typeface="Times New Roman"/>
                          <a:ea typeface="Times New Roman"/>
                        </a:rPr>
                        <a:t>Why leave out the court</a:t>
                      </a:r>
                      <a:r>
                        <a:rPr lang="en-US" sz="1800" dirty="0" smtClean="0">
                          <a:latin typeface="Times New Roman"/>
                          <a:ea typeface="Times New Roman"/>
                        </a:rPr>
                        <a:t>?</a:t>
                      </a:r>
                    </a:p>
                    <a:p>
                      <a:pPr marL="0" marR="0">
                        <a:spcBef>
                          <a:spcPts val="0"/>
                        </a:spcBef>
                        <a:spcAft>
                          <a:spcPts val="0"/>
                        </a:spcAft>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latin typeface="Times New Roman"/>
                          <a:ea typeface="Times New Roman"/>
                        </a:rPr>
                        <a:t>42 months = 3 ½ yrs, the Great Tribulation</a:t>
                      </a:r>
                      <a:endParaRPr lang="en-US" sz="1600" dirty="0">
                        <a:latin typeface="Times New Roman"/>
                        <a:ea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a:xfrm>
            <a:off x="609600" y="6356350"/>
            <a:ext cx="2133600" cy="365125"/>
          </a:xfrm>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a:xfrm>
            <a:off x="3276600" y="6356350"/>
            <a:ext cx="2895600" cy="365125"/>
          </a:xfrm>
        </p:spPr>
        <p:txBody>
          <a:bodyPr/>
          <a:lstStyle/>
          <a:p>
            <a:r>
              <a:rPr lang="en-US" smtClean="0"/>
              <a:t>David Tye</a:t>
            </a:r>
            <a:endParaRPr lang="en-US"/>
          </a:p>
        </p:txBody>
      </p:sp>
      <p:sp>
        <p:nvSpPr>
          <p:cNvPr id="6" name="Slide Number Placeholder 5"/>
          <p:cNvSpPr>
            <a:spLocks noGrp="1"/>
          </p:cNvSpPr>
          <p:nvPr>
            <p:ph type="sldNum" sz="quarter" idx="12"/>
          </p:nvPr>
        </p:nvSpPr>
        <p:spPr>
          <a:xfrm>
            <a:off x="6705600" y="6356350"/>
            <a:ext cx="2133600" cy="365125"/>
          </a:xfrm>
        </p:spPr>
        <p:txBody>
          <a:bodyPr/>
          <a:lstStyle/>
          <a:p>
            <a:fld id="{3B0E11CA-64D2-4375-B622-C832B1B19270}" type="slidenum">
              <a:rPr lang="en-US" smtClean="0"/>
              <a:pPr/>
              <a:t>11</a:t>
            </a:fld>
            <a:endParaRPr lang="en-US"/>
          </a:p>
        </p:txBody>
      </p:sp>
      <p:sp>
        <p:nvSpPr>
          <p:cNvPr id="8" name="TextBox 7"/>
          <p:cNvSpPr txBox="1"/>
          <p:nvPr/>
        </p:nvSpPr>
        <p:spPr>
          <a:xfrm>
            <a:off x="685800" y="0"/>
            <a:ext cx="7982891"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11: 3</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rPr>
              <a:t>3</a:t>
            </a:r>
            <a:r>
              <a:rPr lang="en-US" dirty="0" smtClean="0"/>
              <a:t>"And</a:t>
            </a:r>
            <a:r>
              <a:rPr lang="en-US" dirty="0" smtClean="0">
                <a:solidFill>
                  <a:srgbClr val="C00000"/>
                </a:solidFill>
              </a:rPr>
              <a:t> </a:t>
            </a:r>
            <a:r>
              <a:rPr lang="en-US" b="1" u="sng" dirty="0" smtClean="0">
                <a:solidFill>
                  <a:srgbClr val="C00000"/>
                </a:solidFill>
              </a:rPr>
              <a:t>I</a:t>
            </a:r>
            <a:r>
              <a:rPr lang="en-US" dirty="0" smtClean="0">
                <a:solidFill>
                  <a:srgbClr val="C00000"/>
                </a:solidFill>
              </a:rPr>
              <a:t> </a:t>
            </a:r>
            <a:r>
              <a:rPr lang="en-US" dirty="0" smtClean="0"/>
              <a:t>will grant </a:t>
            </a:r>
            <a:r>
              <a:rPr lang="en-US" i="1" dirty="0" smtClean="0"/>
              <a:t>authority</a:t>
            </a:r>
            <a:r>
              <a:rPr lang="en-US" dirty="0" smtClean="0"/>
              <a:t> to my two witnesses, and they will </a:t>
            </a:r>
            <a:r>
              <a:rPr lang="en-US" b="1" u="sng" dirty="0" smtClean="0"/>
              <a:t>prophesy</a:t>
            </a:r>
            <a:r>
              <a:rPr lang="en-US" dirty="0" smtClean="0"/>
              <a:t> for twelve hundred and sixty days, clothed in sackcloth." </a:t>
            </a:r>
            <a:r>
              <a:rPr lang="en-US" baseline="30000" dirty="0" smtClean="0">
                <a:solidFill>
                  <a:srgbClr val="0000FF"/>
                </a:solidFill>
              </a:rPr>
              <a:t>4</a:t>
            </a:r>
            <a:r>
              <a:rPr lang="en-US" dirty="0" smtClean="0"/>
              <a:t>These are the </a:t>
            </a:r>
            <a:r>
              <a:rPr lang="en-US" b="1" u="sng" dirty="0" smtClean="0">
                <a:solidFill>
                  <a:srgbClr val="C00000"/>
                </a:solidFill>
              </a:rPr>
              <a:t>two olive </a:t>
            </a:r>
            <a:r>
              <a:rPr lang="en-US" dirty="0" smtClean="0"/>
              <a:t>trees and the </a:t>
            </a:r>
            <a:r>
              <a:rPr lang="en-US" b="1" u="sng" dirty="0" smtClean="0">
                <a:solidFill>
                  <a:srgbClr val="C00000"/>
                </a:solidFill>
              </a:rPr>
              <a:t>two</a:t>
            </a:r>
            <a:r>
              <a:rPr lang="en-US" dirty="0" smtClean="0">
                <a:solidFill>
                  <a:srgbClr val="C00000"/>
                </a:solidFill>
              </a:rPr>
              <a:t> </a:t>
            </a:r>
            <a:r>
              <a:rPr lang="en-US" b="1" u="sng" dirty="0" err="1" smtClean="0">
                <a:solidFill>
                  <a:srgbClr val="C00000"/>
                </a:solidFill>
              </a:rPr>
              <a:t>lampstands</a:t>
            </a:r>
            <a:r>
              <a:rPr lang="en-US" dirty="0" smtClean="0"/>
              <a:t> that stand before the Lord of the earth.”</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12</a:t>
            </a:fld>
            <a:endParaRPr lang="en-US"/>
          </a:p>
        </p:txBody>
      </p:sp>
      <p:sp>
        <p:nvSpPr>
          <p:cNvPr id="7" name="TextBox 6"/>
          <p:cNvSpPr txBox="1"/>
          <p:nvPr/>
        </p:nvSpPr>
        <p:spPr>
          <a:xfrm>
            <a:off x="914400" y="5638800"/>
            <a:ext cx="7467600" cy="584775"/>
          </a:xfrm>
          <a:prstGeom prst="rect">
            <a:avLst/>
          </a:prstGeom>
          <a:noFill/>
        </p:spPr>
        <p:txBody>
          <a:bodyPr wrap="square" rtlCol="0">
            <a:spAutoFit/>
          </a:bodyPr>
          <a:lstStyle/>
          <a:p>
            <a:r>
              <a:rPr lang="en-US" sz="3200" b="1" u="sng" dirty="0" smtClean="0"/>
              <a:t>Prophesy</a:t>
            </a:r>
            <a:r>
              <a:rPr lang="en-US" sz="3200" dirty="0" smtClean="0"/>
              <a:t>: “</a:t>
            </a:r>
            <a:r>
              <a:rPr lang="en-US" sz="3200" i="1" dirty="0" smtClean="0"/>
              <a:t>forth-tell of the divine will</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13</a:t>
            </a:fld>
            <a:endParaRPr lang="en-US"/>
          </a:p>
        </p:txBody>
      </p:sp>
      <p:pic>
        <p:nvPicPr>
          <p:cNvPr id="1026" name="Picture 2" descr="J:\PatSmith-jpgs\16.jpg"/>
          <p:cNvPicPr>
            <a:picLocks noChangeAspect="1" noChangeArrowheads="1"/>
          </p:cNvPicPr>
          <p:nvPr/>
        </p:nvPicPr>
        <p:blipFill>
          <a:blip r:embed="rId2" cstate="print"/>
          <a:srcRect/>
          <a:stretch>
            <a:fillRect/>
          </a:stretch>
        </p:blipFill>
        <p:spPr bwMode="auto">
          <a:xfrm>
            <a:off x="0" y="-63500"/>
            <a:ext cx="9144000" cy="6985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Knowledge Commentary</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The </a:t>
            </a:r>
            <a:r>
              <a:rPr lang="en-US" b="1" dirty="0" smtClean="0"/>
              <a:t>two olive branches</a:t>
            </a:r>
            <a:r>
              <a:rPr lang="en-US" dirty="0" smtClean="0"/>
              <a:t> and </a:t>
            </a:r>
            <a:r>
              <a:rPr lang="en-US" b="1" dirty="0" smtClean="0"/>
              <a:t>two gold pipes</a:t>
            </a:r>
            <a:r>
              <a:rPr lang="en-US" dirty="0" smtClean="0"/>
              <a:t> are mentioned for the first time in the vision in </a:t>
            </a:r>
            <a:r>
              <a:rPr lang="en-US" dirty="0" smtClean="0">
                <a:hlinkClick r:id="rId2"/>
              </a:rPr>
              <a:t>4:12</a:t>
            </a:r>
            <a:r>
              <a:rPr lang="en-US" dirty="0" smtClean="0"/>
              <a:t>. The two branches with olives poured their oil into the gold pipes, which flowed into the bowl and then through the 49 channels to the seven lamps. The interpreting angel removed Zechariah's confusion regarding the </a:t>
            </a:r>
            <a:r>
              <a:rPr lang="en-US" b="1" dirty="0" smtClean="0"/>
              <a:t>two olive trees</a:t>
            </a:r>
            <a:r>
              <a:rPr lang="en-US" dirty="0" smtClean="0"/>
              <a:t> (</a:t>
            </a:r>
            <a:r>
              <a:rPr lang="en-US" dirty="0" smtClean="0">
                <a:hlinkClick r:id="rId3"/>
              </a:rPr>
              <a:t>vv. 3</a:t>
            </a:r>
            <a:r>
              <a:rPr lang="en-US" dirty="0" smtClean="0"/>
              <a:t>, </a:t>
            </a:r>
            <a:r>
              <a:rPr lang="en-US" dirty="0" smtClean="0">
                <a:hlinkClick r:id="rId4"/>
              </a:rPr>
              <a:t>11</a:t>
            </a:r>
            <a:r>
              <a:rPr lang="en-US" dirty="0" smtClean="0"/>
              <a:t>) by indicating that their two oil-supplying branches represent </a:t>
            </a:r>
            <a:r>
              <a:rPr lang="en-US" b="1" dirty="0" smtClean="0"/>
              <a:t>the two who are anointed to serve the </a:t>
            </a:r>
            <a:r>
              <a:rPr lang="en-US" b="1" cap="small" dirty="0" smtClean="0"/>
              <a:t>Lord</a:t>
            </a:r>
            <a:r>
              <a:rPr lang="en-US" b="1" dirty="0" smtClean="0"/>
              <a:t> of all the earth</a:t>
            </a:r>
            <a:r>
              <a:rPr lang="en-US" dirty="0" smtClean="0"/>
              <a:t> (</a:t>
            </a:r>
            <a:r>
              <a:rPr lang="en-US" dirty="0" smtClean="0">
                <a:hlinkClick r:id="rId5"/>
              </a:rPr>
              <a:t>v. 14</a:t>
            </a:r>
            <a:r>
              <a:rPr lang="en-US" dirty="0" smtClean="0"/>
              <a:t>). The branches refer to the anointing of priests and kings, with particular allusion to Joshua and </a:t>
            </a:r>
            <a:r>
              <a:rPr lang="en-US" dirty="0" err="1" smtClean="0"/>
              <a:t>Zerubbabel</a:t>
            </a:r>
            <a:r>
              <a:rPr lang="en-US" dirty="0" smtClean="0"/>
              <a:t> who </a:t>
            </a:r>
            <a:r>
              <a:rPr lang="en-US" b="1" dirty="0" smtClean="0"/>
              <a:t>typify the Messiah as both Priest and King</a:t>
            </a:r>
            <a:r>
              <a:rPr lang="en-US" dirty="0" smtClean="0"/>
              <a:t>. </a:t>
            </a:r>
            <a:r>
              <a:rPr lang="en-US" b="1" dirty="0" smtClean="0"/>
              <a:t>The </a:t>
            </a:r>
            <a:r>
              <a:rPr lang="en-US" b="1" dirty="0" err="1" smtClean="0"/>
              <a:t>lampstand</a:t>
            </a:r>
            <a:r>
              <a:rPr lang="en-US" b="1" dirty="0" smtClean="0"/>
              <a:t>,</a:t>
            </a:r>
            <a:r>
              <a:rPr lang="en-US" dirty="0" smtClean="0"/>
              <a:t> then, seems to represent Israel as a light to the nations (cf. </a:t>
            </a:r>
            <a:r>
              <a:rPr lang="en-US" dirty="0" smtClean="0">
                <a:hlinkClick r:id="rId6"/>
              </a:rPr>
              <a:t>Isa. 42:6</a:t>
            </a:r>
            <a:r>
              <a:rPr lang="en-US" dirty="0" smtClean="0"/>
              <a:t>; </a:t>
            </a:r>
            <a:r>
              <a:rPr lang="en-US" dirty="0" smtClean="0">
                <a:hlinkClick r:id="rId7"/>
              </a:rPr>
              <a:t>49:6</a:t>
            </a:r>
            <a:r>
              <a:rPr lang="en-US" dirty="0" smtClean="0"/>
              <a:t>), potentially in Zechariah's time, but will be actually so during the millennial reign of Christ. Another fulfillment, partial at least, of </a:t>
            </a:r>
            <a:r>
              <a:rPr lang="en-US" dirty="0" smtClean="0">
                <a:hlinkClick r:id="rId8"/>
              </a:rPr>
              <a:t>Zechariah 4:11-14</a:t>
            </a:r>
            <a:r>
              <a:rPr lang="en-US" dirty="0" smtClean="0"/>
              <a:t> is found in the two witnesses in the future Tribulation period (</a:t>
            </a:r>
            <a:r>
              <a:rPr lang="en-US" dirty="0" smtClean="0">
                <a:hlinkClick r:id="rId9"/>
              </a:rPr>
              <a:t>Rev. 11:3-6</a:t>
            </a:r>
            <a:r>
              <a:rPr lang="en-US" dirty="0" smtClean="0"/>
              <a:t>, esp. </a:t>
            </a:r>
            <a:r>
              <a:rPr lang="en-US" dirty="0" smtClean="0">
                <a:hlinkClick r:id="rId10"/>
              </a:rPr>
              <a:t>v. 4</a:t>
            </a:r>
            <a:r>
              <a:rPr lang="en-US" dirty="0" smtClean="0"/>
              <a:t>).</a:t>
            </a:r>
          </a:p>
          <a:p>
            <a:pPr>
              <a:buNone/>
            </a:pP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14</a:t>
            </a:fld>
            <a:endParaRPr lang="en-US"/>
          </a:p>
        </p:txBody>
      </p:sp>
      <p:pic>
        <p:nvPicPr>
          <p:cNvPr id="7" name="Picture 2" descr="http://comps.canstockphoto.com/can-stock-photo_csp17222415.jpg"/>
          <p:cNvPicPr>
            <a:picLocks noChangeAspect="1" noChangeArrowheads="1"/>
          </p:cNvPicPr>
          <p:nvPr/>
        </p:nvPicPr>
        <p:blipFill>
          <a:blip r:embed="rId11" cstate="print"/>
          <a:srcRect/>
          <a:stretch>
            <a:fillRect/>
          </a:stretch>
        </p:blipFill>
        <p:spPr bwMode="auto">
          <a:xfrm>
            <a:off x="0" y="0"/>
            <a:ext cx="838199" cy="7189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15</a:t>
            </a:fld>
            <a:endParaRPr lang="en-US"/>
          </a:p>
        </p:txBody>
      </p:sp>
      <p:sp>
        <p:nvSpPr>
          <p:cNvPr id="8" name="TextBox 7"/>
          <p:cNvSpPr txBox="1"/>
          <p:nvPr/>
        </p:nvSpPr>
        <p:spPr>
          <a:xfrm>
            <a:off x="626851" y="228600"/>
            <a:ext cx="7907549"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graphicFrame>
        <p:nvGraphicFramePr>
          <p:cNvPr id="9" name="Table 8"/>
          <p:cNvGraphicFramePr>
            <a:graphicFrameLocks noGrp="1"/>
          </p:cNvGraphicFramePr>
          <p:nvPr/>
        </p:nvGraphicFramePr>
        <p:xfrm>
          <a:off x="228600" y="762000"/>
          <a:ext cx="8229600" cy="5410200"/>
        </p:xfrm>
        <a:graphic>
          <a:graphicData uri="http://schemas.openxmlformats.org/drawingml/2006/table">
            <a:tbl>
              <a:tblPr/>
              <a:tblGrid>
                <a:gridCol w="2286000"/>
                <a:gridCol w="5943600"/>
              </a:tblGrid>
              <a:tr h="5410200">
                <a:tc>
                  <a:txBody>
                    <a:bodyPr/>
                    <a:lstStyle/>
                    <a:p>
                      <a:pPr marL="0" marR="0" indent="127000">
                        <a:spcBef>
                          <a:spcPts val="0"/>
                        </a:spcBef>
                        <a:spcAft>
                          <a:spcPts val="0"/>
                        </a:spcAft>
                      </a:pPr>
                      <a:r>
                        <a:rPr lang="en-US" sz="1600" baseline="30000" dirty="0">
                          <a:solidFill>
                            <a:srgbClr val="0000FF"/>
                          </a:solidFill>
                          <a:latin typeface="Times New Roman"/>
                          <a:ea typeface="Times New Roman"/>
                        </a:rPr>
                        <a:t>3</a:t>
                      </a:r>
                      <a:r>
                        <a:rPr lang="en-US" sz="1600" dirty="0">
                          <a:latin typeface="Times New Roman"/>
                          <a:ea typeface="Times New Roman"/>
                        </a:rPr>
                        <a:t>"And </a:t>
                      </a:r>
                      <a:r>
                        <a:rPr lang="en-US" sz="1600" b="1" u="sng" dirty="0">
                          <a:solidFill>
                            <a:srgbClr val="C00000"/>
                          </a:solidFill>
                          <a:latin typeface="Times New Roman"/>
                          <a:ea typeface="Times New Roman"/>
                        </a:rPr>
                        <a:t>I</a:t>
                      </a:r>
                      <a:r>
                        <a:rPr lang="en-US" sz="1600" dirty="0">
                          <a:latin typeface="Times New Roman"/>
                          <a:ea typeface="Times New Roman"/>
                        </a:rPr>
                        <a:t> will grant </a:t>
                      </a:r>
                      <a:r>
                        <a:rPr lang="en-US" sz="1600" i="1" dirty="0">
                          <a:latin typeface="Times New Roman"/>
                          <a:ea typeface="Times New Roman"/>
                        </a:rPr>
                        <a:t>authority</a:t>
                      </a:r>
                      <a:r>
                        <a:rPr lang="en-US" sz="1600" dirty="0">
                          <a:latin typeface="Times New Roman"/>
                          <a:ea typeface="Times New Roman"/>
                        </a:rPr>
                        <a:t> to my </a:t>
                      </a:r>
                      <a:r>
                        <a:rPr lang="en-US" sz="1600" b="1" u="sng" dirty="0">
                          <a:solidFill>
                            <a:srgbClr val="C00000"/>
                          </a:solidFill>
                          <a:latin typeface="Times New Roman"/>
                          <a:ea typeface="Times New Roman"/>
                        </a:rPr>
                        <a:t>two witnesses</a:t>
                      </a:r>
                      <a:r>
                        <a:rPr lang="en-US" sz="1600" dirty="0">
                          <a:latin typeface="Times New Roman"/>
                          <a:ea typeface="Times New Roman"/>
                        </a:rPr>
                        <a:t> [</a:t>
                      </a:r>
                      <a:r>
                        <a:rPr lang="en-US" sz="1600" dirty="0">
                          <a:solidFill>
                            <a:srgbClr val="000000"/>
                          </a:solidFill>
                          <a:latin typeface="Times New Roman"/>
                          <a:ea typeface="Times New Roman"/>
                        </a:rPr>
                        <a:t>Greek -</a:t>
                      </a:r>
                      <a:r>
                        <a:rPr lang="en-US" sz="1600" b="1" dirty="0">
                          <a:solidFill>
                            <a:srgbClr val="0000FF"/>
                          </a:solidFill>
                          <a:latin typeface="Times New Roman"/>
                          <a:ea typeface="Times New Roman"/>
                        </a:rPr>
                        <a:t> </a:t>
                      </a:r>
                      <a:r>
                        <a:rPr lang="en-US" sz="1600" b="1" i="1" dirty="0" err="1">
                          <a:solidFill>
                            <a:srgbClr val="0000FF"/>
                          </a:solidFill>
                          <a:latin typeface="Times New Roman"/>
                          <a:ea typeface="Times New Roman"/>
                        </a:rPr>
                        <a:t>martys</a:t>
                      </a:r>
                      <a:r>
                        <a:rPr lang="en-US" sz="1600" dirty="0">
                          <a:latin typeface="Times New Roman"/>
                          <a:ea typeface="Times New Roman"/>
                        </a:rPr>
                        <a:t>], and they will </a:t>
                      </a:r>
                      <a:r>
                        <a:rPr lang="en-US" sz="1600" b="1" u="sng" dirty="0">
                          <a:solidFill>
                            <a:srgbClr val="C00000"/>
                          </a:solidFill>
                          <a:latin typeface="Times New Roman"/>
                          <a:ea typeface="Times New Roman"/>
                        </a:rPr>
                        <a:t>prophesy</a:t>
                      </a:r>
                      <a:r>
                        <a:rPr lang="en-US" sz="1600" dirty="0">
                          <a:latin typeface="Times New Roman"/>
                          <a:ea typeface="Times New Roman"/>
                        </a:rPr>
                        <a:t> [</a:t>
                      </a:r>
                      <a:r>
                        <a:rPr lang="en-US" sz="1600" b="1" i="1" dirty="0">
                          <a:solidFill>
                            <a:srgbClr val="0000FF"/>
                          </a:solidFill>
                          <a:latin typeface="Times New Roman"/>
                          <a:ea typeface="Times New Roman"/>
                        </a:rPr>
                        <a:t>preach</a:t>
                      </a:r>
                      <a:r>
                        <a:rPr lang="en-US" sz="1600" dirty="0">
                          <a:latin typeface="Times New Roman"/>
                          <a:ea typeface="Times New Roman"/>
                        </a:rPr>
                        <a:t>] for </a:t>
                      </a:r>
                      <a:r>
                        <a:rPr lang="en-US" sz="1600" b="1" u="sng" dirty="0">
                          <a:solidFill>
                            <a:srgbClr val="C00000"/>
                          </a:solidFill>
                          <a:latin typeface="Times New Roman"/>
                          <a:ea typeface="Times New Roman"/>
                        </a:rPr>
                        <a:t>twelve hundred and sixty days</a:t>
                      </a:r>
                      <a:r>
                        <a:rPr lang="en-US" sz="1600" dirty="0">
                          <a:latin typeface="Times New Roman"/>
                          <a:ea typeface="Times New Roman"/>
                        </a:rPr>
                        <a:t>, clothed in </a:t>
                      </a:r>
                      <a:r>
                        <a:rPr lang="en-US" sz="1600" b="1" u="sng" dirty="0">
                          <a:solidFill>
                            <a:srgbClr val="000000"/>
                          </a:solidFill>
                          <a:latin typeface="Times New Roman"/>
                          <a:ea typeface="Times New Roman"/>
                        </a:rPr>
                        <a:t>sackcloth</a:t>
                      </a:r>
                      <a:r>
                        <a:rPr lang="en-US" sz="1600" dirty="0">
                          <a:latin typeface="Times New Roman"/>
                          <a:ea typeface="Times New Roman"/>
                        </a:rPr>
                        <a:t>." </a:t>
                      </a:r>
                      <a:r>
                        <a:rPr lang="en-US" sz="1600" baseline="30000" dirty="0">
                          <a:solidFill>
                            <a:srgbClr val="0000FF"/>
                          </a:solidFill>
                          <a:latin typeface="Times New Roman"/>
                          <a:ea typeface="Times New Roman"/>
                        </a:rPr>
                        <a:t>4</a:t>
                      </a:r>
                      <a:r>
                        <a:rPr lang="en-US" sz="1600" dirty="0">
                          <a:latin typeface="Times New Roman"/>
                          <a:ea typeface="Times New Roman"/>
                        </a:rPr>
                        <a:t>These are the </a:t>
                      </a:r>
                      <a:r>
                        <a:rPr lang="en-US" sz="1600" b="1" u="sng" dirty="0">
                          <a:solidFill>
                            <a:srgbClr val="000000"/>
                          </a:solidFill>
                          <a:latin typeface="Times New Roman"/>
                          <a:ea typeface="Times New Roman"/>
                        </a:rPr>
                        <a:t>two olive trees</a:t>
                      </a:r>
                      <a:r>
                        <a:rPr lang="en-US" sz="1600" dirty="0">
                          <a:latin typeface="Times New Roman"/>
                          <a:ea typeface="Times New Roman"/>
                        </a:rPr>
                        <a:t> and the </a:t>
                      </a:r>
                      <a:r>
                        <a:rPr lang="en-US" sz="1600" b="1" u="sng" dirty="0">
                          <a:solidFill>
                            <a:srgbClr val="000000"/>
                          </a:solidFill>
                          <a:latin typeface="Times New Roman"/>
                          <a:ea typeface="Times New Roman"/>
                        </a:rPr>
                        <a:t>two </a:t>
                      </a:r>
                      <a:r>
                        <a:rPr lang="en-US" sz="1600" b="1" u="sng" dirty="0" err="1">
                          <a:solidFill>
                            <a:srgbClr val="000000"/>
                          </a:solidFill>
                          <a:latin typeface="Times New Roman"/>
                          <a:ea typeface="Times New Roman"/>
                        </a:rPr>
                        <a:t>lampstands</a:t>
                      </a:r>
                      <a:r>
                        <a:rPr lang="en-US" sz="1600" dirty="0">
                          <a:latin typeface="Times New Roman"/>
                          <a:ea typeface="Times New Roman"/>
                        </a:rPr>
                        <a:t> that </a:t>
                      </a:r>
                      <a:r>
                        <a:rPr lang="en-US" sz="1600" b="1" u="sng" kern="1200" dirty="0">
                          <a:solidFill>
                            <a:srgbClr val="000000"/>
                          </a:solidFill>
                          <a:latin typeface="Times New Roman"/>
                          <a:ea typeface="Times New Roman"/>
                          <a:cs typeface="+mn-cs"/>
                        </a:rPr>
                        <a:t>stand</a:t>
                      </a:r>
                      <a:r>
                        <a:rPr lang="en-US" sz="1600" b="1" u="sng" dirty="0">
                          <a:solidFill>
                            <a:srgbClr val="000000"/>
                          </a:solidFill>
                          <a:latin typeface="Times New Roman"/>
                          <a:ea typeface="Times New Roman"/>
                        </a:rPr>
                        <a:t> before the Lord </a:t>
                      </a:r>
                      <a:r>
                        <a:rPr lang="en-US" sz="1600" dirty="0">
                          <a:latin typeface="Times New Roman"/>
                          <a:ea typeface="Times New Roman"/>
                        </a:rPr>
                        <a:t>of the earth</a:t>
                      </a:r>
                      <a:r>
                        <a:rPr lang="en-US" sz="1600" dirty="0" smtClean="0">
                          <a:latin typeface="Times New Roman"/>
                          <a:ea typeface="Times New Roman"/>
                        </a:rPr>
                        <a:t>.</a:t>
                      </a:r>
                    </a:p>
                    <a:p>
                      <a:pPr marL="0" marR="0" indent="127000">
                        <a:spcBef>
                          <a:spcPts val="0"/>
                        </a:spcBef>
                        <a:spcAft>
                          <a:spcPts val="0"/>
                        </a:spcAft>
                      </a:pPr>
                      <a:endParaRPr lang="en-US" sz="1400" dirty="0">
                        <a:latin typeface="Times New Roman"/>
                        <a:ea typeface="Times New Roman"/>
                      </a:endParaRPr>
                    </a:p>
                    <a:p>
                      <a:pPr marL="342900" marR="0" lvl="0" indent="-342900">
                        <a:spcBef>
                          <a:spcPts val="0"/>
                        </a:spcBef>
                        <a:spcAft>
                          <a:spcPts val="0"/>
                        </a:spcAft>
                        <a:buFont typeface="Times New Roman"/>
                        <a:buChar char="-"/>
                      </a:pPr>
                      <a:r>
                        <a:rPr lang="en-US" sz="1600" b="1" dirty="0">
                          <a:solidFill>
                            <a:srgbClr val="C00000"/>
                          </a:solidFill>
                          <a:latin typeface="Times New Roman"/>
                          <a:ea typeface="Times New Roman"/>
                        </a:rPr>
                        <a:t>Identity</a:t>
                      </a:r>
                      <a:r>
                        <a:rPr lang="en-US" sz="16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4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600" b="1" dirty="0">
                          <a:solidFill>
                            <a:srgbClr val="C00000"/>
                          </a:solidFill>
                          <a:latin typeface="Times New Roman"/>
                          <a:ea typeface="Times New Roman"/>
                        </a:rPr>
                        <a:t>Duty</a:t>
                      </a:r>
                      <a:r>
                        <a:rPr lang="en-US" sz="16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4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600" b="1" dirty="0">
                          <a:solidFill>
                            <a:srgbClr val="C00000"/>
                          </a:solidFill>
                          <a:latin typeface="Times New Roman"/>
                          <a:ea typeface="Times New Roman"/>
                        </a:rPr>
                        <a:t>Attitude</a:t>
                      </a:r>
                      <a:r>
                        <a:rPr lang="en-US" sz="16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4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600" b="1" dirty="0">
                          <a:solidFill>
                            <a:srgbClr val="C00000"/>
                          </a:solidFill>
                          <a:latin typeface="Times New Roman"/>
                          <a:ea typeface="Times New Roman"/>
                        </a:rPr>
                        <a:t>Time </a:t>
                      </a:r>
                      <a:r>
                        <a:rPr lang="en-US" sz="1600" b="1" dirty="0" smtClean="0">
                          <a:solidFill>
                            <a:srgbClr val="C00000"/>
                          </a:solidFill>
                          <a:latin typeface="Times New Roman"/>
                          <a:ea typeface="Times New Roman"/>
                        </a:rPr>
                        <a:t>period</a:t>
                      </a:r>
                      <a:r>
                        <a:rPr lang="en-US" sz="1600" dirty="0">
                          <a:latin typeface="Times New Roman"/>
                          <a:ea typeface="Times New Roman"/>
                        </a:rPr>
                        <a:t>?</a:t>
                      </a:r>
                      <a:endParaRPr lang="en-US" sz="1400" dirty="0">
                        <a:latin typeface="Times New Roman"/>
                        <a:ea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kern="1200" dirty="0" smtClean="0">
                          <a:solidFill>
                            <a:srgbClr val="0000FF"/>
                          </a:solidFill>
                          <a:latin typeface="Times New Roman"/>
                          <a:ea typeface="Times New Roman"/>
                          <a:cs typeface="+mn-cs"/>
                        </a:rPr>
                        <a:t>Deuteronomy 17:6 </a:t>
                      </a:r>
                      <a:r>
                        <a:rPr lang="en-US" sz="1600" kern="1200" dirty="0" smtClean="0">
                          <a:solidFill>
                            <a:schemeClr val="tx1"/>
                          </a:solidFill>
                          <a:latin typeface="Times New Roman"/>
                          <a:ea typeface="Times New Roman"/>
                          <a:cs typeface="+mn-cs"/>
                        </a:rPr>
                        <a:t>On the evidence of two witnesses or three witnesses, he who is to die shall be put to death; he shall not be put to death on the evidence of one witness. </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600" kern="1200" dirty="0" smtClean="0">
                          <a:solidFill>
                            <a:schemeClr val="tx1"/>
                          </a:solidFill>
                          <a:latin typeface="Times New Roman"/>
                          <a:ea typeface="Times New Roman"/>
                          <a:cs typeface="+mn-cs"/>
                        </a:rPr>
                        <a:t>Where else have you seen two witnesses?</a:t>
                      </a:r>
                    </a:p>
                    <a:p>
                      <a:pPr marL="342900" marR="0" lvl="0" indent="-342900">
                        <a:spcBef>
                          <a:spcPts val="0"/>
                        </a:spcBef>
                        <a:spcAft>
                          <a:spcPts val="0"/>
                        </a:spcAft>
                        <a:buFont typeface="Symbol"/>
                        <a:buChar char=""/>
                      </a:pPr>
                      <a:r>
                        <a:rPr lang="en-US" sz="1600" dirty="0" smtClean="0">
                          <a:latin typeface="Times New Roman"/>
                          <a:ea typeface="Times New Roman"/>
                        </a:rPr>
                        <a:t>Two </a:t>
                      </a:r>
                      <a:r>
                        <a:rPr lang="en-US" sz="1600" dirty="0">
                          <a:latin typeface="Times New Roman"/>
                          <a:ea typeface="Times New Roman"/>
                        </a:rPr>
                        <a:t>witnesses, empowered by the Holy Spirit, are not identified and </a:t>
                      </a:r>
                      <a:r>
                        <a:rPr lang="en-US" sz="1600" b="1" u="sng" dirty="0">
                          <a:latin typeface="Times New Roman"/>
                          <a:ea typeface="Times New Roman"/>
                        </a:rPr>
                        <a:t>best left that way</a:t>
                      </a:r>
                      <a:r>
                        <a:rPr lang="en-US" sz="1600" dirty="0">
                          <a:latin typeface="Times New Roman"/>
                          <a:ea typeface="Times New Roman"/>
                        </a:rPr>
                        <a:t>. </a:t>
                      </a:r>
                      <a:r>
                        <a:rPr lang="en-US" sz="1600" i="1" dirty="0">
                          <a:latin typeface="Times New Roman"/>
                          <a:ea typeface="Times New Roman"/>
                        </a:rPr>
                        <a:t>However</a:t>
                      </a:r>
                      <a:r>
                        <a:rPr lang="en-US" sz="1600" dirty="0" smtClean="0">
                          <a:latin typeface="Times New Roman"/>
                          <a:ea typeface="Times New Roman"/>
                        </a:rPr>
                        <a:t>…</a:t>
                      </a:r>
                    </a:p>
                    <a:p>
                      <a:pPr marL="342900" marR="0" lvl="0" indent="-342900">
                        <a:spcBef>
                          <a:spcPts val="0"/>
                        </a:spcBef>
                        <a:spcAft>
                          <a:spcPts val="0"/>
                        </a:spcAft>
                        <a:buFont typeface="Symbol"/>
                        <a:buChar char=""/>
                      </a:pPr>
                      <a:endParaRPr lang="en-US" sz="1400" dirty="0" smtClean="0">
                        <a:latin typeface="Times New Roman"/>
                        <a:ea typeface="Times New Roman"/>
                      </a:endParaRPr>
                    </a:p>
                    <a:p>
                      <a:pPr marL="342900" marR="0" lvl="0" indent="-342900">
                        <a:spcBef>
                          <a:spcPts val="0"/>
                        </a:spcBef>
                        <a:spcAft>
                          <a:spcPts val="0"/>
                        </a:spcAft>
                        <a:buFont typeface="Symbol"/>
                        <a:buChar char=""/>
                      </a:pPr>
                      <a:endParaRPr lang="en-US" sz="1400" dirty="0" smtClean="0">
                        <a:latin typeface="Times New Roman"/>
                        <a:ea typeface="Times New Roman"/>
                      </a:endParaRPr>
                    </a:p>
                    <a:p>
                      <a:pPr marL="342900" marR="0" lvl="0" indent="-342900">
                        <a:spcBef>
                          <a:spcPts val="0"/>
                        </a:spcBef>
                        <a:spcAft>
                          <a:spcPts val="0"/>
                        </a:spcAft>
                        <a:buFont typeface="Symbol"/>
                        <a:buChar char=""/>
                      </a:pPr>
                      <a:endParaRPr lang="en-US" sz="1400" dirty="0">
                        <a:latin typeface="Times New Roman"/>
                        <a:ea typeface="Times New Roman"/>
                      </a:endParaRPr>
                    </a:p>
                    <a:p>
                      <a:pPr marL="0" marR="0">
                        <a:spcBef>
                          <a:spcPts val="0"/>
                        </a:spcBef>
                        <a:spcAft>
                          <a:spcPts val="0"/>
                        </a:spcAft>
                      </a:pPr>
                      <a:r>
                        <a:rPr lang="en-US" sz="1600" b="1" dirty="0">
                          <a:latin typeface="Times New Roman"/>
                          <a:ea typeface="Times New Roman"/>
                        </a:rPr>
                        <a:t>Others’ analysis on “who”:</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Hebrews 9:27</a:t>
                      </a:r>
                      <a:r>
                        <a:rPr lang="en-US" sz="1600" dirty="0">
                          <a:latin typeface="Times New Roman"/>
                          <a:ea typeface="Times New Roman"/>
                        </a:rPr>
                        <a:t> And inasmuch as it is appointed for men to die once and after this </a:t>
                      </a:r>
                      <a:r>
                        <a:rPr lang="en-US" sz="1600" i="1" dirty="0">
                          <a:latin typeface="Times New Roman"/>
                          <a:ea typeface="Times New Roman"/>
                        </a:rPr>
                        <a:t>comes</a:t>
                      </a:r>
                      <a:r>
                        <a:rPr lang="en-US" sz="1600" dirty="0">
                          <a:latin typeface="Times New Roman"/>
                          <a:ea typeface="Times New Roman"/>
                        </a:rPr>
                        <a:t> judgment,</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2 Kings 2:11</a:t>
                      </a:r>
                      <a:r>
                        <a:rPr lang="en-US" sz="1600" dirty="0">
                          <a:latin typeface="Times New Roman"/>
                          <a:ea typeface="Times New Roman"/>
                        </a:rPr>
                        <a:t> … And </a:t>
                      </a:r>
                      <a:r>
                        <a:rPr lang="en-US" sz="1600" b="1" u="sng" dirty="0">
                          <a:latin typeface="Times New Roman"/>
                          <a:ea typeface="Times New Roman"/>
                        </a:rPr>
                        <a:t>Elijah</a:t>
                      </a:r>
                      <a:r>
                        <a:rPr lang="en-US" sz="1600" dirty="0">
                          <a:latin typeface="Times New Roman"/>
                          <a:ea typeface="Times New Roman"/>
                        </a:rPr>
                        <a:t> went up by a whirlwind to heaven.</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Hebrews 11:5</a:t>
                      </a:r>
                      <a:r>
                        <a:rPr lang="en-US" sz="1600" dirty="0">
                          <a:latin typeface="Times New Roman"/>
                          <a:ea typeface="Times New Roman"/>
                        </a:rPr>
                        <a:t> By faith </a:t>
                      </a:r>
                      <a:r>
                        <a:rPr lang="en-US" sz="1600" b="1" u="sng" dirty="0">
                          <a:latin typeface="Times New Roman"/>
                          <a:ea typeface="Times New Roman"/>
                        </a:rPr>
                        <a:t>Enoch</a:t>
                      </a:r>
                      <a:r>
                        <a:rPr lang="en-US" sz="1600" dirty="0">
                          <a:latin typeface="Times New Roman"/>
                          <a:ea typeface="Times New Roman"/>
                        </a:rPr>
                        <a:t> was taken up so that he should not see death; </a:t>
                      </a:r>
                      <a:r>
                        <a:rPr lang="en-US" sz="1600" cap="small" dirty="0" smtClean="0">
                          <a:latin typeface="Times New Roman"/>
                          <a:ea typeface="Times New Roman"/>
                        </a:rPr>
                        <a:t>…</a:t>
                      </a:r>
                    </a:p>
                    <a:p>
                      <a:pPr marL="102870" marR="0" indent="-102870">
                        <a:spcBef>
                          <a:spcPts val="0"/>
                        </a:spcBef>
                        <a:spcAft>
                          <a:spcPts val="0"/>
                        </a:spcAft>
                      </a:pPr>
                      <a:endParaRPr lang="en-US" sz="1400" dirty="0">
                        <a:latin typeface="Times New Roman"/>
                        <a:ea typeface="Times New Roman"/>
                      </a:endParaRPr>
                    </a:p>
                    <a:p>
                      <a:pPr marL="0" marR="0">
                        <a:spcBef>
                          <a:spcPts val="0"/>
                        </a:spcBef>
                        <a:spcAft>
                          <a:spcPts val="0"/>
                        </a:spcAft>
                      </a:pPr>
                      <a:r>
                        <a:rPr lang="en-US" sz="1600" b="1" dirty="0">
                          <a:latin typeface="Times New Roman"/>
                          <a:ea typeface="Times New Roman"/>
                        </a:rPr>
                        <a:t>However:</a:t>
                      </a:r>
                      <a:endParaRPr lang="en-US" sz="1400" dirty="0">
                        <a:latin typeface="Times New Roman"/>
                        <a:ea typeface="Times New Roman"/>
                      </a:endParaRPr>
                    </a:p>
                    <a:p>
                      <a:pPr marL="102870" marR="0" indent="-102870">
                        <a:spcBef>
                          <a:spcPts val="0"/>
                        </a:spcBef>
                        <a:spcAft>
                          <a:spcPts val="0"/>
                        </a:spcAft>
                      </a:pPr>
                      <a:r>
                        <a:rPr lang="en-US" sz="1600" b="1" dirty="0">
                          <a:latin typeface="Times New Roman"/>
                          <a:ea typeface="Times New Roman"/>
                        </a:rPr>
                        <a:t>a.</a:t>
                      </a:r>
                      <a:r>
                        <a:rPr lang="en-US" sz="1600" i="1" dirty="0">
                          <a:latin typeface="Times New Roman"/>
                          <a:ea typeface="Times New Roman"/>
                        </a:rPr>
                        <a:t> Enoch was a gentile.</a:t>
                      </a:r>
                      <a:endParaRPr lang="en-US" sz="1400" dirty="0">
                        <a:latin typeface="Times New Roman"/>
                        <a:ea typeface="Times New Roman"/>
                      </a:endParaRPr>
                    </a:p>
                    <a:p>
                      <a:pPr marL="102870" marR="0" indent="-102870">
                        <a:spcBef>
                          <a:spcPts val="0"/>
                        </a:spcBef>
                        <a:spcAft>
                          <a:spcPts val="0"/>
                        </a:spcAft>
                      </a:pPr>
                      <a:r>
                        <a:rPr lang="en-US" sz="1600" b="1" dirty="0">
                          <a:latin typeface="Times New Roman"/>
                          <a:ea typeface="Times New Roman"/>
                        </a:rPr>
                        <a:t>b.</a:t>
                      </a:r>
                      <a:r>
                        <a:rPr lang="en-US" sz="1600" b="1" dirty="0">
                          <a:solidFill>
                            <a:srgbClr val="0000FF"/>
                          </a:solidFill>
                          <a:latin typeface="Times New Roman"/>
                          <a:ea typeface="Times New Roman"/>
                        </a:rPr>
                        <a:t> </a:t>
                      </a:r>
                      <a:r>
                        <a:rPr lang="en-US" sz="1600" i="1" dirty="0">
                          <a:solidFill>
                            <a:srgbClr val="000000"/>
                          </a:solidFill>
                          <a:latin typeface="Times New Roman"/>
                          <a:ea typeface="Times New Roman"/>
                        </a:rPr>
                        <a:t>Everyone resurrected so far have died twice:</a:t>
                      </a:r>
                      <a:endParaRPr lang="en-US" sz="1400" dirty="0">
                        <a:latin typeface="Times New Roman"/>
                        <a:ea typeface="Times New Roman"/>
                      </a:endParaRPr>
                    </a:p>
                    <a:p>
                      <a:pPr marL="102870" marR="0" indent="-102870">
                        <a:spcBef>
                          <a:spcPts val="0"/>
                        </a:spcBef>
                        <a:spcAft>
                          <a:spcPts val="0"/>
                        </a:spcAft>
                      </a:pPr>
                      <a:endParaRPr lang="en-US" sz="1600" b="1" dirty="0" smtClean="0">
                        <a:solidFill>
                          <a:srgbClr val="0000FF"/>
                        </a:solidFill>
                        <a:latin typeface="Times New Roman"/>
                        <a:ea typeface="Times New Roman"/>
                      </a:endParaRPr>
                    </a:p>
                    <a:p>
                      <a:pPr marL="102870" marR="0" indent="-102870">
                        <a:spcBef>
                          <a:spcPts val="0"/>
                        </a:spcBef>
                        <a:spcAft>
                          <a:spcPts val="0"/>
                        </a:spcAft>
                      </a:pPr>
                      <a:endParaRPr lang="en-US" sz="1400" dirty="0">
                        <a:latin typeface="Times New Roman"/>
                        <a:ea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Non-eternal Resurrections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The widow's son by Elijah (</a:t>
            </a:r>
            <a:r>
              <a:rPr lang="en-US" b="1" dirty="0" smtClean="0">
                <a:solidFill>
                  <a:srgbClr val="0000FF"/>
                </a:solidFill>
              </a:rPr>
              <a:t>1 Kings 17:19-24</a:t>
            </a:r>
            <a:r>
              <a:rPr lang="en-US" dirty="0" smtClean="0"/>
              <a:t>)</a:t>
            </a:r>
          </a:p>
          <a:p>
            <a:pPr lvl="0"/>
            <a:r>
              <a:rPr lang="en-US" dirty="0" smtClean="0"/>
              <a:t>The </a:t>
            </a:r>
            <a:r>
              <a:rPr lang="en-US" dirty="0" err="1" smtClean="0"/>
              <a:t>Shunammite's</a:t>
            </a:r>
            <a:r>
              <a:rPr lang="en-US" dirty="0" smtClean="0"/>
              <a:t> son by Elisha (</a:t>
            </a:r>
            <a:r>
              <a:rPr lang="en-US" b="1" dirty="0" smtClean="0">
                <a:solidFill>
                  <a:srgbClr val="0000FF"/>
                </a:solidFill>
              </a:rPr>
              <a:t>2 Kings 4:32-35</a:t>
            </a:r>
            <a:r>
              <a:rPr lang="en-US" dirty="0" smtClean="0"/>
              <a:t>).</a:t>
            </a:r>
          </a:p>
          <a:p>
            <a:pPr lvl="0"/>
            <a:r>
              <a:rPr lang="en-US" dirty="0" smtClean="0"/>
              <a:t>A man whose body had been placed in Elisha's tomb (</a:t>
            </a:r>
            <a:r>
              <a:rPr lang="en-US" b="1" dirty="0" smtClean="0">
                <a:solidFill>
                  <a:srgbClr val="0000FF"/>
                </a:solidFill>
              </a:rPr>
              <a:t>2 Kings 13:21</a:t>
            </a:r>
            <a:r>
              <a:rPr lang="en-US" dirty="0" smtClean="0"/>
              <a:t>).</a:t>
            </a:r>
          </a:p>
          <a:p>
            <a:pPr lvl="0"/>
            <a:r>
              <a:rPr lang="en-US" dirty="0" smtClean="0"/>
              <a:t>Lazarus by Jesus Christ (</a:t>
            </a:r>
            <a:r>
              <a:rPr lang="en-US" b="1" dirty="0" smtClean="0">
                <a:solidFill>
                  <a:srgbClr val="0000FF"/>
                </a:solidFill>
              </a:rPr>
              <a:t>John 11:43-44</a:t>
            </a:r>
            <a:r>
              <a:rPr lang="en-US" dirty="0" smtClean="0"/>
              <a:t>).</a:t>
            </a:r>
          </a:p>
          <a:p>
            <a:pPr lvl="0"/>
            <a:r>
              <a:rPr lang="en-US" dirty="0" smtClean="0"/>
              <a:t>The ruler's daughter by Jesus Christ (</a:t>
            </a:r>
            <a:r>
              <a:rPr lang="en-US" b="1" dirty="0" smtClean="0">
                <a:solidFill>
                  <a:srgbClr val="0000FF"/>
                </a:solidFill>
              </a:rPr>
              <a:t>Matthew 9:23-26</a:t>
            </a:r>
            <a:r>
              <a:rPr lang="en-US" dirty="0" smtClean="0"/>
              <a:t>).</a:t>
            </a:r>
          </a:p>
          <a:p>
            <a:pPr lvl="0"/>
            <a:r>
              <a:rPr lang="en-US" dirty="0" smtClean="0"/>
              <a:t>A number of people at the moment of the death of Jesus Christ (</a:t>
            </a:r>
            <a:r>
              <a:rPr lang="en-US" b="1" dirty="0" smtClean="0">
                <a:solidFill>
                  <a:srgbClr val="0000FF"/>
                </a:solidFill>
              </a:rPr>
              <a:t>Matthew 27:51-53</a:t>
            </a:r>
            <a:r>
              <a:rPr lang="en-US" dirty="0" smtClean="0"/>
              <a:t>)</a:t>
            </a:r>
          </a:p>
          <a:p>
            <a:pPr lvl="0"/>
            <a:r>
              <a:rPr lang="en-US" dirty="0" err="1" smtClean="0"/>
              <a:t>Eutychus</a:t>
            </a:r>
            <a:r>
              <a:rPr lang="en-US" dirty="0" smtClean="0"/>
              <a:t> raised to life by Paul after he fell out of a third-floor window (</a:t>
            </a:r>
            <a:r>
              <a:rPr lang="en-US" b="1" dirty="0" smtClean="0">
                <a:solidFill>
                  <a:srgbClr val="0000FF"/>
                </a:solidFill>
              </a:rPr>
              <a:t>Acts 20:9-10</a:t>
            </a:r>
            <a:r>
              <a:rPr lang="en-US" b="1" dirty="0" smtClean="0"/>
              <a:t>).</a:t>
            </a:r>
            <a:endParaRPr lang="en-US" dirty="0" smtClean="0"/>
          </a:p>
          <a:p>
            <a:pPr lvl="0"/>
            <a:r>
              <a:rPr lang="en-US" dirty="0" smtClean="0"/>
              <a:t>Tabitha by Peter (</a:t>
            </a:r>
            <a:r>
              <a:rPr lang="en-US" b="1" dirty="0" smtClean="0">
                <a:solidFill>
                  <a:srgbClr val="0000FF"/>
                </a:solidFill>
              </a:rPr>
              <a:t>Acts 9:36-43</a:t>
            </a:r>
            <a:r>
              <a:rPr lang="en-US" dirty="0" smtClean="0"/>
              <a:t>)</a:t>
            </a:r>
          </a:p>
          <a:p>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16</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17</a:t>
            </a:fld>
            <a:endParaRPr lang="en-US"/>
          </a:p>
        </p:txBody>
      </p:sp>
      <p:sp>
        <p:nvSpPr>
          <p:cNvPr id="8" name="TextBox 7"/>
          <p:cNvSpPr txBox="1"/>
          <p:nvPr/>
        </p:nvSpPr>
        <p:spPr>
          <a:xfrm>
            <a:off x="626851" y="228600"/>
            <a:ext cx="7907549"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graphicFrame>
        <p:nvGraphicFramePr>
          <p:cNvPr id="9" name="Table 8"/>
          <p:cNvGraphicFramePr>
            <a:graphicFrameLocks noGrp="1"/>
          </p:cNvGraphicFramePr>
          <p:nvPr/>
        </p:nvGraphicFramePr>
        <p:xfrm>
          <a:off x="228600" y="762000"/>
          <a:ext cx="8229600" cy="5410200"/>
        </p:xfrm>
        <a:graphic>
          <a:graphicData uri="http://schemas.openxmlformats.org/drawingml/2006/table">
            <a:tbl>
              <a:tblPr/>
              <a:tblGrid>
                <a:gridCol w="2286000"/>
                <a:gridCol w="5943600"/>
              </a:tblGrid>
              <a:tr h="5410200">
                <a:tc>
                  <a:txBody>
                    <a:bodyPr/>
                    <a:lstStyle/>
                    <a:p>
                      <a:pPr marL="0" marR="0" indent="127000">
                        <a:spcBef>
                          <a:spcPts val="0"/>
                        </a:spcBef>
                        <a:spcAft>
                          <a:spcPts val="0"/>
                        </a:spcAft>
                      </a:pPr>
                      <a:r>
                        <a:rPr lang="en-US" sz="1600" baseline="30000" dirty="0">
                          <a:solidFill>
                            <a:srgbClr val="0000FF"/>
                          </a:solidFill>
                          <a:latin typeface="Times New Roman"/>
                          <a:ea typeface="Times New Roman"/>
                        </a:rPr>
                        <a:t>3</a:t>
                      </a:r>
                      <a:r>
                        <a:rPr lang="en-US" sz="1600" dirty="0">
                          <a:latin typeface="Times New Roman"/>
                          <a:ea typeface="Times New Roman"/>
                        </a:rPr>
                        <a:t>"And </a:t>
                      </a:r>
                      <a:r>
                        <a:rPr lang="en-US" sz="1600" b="1" u="sng" dirty="0">
                          <a:solidFill>
                            <a:srgbClr val="C00000"/>
                          </a:solidFill>
                          <a:latin typeface="Times New Roman"/>
                          <a:ea typeface="Times New Roman"/>
                        </a:rPr>
                        <a:t>I</a:t>
                      </a:r>
                      <a:r>
                        <a:rPr lang="en-US" sz="1600" dirty="0">
                          <a:latin typeface="Times New Roman"/>
                          <a:ea typeface="Times New Roman"/>
                        </a:rPr>
                        <a:t> will grant </a:t>
                      </a:r>
                      <a:r>
                        <a:rPr lang="en-US" sz="1600" i="1" dirty="0">
                          <a:latin typeface="Times New Roman"/>
                          <a:ea typeface="Times New Roman"/>
                        </a:rPr>
                        <a:t>authority</a:t>
                      </a:r>
                      <a:r>
                        <a:rPr lang="en-US" sz="1600" dirty="0">
                          <a:latin typeface="Times New Roman"/>
                          <a:ea typeface="Times New Roman"/>
                        </a:rPr>
                        <a:t> to my </a:t>
                      </a:r>
                      <a:r>
                        <a:rPr lang="en-US" sz="1600" b="1" u="sng" dirty="0">
                          <a:solidFill>
                            <a:srgbClr val="C00000"/>
                          </a:solidFill>
                          <a:latin typeface="Times New Roman"/>
                          <a:ea typeface="Times New Roman"/>
                        </a:rPr>
                        <a:t>two witnesses</a:t>
                      </a:r>
                      <a:r>
                        <a:rPr lang="en-US" sz="1600" dirty="0">
                          <a:latin typeface="Times New Roman"/>
                          <a:ea typeface="Times New Roman"/>
                        </a:rPr>
                        <a:t> [</a:t>
                      </a:r>
                      <a:r>
                        <a:rPr lang="en-US" sz="1600" dirty="0">
                          <a:solidFill>
                            <a:srgbClr val="000000"/>
                          </a:solidFill>
                          <a:latin typeface="Times New Roman"/>
                          <a:ea typeface="Times New Roman"/>
                        </a:rPr>
                        <a:t>Greek -</a:t>
                      </a:r>
                      <a:r>
                        <a:rPr lang="en-US" sz="1600" b="1" dirty="0">
                          <a:solidFill>
                            <a:srgbClr val="0000FF"/>
                          </a:solidFill>
                          <a:latin typeface="Times New Roman"/>
                          <a:ea typeface="Times New Roman"/>
                        </a:rPr>
                        <a:t> </a:t>
                      </a:r>
                      <a:r>
                        <a:rPr lang="en-US" sz="1600" b="1" i="1" dirty="0" err="1">
                          <a:solidFill>
                            <a:srgbClr val="0000FF"/>
                          </a:solidFill>
                          <a:latin typeface="Times New Roman"/>
                          <a:ea typeface="Times New Roman"/>
                        </a:rPr>
                        <a:t>martys</a:t>
                      </a:r>
                      <a:r>
                        <a:rPr lang="en-US" sz="1600" dirty="0">
                          <a:latin typeface="Times New Roman"/>
                          <a:ea typeface="Times New Roman"/>
                        </a:rPr>
                        <a:t>], and they will </a:t>
                      </a:r>
                      <a:r>
                        <a:rPr lang="en-US" sz="1600" b="1" u="sng" dirty="0">
                          <a:solidFill>
                            <a:srgbClr val="C00000"/>
                          </a:solidFill>
                          <a:latin typeface="Times New Roman"/>
                          <a:ea typeface="Times New Roman"/>
                        </a:rPr>
                        <a:t>prophesy</a:t>
                      </a:r>
                      <a:r>
                        <a:rPr lang="en-US" sz="1600" dirty="0">
                          <a:latin typeface="Times New Roman"/>
                          <a:ea typeface="Times New Roman"/>
                        </a:rPr>
                        <a:t> [</a:t>
                      </a:r>
                      <a:r>
                        <a:rPr lang="en-US" sz="1600" b="1" i="1" dirty="0">
                          <a:solidFill>
                            <a:srgbClr val="0000FF"/>
                          </a:solidFill>
                          <a:latin typeface="Times New Roman"/>
                          <a:ea typeface="Times New Roman"/>
                        </a:rPr>
                        <a:t>preach</a:t>
                      </a:r>
                      <a:r>
                        <a:rPr lang="en-US" sz="1600" dirty="0">
                          <a:latin typeface="Times New Roman"/>
                          <a:ea typeface="Times New Roman"/>
                        </a:rPr>
                        <a:t>] for </a:t>
                      </a:r>
                      <a:r>
                        <a:rPr lang="en-US" sz="1600" b="1" u="sng" dirty="0">
                          <a:solidFill>
                            <a:srgbClr val="C00000"/>
                          </a:solidFill>
                          <a:latin typeface="Times New Roman"/>
                          <a:ea typeface="Times New Roman"/>
                        </a:rPr>
                        <a:t>twelve hundred and sixty days</a:t>
                      </a:r>
                      <a:r>
                        <a:rPr lang="en-US" sz="1600" dirty="0">
                          <a:latin typeface="Times New Roman"/>
                          <a:ea typeface="Times New Roman"/>
                        </a:rPr>
                        <a:t>, clothed in </a:t>
                      </a:r>
                      <a:r>
                        <a:rPr lang="en-US" sz="1600" b="1" u="sng" dirty="0">
                          <a:solidFill>
                            <a:srgbClr val="000000"/>
                          </a:solidFill>
                          <a:latin typeface="Times New Roman"/>
                          <a:ea typeface="Times New Roman"/>
                        </a:rPr>
                        <a:t>sackcloth</a:t>
                      </a:r>
                      <a:r>
                        <a:rPr lang="en-US" sz="1600" dirty="0">
                          <a:latin typeface="Times New Roman"/>
                          <a:ea typeface="Times New Roman"/>
                        </a:rPr>
                        <a:t>." </a:t>
                      </a:r>
                      <a:r>
                        <a:rPr lang="en-US" sz="1600" baseline="30000" dirty="0">
                          <a:solidFill>
                            <a:srgbClr val="0000FF"/>
                          </a:solidFill>
                          <a:latin typeface="Times New Roman"/>
                          <a:ea typeface="Times New Roman"/>
                        </a:rPr>
                        <a:t>4</a:t>
                      </a:r>
                      <a:r>
                        <a:rPr lang="en-US" sz="1600" dirty="0">
                          <a:latin typeface="Times New Roman"/>
                          <a:ea typeface="Times New Roman"/>
                        </a:rPr>
                        <a:t>These are the </a:t>
                      </a:r>
                      <a:r>
                        <a:rPr lang="en-US" sz="1600" b="1" u="sng" dirty="0">
                          <a:solidFill>
                            <a:srgbClr val="000000"/>
                          </a:solidFill>
                          <a:latin typeface="Times New Roman"/>
                          <a:ea typeface="Times New Roman"/>
                        </a:rPr>
                        <a:t>two olive trees</a:t>
                      </a:r>
                      <a:r>
                        <a:rPr lang="en-US" sz="1600" dirty="0">
                          <a:latin typeface="Times New Roman"/>
                          <a:ea typeface="Times New Roman"/>
                        </a:rPr>
                        <a:t> and the </a:t>
                      </a:r>
                      <a:r>
                        <a:rPr lang="en-US" sz="1600" b="1" u="sng" dirty="0">
                          <a:solidFill>
                            <a:srgbClr val="000000"/>
                          </a:solidFill>
                          <a:latin typeface="Times New Roman"/>
                          <a:ea typeface="Times New Roman"/>
                        </a:rPr>
                        <a:t>two </a:t>
                      </a:r>
                      <a:r>
                        <a:rPr lang="en-US" sz="1600" b="1" u="sng" dirty="0" err="1">
                          <a:solidFill>
                            <a:srgbClr val="000000"/>
                          </a:solidFill>
                          <a:latin typeface="Times New Roman"/>
                          <a:ea typeface="Times New Roman"/>
                        </a:rPr>
                        <a:t>lampstands</a:t>
                      </a:r>
                      <a:r>
                        <a:rPr lang="en-US" sz="1600" dirty="0">
                          <a:latin typeface="Times New Roman"/>
                          <a:ea typeface="Times New Roman"/>
                        </a:rPr>
                        <a:t> that </a:t>
                      </a:r>
                      <a:r>
                        <a:rPr lang="en-US" sz="1600" b="1" u="sng" kern="1200" dirty="0">
                          <a:solidFill>
                            <a:srgbClr val="000000"/>
                          </a:solidFill>
                          <a:latin typeface="Times New Roman"/>
                          <a:ea typeface="Times New Roman"/>
                          <a:cs typeface="+mn-cs"/>
                        </a:rPr>
                        <a:t>stand</a:t>
                      </a:r>
                      <a:r>
                        <a:rPr lang="en-US" sz="1600" b="1" u="sng" dirty="0">
                          <a:solidFill>
                            <a:srgbClr val="000000"/>
                          </a:solidFill>
                          <a:latin typeface="Times New Roman"/>
                          <a:ea typeface="Times New Roman"/>
                        </a:rPr>
                        <a:t> before the Lord </a:t>
                      </a:r>
                      <a:r>
                        <a:rPr lang="en-US" sz="1600" dirty="0">
                          <a:latin typeface="Times New Roman"/>
                          <a:ea typeface="Times New Roman"/>
                        </a:rPr>
                        <a:t>of the earth</a:t>
                      </a:r>
                      <a:r>
                        <a:rPr lang="en-US" sz="1600" dirty="0" smtClean="0">
                          <a:latin typeface="Times New Roman"/>
                          <a:ea typeface="Times New Roman"/>
                        </a:rPr>
                        <a:t>.</a:t>
                      </a:r>
                    </a:p>
                    <a:p>
                      <a:pPr marL="0" marR="0" indent="127000">
                        <a:spcBef>
                          <a:spcPts val="0"/>
                        </a:spcBef>
                        <a:spcAft>
                          <a:spcPts val="0"/>
                        </a:spcAft>
                      </a:pPr>
                      <a:endParaRPr lang="en-US" sz="1400" dirty="0">
                        <a:latin typeface="Times New Roman"/>
                        <a:ea typeface="Times New Roman"/>
                      </a:endParaRPr>
                    </a:p>
                    <a:p>
                      <a:pPr marL="342900" marR="0" lvl="0" indent="-342900">
                        <a:spcBef>
                          <a:spcPts val="0"/>
                        </a:spcBef>
                        <a:spcAft>
                          <a:spcPts val="0"/>
                        </a:spcAft>
                        <a:buFont typeface="Times New Roman"/>
                        <a:buChar char="-"/>
                      </a:pPr>
                      <a:r>
                        <a:rPr lang="en-US" sz="1600" b="1" dirty="0">
                          <a:solidFill>
                            <a:srgbClr val="C00000"/>
                          </a:solidFill>
                          <a:latin typeface="Times New Roman"/>
                          <a:ea typeface="Times New Roman"/>
                        </a:rPr>
                        <a:t>Identity</a:t>
                      </a:r>
                      <a:r>
                        <a:rPr lang="en-US" sz="16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4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600" b="1" dirty="0">
                          <a:solidFill>
                            <a:srgbClr val="C00000"/>
                          </a:solidFill>
                          <a:latin typeface="Times New Roman"/>
                          <a:ea typeface="Times New Roman"/>
                        </a:rPr>
                        <a:t>Duty</a:t>
                      </a:r>
                      <a:r>
                        <a:rPr lang="en-US" sz="16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4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600" b="1" dirty="0">
                          <a:solidFill>
                            <a:srgbClr val="C00000"/>
                          </a:solidFill>
                          <a:latin typeface="Times New Roman"/>
                          <a:ea typeface="Times New Roman"/>
                        </a:rPr>
                        <a:t>Attitude</a:t>
                      </a:r>
                      <a:r>
                        <a:rPr lang="en-US" sz="16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4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600" b="1" dirty="0">
                          <a:solidFill>
                            <a:srgbClr val="C00000"/>
                          </a:solidFill>
                          <a:latin typeface="Times New Roman"/>
                          <a:ea typeface="Times New Roman"/>
                        </a:rPr>
                        <a:t>Time </a:t>
                      </a:r>
                      <a:r>
                        <a:rPr lang="en-US" sz="1600" b="1" dirty="0" smtClean="0">
                          <a:solidFill>
                            <a:srgbClr val="C00000"/>
                          </a:solidFill>
                          <a:latin typeface="Times New Roman"/>
                          <a:ea typeface="Times New Roman"/>
                        </a:rPr>
                        <a:t>period</a:t>
                      </a:r>
                      <a:r>
                        <a:rPr lang="en-US" sz="1600" dirty="0">
                          <a:latin typeface="Times New Roman"/>
                          <a:ea typeface="Times New Roman"/>
                        </a:rPr>
                        <a:t>?</a:t>
                      </a:r>
                      <a:endParaRPr lang="en-US" sz="1400" dirty="0">
                        <a:latin typeface="Times New Roman"/>
                        <a:ea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smtClean="0">
                        <a:latin typeface="Times New Roman"/>
                        <a:ea typeface="Times New Roman"/>
                      </a:endParaRPr>
                    </a:p>
                    <a:p>
                      <a:pPr marL="102870" marR="0" indent="-102870">
                        <a:spcBef>
                          <a:spcPts val="0"/>
                        </a:spcBef>
                        <a:spcAft>
                          <a:spcPts val="0"/>
                        </a:spcAft>
                      </a:pPr>
                      <a:endParaRPr lang="en-US" sz="1400" dirty="0">
                        <a:latin typeface="Times New Roman"/>
                        <a:ea typeface="Times New Roman"/>
                      </a:endParaRPr>
                    </a:p>
                    <a:p>
                      <a:pPr marL="0" marR="0">
                        <a:spcBef>
                          <a:spcPts val="0"/>
                        </a:spcBef>
                        <a:spcAft>
                          <a:spcPts val="0"/>
                        </a:spcAft>
                      </a:pPr>
                      <a:r>
                        <a:rPr lang="en-US" sz="1600" b="1" i="1" dirty="0" smtClean="0">
                          <a:latin typeface="Times New Roman"/>
                          <a:ea typeface="Times New Roman"/>
                        </a:rPr>
                        <a:t>McGee</a:t>
                      </a:r>
                      <a:r>
                        <a:rPr lang="en-US" sz="1600" i="1" dirty="0" smtClean="0">
                          <a:latin typeface="Times New Roman"/>
                          <a:ea typeface="Times New Roman"/>
                        </a:rPr>
                        <a:t> thought the two witnesses </a:t>
                      </a:r>
                      <a:r>
                        <a:rPr lang="en-US" sz="1600" b="1" i="1" u="sng" dirty="0" smtClean="0">
                          <a:latin typeface="Times New Roman"/>
                          <a:ea typeface="Times New Roman"/>
                        </a:rPr>
                        <a:t>might be</a:t>
                      </a:r>
                      <a:r>
                        <a:rPr lang="en-US" sz="1600" i="1" dirty="0" smtClean="0">
                          <a:latin typeface="Times New Roman"/>
                          <a:ea typeface="Times New Roman"/>
                        </a:rPr>
                        <a:t> Elijah and John the Baptist.</a:t>
                      </a:r>
                    </a:p>
                    <a:p>
                      <a:pPr marL="0" marR="0">
                        <a:spcBef>
                          <a:spcPts val="0"/>
                        </a:spcBef>
                        <a:spcAft>
                          <a:spcPts val="0"/>
                        </a:spcAft>
                      </a:pPr>
                      <a:endParaRPr lang="en-US" sz="1400" dirty="0" smtClean="0">
                        <a:latin typeface="Times New Roman"/>
                        <a:ea typeface="Times New Roman"/>
                      </a:endParaRPr>
                    </a:p>
                    <a:p>
                      <a:pPr marL="342900" marR="0" lvl="0" indent="-342900">
                        <a:spcBef>
                          <a:spcPts val="0"/>
                        </a:spcBef>
                        <a:spcAft>
                          <a:spcPts val="0"/>
                        </a:spcAft>
                        <a:buFont typeface="Symbol"/>
                        <a:buChar char=""/>
                      </a:pPr>
                      <a:r>
                        <a:rPr lang="en-US" sz="1600" dirty="0" smtClean="0">
                          <a:latin typeface="Times New Roman"/>
                          <a:ea typeface="Times New Roman"/>
                        </a:rPr>
                        <a:t>Sackcloth - prophets used it when prophesying judgment – humility, sadness, sorrow</a:t>
                      </a:r>
                      <a:endParaRPr lang="en-US" sz="1400" dirty="0">
                        <a:latin typeface="Times New Roman"/>
                        <a:ea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18</a:t>
            </a:fld>
            <a:endParaRPr lang="en-US"/>
          </a:p>
        </p:txBody>
      </p:sp>
      <p:sp>
        <p:nvSpPr>
          <p:cNvPr id="8" name="TextBox 7"/>
          <p:cNvSpPr txBox="1"/>
          <p:nvPr/>
        </p:nvSpPr>
        <p:spPr>
          <a:xfrm>
            <a:off x="626851" y="228600"/>
            <a:ext cx="7907549"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graphicFrame>
        <p:nvGraphicFramePr>
          <p:cNvPr id="9" name="Table 8"/>
          <p:cNvGraphicFramePr>
            <a:graphicFrameLocks noGrp="1"/>
          </p:cNvGraphicFramePr>
          <p:nvPr/>
        </p:nvGraphicFramePr>
        <p:xfrm>
          <a:off x="228600" y="762000"/>
          <a:ext cx="8763000" cy="5410200"/>
        </p:xfrm>
        <a:graphic>
          <a:graphicData uri="http://schemas.openxmlformats.org/drawingml/2006/table">
            <a:tbl>
              <a:tblPr/>
              <a:tblGrid>
                <a:gridCol w="1676400"/>
                <a:gridCol w="7086600"/>
              </a:tblGrid>
              <a:tr h="5410200">
                <a:tc>
                  <a:txBody>
                    <a:bodyPr/>
                    <a:lstStyle/>
                    <a:p>
                      <a:pPr marL="0" marR="0" indent="127000">
                        <a:spcBef>
                          <a:spcPts val="0"/>
                        </a:spcBef>
                        <a:spcAft>
                          <a:spcPts val="0"/>
                        </a:spcAft>
                      </a:pPr>
                      <a:r>
                        <a:rPr lang="en-US" sz="1400" baseline="30000" dirty="0">
                          <a:solidFill>
                            <a:srgbClr val="0000FF"/>
                          </a:solidFill>
                          <a:latin typeface="Times New Roman"/>
                          <a:ea typeface="Times New Roman"/>
                        </a:rPr>
                        <a:t>3</a:t>
                      </a:r>
                      <a:r>
                        <a:rPr lang="en-US" sz="1400" dirty="0">
                          <a:latin typeface="Times New Roman"/>
                          <a:ea typeface="Times New Roman"/>
                        </a:rPr>
                        <a:t>"And I will grant </a:t>
                      </a:r>
                      <a:r>
                        <a:rPr lang="en-US" sz="1400" i="1" dirty="0">
                          <a:latin typeface="Times New Roman"/>
                          <a:ea typeface="Times New Roman"/>
                        </a:rPr>
                        <a:t>authority</a:t>
                      </a:r>
                      <a:r>
                        <a:rPr lang="en-US" sz="1400" dirty="0">
                          <a:latin typeface="Times New Roman"/>
                          <a:ea typeface="Times New Roman"/>
                        </a:rPr>
                        <a:t> to my </a:t>
                      </a:r>
                      <a:r>
                        <a:rPr lang="en-US" sz="1400" b="1" u="sng" dirty="0">
                          <a:solidFill>
                            <a:srgbClr val="C00000"/>
                          </a:solidFill>
                          <a:latin typeface="Times New Roman"/>
                          <a:ea typeface="Times New Roman"/>
                        </a:rPr>
                        <a:t>two witnesses</a:t>
                      </a:r>
                      <a:r>
                        <a:rPr lang="en-US" sz="1400" dirty="0">
                          <a:latin typeface="Times New Roman"/>
                          <a:ea typeface="Times New Roman"/>
                        </a:rPr>
                        <a:t> [</a:t>
                      </a:r>
                      <a:r>
                        <a:rPr lang="en-US" sz="1400" dirty="0">
                          <a:solidFill>
                            <a:srgbClr val="000000"/>
                          </a:solidFill>
                          <a:latin typeface="Times New Roman"/>
                          <a:ea typeface="Times New Roman"/>
                        </a:rPr>
                        <a:t>Greek -</a:t>
                      </a:r>
                      <a:r>
                        <a:rPr lang="en-US" sz="1400" b="1" dirty="0">
                          <a:solidFill>
                            <a:srgbClr val="0000FF"/>
                          </a:solidFill>
                          <a:latin typeface="Times New Roman"/>
                          <a:ea typeface="Times New Roman"/>
                        </a:rPr>
                        <a:t> </a:t>
                      </a:r>
                      <a:r>
                        <a:rPr lang="en-US" sz="1400" b="1" i="1" dirty="0" err="1">
                          <a:solidFill>
                            <a:srgbClr val="0000FF"/>
                          </a:solidFill>
                          <a:latin typeface="Times New Roman"/>
                          <a:ea typeface="Times New Roman"/>
                        </a:rPr>
                        <a:t>martys</a:t>
                      </a:r>
                      <a:r>
                        <a:rPr lang="en-US" sz="1400" dirty="0">
                          <a:latin typeface="Times New Roman"/>
                          <a:ea typeface="Times New Roman"/>
                        </a:rPr>
                        <a:t>], and they will </a:t>
                      </a:r>
                      <a:r>
                        <a:rPr lang="en-US" sz="1400" b="1" u="sng" dirty="0">
                          <a:solidFill>
                            <a:srgbClr val="C00000"/>
                          </a:solidFill>
                          <a:latin typeface="Times New Roman"/>
                          <a:ea typeface="Times New Roman"/>
                        </a:rPr>
                        <a:t>prophesy</a:t>
                      </a:r>
                      <a:r>
                        <a:rPr lang="en-US" sz="1400" dirty="0">
                          <a:latin typeface="Times New Roman"/>
                          <a:ea typeface="Times New Roman"/>
                        </a:rPr>
                        <a:t> [</a:t>
                      </a:r>
                      <a:r>
                        <a:rPr lang="en-US" sz="1400" b="1" i="1" dirty="0">
                          <a:solidFill>
                            <a:srgbClr val="0000FF"/>
                          </a:solidFill>
                          <a:latin typeface="Times New Roman"/>
                          <a:ea typeface="Times New Roman"/>
                        </a:rPr>
                        <a:t>preach</a:t>
                      </a:r>
                      <a:r>
                        <a:rPr lang="en-US" sz="1400" dirty="0">
                          <a:latin typeface="Times New Roman"/>
                          <a:ea typeface="Times New Roman"/>
                        </a:rPr>
                        <a:t>] for </a:t>
                      </a:r>
                      <a:r>
                        <a:rPr lang="en-US" sz="1400" b="1" u="sng" dirty="0">
                          <a:solidFill>
                            <a:srgbClr val="C00000"/>
                          </a:solidFill>
                          <a:latin typeface="Times New Roman"/>
                          <a:ea typeface="Times New Roman"/>
                        </a:rPr>
                        <a:t>twelve hundred and sixty days</a:t>
                      </a:r>
                      <a:r>
                        <a:rPr lang="en-US" sz="1400" dirty="0">
                          <a:latin typeface="Times New Roman"/>
                          <a:ea typeface="Times New Roman"/>
                        </a:rPr>
                        <a:t>, clothed in </a:t>
                      </a:r>
                      <a:r>
                        <a:rPr lang="en-US" sz="1400" b="1" u="sng" dirty="0">
                          <a:solidFill>
                            <a:srgbClr val="000000"/>
                          </a:solidFill>
                          <a:latin typeface="Times New Roman"/>
                          <a:ea typeface="Times New Roman"/>
                        </a:rPr>
                        <a:t>sackcloth</a:t>
                      </a:r>
                      <a:r>
                        <a:rPr lang="en-US" sz="1400" dirty="0">
                          <a:latin typeface="Times New Roman"/>
                          <a:ea typeface="Times New Roman"/>
                        </a:rPr>
                        <a:t>." </a:t>
                      </a:r>
                      <a:r>
                        <a:rPr lang="en-US" sz="1400" baseline="30000" dirty="0">
                          <a:solidFill>
                            <a:srgbClr val="0000FF"/>
                          </a:solidFill>
                          <a:latin typeface="Times New Roman"/>
                          <a:ea typeface="Times New Roman"/>
                        </a:rPr>
                        <a:t>4</a:t>
                      </a:r>
                      <a:r>
                        <a:rPr lang="en-US" sz="1400" dirty="0">
                          <a:latin typeface="Times New Roman"/>
                          <a:ea typeface="Times New Roman"/>
                        </a:rPr>
                        <a:t>These are the </a:t>
                      </a:r>
                      <a:r>
                        <a:rPr lang="en-US" sz="1400" b="1" u="sng" dirty="0">
                          <a:solidFill>
                            <a:srgbClr val="000000"/>
                          </a:solidFill>
                          <a:latin typeface="Times New Roman"/>
                          <a:ea typeface="Times New Roman"/>
                        </a:rPr>
                        <a:t>two olive trees</a:t>
                      </a:r>
                      <a:r>
                        <a:rPr lang="en-US" sz="1400" dirty="0">
                          <a:latin typeface="Times New Roman"/>
                          <a:ea typeface="Times New Roman"/>
                        </a:rPr>
                        <a:t> and the </a:t>
                      </a:r>
                      <a:r>
                        <a:rPr lang="en-US" sz="1400" b="1" u="sng" dirty="0">
                          <a:solidFill>
                            <a:srgbClr val="000000"/>
                          </a:solidFill>
                          <a:latin typeface="Times New Roman"/>
                          <a:ea typeface="Times New Roman"/>
                        </a:rPr>
                        <a:t>two </a:t>
                      </a:r>
                      <a:r>
                        <a:rPr lang="en-US" sz="1400" b="1" u="sng" dirty="0" err="1">
                          <a:solidFill>
                            <a:srgbClr val="000000"/>
                          </a:solidFill>
                          <a:latin typeface="Times New Roman"/>
                          <a:ea typeface="Times New Roman"/>
                        </a:rPr>
                        <a:t>lampstands</a:t>
                      </a:r>
                      <a:r>
                        <a:rPr lang="en-US" sz="1400" dirty="0">
                          <a:latin typeface="Times New Roman"/>
                          <a:ea typeface="Times New Roman"/>
                        </a:rPr>
                        <a:t> that </a:t>
                      </a:r>
                      <a:r>
                        <a:rPr lang="en-US" sz="1400" b="1" u="sng" kern="1200" dirty="0">
                          <a:solidFill>
                            <a:srgbClr val="000000"/>
                          </a:solidFill>
                          <a:latin typeface="Times New Roman"/>
                          <a:ea typeface="Times New Roman"/>
                          <a:cs typeface="+mn-cs"/>
                        </a:rPr>
                        <a:t>stand</a:t>
                      </a:r>
                      <a:r>
                        <a:rPr lang="en-US" sz="1400" b="1" u="sng" dirty="0">
                          <a:solidFill>
                            <a:srgbClr val="000000"/>
                          </a:solidFill>
                          <a:latin typeface="Times New Roman"/>
                          <a:ea typeface="Times New Roman"/>
                        </a:rPr>
                        <a:t> before the Lord </a:t>
                      </a:r>
                      <a:r>
                        <a:rPr lang="en-US" sz="1400" dirty="0">
                          <a:latin typeface="Times New Roman"/>
                          <a:ea typeface="Times New Roman"/>
                        </a:rPr>
                        <a:t>of the earth.</a:t>
                      </a:r>
                      <a:endParaRPr lang="en-US" sz="1200" dirty="0">
                        <a:latin typeface="Times New Roman"/>
                        <a:ea typeface="Times New Roman"/>
                      </a:endParaRPr>
                    </a:p>
                    <a:p>
                      <a:pPr marL="342900" marR="0" lvl="0" indent="-342900">
                        <a:spcBef>
                          <a:spcPts val="0"/>
                        </a:spcBef>
                        <a:spcAft>
                          <a:spcPts val="0"/>
                        </a:spcAft>
                        <a:buFont typeface="Times New Roman"/>
                        <a:buChar char="-"/>
                      </a:pPr>
                      <a:r>
                        <a:rPr lang="en-US" sz="1400" b="1" dirty="0">
                          <a:solidFill>
                            <a:srgbClr val="C00000"/>
                          </a:solidFill>
                          <a:latin typeface="Times New Roman"/>
                          <a:ea typeface="Times New Roman"/>
                        </a:rPr>
                        <a:t>Identity</a:t>
                      </a:r>
                      <a:r>
                        <a:rPr lang="en-US" sz="14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2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400" b="1" dirty="0">
                          <a:solidFill>
                            <a:srgbClr val="C00000"/>
                          </a:solidFill>
                          <a:latin typeface="Times New Roman"/>
                          <a:ea typeface="Times New Roman"/>
                        </a:rPr>
                        <a:t>Duty</a:t>
                      </a:r>
                      <a:r>
                        <a:rPr lang="en-US" sz="14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2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400" b="1" dirty="0">
                          <a:solidFill>
                            <a:srgbClr val="C00000"/>
                          </a:solidFill>
                          <a:latin typeface="Times New Roman"/>
                          <a:ea typeface="Times New Roman"/>
                        </a:rPr>
                        <a:t>Attitude</a:t>
                      </a:r>
                      <a:r>
                        <a:rPr lang="en-US" sz="1400" b="1" dirty="0" smtClean="0">
                          <a:solidFill>
                            <a:srgbClr val="C00000"/>
                          </a:solidFill>
                          <a:latin typeface="Times New Roman"/>
                          <a:ea typeface="Times New Roman"/>
                        </a:rPr>
                        <a:t>?</a:t>
                      </a:r>
                    </a:p>
                    <a:p>
                      <a:pPr marL="342900" marR="0" lvl="0" indent="-342900">
                        <a:spcBef>
                          <a:spcPts val="0"/>
                        </a:spcBef>
                        <a:spcAft>
                          <a:spcPts val="0"/>
                        </a:spcAft>
                        <a:buFont typeface="Times New Roman"/>
                        <a:buChar char="-"/>
                      </a:pPr>
                      <a:endParaRPr lang="en-US" sz="1200" b="1" dirty="0">
                        <a:solidFill>
                          <a:srgbClr val="C00000"/>
                        </a:solidFill>
                        <a:latin typeface="Times New Roman"/>
                        <a:ea typeface="Times New Roman"/>
                      </a:endParaRPr>
                    </a:p>
                    <a:p>
                      <a:pPr marL="342900" marR="0" lvl="0" indent="-342900">
                        <a:spcBef>
                          <a:spcPts val="0"/>
                        </a:spcBef>
                        <a:spcAft>
                          <a:spcPts val="0"/>
                        </a:spcAft>
                        <a:buFont typeface="Times New Roman"/>
                        <a:buChar char="-"/>
                      </a:pPr>
                      <a:r>
                        <a:rPr lang="en-US" sz="1400" b="1" dirty="0">
                          <a:solidFill>
                            <a:srgbClr val="C00000"/>
                          </a:solidFill>
                          <a:latin typeface="Times New Roman"/>
                          <a:ea typeface="Times New Roman"/>
                        </a:rPr>
                        <a:t>Time </a:t>
                      </a:r>
                      <a:r>
                        <a:rPr lang="en-US" sz="1400" b="1" dirty="0" smtClean="0">
                          <a:solidFill>
                            <a:srgbClr val="C00000"/>
                          </a:solidFill>
                          <a:latin typeface="Times New Roman"/>
                          <a:ea typeface="Times New Roman"/>
                        </a:rPr>
                        <a:t>period</a:t>
                      </a:r>
                      <a:r>
                        <a:rPr lang="en-US" sz="1400" dirty="0">
                          <a:latin typeface="Times New Roman"/>
                          <a:ea typeface="Times New Roman"/>
                        </a:rPr>
                        <a:t>?</a:t>
                      </a:r>
                      <a:endParaRPr lang="en-US" sz="1200" dirty="0">
                        <a:latin typeface="Times New Roman"/>
                        <a:ea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i="0" dirty="0" smtClean="0">
                          <a:latin typeface="Times New Roman"/>
                          <a:ea typeface="Times New Roman"/>
                        </a:rPr>
                        <a:t>MacArthur</a:t>
                      </a:r>
                      <a:r>
                        <a:rPr lang="en-US" sz="1600" b="1" i="0" dirty="0">
                          <a:latin typeface="Times New Roman"/>
                          <a:ea typeface="Times New Roman"/>
                        </a:rPr>
                        <a:t>’: analysis on “who”:</a:t>
                      </a:r>
                    </a:p>
                    <a:p>
                      <a:pPr marL="102870" marR="0" indent="-102870">
                        <a:spcBef>
                          <a:spcPts val="0"/>
                        </a:spcBef>
                        <a:spcAft>
                          <a:spcPts val="0"/>
                        </a:spcAft>
                      </a:pPr>
                      <a:r>
                        <a:rPr lang="en-US" sz="1600" b="1" dirty="0">
                          <a:solidFill>
                            <a:srgbClr val="0000FF"/>
                          </a:solidFill>
                          <a:latin typeface="Times New Roman"/>
                          <a:ea typeface="Times New Roman"/>
                        </a:rPr>
                        <a:t>Zech. 4:5-6</a:t>
                      </a:r>
                      <a:r>
                        <a:rPr lang="en-US" sz="1600" dirty="0">
                          <a:latin typeface="Times New Roman"/>
                          <a:ea typeface="Times New Roman"/>
                        </a:rPr>
                        <a:t> So the angel who was speaking with me answered and said to me, "Do you not know what these [</a:t>
                      </a:r>
                      <a:r>
                        <a:rPr lang="en-US" sz="1600" b="1" i="1" dirty="0">
                          <a:latin typeface="Times New Roman"/>
                          <a:ea typeface="Times New Roman"/>
                        </a:rPr>
                        <a:t>golden </a:t>
                      </a:r>
                      <a:r>
                        <a:rPr lang="en-US" sz="1600" b="1" i="1" dirty="0" err="1">
                          <a:latin typeface="Times New Roman"/>
                          <a:ea typeface="Times New Roman"/>
                        </a:rPr>
                        <a:t>lampstand</a:t>
                      </a:r>
                      <a:r>
                        <a:rPr lang="en-US" sz="1600" b="1" i="1" dirty="0">
                          <a:latin typeface="Times New Roman"/>
                          <a:ea typeface="Times New Roman"/>
                        </a:rPr>
                        <a:t> and bowls</a:t>
                      </a:r>
                      <a:r>
                        <a:rPr lang="en-US" sz="1600" dirty="0">
                          <a:latin typeface="Times New Roman"/>
                          <a:ea typeface="Times New Roman"/>
                        </a:rPr>
                        <a:t>] are?" And I said, "No, my lord." </a:t>
                      </a:r>
                      <a:r>
                        <a:rPr lang="en-US" sz="1600" baseline="30000" dirty="0">
                          <a:solidFill>
                            <a:srgbClr val="0000FF"/>
                          </a:solidFill>
                          <a:latin typeface="Times New Roman"/>
                          <a:ea typeface="Times New Roman"/>
                        </a:rPr>
                        <a:t>6</a:t>
                      </a:r>
                      <a:r>
                        <a:rPr lang="en-US" sz="1600" dirty="0">
                          <a:latin typeface="Times New Roman"/>
                          <a:ea typeface="Times New Roman"/>
                        </a:rPr>
                        <a:t>Then he answered and said to me, "This is </a:t>
                      </a:r>
                      <a:r>
                        <a:rPr lang="en-US" sz="1600" b="1" u="sng" dirty="0">
                          <a:solidFill>
                            <a:srgbClr val="C00000"/>
                          </a:solidFill>
                          <a:latin typeface="Times New Roman"/>
                          <a:ea typeface="Times New Roman"/>
                        </a:rPr>
                        <a:t>the word of the L</a:t>
                      </a:r>
                      <a:r>
                        <a:rPr lang="en-US" sz="1600" b="1" u="sng" cap="small" dirty="0">
                          <a:solidFill>
                            <a:srgbClr val="C00000"/>
                          </a:solidFill>
                          <a:latin typeface="Times New Roman"/>
                          <a:ea typeface="Times New Roman"/>
                        </a:rPr>
                        <a:t>ord</a:t>
                      </a:r>
                      <a:r>
                        <a:rPr lang="en-US" sz="1600" dirty="0">
                          <a:latin typeface="Times New Roman"/>
                          <a:ea typeface="Times New Roman"/>
                        </a:rPr>
                        <a:t> to </a:t>
                      </a:r>
                      <a:r>
                        <a:rPr lang="en-US" sz="1600" b="1" u="sng" dirty="0" err="1">
                          <a:latin typeface="Times New Roman"/>
                          <a:ea typeface="Times New Roman"/>
                        </a:rPr>
                        <a:t>Zerubbabel</a:t>
                      </a:r>
                      <a:r>
                        <a:rPr lang="en-US" sz="1600" dirty="0">
                          <a:latin typeface="Times New Roman"/>
                          <a:ea typeface="Times New Roman"/>
                        </a:rPr>
                        <a:t> saying, 'Not by might nor by power, but by My Spirit,' says the L</a:t>
                      </a:r>
                      <a:r>
                        <a:rPr lang="en-US" sz="1600" cap="small" dirty="0">
                          <a:latin typeface="Times New Roman"/>
                          <a:ea typeface="Times New Roman"/>
                        </a:rPr>
                        <a:t>ord</a:t>
                      </a:r>
                      <a:r>
                        <a:rPr lang="en-US" sz="1600" dirty="0">
                          <a:latin typeface="Times New Roman"/>
                          <a:ea typeface="Times New Roman"/>
                        </a:rPr>
                        <a:t> of hosts. </a:t>
                      </a:r>
                    </a:p>
                    <a:p>
                      <a:pPr marL="102870" marR="0" indent="-102870">
                        <a:spcBef>
                          <a:spcPts val="0"/>
                        </a:spcBef>
                        <a:spcAft>
                          <a:spcPts val="0"/>
                        </a:spcAft>
                      </a:pPr>
                      <a:r>
                        <a:rPr lang="en-US" sz="1600" b="1" dirty="0">
                          <a:solidFill>
                            <a:srgbClr val="0000FF"/>
                          </a:solidFill>
                          <a:latin typeface="Times New Roman"/>
                          <a:ea typeface="Times New Roman"/>
                        </a:rPr>
                        <a:t>Zech. 4:12-14</a:t>
                      </a:r>
                      <a:r>
                        <a:rPr lang="en-US" sz="1600" dirty="0">
                          <a:latin typeface="Times New Roman"/>
                          <a:ea typeface="Times New Roman"/>
                        </a:rPr>
                        <a:t> And I answered the second time and said to him, "What are the </a:t>
                      </a:r>
                      <a:r>
                        <a:rPr lang="en-US" sz="1600" b="1" u="sng" dirty="0">
                          <a:latin typeface="Times New Roman"/>
                          <a:ea typeface="Times New Roman"/>
                        </a:rPr>
                        <a:t>two olive branches</a:t>
                      </a:r>
                      <a:r>
                        <a:rPr lang="en-US" sz="1600" dirty="0">
                          <a:latin typeface="Times New Roman"/>
                          <a:ea typeface="Times New Roman"/>
                        </a:rPr>
                        <a:t> which are beside the two golden pipes, which empty the golden oil from themselves?" </a:t>
                      </a:r>
                      <a:r>
                        <a:rPr lang="en-US" sz="1600" baseline="30000" dirty="0">
                          <a:solidFill>
                            <a:srgbClr val="0000FF"/>
                          </a:solidFill>
                          <a:latin typeface="Times New Roman"/>
                          <a:ea typeface="Times New Roman"/>
                        </a:rPr>
                        <a:t>13</a:t>
                      </a:r>
                      <a:r>
                        <a:rPr lang="en-US" sz="1600" dirty="0">
                          <a:latin typeface="Times New Roman"/>
                          <a:ea typeface="Times New Roman"/>
                        </a:rPr>
                        <a:t>So he answered me saying, "Do you not know what these are?" And I said, "No, my lord." </a:t>
                      </a:r>
                      <a:r>
                        <a:rPr lang="en-US" sz="1600" baseline="30000" dirty="0">
                          <a:solidFill>
                            <a:srgbClr val="0000FF"/>
                          </a:solidFill>
                          <a:latin typeface="Times New Roman"/>
                          <a:ea typeface="Times New Roman"/>
                        </a:rPr>
                        <a:t>14</a:t>
                      </a:r>
                      <a:r>
                        <a:rPr lang="en-US" sz="1600" dirty="0">
                          <a:latin typeface="Times New Roman"/>
                          <a:ea typeface="Times New Roman"/>
                        </a:rPr>
                        <a:t>Then he said, "These are </a:t>
                      </a:r>
                      <a:r>
                        <a:rPr lang="en-US" sz="1600" b="1" u="sng" dirty="0">
                          <a:latin typeface="Times New Roman"/>
                          <a:ea typeface="Times New Roman"/>
                        </a:rPr>
                        <a:t>the two anointed ones</a:t>
                      </a:r>
                      <a:r>
                        <a:rPr lang="en-US" sz="1600" dirty="0">
                          <a:latin typeface="Times New Roman"/>
                          <a:ea typeface="Times New Roman"/>
                        </a:rPr>
                        <a:t>, who are standing by the Lord of the whole earth."  [</a:t>
                      </a:r>
                      <a:r>
                        <a:rPr lang="en-US" sz="1600" u="sng" dirty="0">
                          <a:solidFill>
                            <a:srgbClr val="C00000"/>
                          </a:solidFill>
                          <a:latin typeface="Times New Roman"/>
                          <a:ea typeface="Times New Roman"/>
                        </a:rPr>
                        <a:t>branches supplying oil (Holy Spirit]) to the </a:t>
                      </a:r>
                      <a:r>
                        <a:rPr lang="en-US" sz="1600" u="sng" dirty="0" err="1">
                          <a:solidFill>
                            <a:srgbClr val="C00000"/>
                          </a:solidFill>
                          <a:latin typeface="Times New Roman"/>
                          <a:ea typeface="Times New Roman"/>
                        </a:rPr>
                        <a:t>lampstand</a:t>
                      </a:r>
                      <a:r>
                        <a:rPr lang="en-US" sz="1600" u="sng" dirty="0">
                          <a:solidFill>
                            <a:srgbClr val="C00000"/>
                          </a:solidFill>
                          <a:latin typeface="Times New Roman"/>
                          <a:ea typeface="Times New Roman"/>
                        </a:rPr>
                        <a:t> – Israel</a:t>
                      </a:r>
                      <a:r>
                        <a:rPr lang="en-US" sz="1600" dirty="0">
                          <a:latin typeface="Times New Roman"/>
                          <a:ea typeface="Times New Roman"/>
                        </a:rPr>
                        <a:t>]</a:t>
                      </a:r>
                    </a:p>
                    <a:p>
                      <a:pPr marL="102870" marR="0" indent="-102870">
                        <a:spcBef>
                          <a:spcPts val="0"/>
                        </a:spcBef>
                        <a:spcAft>
                          <a:spcPts val="0"/>
                        </a:spcAft>
                      </a:pPr>
                      <a:r>
                        <a:rPr lang="en-US" sz="1600" b="1" dirty="0" smtClean="0">
                          <a:solidFill>
                            <a:srgbClr val="0000FF"/>
                          </a:solidFill>
                          <a:latin typeface="Times New Roman"/>
                          <a:ea typeface="Times New Roman"/>
                        </a:rPr>
                        <a:t>Deut</a:t>
                      </a:r>
                      <a:r>
                        <a:rPr lang="en-US" sz="1600" b="1" dirty="0">
                          <a:solidFill>
                            <a:srgbClr val="0000FF"/>
                          </a:solidFill>
                          <a:latin typeface="Times New Roman"/>
                          <a:ea typeface="Times New Roman"/>
                        </a:rPr>
                        <a:t>. 18:15</a:t>
                      </a:r>
                      <a:r>
                        <a:rPr lang="en-US" sz="1600" dirty="0">
                          <a:latin typeface="Times New Roman"/>
                          <a:ea typeface="Times New Roman"/>
                        </a:rPr>
                        <a:t> "The L</a:t>
                      </a:r>
                      <a:r>
                        <a:rPr lang="en-US" sz="1600" cap="small" dirty="0">
                          <a:latin typeface="Times New Roman"/>
                          <a:ea typeface="Times New Roman"/>
                        </a:rPr>
                        <a:t>ord</a:t>
                      </a:r>
                      <a:r>
                        <a:rPr lang="en-US" sz="1600" dirty="0">
                          <a:latin typeface="Times New Roman"/>
                          <a:ea typeface="Times New Roman"/>
                        </a:rPr>
                        <a:t> your God will raise up for you a prophet like me [</a:t>
                      </a:r>
                      <a:r>
                        <a:rPr lang="en-US" sz="1600" b="1" i="1" dirty="0">
                          <a:latin typeface="Times New Roman"/>
                          <a:ea typeface="Times New Roman"/>
                        </a:rPr>
                        <a:t>Moses</a:t>
                      </a:r>
                      <a:r>
                        <a:rPr lang="en-US" sz="1600" dirty="0">
                          <a:latin typeface="Times New Roman"/>
                          <a:ea typeface="Times New Roman"/>
                        </a:rPr>
                        <a:t>] from among you, from your countrymen, you shall listen to him. </a:t>
                      </a:r>
                    </a:p>
                    <a:p>
                      <a:pPr marL="102870" marR="0" indent="-102870">
                        <a:spcBef>
                          <a:spcPts val="0"/>
                        </a:spcBef>
                        <a:spcAft>
                          <a:spcPts val="0"/>
                        </a:spcAft>
                      </a:pPr>
                      <a:r>
                        <a:rPr lang="en-US" sz="1600" b="1" dirty="0">
                          <a:solidFill>
                            <a:srgbClr val="0000FF"/>
                          </a:solidFill>
                          <a:latin typeface="Times New Roman"/>
                          <a:ea typeface="Times New Roman"/>
                        </a:rPr>
                        <a:t>Malachi 4:5</a:t>
                      </a:r>
                      <a:r>
                        <a:rPr lang="en-US" sz="1600" dirty="0">
                          <a:latin typeface="Times New Roman"/>
                          <a:ea typeface="Times New Roman"/>
                        </a:rPr>
                        <a:t> "Behold, I am going to send you </a:t>
                      </a:r>
                      <a:r>
                        <a:rPr lang="en-US" sz="1600" b="1" u="sng" dirty="0">
                          <a:latin typeface="Times New Roman"/>
                          <a:ea typeface="Times New Roman"/>
                        </a:rPr>
                        <a:t>Elijah</a:t>
                      </a:r>
                      <a:r>
                        <a:rPr lang="en-US" sz="1600" dirty="0">
                          <a:latin typeface="Times New Roman"/>
                          <a:ea typeface="Times New Roman"/>
                        </a:rPr>
                        <a:t> the prophet before the coming of the great and terrible day of the L</a:t>
                      </a:r>
                      <a:r>
                        <a:rPr lang="en-US" sz="1600" cap="small" dirty="0">
                          <a:latin typeface="Times New Roman"/>
                          <a:ea typeface="Times New Roman"/>
                        </a:rPr>
                        <a:t>ord</a:t>
                      </a:r>
                      <a:r>
                        <a:rPr lang="en-US" sz="1600" dirty="0">
                          <a:latin typeface="Times New Roman"/>
                          <a:ea typeface="Times New Roman"/>
                        </a:rPr>
                        <a:t>.</a:t>
                      </a:r>
                    </a:p>
                    <a:p>
                      <a:pPr marL="102870" marR="0" indent="-102870">
                        <a:spcBef>
                          <a:spcPts val="0"/>
                        </a:spcBef>
                        <a:spcAft>
                          <a:spcPts val="0"/>
                        </a:spcAft>
                      </a:pPr>
                      <a:r>
                        <a:rPr lang="en-US" sz="1600" b="1" dirty="0">
                          <a:solidFill>
                            <a:srgbClr val="0000FF"/>
                          </a:solidFill>
                          <a:latin typeface="Times New Roman"/>
                          <a:ea typeface="Times New Roman"/>
                        </a:rPr>
                        <a:t>John 1:21</a:t>
                      </a:r>
                      <a:r>
                        <a:rPr lang="en-US" sz="1600" dirty="0">
                          <a:latin typeface="Times New Roman"/>
                          <a:ea typeface="Times New Roman"/>
                        </a:rPr>
                        <a:t> And they asked him, "What then? </a:t>
                      </a:r>
                      <a:r>
                        <a:rPr lang="en-US" sz="1600" b="1" u="sng" dirty="0">
                          <a:latin typeface="Times New Roman"/>
                          <a:ea typeface="Times New Roman"/>
                        </a:rPr>
                        <a:t>Are you Elijah</a:t>
                      </a:r>
                      <a:r>
                        <a:rPr lang="en-US" sz="1600" dirty="0">
                          <a:latin typeface="Times New Roman"/>
                          <a:ea typeface="Times New Roman"/>
                        </a:rPr>
                        <a:t>?" And he said, "I am not." "</a:t>
                      </a:r>
                      <a:r>
                        <a:rPr lang="en-US" sz="1600" b="1" u="sng" dirty="0">
                          <a:latin typeface="Times New Roman"/>
                          <a:ea typeface="Times New Roman"/>
                        </a:rPr>
                        <a:t>Are you the Prophet</a:t>
                      </a:r>
                      <a:r>
                        <a:rPr lang="en-US" sz="1600" dirty="0">
                          <a:latin typeface="Times New Roman"/>
                          <a:ea typeface="Times New Roman"/>
                        </a:rPr>
                        <a:t>?" And he answered, "No." </a:t>
                      </a:r>
                    </a:p>
                    <a:p>
                      <a:pPr marL="102870" marR="0" indent="-102870">
                        <a:spcBef>
                          <a:spcPts val="0"/>
                        </a:spcBef>
                        <a:spcAft>
                          <a:spcPts val="0"/>
                        </a:spcAft>
                      </a:pPr>
                      <a:r>
                        <a:rPr lang="en-US" sz="1600" b="1" dirty="0">
                          <a:solidFill>
                            <a:srgbClr val="0000FF"/>
                          </a:solidFill>
                          <a:latin typeface="Times New Roman"/>
                          <a:ea typeface="Times New Roman"/>
                        </a:rPr>
                        <a:t>Matthew 17:2-3</a:t>
                      </a:r>
                      <a:r>
                        <a:rPr lang="en-US" sz="1600" dirty="0">
                          <a:latin typeface="Times New Roman"/>
                          <a:ea typeface="Times New Roman"/>
                        </a:rPr>
                        <a:t> And He was transfigured before them; and His face shone like the sun, and His garments became as white as light. </a:t>
                      </a:r>
                      <a:r>
                        <a:rPr lang="en-US" sz="1600" baseline="30000" dirty="0">
                          <a:solidFill>
                            <a:srgbClr val="0000FF"/>
                          </a:solidFill>
                          <a:latin typeface="Times New Roman"/>
                          <a:ea typeface="Times New Roman"/>
                        </a:rPr>
                        <a:t>3</a:t>
                      </a:r>
                      <a:r>
                        <a:rPr lang="en-US" sz="1600" dirty="0">
                          <a:latin typeface="Times New Roman"/>
                          <a:ea typeface="Times New Roman"/>
                        </a:rPr>
                        <a:t>And behold, </a:t>
                      </a:r>
                      <a:r>
                        <a:rPr lang="en-US" sz="1600" b="1" u="sng" dirty="0">
                          <a:latin typeface="Times New Roman"/>
                          <a:ea typeface="Times New Roman"/>
                        </a:rPr>
                        <a:t>Moses</a:t>
                      </a:r>
                      <a:r>
                        <a:rPr lang="en-US" sz="1600" dirty="0">
                          <a:latin typeface="Times New Roman"/>
                          <a:ea typeface="Times New Roman"/>
                        </a:rPr>
                        <a:t> and </a:t>
                      </a:r>
                      <a:r>
                        <a:rPr lang="en-US" sz="1600" b="1" u="sng" dirty="0">
                          <a:latin typeface="Times New Roman"/>
                          <a:ea typeface="Times New Roman"/>
                        </a:rPr>
                        <a:t>Elijah</a:t>
                      </a:r>
                      <a:r>
                        <a:rPr lang="en-US" sz="1600" dirty="0">
                          <a:latin typeface="Times New Roman"/>
                          <a:ea typeface="Times New Roman"/>
                        </a:rPr>
                        <a:t> appeared to them, talking with Him. </a:t>
                      </a:r>
                    </a:p>
                    <a:p>
                      <a:pPr marL="102870" marR="0" indent="-102870">
                        <a:spcBef>
                          <a:spcPts val="0"/>
                        </a:spcBef>
                        <a:spcAft>
                          <a:spcPts val="0"/>
                        </a:spcAft>
                      </a:pPr>
                      <a:r>
                        <a:rPr lang="en-US" sz="1600" b="1" u="sng" dirty="0">
                          <a:solidFill>
                            <a:srgbClr val="C00000"/>
                          </a:solidFill>
                          <a:latin typeface="Times New Roman"/>
                          <a:ea typeface="Times New Roman"/>
                        </a:rPr>
                        <a:t>Moses represents The LAW, Elijah the Prophets</a:t>
                      </a:r>
                      <a:r>
                        <a:rPr lang="en-US" sz="1600" dirty="0">
                          <a:latin typeface="Times New Roman"/>
                          <a:ea typeface="Times New Roman"/>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11: 5-6</a:t>
            </a:r>
          </a:p>
        </p:txBody>
      </p:sp>
      <p:sp>
        <p:nvSpPr>
          <p:cNvPr id="3" name="Content Placeholder 2"/>
          <p:cNvSpPr>
            <a:spLocks noGrp="1"/>
          </p:cNvSpPr>
          <p:nvPr>
            <p:ph idx="1"/>
          </p:nvPr>
        </p:nvSpPr>
        <p:spPr/>
        <p:txBody>
          <a:bodyPr>
            <a:normAutofit lnSpcReduction="10000"/>
          </a:bodyPr>
          <a:lstStyle/>
          <a:p>
            <a:pPr>
              <a:buNone/>
            </a:pPr>
            <a:r>
              <a:rPr lang="en-US" baseline="30000" dirty="0" smtClean="0">
                <a:solidFill>
                  <a:srgbClr val="0000FF"/>
                </a:solidFill>
              </a:rPr>
              <a:t>5</a:t>
            </a:r>
            <a:r>
              <a:rPr lang="en-US" dirty="0" smtClean="0"/>
              <a:t>And if anyone desires to harm them, </a:t>
            </a:r>
            <a:r>
              <a:rPr lang="en-US" u="sng" dirty="0" smtClean="0"/>
              <a:t>fire</a:t>
            </a:r>
            <a:r>
              <a:rPr lang="en-US" dirty="0" smtClean="0"/>
              <a:t> proceeds out of their mouth and devours their enemies; and if anyone would desire to harm them, in this manner he must be killed. </a:t>
            </a:r>
            <a:r>
              <a:rPr lang="en-US" baseline="30000" dirty="0" smtClean="0">
                <a:solidFill>
                  <a:srgbClr val="0000FF"/>
                </a:solidFill>
              </a:rPr>
              <a:t>6</a:t>
            </a:r>
            <a:r>
              <a:rPr lang="en-US" dirty="0" smtClean="0"/>
              <a:t>These have the power to </a:t>
            </a:r>
            <a:r>
              <a:rPr lang="en-US" u="sng" dirty="0" smtClean="0"/>
              <a:t>shut up the sky</a:t>
            </a:r>
            <a:r>
              <a:rPr lang="en-US" dirty="0" smtClean="0"/>
              <a:t>, in order that rain may not fall during the days of their prophesying; and they have power over the waters to turn them into </a:t>
            </a:r>
            <a:r>
              <a:rPr lang="en-US" u="sng" dirty="0" smtClean="0"/>
              <a:t>blood</a:t>
            </a:r>
            <a:r>
              <a:rPr lang="en-US" dirty="0" smtClean="0"/>
              <a:t>, and to smite the earth with every </a:t>
            </a:r>
            <a:r>
              <a:rPr lang="en-US" u="sng" dirty="0" smtClean="0"/>
              <a:t>plague</a:t>
            </a:r>
            <a:r>
              <a:rPr lang="en-US" dirty="0" smtClean="0"/>
              <a:t>, as often as they desire.</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Revelation of Jesus Christ</a:t>
            </a:r>
            <a:br>
              <a:rPr lang="en-US" dirty="0" smtClean="0"/>
            </a:br>
            <a:endParaRPr lang="en-US" dirty="0"/>
          </a:p>
        </p:txBody>
      </p:sp>
      <p:sp>
        <p:nvSpPr>
          <p:cNvPr id="3" name="Subtitle 2"/>
          <p:cNvSpPr>
            <a:spLocks noGrp="1"/>
          </p:cNvSpPr>
          <p:nvPr>
            <p:ph type="subTitle" idx="1"/>
          </p:nvPr>
        </p:nvSpPr>
        <p:spPr>
          <a:xfrm>
            <a:off x="1371600" y="3657600"/>
            <a:ext cx="6400800" cy="1752600"/>
          </a:xfrm>
        </p:spPr>
        <p:txBody>
          <a:bodyPr>
            <a:normAutofit/>
          </a:bodyPr>
          <a:lstStyle/>
          <a:p>
            <a:r>
              <a:rPr lang="en-US" sz="4400" dirty="0" smtClean="0"/>
              <a:t>Rev 11 of 22</a:t>
            </a:r>
            <a:endParaRPr lang="en-US" sz="4400" dirty="0"/>
          </a:p>
        </p:txBody>
      </p:sp>
      <p:sp>
        <p:nvSpPr>
          <p:cNvPr id="5" name="TextBox 4"/>
          <p:cNvSpPr txBox="1"/>
          <p:nvPr/>
        </p:nvSpPr>
        <p:spPr>
          <a:xfrm>
            <a:off x="762000" y="5105400"/>
            <a:ext cx="7772400" cy="830997"/>
          </a:xfrm>
          <a:prstGeom prst="rect">
            <a:avLst/>
          </a:prstGeom>
          <a:noFill/>
        </p:spPr>
        <p:txBody>
          <a:bodyPr wrap="square" rtlCol="0">
            <a:spAutoFit/>
          </a:bodyPr>
          <a:lstStyle/>
          <a:p>
            <a:r>
              <a:rPr lang="en-US" sz="2000" b="1" i="1" dirty="0" smtClean="0">
                <a:solidFill>
                  <a:schemeClr val="tx2"/>
                </a:solidFill>
              </a:rPr>
              <a:t>Rev. 1:3</a:t>
            </a:r>
            <a:r>
              <a:rPr lang="en-US" sz="2000" i="1" dirty="0" smtClean="0">
                <a:solidFill>
                  <a:schemeClr val="tx2"/>
                </a:solidFill>
              </a:rPr>
              <a:t> </a:t>
            </a:r>
            <a:r>
              <a:rPr lang="en-US" sz="2000" i="1" dirty="0" smtClean="0">
                <a:solidFill>
                  <a:srgbClr val="FF0000"/>
                </a:solidFill>
              </a:rPr>
              <a:t>Blessed is he who </a:t>
            </a:r>
            <a:r>
              <a:rPr lang="en-US" sz="2800" b="1" i="1" u="sng" dirty="0" smtClean="0">
                <a:solidFill>
                  <a:schemeClr val="tx2">
                    <a:lumMod val="75000"/>
                  </a:schemeClr>
                </a:solidFill>
              </a:rPr>
              <a:t>reads</a:t>
            </a:r>
            <a:r>
              <a:rPr lang="en-US" sz="2800" i="1" dirty="0" smtClean="0">
                <a:solidFill>
                  <a:srgbClr val="FF0000"/>
                </a:solidFill>
              </a:rPr>
              <a:t> </a:t>
            </a:r>
            <a:r>
              <a:rPr lang="en-US" sz="2000" i="1" dirty="0" smtClean="0">
                <a:solidFill>
                  <a:srgbClr val="FF0000"/>
                </a:solidFill>
              </a:rPr>
              <a:t>and those who </a:t>
            </a:r>
            <a:r>
              <a:rPr lang="en-US" sz="2000" b="1" i="1" u="sng" dirty="0" smtClean="0">
                <a:solidFill>
                  <a:srgbClr val="FF0000"/>
                </a:solidFill>
              </a:rPr>
              <a:t>hear</a:t>
            </a:r>
            <a:r>
              <a:rPr lang="en-US" sz="2000" i="1" dirty="0" smtClean="0">
                <a:solidFill>
                  <a:srgbClr val="FF0000"/>
                </a:solidFill>
              </a:rPr>
              <a:t> the words of the prophecy, and </a:t>
            </a:r>
            <a:r>
              <a:rPr lang="en-US" sz="2000" b="1" i="1" u="sng" dirty="0" smtClean="0">
                <a:solidFill>
                  <a:srgbClr val="FF0000"/>
                </a:solidFill>
              </a:rPr>
              <a:t>heed</a:t>
            </a:r>
            <a:r>
              <a:rPr lang="en-US" sz="2000" i="1" dirty="0" smtClean="0">
                <a:solidFill>
                  <a:srgbClr val="FF0000"/>
                </a:solidFill>
              </a:rPr>
              <a:t> the things which are written in it; for the time is near</a:t>
            </a:r>
            <a:r>
              <a:rPr lang="en-US" sz="2000" i="1" dirty="0" smtClean="0"/>
              <a:t>.</a:t>
            </a:r>
            <a:r>
              <a:rPr lang="en-US" sz="2000" dirty="0" smtClean="0"/>
              <a:t> </a:t>
            </a:r>
          </a:p>
        </p:txBody>
      </p:sp>
      <p:sp>
        <p:nvSpPr>
          <p:cNvPr id="13313" name="Text Box 1"/>
          <p:cNvSpPr txBox="1">
            <a:spLocks noChangeArrowheads="1"/>
          </p:cNvSpPr>
          <p:nvPr/>
        </p:nvSpPr>
        <p:spPr bwMode="auto">
          <a:xfrm>
            <a:off x="3352800" y="457200"/>
            <a:ext cx="4876800" cy="1015663"/>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00FF"/>
                </a:solidFill>
                <a:effectLst/>
                <a:latin typeface="Times New Roman" pitchFamily="18" charset="0"/>
              </a:rPr>
              <a:t>Rev. 22:10</a:t>
            </a:r>
            <a:r>
              <a:rPr kumimoji="0" lang="en-US" sz="2000" b="0" i="0" u="none" strike="noStrike" cap="none" normalizeH="0" baseline="0" dirty="0" smtClean="0">
                <a:ln>
                  <a:noFill/>
                </a:ln>
                <a:solidFill>
                  <a:schemeClr val="tx1"/>
                </a:solidFill>
                <a:effectLst/>
                <a:latin typeface="Times New Roman" pitchFamily="18" charset="0"/>
              </a:rPr>
              <a:t> And he said to me, "Do not seal up the words of the prophecy of th</a:t>
            </a:r>
            <a:r>
              <a:rPr kumimoji="0" lang="en-US" sz="2000" b="0" i="0" u="none" strike="noStrike" cap="none" normalizeH="0" baseline="0" dirty="0" smtClean="0">
                <a:ln>
                  <a:noFill/>
                </a:ln>
                <a:solidFill>
                  <a:schemeClr val="tx1"/>
                </a:solidFill>
                <a:effectLst/>
                <a:latin typeface="Calibri" pitchFamily="34" charset="0"/>
              </a:rPr>
              <a:t>is book, for the time is near. </a:t>
            </a:r>
            <a:endParaRPr kumimoji="0" lang="en-US" sz="2800" b="0" i="0" u="none" strike="noStrike" cap="none" normalizeH="0" baseline="0" dirty="0" smtClean="0">
              <a:ln>
                <a:noFill/>
              </a:ln>
              <a:solidFill>
                <a:schemeClr val="tx1"/>
              </a:solidFill>
              <a:effectLst/>
              <a:latin typeface="Arial" pitchFamily="34" charset="0"/>
            </a:endParaRPr>
          </a:p>
        </p:txBody>
      </p:sp>
      <p:pic>
        <p:nvPicPr>
          <p:cNvPr id="4" name="Picture 2" descr="D:\BIBLE STUDY\MBC Community Teaching\DTW\Final-Revelation development files, DTW\PatSmith-jpgs\16.jpg"/>
          <p:cNvPicPr>
            <a:picLocks noChangeAspect="1" noChangeArrowheads="1"/>
          </p:cNvPicPr>
          <p:nvPr/>
        </p:nvPicPr>
        <p:blipFill>
          <a:blip r:embed="rId2" cstate="print"/>
          <a:srcRect/>
          <a:stretch>
            <a:fillRect/>
          </a:stretch>
        </p:blipFill>
        <p:spPr bwMode="auto">
          <a:xfrm>
            <a:off x="0" y="0"/>
            <a:ext cx="2892830" cy="2209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20</a:t>
            </a:fld>
            <a:endParaRPr lang="en-US"/>
          </a:p>
        </p:txBody>
      </p:sp>
      <p:sp>
        <p:nvSpPr>
          <p:cNvPr id="8" name="TextBox 7"/>
          <p:cNvSpPr txBox="1"/>
          <p:nvPr/>
        </p:nvSpPr>
        <p:spPr>
          <a:xfrm>
            <a:off x="626851" y="228600"/>
            <a:ext cx="7907549"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graphicFrame>
        <p:nvGraphicFramePr>
          <p:cNvPr id="7" name="Table 6"/>
          <p:cNvGraphicFramePr>
            <a:graphicFrameLocks noGrp="1"/>
          </p:cNvGraphicFramePr>
          <p:nvPr/>
        </p:nvGraphicFramePr>
        <p:xfrm>
          <a:off x="228600" y="762000"/>
          <a:ext cx="8915400" cy="5562600"/>
        </p:xfrm>
        <a:graphic>
          <a:graphicData uri="http://schemas.openxmlformats.org/drawingml/2006/table">
            <a:tbl>
              <a:tblPr/>
              <a:tblGrid>
                <a:gridCol w="2401375"/>
                <a:gridCol w="3466025"/>
                <a:gridCol w="3048000"/>
              </a:tblGrid>
              <a:tr h="5562600">
                <a:tc>
                  <a:txBody>
                    <a:bodyPr/>
                    <a:lstStyle/>
                    <a:p>
                      <a:pPr marL="0" marR="0" indent="127000">
                        <a:spcBef>
                          <a:spcPts val="0"/>
                        </a:spcBef>
                        <a:spcAft>
                          <a:spcPts val="0"/>
                        </a:spcAft>
                      </a:pPr>
                      <a:r>
                        <a:rPr lang="en-US" sz="1800" baseline="30000" dirty="0">
                          <a:solidFill>
                            <a:srgbClr val="0000FF"/>
                          </a:solidFill>
                          <a:latin typeface="Times New Roman"/>
                          <a:ea typeface="Times New Roman"/>
                        </a:rPr>
                        <a:t>5</a:t>
                      </a:r>
                      <a:r>
                        <a:rPr lang="en-US" sz="1800" dirty="0">
                          <a:latin typeface="Times New Roman"/>
                          <a:ea typeface="Times New Roman"/>
                        </a:rPr>
                        <a:t>And </a:t>
                      </a:r>
                      <a:r>
                        <a:rPr lang="en-US" sz="1800" b="1" u="sng" dirty="0">
                          <a:solidFill>
                            <a:srgbClr val="C00000"/>
                          </a:solidFill>
                          <a:latin typeface="Times New Roman"/>
                          <a:ea typeface="Times New Roman"/>
                        </a:rPr>
                        <a:t>if anyone desires to harm them, fire proceeds out of their mouth</a:t>
                      </a:r>
                      <a:r>
                        <a:rPr lang="en-US" sz="1800" dirty="0">
                          <a:latin typeface="Times New Roman"/>
                          <a:ea typeface="Times New Roman"/>
                        </a:rPr>
                        <a:t> and devours their enemies; and if anyone would desire to harm them, in this manner he must be killed. </a:t>
                      </a:r>
                      <a:r>
                        <a:rPr lang="en-US" sz="1800" baseline="30000" dirty="0">
                          <a:solidFill>
                            <a:srgbClr val="0000FF"/>
                          </a:solidFill>
                          <a:latin typeface="Times New Roman"/>
                          <a:ea typeface="Times New Roman"/>
                        </a:rPr>
                        <a:t>6</a:t>
                      </a:r>
                      <a:r>
                        <a:rPr lang="en-US" sz="1800" dirty="0">
                          <a:latin typeface="Times New Roman"/>
                          <a:ea typeface="Times New Roman"/>
                        </a:rPr>
                        <a:t>These have the </a:t>
                      </a:r>
                      <a:r>
                        <a:rPr lang="en-US" sz="1800" b="1" u="sng" dirty="0">
                          <a:solidFill>
                            <a:srgbClr val="C00000"/>
                          </a:solidFill>
                          <a:latin typeface="Times New Roman"/>
                          <a:ea typeface="Times New Roman"/>
                        </a:rPr>
                        <a:t>power to shut up the sky</a:t>
                      </a:r>
                      <a:r>
                        <a:rPr lang="en-US" sz="1800" dirty="0">
                          <a:latin typeface="Times New Roman"/>
                          <a:ea typeface="Times New Roman"/>
                        </a:rPr>
                        <a:t>, in order </a:t>
                      </a:r>
                      <a:r>
                        <a:rPr lang="en-US" sz="1800" b="1" u="sng" dirty="0">
                          <a:latin typeface="Times New Roman"/>
                          <a:ea typeface="Times New Roman"/>
                        </a:rPr>
                        <a:t>that rain may not fall during the days of their prophesying</a:t>
                      </a:r>
                      <a:r>
                        <a:rPr lang="en-US" sz="1800" dirty="0">
                          <a:latin typeface="Times New Roman"/>
                          <a:ea typeface="Times New Roman"/>
                        </a:rPr>
                        <a:t>; and they have </a:t>
                      </a:r>
                      <a:r>
                        <a:rPr lang="en-US" sz="1800" b="1" u="sng" dirty="0">
                          <a:solidFill>
                            <a:srgbClr val="C00000"/>
                          </a:solidFill>
                          <a:latin typeface="Times New Roman"/>
                          <a:ea typeface="Times New Roman"/>
                        </a:rPr>
                        <a:t>power over the waters to turn them into blood</a:t>
                      </a:r>
                      <a:r>
                        <a:rPr lang="en-US" sz="1800" dirty="0">
                          <a:latin typeface="Times New Roman"/>
                          <a:ea typeface="Times New Roman"/>
                        </a:rPr>
                        <a:t>, and to smite the earth with </a:t>
                      </a:r>
                      <a:r>
                        <a:rPr lang="en-US" sz="1800" b="1" u="sng" dirty="0">
                          <a:solidFill>
                            <a:srgbClr val="C00000"/>
                          </a:solidFill>
                          <a:latin typeface="Times New Roman"/>
                          <a:ea typeface="Times New Roman"/>
                        </a:rPr>
                        <a:t>every plague</a:t>
                      </a:r>
                      <a:r>
                        <a:rPr lang="en-US" sz="1800" dirty="0">
                          <a:latin typeface="Times New Roman"/>
                          <a:ea typeface="Times New Roman"/>
                        </a:rPr>
                        <a:t>, as </a:t>
                      </a:r>
                      <a:r>
                        <a:rPr lang="en-US" sz="1800" b="1" u="sng" dirty="0">
                          <a:solidFill>
                            <a:srgbClr val="C00000"/>
                          </a:solidFill>
                          <a:latin typeface="Times New Roman"/>
                          <a:ea typeface="Times New Roman"/>
                        </a:rPr>
                        <a:t>often as they desire.</a:t>
                      </a:r>
                      <a:endParaRPr lang="en-US" sz="1800" dirty="0">
                        <a:latin typeface="Times New Roman"/>
                        <a:ea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800" b="1">
                          <a:solidFill>
                            <a:srgbClr val="0000FF"/>
                          </a:solidFill>
                          <a:latin typeface="Times New Roman"/>
                          <a:ea typeface="Times New Roman"/>
                        </a:rPr>
                        <a:t>Exodus 7:19</a:t>
                      </a:r>
                      <a:r>
                        <a:rPr lang="en-US" sz="1800">
                          <a:latin typeface="Times New Roman"/>
                          <a:ea typeface="Times New Roman"/>
                        </a:rPr>
                        <a:t> Then the L</a:t>
                      </a:r>
                      <a:r>
                        <a:rPr lang="en-US" sz="1800" cap="small">
                          <a:latin typeface="Times New Roman"/>
                          <a:ea typeface="Times New Roman"/>
                        </a:rPr>
                        <a:t>ord</a:t>
                      </a:r>
                      <a:r>
                        <a:rPr lang="en-US" sz="1800">
                          <a:latin typeface="Times New Roman"/>
                          <a:ea typeface="Times New Roman"/>
                        </a:rPr>
                        <a:t> said to </a:t>
                      </a:r>
                      <a:r>
                        <a:rPr lang="en-US" sz="1800" u="sng">
                          <a:latin typeface="Times New Roman"/>
                          <a:ea typeface="Times New Roman"/>
                        </a:rPr>
                        <a:t>Moses</a:t>
                      </a:r>
                      <a:r>
                        <a:rPr lang="en-US" sz="1800">
                          <a:latin typeface="Times New Roman"/>
                          <a:ea typeface="Times New Roman"/>
                        </a:rPr>
                        <a:t>, "Say to Aaron, 'Take your staff and stretch out your hand over the waters of Egypt, … </a:t>
                      </a:r>
                      <a:r>
                        <a:rPr lang="en-US" sz="1800" b="1" u="sng">
                          <a:solidFill>
                            <a:srgbClr val="C00000"/>
                          </a:solidFill>
                          <a:latin typeface="Times New Roman"/>
                          <a:ea typeface="Times New Roman"/>
                        </a:rPr>
                        <a:t>that they may become blood</a:t>
                      </a:r>
                      <a:r>
                        <a:rPr lang="en-US" sz="1800">
                          <a:latin typeface="Times New Roman"/>
                          <a:ea typeface="Times New Roman"/>
                        </a:rPr>
                        <a:t>; ...' "</a:t>
                      </a:r>
                    </a:p>
                    <a:p>
                      <a:pPr marL="102870" marR="0" indent="-102870">
                        <a:spcBef>
                          <a:spcPts val="0"/>
                        </a:spcBef>
                        <a:spcAft>
                          <a:spcPts val="0"/>
                        </a:spcAft>
                      </a:pPr>
                      <a:r>
                        <a:rPr lang="en-US" sz="1800" b="1">
                          <a:solidFill>
                            <a:srgbClr val="0000FF"/>
                          </a:solidFill>
                          <a:latin typeface="Times New Roman"/>
                          <a:ea typeface="Times New Roman"/>
                        </a:rPr>
                        <a:t>2 Kings 1:10</a:t>
                      </a:r>
                      <a:r>
                        <a:rPr lang="en-US" sz="1800">
                          <a:latin typeface="Times New Roman"/>
                          <a:ea typeface="Times New Roman"/>
                        </a:rPr>
                        <a:t> And </a:t>
                      </a:r>
                      <a:r>
                        <a:rPr lang="en-US" sz="1800" u="sng">
                          <a:latin typeface="Times New Roman"/>
                          <a:ea typeface="Times New Roman"/>
                        </a:rPr>
                        <a:t>Elijah</a:t>
                      </a:r>
                      <a:r>
                        <a:rPr lang="en-US" sz="1800">
                          <a:latin typeface="Times New Roman"/>
                          <a:ea typeface="Times New Roman"/>
                        </a:rPr>
                        <a:t> answered and said to the captain of fifty, "If I am a man of God, </a:t>
                      </a:r>
                      <a:r>
                        <a:rPr lang="en-US" sz="1800" b="1" u="sng">
                          <a:solidFill>
                            <a:srgbClr val="C00000"/>
                          </a:solidFill>
                          <a:latin typeface="Times New Roman"/>
                          <a:ea typeface="Times New Roman"/>
                        </a:rPr>
                        <a:t>let fire come down from heaven</a:t>
                      </a:r>
                      <a:r>
                        <a:rPr lang="en-US" sz="1800">
                          <a:latin typeface="Times New Roman"/>
                          <a:ea typeface="Times New Roman"/>
                        </a:rPr>
                        <a:t> and consume you and your fifty." Then </a:t>
                      </a:r>
                      <a:r>
                        <a:rPr lang="en-US" sz="1800" u="sng">
                          <a:latin typeface="Times New Roman"/>
                          <a:ea typeface="Times New Roman"/>
                        </a:rPr>
                        <a:t>fire</a:t>
                      </a:r>
                      <a:r>
                        <a:rPr lang="en-US" sz="1800">
                          <a:latin typeface="Times New Roman"/>
                          <a:ea typeface="Times New Roman"/>
                        </a:rPr>
                        <a:t> came down from heaven and consumed him and his fifty. </a:t>
                      </a:r>
                    </a:p>
                    <a:p>
                      <a:pPr marL="102870" marR="0" indent="-102870">
                        <a:spcBef>
                          <a:spcPts val="0"/>
                        </a:spcBef>
                        <a:spcAft>
                          <a:spcPts val="0"/>
                        </a:spcAft>
                      </a:pPr>
                      <a:r>
                        <a:rPr lang="en-US" sz="1800" b="1">
                          <a:solidFill>
                            <a:srgbClr val="0000FF"/>
                          </a:solidFill>
                          <a:latin typeface="Times New Roman"/>
                          <a:ea typeface="Times New Roman"/>
                        </a:rPr>
                        <a:t>1 Kings 17:1</a:t>
                      </a:r>
                      <a:r>
                        <a:rPr lang="en-US" sz="1800">
                          <a:latin typeface="Times New Roman"/>
                          <a:ea typeface="Times New Roman"/>
                        </a:rPr>
                        <a:t> Now </a:t>
                      </a:r>
                      <a:r>
                        <a:rPr lang="en-US" sz="1800" u="sng">
                          <a:latin typeface="Times New Roman"/>
                          <a:ea typeface="Times New Roman"/>
                        </a:rPr>
                        <a:t>Elijah</a:t>
                      </a:r>
                      <a:r>
                        <a:rPr lang="en-US" sz="1800">
                          <a:latin typeface="Times New Roman"/>
                          <a:ea typeface="Times New Roman"/>
                        </a:rPr>
                        <a:t> the Tishbite, who was of the settlers of Gilead, said to Ahab, "As the L</a:t>
                      </a:r>
                      <a:r>
                        <a:rPr lang="en-US" sz="1800" cap="small">
                          <a:latin typeface="Times New Roman"/>
                          <a:ea typeface="Times New Roman"/>
                        </a:rPr>
                        <a:t>ord</a:t>
                      </a:r>
                      <a:r>
                        <a:rPr lang="en-US" sz="1800">
                          <a:latin typeface="Times New Roman"/>
                          <a:ea typeface="Times New Roman"/>
                        </a:rPr>
                        <a:t>, the God of Israel lives, before whom I stand, surely </a:t>
                      </a:r>
                      <a:r>
                        <a:rPr lang="en-US" sz="1800" b="1" u="sng">
                          <a:solidFill>
                            <a:srgbClr val="C00000"/>
                          </a:solidFill>
                          <a:latin typeface="Times New Roman"/>
                          <a:ea typeface="Times New Roman"/>
                        </a:rPr>
                        <a:t>there shall be neither dew nor rain</a:t>
                      </a:r>
                      <a:r>
                        <a:rPr lang="en-US" sz="1800">
                          <a:latin typeface="Times New Roman"/>
                          <a:ea typeface="Times New Roman"/>
                        </a:rPr>
                        <a:t> these years, except by my word."</a:t>
                      </a:r>
                      <a:r>
                        <a:rPr lang="en-US" sz="1800" b="1">
                          <a:solidFill>
                            <a:srgbClr val="0000FF"/>
                          </a:solidFill>
                          <a:latin typeface="Times New Roman"/>
                          <a:ea typeface="Times New Roman"/>
                        </a:rPr>
                        <a:t> </a:t>
                      </a:r>
                      <a:endParaRPr lang="en-US" sz="1800">
                        <a:latin typeface="Times New Roman"/>
                        <a:ea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 Protection?</a:t>
                      </a:r>
                    </a:p>
                    <a:p>
                      <a:pPr marL="0" marR="0">
                        <a:spcBef>
                          <a:spcPts val="0"/>
                        </a:spcBef>
                        <a:spcAft>
                          <a:spcPts val="0"/>
                        </a:spcAft>
                      </a:pPr>
                      <a:r>
                        <a:rPr lang="en-US" sz="1800" dirty="0">
                          <a:latin typeface="Times New Roman"/>
                          <a:ea typeface="Times New Roman"/>
                        </a:rPr>
                        <a:t>- Power?</a:t>
                      </a:r>
                    </a:p>
                    <a:p>
                      <a:pPr marL="0" marR="0">
                        <a:spcBef>
                          <a:spcPts val="0"/>
                        </a:spcBef>
                        <a:spcAft>
                          <a:spcPts val="0"/>
                        </a:spcAft>
                      </a:pPr>
                      <a:endParaRPr lang="en-US" sz="1800" b="1" u="sng" dirty="0" smtClean="0">
                        <a:solidFill>
                          <a:srgbClr val="C00000"/>
                        </a:solidFill>
                        <a:latin typeface="Times New Roman"/>
                        <a:ea typeface="Times New Roman"/>
                      </a:endParaRPr>
                    </a:p>
                    <a:p>
                      <a:pPr marL="0" marR="0">
                        <a:spcBef>
                          <a:spcPts val="0"/>
                        </a:spcBef>
                        <a:spcAft>
                          <a:spcPts val="0"/>
                        </a:spcAft>
                      </a:pPr>
                      <a:r>
                        <a:rPr lang="en-US" sz="1800" b="1" u="sng" dirty="0" smtClean="0">
                          <a:solidFill>
                            <a:srgbClr val="C00000"/>
                          </a:solidFill>
                          <a:latin typeface="Times New Roman"/>
                          <a:ea typeface="Times New Roman"/>
                        </a:rPr>
                        <a:t>Moses</a:t>
                      </a:r>
                      <a:r>
                        <a:rPr lang="en-US" sz="1800" b="1" u="sng" dirty="0">
                          <a:solidFill>
                            <a:srgbClr val="C00000"/>
                          </a:solidFill>
                          <a:latin typeface="Times New Roman"/>
                          <a:ea typeface="Times New Roman"/>
                        </a:rPr>
                        <a:t>’ Plagues:</a:t>
                      </a:r>
                      <a:endParaRPr lang="en-US" sz="1800" dirty="0">
                        <a:latin typeface="Times New Roman"/>
                        <a:ea typeface="Times New Roman"/>
                      </a:endParaRPr>
                    </a:p>
                    <a:p>
                      <a:pPr marL="0" marR="0">
                        <a:spcBef>
                          <a:spcPts val="0"/>
                        </a:spcBef>
                        <a:spcAft>
                          <a:spcPts val="0"/>
                        </a:spcAft>
                      </a:pPr>
                      <a:r>
                        <a:rPr lang="en-US" sz="1500" dirty="0">
                          <a:latin typeface="Times New Roman"/>
                          <a:ea typeface="Times New Roman"/>
                        </a:rPr>
                        <a:t>Plague of Blood: Ex. 7:14–25</a:t>
                      </a:r>
                    </a:p>
                    <a:p>
                      <a:pPr marL="0" marR="0">
                        <a:spcBef>
                          <a:spcPts val="0"/>
                        </a:spcBef>
                        <a:spcAft>
                          <a:spcPts val="0"/>
                        </a:spcAft>
                      </a:pPr>
                      <a:r>
                        <a:rPr lang="en-US" sz="1500" dirty="0">
                          <a:latin typeface="Times New Roman"/>
                          <a:ea typeface="Times New Roman"/>
                        </a:rPr>
                        <a:t>Plague of Frogs: Ex. 7:25–8:11</a:t>
                      </a:r>
                    </a:p>
                    <a:p>
                      <a:pPr marL="0" marR="0">
                        <a:spcBef>
                          <a:spcPts val="0"/>
                        </a:spcBef>
                        <a:spcAft>
                          <a:spcPts val="0"/>
                        </a:spcAft>
                      </a:pPr>
                      <a:r>
                        <a:rPr lang="en-US" sz="1500" dirty="0">
                          <a:latin typeface="Times New Roman"/>
                          <a:ea typeface="Times New Roman"/>
                        </a:rPr>
                        <a:t>Plague of Lice: Ex. 8:16–19</a:t>
                      </a:r>
                    </a:p>
                    <a:p>
                      <a:pPr marL="0" marR="0">
                        <a:spcBef>
                          <a:spcPts val="0"/>
                        </a:spcBef>
                        <a:spcAft>
                          <a:spcPts val="0"/>
                        </a:spcAft>
                      </a:pPr>
                      <a:r>
                        <a:rPr lang="en-US" sz="1500" dirty="0">
                          <a:latin typeface="Times New Roman"/>
                          <a:ea typeface="Times New Roman"/>
                        </a:rPr>
                        <a:t>Plague of Flies: Ex. 8:20–32</a:t>
                      </a:r>
                    </a:p>
                    <a:p>
                      <a:pPr marL="0" marR="0">
                        <a:spcBef>
                          <a:spcPts val="0"/>
                        </a:spcBef>
                        <a:spcAft>
                          <a:spcPts val="0"/>
                        </a:spcAft>
                      </a:pPr>
                      <a:r>
                        <a:rPr lang="en-US" sz="1500" dirty="0">
                          <a:latin typeface="Times New Roman"/>
                          <a:ea typeface="Times New Roman"/>
                        </a:rPr>
                        <a:t>Plague of Livestock Death: Ex. 9:1–7</a:t>
                      </a:r>
                    </a:p>
                    <a:p>
                      <a:pPr marL="0" marR="0">
                        <a:spcBef>
                          <a:spcPts val="0"/>
                        </a:spcBef>
                        <a:spcAft>
                          <a:spcPts val="0"/>
                        </a:spcAft>
                      </a:pPr>
                      <a:r>
                        <a:rPr lang="en-US" sz="1500" dirty="0">
                          <a:latin typeface="Times New Roman"/>
                          <a:ea typeface="Times New Roman"/>
                        </a:rPr>
                        <a:t>Plague of Boils: Ex. 9:8–12</a:t>
                      </a:r>
                    </a:p>
                    <a:p>
                      <a:pPr marL="0" marR="0">
                        <a:spcBef>
                          <a:spcPts val="0"/>
                        </a:spcBef>
                        <a:spcAft>
                          <a:spcPts val="0"/>
                        </a:spcAft>
                      </a:pPr>
                      <a:r>
                        <a:rPr lang="en-US" sz="1500" dirty="0">
                          <a:latin typeface="Times New Roman"/>
                          <a:ea typeface="Times New Roman"/>
                        </a:rPr>
                        <a:t>Plague of Hail: Ex. 9:13–35</a:t>
                      </a:r>
                    </a:p>
                    <a:p>
                      <a:pPr marL="0" marR="0">
                        <a:spcBef>
                          <a:spcPts val="0"/>
                        </a:spcBef>
                        <a:spcAft>
                          <a:spcPts val="0"/>
                        </a:spcAft>
                      </a:pPr>
                      <a:r>
                        <a:rPr lang="en-US" sz="1500" dirty="0">
                          <a:latin typeface="Times New Roman"/>
                          <a:ea typeface="Times New Roman"/>
                        </a:rPr>
                        <a:t>Plague of Locusts: Ex. 10:1–20</a:t>
                      </a:r>
                    </a:p>
                    <a:p>
                      <a:pPr marL="0" marR="0">
                        <a:spcBef>
                          <a:spcPts val="0"/>
                        </a:spcBef>
                        <a:spcAft>
                          <a:spcPts val="0"/>
                        </a:spcAft>
                      </a:pPr>
                      <a:r>
                        <a:rPr lang="en-US" sz="1500" dirty="0">
                          <a:latin typeface="Times New Roman"/>
                          <a:ea typeface="Times New Roman"/>
                        </a:rPr>
                        <a:t>Plague of Darkness: Ex. 10:21–29</a:t>
                      </a:r>
                    </a:p>
                    <a:p>
                      <a:pPr marL="0" marR="0">
                        <a:spcBef>
                          <a:spcPts val="0"/>
                        </a:spcBef>
                        <a:spcAft>
                          <a:spcPts val="0"/>
                        </a:spcAft>
                      </a:pPr>
                      <a:r>
                        <a:rPr lang="en-US" sz="1500" dirty="0">
                          <a:latin typeface="Times New Roman"/>
                          <a:ea typeface="Times New Roman"/>
                        </a:rPr>
                        <a:t>Firstborn Death: Ex. 11:1–12:36</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11: 7-10</a:t>
            </a:r>
          </a:p>
        </p:txBody>
      </p:sp>
      <p:sp>
        <p:nvSpPr>
          <p:cNvPr id="3" name="Content Placeholder 2"/>
          <p:cNvSpPr>
            <a:spLocks noGrp="1"/>
          </p:cNvSpPr>
          <p:nvPr>
            <p:ph idx="1"/>
          </p:nvPr>
        </p:nvSpPr>
        <p:spPr>
          <a:xfrm>
            <a:off x="457200" y="1417637"/>
            <a:ext cx="8229600" cy="4525963"/>
          </a:xfrm>
        </p:spPr>
        <p:txBody>
          <a:bodyPr>
            <a:normAutofit fontScale="85000" lnSpcReduction="20000"/>
          </a:bodyPr>
          <a:lstStyle/>
          <a:p>
            <a:pPr>
              <a:buNone/>
            </a:pPr>
            <a:r>
              <a:rPr lang="en-US" baseline="30000" dirty="0" smtClean="0">
                <a:solidFill>
                  <a:srgbClr val="0000FF"/>
                </a:solidFill>
              </a:rPr>
              <a:t>7</a:t>
            </a:r>
            <a:r>
              <a:rPr lang="en-US" dirty="0" smtClean="0"/>
              <a:t>And when they have finished their testimony, the beast that comes up out of the abyss will make war with them, and overcome them and kill them. </a:t>
            </a:r>
            <a:r>
              <a:rPr lang="en-US" baseline="30000" dirty="0" smtClean="0">
                <a:solidFill>
                  <a:srgbClr val="0000FF"/>
                </a:solidFill>
              </a:rPr>
              <a:t>8</a:t>
            </a:r>
            <a:r>
              <a:rPr lang="en-US" dirty="0" smtClean="0"/>
              <a:t>And their dead bodies </a:t>
            </a:r>
            <a:r>
              <a:rPr lang="en-US" i="1" dirty="0" smtClean="0"/>
              <a:t>will lie</a:t>
            </a:r>
            <a:r>
              <a:rPr lang="en-US" dirty="0" smtClean="0"/>
              <a:t> in the street of the great city which mystically is called Sodom and Egypt, where also their Lord was crucified. </a:t>
            </a:r>
            <a:r>
              <a:rPr lang="en-US" baseline="30000" dirty="0" smtClean="0">
                <a:solidFill>
                  <a:srgbClr val="0000FF"/>
                </a:solidFill>
              </a:rPr>
              <a:t>9</a:t>
            </a:r>
            <a:r>
              <a:rPr lang="en-US" dirty="0" smtClean="0"/>
              <a:t>And those from the peoples and tribes and tongues and nations </a:t>
            </a:r>
            <a:r>
              <a:rPr lang="en-US" i="1" dirty="0" smtClean="0"/>
              <a:t>will</a:t>
            </a:r>
            <a:r>
              <a:rPr lang="en-US" dirty="0" smtClean="0"/>
              <a:t> look at their dead bodies for three and a half days, and will not permit their dead bodies to be laid in a tomb. </a:t>
            </a:r>
            <a:r>
              <a:rPr lang="en-US" baseline="30000" dirty="0" smtClean="0">
                <a:solidFill>
                  <a:srgbClr val="0000FF"/>
                </a:solidFill>
              </a:rPr>
              <a:t>10</a:t>
            </a:r>
            <a:r>
              <a:rPr lang="en-US" dirty="0" smtClean="0"/>
              <a:t>And those who dwell on the earth </a:t>
            </a:r>
            <a:r>
              <a:rPr lang="en-US" i="1" dirty="0" smtClean="0"/>
              <a:t>will</a:t>
            </a:r>
            <a:r>
              <a:rPr lang="en-US" dirty="0" smtClean="0"/>
              <a:t> rejoice over them and make merry; and they will send gifts to one another, because these two prophets tormented those who dwell on the earth.</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22</a:t>
            </a:fld>
            <a:endParaRPr lang="en-US"/>
          </a:p>
        </p:txBody>
      </p:sp>
      <p:sp>
        <p:nvSpPr>
          <p:cNvPr id="8" name="TextBox 7"/>
          <p:cNvSpPr txBox="1"/>
          <p:nvPr/>
        </p:nvSpPr>
        <p:spPr>
          <a:xfrm>
            <a:off x="626851" y="228600"/>
            <a:ext cx="7907549"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graphicFrame>
        <p:nvGraphicFramePr>
          <p:cNvPr id="7" name="Table 6"/>
          <p:cNvGraphicFramePr>
            <a:graphicFrameLocks noGrp="1"/>
          </p:cNvGraphicFramePr>
          <p:nvPr/>
        </p:nvGraphicFramePr>
        <p:xfrm>
          <a:off x="304800" y="762000"/>
          <a:ext cx="8610600" cy="6035040"/>
        </p:xfrm>
        <a:graphic>
          <a:graphicData uri="http://schemas.openxmlformats.org/drawingml/2006/table">
            <a:tbl>
              <a:tblPr/>
              <a:tblGrid>
                <a:gridCol w="3276600"/>
                <a:gridCol w="3505200"/>
                <a:gridCol w="1828800"/>
              </a:tblGrid>
              <a:tr h="5334000">
                <a:tc>
                  <a:txBody>
                    <a:bodyPr/>
                    <a:lstStyle/>
                    <a:p>
                      <a:pPr marL="0" marR="0">
                        <a:spcBef>
                          <a:spcPts val="0"/>
                        </a:spcBef>
                        <a:spcAft>
                          <a:spcPts val="0"/>
                        </a:spcAft>
                      </a:pPr>
                      <a:r>
                        <a:rPr lang="en-US" sz="1800" baseline="30000" dirty="0">
                          <a:solidFill>
                            <a:srgbClr val="0000FF"/>
                          </a:solidFill>
                          <a:latin typeface="Times New Roman"/>
                          <a:ea typeface="Times New Roman"/>
                        </a:rPr>
                        <a:t>7</a:t>
                      </a:r>
                      <a:r>
                        <a:rPr lang="en-US" sz="1800" dirty="0">
                          <a:latin typeface="Times New Roman"/>
                          <a:ea typeface="Times New Roman"/>
                        </a:rPr>
                        <a:t>And </a:t>
                      </a:r>
                      <a:r>
                        <a:rPr lang="en-US" sz="1800" u="sng" dirty="0">
                          <a:latin typeface="Times New Roman"/>
                          <a:ea typeface="Times New Roman"/>
                        </a:rPr>
                        <a:t>when they have finished their </a:t>
                      </a:r>
                      <a:r>
                        <a:rPr lang="en-US" sz="1800" b="1" u="sng" dirty="0">
                          <a:solidFill>
                            <a:srgbClr val="C00000"/>
                          </a:solidFill>
                          <a:latin typeface="Times New Roman"/>
                          <a:ea typeface="Times New Roman"/>
                        </a:rPr>
                        <a:t>testimony</a:t>
                      </a:r>
                      <a:r>
                        <a:rPr lang="en-US" sz="1800" dirty="0">
                          <a:latin typeface="Times New Roman"/>
                          <a:ea typeface="Times New Roman"/>
                        </a:rPr>
                        <a:t>, the </a:t>
                      </a:r>
                      <a:r>
                        <a:rPr lang="en-US" sz="1800" b="1" u="sng" dirty="0">
                          <a:solidFill>
                            <a:srgbClr val="C00000"/>
                          </a:solidFill>
                          <a:latin typeface="Times New Roman"/>
                          <a:ea typeface="Times New Roman"/>
                        </a:rPr>
                        <a:t>beast</a:t>
                      </a:r>
                      <a:r>
                        <a:rPr lang="en-US" sz="1800" dirty="0">
                          <a:latin typeface="Times New Roman"/>
                          <a:ea typeface="Times New Roman"/>
                        </a:rPr>
                        <a:t> that </a:t>
                      </a:r>
                      <a:r>
                        <a:rPr lang="en-US" sz="1800" b="1" u="sng" dirty="0">
                          <a:latin typeface="Times New Roman"/>
                          <a:ea typeface="Times New Roman"/>
                        </a:rPr>
                        <a:t>comes up out of the abyss</a:t>
                      </a:r>
                      <a:r>
                        <a:rPr lang="en-US" sz="1800" dirty="0">
                          <a:latin typeface="Times New Roman"/>
                          <a:ea typeface="Times New Roman"/>
                        </a:rPr>
                        <a:t> will make war with them, and overcome them and </a:t>
                      </a:r>
                      <a:r>
                        <a:rPr lang="en-US" sz="1800" u="sng" dirty="0">
                          <a:latin typeface="Times New Roman"/>
                          <a:ea typeface="Times New Roman"/>
                        </a:rPr>
                        <a:t>kill them</a:t>
                      </a:r>
                      <a:r>
                        <a:rPr lang="en-US" sz="1800" dirty="0">
                          <a:latin typeface="Times New Roman"/>
                          <a:ea typeface="Times New Roman"/>
                        </a:rPr>
                        <a:t>. </a:t>
                      </a:r>
                      <a:r>
                        <a:rPr lang="en-US" sz="1800" baseline="30000" dirty="0">
                          <a:solidFill>
                            <a:srgbClr val="0000FF"/>
                          </a:solidFill>
                          <a:latin typeface="Times New Roman"/>
                          <a:ea typeface="Times New Roman"/>
                        </a:rPr>
                        <a:t>8</a:t>
                      </a:r>
                      <a:r>
                        <a:rPr lang="en-US" sz="1800" dirty="0">
                          <a:latin typeface="Times New Roman"/>
                          <a:ea typeface="Times New Roman"/>
                        </a:rPr>
                        <a:t>And their dead bodies </a:t>
                      </a:r>
                      <a:r>
                        <a:rPr lang="en-US" sz="1800" i="1" dirty="0">
                          <a:latin typeface="Times New Roman"/>
                          <a:ea typeface="Times New Roman"/>
                        </a:rPr>
                        <a:t>will lie</a:t>
                      </a:r>
                      <a:r>
                        <a:rPr lang="en-US" sz="1800" dirty="0">
                          <a:latin typeface="Times New Roman"/>
                          <a:ea typeface="Times New Roman"/>
                        </a:rPr>
                        <a:t> in the street of the </a:t>
                      </a:r>
                      <a:r>
                        <a:rPr lang="en-US" sz="1800" u="sng" dirty="0">
                          <a:latin typeface="Times New Roman"/>
                          <a:ea typeface="Times New Roman"/>
                        </a:rPr>
                        <a:t>great city</a:t>
                      </a:r>
                      <a:r>
                        <a:rPr lang="en-US" sz="1800" dirty="0">
                          <a:latin typeface="Times New Roman"/>
                          <a:ea typeface="Times New Roman"/>
                        </a:rPr>
                        <a:t> which mystically is called Sodom and Egypt, </a:t>
                      </a:r>
                      <a:r>
                        <a:rPr lang="en-US" sz="1800" u="sng" dirty="0">
                          <a:latin typeface="Times New Roman"/>
                          <a:ea typeface="Times New Roman"/>
                        </a:rPr>
                        <a:t>where also their Lord was crucified</a:t>
                      </a:r>
                      <a:r>
                        <a:rPr lang="en-US" sz="1800" dirty="0">
                          <a:latin typeface="Times New Roman"/>
                          <a:ea typeface="Times New Roman"/>
                        </a:rPr>
                        <a:t>. </a:t>
                      </a:r>
                      <a:r>
                        <a:rPr lang="en-US" sz="1800" baseline="30000" dirty="0">
                          <a:solidFill>
                            <a:srgbClr val="0000FF"/>
                          </a:solidFill>
                          <a:latin typeface="Times New Roman"/>
                          <a:ea typeface="Times New Roman"/>
                        </a:rPr>
                        <a:t>9</a:t>
                      </a:r>
                      <a:r>
                        <a:rPr lang="en-US" sz="1800" dirty="0">
                          <a:latin typeface="Times New Roman"/>
                          <a:ea typeface="Times New Roman"/>
                        </a:rPr>
                        <a:t>And those from the peoples and tribes and tongues and nations </a:t>
                      </a:r>
                      <a:r>
                        <a:rPr lang="en-US" sz="1800" i="1" dirty="0">
                          <a:latin typeface="Times New Roman"/>
                          <a:ea typeface="Times New Roman"/>
                        </a:rPr>
                        <a:t>will</a:t>
                      </a:r>
                      <a:r>
                        <a:rPr lang="en-US" sz="1800" dirty="0">
                          <a:latin typeface="Times New Roman"/>
                          <a:ea typeface="Times New Roman"/>
                        </a:rPr>
                        <a:t> look at their dead bodies for </a:t>
                      </a:r>
                      <a:r>
                        <a:rPr lang="en-US" sz="1800" u="sng" dirty="0">
                          <a:latin typeface="Times New Roman"/>
                          <a:ea typeface="Times New Roman"/>
                        </a:rPr>
                        <a:t>three and a half days</a:t>
                      </a:r>
                      <a:r>
                        <a:rPr lang="en-US" sz="1800" dirty="0">
                          <a:latin typeface="Times New Roman"/>
                          <a:ea typeface="Times New Roman"/>
                        </a:rPr>
                        <a:t>, and will not permit their dead bodies to be laid in a tomb. </a:t>
                      </a:r>
                      <a:r>
                        <a:rPr lang="en-US" sz="1800" baseline="30000" dirty="0">
                          <a:solidFill>
                            <a:srgbClr val="0000FF"/>
                          </a:solidFill>
                          <a:latin typeface="Times New Roman"/>
                          <a:ea typeface="Times New Roman"/>
                        </a:rPr>
                        <a:t>10</a:t>
                      </a:r>
                      <a:r>
                        <a:rPr lang="en-US" sz="1800" dirty="0">
                          <a:latin typeface="Times New Roman"/>
                          <a:ea typeface="Times New Roman"/>
                        </a:rPr>
                        <a:t>And </a:t>
                      </a:r>
                      <a:r>
                        <a:rPr lang="en-US" sz="1800" b="1" u="sng" dirty="0">
                          <a:solidFill>
                            <a:srgbClr val="C00000"/>
                          </a:solidFill>
                          <a:latin typeface="Times New Roman"/>
                          <a:ea typeface="Times New Roman"/>
                        </a:rPr>
                        <a:t>those who dwell on the earth</a:t>
                      </a:r>
                      <a:r>
                        <a:rPr lang="en-US" sz="1800" dirty="0">
                          <a:latin typeface="Times New Roman"/>
                          <a:ea typeface="Times New Roman"/>
                        </a:rPr>
                        <a:t> </a:t>
                      </a:r>
                      <a:r>
                        <a:rPr lang="en-US" sz="1800" i="1" dirty="0">
                          <a:latin typeface="Times New Roman"/>
                          <a:ea typeface="Times New Roman"/>
                        </a:rPr>
                        <a:t>will</a:t>
                      </a:r>
                      <a:r>
                        <a:rPr lang="en-US" sz="1800" dirty="0">
                          <a:latin typeface="Times New Roman"/>
                          <a:ea typeface="Times New Roman"/>
                        </a:rPr>
                        <a:t> </a:t>
                      </a:r>
                      <a:r>
                        <a:rPr lang="en-US" sz="1800" u="sng" dirty="0">
                          <a:latin typeface="Times New Roman"/>
                          <a:ea typeface="Times New Roman"/>
                        </a:rPr>
                        <a:t>rejoice</a:t>
                      </a:r>
                      <a:r>
                        <a:rPr lang="en-US" sz="1800" dirty="0">
                          <a:latin typeface="Times New Roman"/>
                          <a:ea typeface="Times New Roman"/>
                        </a:rPr>
                        <a:t> over them and </a:t>
                      </a:r>
                      <a:r>
                        <a:rPr lang="en-US" sz="1800" u="sng" dirty="0">
                          <a:latin typeface="Times New Roman"/>
                          <a:ea typeface="Times New Roman"/>
                        </a:rPr>
                        <a:t>make merry</a:t>
                      </a:r>
                      <a:r>
                        <a:rPr lang="en-US" sz="1800" dirty="0">
                          <a:latin typeface="Times New Roman"/>
                          <a:ea typeface="Times New Roman"/>
                        </a:rPr>
                        <a:t>; and they will </a:t>
                      </a:r>
                      <a:r>
                        <a:rPr lang="en-US" sz="1800" u="sng" dirty="0">
                          <a:latin typeface="Times New Roman"/>
                          <a:ea typeface="Times New Roman"/>
                        </a:rPr>
                        <a:t>send gifts to one another</a:t>
                      </a:r>
                      <a:r>
                        <a:rPr lang="en-US" sz="1800" dirty="0">
                          <a:latin typeface="Times New Roman"/>
                          <a:ea typeface="Times New Roman"/>
                        </a:rPr>
                        <a:t>, because these </a:t>
                      </a:r>
                      <a:r>
                        <a:rPr lang="en-US" sz="1800" b="1" u="sng" dirty="0">
                          <a:latin typeface="Times New Roman"/>
                          <a:ea typeface="Times New Roman"/>
                        </a:rPr>
                        <a:t>two prophets tormented</a:t>
                      </a:r>
                      <a:r>
                        <a:rPr lang="en-US" sz="1800" u="none" dirty="0">
                          <a:latin typeface="Times New Roman"/>
                          <a:ea typeface="Times New Roman"/>
                        </a:rPr>
                        <a:t> </a:t>
                      </a:r>
                      <a:r>
                        <a:rPr lang="en-US" sz="1800" b="1" u="sng" dirty="0">
                          <a:solidFill>
                            <a:srgbClr val="C00000"/>
                          </a:solidFill>
                          <a:latin typeface="Times New Roman"/>
                          <a:ea typeface="Times New Roman"/>
                        </a:rPr>
                        <a:t>those who dwell on the earth</a:t>
                      </a:r>
                      <a:r>
                        <a:rPr lang="en-US" sz="1800" u="sng" dirty="0">
                          <a:latin typeface="Times New Roman"/>
                          <a:ea typeface="Times New Roman"/>
                        </a:rPr>
                        <a:t>.</a:t>
                      </a:r>
                      <a:endParaRPr lang="en-US" sz="1800" dirty="0">
                        <a:latin typeface="Times New Roman"/>
                        <a:ea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800" b="1" dirty="0">
                          <a:solidFill>
                            <a:srgbClr val="0000FF"/>
                          </a:solidFill>
                          <a:latin typeface="Times New Roman"/>
                          <a:ea typeface="Times New Roman"/>
                        </a:rPr>
                        <a:t>Rev. 17:8</a:t>
                      </a:r>
                      <a:r>
                        <a:rPr lang="en-US" sz="1800" dirty="0">
                          <a:latin typeface="Times New Roman"/>
                          <a:ea typeface="Times New Roman"/>
                        </a:rPr>
                        <a:t> "The beast that you saw was and is not, and is about to </a:t>
                      </a:r>
                      <a:r>
                        <a:rPr lang="en-US" sz="1800" b="1" u="sng" dirty="0">
                          <a:latin typeface="Times New Roman"/>
                          <a:ea typeface="Times New Roman"/>
                        </a:rPr>
                        <a:t>come up out of the abyss</a:t>
                      </a:r>
                      <a:r>
                        <a:rPr lang="en-US" sz="1800" dirty="0">
                          <a:latin typeface="Times New Roman"/>
                          <a:ea typeface="Times New Roman"/>
                        </a:rPr>
                        <a:t> and to go to destruction. And </a:t>
                      </a:r>
                      <a:r>
                        <a:rPr lang="en-US" sz="1800" b="1" u="sng" dirty="0">
                          <a:solidFill>
                            <a:srgbClr val="C00000"/>
                          </a:solidFill>
                          <a:latin typeface="Times New Roman"/>
                          <a:ea typeface="Times New Roman"/>
                        </a:rPr>
                        <a:t>those who dwell on the earth</a:t>
                      </a:r>
                      <a:r>
                        <a:rPr lang="en-US" sz="1800" dirty="0">
                          <a:latin typeface="Times New Roman"/>
                          <a:ea typeface="Times New Roman"/>
                        </a:rPr>
                        <a:t> will wonder, </a:t>
                      </a:r>
                      <a:r>
                        <a:rPr lang="en-US" sz="1800" b="1" u="sng" dirty="0">
                          <a:latin typeface="Times New Roman"/>
                          <a:ea typeface="Times New Roman"/>
                        </a:rPr>
                        <a:t>whose name has not been written in the book of life from the foundation of the world</a:t>
                      </a:r>
                      <a:r>
                        <a:rPr lang="en-US" sz="1800" dirty="0">
                          <a:latin typeface="Times New Roman"/>
                          <a:ea typeface="Times New Roman"/>
                        </a:rPr>
                        <a:t>, when they see the beast, that he was and is not and will come</a:t>
                      </a:r>
                      <a:r>
                        <a:rPr lang="en-US" sz="1800" dirty="0" smtClean="0">
                          <a:latin typeface="Times New Roman"/>
                          <a:ea typeface="Times New Roman"/>
                        </a:rPr>
                        <a:t>.</a:t>
                      </a:r>
                    </a:p>
                    <a:p>
                      <a:pPr marL="102870" marR="0" indent="-102870">
                        <a:spcBef>
                          <a:spcPts val="0"/>
                        </a:spcBef>
                        <a:spcAft>
                          <a:spcPts val="0"/>
                        </a:spcAft>
                      </a:pPr>
                      <a:r>
                        <a:rPr lang="en-US" sz="1800" b="1" dirty="0" smtClean="0">
                          <a:solidFill>
                            <a:srgbClr val="0000FF"/>
                          </a:solidFill>
                          <a:latin typeface="Times New Roman"/>
                          <a:ea typeface="Times New Roman"/>
                        </a:rPr>
                        <a:t>Isaiah </a:t>
                      </a:r>
                      <a:r>
                        <a:rPr lang="en-US" sz="1800" b="1" dirty="0">
                          <a:solidFill>
                            <a:srgbClr val="0000FF"/>
                          </a:solidFill>
                          <a:latin typeface="Times New Roman"/>
                          <a:ea typeface="Times New Roman"/>
                        </a:rPr>
                        <a:t>30:9-11</a:t>
                      </a:r>
                      <a:r>
                        <a:rPr lang="en-US" sz="1800" dirty="0">
                          <a:latin typeface="Times New Roman"/>
                          <a:ea typeface="Times New Roman"/>
                        </a:rPr>
                        <a:t> For this is a rebellious people, false sons, Sons who refuse to listen To the instruction of the Lord; </a:t>
                      </a:r>
                      <a:r>
                        <a:rPr lang="en-US" sz="1800" baseline="30000" dirty="0">
                          <a:solidFill>
                            <a:srgbClr val="0000FF"/>
                          </a:solidFill>
                          <a:latin typeface="Times New Roman"/>
                          <a:ea typeface="Times New Roman"/>
                        </a:rPr>
                        <a:t>10</a:t>
                      </a:r>
                      <a:r>
                        <a:rPr lang="en-US" sz="1800" dirty="0">
                          <a:latin typeface="Times New Roman"/>
                          <a:ea typeface="Times New Roman"/>
                        </a:rPr>
                        <a:t>Who say to the seers, "</a:t>
                      </a:r>
                      <a:r>
                        <a:rPr lang="en-US" sz="1800" u="sng" dirty="0">
                          <a:latin typeface="Times New Roman"/>
                          <a:ea typeface="Times New Roman"/>
                        </a:rPr>
                        <a:t>You must not see visions</a:t>
                      </a:r>
                      <a:r>
                        <a:rPr lang="en-US" sz="1800" dirty="0">
                          <a:latin typeface="Times New Roman"/>
                          <a:ea typeface="Times New Roman"/>
                        </a:rPr>
                        <a:t>"; And to the prophets, "</a:t>
                      </a:r>
                      <a:r>
                        <a:rPr lang="en-US" sz="1800" u="sng" dirty="0">
                          <a:latin typeface="Times New Roman"/>
                          <a:ea typeface="Times New Roman"/>
                        </a:rPr>
                        <a:t>You must not prophesy to us what is right</a:t>
                      </a:r>
                      <a:r>
                        <a:rPr lang="en-US" sz="1800" dirty="0">
                          <a:latin typeface="Times New Roman"/>
                          <a:ea typeface="Times New Roman"/>
                        </a:rPr>
                        <a:t>, </a:t>
                      </a:r>
                      <a:r>
                        <a:rPr lang="en-US" sz="1800" u="sng" dirty="0">
                          <a:latin typeface="Times New Roman"/>
                          <a:ea typeface="Times New Roman"/>
                        </a:rPr>
                        <a:t>Speak to us pleasant words</a:t>
                      </a:r>
                      <a:r>
                        <a:rPr lang="en-US" sz="1800" dirty="0">
                          <a:latin typeface="Times New Roman"/>
                          <a:ea typeface="Times New Roman"/>
                        </a:rPr>
                        <a:t>, </a:t>
                      </a:r>
                      <a:r>
                        <a:rPr lang="en-US" sz="1800" u="sng" dirty="0">
                          <a:latin typeface="Times New Roman"/>
                          <a:ea typeface="Times New Roman"/>
                        </a:rPr>
                        <a:t>Prophesy illusions</a:t>
                      </a:r>
                      <a:r>
                        <a:rPr lang="en-US" sz="1800" dirty="0">
                          <a:latin typeface="Times New Roman"/>
                          <a:ea typeface="Times New Roman"/>
                        </a:rPr>
                        <a:t>. </a:t>
                      </a:r>
                      <a:r>
                        <a:rPr lang="en-US" sz="1800" baseline="30000" dirty="0">
                          <a:solidFill>
                            <a:srgbClr val="0000FF"/>
                          </a:solidFill>
                          <a:latin typeface="Times New Roman"/>
                          <a:ea typeface="Times New Roman"/>
                        </a:rPr>
                        <a:t>11</a:t>
                      </a:r>
                      <a:r>
                        <a:rPr lang="en-US" sz="1800" dirty="0">
                          <a:latin typeface="Times New Roman"/>
                          <a:ea typeface="Times New Roman"/>
                        </a:rPr>
                        <a:t>Get out of the way, turn aside from the path, </a:t>
                      </a:r>
                      <a:r>
                        <a:rPr lang="en-US" sz="1800" u="sng" dirty="0">
                          <a:latin typeface="Times New Roman"/>
                          <a:ea typeface="Times New Roman"/>
                        </a:rPr>
                        <a:t>Let us hear no more about the Holy One of Israel</a:t>
                      </a:r>
                      <a:r>
                        <a:rPr lang="en-US" sz="1800" dirty="0">
                          <a:latin typeface="Times New Roman"/>
                          <a:ea typeface="Times New Roman"/>
                        </a:rPr>
                        <a:t>."</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u="sng" dirty="0">
                          <a:solidFill>
                            <a:srgbClr val="C00000"/>
                          </a:solidFill>
                          <a:latin typeface="Times New Roman"/>
                          <a:ea typeface="Times New Roman"/>
                        </a:rPr>
                        <a:t>Beast</a:t>
                      </a:r>
                      <a:r>
                        <a:rPr lang="en-US" sz="1800" dirty="0">
                          <a:latin typeface="Times New Roman"/>
                          <a:ea typeface="Times New Roman"/>
                        </a:rPr>
                        <a:t> – </a:t>
                      </a:r>
                      <a:endParaRPr lang="en-US" sz="1800" dirty="0" smtClean="0">
                        <a:latin typeface="Times New Roman"/>
                        <a:ea typeface="Times New Roman"/>
                      </a:endParaRPr>
                    </a:p>
                    <a:p>
                      <a:pPr marL="225425" marR="0" indent="-225425">
                        <a:spcBef>
                          <a:spcPts val="0"/>
                        </a:spcBef>
                        <a:spcAft>
                          <a:spcPts val="0"/>
                        </a:spcAft>
                        <a:buFont typeface="Arial" pitchFamily="34" charset="0"/>
                        <a:buChar char="•"/>
                      </a:pPr>
                      <a:r>
                        <a:rPr lang="en-US" sz="1800" dirty="0" smtClean="0">
                          <a:latin typeface="Times New Roman"/>
                          <a:ea typeface="Times New Roman"/>
                        </a:rPr>
                        <a:t>the Antichrist [</a:t>
                      </a:r>
                      <a:r>
                        <a:rPr lang="en-US" sz="1800" i="1" dirty="0" smtClean="0">
                          <a:latin typeface="Times New Roman"/>
                          <a:ea typeface="Times New Roman"/>
                        </a:rPr>
                        <a:t>Ryrie, MacArthur,</a:t>
                      </a:r>
                      <a:r>
                        <a:rPr lang="en-US" sz="1800" i="1" baseline="0" dirty="0" smtClean="0">
                          <a:latin typeface="Times New Roman"/>
                          <a:ea typeface="Times New Roman"/>
                        </a:rPr>
                        <a:t> McGee</a:t>
                      </a:r>
                      <a:r>
                        <a:rPr lang="en-US" sz="1800" baseline="0" dirty="0" smtClean="0">
                          <a:latin typeface="Times New Roman"/>
                          <a:ea typeface="Times New Roman"/>
                        </a:rPr>
                        <a:t>]</a:t>
                      </a:r>
                    </a:p>
                    <a:p>
                      <a:pPr marL="0" marR="0">
                        <a:spcBef>
                          <a:spcPts val="0"/>
                        </a:spcBef>
                        <a:spcAft>
                          <a:spcPts val="0"/>
                        </a:spcAft>
                      </a:pPr>
                      <a:endParaRPr lang="en-US" sz="1800" dirty="0" smtClean="0">
                        <a:latin typeface="Times New Roman"/>
                        <a:ea typeface="Times New Roman"/>
                      </a:endParaRPr>
                    </a:p>
                    <a:p>
                      <a:pPr marL="225425" marR="0" indent="-225425">
                        <a:spcBef>
                          <a:spcPts val="0"/>
                        </a:spcBef>
                        <a:spcAft>
                          <a:spcPts val="0"/>
                        </a:spcAft>
                        <a:buFont typeface="Arial" pitchFamily="34" charset="0"/>
                        <a:buChar char="•"/>
                      </a:pPr>
                      <a:r>
                        <a:rPr lang="en-US" sz="1800" kern="1200" dirty="0" smtClean="0">
                          <a:solidFill>
                            <a:schemeClr val="tx1"/>
                          </a:solidFill>
                          <a:latin typeface="Times New Roman"/>
                          <a:ea typeface="Times New Roman"/>
                          <a:cs typeface="+mn-cs"/>
                        </a:rPr>
                        <a:t>Satan</a:t>
                      </a:r>
                      <a:r>
                        <a:rPr lang="en-US" sz="1800" dirty="0" smtClean="0">
                          <a:latin typeface="Times New Roman"/>
                          <a:ea typeface="Times New Roman"/>
                        </a:rPr>
                        <a:t> [</a:t>
                      </a:r>
                      <a:r>
                        <a:rPr lang="en-US" sz="1800" i="1" dirty="0" err="1" smtClean="0">
                          <a:latin typeface="Times New Roman"/>
                          <a:ea typeface="Times New Roman"/>
                        </a:rPr>
                        <a:t>Walvoord</a:t>
                      </a:r>
                      <a:r>
                        <a:rPr lang="en-US" sz="1800" dirty="0" smtClean="0">
                          <a:latin typeface="Times New Roman"/>
                          <a:ea typeface="Times New Roman"/>
                        </a:rPr>
                        <a:t>]</a:t>
                      </a:r>
                    </a:p>
                    <a:p>
                      <a:pPr marL="0" marR="0">
                        <a:spcBef>
                          <a:spcPts val="0"/>
                        </a:spcBef>
                        <a:spcAft>
                          <a:spcPts val="0"/>
                        </a:spcAft>
                      </a:pPr>
                      <a:endParaRPr lang="en-US" sz="1800" dirty="0" smtClean="0">
                        <a:latin typeface="Times New Roman"/>
                        <a:ea typeface="Times New Roman"/>
                      </a:endParaRPr>
                    </a:p>
                    <a:p>
                      <a:pPr marL="342900" marR="0" lvl="0" indent="-342900">
                        <a:spcBef>
                          <a:spcPts val="0"/>
                        </a:spcBef>
                        <a:spcAft>
                          <a:spcPts val="0"/>
                        </a:spcAft>
                        <a:buFont typeface="Times New Roman"/>
                        <a:buChar char="-"/>
                      </a:pPr>
                      <a:r>
                        <a:rPr lang="en-US" sz="1800" b="1" dirty="0" smtClean="0">
                          <a:latin typeface="Times New Roman"/>
                          <a:ea typeface="Times New Roman"/>
                        </a:rPr>
                        <a:t>Death!</a:t>
                      </a:r>
                    </a:p>
                    <a:p>
                      <a:pPr marL="342900" marR="0" lvl="0" indent="-342900">
                        <a:spcBef>
                          <a:spcPts val="0"/>
                        </a:spcBef>
                        <a:spcAft>
                          <a:spcPts val="0"/>
                        </a:spcAft>
                        <a:buFont typeface="Times New Roman"/>
                        <a:buChar char="-"/>
                      </a:pPr>
                      <a:endParaRPr lang="en-US" sz="1800" dirty="0" smtClean="0">
                        <a:latin typeface="Times New Roman"/>
                        <a:ea typeface="Times New Roman"/>
                      </a:endParaRPr>
                    </a:p>
                    <a:p>
                      <a:pPr marL="342900" marR="0" lvl="0" indent="-342900">
                        <a:spcBef>
                          <a:spcPts val="0"/>
                        </a:spcBef>
                        <a:spcAft>
                          <a:spcPts val="0"/>
                        </a:spcAft>
                        <a:buFont typeface="Times New Roman"/>
                        <a:buChar char="-"/>
                      </a:pPr>
                      <a:endParaRPr lang="en-US" sz="1800" dirty="0" smtClean="0">
                        <a:latin typeface="Times New Roman"/>
                        <a:ea typeface="Times New Roman"/>
                      </a:endParaRPr>
                    </a:p>
                    <a:p>
                      <a:pPr marL="342900" marR="0" lvl="0" indent="-342900">
                        <a:spcBef>
                          <a:spcPts val="0"/>
                        </a:spcBef>
                        <a:spcAft>
                          <a:spcPts val="0"/>
                        </a:spcAft>
                        <a:buFont typeface="Times New Roman"/>
                        <a:buNone/>
                      </a:pPr>
                      <a:endParaRPr lang="en-US" sz="1800" dirty="0" smtClean="0">
                        <a:latin typeface="Times New Roman"/>
                        <a:ea typeface="Times New Roman"/>
                      </a:endParaRPr>
                    </a:p>
                    <a:p>
                      <a:pPr marL="342900" marR="0" lvl="0" indent="-342900">
                        <a:spcBef>
                          <a:spcPts val="0"/>
                        </a:spcBef>
                        <a:spcAft>
                          <a:spcPts val="0"/>
                        </a:spcAft>
                        <a:buFont typeface="Times New Roman"/>
                        <a:buNone/>
                      </a:pPr>
                      <a:endParaRPr lang="en-US" sz="1800" dirty="0" smtClean="0">
                        <a:latin typeface="Times New Roman"/>
                        <a:ea typeface="Times New Roman"/>
                      </a:endParaRPr>
                    </a:p>
                    <a:p>
                      <a:pPr marL="342900" marR="0" lvl="0" indent="-342900">
                        <a:spcBef>
                          <a:spcPts val="0"/>
                        </a:spcBef>
                        <a:spcAft>
                          <a:spcPts val="0"/>
                        </a:spcAft>
                        <a:buFont typeface="Times New Roman"/>
                        <a:buNone/>
                      </a:pPr>
                      <a:endParaRPr lang="en-US" sz="1800" dirty="0" smtClean="0">
                        <a:latin typeface="Times New Roman"/>
                        <a:ea typeface="Times New Roman"/>
                      </a:endParaRPr>
                    </a:p>
                    <a:p>
                      <a:pPr marL="342900" marR="0" lvl="0" indent="-342900">
                        <a:spcBef>
                          <a:spcPts val="0"/>
                        </a:spcBef>
                        <a:spcAft>
                          <a:spcPts val="0"/>
                        </a:spcAft>
                        <a:buFont typeface="Times New Roman"/>
                        <a:buNone/>
                      </a:pPr>
                      <a:endParaRPr lang="en-US" sz="1800" dirty="0" smtClean="0">
                        <a:latin typeface="Times New Roman"/>
                        <a:ea typeface="Times New Roman"/>
                      </a:endParaRPr>
                    </a:p>
                    <a:p>
                      <a:pPr marL="342900" marR="0" lvl="0" indent="-342900">
                        <a:spcBef>
                          <a:spcPts val="0"/>
                        </a:spcBef>
                        <a:spcAft>
                          <a:spcPts val="0"/>
                        </a:spcAft>
                        <a:buFont typeface="Times New Roman"/>
                        <a:buNone/>
                      </a:pPr>
                      <a:endParaRPr lang="en-US" sz="1800" dirty="0" smtClean="0">
                        <a:latin typeface="Times New Roman"/>
                        <a:ea typeface="Times New Roman"/>
                      </a:endParaRPr>
                    </a:p>
                    <a:p>
                      <a:pPr marL="342900" marR="0" lvl="0" indent="-342900">
                        <a:spcBef>
                          <a:spcPts val="0"/>
                        </a:spcBef>
                        <a:spcAft>
                          <a:spcPts val="0"/>
                        </a:spcAft>
                        <a:buFont typeface="Times New Roman"/>
                        <a:buChar char="-"/>
                      </a:pPr>
                      <a:endParaRPr lang="en-US" sz="1800" dirty="0" smtClean="0">
                        <a:latin typeface="Times New Roman"/>
                        <a:ea typeface="Times New Roman"/>
                      </a:endParaRPr>
                    </a:p>
                    <a:p>
                      <a:pPr marL="342900" marR="0" lvl="0" indent="-342900">
                        <a:spcBef>
                          <a:spcPts val="0"/>
                        </a:spcBef>
                        <a:spcAft>
                          <a:spcPts val="0"/>
                        </a:spcAft>
                        <a:buFont typeface="Times New Roman"/>
                        <a:buChar char="-"/>
                      </a:pPr>
                      <a:endParaRPr lang="en-US" sz="1800" dirty="0" smtClean="0">
                        <a:latin typeface="Times New Roman"/>
                        <a:ea typeface="Times New Roman"/>
                      </a:endParaRPr>
                    </a:p>
                    <a:p>
                      <a:pPr marL="342900" marR="0" lvl="0" indent="-342900">
                        <a:spcBef>
                          <a:spcPts val="0"/>
                        </a:spcBef>
                        <a:spcAft>
                          <a:spcPts val="0"/>
                        </a:spcAft>
                        <a:buFont typeface="Times New Roman"/>
                        <a:buNone/>
                      </a:pPr>
                      <a:endParaRPr lang="en-US" sz="1800" dirty="0">
                        <a:latin typeface="Times New Roman"/>
                        <a:ea typeface="Times New Roman"/>
                      </a:endParaRPr>
                    </a:p>
                    <a:p>
                      <a:pPr marL="342900" marR="0" lvl="0" indent="-342900">
                        <a:spcBef>
                          <a:spcPts val="0"/>
                        </a:spcBef>
                        <a:spcAft>
                          <a:spcPts val="0"/>
                        </a:spcAft>
                        <a:buFont typeface="Symbol"/>
                        <a:buChar char=""/>
                      </a:pPr>
                      <a:r>
                        <a:rPr lang="en-US" sz="1800" b="1" dirty="0">
                          <a:latin typeface="Times New Roman"/>
                          <a:ea typeface="Times New Roman"/>
                        </a:rPr>
                        <a:t>“Satanic Christmas”</a:t>
                      </a:r>
                      <a:endParaRPr lang="en-US" sz="1800" dirty="0">
                        <a:latin typeface="Times New Roman"/>
                        <a:ea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11: 11-13</a:t>
            </a:r>
          </a:p>
        </p:txBody>
      </p:sp>
      <p:sp>
        <p:nvSpPr>
          <p:cNvPr id="3" name="Content Placeholder 2"/>
          <p:cNvSpPr>
            <a:spLocks noGrp="1"/>
          </p:cNvSpPr>
          <p:nvPr>
            <p:ph idx="1"/>
          </p:nvPr>
        </p:nvSpPr>
        <p:spPr/>
        <p:txBody>
          <a:bodyPr>
            <a:normAutofit fontScale="92500" lnSpcReduction="20000"/>
          </a:bodyPr>
          <a:lstStyle/>
          <a:p>
            <a:pPr>
              <a:buNone/>
            </a:pPr>
            <a:r>
              <a:rPr lang="en-US" baseline="30000" dirty="0" smtClean="0">
                <a:solidFill>
                  <a:srgbClr val="0000FF"/>
                </a:solidFill>
              </a:rPr>
              <a:t>11</a:t>
            </a:r>
            <a:r>
              <a:rPr lang="en-US" dirty="0" smtClean="0"/>
              <a:t>And after the three and a half days the breath of life from God came into them, and they stood on their feet; and great fear fell upon those who were beholding them. </a:t>
            </a:r>
            <a:r>
              <a:rPr lang="en-US" baseline="30000" dirty="0" smtClean="0">
                <a:solidFill>
                  <a:srgbClr val="0000FF"/>
                </a:solidFill>
              </a:rPr>
              <a:t>12</a:t>
            </a:r>
            <a:r>
              <a:rPr lang="en-US" dirty="0" smtClean="0"/>
              <a:t>And they heard a loud voice from heaven saying to them, "Come up here." And they went up into heaven in the cloud, and their enemies beheld them. </a:t>
            </a:r>
            <a:r>
              <a:rPr lang="en-US" baseline="30000" dirty="0" smtClean="0">
                <a:solidFill>
                  <a:srgbClr val="0000FF"/>
                </a:solidFill>
              </a:rPr>
              <a:t>13</a:t>
            </a:r>
            <a:r>
              <a:rPr lang="en-US" dirty="0" smtClean="0"/>
              <a:t>And in that hour there was a great earthquake, and a tenth of the city fell; and seven thousand people were killed in the earthquake, and the rest were terrified and gave glory to the God of heaven.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24</a:t>
            </a:fld>
            <a:endParaRPr lang="en-US"/>
          </a:p>
        </p:txBody>
      </p:sp>
      <p:sp>
        <p:nvSpPr>
          <p:cNvPr id="8" name="TextBox 7"/>
          <p:cNvSpPr txBox="1"/>
          <p:nvPr/>
        </p:nvSpPr>
        <p:spPr>
          <a:xfrm>
            <a:off x="626851" y="228600"/>
            <a:ext cx="7907549"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graphicFrame>
        <p:nvGraphicFramePr>
          <p:cNvPr id="7" name="Table 6"/>
          <p:cNvGraphicFramePr>
            <a:graphicFrameLocks noGrp="1"/>
          </p:cNvGraphicFramePr>
          <p:nvPr/>
        </p:nvGraphicFramePr>
        <p:xfrm>
          <a:off x="304800" y="838200"/>
          <a:ext cx="8534400" cy="5334000"/>
        </p:xfrm>
        <a:graphic>
          <a:graphicData uri="http://schemas.openxmlformats.org/drawingml/2006/table">
            <a:tbl>
              <a:tblPr/>
              <a:tblGrid>
                <a:gridCol w="2819400"/>
                <a:gridCol w="2908385"/>
                <a:gridCol w="2806615"/>
              </a:tblGrid>
              <a:tr h="5334000">
                <a:tc>
                  <a:txBody>
                    <a:bodyPr/>
                    <a:lstStyle/>
                    <a:p>
                      <a:pPr marL="0" marR="0">
                        <a:spcBef>
                          <a:spcPts val="0"/>
                        </a:spcBef>
                        <a:spcAft>
                          <a:spcPts val="0"/>
                        </a:spcAft>
                      </a:pPr>
                      <a:r>
                        <a:rPr lang="en-US" sz="1800" baseline="30000" dirty="0">
                          <a:solidFill>
                            <a:srgbClr val="0000FF"/>
                          </a:solidFill>
                          <a:latin typeface="Times New Roman" pitchFamily="18" charset="0"/>
                          <a:ea typeface="Times New Roman"/>
                          <a:cs typeface="Times New Roman" pitchFamily="18" charset="0"/>
                        </a:rPr>
                        <a:t>11</a:t>
                      </a:r>
                      <a:r>
                        <a:rPr lang="en-US" sz="1800" dirty="0">
                          <a:latin typeface="Times New Roman" pitchFamily="18" charset="0"/>
                          <a:ea typeface="Times New Roman"/>
                          <a:cs typeface="Times New Roman" pitchFamily="18" charset="0"/>
                        </a:rPr>
                        <a:t>And after the three and a half days the </a:t>
                      </a:r>
                      <a:r>
                        <a:rPr lang="en-US" sz="1800" b="1" u="sng" dirty="0">
                          <a:latin typeface="Times New Roman" pitchFamily="18" charset="0"/>
                          <a:ea typeface="Times New Roman"/>
                          <a:cs typeface="Times New Roman" pitchFamily="18" charset="0"/>
                        </a:rPr>
                        <a:t>breath of life from God came into them</a:t>
                      </a:r>
                      <a:r>
                        <a:rPr lang="en-US" sz="1800" dirty="0">
                          <a:latin typeface="Times New Roman" pitchFamily="18" charset="0"/>
                          <a:ea typeface="Times New Roman"/>
                          <a:cs typeface="Times New Roman" pitchFamily="18" charset="0"/>
                        </a:rPr>
                        <a:t>, and they stood on their feet; and great fear fell upon those who were beholding them. </a:t>
                      </a:r>
                      <a:r>
                        <a:rPr lang="en-US" sz="1800" baseline="30000" dirty="0">
                          <a:solidFill>
                            <a:srgbClr val="0000FF"/>
                          </a:solidFill>
                          <a:latin typeface="Times New Roman" pitchFamily="18" charset="0"/>
                          <a:ea typeface="Times New Roman"/>
                          <a:cs typeface="Times New Roman" pitchFamily="18" charset="0"/>
                        </a:rPr>
                        <a:t>12</a:t>
                      </a:r>
                      <a:r>
                        <a:rPr lang="en-US" sz="1800" dirty="0">
                          <a:latin typeface="Times New Roman" pitchFamily="18" charset="0"/>
                          <a:ea typeface="Times New Roman"/>
                          <a:cs typeface="Times New Roman" pitchFamily="18" charset="0"/>
                        </a:rPr>
                        <a:t>And they heard a loud voice from heaven saying to them, "</a:t>
                      </a:r>
                      <a:r>
                        <a:rPr lang="en-US" sz="1800" u="sng" dirty="0">
                          <a:latin typeface="Times New Roman" pitchFamily="18" charset="0"/>
                          <a:ea typeface="Times New Roman"/>
                          <a:cs typeface="Times New Roman" pitchFamily="18" charset="0"/>
                        </a:rPr>
                        <a:t>Come up here</a:t>
                      </a:r>
                      <a:r>
                        <a:rPr lang="en-US" sz="1800" dirty="0">
                          <a:latin typeface="Times New Roman" pitchFamily="18" charset="0"/>
                          <a:ea typeface="Times New Roman"/>
                          <a:cs typeface="Times New Roman" pitchFamily="18" charset="0"/>
                        </a:rPr>
                        <a:t>." And they went up into heaven in the cloud, and their enemies beheld them. </a:t>
                      </a:r>
                      <a:r>
                        <a:rPr lang="en-US" sz="1800" baseline="30000" dirty="0">
                          <a:solidFill>
                            <a:srgbClr val="0000FF"/>
                          </a:solidFill>
                          <a:latin typeface="Times New Roman" pitchFamily="18" charset="0"/>
                          <a:ea typeface="Times New Roman"/>
                          <a:cs typeface="Times New Roman" pitchFamily="18" charset="0"/>
                        </a:rPr>
                        <a:t>13</a:t>
                      </a:r>
                      <a:r>
                        <a:rPr lang="en-US" sz="1800" dirty="0">
                          <a:latin typeface="Times New Roman" pitchFamily="18" charset="0"/>
                          <a:ea typeface="Times New Roman"/>
                          <a:cs typeface="Times New Roman" pitchFamily="18" charset="0"/>
                        </a:rPr>
                        <a:t>And in that hour there was a great earthquake, and a tenth of the city fell; and </a:t>
                      </a:r>
                      <a:r>
                        <a:rPr lang="en-US" sz="1800" b="1" u="sng" dirty="0">
                          <a:latin typeface="Times New Roman" pitchFamily="18" charset="0"/>
                          <a:ea typeface="Times New Roman"/>
                          <a:cs typeface="Times New Roman" pitchFamily="18" charset="0"/>
                        </a:rPr>
                        <a:t>seven thousand people were killed</a:t>
                      </a:r>
                      <a:r>
                        <a:rPr lang="en-US" sz="1800" dirty="0">
                          <a:latin typeface="Times New Roman" pitchFamily="18" charset="0"/>
                          <a:ea typeface="Times New Roman"/>
                          <a:cs typeface="Times New Roman" pitchFamily="18" charset="0"/>
                        </a:rPr>
                        <a:t> in the earthquake, and </a:t>
                      </a:r>
                      <a:r>
                        <a:rPr lang="en-US" sz="1800" b="1" u="sng" dirty="0">
                          <a:solidFill>
                            <a:srgbClr val="C00000"/>
                          </a:solidFill>
                          <a:latin typeface="Times New Roman" pitchFamily="18" charset="0"/>
                          <a:ea typeface="Times New Roman"/>
                          <a:cs typeface="Times New Roman" pitchFamily="18" charset="0"/>
                        </a:rPr>
                        <a:t>the rest were terrified and gave glory to the God of heaven</a:t>
                      </a:r>
                      <a:r>
                        <a:rPr lang="en-US" sz="1800" dirty="0">
                          <a:latin typeface="Times New Roman" pitchFamily="18" charset="0"/>
                          <a:ea typeface="Times New Roman"/>
                          <a:cs typeface="Times New Roman" pitchFamily="18" charset="0"/>
                        </a:rPr>
                        <a:t>.</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0"/>
                        </a:spcBef>
                        <a:spcAft>
                          <a:spcPts val="0"/>
                        </a:spcAft>
                      </a:pPr>
                      <a:r>
                        <a:rPr lang="en-US" sz="1800" i="1" dirty="0">
                          <a:solidFill>
                            <a:srgbClr val="404040"/>
                          </a:solidFill>
                          <a:latin typeface="Times New Roman" pitchFamily="18" charset="0"/>
                          <a:ea typeface="Times New Roman"/>
                          <a:cs typeface="Times New Roman" pitchFamily="18" charset="0"/>
                        </a:rPr>
                        <a:t>Two possible responses</a:t>
                      </a:r>
                      <a:r>
                        <a:rPr lang="en-US" sz="1800" i="1" dirty="0" smtClean="0">
                          <a:solidFill>
                            <a:srgbClr val="404040"/>
                          </a:solidFill>
                          <a:latin typeface="Times New Roman" pitchFamily="18" charset="0"/>
                          <a:ea typeface="Times New Roman"/>
                          <a:cs typeface="Times New Roman" pitchFamily="18" charset="0"/>
                        </a:rPr>
                        <a:t>:</a:t>
                      </a:r>
                    </a:p>
                    <a:p>
                      <a:pPr marL="0" marR="0">
                        <a:spcBef>
                          <a:spcPts val="1000"/>
                        </a:spcBef>
                        <a:spcAft>
                          <a:spcPts val="0"/>
                        </a:spcAft>
                      </a:pPr>
                      <a:endParaRPr lang="en-US" sz="1800" i="1" dirty="0">
                        <a:solidFill>
                          <a:srgbClr val="404040"/>
                        </a:solidFill>
                        <a:latin typeface="Times New Roman" pitchFamily="18" charset="0"/>
                        <a:ea typeface="Times New Roman"/>
                        <a:cs typeface="Times New Roman" pitchFamily="18" charset="0"/>
                      </a:endParaRPr>
                    </a:p>
                    <a:p>
                      <a:pPr marL="342900" marR="0" indent="-342900">
                        <a:spcBef>
                          <a:spcPts val="0"/>
                        </a:spcBef>
                        <a:spcAft>
                          <a:spcPts val="0"/>
                        </a:spcAft>
                        <a:buAutoNum type="alphaUcPeriod"/>
                      </a:pPr>
                      <a:r>
                        <a:rPr lang="en-US" sz="1800" b="1" dirty="0" smtClean="0">
                          <a:solidFill>
                            <a:srgbClr val="0000FF"/>
                          </a:solidFill>
                          <a:latin typeface="Times New Roman" pitchFamily="18" charset="0"/>
                          <a:ea typeface="Times New Roman"/>
                          <a:cs typeface="Times New Roman" pitchFamily="18" charset="0"/>
                        </a:rPr>
                        <a:t>Rev</a:t>
                      </a:r>
                      <a:r>
                        <a:rPr lang="en-US" sz="1800" b="1" dirty="0">
                          <a:solidFill>
                            <a:srgbClr val="0000FF"/>
                          </a:solidFill>
                          <a:latin typeface="Times New Roman" pitchFamily="18" charset="0"/>
                          <a:ea typeface="Times New Roman"/>
                          <a:cs typeface="Times New Roman" pitchFamily="18" charset="0"/>
                        </a:rPr>
                        <a:t>. 14:7</a:t>
                      </a:r>
                      <a:r>
                        <a:rPr lang="en-US" sz="1800" dirty="0">
                          <a:latin typeface="Times New Roman" pitchFamily="18" charset="0"/>
                          <a:ea typeface="Times New Roman"/>
                          <a:cs typeface="Times New Roman" pitchFamily="18" charset="0"/>
                        </a:rPr>
                        <a:t> and he said with a loud voice, "</a:t>
                      </a:r>
                      <a:r>
                        <a:rPr lang="en-US" sz="1800" b="1" u="sng" dirty="0">
                          <a:latin typeface="Times New Roman" pitchFamily="18" charset="0"/>
                          <a:ea typeface="Times New Roman"/>
                          <a:cs typeface="Times New Roman" pitchFamily="18" charset="0"/>
                        </a:rPr>
                        <a:t>Fear God, and give Him glory</a:t>
                      </a:r>
                      <a:r>
                        <a:rPr lang="en-US" sz="1800" dirty="0">
                          <a:latin typeface="Times New Roman" pitchFamily="18" charset="0"/>
                          <a:ea typeface="Times New Roman"/>
                          <a:cs typeface="Times New Roman" pitchFamily="18" charset="0"/>
                        </a:rPr>
                        <a:t>, …" </a:t>
                      </a:r>
                      <a:endParaRPr lang="en-US" sz="1800" dirty="0" smtClean="0">
                        <a:latin typeface="Times New Roman" pitchFamily="18" charset="0"/>
                        <a:ea typeface="Times New Roman"/>
                        <a:cs typeface="Times New Roman" pitchFamily="18" charset="0"/>
                      </a:endParaRPr>
                    </a:p>
                    <a:p>
                      <a:pPr marL="342900" marR="0" indent="-342900">
                        <a:spcBef>
                          <a:spcPts val="0"/>
                        </a:spcBef>
                        <a:spcAft>
                          <a:spcPts val="0"/>
                        </a:spcAft>
                        <a:buAutoNum type="alphaUcPeriod"/>
                      </a:pPr>
                      <a:endParaRPr lang="en-US" sz="1800" dirty="0">
                        <a:latin typeface="Times New Roman" pitchFamily="18" charset="0"/>
                        <a:ea typeface="Times New Roman"/>
                        <a:cs typeface="Times New Roman" pitchFamily="18" charset="0"/>
                      </a:endParaRPr>
                    </a:p>
                    <a:p>
                      <a:pPr marL="274320" marR="0" indent="-274320" algn="ctr">
                        <a:spcBef>
                          <a:spcPts val="0"/>
                        </a:spcBef>
                        <a:spcAft>
                          <a:spcPts val="0"/>
                        </a:spcAft>
                      </a:pPr>
                      <a:r>
                        <a:rPr lang="en-US" sz="1800" b="1" dirty="0">
                          <a:solidFill>
                            <a:srgbClr val="000000"/>
                          </a:solidFill>
                          <a:latin typeface="Times New Roman" pitchFamily="18" charset="0"/>
                          <a:ea typeface="Times New Roman"/>
                          <a:cs typeface="Times New Roman" pitchFamily="18" charset="0"/>
                        </a:rPr>
                        <a:t>or</a:t>
                      </a:r>
                      <a:r>
                        <a:rPr lang="en-US" sz="1800" b="1" dirty="0" smtClean="0">
                          <a:solidFill>
                            <a:srgbClr val="000000"/>
                          </a:solidFill>
                          <a:latin typeface="Times New Roman" pitchFamily="18" charset="0"/>
                          <a:ea typeface="Times New Roman"/>
                          <a:cs typeface="Times New Roman" pitchFamily="18" charset="0"/>
                        </a:rPr>
                        <a:t>…</a:t>
                      </a:r>
                    </a:p>
                    <a:p>
                      <a:pPr marL="274320" marR="0" indent="-274320" algn="ctr">
                        <a:spcBef>
                          <a:spcPts val="0"/>
                        </a:spcBef>
                        <a:spcAft>
                          <a:spcPts val="0"/>
                        </a:spcAft>
                      </a:pPr>
                      <a:endParaRPr lang="en-US" sz="1800" dirty="0">
                        <a:latin typeface="Times New Roman" pitchFamily="18" charset="0"/>
                        <a:ea typeface="Times New Roman"/>
                        <a:cs typeface="Times New Roman" pitchFamily="18" charset="0"/>
                      </a:endParaRPr>
                    </a:p>
                    <a:p>
                      <a:pPr marL="274320" marR="0" indent="-274320">
                        <a:spcBef>
                          <a:spcPts val="0"/>
                        </a:spcBef>
                        <a:spcAft>
                          <a:spcPts val="0"/>
                        </a:spcAft>
                      </a:pPr>
                      <a:r>
                        <a:rPr lang="en-US" sz="1800" b="1" dirty="0">
                          <a:solidFill>
                            <a:srgbClr val="000000"/>
                          </a:solidFill>
                          <a:latin typeface="Times New Roman" pitchFamily="18" charset="0"/>
                          <a:ea typeface="Times New Roman"/>
                          <a:cs typeface="Times New Roman" pitchFamily="18" charset="0"/>
                        </a:rPr>
                        <a:t>B.</a:t>
                      </a:r>
                      <a:r>
                        <a:rPr lang="en-US" sz="1800" b="1" dirty="0">
                          <a:solidFill>
                            <a:srgbClr val="0000FF"/>
                          </a:solidFill>
                          <a:latin typeface="Times New Roman" pitchFamily="18" charset="0"/>
                          <a:ea typeface="Times New Roman"/>
                          <a:cs typeface="Times New Roman" pitchFamily="18" charset="0"/>
                        </a:rPr>
                        <a:t> Rev. 16:9</a:t>
                      </a:r>
                      <a:r>
                        <a:rPr lang="en-US" sz="1800" dirty="0">
                          <a:latin typeface="Times New Roman" pitchFamily="18" charset="0"/>
                          <a:ea typeface="Times New Roman"/>
                          <a:cs typeface="Times New Roman" pitchFamily="18" charset="0"/>
                        </a:rPr>
                        <a:t> And men were scorched with fierce heat; and they blasphemed the name of God who has the power over these plagues; and </a:t>
                      </a:r>
                      <a:r>
                        <a:rPr lang="en-US" sz="1800" b="1" u="sng" dirty="0">
                          <a:latin typeface="Times New Roman" pitchFamily="18" charset="0"/>
                          <a:ea typeface="Times New Roman"/>
                          <a:cs typeface="Times New Roman" pitchFamily="18" charset="0"/>
                        </a:rPr>
                        <a:t>they did not repent, so as to give Him glory</a:t>
                      </a:r>
                      <a:r>
                        <a:rPr lang="en-US" sz="1800" dirty="0">
                          <a:latin typeface="Times New Roman" pitchFamily="18" charset="0"/>
                          <a:ea typeface="Times New Roman"/>
                          <a:cs typeface="Times New Roman" pitchFamily="18" charset="0"/>
                        </a:rPr>
                        <a:t>. </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endParaRPr lang="en-US" sz="1800" dirty="0">
                        <a:latin typeface="Times New Roman" pitchFamily="18" charset="0"/>
                        <a:ea typeface="Times New Roman"/>
                        <a:cs typeface="Times New Roman" pitchFamily="18" charset="0"/>
                      </a:endParaRPr>
                    </a:p>
                    <a:p>
                      <a:pPr marL="342900" marR="0" lvl="0" indent="-342900">
                        <a:spcBef>
                          <a:spcPts val="0"/>
                        </a:spcBef>
                        <a:spcAft>
                          <a:spcPts val="0"/>
                        </a:spcAft>
                        <a:buFont typeface="Times New Roman"/>
                        <a:buChar char="-"/>
                      </a:pPr>
                      <a:r>
                        <a:rPr lang="en-US" sz="1800" dirty="0">
                          <a:latin typeface="Times New Roman" pitchFamily="18" charset="0"/>
                          <a:ea typeface="Times New Roman"/>
                          <a:cs typeface="Times New Roman" pitchFamily="18" charset="0"/>
                        </a:rPr>
                        <a:t>Resurrection</a:t>
                      </a:r>
                      <a:r>
                        <a:rPr lang="en-US" sz="1800" dirty="0" smtClean="0">
                          <a:latin typeface="Times New Roman" pitchFamily="18" charset="0"/>
                          <a:ea typeface="Times New Roman"/>
                          <a:cs typeface="Times New Roman" pitchFamily="18" charset="0"/>
                        </a:rPr>
                        <a:t>!</a:t>
                      </a:r>
                    </a:p>
                    <a:p>
                      <a:pPr marL="342900" marR="0" lvl="0" indent="-342900">
                        <a:spcBef>
                          <a:spcPts val="0"/>
                        </a:spcBef>
                        <a:spcAft>
                          <a:spcPts val="0"/>
                        </a:spcAft>
                        <a:buFont typeface="Times New Roman"/>
                        <a:buChar char="-"/>
                      </a:pPr>
                      <a:endParaRPr lang="en-US" sz="1800" dirty="0">
                        <a:latin typeface="Times New Roman" pitchFamily="18" charset="0"/>
                        <a:ea typeface="Times New Roman"/>
                        <a:cs typeface="Times New Roman" pitchFamily="18" charset="0"/>
                      </a:endParaRPr>
                    </a:p>
                    <a:p>
                      <a:pPr marL="102870" marR="0" indent="-102870">
                        <a:spcBef>
                          <a:spcPts val="0"/>
                        </a:spcBef>
                        <a:spcAft>
                          <a:spcPts val="0"/>
                        </a:spcAft>
                      </a:pPr>
                      <a:r>
                        <a:rPr lang="en-US" sz="1800" b="1" dirty="0">
                          <a:solidFill>
                            <a:srgbClr val="0000FF"/>
                          </a:solidFill>
                          <a:latin typeface="Times New Roman" pitchFamily="18" charset="0"/>
                          <a:ea typeface="Times New Roman"/>
                          <a:cs typeface="Times New Roman" pitchFamily="18" charset="0"/>
                        </a:rPr>
                        <a:t>Luke 16:31</a:t>
                      </a:r>
                      <a:r>
                        <a:rPr lang="en-US" sz="1800" b="1" dirty="0">
                          <a:latin typeface="Times New Roman" pitchFamily="18" charset="0"/>
                          <a:ea typeface="Times New Roman"/>
                          <a:cs typeface="Times New Roman" pitchFamily="18" charset="0"/>
                        </a:rPr>
                        <a:t> </a:t>
                      </a:r>
                      <a:r>
                        <a:rPr lang="en-US" sz="1800" dirty="0">
                          <a:latin typeface="Times New Roman" pitchFamily="18" charset="0"/>
                          <a:ea typeface="Times New Roman"/>
                          <a:cs typeface="Times New Roman" pitchFamily="18" charset="0"/>
                        </a:rPr>
                        <a:t>"</a:t>
                      </a:r>
                      <a:r>
                        <a:rPr lang="en-US" sz="1800" dirty="0">
                          <a:solidFill>
                            <a:srgbClr val="FF0000"/>
                          </a:solidFill>
                          <a:latin typeface="Times New Roman" pitchFamily="18" charset="0"/>
                          <a:ea typeface="Times New Roman"/>
                          <a:cs typeface="Times New Roman" pitchFamily="18" charset="0"/>
                        </a:rPr>
                        <a:t>But he said to him, 'If they do not listen to </a:t>
                      </a:r>
                      <a:r>
                        <a:rPr lang="en-US" sz="1800" b="1" u="sng" dirty="0">
                          <a:solidFill>
                            <a:srgbClr val="FF0000"/>
                          </a:solidFill>
                          <a:latin typeface="Times New Roman" pitchFamily="18" charset="0"/>
                          <a:ea typeface="Times New Roman"/>
                          <a:cs typeface="Times New Roman" pitchFamily="18" charset="0"/>
                        </a:rPr>
                        <a:t>Moses</a:t>
                      </a:r>
                      <a:r>
                        <a:rPr lang="en-US" sz="1800" dirty="0">
                          <a:solidFill>
                            <a:srgbClr val="FF0000"/>
                          </a:solidFill>
                          <a:latin typeface="Times New Roman" pitchFamily="18" charset="0"/>
                          <a:ea typeface="Times New Roman"/>
                          <a:cs typeface="Times New Roman" pitchFamily="18" charset="0"/>
                        </a:rPr>
                        <a:t> and the </a:t>
                      </a:r>
                      <a:r>
                        <a:rPr lang="en-US" sz="1800" b="1" u="sng" dirty="0">
                          <a:solidFill>
                            <a:srgbClr val="FF0000"/>
                          </a:solidFill>
                          <a:latin typeface="Times New Roman" pitchFamily="18" charset="0"/>
                          <a:ea typeface="Times New Roman"/>
                          <a:cs typeface="Times New Roman" pitchFamily="18" charset="0"/>
                        </a:rPr>
                        <a:t>Prophets</a:t>
                      </a:r>
                      <a:r>
                        <a:rPr lang="en-US" sz="1800" dirty="0">
                          <a:solidFill>
                            <a:srgbClr val="FF0000"/>
                          </a:solidFill>
                          <a:latin typeface="Times New Roman" pitchFamily="18" charset="0"/>
                          <a:ea typeface="Times New Roman"/>
                          <a:cs typeface="Times New Roman" pitchFamily="18" charset="0"/>
                        </a:rPr>
                        <a:t>, they will </a:t>
                      </a:r>
                      <a:r>
                        <a:rPr lang="en-US" sz="1800" b="1" u="sng" dirty="0">
                          <a:solidFill>
                            <a:srgbClr val="FF0000"/>
                          </a:solidFill>
                          <a:latin typeface="Times New Roman" pitchFamily="18" charset="0"/>
                          <a:ea typeface="Times New Roman"/>
                          <a:cs typeface="Times New Roman" pitchFamily="18" charset="0"/>
                        </a:rPr>
                        <a:t>not be persuaded even if someone rises from the dead</a:t>
                      </a:r>
                      <a:r>
                        <a:rPr lang="en-US" sz="1800" dirty="0">
                          <a:solidFill>
                            <a:srgbClr val="FF0000"/>
                          </a:solidFill>
                          <a:latin typeface="Times New Roman" pitchFamily="18" charset="0"/>
                          <a:ea typeface="Times New Roman"/>
                          <a:cs typeface="Times New Roman" pitchFamily="18" charset="0"/>
                        </a:rPr>
                        <a:t>.</a:t>
                      </a:r>
                      <a:r>
                        <a:rPr lang="en-US" sz="1800" dirty="0">
                          <a:latin typeface="Times New Roman" pitchFamily="18" charset="0"/>
                          <a:ea typeface="Times New Roman"/>
                          <a:cs typeface="Times New Roman" pitchFamily="18" charset="0"/>
                        </a:rPr>
                        <a:t>'" </a:t>
                      </a:r>
                      <a:endParaRPr lang="en-US" sz="1800" dirty="0" smtClean="0">
                        <a:latin typeface="Times New Roman" pitchFamily="18" charset="0"/>
                        <a:ea typeface="Times New Roman"/>
                        <a:cs typeface="Times New Roman" pitchFamily="18" charset="0"/>
                      </a:endParaRPr>
                    </a:p>
                    <a:p>
                      <a:pPr marL="102870" marR="0" indent="-102870">
                        <a:spcBef>
                          <a:spcPts val="0"/>
                        </a:spcBef>
                        <a:spcAft>
                          <a:spcPts val="0"/>
                        </a:spcAft>
                      </a:pPr>
                      <a:endParaRPr lang="en-US" sz="1800" dirty="0">
                        <a:latin typeface="Times New Roman" pitchFamily="18" charset="0"/>
                        <a:ea typeface="Times New Roman"/>
                        <a:cs typeface="Times New Roman" pitchFamily="18" charset="0"/>
                      </a:endParaRPr>
                    </a:p>
                    <a:p>
                      <a:pPr marL="0" marR="0" indent="11430">
                        <a:spcBef>
                          <a:spcPts val="0"/>
                        </a:spcBef>
                        <a:spcAft>
                          <a:spcPts val="0"/>
                        </a:spcAft>
                      </a:pPr>
                      <a:r>
                        <a:rPr lang="en-US" sz="1800" b="1" dirty="0">
                          <a:latin typeface="Times New Roman" pitchFamily="18" charset="0"/>
                          <a:ea typeface="Times New Roman"/>
                          <a:cs typeface="Times New Roman" pitchFamily="18" charset="0"/>
                        </a:rPr>
                        <a:t>Literally</a:t>
                      </a:r>
                      <a:r>
                        <a:rPr lang="en-US" sz="1800" i="1" dirty="0">
                          <a:latin typeface="Times New Roman" pitchFamily="18" charset="0"/>
                          <a:ea typeface="Times New Roman"/>
                          <a:cs typeface="Times New Roman" pitchFamily="18" charset="0"/>
                        </a:rPr>
                        <a:t> “seven thousand names of men”… an </a:t>
                      </a:r>
                      <a:r>
                        <a:rPr lang="en-US" sz="1800" b="1" dirty="0">
                          <a:latin typeface="Times New Roman" pitchFamily="18" charset="0"/>
                          <a:ea typeface="Times New Roman"/>
                          <a:cs typeface="Times New Roman" pitchFamily="18" charset="0"/>
                        </a:rPr>
                        <a:t>idiom</a:t>
                      </a:r>
                      <a:r>
                        <a:rPr lang="en-US" sz="1800" i="1" dirty="0">
                          <a:latin typeface="Times New Roman" pitchFamily="18" charset="0"/>
                          <a:ea typeface="Times New Roman"/>
                          <a:cs typeface="Times New Roman" pitchFamily="18" charset="0"/>
                        </a:rPr>
                        <a:t> indicating men of prominence</a:t>
                      </a:r>
                      <a:r>
                        <a:rPr lang="en-US" sz="1800" i="1" dirty="0" smtClean="0">
                          <a:latin typeface="Times New Roman" pitchFamily="18" charset="0"/>
                          <a:ea typeface="Times New Roman"/>
                          <a:cs typeface="Times New Roman" pitchFamily="18" charset="0"/>
                        </a:rPr>
                        <a:t>.</a:t>
                      </a:r>
                    </a:p>
                    <a:p>
                      <a:pPr marL="0" marR="0" indent="11430">
                        <a:spcBef>
                          <a:spcPts val="0"/>
                        </a:spcBef>
                        <a:spcAft>
                          <a:spcPts val="0"/>
                        </a:spcAft>
                      </a:pPr>
                      <a:endParaRPr lang="en-US" sz="1800" dirty="0">
                        <a:latin typeface="Times New Roman" pitchFamily="18" charset="0"/>
                        <a:ea typeface="Times New Roman"/>
                        <a:cs typeface="Times New Roman" pitchFamily="18" charset="0"/>
                      </a:endParaRPr>
                    </a:p>
                    <a:p>
                      <a:pPr marL="342900" marR="0" lvl="0" indent="-342900">
                        <a:spcBef>
                          <a:spcPts val="0"/>
                        </a:spcBef>
                        <a:spcAft>
                          <a:spcPts val="0"/>
                        </a:spcAft>
                        <a:buFont typeface="Symbol"/>
                        <a:buChar char=""/>
                      </a:pPr>
                      <a:r>
                        <a:rPr lang="en-US" sz="1800" dirty="0">
                          <a:latin typeface="Times New Roman" pitchFamily="18" charset="0"/>
                          <a:ea typeface="Times New Roman"/>
                          <a:cs typeface="Times New Roman" pitchFamily="18" charset="0"/>
                        </a:rPr>
                        <a:t>“</a:t>
                      </a:r>
                      <a:r>
                        <a:rPr lang="en-US" sz="1800" b="1" u="sng" dirty="0">
                          <a:solidFill>
                            <a:srgbClr val="C00000"/>
                          </a:solidFill>
                          <a:latin typeface="Times New Roman" pitchFamily="18" charset="0"/>
                          <a:ea typeface="Times New Roman"/>
                          <a:cs typeface="Times New Roman" pitchFamily="18" charset="0"/>
                        </a:rPr>
                        <a:t>the rest</a:t>
                      </a:r>
                      <a:r>
                        <a:rPr lang="en-US" sz="1800" dirty="0">
                          <a:latin typeface="Times New Roman" pitchFamily="18" charset="0"/>
                          <a:ea typeface="Times New Roman"/>
                          <a:cs typeface="Times New Roman" pitchFamily="18" charset="0"/>
                        </a:rPr>
                        <a:t>” – remaining Jews; “all Israel will be saved”</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Overview of Resurrections</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High Level View of Man’s Relationships with God Over Time</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26</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1" y="2505075"/>
            <a:ext cx="9144000"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27</a:t>
            </a:fld>
            <a:endParaRPr lang="en-US"/>
          </a:p>
        </p:txBody>
      </p:sp>
      <p:pic>
        <p:nvPicPr>
          <p:cNvPr id="2" name="Picture 2"/>
          <p:cNvPicPr>
            <a:picLocks noChangeAspect="1" noChangeArrowheads="1"/>
          </p:cNvPicPr>
          <p:nvPr/>
        </p:nvPicPr>
        <p:blipFill>
          <a:blip r:embed="rId2" cstate="print"/>
          <a:srcRect/>
          <a:stretch>
            <a:fillRect/>
          </a:stretch>
        </p:blipFill>
        <p:spPr bwMode="auto">
          <a:xfrm>
            <a:off x="0" y="0"/>
            <a:ext cx="9144000" cy="6662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28600" y="762000"/>
            <a:ext cx="8610600" cy="3276600"/>
            <a:chOff x="228600" y="762000"/>
            <a:chExt cx="8610600" cy="3276600"/>
          </a:xfrm>
        </p:grpSpPr>
        <p:sp>
          <p:nvSpPr>
            <p:cNvPr id="2052" name="AutoShape 2"/>
            <p:cNvSpPr>
              <a:spLocks noChangeArrowheads="1"/>
            </p:cNvSpPr>
            <p:nvPr/>
          </p:nvSpPr>
          <p:spPr bwMode="auto">
            <a:xfrm>
              <a:off x="4800600" y="762000"/>
              <a:ext cx="4038600" cy="3276600"/>
            </a:xfrm>
            <a:prstGeom prst="horizontalScroll">
              <a:avLst>
                <a:gd name="adj" fmla="val 12500"/>
              </a:avLst>
            </a:prstGeom>
            <a:noFill/>
            <a:ln w="50800">
              <a:solidFill>
                <a:schemeClr val="tx1"/>
              </a:solidFill>
              <a:round/>
              <a:headEnd/>
              <a:tailEnd/>
            </a:ln>
          </p:spPr>
          <p:txBody>
            <a:bodyPr wrap="none" anchor="ctr"/>
            <a:lstStyle/>
            <a:p>
              <a:endParaRPr lang="en-US"/>
            </a:p>
          </p:txBody>
        </p:sp>
        <p:sp>
          <p:nvSpPr>
            <p:cNvPr id="2053" name="Text Box 10"/>
            <p:cNvSpPr txBox="1">
              <a:spLocks noChangeArrowheads="1"/>
            </p:cNvSpPr>
            <p:nvPr/>
          </p:nvSpPr>
          <p:spPr bwMode="auto">
            <a:xfrm>
              <a:off x="295275" y="2057400"/>
              <a:ext cx="482600" cy="365125"/>
            </a:xfrm>
            <a:prstGeom prst="rect">
              <a:avLst/>
            </a:prstGeom>
            <a:solidFill>
              <a:schemeClr val="bg1"/>
            </a:solidFill>
            <a:ln w="9525">
              <a:noFill/>
              <a:miter lim="800000"/>
              <a:headEnd/>
              <a:tailEnd/>
            </a:ln>
          </p:spPr>
          <p:txBody>
            <a:bodyPr wrap="none">
              <a:spAutoFit/>
            </a:bodyPr>
            <a:lstStyle/>
            <a:p>
              <a:pPr algn="ctr"/>
              <a:r>
                <a:rPr lang="en-US" sz="900" b="1"/>
                <a:t>1</a:t>
              </a:r>
            </a:p>
            <a:p>
              <a:pPr algn="ctr"/>
              <a:r>
                <a:rPr lang="en-US" sz="900" b="1"/>
                <a:t>White</a:t>
              </a:r>
            </a:p>
          </p:txBody>
        </p:sp>
        <p:sp>
          <p:nvSpPr>
            <p:cNvPr id="2054" name="Text Box 18"/>
            <p:cNvSpPr txBox="1">
              <a:spLocks noChangeArrowheads="1"/>
            </p:cNvSpPr>
            <p:nvPr/>
          </p:nvSpPr>
          <p:spPr bwMode="auto">
            <a:xfrm>
              <a:off x="4070350" y="2057400"/>
              <a:ext cx="444500" cy="365125"/>
            </a:xfrm>
            <a:prstGeom prst="rect">
              <a:avLst/>
            </a:prstGeom>
            <a:solidFill>
              <a:schemeClr val="bg1"/>
            </a:solidFill>
            <a:ln w="9525">
              <a:noFill/>
              <a:miter lim="800000"/>
              <a:headEnd/>
              <a:tailEnd/>
            </a:ln>
          </p:spPr>
          <p:txBody>
            <a:bodyPr wrap="none">
              <a:spAutoFit/>
            </a:bodyPr>
            <a:lstStyle/>
            <a:p>
              <a:pPr algn="ctr"/>
              <a:r>
                <a:rPr lang="en-US" sz="900" b="1"/>
                <a:t>6</a:t>
              </a:r>
            </a:p>
            <a:p>
              <a:pPr algn="ctr"/>
              <a:r>
                <a:rPr lang="en-US" sz="900" b="1"/>
                <a:t>Signs</a:t>
              </a:r>
            </a:p>
          </p:txBody>
        </p:sp>
        <p:sp>
          <p:nvSpPr>
            <p:cNvPr id="2055" name="Text Box 19"/>
            <p:cNvSpPr txBox="1">
              <a:spLocks noChangeArrowheads="1"/>
            </p:cNvSpPr>
            <p:nvPr/>
          </p:nvSpPr>
          <p:spPr bwMode="auto">
            <a:xfrm>
              <a:off x="3241675" y="2057400"/>
              <a:ext cx="590550" cy="365125"/>
            </a:xfrm>
            <a:prstGeom prst="rect">
              <a:avLst/>
            </a:prstGeom>
            <a:solidFill>
              <a:schemeClr val="bg1"/>
            </a:solidFill>
            <a:ln w="9525">
              <a:noFill/>
              <a:miter lim="800000"/>
              <a:headEnd/>
              <a:tailEnd/>
            </a:ln>
          </p:spPr>
          <p:txBody>
            <a:bodyPr wrap="none">
              <a:spAutoFit/>
            </a:bodyPr>
            <a:lstStyle/>
            <a:p>
              <a:pPr algn="ctr"/>
              <a:r>
                <a:rPr lang="en-US" sz="900" b="1"/>
                <a:t>5</a:t>
              </a:r>
            </a:p>
            <a:p>
              <a:pPr algn="ctr"/>
              <a:r>
                <a:rPr lang="en-US" sz="900" b="1"/>
                <a:t>Martyrs</a:t>
              </a:r>
            </a:p>
          </p:txBody>
        </p:sp>
        <p:sp>
          <p:nvSpPr>
            <p:cNvPr id="2056" name="Text Box 20"/>
            <p:cNvSpPr txBox="1">
              <a:spLocks noChangeArrowheads="1"/>
            </p:cNvSpPr>
            <p:nvPr/>
          </p:nvSpPr>
          <p:spPr bwMode="auto">
            <a:xfrm>
              <a:off x="2549525" y="2057400"/>
              <a:ext cx="488950" cy="365125"/>
            </a:xfrm>
            <a:prstGeom prst="rect">
              <a:avLst/>
            </a:prstGeom>
            <a:solidFill>
              <a:schemeClr val="bg1"/>
            </a:solidFill>
            <a:ln w="9525">
              <a:noFill/>
              <a:miter lim="800000"/>
              <a:headEnd/>
              <a:tailEnd/>
            </a:ln>
          </p:spPr>
          <p:txBody>
            <a:bodyPr wrap="none">
              <a:spAutoFit/>
            </a:bodyPr>
            <a:lstStyle/>
            <a:p>
              <a:pPr algn="ctr"/>
              <a:r>
                <a:rPr lang="en-US" sz="900" b="1"/>
                <a:t>4</a:t>
              </a:r>
            </a:p>
            <a:p>
              <a:pPr algn="ctr"/>
              <a:r>
                <a:rPr lang="en-US" sz="900" b="1"/>
                <a:t>Ashen</a:t>
              </a:r>
            </a:p>
          </p:txBody>
        </p:sp>
        <p:sp>
          <p:nvSpPr>
            <p:cNvPr id="2057" name="Text Box 21"/>
            <p:cNvSpPr txBox="1">
              <a:spLocks noChangeArrowheads="1"/>
            </p:cNvSpPr>
            <p:nvPr/>
          </p:nvSpPr>
          <p:spPr bwMode="auto">
            <a:xfrm>
              <a:off x="1785938" y="2057400"/>
              <a:ext cx="463550" cy="365125"/>
            </a:xfrm>
            <a:prstGeom prst="rect">
              <a:avLst/>
            </a:prstGeom>
            <a:solidFill>
              <a:schemeClr val="bg1"/>
            </a:solidFill>
            <a:ln w="9525">
              <a:noFill/>
              <a:miter lim="800000"/>
              <a:headEnd/>
              <a:tailEnd/>
            </a:ln>
          </p:spPr>
          <p:txBody>
            <a:bodyPr wrap="none">
              <a:spAutoFit/>
            </a:bodyPr>
            <a:lstStyle/>
            <a:p>
              <a:pPr algn="ctr"/>
              <a:r>
                <a:rPr lang="en-US" sz="900" b="1"/>
                <a:t>3</a:t>
              </a:r>
            </a:p>
            <a:p>
              <a:pPr algn="ctr"/>
              <a:r>
                <a:rPr lang="en-US" sz="900" b="1"/>
                <a:t>Black</a:t>
              </a:r>
            </a:p>
          </p:txBody>
        </p:sp>
        <p:sp>
          <p:nvSpPr>
            <p:cNvPr id="2058" name="Text Box 22"/>
            <p:cNvSpPr txBox="1">
              <a:spLocks noChangeArrowheads="1"/>
            </p:cNvSpPr>
            <p:nvPr/>
          </p:nvSpPr>
          <p:spPr bwMode="auto">
            <a:xfrm>
              <a:off x="1093788" y="2057400"/>
              <a:ext cx="381000" cy="365125"/>
            </a:xfrm>
            <a:prstGeom prst="rect">
              <a:avLst/>
            </a:prstGeom>
            <a:solidFill>
              <a:schemeClr val="bg1"/>
            </a:solidFill>
            <a:ln w="9525">
              <a:noFill/>
              <a:miter lim="800000"/>
              <a:headEnd/>
              <a:tailEnd/>
            </a:ln>
          </p:spPr>
          <p:txBody>
            <a:bodyPr wrap="none">
              <a:spAutoFit/>
            </a:bodyPr>
            <a:lstStyle/>
            <a:p>
              <a:pPr algn="ctr"/>
              <a:r>
                <a:rPr lang="en-US" sz="900" b="1"/>
                <a:t>2</a:t>
              </a:r>
            </a:p>
            <a:p>
              <a:pPr algn="ctr"/>
              <a:r>
                <a:rPr lang="en-US" sz="900" b="1"/>
                <a:t>Red</a:t>
              </a:r>
            </a:p>
          </p:txBody>
        </p:sp>
        <p:grpSp>
          <p:nvGrpSpPr>
            <p:cNvPr id="3" name="Group 25"/>
            <p:cNvGrpSpPr>
              <a:grpSpLocks/>
            </p:cNvGrpSpPr>
            <p:nvPr/>
          </p:nvGrpSpPr>
          <p:grpSpPr bwMode="auto">
            <a:xfrm>
              <a:off x="7726363" y="3200400"/>
              <a:ext cx="1019175" cy="304800"/>
              <a:chOff x="2095" y="1440"/>
              <a:chExt cx="642" cy="192"/>
            </a:xfrm>
          </p:grpSpPr>
          <p:sp>
            <p:nvSpPr>
              <p:cNvPr id="2114" name="AutoShape 2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5" name="Text Box 24"/>
              <p:cNvSpPr txBox="1">
                <a:spLocks noChangeArrowheads="1"/>
              </p:cNvSpPr>
              <p:nvPr/>
            </p:nvSpPr>
            <p:spPr bwMode="auto">
              <a:xfrm>
                <a:off x="2095" y="1440"/>
                <a:ext cx="642" cy="154"/>
              </a:xfrm>
              <a:prstGeom prst="rect">
                <a:avLst/>
              </a:prstGeom>
              <a:noFill/>
              <a:ln w="9525">
                <a:noFill/>
                <a:miter lim="800000"/>
                <a:headEnd/>
                <a:tailEnd/>
              </a:ln>
            </p:spPr>
            <p:txBody>
              <a:bodyPr wrap="none">
                <a:spAutoFit/>
              </a:bodyPr>
              <a:lstStyle/>
              <a:p>
                <a:pPr algn="ctr"/>
                <a:r>
                  <a:rPr lang="en-US" sz="1000"/>
                  <a:t>Earthquake, hail</a:t>
                </a:r>
              </a:p>
            </p:txBody>
          </p:sp>
        </p:grpSp>
        <p:grpSp>
          <p:nvGrpSpPr>
            <p:cNvPr id="4" name="Group 26"/>
            <p:cNvGrpSpPr>
              <a:grpSpLocks/>
            </p:cNvGrpSpPr>
            <p:nvPr/>
          </p:nvGrpSpPr>
          <p:grpSpPr bwMode="auto">
            <a:xfrm>
              <a:off x="7710488" y="2895600"/>
              <a:ext cx="987425" cy="304800"/>
              <a:chOff x="2104" y="1440"/>
              <a:chExt cx="622" cy="192"/>
            </a:xfrm>
          </p:grpSpPr>
          <p:sp>
            <p:nvSpPr>
              <p:cNvPr id="2112" name="AutoShape 27"/>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3" name="Text Box 28"/>
              <p:cNvSpPr txBox="1">
                <a:spLocks noChangeArrowheads="1"/>
              </p:cNvSpPr>
              <p:nvPr/>
            </p:nvSpPr>
            <p:spPr bwMode="auto">
              <a:xfrm>
                <a:off x="2104" y="1440"/>
                <a:ext cx="622" cy="154"/>
              </a:xfrm>
              <a:prstGeom prst="rect">
                <a:avLst/>
              </a:prstGeom>
              <a:noFill/>
              <a:ln w="9525">
                <a:noFill/>
                <a:miter lim="800000"/>
                <a:headEnd/>
                <a:tailEnd/>
              </a:ln>
            </p:spPr>
            <p:txBody>
              <a:bodyPr wrap="none">
                <a:spAutoFit/>
              </a:bodyPr>
              <a:lstStyle/>
              <a:p>
                <a:pPr algn="ctr"/>
                <a:r>
                  <a:rPr lang="en-US" sz="1000"/>
                  <a:t>Euphrates dried</a:t>
                </a:r>
              </a:p>
            </p:txBody>
          </p:sp>
        </p:grpSp>
        <p:grpSp>
          <p:nvGrpSpPr>
            <p:cNvPr id="5" name="Group 29"/>
            <p:cNvGrpSpPr>
              <a:grpSpLocks/>
            </p:cNvGrpSpPr>
            <p:nvPr/>
          </p:nvGrpSpPr>
          <p:grpSpPr bwMode="auto">
            <a:xfrm>
              <a:off x="7685088" y="2590800"/>
              <a:ext cx="1068388" cy="304800"/>
              <a:chOff x="2081" y="1440"/>
              <a:chExt cx="673" cy="192"/>
            </a:xfrm>
          </p:grpSpPr>
          <p:sp>
            <p:nvSpPr>
              <p:cNvPr id="2110" name="AutoShape 30"/>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1" name="Text Box 31"/>
              <p:cNvSpPr txBox="1">
                <a:spLocks noChangeArrowheads="1"/>
              </p:cNvSpPr>
              <p:nvPr/>
            </p:nvSpPr>
            <p:spPr bwMode="auto">
              <a:xfrm>
                <a:off x="2081" y="1440"/>
                <a:ext cx="673" cy="154"/>
              </a:xfrm>
              <a:prstGeom prst="rect">
                <a:avLst/>
              </a:prstGeom>
              <a:noFill/>
              <a:ln w="9525">
                <a:noFill/>
                <a:miter lim="800000"/>
                <a:headEnd/>
                <a:tailEnd/>
              </a:ln>
            </p:spPr>
            <p:txBody>
              <a:bodyPr wrap="none">
                <a:spAutoFit/>
              </a:bodyPr>
              <a:lstStyle/>
              <a:p>
                <a:pPr algn="ctr"/>
                <a:r>
                  <a:rPr lang="en-US" sz="1000"/>
                  <a:t>Earth in darkness</a:t>
                </a:r>
              </a:p>
            </p:txBody>
          </p:sp>
        </p:grpSp>
        <p:grpSp>
          <p:nvGrpSpPr>
            <p:cNvPr id="6" name="Group 32"/>
            <p:cNvGrpSpPr>
              <a:grpSpLocks/>
            </p:cNvGrpSpPr>
            <p:nvPr/>
          </p:nvGrpSpPr>
          <p:grpSpPr bwMode="auto">
            <a:xfrm>
              <a:off x="7756525" y="2286000"/>
              <a:ext cx="852488" cy="304800"/>
              <a:chOff x="2147" y="1440"/>
              <a:chExt cx="537" cy="192"/>
            </a:xfrm>
          </p:grpSpPr>
          <p:sp>
            <p:nvSpPr>
              <p:cNvPr id="2108" name="AutoShape 3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9" name="Text Box 34"/>
              <p:cNvSpPr txBox="1">
                <a:spLocks noChangeArrowheads="1"/>
              </p:cNvSpPr>
              <p:nvPr/>
            </p:nvSpPr>
            <p:spPr bwMode="auto">
              <a:xfrm>
                <a:off x="2147" y="1440"/>
                <a:ext cx="537" cy="154"/>
              </a:xfrm>
              <a:prstGeom prst="rect">
                <a:avLst/>
              </a:prstGeom>
              <a:noFill/>
              <a:ln w="9525">
                <a:noFill/>
                <a:miter lim="800000"/>
                <a:headEnd/>
                <a:tailEnd/>
              </a:ln>
            </p:spPr>
            <p:txBody>
              <a:bodyPr wrap="none">
                <a:spAutoFit/>
              </a:bodyPr>
              <a:lstStyle/>
              <a:p>
                <a:pPr algn="ctr"/>
                <a:r>
                  <a:rPr lang="en-US" sz="1000"/>
                  <a:t>Sun scorches</a:t>
                </a:r>
              </a:p>
            </p:txBody>
          </p:sp>
        </p:grpSp>
        <p:grpSp>
          <p:nvGrpSpPr>
            <p:cNvPr id="7" name="Group 35"/>
            <p:cNvGrpSpPr>
              <a:grpSpLocks/>
            </p:cNvGrpSpPr>
            <p:nvPr/>
          </p:nvGrpSpPr>
          <p:grpSpPr bwMode="auto">
            <a:xfrm>
              <a:off x="7659688" y="1981200"/>
              <a:ext cx="966788" cy="304800"/>
              <a:chOff x="2111" y="1440"/>
              <a:chExt cx="609" cy="192"/>
            </a:xfrm>
          </p:grpSpPr>
          <p:sp>
            <p:nvSpPr>
              <p:cNvPr id="2106" name="AutoShape 36"/>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7" name="Text Box 37"/>
              <p:cNvSpPr txBox="1">
                <a:spLocks noChangeArrowheads="1"/>
              </p:cNvSpPr>
              <p:nvPr/>
            </p:nvSpPr>
            <p:spPr bwMode="auto">
              <a:xfrm>
                <a:off x="2111" y="1440"/>
                <a:ext cx="609" cy="154"/>
              </a:xfrm>
              <a:prstGeom prst="rect">
                <a:avLst/>
              </a:prstGeom>
              <a:noFill/>
              <a:ln w="9525">
                <a:noFill/>
                <a:miter lim="800000"/>
                <a:headEnd/>
                <a:tailEnd/>
              </a:ln>
            </p:spPr>
            <p:txBody>
              <a:bodyPr wrap="none">
                <a:spAutoFit/>
              </a:bodyPr>
              <a:lstStyle/>
              <a:p>
                <a:pPr algn="ctr"/>
                <a:r>
                  <a:rPr lang="en-US" sz="1000"/>
                  <a:t>Rivers to blood</a:t>
                </a:r>
              </a:p>
            </p:txBody>
          </p:sp>
        </p:grpSp>
        <p:grpSp>
          <p:nvGrpSpPr>
            <p:cNvPr id="8" name="Group 38"/>
            <p:cNvGrpSpPr>
              <a:grpSpLocks/>
            </p:cNvGrpSpPr>
            <p:nvPr/>
          </p:nvGrpSpPr>
          <p:grpSpPr bwMode="auto">
            <a:xfrm>
              <a:off x="7845425" y="1371600"/>
              <a:ext cx="533400" cy="304800"/>
              <a:chOff x="2254" y="1440"/>
              <a:chExt cx="336" cy="192"/>
            </a:xfrm>
          </p:grpSpPr>
          <p:sp>
            <p:nvSpPr>
              <p:cNvPr id="2104" name="AutoShape 39"/>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5" name="Text Box 40"/>
              <p:cNvSpPr txBox="1">
                <a:spLocks noChangeArrowheads="1"/>
              </p:cNvSpPr>
              <p:nvPr/>
            </p:nvSpPr>
            <p:spPr bwMode="auto">
              <a:xfrm>
                <a:off x="2268" y="1440"/>
                <a:ext cx="294" cy="154"/>
              </a:xfrm>
              <a:prstGeom prst="rect">
                <a:avLst/>
              </a:prstGeom>
              <a:noFill/>
              <a:ln w="9525">
                <a:noFill/>
                <a:miter lim="800000"/>
                <a:headEnd/>
                <a:tailEnd/>
              </a:ln>
            </p:spPr>
            <p:txBody>
              <a:bodyPr wrap="none">
                <a:spAutoFit/>
              </a:bodyPr>
              <a:lstStyle/>
              <a:p>
                <a:pPr algn="ctr"/>
                <a:r>
                  <a:rPr lang="en-US" sz="1000"/>
                  <a:t>Sores</a:t>
                </a:r>
              </a:p>
            </p:txBody>
          </p:sp>
        </p:grpSp>
        <p:grpSp>
          <p:nvGrpSpPr>
            <p:cNvPr id="9" name="Group 41"/>
            <p:cNvGrpSpPr>
              <a:grpSpLocks/>
            </p:cNvGrpSpPr>
            <p:nvPr/>
          </p:nvGrpSpPr>
          <p:grpSpPr bwMode="auto">
            <a:xfrm>
              <a:off x="7720013" y="1676400"/>
              <a:ext cx="819150" cy="304800"/>
              <a:chOff x="2156" y="1440"/>
              <a:chExt cx="516" cy="192"/>
            </a:xfrm>
          </p:grpSpPr>
          <p:sp>
            <p:nvSpPr>
              <p:cNvPr id="2102" name="AutoShape 42"/>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3" name="Text Box 43"/>
              <p:cNvSpPr txBox="1">
                <a:spLocks noChangeArrowheads="1"/>
              </p:cNvSpPr>
              <p:nvPr/>
            </p:nvSpPr>
            <p:spPr bwMode="auto">
              <a:xfrm>
                <a:off x="2156" y="1440"/>
                <a:ext cx="516" cy="154"/>
              </a:xfrm>
              <a:prstGeom prst="rect">
                <a:avLst/>
              </a:prstGeom>
              <a:noFill/>
              <a:ln w="9525">
                <a:noFill/>
                <a:miter lim="800000"/>
                <a:headEnd/>
                <a:tailEnd/>
              </a:ln>
            </p:spPr>
            <p:txBody>
              <a:bodyPr wrap="none">
                <a:spAutoFit/>
              </a:bodyPr>
              <a:lstStyle/>
              <a:p>
                <a:pPr algn="ctr"/>
                <a:r>
                  <a:rPr lang="en-US" sz="1000"/>
                  <a:t>Sea to blood</a:t>
                </a:r>
              </a:p>
            </p:txBody>
          </p:sp>
        </p:grpSp>
        <p:grpSp>
          <p:nvGrpSpPr>
            <p:cNvPr id="10" name="Group 50"/>
            <p:cNvGrpSpPr>
              <a:grpSpLocks/>
            </p:cNvGrpSpPr>
            <p:nvPr/>
          </p:nvGrpSpPr>
          <p:grpSpPr bwMode="auto">
            <a:xfrm>
              <a:off x="5184775" y="1401763"/>
              <a:ext cx="758825" cy="298450"/>
              <a:chOff x="1344" y="2687"/>
              <a:chExt cx="480" cy="235"/>
            </a:xfrm>
          </p:grpSpPr>
          <p:sp>
            <p:nvSpPr>
              <p:cNvPr id="2100" name="Freeform 48"/>
              <p:cNvSpPr>
                <a:spLocks/>
              </p:cNvSpPr>
              <p:nvPr/>
            </p:nvSpPr>
            <p:spPr bwMode="auto">
              <a:xfrm>
                <a:off x="1440" y="2778"/>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101" name="Text Box 49"/>
              <p:cNvSpPr txBox="1">
                <a:spLocks noChangeArrowheads="1"/>
              </p:cNvSpPr>
              <p:nvPr/>
            </p:nvSpPr>
            <p:spPr bwMode="auto">
              <a:xfrm>
                <a:off x="1344" y="2687"/>
                <a:ext cx="414" cy="194"/>
              </a:xfrm>
              <a:prstGeom prst="rect">
                <a:avLst/>
              </a:prstGeom>
              <a:noFill/>
              <a:ln w="9525">
                <a:noFill/>
                <a:miter lim="800000"/>
                <a:headEnd/>
                <a:tailEnd/>
              </a:ln>
            </p:spPr>
            <p:txBody>
              <a:bodyPr wrap="none">
                <a:spAutoFit/>
              </a:bodyPr>
              <a:lstStyle/>
              <a:p>
                <a:r>
                  <a:rPr lang="en-US" sz="1000"/>
                  <a:t>1/3 Earth</a:t>
                </a:r>
              </a:p>
            </p:txBody>
          </p:sp>
        </p:grpSp>
        <p:grpSp>
          <p:nvGrpSpPr>
            <p:cNvPr id="11" name="Group 51"/>
            <p:cNvGrpSpPr>
              <a:grpSpLocks/>
            </p:cNvGrpSpPr>
            <p:nvPr/>
          </p:nvGrpSpPr>
          <p:grpSpPr bwMode="auto">
            <a:xfrm>
              <a:off x="5337175" y="1654175"/>
              <a:ext cx="758825" cy="317500"/>
              <a:chOff x="1344" y="2738"/>
              <a:chExt cx="480" cy="253"/>
            </a:xfrm>
          </p:grpSpPr>
          <p:sp>
            <p:nvSpPr>
              <p:cNvPr id="2098" name="Freeform 52"/>
              <p:cNvSpPr>
                <a:spLocks/>
              </p:cNvSpPr>
              <p:nvPr/>
            </p:nvSpPr>
            <p:spPr bwMode="auto">
              <a:xfrm>
                <a:off x="1440" y="2846"/>
                <a:ext cx="384" cy="145"/>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9" name="Text Box 53"/>
              <p:cNvSpPr txBox="1">
                <a:spLocks noChangeArrowheads="1"/>
              </p:cNvSpPr>
              <p:nvPr/>
            </p:nvSpPr>
            <p:spPr bwMode="auto">
              <a:xfrm>
                <a:off x="1344" y="2738"/>
                <a:ext cx="355" cy="195"/>
              </a:xfrm>
              <a:prstGeom prst="rect">
                <a:avLst/>
              </a:prstGeom>
              <a:noFill/>
              <a:ln w="9525">
                <a:noFill/>
                <a:miter lim="800000"/>
                <a:headEnd/>
                <a:tailEnd/>
              </a:ln>
            </p:spPr>
            <p:txBody>
              <a:bodyPr wrap="none">
                <a:spAutoFit/>
              </a:bodyPr>
              <a:lstStyle/>
              <a:p>
                <a:r>
                  <a:rPr lang="en-US" sz="1000"/>
                  <a:t>1/3 Sea</a:t>
                </a:r>
              </a:p>
            </p:txBody>
          </p:sp>
        </p:grpSp>
        <p:grpSp>
          <p:nvGrpSpPr>
            <p:cNvPr id="12" name="Group 54"/>
            <p:cNvGrpSpPr>
              <a:grpSpLocks/>
            </p:cNvGrpSpPr>
            <p:nvPr/>
          </p:nvGrpSpPr>
          <p:grpSpPr bwMode="auto">
            <a:xfrm>
              <a:off x="5486400" y="1957388"/>
              <a:ext cx="760413" cy="320675"/>
              <a:chOff x="1344" y="2771"/>
              <a:chExt cx="480" cy="253"/>
            </a:xfrm>
          </p:grpSpPr>
          <p:sp>
            <p:nvSpPr>
              <p:cNvPr id="2096" name="Freeform 55"/>
              <p:cNvSpPr>
                <a:spLocks/>
              </p:cNvSpPr>
              <p:nvPr/>
            </p:nvSpPr>
            <p:spPr bwMode="auto">
              <a:xfrm>
                <a:off x="1440" y="288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7" name="Text Box 56"/>
              <p:cNvSpPr txBox="1">
                <a:spLocks noChangeArrowheads="1"/>
              </p:cNvSpPr>
              <p:nvPr/>
            </p:nvSpPr>
            <p:spPr bwMode="auto">
              <a:xfrm>
                <a:off x="1344" y="2771"/>
                <a:ext cx="448" cy="193"/>
              </a:xfrm>
              <a:prstGeom prst="rect">
                <a:avLst/>
              </a:prstGeom>
              <a:noFill/>
              <a:ln w="9525">
                <a:noFill/>
                <a:miter lim="800000"/>
                <a:headEnd/>
                <a:tailEnd/>
              </a:ln>
            </p:spPr>
            <p:txBody>
              <a:bodyPr wrap="none">
                <a:spAutoFit/>
              </a:bodyPr>
              <a:lstStyle/>
              <a:p>
                <a:r>
                  <a:rPr lang="en-US" sz="1000"/>
                  <a:t>1/3 Rivers</a:t>
                </a:r>
              </a:p>
            </p:txBody>
          </p:sp>
        </p:grpSp>
        <p:grpSp>
          <p:nvGrpSpPr>
            <p:cNvPr id="13" name="Group 57"/>
            <p:cNvGrpSpPr>
              <a:grpSpLocks/>
            </p:cNvGrpSpPr>
            <p:nvPr/>
          </p:nvGrpSpPr>
          <p:grpSpPr bwMode="auto">
            <a:xfrm>
              <a:off x="5908675" y="2568575"/>
              <a:ext cx="1039813" cy="374650"/>
              <a:chOff x="1344" y="2889"/>
              <a:chExt cx="656" cy="295"/>
            </a:xfrm>
          </p:grpSpPr>
          <p:sp>
            <p:nvSpPr>
              <p:cNvPr id="2094" name="Freeform 58"/>
              <p:cNvSpPr>
                <a:spLocks/>
              </p:cNvSpPr>
              <p:nvPr/>
            </p:nvSpPr>
            <p:spPr bwMode="auto">
              <a:xfrm>
                <a:off x="1440" y="304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5" name="Text Box 59"/>
              <p:cNvSpPr txBox="1">
                <a:spLocks noChangeArrowheads="1"/>
              </p:cNvSpPr>
              <p:nvPr/>
            </p:nvSpPr>
            <p:spPr bwMode="auto">
              <a:xfrm>
                <a:off x="1344" y="2889"/>
                <a:ext cx="656" cy="193"/>
              </a:xfrm>
              <a:prstGeom prst="rect">
                <a:avLst/>
              </a:prstGeom>
              <a:noFill/>
              <a:ln w="9525">
                <a:noFill/>
                <a:miter lim="800000"/>
                <a:headEnd/>
                <a:tailEnd/>
              </a:ln>
            </p:spPr>
            <p:txBody>
              <a:bodyPr wrap="none">
                <a:spAutoFit/>
              </a:bodyPr>
              <a:lstStyle/>
              <a:p>
                <a:r>
                  <a:rPr lang="en-US" sz="1000"/>
                  <a:t>1</a:t>
                </a:r>
                <a:r>
                  <a:rPr lang="en-US" sz="1000" baseline="30000"/>
                  <a:t>st</a:t>
                </a:r>
                <a:r>
                  <a:rPr lang="en-US" sz="1000"/>
                  <a:t> Woe, Locusts</a:t>
                </a:r>
              </a:p>
            </p:txBody>
          </p:sp>
        </p:grpSp>
        <p:grpSp>
          <p:nvGrpSpPr>
            <p:cNvPr id="14" name="Group 60"/>
            <p:cNvGrpSpPr>
              <a:grpSpLocks/>
            </p:cNvGrpSpPr>
            <p:nvPr/>
          </p:nvGrpSpPr>
          <p:grpSpPr bwMode="auto">
            <a:xfrm>
              <a:off x="5703888" y="2244725"/>
              <a:ext cx="817563" cy="376238"/>
              <a:chOff x="1344" y="2810"/>
              <a:chExt cx="516" cy="296"/>
            </a:xfrm>
          </p:grpSpPr>
          <p:sp>
            <p:nvSpPr>
              <p:cNvPr id="2092" name="Freeform 61"/>
              <p:cNvSpPr>
                <a:spLocks/>
              </p:cNvSpPr>
              <p:nvPr/>
            </p:nvSpPr>
            <p:spPr bwMode="auto">
              <a:xfrm>
                <a:off x="1440" y="2962"/>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3" name="Text Box 62"/>
              <p:cNvSpPr txBox="1">
                <a:spLocks noChangeArrowheads="1"/>
              </p:cNvSpPr>
              <p:nvPr/>
            </p:nvSpPr>
            <p:spPr bwMode="auto">
              <a:xfrm>
                <a:off x="1344" y="2810"/>
                <a:ext cx="516" cy="193"/>
              </a:xfrm>
              <a:prstGeom prst="rect">
                <a:avLst/>
              </a:prstGeom>
              <a:noFill/>
              <a:ln w="9525">
                <a:noFill/>
                <a:miter lim="800000"/>
                <a:headEnd/>
                <a:tailEnd/>
              </a:ln>
            </p:spPr>
            <p:txBody>
              <a:bodyPr wrap="none">
                <a:spAutoFit/>
              </a:bodyPr>
              <a:lstStyle/>
              <a:p>
                <a:r>
                  <a:rPr lang="en-US" sz="1000"/>
                  <a:t>1/3 Heavens</a:t>
                </a:r>
              </a:p>
            </p:txBody>
          </p:sp>
        </p:grpSp>
        <p:grpSp>
          <p:nvGrpSpPr>
            <p:cNvPr id="15" name="Group 63"/>
            <p:cNvGrpSpPr>
              <a:grpSpLocks/>
            </p:cNvGrpSpPr>
            <p:nvPr/>
          </p:nvGrpSpPr>
          <p:grpSpPr bwMode="auto">
            <a:xfrm>
              <a:off x="6361113" y="3209925"/>
              <a:ext cx="1077913" cy="377825"/>
              <a:chOff x="1344" y="3036"/>
              <a:chExt cx="680" cy="298"/>
            </a:xfrm>
          </p:grpSpPr>
          <p:sp>
            <p:nvSpPr>
              <p:cNvPr id="2090" name="Freeform 64"/>
              <p:cNvSpPr>
                <a:spLocks/>
              </p:cNvSpPr>
              <p:nvPr/>
            </p:nvSpPr>
            <p:spPr bwMode="auto">
              <a:xfrm>
                <a:off x="1440" y="319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1" name="Text Box 65"/>
              <p:cNvSpPr txBox="1">
                <a:spLocks noChangeArrowheads="1"/>
              </p:cNvSpPr>
              <p:nvPr/>
            </p:nvSpPr>
            <p:spPr bwMode="auto">
              <a:xfrm>
                <a:off x="1344" y="3036"/>
                <a:ext cx="680" cy="193"/>
              </a:xfrm>
              <a:prstGeom prst="rect">
                <a:avLst/>
              </a:prstGeom>
              <a:noFill/>
              <a:ln w="9525">
                <a:noFill/>
                <a:miter lim="800000"/>
                <a:headEnd/>
                <a:tailEnd/>
              </a:ln>
            </p:spPr>
            <p:txBody>
              <a:bodyPr wrap="none">
                <a:spAutoFit/>
              </a:bodyPr>
              <a:lstStyle/>
              <a:p>
                <a:r>
                  <a:rPr lang="en-US" sz="1000"/>
                  <a:t>3</a:t>
                </a:r>
                <a:r>
                  <a:rPr lang="en-US" sz="1000" baseline="30000"/>
                  <a:t>rd</a:t>
                </a:r>
                <a:r>
                  <a:rPr lang="en-US" sz="1000"/>
                  <a:t> Woe, 7 Bowls</a:t>
                </a:r>
              </a:p>
            </p:txBody>
          </p:sp>
        </p:grpSp>
        <p:grpSp>
          <p:nvGrpSpPr>
            <p:cNvPr id="16" name="Group 66"/>
            <p:cNvGrpSpPr>
              <a:grpSpLocks/>
            </p:cNvGrpSpPr>
            <p:nvPr/>
          </p:nvGrpSpPr>
          <p:grpSpPr bwMode="auto">
            <a:xfrm>
              <a:off x="6107113" y="2895600"/>
              <a:ext cx="1316038" cy="381000"/>
              <a:chOff x="1344" y="2964"/>
              <a:chExt cx="830" cy="300"/>
            </a:xfrm>
          </p:grpSpPr>
          <p:sp>
            <p:nvSpPr>
              <p:cNvPr id="2088" name="Freeform 67"/>
              <p:cNvSpPr>
                <a:spLocks/>
              </p:cNvSpPr>
              <p:nvPr/>
            </p:nvSpPr>
            <p:spPr bwMode="auto">
              <a:xfrm>
                <a:off x="1440" y="312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89" name="Text Box 68"/>
              <p:cNvSpPr txBox="1">
                <a:spLocks noChangeArrowheads="1"/>
              </p:cNvSpPr>
              <p:nvPr/>
            </p:nvSpPr>
            <p:spPr bwMode="auto">
              <a:xfrm>
                <a:off x="1344" y="2964"/>
                <a:ext cx="830" cy="193"/>
              </a:xfrm>
              <a:prstGeom prst="rect">
                <a:avLst/>
              </a:prstGeom>
              <a:noFill/>
              <a:ln w="9525">
                <a:noFill/>
                <a:miter lim="800000"/>
                <a:headEnd/>
                <a:tailEnd/>
              </a:ln>
            </p:spPr>
            <p:txBody>
              <a:bodyPr wrap="none">
                <a:spAutoFit/>
              </a:bodyPr>
              <a:lstStyle/>
              <a:p>
                <a:r>
                  <a:rPr lang="en-US" sz="1000"/>
                  <a:t>2</a:t>
                </a:r>
                <a:r>
                  <a:rPr lang="en-US" sz="1000" baseline="30000"/>
                  <a:t>nd</a:t>
                </a:r>
                <a:r>
                  <a:rPr lang="en-US" sz="1000"/>
                  <a:t> Woe, 1/3 Men Die</a:t>
                </a:r>
              </a:p>
            </p:txBody>
          </p:sp>
        </p:grpSp>
        <p:sp>
          <p:nvSpPr>
            <p:cNvPr id="2073" name="AutoShape 3"/>
            <p:cNvSpPr>
              <a:spLocks noChangeArrowheads="1"/>
            </p:cNvSpPr>
            <p:nvPr/>
          </p:nvSpPr>
          <p:spPr bwMode="auto">
            <a:xfrm>
              <a:off x="22860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4" name="AutoShape 4"/>
            <p:cNvSpPr>
              <a:spLocks noChangeArrowheads="1"/>
            </p:cNvSpPr>
            <p:nvPr/>
          </p:nvSpPr>
          <p:spPr bwMode="auto">
            <a:xfrm>
              <a:off x="9731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5" name="AutoShape 5"/>
            <p:cNvSpPr>
              <a:spLocks noChangeArrowheads="1"/>
            </p:cNvSpPr>
            <p:nvPr/>
          </p:nvSpPr>
          <p:spPr bwMode="auto">
            <a:xfrm>
              <a:off x="1706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6" name="AutoShape 6"/>
            <p:cNvSpPr>
              <a:spLocks noChangeArrowheads="1"/>
            </p:cNvSpPr>
            <p:nvPr/>
          </p:nvSpPr>
          <p:spPr bwMode="auto">
            <a:xfrm>
              <a:off x="24844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7" name="AutoShape 7"/>
            <p:cNvSpPr>
              <a:spLocks noChangeArrowheads="1"/>
            </p:cNvSpPr>
            <p:nvPr/>
          </p:nvSpPr>
          <p:spPr bwMode="auto">
            <a:xfrm>
              <a:off x="3230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8" name="AutoShape 8"/>
            <p:cNvSpPr>
              <a:spLocks noChangeArrowheads="1"/>
            </p:cNvSpPr>
            <p:nvPr/>
          </p:nvSpPr>
          <p:spPr bwMode="auto">
            <a:xfrm>
              <a:off x="398145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9" name="AutoShape 9"/>
            <p:cNvSpPr>
              <a:spLocks noChangeArrowheads="1"/>
            </p:cNvSpPr>
            <p:nvPr/>
          </p:nvSpPr>
          <p:spPr bwMode="auto">
            <a:xfrm>
              <a:off x="4724400" y="1981200"/>
              <a:ext cx="646113" cy="609600"/>
            </a:xfrm>
            <a:prstGeom prst="star8">
              <a:avLst>
                <a:gd name="adj" fmla="val 38250"/>
              </a:avLst>
            </a:prstGeom>
            <a:solidFill>
              <a:schemeClr val="bg1"/>
            </a:solidFill>
            <a:ln w="50800">
              <a:solidFill>
                <a:schemeClr val="tx1"/>
              </a:solidFill>
              <a:miter lim="800000"/>
              <a:headEnd/>
              <a:tailEnd/>
            </a:ln>
          </p:spPr>
          <p:txBody>
            <a:bodyPr wrap="none" anchor="ctr"/>
            <a:lstStyle/>
            <a:p>
              <a:pPr algn="ctr"/>
              <a:r>
                <a:rPr lang="en-US" sz="900"/>
                <a:t>7</a:t>
              </a:r>
            </a:p>
            <a:p>
              <a:pPr algn="ctr"/>
              <a:r>
                <a:rPr lang="en-US" sz="900"/>
                <a:t>Wrath</a:t>
              </a:r>
            </a:p>
          </p:txBody>
        </p:sp>
        <p:sp>
          <p:nvSpPr>
            <p:cNvPr id="2080" name="TextBox 61"/>
            <p:cNvSpPr txBox="1">
              <a:spLocks noChangeArrowheads="1"/>
            </p:cNvSpPr>
            <p:nvPr/>
          </p:nvSpPr>
          <p:spPr bwMode="auto">
            <a:xfrm>
              <a:off x="2286000" y="1295400"/>
              <a:ext cx="824265" cy="646331"/>
            </a:xfrm>
            <a:prstGeom prst="rect">
              <a:avLst/>
            </a:prstGeom>
            <a:noFill/>
            <a:ln w="9525">
              <a:noFill/>
              <a:miter lim="800000"/>
              <a:headEnd/>
              <a:tailEnd/>
            </a:ln>
          </p:spPr>
          <p:txBody>
            <a:bodyPr>
              <a:spAutoFit/>
            </a:bodyPr>
            <a:lstStyle/>
            <a:p>
              <a:r>
                <a:rPr lang="en-US" sz="1200"/>
                <a:t>The Lamb</a:t>
              </a:r>
            </a:p>
            <a:p>
              <a:r>
                <a:rPr lang="en-US" sz="1200"/>
                <a:t>opens the</a:t>
              </a:r>
            </a:p>
            <a:p>
              <a:r>
                <a:rPr lang="en-US" sz="1200"/>
                <a:t>seals.</a:t>
              </a:r>
            </a:p>
          </p:txBody>
        </p:sp>
        <p:sp>
          <p:nvSpPr>
            <p:cNvPr id="2081" name="TextBox 62"/>
            <p:cNvSpPr txBox="1">
              <a:spLocks noChangeArrowheads="1"/>
            </p:cNvSpPr>
            <p:nvPr/>
          </p:nvSpPr>
          <p:spPr bwMode="auto">
            <a:xfrm>
              <a:off x="5298357" y="3124200"/>
              <a:ext cx="1102443" cy="461665"/>
            </a:xfrm>
            <a:prstGeom prst="rect">
              <a:avLst/>
            </a:prstGeom>
            <a:noFill/>
            <a:ln w="9525">
              <a:noFill/>
              <a:miter lim="800000"/>
              <a:headEnd/>
              <a:tailEnd/>
            </a:ln>
          </p:spPr>
          <p:txBody>
            <a:bodyPr wrap="square">
              <a:spAutoFit/>
            </a:bodyPr>
            <a:lstStyle/>
            <a:p>
              <a:r>
                <a:rPr lang="en-US" sz="1200" dirty="0"/>
                <a:t>Angels sound</a:t>
              </a:r>
            </a:p>
            <a:p>
              <a:r>
                <a:rPr lang="en-US" sz="1200" dirty="0" smtClean="0"/>
                <a:t>the trumpets</a:t>
              </a:r>
              <a:r>
                <a:rPr lang="en-US" sz="1200" dirty="0"/>
                <a:t>.</a:t>
              </a:r>
            </a:p>
          </p:txBody>
        </p:sp>
        <p:sp>
          <p:nvSpPr>
            <p:cNvPr id="2082" name="TextBox 63"/>
            <p:cNvSpPr txBox="1">
              <a:spLocks noChangeArrowheads="1"/>
            </p:cNvSpPr>
            <p:nvPr/>
          </p:nvSpPr>
          <p:spPr bwMode="auto">
            <a:xfrm>
              <a:off x="6400800" y="1295400"/>
              <a:ext cx="1363847" cy="830997"/>
            </a:xfrm>
            <a:prstGeom prst="rect">
              <a:avLst/>
            </a:prstGeom>
            <a:noFill/>
            <a:ln w="9525">
              <a:noFill/>
              <a:miter lim="800000"/>
              <a:headEnd/>
              <a:tailEnd/>
            </a:ln>
          </p:spPr>
          <p:txBody>
            <a:bodyPr wrap="square">
              <a:spAutoFit/>
            </a:bodyPr>
            <a:lstStyle/>
            <a:p>
              <a:r>
                <a:rPr lang="en-US" sz="1200" dirty="0"/>
                <a:t>God sends the</a:t>
              </a:r>
            </a:p>
            <a:p>
              <a:r>
                <a:rPr lang="en-US" sz="1200" dirty="0"/>
                <a:t>bowls  out, full</a:t>
              </a:r>
            </a:p>
            <a:p>
              <a:r>
                <a:rPr lang="en-US" sz="1200" dirty="0"/>
                <a:t>of  the wrath of</a:t>
              </a:r>
            </a:p>
            <a:p>
              <a:r>
                <a:rPr lang="en-US" sz="1200" dirty="0"/>
                <a:t>God.</a:t>
              </a:r>
            </a:p>
          </p:txBody>
        </p:sp>
        <p:cxnSp>
          <p:nvCxnSpPr>
            <p:cNvPr id="67" name="Straight Connector 66"/>
            <p:cNvCxnSpPr/>
            <p:nvPr/>
          </p:nvCxnSpPr>
          <p:spPr bwMode="auto">
            <a:xfrm rot="5400000">
              <a:off x="2971800" y="361473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84" name="TextBox 68"/>
            <p:cNvSpPr txBox="1">
              <a:spLocks noChangeArrowheads="1"/>
            </p:cNvSpPr>
            <p:nvPr/>
          </p:nvSpPr>
          <p:spPr bwMode="auto">
            <a:xfrm>
              <a:off x="1752600" y="3657600"/>
              <a:ext cx="1143000" cy="307777"/>
            </a:xfrm>
            <a:prstGeom prst="rect">
              <a:avLst/>
            </a:prstGeom>
            <a:noFill/>
            <a:ln w="9525">
              <a:noFill/>
              <a:miter lim="800000"/>
              <a:headEnd/>
              <a:tailEnd/>
            </a:ln>
          </p:spPr>
          <p:txBody>
            <a:bodyPr>
              <a:spAutoFit/>
            </a:bodyPr>
            <a:lstStyle/>
            <a:p>
              <a:r>
                <a:rPr lang="en-US" sz="1400" b="1"/>
                <a:t>Tribulation</a:t>
              </a:r>
            </a:p>
          </p:txBody>
        </p:sp>
        <p:sp>
          <p:nvSpPr>
            <p:cNvPr id="2085" name="TextBox 69"/>
            <p:cNvSpPr txBox="1">
              <a:spLocks noChangeArrowheads="1"/>
            </p:cNvSpPr>
            <p:nvPr/>
          </p:nvSpPr>
          <p:spPr bwMode="auto">
            <a:xfrm>
              <a:off x="4419600" y="3657600"/>
              <a:ext cx="1600200" cy="307777"/>
            </a:xfrm>
            <a:prstGeom prst="rect">
              <a:avLst/>
            </a:prstGeom>
            <a:solidFill>
              <a:schemeClr val="bg1"/>
            </a:solidFill>
            <a:ln w="9525">
              <a:noFill/>
              <a:miter lim="800000"/>
              <a:headEnd/>
              <a:tailEnd/>
            </a:ln>
          </p:spPr>
          <p:txBody>
            <a:bodyPr>
              <a:spAutoFit/>
            </a:bodyPr>
            <a:lstStyle/>
            <a:p>
              <a:r>
                <a:rPr lang="en-US" sz="1400" b="1"/>
                <a:t>Great Tribulation</a:t>
              </a:r>
            </a:p>
          </p:txBody>
        </p:sp>
        <p:cxnSp>
          <p:nvCxnSpPr>
            <p:cNvPr id="70" name="Straight Connector 69"/>
            <p:cNvCxnSpPr/>
            <p:nvPr/>
          </p:nvCxnSpPr>
          <p:spPr bwMode="auto">
            <a:xfrm rot="10800000">
              <a:off x="609600" y="3629025"/>
              <a:ext cx="4114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381000" y="3624263"/>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6" name="Text Box 2"/>
          <p:cNvSpPr txBox="1">
            <a:spLocks noChangeArrowheads="1"/>
          </p:cNvSpPr>
          <p:nvPr/>
        </p:nvSpPr>
        <p:spPr bwMode="auto">
          <a:xfrm>
            <a:off x="685800" y="3048000"/>
            <a:ext cx="2438400" cy="4984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1200" b="1" i="1" u="none" strike="noStrike" cap="none" normalizeH="0" baseline="0" dirty="0" smtClean="0">
                <a:ln>
                  <a:noFill/>
                </a:ln>
                <a:solidFill>
                  <a:srgbClr val="0000FF"/>
                </a:solidFill>
                <a:effectLst/>
                <a:latin typeface="Calibri" pitchFamily="34" charset="0"/>
                <a:cs typeface="Arial" pitchFamily="34" charset="0"/>
              </a:rPr>
              <a:t>Matt 24:8</a:t>
            </a:r>
            <a:r>
              <a:rPr kumimoji="0" lang="en-US" sz="1200" b="1" i="1" u="none" strike="noStrike" cap="none" normalizeH="0" baseline="0" dirty="0" smtClean="0">
                <a:ln>
                  <a:noFill/>
                </a:ln>
                <a:solidFill>
                  <a:schemeClr val="tx1"/>
                </a:solidFill>
                <a:effectLst/>
                <a:latin typeface="Calibri" pitchFamily="34" charset="0"/>
                <a:cs typeface="Arial" pitchFamily="34" charset="0"/>
              </a:rPr>
              <a:t> </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r>
              <a:rPr kumimoji="0" lang="en-US" sz="1200" b="0" i="1" u="none" strike="noStrike" cap="none" normalizeH="0" baseline="0" dirty="0" smtClean="0">
                <a:ln>
                  <a:noFill/>
                </a:ln>
                <a:solidFill>
                  <a:srgbClr val="FF0000"/>
                </a:solidFill>
                <a:effectLst/>
                <a:latin typeface="Calibri" pitchFamily="34" charset="0"/>
                <a:cs typeface="Arial" pitchFamily="34" charset="0"/>
              </a:rPr>
              <a:t>But all these things are merely the beginning of birth pangs</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p>
        </p:txBody>
      </p:sp>
      <p:sp>
        <p:nvSpPr>
          <p:cNvPr id="75" name="AutoShape 2"/>
          <p:cNvSpPr>
            <a:spLocks noChangeArrowheads="1"/>
          </p:cNvSpPr>
          <p:nvPr/>
        </p:nvSpPr>
        <p:spPr bwMode="auto">
          <a:xfrm>
            <a:off x="6248400" y="3230346"/>
            <a:ext cx="180228" cy="579654"/>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rgbClr val="0000FF"/>
                </a:solidFill>
              </a:rPr>
              <a:t>Rev. 11: 14-18</a:t>
            </a:r>
            <a:br>
              <a:rPr lang="en-US" b="1" dirty="0" smtClean="0">
                <a:solidFill>
                  <a:srgbClr val="0000FF"/>
                </a:solidFill>
              </a:rPr>
            </a:br>
            <a:r>
              <a:rPr lang="en-US" sz="3100" b="1" i="1" u="sng" dirty="0" smtClean="0">
                <a:solidFill>
                  <a:srgbClr val="C00000"/>
                </a:solidFill>
              </a:rPr>
              <a:t>Beginning of the end of the Great Tribulation</a:t>
            </a:r>
            <a:endParaRPr lang="en-US" b="1" dirty="0" smtClean="0">
              <a:solidFill>
                <a:srgbClr val="C00000"/>
              </a:solidFill>
            </a:endParaRPr>
          </a:p>
        </p:txBody>
      </p:sp>
      <p:sp>
        <p:nvSpPr>
          <p:cNvPr id="3" name="Content Placeholder 2"/>
          <p:cNvSpPr>
            <a:spLocks noGrp="1"/>
          </p:cNvSpPr>
          <p:nvPr>
            <p:ph idx="1"/>
          </p:nvPr>
        </p:nvSpPr>
        <p:spPr>
          <a:xfrm>
            <a:off x="228600" y="1493837"/>
            <a:ext cx="8686800" cy="4525963"/>
          </a:xfrm>
        </p:spPr>
        <p:txBody>
          <a:bodyPr>
            <a:noAutofit/>
          </a:bodyPr>
          <a:lstStyle/>
          <a:p>
            <a:pPr>
              <a:buNone/>
            </a:pPr>
            <a:r>
              <a:rPr lang="en-US" sz="2400" baseline="30000" dirty="0" smtClean="0">
                <a:solidFill>
                  <a:srgbClr val="0000FF"/>
                </a:solidFill>
              </a:rPr>
              <a:t>14</a:t>
            </a:r>
            <a:r>
              <a:rPr lang="en-US" sz="2400" dirty="0" smtClean="0"/>
              <a:t>The second woe is past; behold, the third woe is coming quickly. </a:t>
            </a:r>
            <a:r>
              <a:rPr lang="en-US" sz="2400" baseline="30000" dirty="0" smtClean="0">
                <a:solidFill>
                  <a:srgbClr val="0000FF"/>
                </a:solidFill>
              </a:rPr>
              <a:t>15</a:t>
            </a:r>
            <a:r>
              <a:rPr lang="en-US" sz="2400" dirty="0" smtClean="0"/>
              <a:t>And the </a:t>
            </a:r>
            <a:r>
              <a:rPr lang="en-US" sz="2400" b="1" u="sng" dirty="0" smtClean="0"/>
              <a:t>seventh angel sounded</a:t>
            </a:r>
            <a:r>
              <a:rPr lang="en-US" sz="2400" dirty="0" smtClean="0"/>
              <a:t>; and there arose loud voices in heaven, saying, "The kingdom of the world </a:t>
            </a:r>
            <a:r>
              <a:rPr lang="en-US" sz="2400" b="1" u="sng" dirty="0" smtClean="0">
                <a:solidFill>
                  <a:srgbClr val="C00000"/>
                </a:solidFill>
              </a:rPr>
              <a:t>has become </a:t>
            </a:r>
            <a:r>
              <a:rPr lang="en-US" sz="2400" i="1" dirty="0" smtClean="0"/>
              <a:t>the kingdom</a:t>
            </a:r>
            <a:r>
              <a:rPr lang="en-US" sz="2400" dirty="0" smtClean="0"/>
              <a:t> of our Lord, and of His Christ; and He will reign forever and ever." </a:t>
            </a:r>
            <a:r>
              <a:rPr lang="en-US" sz="2400" baseline="30000" dirty="0" smtClean="0">
                <a:solidFill>
                  <a:srgbClr val="0000FF"/>
                </a:solidFill>
              </a:rPr>
              <a:t>16</a:t>
            </a:r>
            <a:r>
              <a:rPr lang="en-US" sz="2400" dirty="0" smtClean="0"/>
              <a:t>And the twenty-four elders, who sit on their thrones before God, fell on their faces and worshiped God, </a:t>
            </a:r>
            <a:r>
              <a:rPr lang="en-US" sz="2400" baseline="30000" dirty="0" smtClean="0">
                <a:solidFill>
                  <a:srgbClr val="0000FF"/>
                </a:solidFill>
              </a:rPr>
              <a:t>17</a:t>
            </a:r>
            <a:r>
              <a:rPr lang="en-US" sz="2400" dirty="0" smtClean="0"/>
              <a:t>saying, "We give Thee thanks, O Lord God, the Almighty, who art and who </a:t>
            </a:r>
            <a:r>
              <a:rPr lang="en-US" sz="2400" dirty="0" err="1" smtClean="0"/>
              <a:t>wast</a:t>
            </a:r>
            <a:r>
              <a:rPr lang="en-US" sz="2400" dirty="0" smtClean="0"/>
              <a:t>, because Thou </a:t>
            </a:r>
            <a:r>
              <a:rPr lang="en-US" sz="2400" b="1" u="sng" dirty="0" smtClean="0">
                <a:solidFill>
                  <a:srgbClr val="C00000"/>
                </a:solidFill>
              </a:rPr>
              <a:t>hast taken </a:t>
            </a:r>
            <a:r>
              <a:rPr lang="en-US" sz="2400" dirty="0" smtClean="0"/>
              <a:t>Thy great power and </a:t>
            </a:r>
            <a:r>
              <a:rPr lang="en-US" sz="2400" b="1" u="sng" dirty="0" smtClean="0">
                <a:solidFill>
                  <a:srgbClr val="C00000"/>
                </a:solidFill>
              </a:rPr>
              <a:t>hast begun </a:t>
            </a:r>
            <a:r>
              <a:rPr lang="en-US" sz="2400" dirty="0" smtClean="0"/>
              <a:t>to reign. </a:t>
            </a:r>
            <a:r>
              <a:rPr lang="en-US" sz="2400" baseline="30000" dirty="0" smtClean="0">
                <a:solidFill>
                  <a:srgbClr val="0000FF"/>
                </a:solidFill>
              </a:rPr>
              <a:t>18</a:t>
            </a:r>
            <a:r>
              <a:rPr lang="en-US" sz="2400" dirty="0" smtClean="0"/>
              <a:t>"And the nations </a:t>
            </a:r>
            <a:r>
              <a:rPr lang="en-US" sz="2400" b="1" u="sng" dirty="0" smtClean="0">
                <a:solidFill>
                  <a:srgbClr val="C00000"/>
                </a:solidFill>
              </a:rPr>
              <a:t>were enraged</a:t>
            </a:r>
            <a:r>
              <a:rPr lang="en-US" sz="2400" dirty="0" smtClean="0"/>
              <a:t>, and Thy wrath </a:t>
            </a:r>
            <a:r>
              <a:rPr lang="en-US" sz="2400" b="1" u="sng" dirty="0" smtClean="0">
                <a:solidFill>
                  <a:srgbClr val="C00000"/>
                </a:solidFill>
              </a:rPr>
              <a:t>came</a:t>
            </a:r>
            <a:r>
              <a:rPr lang="en-US" sz="2400" dirty="0" smtClean="0"/>
              <a:t>, and the time </a:t>
            </a:r>
            <a:r>
              <a:rPr lang="en-US" sz="2400" i="1" dirty="0" smtClean="0"/>
              <a:t>came</a:t>
            </a:r>
            <a:r>
              <a:rPr lang="en-US" sz="2400" dirty="0" smtClean="0"/>
              <a:t> for the dead to be judged, and </a:t>
            </a:r>
            <a:r>
              <a:rPr lang="en-US" sz="2400" i="1" dirty="0" smtClean="0"/>
              <a:t>the time</a:t>
            </a:r>
            <a:r>
              <a:rPr lang="en-US" sz="2400" dirty="0" smtClean="0"/>
              <a:t> to give their reward to Thy bond-servants the prophets and to the saints and to those who fear Thy name, the small and the great, and to destroy those who destroy the earth."</a:t>
            </a:r>
          </a:p>
          <a:p>
            <a:pPr>
              <a:buNone/>
            </a:pPr>
            <a:endParaRPr lang="en-US" sz="2400"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28600" y="762000"/>
            <a:ext cx="8610600" cy="3276600"/>
            <a:chOff x="228600" y="762000"/>
            <a:chExt cx="8610600" cy="3276600"/>
          </a:xfrm>
        </p:grpSpPr>
        <p:sp>
          <p:nvSpPr>
            <p:cNvPr id="2052" name="AutoShape 2"/>
            <p:cNvSpPr>
              <a:spLocks noChangeArrowheads="1"/>
            </p:cNvSpPr>
            <p:nvPr/>
          </p:nvSpPr>
          <p:spPr bwMode="auto">
            <a:xfrm>
              <a:off x="4800600" y="762000"/>
              <a:ext cx="4038600" cy="3276600"/>
            </a:xfrm>
            <a:prstGeom prst="horizontalScroll">
              <a:avLst>
                <a:gd name="adj" fmla="val 12500"/>
              </a:avLst>
            </a:prstGeom>
            <a:noFill/>
            <a:ln w="50800">
              <a:solidFill>
                <a:schemeClr val="tx1"/>
              </a:solidFill>
              <a:round/>
              <a:headEnd/>
              <a:tailEnd/>
            </a:ln>
          </p:spPr>
          <p:txBody>
            <a:bodyPr wrap="none" anchor="ctr"/>
            <a:lstStyle/>
            <a:p>
              <a:endParaRPr lang="en-US"/>
            </a:p>
          </p:txBody>
        </p:sp>
        <p:sp>
          <p:nvSpPr>
            <p:cNvPr id="2053" name="Text Box 10"/>
            <p:cNvSpPr txBox="1">
              <a:spLocks noChangeArrowheads="1"/>
            </p:cNvSpPr>
            <p:nvPr/>
          </p:nvSpPr>
          <p:spPr bwMode="auto">
            <a:xfrm>
              <a:off x="295275" y="2057400"/>
              <a:ext cx="482600" cy="365125"/>
            </a:xfrm>
            <a:prstGeom prst="rect">
              <a:avLst/>
            </a:prstGeom>
            <a:solidFill>
              <a:schemeClr val="bg1"/>
            </a:solidFill>
            <a:ln w="9525">
              <a:noFill/>
              <a:miter lim="800000"/>
              <a:headEnd/>
              <a:tailEnd/>
            </a:ln>
          </p:spPr>
          <p:txBody>
            <a:bodyPr wrap="none">
              <a:spAutoFit/>
            </a:bodyPr>
            <a:lstStyle/>
            <a:p>
              <a:pPr algn="ctr"/>
              <a:r>
                <a:rPr lang="en-US" sz="900" b="1"/>
                <a:t>1</a:t>
              </a:r>
            </a:p>
            <a:p>
              <a:pPr algn="ctr"/>
              <a:r>
                <a:rPr lang="en-US" sz="900" b="1"/>
                <a:t>White</a:t>
              </a:r>
            </a:p>
          </p:txBody>
        </p:sp>
        <p:sp>
          <p:nvSpPr>
            <p:cNvPr id="2054" name="Text Box 18"/>
            <p:cNvSpPr txBox="1">
              <a:spLocks noChangeArrowheads="1"/>
            </p:cNvSpPr>
            <p:nvPr/>
          </p:nvSpPr>
          <p:spPr bwMode="auto">
            <a:xfrm>
              <a:off x="4070350" y="2057400"/>
              <a:ext cx="444500" cy="365125"/>
            </a:xfrm>
            <a:prstGeom prst="rect">
              <a:avLst/>
            </a:prstGeom>
            <a:solidFill>
              <a:schemeClr val="bg1"/>
            </a:solidFill>
            <a:ln w="9525">
              <a:noFill/>
              <a:miter lim="800000"/>
              <a:headEnd/>
              <a:tailEnd/>
            </a:ln>
          </p:spPr>
          <p:txBody>
            <a:bodyPr wrap="none">
              <a:spAutoFit/>
            </a:bodyPr>
            <a:lstStyle/>
            <a:p>
              <a:pPr algn="ctr"/>
              <a:r>
                <a:rPr lang="en-US" sz="900" b="1"/>
                <a:t>6</a:t>
              </a:r>
            </a:p>
            <a:p>
              <a:pPr algn="ctr"/>
              <a:r>
                <a:rPr lang="en-US" sz="900" b="1"/>
                <a:t>Signs</a:t>
              </a:r>
            </a:p>
          </p:txBody>
        </p:sp>
        <p:sp>
          <p:nvSpPr>
            <p:cNvPr id="2055" name="Text Box 19"/>
            <p:cNvSpPr txBox="1">
              <a:spLocks noChangeArrowheads="1"/>
            </p:cNvSpPr>
            <p:nvPr/>
          </p:nvSpPr>
          <p:spPr bwMode="auto">
            <a:xfrm>
              <a:off x="3241675" y="2057400"/>
              <a:ext cx="590550" cy="365125"/>
            </a:xfrm>
            <a:prstGeom prst="rect">
              <a:avLst/>
            </a:prstGeom>
            <a:solidFill>
              <a:schemeClr val="bg1"/>
            </a:solidFill>
            <a:ln w="9525">
              <a:noFill/>
              <a:miter lim="800000"/>
              <a:headEnd/>
              <a:tailEnd/>
            </a:ln>
          </p:spPr>
          <p:txBody>
            <a:bodyPr wrap="none">
              <a:spAutoFit/>
            </a:bodyPr>
            <a:lstStyle/>
            <a:p>
              <a:pPr algn="ctr"/>
              <a:r>
                <a:rPr lang="en-US" sz="900" b="1"/>
                <a:t>5</a:t>
              </a:r>
            </a:p>
            <a:p>
              <a:pPr algn="ctr"/>
              <a:r>
                <a:rPr lang="en-US" sz="900" b="1"/>
                <a:t>Martyrs</a:t>
              </a:r>
            </a:p>
          </p:txBody>
        </p:sp>
        <p:sp>
          <p:nvSpPr>
            <p:cNvPr id="2056" name="Text Box 20"/>
            <p:cNvSpPr txBox="1">
              <a:spLocks noChangeArrowheads="1"/>
            </p:cNvSpPr>
            <p:nvPr/>
          </p:nvSpPr>
          <p:spPr bwMode="auto">
            <a:xfrm>
              <a:off x="2549525" y="2057400"/>
              <a:ext cx="488950" cy="365125"/>
            </a:xfrm>
            <a:prstGeom prst="rect">
              <a:avLst/>
            </a:prstGeom>
            <a:solidFill>
              <a:schemeClr val="bg1"/>
            </a:solidFill>
            <a:ln w="9525">
              <a:noFill/>
              <a:miter lim="800000"/>
              <a:headEnd/>
              <a:tailEnd/>
            </a:ln>
          </p:spPr>
          <p:txBody>
            <a:bodyPr wrap="none">
              <a:spAutoFit/>
            </a:bodyPr>
            <a:lstStyle/>
            <a:p>
              <a:pPr algn="ctr"/>
              <a:r>
                <a:rPr lang="en-US" sz="900" b="1"/>
                <a:t>4</a:t>
              </a:r>
            </a:p>
            <a:p>
              <a:pPr algn="ctr"/>
              <a:r>
                <a:rPr lang="en-US" sz="900" b="1"/>
                <a:t>Ashen</a:t>
              </a:r>
            </a:p>
          </p:txBody>
        </p:sp>
        <p:sp>
          <p:nvSpPr>
            <p:cNvPr id="2057" name="Text Box 21"/>
            <p:cNvSpPr txBox="1">
              <a:spLocks noChangeArrowheads="1"/>
            </p:cNvSpPr>
            <p:nvPr/>
          </p:nvSpPr>
          <p:spPr bwMode="auto">
            <a:xfrm>
              <a:off x="1785938" y="2057400"/>
              <a:ext cx="463550" cy="365125"/>
            </a:xfrm>
            <a:prstGeom prst="rect">
              <a:avLst/>
            </a:prstGeom>
            <a:solidFill>
              <a:schemeClr val="bg1"/>
            </a:solidFill>
            <a:ln w="9525">
              <a:noFill/>
              <a:miter lim="800000"/>
              <a:headEnd/>
              <a:tailEnd/>
            </a:ln>
          </p:spPr>
          <p:txBody>
            <a:bodyPr wrap="none">
              <a:spAutoFit/>
            </a:bodyPr>
            <a:lstStyle/>
            <a:p>
              <a:pPr algn="ctr"/>
              <a:r>
                <a:rPr lang="en-US" sz="900" b="1"/>
                <a:t>3</a:t>
              </a:r>
            </a:p>
            <a:p>
              <a:pPr algn="ctr"/>
              <a:r>
                <a:rPr lang="en-US" sz="900" b="1"/>
                <a:t>Black</a:t>
              </a:r>
            </a:p>
          </p:txBody>
        </p:sp>
        <p:sp>
          <p:nvSpPr>
            <p:cNvPr id="2058" name="Text Box 22"/>
            <p:cNvSpPr txBox="1">
              <a:spLocks noChangeArrowheads="1"/>
            </p:cNvSpPr>
            <p:nvPr/>
          </p:nvSpPr>
          <p:spPr bwMode="auto">
            <a:xfrm>
              <a:off x="1093788" y="2057400"/>
              <a:ext cx="381000" cy="365125"/>
            </a:xfrm>
            <a:prstGeom prst="rect">
              <a:avLst/>
            </a:prstGeom>
            <a:solidFill>
              <a:schemeClr val="bg1"/>
            </a:solidFill>
            <a:ln w="9525">
              <a:noFill/>
              <a:miter lim="800000"/>
              <a:headEnd/>
              <a:tailEnd/>
            </a:ln>
          </p:spPr>
          <p:txBody>
            <a:bodyPr wrap="none">
              <a:spAutoFit/>
            </a:bodyPr>
            <a:lstStyle/>
            <a:p>
              <a:pPr algn="ctr"/>
              <a:r>
                <a:rPr lang="en-US" sz="900" b="1"/>
                <a:t>2</a:t>
              </a:r>
            </a:p>
            <a:p>
              <a:pPr algn="ctr"/>
              <a:r>
                <a:rPr lang="en-US" sz="900" b="1"/>
                <a:t>Red</a:t>
              </a:r>
            </a:p>
          </p:txBody>
        </p:sp>
        <p:grpSp>
          <p:nvGrpSpPr>
            <p:cNvPr id="3" name="Group 25"/>
            <p:cNvGrpSpPr>
              <a:grpSpLocks/>
            </p:cNvGrpSpPr>
            <p:nvPr/>
          </p:nvGrpSpPr>
          <p:grpSpPr bwMode="auto">
            <a:xfrm>
              <a:off x="7726363" y="3200400"/>
              <a:ext cx="1019175" cy="304800"/>
              <a:chOff x="2095" y="1440"/>
              <a:chExt cx="642" cy="192"/>
            </a:xfrm>
          </p:grpSpPr>
          <p:sp>
            <p:nvSpPr>
              <p:cNvPr id="2114" name="AutoShape 2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5" name="Text Box 24"/>
              <p:cNvSpPr txBox="1">
                <a:spLocks noChangeArrowheads="1"/>
              </p:cNvSpPr>
              <p:nvPr/>
            </p:nvSpPr>
            <p:spPr bwMode="auto">
              <a:xfrm>
                <a:off x="2095" y="1440"/>
                <a:ext cx="642" cy="154"/>
              </a:xfrm>
              <a:prstGeom prst="rect">
                <a:avLst/>
              </a:prstGeom>
              <a:noFill/>
              <a:ln w="9525">
                <a:noFill/>
                <a:miter lim="800000"/>
                <a:headEnd/>
                <a:tailEnd/>
              </a:ln>
            </p:spPr>
            <p:txBody>
              <a:bodyPr wrap="none">
                <a:spAutoFit/>
              </a:bodyPr>
              <a:lstStyle/>
              <a:p>
                <a:pPr algn="ctr"/>
                <a:r>
                  <a:rPr lang="en-US" sz="1000"/>
                  <a:t>Earthquake, hail</a:t>
                </a:r>
              </a:p>
            </p:txBody>
          </p:sp>
        </p:grpSp>
        <p:grpSp>
          <p:nvGrpSpPr>
            <p:cNvPr id="4" name="Group 26"/>
            <p:cNvGrpSpPr>
              <a:grpSpLocks/>
            </p:cNvGrpSpPr>
            <p:nvPr/>
          </p:nvGrpSpPr>
          <p:grpSpPr bwMode="auto">
            <a:xfrm>
              <a:off x="7710488" y="2895600"/>
              <a:ext cx="987425" cy="304800"/>
              <a:chOff x="2104" y="1440"/>
              <a:chExt cx="622" cy="192"/>
            </a:xfrm>
          </p:grpSpPr>
          <p:sp>
            <p:nvSpPr>
              <p:cNvPr id="2112" name="AutoShape 27"/>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3" name="Text Box 28"/>
              <p:cNvSpPr txBox="1">
                <a:spLocks noChangeArrowheads="1"/>
              </p:cNvSpPr>
              <p:nvPr/>
            </p:nvSpPr>
            <p:spPr bwMode="auto">
              <a:xfrm>
                <a:off x="2104" y="1440"/>
                <a:ext cx="622" cy="154"/>
              </a:xfrm>
              <a:prstGeom prst="rect">
                <a:avLst/>
              </a:prstGeom>
              <a:noFill/>
              <a:ln w="9525">
                <a:noFill/>
                <a:miter lim="800000"/>
                <a:headEnd/>
                <a:tailEnd/>
              </a:ln>
            </p:spPr>
            <p:txBody>
              <a:bodyPr wrap="none">
                <a:spAutoFit/>
              </a:bodyPr>
              <a:lstStyle/>
              <a:p>
                <a:pPr algn="ctr"/>
                <a:r>
                  <a:rPr lang="en-US" sz="1000"/>
                  <a:t>Euphrates dried</a:t>
                </a:r>
              </a:p>
            </p:txBody>
          </p:sp>
        </p:grpSp>
        <p:grpSp>
          <p:nvGrpSpPr>
            <p:cNvPr id="5" name="Group 29"/>
            <p:cNvGrpSpPr>
              <a:grpSpLocks/>
            </p:cNvGrpSpPr>
            <p:nvPr/>
          </p:nvGrpSpPr>
          <p:grpSpPr bwMode="auto">
            <a:xfrm>
              <a:off x="7685088" y="2590800"/>
              <a:ext cx="1068388" cy="304800"/>
              <a:chOff x="2081" y="1440"/>
              <a:chExt cx="673" cy="192"/>
            </a:xfrm>
          </p:grpSpPr>
          <p:sp>
            <p:nvSpPr>
              <p:cNvPr id="2110" name="AutoShape 30"/>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1" name="Text Box 31"/>
              <p:cNvSpPr txBox="1">
                <a:spLocks noChangeArrowheads="1"/>
              </p:cNvSpPr>
              <p:nvPr/>
            </p:nvSpPr>
            <p:spPr bwMode="auto">
              <a:xfrm>
                <a:off x="2081" y="1440"/>
                <a:ext cx="673" cy="154"/>
              </a:xfrm>
              <a:prstGeom prst="rect">
                <a:avLst/>
              </a:prstGeom>
              <a:noFill/>
              <a:ln w="9525">
                <a:noFill/>
                <a:miter lim="800000"/>
                <a:headEnd/>
                <a:tailEnd/>
              </a:ln>
            </p:spPr>
            <p:txBody>
              <a:bodyPr wrap="none">
                <a:spAutoFit/>
              </a:bodyPr>
              <a:lstStyle/>
              <a:p>
                <a:pPr algn="ctr"/>
                <a:r>
                  <a:rPr lang="en-US" sz="1000"/>
                  <a:t>Earth in darkness</a:t>
                </a:r>
              </a:p>
            </p:txBody>
          </p:sp>
        </p:grpSp>
        <p:grpSp>
          <p:nvGrpSpPr>
            <p:cNvPr id="6" name="Group 32"/>
            <p:cNvGrpSpPr>
              <a:grpSpLocks/>
            </p:cNvGrpSpPr>
            <p:nvPr/>
          </p:nvGrpSpPr>
          <p:grpSpPr bwMode="auto">
            <a:xfrm>
              <a:off x="7756525" y="2286000"/>
              <a:ext cx="852488" cy="304800"/>
              <a:chOff x="2147" y="1440"/>
              <a:chExt cx="537" cy="192"/>
            </a:xfrm>
          </p:grpSpPr>
          <p:sp>
            <p:nvSpPr>
              <p:cNvPr id="2108" name="AutoShape 3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9" name="Text Box 34"/>
              <p:cNvSpPr txBox="1">
                <a:spLocks noChangeArrowheads="1"/>
              </p:cNvSpPr>
              <p:nvPr/>
            </p:nvSpPr>
            <p:spPr bwMode="auto">
              <a:xfrm>
                <a:off x="2147" y="1440"/>
                <a:ext cx="537" cy="154"/>
              </a:xfrm>
              <a:prstGeom prst="rect">
                <a:avLst/>
              </a:prstGeom>
              <a:noFill/>
              <a:ln w="9525">
                <a:noFill/>
                <a:miter lim="800000"/>
                <a:headEnd/>
                <a:tailEnd/>
              </a:ln>
            </p:spPr>
            <p:txBody>
              <a:bodyPr wrap="none">
                <a:spAutoFit/>
              </a:bodyPr>
              <a:lstStyle/>
              <a:p>
                <a:pPr algn="ctr"/>
                <a:r>
                  <a:rPr lang="en-US" sz="1000"/>
                  <a:t>Sun scorches</a:t>
                </a:r>
              </a:p>
            </p:txBody>
          </p:sp>
        </p:grpSp>
        <p:grpSp>
          <p:nvGrpSpPr>
            <p:cNvPr id="7" name="Group 35"/>
            <p:cNvGrpSpPr>
              <a:grpSpLocks/>
            </p:cNvGrpSpPr>
            <p:nvPr/>
          </p:nvGrpSpPr>
          <p:grpSpPr bwMode="auto">
            <a:xfrm>
              <a:off x="7659688" y="1981200"/>
              <a:ext cx="966788" cy="304800"/>
              <a:chOff x="2111" y="1440"/>
              <a:chExt cx="609" cy="192"/>
            </a:xfrm>
          </p:grpSpPr>
          <p:sp>
            <p:nvSpPr>
              <p:cNvPr id="2106" name="AutoShape 36"/>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7" name="Text Box 37"/>
              <p:cNvSpPr txBox="1">
                <a:spLocks noChangeArrowheads="1"/>
              </p:cNvSpPr>
              <p:nvPr/>
            </p:nvSpPr>
            <p:spPr bwMode="auto">
              <a:xfrm>
                <a:off x="2111" y="1440"/>
                <a:ext cx="609" cy="154"/>
              </a:xfrm>
              <a:prstGeom prst="rect">
                <a:avLst/>
              </a:prstGeom>
              <a:noFill/>
              <a:ln w="9525">
                <a:noFill/>
                <a:miter lim="800000"/>
                <a:headEnd/>
                <a:tailEnd/>
              </a:ln>
            </p:spPr>
            <p:txBody>
              <a:bodyPr wrap="none">
                <a:spAutoFit/>
              </a:bodyPr>
              <a:lstStyle/>
              <a:p>
                <a:pPr algn="ctr"/>
                <a:r>
                  <a:rPr lang="en-US" sz="1000"/>
                  <a:t>Rivers to blood</a:t>
                </a:r>
              </a:p>
            </p:txBody>
          </p:sp>
        </p:grpSp>
        <p:grpSp>
          <p:nvGrpSpPr>
            <p:cNvPr id="8" name="Group 38"/>
            <p:cNvGrpSpPr>
              <a:grpSpLocks/>
            </p:cNvGrpSpPr>
            <p:nvPr/>
          </p:nvGrpSpPr>
          <p:grpSpPr bwMode="auto">
            <a:xfrm>
              <a:off x="7845425" y="1371600"/>
              <a:ext cx="533400" cy="304800"/>
              <a:chOff x="2254" y="1440"/>
              <a:chExt cx="336" cy="192"/>
            </a:xfrm>
          </p:grpSpPr>
          <p:sp>
            <p:nvSpPr>
              <p:cNvPr id="2104" name="AutoShape 39"/>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5" name="Text Box 40"/>
              <p:cNvSpPr txBox="1">
                <a:spLocks noChangeArrowheads="1"/>
              </p:cNvSpPr>
              <p:nvPr/>
            </p:nvSpPr>
            <p:spPr bwMode="auto">
              <a:xfrm>
                <a:off x="2268" y="1440"/>
                <a:ext cx="294" cy="154"/>
              </a:xfrm>
              <a:prstGeom prst="rect">
                <a:avLst/>
              </a:prstGeom>
              <a:noFill/>
              <a:ln w="9525">
                <a:noFill/>
                <a:miter lim="800000"/>
                <a:headEnd/>
                <a:tailEnd/>
              </a:ln>
            </p:spPr>
            <p:txBody>
              <a:bodyPr wrap="none">
                <a:spAutoFit/>
              </a:bodyPr>
              <a:lstStyle/>
              <a:p>
                <a:pPr algn="ctr"/>
                <a:r>
                  <a:rPr lang="en-US" sz="1000"/>
                  <a:t>Sores</a:t>
                </a:r>
              </a:p>
            </p:txBody>
          </p:sp>
        </p:grpSp>
        <p:grpSp>
          <p:nvGrpSpPr>
            <p:cNvPr id="9" name="Group 41"/>
            <p:cNvGrpSpPr>
              <a:grpSpLocks/>
            </p:cNvGrpSpPr>
            <p:nvPr/>
          </p:nvGrpSpPr>
          <p:grpSpPr bwMode="auto">
            <a:xfrm>
              <a:off x="7720013" y="1676400"/>
              <a:ext cx="819150" cy="304800"/>
              <a:chOff x="2156" y="1440"/>
              <a:chExt cx="516" cy="192"/>
            </a:xfrm>
          </p:grpSpPr>
          <p:sp>
            <p:nvSpPr>
              <p:cNvPr id="2102" name="AutoShape 42"/>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3" name="Text Box 43"/>
              <p:cNvSpPr txBox="1">
                <a:spLocks noChangeArrowheads="1"/>
              </p:cNvSpPr>
              <p:nvPr/>
            </p:nvSpPr>
            <p:spPr bwMode="auto">
              <a:xfrm>
                <a:off x="2156" y="1440"/>
                <a:ext cx="516" cy="154"/>
              </a:xfrm>
              <a:prstGeom prst="rect">
                <a:avLst/>
              </a:prstGeom>
              <a:noFill/>
              <a:ln w="9525">
                <a:noFill/>
                <a:miter lim="800000"/>
                <a:headEnd/>
                <a:tailEnd/>
              </a:ln>
            </p:spPr>
            <p:txBody>
              <a:bodyPr wrap="none">
                <a:spAutoFit/>
              </a:bodyPr>
              <a:lstStyle/>
              <a:p>
                <a:pPr algn="ctr"/>
                <a:r>
                  <a:rPr lang="en-US" sz="1000"/>
                  <a:t>Sea to blood</a:t>
                </a:r>
              </a:p>
            </p:txBody>
          </p:sp>
        </p:grpSp>
        <p:grpSp>
          <p:nvGrpSpPr>
            <p:cNvPr id="10" name="Group 50"/>
            <p:cNvGrpSpPr>
              <a:grpSpLocks/>
            </p:cNvGrpSpPr>
            <p:nvPr/>
          </p:nvGrpSpPr>
          <p:grpSpPr bwMode="auto">
            <a:xfrm>
              <a:off x="5184775" y="1401763"/>
              <a:ext cx="758825" cy="298450"/>
              <a:chOff x="1344" y="2687"/>
              <a:chExt cx="480" cy="235"/>
            </a:xfrm>
          </p:grpSpPr>
          <p:sp>
            <p:nvSpPr>
              <p:cNvPr id="2100" name="Freeform 48"/>
              <p:cNvSpPr>
                <a:spLocks/>
              </p:cNvSpPr>
              <p:nvPr/>
            </p:nvSpPr>
            <p:spPr bwMode="auto">
              <a:xfrm>
                <a:off x="1440" y="2778"/>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101" name="Text Box 49"/>
              <p:cNvSpPr txBox="1">
                <a:spLocks noChangeArrowheads="1"/>
              </p:cNvSpPr>
              <p:nvPr/>
            </p:nvSpPr>
            <p:spPr bwMode="auto">
              <a:xfrm>
                <a:off x="1344" y="2687"/>
                <a:ext cx="414" cy="194"/>
              </a:xfrm>
              <a:prstGeom prst="rect">
                <a:avLst/>
              </a:prstGeom>
              <a:noFill/>
              <a:ln w="9525">
                <a:noFill/>
                <a:miter lim="800000"/>
                <a:headEnd/>
                <a:tailEnd/>
              </a:ln>
            </p:spPr>
            <p:txBody>
              <a:bodyPr wrap="none">
                <a:spAutoFit/>
              </a:bodyPr>
              <a:lstStyle/>
              <a:p>
                <a:r>
                  <a:rPr lang="en-US" sz="1000"/>
                  <a:t>1/3 Earth</a:t>
                </a:r>
              </a:p>
            </p:txBody>
          </p:sp>
        </p:grpSp>
        <p:grpSp>
          <p:nvGrpSpPr>
            <p:cNvPr id="11" name="Group 51"/>
            <p:cNvGrpSpPr>
              <a:grpSpLocks/>
            </p:cNvGrpSpPr>
            <p:nvPr/>
          </p:nvGrpSpPr>
          <p:grpSpPr bwMode="auto">
            <a:xfrm>
              <a:off x="5337175" y="1654175"/>
              <a:ext cx="758825" cy="317500"/>
              <a:chOff x="1344" y="2738"/>
              <a:chExt cx="480" cy="253"/>
            </a:xfrm>
          </p:grpSpPr>
          <p:sp>
            <p:nvSpPr>
              <p:cNvPr id="2098" name="Freeform 52"/>
              <p:cNvSpPr>
                <a:spLocks/>
              </p:cNvSpPr>
              <p:nvPr/>
            </p:nvSpPr>
            <p:spPr bwMode="auto">
              <a:xfrm>
                <a:off x="1440" y="2846"/>
                <a:ext cx="384" cy="145"/>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9" name="Text Box 53"/>
              <p:cNvSpPr txBox="1">
                <a:spLocks noChangeArrowheads="1"/>
              </p:cNvSpPr>
              <p:nvPr/>
            </p:nvSpPr>
            <p:spPr bwMode="auto">
              <a:xfrm>
                <a:off x="1344" y="2738"/>
                <a:ext cx="355" cy="195"/>
              </a:xfrm>
              <a:prstGeom prst="rect">
                <a:avLst/>
              </a:prstGeom>
              <a:noFill/>
              <a:ln w="9525">
                <a:noFill/>
                <a:miter lim="800000"/>
                <a:headEnd/>
                <a:tailEnd/>
              </a:ln>
            </p:spPr>
            <p:txBody>
              <a:bodyPr wrap="none">
                <a:spAutoFit/>
              </a:bodyPr>
              <a:lstStyle/>
              <a:p>
                <a:r>
                  <a:rPr lang="en-US" sz="1000"/>
                  <a:t>1/3 Sea</a:t>
                </a:r>
              </a:p>
            </p:txBody>
          </p:sp>
        </p:grpSp>
        <p:grpSp>
          <p:nvGrpSpPr>
            <p:cNvPr id="12" name="Group 54"/>
            <p:cNvGrpSpPr>
              <a:grpSpLocks/>
            </p:cNvGrpSpPr>
            <p:nvPr/>
          </p:nvGrpSpPr>
          <p:grpSpPr bwMode="auto">
            <a:xfrm>
              <a:off x="5486400" y="1957388"/>
              <a:ext cx="760413" cy="320675"/>
              <a:chOff x="1344" y="2771"/>
              <a:chExt cx="480" cy="253"/>
            </a:xfrm>
          </p:grpSpPr>
          <p:sp>
            <p:nvSpPr>
              <p:cNvPr id="2096" name="Freeform 55"/>
              <p:cNvSpPr>
                <a:spLocks/>
              </p:cNvSpPr>
              <p:nvPr/>
            </p:nvSpPr>
            <p:spPr bwMode="auto">
              <a:xfrm>
                <a:off x="1440" y="288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7" name="Text Box 56"/>
              <p:cNvSpPr txBox="1">
                <a:spLocks noChangeArrowheads="1"/>
              </p:cNvSpPr>
              <p:nvPr/>
            </p:nvSpPr>
            <p:spPr bwMode="auto">
              <a:xfrm>
                <a:off x="1344" y="2771"/>
                <a:ext cx="448" cy="193"/>
              </a:xfrm>
              <a:prstGeom prst="rect">
                <a:avLst/>
              </a:prstGeom>
              <a:noFill/>
              <a:ln w="9525">
                <a:noFill/>
                <a:miter lim="800000"/>
                <a:headEnd/>
                <a:tailEnd/>
              </a:ln>
            </p:spPr>
            <p:txBody>
              <a:bodyPr wrap="none">
                <a:spAutoFit/>
              </a:bodyPr>
              <a:lstStyle/>
              <a:p>
                <a:r>
                  <a:rPr lang="en-US" sz="1000"/>
                  <a:t>1/3 Rivers</a:t>
                </a:r>
              </a:p>
            </p:txBody>
          </p:sp>
        </p:grpSp>
        <p:grpSp>
          <p:nvGrpSpPr>
            <p:cNvPr id="13" name="Group 57"/>
            <p:cNvGrpSpPr>
              <a:grpSpLocks/>
            </p:cNvGrpSpPr>
            <p:nvPr/>
          </p:nvGrpSpPr>
          <p:grpSpPr bwMode="auto">
            <a:xfrm>
              <a:off x="5908675" y="2568575"/>
              <a:ext cx="1039813" cy="374650"/>
              <a:chOff x="1344" y="2889"/>
              <a:chExt cx="656" cy="295"/>
            </a:xfrm>
          </p:grpSpPr>
          <p:sp>
            <p:nvSpPr>
              <p:cNvPr id="2094" name="Freeform 58"/>
              <p:cNvSpPr>
                <a:spLocks/>
              </p:cNvSpPr>
              <p:nvPr/>
            </p:nvSpPr>
            <p:spPr bwMode="auto">
              <a:xfrm>
                <a:off x="1440" y="304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5" name="Text Box 59"/>
              <p:cNvSpPr txBox="1">
                <a:spLocks noChangeArrowheads="1"/>
              </p:cNvSpPr>
              <p:nvPr/>
            </p:nvSpPr>
            <p:spPr bwMode="auto">
              <a:xfrm>
                <a:off x="1344" y="2889"/>
                <a:ext cx="656" cy="193"/>
              </a:xfrm>
              <a:prstGeom prst="rect">
                <a:avLst/>
              </a:prstGeom>
              <a:noFill/>
              <a:ln w="9525">
                <a:noFill/>
                <a:miter lim="800000"/>
                <a:headEnd/>
                <a:tailEnd/>
              </a:ln>
            </p:spPr>
            <p:txBody>
              <a:bodyPr wrap="none">
                <a:spAutoFit/>
              </a:bodyPr>
              <a:lstStyle/>
              <a:p>
                <a:r>
                  <a:rPr lang="en-US" sz="1000"/>
                  <a:t>1</a:t>
                </a:r>
                <a:r>
                  <a:rPr lang="en-US" sz="1000" baseline="30000"/>
                  <a:t>st</a:t>
                </a:r>
                <a:r>
                  <a:rPr lang="en-US" sz="1000"/>
                  <a:t> Woe, Locusts</a:t>
                </a:r>
              </a:p>
            </p:txBody>
          </p:sp>
        </p:grpSp>
        <p:grpSp>
          <p:nvGrpSpPr>
            <p:cNvPr id="14" name="Group 60"/>
            <p:cNvGrpSpPr>
              <a:grpSpLocks/>
            </p:cNvGrpSpPr>
            <p:nvPr/>
          </p:nvGrpSpPr>
          <p:grpSpPr bwMode="auto">
            <a:xfrm>
              <a:off x="5703888" y="2244725"/>
              <a:ext cx="817563" cy="376238"/>
              <a:chOff x="1344" y="2810"/>
              <a:chExt cx="516" cy="296"/>
            </a:xfrm>
          </p:grpSpPr>
          <p:sp>
            <p:nvSpPr>
              <p:cNvPr id="2092" name="Freeform 61"/>
              <p:cNvSpPr>
                <a:spLocks/>
              </p:cNvSpPr>
              <p:nvPr/>
            </p:nvSpPr>
            <p:spPr bwMode="auto">
              <a:xfrm>
                <a:off x="1440" y="2962"/>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3" name="Text Box 62"/>
              <p:cNvSpPr txBox="1">
                <a:spLocks noChangeArrowheads="1"/>
              </p:cNvSpPr>
              <p:nvPr/>
            </p:nvSpPr>
            <p:spPr bwMode="auto">
              <a:xfrm>
                <a:off x="1344" y="2810"/>
                <a:ext cx="516" cy="193"/>
              </a:xfrm>
              <a:prstGeom prst="rect">
                <a:avLst/>
              </a:prstGeom>
              <a:noFill/>
              <a:ln w="9525">
                <a:noFill/>
                <a:miter lim="800000"/>
                <a:headEnd/>
                <a:tailEnd/>
              </a:ln>
            </p:spPr>
            <p:txBody>
              <a:bodyPr wrap="none">
                <a:spAutoFit/>
              </a:bodyPr>
              <a:lstStyle/>
              <a:p>
                <a:r>
                  <a:rPr lang="en-US" sz="1000"/>
                  <a:t>1/3 Heavens</a:t>
                </a:r>
              </a:p>
            </p:txBody>
          </p:sp>
        </p:grpSp>
        <p:grpSp>
          <p:nvGrpSpPr>
            <p:cNvPr id="15" name="Group 63"/>
            <p:cNvGrpSpPr>
              <a:grpSpLocks/>
            </p:cNvGrpSpPr>
            <p:nvPr/>
          </p:nvGrpSpPr>
          <p:grpSpPr bwMode="auto">
            <a:xfrm>
              <a:off x="6361113" y="3209925"/>
              <a:ext cx="1077913" cy="377825"/>
              <a:chOff x="1344" y="3036"/>
              <a:chExt cx="680" cy="298"/>
            </a:xfrm>
          </p:grpSpPr>
          <p:sp>
            <p:nvSpPr>
              <p:cNvPr id="2090" name="Freeform 64"/>
              <p:cNvSpPr>
                <a:spLocks/>
              </p:cNvSpPr>
              <p:nvPr/>
            </p:nvSpPr>
            <p:spPr bwMode="auto">
              <a:xfrm>
                <a:off x="1440" y="319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1" name="Text Box 65"/>
              <p:cNvSpPr txBox="1">
                <a:spLocks noChangeArrowheads="1"/>
              </p:cNvSpPr>
              <p:nvPr/>
            </p:nvSpPr>
            <p:spPr bwMode="auto">
              <a:xfrm>
                <a:off x="1344" y="3036"/>
                <a:ext cx="680" cy="193"/>
              </a:xfrm>
              <a:prstGeom prst="rect">
                <a:avLst/>
              </a:prstGeom>
              <a:noFill/>
              <a:ln w="9525">
                <a:noFill/>
                <a:miter lim="800000"/>
                <a:headEnd/>
                <a:tailEnd/>
              </a:ln>
            </p:spPr>
            <p:txBody>
              <a:bodyPr wrap="none">
                <a:spAutoFit/>
              </a:bodyPr>
              <a:lstStyle/>
              <a:p>
                <a:r>
                  <a:rPr lang="en-US" sz="1000"/>
                  <a:t>3</a:t>
                </a:r>
                <a:r>
                  <a:rPr lang="en-US" sz="1000" baseline="30000"/>
                  <a:t>rd</a:t>
                </a:r>
                <a:r>
                  <a:rPr lang="en-US" sz="1000"/>
                  <a:t> Woe, 7 Bowls</a:t>
                </a:r>
              </a:p>
            </p:txBody>
          </p:sp>
        </p:grpSp>
        <p:grpSp>
          <p:nvGrpSpPr>
            <p:cNvPr id="16" name="Group 66"/>
            <p:cNvGrpSpPr>
              <a:grpSpLocks/>
            </p:cNvGrpSpPr>
            <p:nvPr/>
          </p:nvGrpSpPr>
          <p:grpSpPr bwMode="auto">
            <a:xfrm>
              <a:off x="6107113" y="2895600"/>
              <a:ext cx="1316038" cy="381000"/>
              <a:chOff x="1344" y="2964"/>
              <a:chExt cx="830" cy="300"/>
            </a:xfrm>
          </p:grpSpPr>
          <p:sp>
            <p:nvSpPr>
              <p:cNvPr id="2088" name="Freeform 67"/>
              <p:cNvSpPr>
                <a:spLocks/>
              </p:cNvSpPr>
              <p:nvPr/>
            </p:nvSpPr>
            <p:spPr bwMode="auto">
              <a:xfrm>
                <a:off x="1440" y="312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89" name="Text Box 68"/>
              <p:cNvSpPr txBox="1">
                <a:spLocks noChangeArrowheads="1"/>
              </p:cNvSpPr>
              <p:nvPr/>
            </p:nvSpPr>
            <p:spPr bwMode="auto">
              <a:xfrm>
                <a:off x="1344" y="2964"/>
                <a:ext cx="830" cy="193"/>
              </a:xfrm>
              <a:prstGeom prst="rect">
                <a:avLst/>
              </a:prstGeom>
              <a:noFill/>
              <a:ln w="9525">
                <a:noFill/>
                <a:miter lim="800000"/>
                <a:headEnd/>
                <a:tailEnd/>
              </a:ln>
            </p:spPr>
            <p:txBody>
              <a:bodyPr wrap="none">
                <a:spAutoFit/>
              </a:bodyPr>
              <a:lstStyle/>
              <a:p>
                <a:r>
                  <a:rPr lang="en-US" sz="1000"/>
                  <a:t>2</a:t>
                </a:r>
                <a:r>
                  <a:rPr lang="en-US" sz="1000" baseline="30000"/>
                  <a:t>nd</a:t>
                </a:r>
                <a:r>
                  <a:rPr lang="en-US" sz="1000"/>
                  <a:t> Woe, 1/3 Men Die</a:t>
                </a:r>
              </a:p>
            </p:txBody>
          </p:sp>
        </p:grpSp>
        <p:sp>
          <p:nvSpPr>
            <p:cNvPr id="2073" name="AutoShape 3"/>
            <p:cNvSpPr>
              <a:spLocks noChangeArrowheads="1"/>
            </p:cNvSpPr>
            <p:nvPr/>
          </p:nvSpPr>
          <p:spPr bwMode="auto">
            <a:xfrm>
              <a:off x="22860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4" name="AutoShape 4"/>
            <p:cNvSpPr>
              <a:spLocks noChangeArrowheads="1"/>
            </p:cNvSpPr>
            <p:nvPr/>
          </p:nvSpPr>
          <p:spPr bwMode="auto">
            <a:xfrm>
              <a:off x="9731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5" name="AutoShape 5"/>
            <p:cNvSpPr>
              <a:spLocks noChangeArrowheads="1"/>
            </p:cNvSpPr>
            <p:nvPr/>
          </p:nvSpPr>
          <p:spPr bwMode="auto">
            <a:xfrm>
              <a:off x="1706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6" name="AutoShape 6"/>
            <p:cNvSpPr>
              <a:spLocks noChangeArrowheads="1"/>
            </p:cNvSpPr>
            <p:nvPr/>
          </p:nvSpPr>
          <p:spPr bwMode="auto">
            <a:xfrm>
              <a:off x="24844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7" name="AutoShape 7"/>
            <p:cNvSpPr>
              <a:spLocks noChangeArrowheads="1"/>
            </p:cNvSpPr>
            <p:nvPr/>
          </p:nvSpPr>
          <p:spPr bwMode="auto">
            <a:xfrm>
              <a:off x="3230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8" name="AutoShape 8"/>
            <p:cNvSpPr>
              <a:spLocks noChangeArrowheads="1"/>
            </p:cNvSpPr>
            <p:nvPr/>
          </p:nvSpPr>
          <p:spPr bwMode="auto">
            <a:xfrm>
              <a:off x="398145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9" name="AutoShape 9"/>
            <p:cNvSpPr>
              <a:spLocks noChangeArrowheads="1"/>
            </p:cNvSpPr>
            <p:nvPr/>
          </p:nvSpPr>
          <p:spPr bwMode="auto">
            <a:xfrm>
              <a:off x="4724400" y="1981200"/>
              <a:ext cx="646113" cy="609600"/>
            </a:xfrm>
            <a:prstGeom prst="star8">
              <a:avLst>
                <a:gd name="adj" fmla="val 38250"/>
              </a:avLst>
            </a:prstGeom>
            <a:solidFill>
              <a:schemeClr val="bg1"/>
            </a:solidFill>
            <a:ln w="50800">
              <a:solidFill>
                <a:schemeClr val="tx1"/>
              </a:solidFill>
              <a:miter lim="800000"/>
              <a:headEnd/>
              <a:tailEnd/>
            </a:ln>
          </p:spPr>
          <p:txBody>
            <a:bodyPr wrap="none" anchor="ctr"/>
            <a:lstStyle/>
            <a:p>
              <a:pPr algn="ctr"/>
              <a:r>
                <a:rPr lang="en-US" sz="900"/>
                <a:t>7</a:t>
              </a:r>
            </a:p>
            <a:p>
              <a:pPr algn="ctr"/>
              <a:r>
                <a:rPr lang="en-US" sz="900"/>
                <a:t>Wrath</a:t>
              </a:r>
            </a:p>
          </p:txBody>
        </p:sp>
        <p:sp>
          <p:nvSpPr>
            <p:cNvPr id="2080" name="TextBox 61"/>
            <p:cNvSpPr txBox="1">
              <a:spLocks noChangeArrowheads="1"/>
            </p:cNvSpPr>
            <p:nvPr/>
          </p:nvSpPr>
          <p:spPr bwMode="auto">
            <a:xfrm>
              <a:off x="2286000" y="1295400"/>
              <a:ext cx="824265" cy="646331"/>
            </a:xfrm>
            <a:prstGeom prst="rect">
              <a:avLst/>
            </a:prstGeom>
            <a:noFill/>
            <a:ln w="9525">
              <a:noFill/>
              <a:miter lim="800000"/>
              <a:headEnd/>
              <a:tailEnd/>
            </a:ln>
          </p:spPr>
          <p:txBody>
            <a:bodyPr>
              <a:spAutoFit/>
            </a:bodyPr>
            <a:lstStyle/>
            <a:p>
              <a:r>
                <a:rPr lang="en-US" sz="1200"/>
                <a:t>The Lamb</a:t>
              </a:r>
            </a:p>
            <a:p>
              <a:r>
                <a:rPr lang="en-US" sz="1200"/>
                <a:t>opens the</a:t>
              </a:r>
            </a:p>
            <a:p>
              <a:r>
                <a:rPr lang="en-US" sz="1200"/>
                <a:t>seals.</a:t>
              </a:r>
            </a:p>
          </p:txBody>
        </p:sp>
        <p:sp>
          <p:nvSpPr>
            <p:cNvPr id="2081" name="TextBox 62"/>
            <p:cNvSpPr txBox="1">
              <a:spLocks noChangeArrowheads="1"/>
            </p:cNvSpPr>
            <p:nvPr/>
          </p:nvSpPr>
          <p:spPr bwMode="auto">
            <a:xfrm>
              <a:off x="5298357" y="3124200"/>
              <a:ext cx="1102443" cy="461665"/>
            </a:xfrm>
            <a:prstGeom prst="rect">
              <a:avLst/>
            </a:prstGeom>
            <a:noFill/>
            <a:ln w="9525">
              <a:noFill/>
              <a:miter lim="800000"/>
              <a:headEnd/>
              <a:tailEnd/>
            </a:ln>
          </p:spPr>
          <p:txBody>
            <a:bodyPr wrap="square">
              <a:spAutoFit/>
            </a:bodyPr>
            <a:lstStyle/>
            <a:p>
              <a:r>
                <a:rPr lang="en-US" sz="1200" dirty="0"/>
                <a:t>Angels sound</a:t>
              </a:r>
            </a:p>
            <a:p>
              <a:r>
                <a:rPr lang="en-US" sz="1200" dirty="0" smtClean="0"/>
                <a:t>the trumpets</a:t>
              </a:r>
              <a:r>
                <a:rPr lang="en-US" sz="1200" dirty="0"/>
                <a:t>.</a:t>
              </a:r>
            </a:p>
          </p:txBody>
        </p:sp>
        <p:sp>
          <p:nvSpPr>
            <p:cNvPr id="2082" name="TextBox 63"/>
            <p:cNvSpPr txBox="1">
              <a:spLocks noChangeArrowheads="1"/>
            </p:cNvSpPr>
            <p:nvPr/>
          </p:nvSpPr>
          <p:spPr bwMode="auto">
            <a:xfrm>
              <a:off x="6400800" y="1295400"/>
              <a:ext cx="1363847" cy="830997"/>
            </a:xfrm>
            <a:prstGeom prst="rect">
              <a:avLst/>
            </a:prstGeom>
            <a:noFill/>
            <a:ln w="9525">
              <a:noFill/>
              <a:miter lim="800000"/>
              <a:headEnd/>
              <a:tailEnd/>
            </a:ln>
          </p:spPr>
          <p:txBody>
            <a:bodyPr wrap="square">
              <a:spAutoFit/>
            </a:bodyPr>
            <a:lstStyle/>
            <a:p>
              <a:r>
                <a:rPr lang="en-US" sz="1200" dirty="0"/>
                <a:t>God sends the</a:t>
              </a:r>
            </a:p>
            <a:p>
              <a:r>
                <a:rPr lang="en-US" sz="1200" dirty="0"/>
                <a:t>bowls  out, full</a:t>
              </a:r>
            </a:p>
            <a:p>
              <a:r>
                <a:rPr lang="en-US" sz="1200" dirty="0"/>
                <a:t>of  the wrath of</a:t>
              </a:r>
            </a:p>
            <a:p>
              <a:r>
                <a:rPr lang="en-US" sz="1200" dirty="0"/>
                <a:t>God.</a:t>
              </a:r>
            </a:p>
          </p:txBody>
        </p:sp>
        <p:cxnSp>
          <p:nvCxnSpPr>
            <p:cNvPr id="67" name="Straight Connector 66"/>
            <p:cNvCxnSpPr/>
            <p:nvPr/>
          </p:nvCxnSpPr>
          <p:spPr bwMode="auto">
            <a:xfrm rot="5400000">
              <a:off x="2971800" y="361473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84" name="TextBox 68"/>
            <p:cNvSpPr txBox="1">
              <a:spLocks noChangeArrowheads="1"/>
            </p:cNvSpPr>
            <p:nvPr/>
          </p:nvSpPr>
          <p:spPr bwMode="auto">
            <a:xfrm>
              <a:off x="1752600" y="3657600"/>
              <a:ext cx="1143000" cy="307777"/>
            </a:xfrm>
            <a:prstGeom prst="rect">
              <a:avLst/>
            </a:prstGeom>
            <a:noFill/>
            <a:ln w="9525">
              <a:noFill/>
              <a:miter lim="800000"/>
              <a:headEnd/>
              <a:tailEnd/>
            </a:ln>
          </p:spPr>
          <p:txBody>
            <a:bodyPr>
              <a:spAutoFit/>
            </a:bodyPr>
            <a:lstStyle/>
            <a:p>
              <a:r>
                <a:rPr lang="en-US" sz="1400" b="1"/>
                <a:t>Tribulation</a:t>
              </a:r>
            </a:p>
          </p:txBody>
        </p:sp>
        <p:sp>
          <p:nvSpPr>
            <p:cNvPr id="2085" name="TextBox 69"/>
            <p:cNvSpPr txBox="1">
              <a:spLocks noChangeArrowheads="1"/>
            </p:cNvSpPr>
            <p:nvPr/>
          </p:nvSpPr>
          <p:spPr bwMode="auto">
            <a:xfrm>
              <a:off x="4419600" y="3657600"/>
              <a:ext cx="1600200" cy="307777"/>
            </a:xfrm>
            <a:prstGeom prst="rect">
              <a:avLst/>
            </a:prstGeom>
            <a:solidFill>
              <a:schemeClr val="bg1"/>
            </a:solidFill>
            <a:ln w="9525">
              <a:noFill/>
              <a:miter lim="800000"/>
              <a:headEnd/>
              <a:tailEnd/>
            </a:ln>
          </p:spPr>
          <p:txBody>
            <a:bodyPr>
              <a:spAutoFit/>
            </a:bodyPr>
            <a:lstStyle/>
            <a:p>
              <a:r>
                <a:rPr lang="en-US" sz="1400" b="1"/>
                <a:t>Great Tribulation</a:t>
              </a:r>
            </a:p>
          </p:txBody>
        </p:sp>
        <p:cxnSp>
          <p:nvCxnSpPr>
            <p:cNvPr id="70" name="Straight Connector 69"/>
            <p:cNvCxnSpPr/>
            <p:nvPr/>
          </p:nvCxnSpPr>
          <p:spPr bwMode="auto">
            <a:xfrm rot="10800000">
              <a:off x="609600" y="3629025"/>
              <a:ext cx="4114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381000" y="3624263"/>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6" name="Text Box 2"/>
          <p:cNvSpPr txBox="1">
            <a:spLocks noChangeArrowheads="1"/>
          </p:cNvSpPr>
          <p:nvPr/>
        </p:nvSpPr>
        <p:spPr bwMode="auto">
          <a:xfrm>
            <a:off x="685800" y="3048000"/>
            <a:ext cx="2438400" cy="4984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1200" b="1" i="1" u="none" strike="noStrike" cap="none" normalizeH="0" baseline="0" dirty="0" smtClean="0">
                <a:ln>
                  <a:noFill/>
                </a:ln>
                <a:solidFill>
                  <a:srgbClr val="0000FF"/>
                </a:solidFill>
                <a:effectLst/>
                <a:latin typeface="Calibri" pitchFamily="34" charset="0"/>
                <a:cs typeface="Arial" pitchFamily="34" charset="0"/>
              </a:rPr>
              <a:t>Matt 24:8</a:t>
            </a:r>
            <a:r>
              <a:rPr kumimoji="0" lang="en-US" sz="1200" b="1" i="1" u="none" strike="noStrike" cap="none" normalizeH="0" baseline="0" dirty="0" smtClean="0">
                <a:ln>
                  <a:noFill/>
                </a:ln>
                <a:solidFill>
                  <a:schemeClr val="tx1"/>
                </a:solidFill>
                <a:effectLst/>
                <a:latin typeface="Calibri" pitchFamily="34" charset="0"/>
                <a:cs typeface="Arial" pitchFamily="34" charset="0"/>
              </a:rPr>
              <a:t> </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r>
              <a:rPr kumimoji="0" lang="en-US" sz="1200" b="0" i="1" u="none" strike="noStrike" cap="none" normalizeH="0" baseline="0" dirty="0" smtClean="0">
                <a:ln>
                  <a:noFill/>
                </a:ln>
                <a:solidFill>
                  <a:srgbClr val="FF0000"/>
                </a:solidFill>
                <a:effectLst/>
                <a:latin typeface="Calibri" pitchFamily="34" charset="0"/>
                <a:cs typeface="Arial" pitchFamily="34" charset="0"/>
              </a:rPr>
              <a:t>But all these things are merely the beginning of birth pangs</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p>
        </p:txBody>
      </p:sp>
      <p:sp>
        <p:nvSpPr>
          <p:cNvPr id="75" name="AutoShape 2"/>
          <p:cNvSpPr>
            <a:spLocks noChangeArrowheads="1"/>
          </p:cNvSpPr>
          <p:nvPr/>
        </p:nvSpPr>
        <p:spPr bwMode="auto">
          <a:xfrm>
            <a:off x="6248400" y="3230346"/>
            <a:ext cx="180228" cy="579654"/>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30</a:t>
            </a:fld>
            <a:endParaRPr lang="en-US"/>
          </a:p>
        </p:txBody>
      </p:sp>
      <p:sp>
        <p:nvSpPr>
          <p:cNvPr id="8" name="TextBox 7"/>
          <p:cNvSpPr txBox="1"/>
          <p:nvPr/>
        </p:nvSpPr>
        <p:spPr>
          <a:xfrm>
            <a:off x="626851" y="0"/>
            <a:ext cx="7907549"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graphicFrame>
        <p:nvGraphicFramePr>
          <p:cNvPr id="7" name="Table 6"/>
          <p:cNvGraphicFramePr>
            <a:graphicFrameLocks noGrp="1"/>
          </p:cNvGraphicFramePr>
          <p:nvPr/>
        </p:nvGraphicFramePr>
        <p:xfrm>
          <a:off x="228600" y="533400"/>
          <a:ext cx="8686800" cy="6187440"/>
        </p:xfrm>
        <a:graphic>
          <a:graphicData uri="http://schemas.openxmlformats.org/drawingml/2006/table">
            <a:tbl>
              <a:tblPr/>
              <a:tblGrid>
                <a:gridCol w="2514600"/>
                <a:gridCol w="3505200"/>
                <a:gridCol w="2667000"/>
              </a:tblGrid>
              <a:tr h="5791200">
                <a:tc>
                  <a:txBody>
                    <a:bodyPr/>
                    <a:lstStyle/>
                    <a:p>
                      <a:pPr marL="0" marR="0">
                        <a:spcBef>
                          <a:spcPts val="0"/>
                        </a:spcBef>
                        <a:spcAft>
                          <a:spcPts val="0"/>
                        </a:spcAft>
                      </a:pPr>
                      <a:r>
                        <a:rPr lang="en-US" sz="1400" baseline="30000" dirty="0">
                          <a:solidFill>
                            <a:srgbClr val="0000FF"/>
                          </a:solidFill>
                          <a:latin typeface="Times New Roman"/>
                          <a:ea typeface="Times New Roman"/>
                        </a:rPr>
                        <a:t>14</a:t>
                      </a:r>
                      <a:r>
                        <a:rPr lang="en-US" sz="1400" dirty="0">
                          <a:latin typeface="Times New Roman"/>
                          <a:ea typeface="Times New Roman"/>
                        </a:rPr>
                        <a:t>The second woe is past; behold, the third woe is coming quickly. </a:t>
                      </a:r>
                      <a:r>
                        <a:rPr lang="en-US" sz="1400" baseline="30000" dirty="0">
                          <a:solidFill>
                            <a:srgbClr val="0000FF"/>
                          </a:solidFill>
                          <a:latin typeface="Times New Roman"/>
                          <a:ea typeface="Times New Roman"/>
                        </a:rPr>
                        <a:t>15</a:t>
                      </a:r>
                      <a:r>
                        <a:rPr lang="en-US" sz="1400" dirty="0">
                          <a:latin typeface="Times New Roman"/>
                          <a:ea typeface="Times New Roman"/>
                        </a:rPr>
                        <a:t>And the </a:t>
                      </a:r>
                      <a:r>
                        <a:rPr lang="en-US" sz="1400" b="1" u="sng" dirty="0">
                          <a:latin typeface="Times New Roman"/>
                          <a:ea typeface="Times New Roman"/>
                        </a:rPr>
                        <a:t>seventh angel sounded</a:t>
                      </a:r>
                      <a:r>
                        <a:rPr lang="en-US" sz="1400" dirty="0">
                          <a:latin typeface="Times New Roman"/>
                          <a:ea typeface="Times New Roman"/>
                        </a:rPr>
                        <a:t>; and there arose loud voices in heaven, saying, "The </a:t>
                      </a:r>
                      <a:r>
                        <a:rPr lang="en-US" sz="1400" b="1" u="sng" dirty="0">
                          <a:solidFill>
                            <a:srgbClr val="C00000"/>
                          </a:solidFill>
                          <a:latin typeface="Times New Roman"/>
                          <a:ea typeface="Times New Roman"/>
                        </a:rPr>
                        <a:t>kingdom of the world</a:t>
                      </a:r>
                      <a:r>
                        <a:rPr lang="en-US" sz="1400" dirty="0">
                          <a:latin typeface="Times New Roman"/>
                          <a:ea typeface="Times New Roman"/>
                        </a:rPr>
                        <a:t> </a:t>
                      </a:r>
                      <a:r>
                        <a:rPr lang="en-US" sz="1400" b="1" u="sng" dirty="0">
                          <a:latin typeface="Times New Roman"/>
                          <a:ea typeface="Times New Roman"/>
                        </a:rPr>
                        <a:t>has</a:t>
                      </a:r>
                      <a:r>
                        <a:rPr lang="en-US" sz="1400" dirty="0">
                          <a:latin typeface="Times New Roman"/>
                          <a:ea typeface="Times New Roman"/>
                        </a:rPr>
                        <a:t> </a:t>
                      </a:r>
                      <a:r>
                        <a:rPr lang="en-US" sz="1400" b="1" u="sng" kern="1200" dirty="0">
                          <a:solidFill>
                            <a:schemeClr val="tx1"/>
                          </a:solidFill>
                          <a:latin typeface="Times New Roman"/>
                          <a:ea typeface="Times New Roman"/>
                          <a:cs typeface="+mn-cs"/>
                        </a:rPr>
                        <a:t>become</a:t>
                      </a:r>
                      <a:r>
                        <a:rPr lang="en-US" sz="1400" dirty="0">
                          <a:latin typeface="Times New Roman"/>
                          <a:ea typeface="Times New Roman"/>
                        </a:rPr>
                        <a:t> </a:t>
                      </a:r>
                      <a:r>
                        <a:rPr lang="en-US" sz="1400" i="1" dirty="0">
                          <a:latin typeface="Times New Roman"/>
                          <a:ea typeface="Times New Roman"/>
                        </a:rPr>
                        <a:t>the </a:t>
                      </a:r>
                      <a:r>
                        <a:rPr lang="en-US" sz="1400" b="1" i="1" u="sng" dirty="0">
                          <a:solidFill>
                            <a:srgbClr val="C00000"/>
                          </a:solidFill>
                          <a:latin typeface="Times New Roman"/>
                          <a:ea typeface="Times New Roman"/>
                        </a:rPr>
                        <a:t>kingdom</a:t>
                      </a:r>
                      <a:r>
                        <a:rPr lang="en-US" sz="1400" b="1" u="sng" dirty="0">
                          <a:solidFill>
                            <a:srgbClr val="C00000"/>
                          </a:solidFill>
                          <a:latin typeface="Times New Roman"/>
                          <a:ea typeface="Times New Roman"/>
                        </a:rPr>
                        <a:t> of our Lord, and of His Christ</a:t>
                      </a:r>
                      <a:r>
                        <a:rPr lang="en-US" sz="1400" dirty="0">
                          <a:latin typeface="Times New Roman"/>
                          <a:ea typeface="Times New Roman"/>
                        </a:rPr>
                        <a:t>; and He will reign forever and ever." </a:t>
                      </a:r>
                      <a:r>
                        <a:rPr lang="en-US" sz="1400" baseline="30000" dirty="0">
                          <a:solidFill>
                            <a:srgbClr val="0000FF"/>
                          </a:solidFill>
                          <a:latin typeface="Times New Roman"/>
                          <a:ea typeface="Times New Roman"/>
                        </a:rPr>
                        <a:t>16</a:t>
                      </a:r>
                      <a:r>
                        <a:rPr lang="en-US" sz="1400" dirty="0">
                          <a:latin typeface="Times New Roman"/>
                          <a:ea typeface="Times New Roman"/>
                        </a:rPr>
                        <a:t>And the twenty-four elders, who sit on their thrones before God, fell on their faces and worshiped God, </a:t>
                      </a:r>
                      <a:r>
                        <a:rPr lang="en-US" sz="1400" baseline="30000" dirty="0">
                          <a:solidFill>
                            <a:srgbClr val="0000FF"/>
                          </a:solidFill>
                          <a:latin typeface="Times New Roman"/>
                          <a:ea typeface="Times New Roman"/>
                        </a:rPr>
                        <a:t>17</a:t>
                      </a:r>
                      <a:r>
                        <a:rPr lang="en-US" sz="1400" dirty="0">
                          <a:latin typeface="Times New Roman"/>
                          <a:ea typeface="Times New Roman"/>
                        </a:rPr>
                        <a:t>saying, "</a:t>
                      </a:r>
                      <a:r>
                        <a:rPr lang="en-US" sz="1400" dirty="0">
                          <a:solidFill>
                            <a:srgbClr val="0000FF"/>
                          </a:solidFill>
                          <a:latin typeface="Times New Roman"/>
                          <a:ea typeface="Times New Roman"/>
                        </a:rPr>
                        <a:t>We give Thee thanks, O Lord God, the Almighty, who art and who </a:t>
                      </a:r>
                      <a:r>
                        <a:rPr lang="en-US" sz="1400" dirty="0" err="1">
                          <a:solidFill>
                            <a:srgbClr val="0000FF"/>
                          </a:solidFill>
                          <a:latin typeface="Times New Roman"/>
                          <a:ea typeface="Times New Roman"/>
                        </a:rPr>
                        <a:t>wast</a:t>
                      </a:r>
                      <a:r>
                        <a:rPr lang="en-US" sz="1400" dirty="0">
                          <a:solidFill>
                            <a:srgbClr val="0000FF"/>
                          </a:solidFill>
                          <a:latin typeface="Times New Roman"/>
                          <a:ea typeface="Times New Roman"/>
                        </a:rPr>
                        <a:t>, because Thou hast taken Thy great power and hast begun to reign.</a:t>
                      </a:r>
                      <a:r>
                        <a:rPr lang="en-US" sz="1400" baseline="30000" dirty="0">
                          <a:solidFill>
                            <a:srgbClr val="0000FF"/>
                          </a:solidFill>
                          <a:latin typeface="Times New Roman"/>
                          <a:ea typeface="Times New Roman"/>
                        </a:rPr>
                        <a:t> 18</a:t>
                      </a:r>
                      <a:r>
                        <a:rPr lang="en-US" sz="1400" dirty="0">
                          <a:solidFill>
                            <a:srgbClr val="0000FF"/>
                          </a:solidFill>
                          <a:latin typeface="Times New Roman"/>
                          <a:ea typeface="Times New Roman"/>
                        </a:rPr>
                        <a:t>"And the </a:t>
                      </a:r>
                      <a:r>
                        <a:rPr lang="en-US" sz="1400" b="1" u="sng" dirty="0">
                          <a:solidFill>
                            <a:srgbClr val="C00000"/>
                          </a:solidFill>
                          <a:latin typeface="Times New Roman"/>
                          <a:ea typeface="Times New Roman"/>
                        </a:rPr>
                        <a:t>nations were enraged </a:t>
                      </a:r>
                      <a:r>
                        <a:rPr lang="en-US" sz="1400" b="1" u="sng" dirty="0">
                          <a:solidFill>
                            <a:srgbClr val="000000"/>
                          </a:solidFill>
                          <a:latin typeface="Times New Roman"/>
                          <a:ea typeface="Times New Roman"/>
                        </a:rPr>
                        <a:t>[</a:t>
                      </a:r>
                      <a:r>
                        <a:rPr lang="en-US" sz="1400" b="1" u="sng" dirty="0" err="1">
                          <a:solidFill>
                            <a:srgbClr val="000000"/>
                          </a:solidFill>
                          <a:latin typeface="Times New Roman"/>
                          <a:ea typeface="Times New Roman"/>
                        </a:rPr>
                        <a:t>orgizo</a:t>
                      </a:r>
                      <a:r>
                        <a:rPr lang="en-US" sz="1400" b="1" u="sng" dirty="0">
                          <a:solidFill>
                            <a:srgbClr val="000000"/>
                          </a:solidFill>
                          <a:latin typeface="Times New Roman"/>
                          <a:ea typeface="Times New Roman"/>
                        </a:rPr>
                        <a:t> – </a:t>
                      </a:r>
                      <a:r>
                        <a:rPr lang="en-US" sz="1400" b="1" i="1" u="sng" dirty="0">
                          <a:solidFill>
                            <a:srgbClr val="000000"/>
                          </a:solidFill>
                          <a:latin typeface="Times New Roman"/>
                          <a:ea typeface="Times New Roman"/>
                        </a:rPr>
                        <a:t>made angry</a:t>
                      </a:r>
                      <a:r>
                        <a:rPr lang="en-US" sz="1400" b="1" u="sng" dirty="0">
                          <a:solidFill>
                            <a:srgbClr val="000000"/>
                          </a:solidFill>
                          <a:latin typeface="Times New Roman"/>
                          <a:ea typeface="Times New Roman"/>
                        </a:rPr>
                        <a:t>]</a:t>
                      </a:r>
                      <a:r>
                        <a:rPr lang="en-US" sz="1400" dirty="0">
                          <a:solidFill>
                            <a:srgbClr val="0000FF"/>
                          </a:solidFill>
                          <a:latin typeface="Times New Roman"/>
                          <a:ea typeface="Times New Roman"/>
                        </a:rPr>
                        <a:t>, and </a:t>
                      </a:r>
                      <a:r>
                        <a:rPr lang="en-US" sz="1400" b="1" u="sng" dirty="0">
                          <a:solidFill>
                            <a:srgbClr val="C00000"/>
                          </a:solidFill>
                          <a:latin typeface="Times New Roman"/>
                          <a:ea typeface="Times New Roman"/>
                        </a:rPr>
                        <a:t>Thy</a:t>
                      </a:r>
                      <a:r>
                        <a:rPr lang="en-US" sz="1400" dirty="0">
                          <a:solidFill>
                            <a:srgbClr val="0000FF"/>
                          </a:solidFill>
                          <a:latin typeface="Times New Roman"/>
                          <a:ea typeface="Times New Roman"/>
                        </a:rPr>
                        <a:t> </a:t>
                      </a:r>
                      <a:r>
                        <a:rPr lang="en-US" sz="1400" b="1" u="sng" dirty="0">
                          <a:solidFill>
                            <a:srgbClr val="C00000"/>
                          </a:solidFill>
                          <a:latin typeface="Times New Roman"/>
                          <a:ea typeface="Times New Roman"/>
                        </a:rPr>
                        <a:t>wrath</a:t>
                      </a:r>
                      <a:r>
                        <a:rPr lang="en-US" sz="1400" dirty="0">
                          <a:solidFill>
                            <a:srgbClr val="0000FF"/>
                          </a:solidFill>
                          <a:latin typeface="Times New Roman"/>
                          <a:ea typeface="Times New Roman"/>
                        </a:rPr>
                        <a:t> </a:t>
                      </a:r>
                      <a:r>
                        <a:rPr lang="en-US" sz="1400" b="1" dirty="0">
                          <a:solidFill>
                            <a:srgbClr val="000000"/>
                          </a:solidFill>
                          <a:latin typeface="Times New Roman"/>
                          <a:ea typeface="Times New Roman"/>
                        </a:rPr>
                        <a:t>[</a:t>
                      </a:r>
                      <a:r>
                        <a:rPr lang="en-US" sz="1400" b="1" dirty="0" err="1">
                          <a:solidFill>
                            <a:srgbClr val="000000"/>
                          </a:solidFill>
                          <a:latin typeface="Times New Roman"/>
                          <a:ea typeface="Times New Roman"/>
                        </a:rPr>
                        <a:t>orge</a:t>
                      </a:r>
                      <a:r>
                        <a:rPr lang="en-US" sz="1400" b="1" dirty="0">
                          <a:solidFill>
                            <a:srgbClr val="000000"/>
                          </a:solidFill>
                          <a:latin typeface="Times New Roman"/>
                          <a:ea typeface="Times New Roman"/>
                        </a:rPr>
                        <a:t> - </a:t>
                      </a:r>
                      <a:r>
                        <a:rPr lang="en-US" sz="1400" b="1" i="1" dirty="0">
                          <a:solidFill>
                            <a:srgbClr val="000000"/>
                          </a:solidFill>
                          <a:latin typeface="Times New Roman"/>
                          <a:ea typeface="Times New Roman"/>
                        </a:rPr>
                        <a:t>anger</a:t>
                      </a:r>
                      <a:r>
                        <a:rPr lang="en-US" sz="1400" b="1" dirty="0">
                          <a:solidFill>
                            <a:srgbClr val="000000"/>
                          </a:solidFill>
                          <a:latin typeface="Times New Roman"/>
                          <a:ea typeface="Times New Roman"/>
                        </a:rPr>
                        <a:t>]</a:t>
                      </a:r>
                      <a:r>
                        <a:rPr lang="en-US" sz="1400" dirty="0">
                          <a:solidFill>
                            <a:srgbClr val="0000FF"/>
                          </a:solidFill>
                          <a:latin typeface="Times New Roman"/>
                          <a:ea typeface="Times New Roman"/>
                        </a:rPr>
                        <a:t> came, and the </a:t>
                      </a:r>
                      <a:r>
                        <a:rPr lang="en-US" sz="1400" u="sng" dirty="0">
                          <a:solidFill>
                            <a:srgbClr val="0000FF"/>
                          </a:solidFill>
                          <a:latin typeface="Times New Roman"/>
                          <a:ea typeface="Times New Roman"/>
                        </a:rPr>
                        <a:t>time </a:t>
                      </a:r>
                      <a:r>
                        <a:rPr lang="en-US" sz="1400" i="1" u="sng" dirty="0">
                          <a:solidFill>
                            <a:srgbClr val="0000FF"/>
                          </a:solidFill>
                          <a:latin typeface="Times New Roman"/>
                          <a:ea typeface="Times New Roman"/>
                        </a:rPr>
                        <a:t>came</a:t>
                      </a:r>
                      <a:r>
                        <a:rPr lang="en-US" sz="1400" u="sng" dirty="0">
                          <a:solidFill>
                            <a:srgbClr val="0000FF"/>
                          </a:solidFill>
                          <a:latin typeface="Times New Roman"/>
                          <a:ea typeface="Times New Roman"/>
                        </a:rPr>
                        <a:t> for the </a:t>
                      </a:r>
                      <a:r>
                        <a:rPr lang="en-US" sz="1400" b="1" u="sng" dirty="0">
                          <a:solidFill>
                            <a:srgbClr val="C00000"/>
                          </a:solidFill>
                          <a:latin typeface="Times New Roman"/>
                          <a:ea typeface="Times New Roman"/>
                        </a:rPr>
                        <a:t>dead to be judged</a:t>
                      </a:r>
                      <a:r>
                        <a:rPr lang="en-US" sz="1400" dirty="0">
                          <a:solidFill>
                            <a:srgbClr val="0000FF"/>
                          </a:solidFill>
                          <a:latin typeface="Times New Roman"/>
                          <a:ea typeface="Times New Roman"/>
                        </a:rPr>
                        <a:t>, and </a:t>
                      </a:r>
                      <a:r>
                        <a:rPr lang="en-US" sz="1400" i="1" dirty="0">
                          <a:solidFill>
                            <a:srgbClr val="0000FF"/>
                          </a:solidFill>
                          <a:latin typeface="Times New Roman"/>
                          <a:ea typeface="Times New Roman"/>
                        </a:rPr>
                        <a:t>the time</a:t>
                      </a:r>
                      <a:r>
                        <a:rPr lang="en-US" sz="1400" dirty="0">
                          <a:solidFill>
                            <a:srgbClr val="0000FF"/>
                          </a:solidFill>
                          <a:latin typeface="Times New Roman"/>
                          <a:ea typeface="Times New Roman"/>
                        </a:rPr>
                        <a:t> to give their </a:t>
                      </a:r>
                      <a:r>
                        <a:rPr lang="en-US" sz="1400" b="1" u="sng" dirty="0">
                          <a:solidFill>
                            <a:srgbClr val="C00000"/>
                          </a:solidFill>
                          <a:latin typeface="Times New Roman"/>
                          <a:ea typeface="Times New Roman"/>
                        </a:rPr>
                        <a:t>reward to Thy bond-servants the prophets and to the saints</a:t>
                      </a:r>
                      <a:r>
                        <a:rPr lang="en-US" sz="1400" u="sng" dirty="0">
                          <a:solidFill>
                            <a:srgbClr val="0000FF"/>
                          </a:solidFill>
                          <a:latin typeface="Times New Roman"/>
                          <a:ea typeface="Times New Roman"/>
                        </a:rPr>
                        <a:t> and to those who fear Thy name</a:t>
                      </a:r>
                      <a:r>
                        <a:rPr lang="en-US" sz="1400" dirty="0">
                          <a:solidFill>
                            <a:srgbClr val="0000FF"/>
                          </a:solidFill>
                          <a:latin typeface="Times New Roman"/>
                          <a:ea typeface="Times New Roman"/>
                        </a:rPr>
                        <a:t>, the small and the great, and to </a:t>
                      </a:r>
                      <a:r>
                        <a:rPr lang="en-US" sz="1400" u="sng" dirty="0">
                          <a:solidFill>
                            <a:srgbClr val="0000FF"/>
                          </a:solidFill>
                          <a:latin typeface="Times New Roman"/>
                          <a:ea typeface="Times New Roman"/>
                        </a:rPr>
                        <a:t>destroy those who destroy the earth</a:t>
                      </a:r>
                      <a:r>
                        <a:rPr lang="en-US" sz="1400" dirty="0">
                          <a:latin typeface="Times New Roman"/>
                          <a:ea typeface="Times New Roman"/>
                        </a:rPr>
                        <a:t>."</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400" b="1">
                          <a:solidFill>
                            <a:srgbClr val="0000FF"/>
                          </a:solidFill>
                          <a:latin typeface="Times New Roman"/>
                          <a:ea typeface="Times New Roman"/>
                        </a:rPr>
                        <a:t>Isaiah 2:2-3</a:t>
                      </a:r>
                      <a:r>
                        <a:rPr lang="en-US" sz="1400" b="1">
                          <a:latin typeface="Times New Roman"/>
                          <a:ea typeface="Times New Roman"/>
                        </a:rPr>
                        <a:t> </a:t>
                      </a:r>
                      <a:r>
                        <a:rPr lang="en-US" sz="1400">
                          <a:latin typeface="Times New Roman"/>
                          <a:ea typeface="Times New Roman"/>
                        </a:rPr>
                        <a:t>Now it will come about that </a:t>
                      </a:r>
                      <a:r>
                        <a:rPr lang="en-US" sz="1400" b="1" u="sng">
                          <a:latin typeface="Times New Roman"/>
                          <a:ea typeface="Times New Roman"/>
                        </a:rPr>
                        <a:t>In the last days The mountain of the house of the LORD Will be established as the chief of the mountains, And will be raised above the hills; And all the nations will stream to it</a:t>
                      </a:r>
                      <a:r>
                        <a:rPr lang="en-US" sz="1400">
                          <a:latin typeface="Times New Roman"/>
                          <a:ea typeface="Times New Roman"/>
                        </a:rPr>
                        <a:t>. </a:t>
                      </a:r>
                      <a:r>
                        <a:rPr lang="en-US" sz="1400" baseline="30000">
                          <a:solidFill>
                            <a:srgbClr val="0000FF"/>
                          </a:solidFill>
                          <a:latin typeface="Times New Roman"/>
                          <a:ea typeface="Times New Roman"/>
                        </a:rPr>
                        <a:t>3</a:t>
                      </a:r>
                      <a:r>
                        <a:rPr lang="en-US" sz="1400" baseline="30000">
                          <a:solidFill>
                            <a:srgbClr val="000000"/>
                          </a:solidFill>
                          <a:latin typeface="Times New Roman"/>
                          <a:ea typeface="Times New Roman"/>
                        </a:rPr>
                        <a:t> </a:t>
                      </a:r>
                      <a:r>
                        <a:rPr lang="en-US" sz="1400">
                          <a:latin typeface="Times New Roman"/>
                          <a:ea typeface="Times New Roman"/>
                        </a:rPr>
                        <a:t>And many peoples will come and say, "Come, let us go up to the mountain of the LORD, To the house of the God of Jacob; That He may teach us concerning His ways And that we may walk in His paths." For the law will go forth from Zion And the word of the LORD from Jerusalem. </a:t>
                      </a:r>
                    </a:p>
                    <a:p>
                      <a:pPr marL="102870" marR="0" indent="-102870">
                        <a:spcBef>
                          <a:spcPts val="0"/>
                        </a:spcBef>
                        <a:spcAft>
                          <a:spcPts val="0"/>
                        </a:spcAft>
                      </a:pPr>
                      <a:r>
                        <a:rPr lang="en-US" sz="1400" b="1">
                          <a:solidFill>
                            <a:srgbClr val="0000FF"/>
                          </a:solidFill>
                          <a:latin typeface="Times New Roman"/>
                          <a:ea typeface="Times New Roman"/>
                        </a:rPr>
                        <a:t>Rev. 20:4</a:t>
                      </a:r>
                      <a:r>
                        <a:rPr lang="en-US" sz="1400">
                          <a:latin typeface="Times New Roman"/>
                          <a:ea typeface="Times New Roman"/>
                        </a:rPr>
                        <a:t> … I </a:t>
                      </a:r>
                      <a:r>
                        <a:rPr lang="en-US" sz="1400" i="1">
                          <a:latin typeface="Times New Roman"/>
                          <a:ea typeface="Times New Roman"/>
                        </a:rPr>
                        <a:t>saw</a:t>
                      </a:r>
                      <a:r>
                        <a:rPr lang="en-US" sz="1400">
                          <a:latin typeface="Times New Roman"/>
                          <a:ea typeface="Times New Roman"/>
                        </a:rPr>
                        <a:t> the </a:t>
                      </a:r>
                      <a:r>
                        <a:rPr lang="en-US" sz="1400" b="1" u="sng">
                          <a:solidFill>
                            <a:srgbClr val="000000"/>
                          </a:solidFill>
                          <a:latin typeface="Times New Roman"/>
                          <a:ea typeface="Times New Roman"/>
                        </a:rPr>
                        <a:t>souls of those who had been beheaded</a:t>
                      </a:r>
                      <a:r>
                        <a:rPr lang="en-US" sz="1400">
                          <a:latin typeface="Times New Roman"/>
                          <a:ea typeface="Times New Roman"/>
                        </a:rPr>
                        <a:t> because of the testimony of Jesus and because of the word of God, and </a:t>
                      </a:r>
                      <a:r>
                        <a:rPr lang="en-US" sz="1400" b="1" u="sng">
                          <a:solidFill>
                            <a:srgbClr val="000000"/>
                          </a:solidFill>
                          <a:latin typeface="Times New Roman"/>
                          <a:ea typeface="Times New Roman"/>
                        </a:rPr>
                        <a:t>those who had not worshiped the beast or his image,</a:t>
                      </a:r>
                      <a:r>
                        <a:rPr lang="en-US" sz="1400">
                          <a:latin typeface="Times New Roman"/>
                          <a:ea typeface="Times New Roman"/>
                        </a:rPr>
                        <a:t> and had not received the mark upon their forehead and upon their hand; and </a:t>
                      </a:r>
                      <a:r>
                        <a:rPr lang="en-US" sz="1400" b="1" u="sng">
                          <a:solidFill>
                            <a:srgbClr val="000000"/>
                          </a:solidFill>
                          <a:latin typeface="Times New Roman"/>
                          <a:ea typeface="Times New Roman"/>
                        </a:rPr>
                        <a:t>they came to life and reigned with Christ for a thousand years</a:t>
                      </a:r>
                      <a:r>
                        <a:rPr lang="en-US" sz="1400">
                          <a:latin typeface="Times New Roman"/>
                          <a:ea typeface="Times New Roman"/>
                        </a:rPr>
                        <a:t>. </a:t>
                      </a:r>
                    </a:p>
                    <a:p>
                      <a:pPr marL="102870" marR="0" indent="-102870">
                        <a:spcBef>
                          <a:spcPts val="0"/>
                        </a:spcBef>
                        <a:spcAft>
                          <a:spcPts val="0"/>
                        </a:spcAft>
                      </a:pPr>
                      <a:r>
                        <a:rPr lang="en-US" sz="1400" b="1">
                          <a:solidFill>
                            <a:srgbClr val="0000FF"/>
                          </a:solidFill>
                          <a:latin typeface="Times New Roman"/>
                          <a:ea typeface="Times New Roman"/>
                        </a:rPr>
                        <a:t>Daniel 12:11-13</a:t>
                      </a:r>
                      <a:r>
                        <a:rPr lang="en-US" sz="1400">
                          <a:latin typeface="Times New Roman"/>
                          <a:ea typeface="Times New Roman"/>
                        </a:rPr>
                        <a:t> "And from the time that the regular sacrifice is abolished, and the abomination of desolation is set up, </a:t>
                      </a:r>
                      <a:r>
                        <a:rPr lang="en-US" sz="1400" i="1">
                          <a:latin typeface="Times New Roman"/>
                          <a:ea typeface="Times New Roman"/>
                        </a:rPr>
                        <a:t>there will be</a:t>
                      </a:r>
                      <a:r>
                        <a:rPr lang="en-US" sz="1400">
                          <a:latin typeface="Times New Roman"/>
                          <a:ea typeface="Times New Roman"/>
                        </a:rPr>
                        <a:t> 1,290 days. </a:t>
                      </a:r>
                      <a:r>
                        <a:rPr lang="en-US" sz="1400" baseline="30000">
                          <a:solidFill>
                            <a:srgbClr val="0000FF"/>
                          </a:solidFill>
                          <a:latin typeface="Times New Roman"/>
                          <a:ea typeface="Times New Roman"/>
                        </a:rPr>
                        <a:t>12</a:t>
                      </a:r>
                      <a:r>
                        <a:rPr lang="en-US" sz="1400">
                          <a:latin typeface="Times New Roman"/>
                          <a:ea typeface="Times New Roman"/>
                        </a:rPr>
                        <a:t>"How blessed is he who keeps waiting and attains to the 1,335 days! </a:t>
                      </a:r>
                      <a:r>
                        <a:rPr lang="en-US" sz="1400" baseline="30000">
                          <a:solidFill>
                            <a:srgbClr val="0000FF"/>
                          </a:solidFill>
                          <a:latin typeface="Times New Roman"/>
                          <a:ea typeface="Times New Roman"/>
                        </a:rPr>
                        <a:t>13</a:t>
                      </a:r>
                      <a:r>
                        <a:rPr lang="en-US" sz="1400">
                          <a:latin typeface="Times New Roman"/>
                          <a:ea typeface="Times New Roman"/>
                        </a:rPr>
                        <a:t>"</a:t>
                      </a:r>
                      <a:r>
                        <a:rPr lang="en-US" sz="1400" b="1" u="sng">
                          <a:solidFill>
                            <a:srgbClr val="000000"/>
                          </a:solidFill>
                          <a:latin typeface="Times New Roman"/>
                          <a:ea typeface="Times New Roman"/>
                        </a:rPr>
                        <a:t>But as for you, go </a:t>
                      </a:r>
                      <a:r>
                        <a:rPr lang="en-US" sz="1400" b="1" i="1" u="sng">
                          <a:solidFill>
                            <a:srgbClr val="000000"/>
                          </a:solidFill>
                          <a:latin typeface="Times New Roman"/>
                          <a:ea typeface="Times New Roman"/>
                        </a:rPr>
                        <a:t>your way</a:t>
                      </a:r>
                      <a:r>
                        <a:rPr lang="en-US" sz="1400" b="1" u="sng">
                          <a:solidFill>
                            <a:srgbClr val="000000"/>
                          </a:solidFill>
                          <a:latin typeface="Times New Roman"/>
                          <a:ea typeface="Times New Roman"/>
                        </a:rPr>
                        <a:t> to the end; then you will enter into rest and rise </a:t>
                      </a:r>
                      <a:r>
                        <a:rPr lang="en-US" sz="1400" b="1" i="1" u="sng">
                          <a:solidFill>
                            <a:srgbClr val="000000"/>
                          </a:solidFill>
                          <a:latin typeface="Times New Roman"/>
                          <a:ea typeface="Times New Roman"/>
                        </a:rPr>
                        <a:t>again</a:t>
                      </a:r>
                      <a:r>
                        <a:rPr lang="en-US" sz="1400" b="1" u="sng">
                          <a:solidFill>
                            <a:srgbClr val="000000"/>
                          </a:solidFill>
                          <a:latin typeface="Times New Roman"/>
                          <a:ea typeface="Times New Roman"/>
                        </a:rPr>
                        <a:t> for your allotted portion at the end of the age [days]</a:t>
                      </a:r>
                      <a:r>
                        <a:rPr lang="en-US" sz="1400">
                          <a:latin typeface="Times New Roman"/>
                          <a:ea typeface="Times New Roman"/>
                        </a:rPr>
                        <a:t>."</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latin typeface="Times New Roman"/>
                          <a:ea typeface="Times New Roman"/>
                        </a:rPr>
                        <a:t>Full results of the 7th trumpet in </a:t>
                      </a:r>
                      <a:r>
                        <a:rPr lang="en-US" sz="1400" b="1" dirty="0">
                          <a:solidFill>
                            <a:srgbClr val="0000FF"/>
                          </a:solidFill>
                          <a:latin typeface="Times New Roman"/>
                          <a:ea typeface="Times New Roman"/>
                        </a:rPr>
                        <a:t>Rev 16</a:t>
                      </a:r>
                      <a:r>
                        <a:rPr lang="en-US" sz="1400" dirty="0">
                          <a:latin typeface="Times New Roman"/>
                          <a:ea typeface="Times New Roman"/>
                        </a:rPr>
                        <a:t>.</a:t>
                      </a:r>
                    </a:p>
                    <a:p>
                      <a:pPr marL="0" marR="0">
                        <a:spcBef>
                          <a:spcPts val="0"/>
                        </a:spcBef>
                        <a:spcAft>
                          <a:spcPts val="0"/>
                        </a:spcAft>
                      </a:pPr>
                      <a:r>
                        <a:rPr lang="en-US" sz="1400" b="1" dirty="0">
                          <a:solidFill>
                            <a:srgbClr val="0000FF"/>
                          </a:solidFill>
                          <a:latin typeface="Times New Roman"/>
                          <a:ea typeface="Times New Roman"/>
                        </a:rPr>
                        <a:t>Rev. 4:10</a:t>
                      </a:r>
                      <a:r>
                        <a:rPr lang="en-US" sz="1400" b="1" dirty="0">
                          <a:latin typeface="Times New Roman"/>
                          <a:ea typeface="Times New Roman"/>
                        </a:rPr>
                        <a:t>  </a:t>
                      </a:r>
                      <a:r>
                        <a:rPr lang="en-US" sz="1400" dirty="0">
                          <a:latin typeface="Times New Roman"/>
                          <a:ea typeface="Times New Roman"/>
                        </a:rPr>
                        <a:t>Glory to Creator</a:t>
                      </a:r>
                    </a:p>
                    <a:p>
                      <a:pPr marL="102870" marR="0" indent="-102870">
                        <a:spcBef>
                          <a:spcPts val="0"/>
                        </a:spcBef>
                        <a:spcAft>
                          <a:spcPts val="0"/>
                        </a:spcAft>
                      </a:pPr>
                      <a:r>
                        <a:rPr lang="en-US" sz="1400" b="1" dirty="0">
                          <a:solidFill>
                            <a:srgbClr val="0000FF"/>
                          </a:solidFill>
                          <a:latin typeface="Times New Roman"/>
                          <a:ea typeface="Times New Roman"/>
                        </a:rPr>
                        <a:t>Rev. 5:9  </a:t>
                      </a:r>
                      <a:r>
                        <a:rPr lang="en-US" sz="1400" b="1" dirty="0">
                          <a:latin typeface="Times New Roman"/>
                          <a:ea typeface="Times New Roman"/>
                        </a:rPr>
                        <a:t>  </a:t>
                      </a:r>
                      <a:r>
                        <a:rPr lang="en-US" sz="1400" dirty="0">
                          <a:latin typeface="Times New Roman"/>
                          <a:ea typeface="Times New Roman"/>
                        </a:rPr>
                        <a:t>Glory to Redeemer</a:t>
                      </a:r>
                    </a:p>
                    <a:p>
                      <a:pPr marL="102870" marR="0" indent="-102870">
                        <a:spcBef>
                          <a:spcPts val="0"/>
                        </a:spcBef>
                        <a:spcAft>
                          <a:spcPts val="0"/>
                        </a:spcAft>
                      </a:pPr>
                      <a:r>
                        <a:rPr lang="en-US" sz="1400" b="1" dirty="0">
                          <a:solidFill>
                            <a:srgbClr val="0000FF"/>
                          </a:solidFill>
                          <a:latin typeface="Times New Roman"/>
                          <a:ea typeface="Times New Roman"/>
                        </a:rPr>
                        <a:t>Rev </a:t>
                      </a:r>
                      <a:r>
                        <a:rPr lang="en-US" sz="1400" b="1" dirty="0" smtClean="0">
                          <a:solidFill>
                            <a:srgbClr val="0000FF"/>
                          </a:solidFill>
                          <a:latin typeface="Times New Roman"/>
                          <a:ea typeface="Times New Roman"/>
                        </a:rPr>
                        <a:t>11:17</a:t>
                      </a:r>
                      <a:r>
                        <a:rPr lang="en-US" sz="1400" b="1" dirty="0" smtClean="0">
                          <a:latin typeface="Times New Roman"/>
                          <a:ea typeface="Times New Roman"/>
                        </a:rPr>
                        <a:t> </a:t>
                      </a:r>
                      <a:r>
                        <a:rPr lang="en-US" sz="1400" dirty="0">
                          <a:latin typeface="Times New Roman"/>
                          <a:ea typeface="Times New Roman"/>
                        </a:rPr>
                        <a:t>Glory to…  </a:t>
                      </a:r>
                      <a:r>
                        <a:rPr lang="en-US" sz="1400" u="sng" dirty="0">
                          <a:latin typeface="Times New Roman"/>
                          <a:ea typeface="Times New Roman"/>
                        </a:rPr>
                        <a:t>it drops "who is to come</a:t>
                      </a:r>
                      <a:endParaRPr lang="en-US" sz="1400" dirty="0">
                        <a:latin typeface="Times New Roman"/>
                        <a:ea typeface="Times New Roman"/>
                      </a:endParaRPr>
                    </a:p>
                    <a:p>
                      <a:pPr marL="102870" marR="0" indent="-102870">
                        <a:spcBef>
                          <a:spcPts val="0"/>
                        </a:spcBef>
                        <a:spcAft>
                          <a:spcPts val="0"/>
                        </a:spcAft>
                      </a:pPr>
                      <a:r>
                        <a:rPr lang="en-US" sz="1400" b="1" u="sng" dirty="0">
                          <a:solidFill>
                            <a:srgbClr val="EEECE1"/>
                          </a:solidFill>
                          <a:latin typeface="Times New Roman"/>
                          <a:ea typeface="Times New Roman"/>
                        </a:rPr>
                        <a:t>King</a:t>
                      </a:r>
                      <a:endParaRPr lang="en-US" sz="1400" dirty="0">
                        <a:latin typeface="Times New Roman"/>
                        <a:ea typeface="Times New Roman"/>
                      </a:endParaRPr>
                    </a:p>
                    <a:p>
                      <a:pPr marL="102870" marR="0" indent="-102870">
                        <a:spcBef>
                          <a:spcPts val="0"/>
                        </a:spcBef>
                        <a:spcAft>
                          <a:spcPts val="0"/>
                        </a:spcAft>
                      </a:pPr>
                      <a:r>
                        <a:rPr lang="en-US" sz="1400" b="1" dirty="0">
                          <a:solidFill>
                            <a:srgbClr val="0000FF"/>
                          </a:solidFill>
                          <a:latin typeface="Times New Roman"/>
                          <a:ea typeface="Times New Roman"/>
                        </a:rPr>
                        <a:t>Psalm 2:1-9</a:t>
                      </a:r>
                      <a:r>
                        <a:rPr lang="en-US" sz="1400" dirty="0">
                          <a:latin typeface="Times New Roman"/>
                          <a:ea typeface="Times New Roman"/>
                        </a:rPr>
                        <a:t> </a:t>
                      </a:r>
                      <a:r>
                        <a:rPr lang="en-US" sz="1400" b="1" u="sng" dirty="0">
                          <a:solidFill>
                            <a:srgbClr val="C00000"/>
                          </a:solidFill>
                          <a:latin typeface="Times New Roman"/>
                          <a:ea typeface="Times New Roman"/>
                        </a:rPr>
                        <a:t>Why are the nations in an uproar</a:t>
                      </a:r>
                      <a:r>
                        <a:rPr lang="en-US" sz="1400" dirty="0">
                          <a:latin typeface="Times New Roman"/>
                          <a:ea typeface="Times New Roman"/>
                        </a:rPr>
                        <a:t>, And the peoples devising a vain thing? </a:t>
                      </a:r>
                      <a:r>
                        <a:rPr lang="en-US" sz="1400" baseline="30000" dirty="0">
                          <a:solidFill>
                            <a:srgbClr val="0000FF"/>
                          </a:solidFill>
                          <a:latin typeface="Times New Roman"/>
                          <a:ea typeface="Times New Roman"/>
                        </a:rPr>
                        <a:t>2</a:t>
                      </a:r>
                      <a:r>
                        <a:rPr lang="en-US" sz="1400" dirty="0">
                          <a:latin typeface="Times New Roman"/>
                          <a:ea typeface="Times New Roman"/>
                        </a:rPr>
                        <a:t>The kings of the earth take their stand, And the rulers take counsel together Against the Lord and against His Anointed</a:t>
                      </a:r>
                      <a:r>
                        <a:rPr lang="en-US" sz="1400" dirty="0">
                          <a:solidFill>
                            <a:srgbClr val="000000"/>
                          </a:solidFill>
                          <a:latin typeface="Times New Roman"/>
                          <a:ea typeface="Times New Roman"/>
                        </a:rPr>
                        <a:t>…</a:t>
                      </a:r>
                      <a:r>
                        <a:rPr lang="en-US" sz="1400" dirty="0">
                          <a:latin typeface="Times New Roman"/>
                          <a:ea typeface="Times New Roman"/>
                        </a:rPr>
                        <a:t>'Thou </a:t>
                      </a:r>
                      <a:r>
                        <a:rPr lang="en-US" sz="1400" b="1" u="sng" dirty="0" err="1">
                          <a:solidFill>
                            <a:srgbClr val="C00000"/>
                          </a:solidFill>
                          <a:latin typeface="Times New Roman"/>
                          <a:ea typeface="Times New Roman"/>
                        </a:rPr>
                        <a:t>shalt</a:t>
                      </a:r>
                      <a:r>
                        <a:rPr lang="en-US" sz="1400" b="1" u="sng" dirty="0">
                          <a:solidFill>
                            <a:srgbClr val="C00000"/>
                          </a:solidFill>
                          <a:latin typeface="Times New Roman"/>
                          <a:ea typeface="Times New Roman"/>
                        </a:rPr>
                        <a:t> break them with a rod of iron</a:t>
                      </a:r>
                      <a:r>
                        <a:rPr lang="en-US" sz="1400" dirty="0">
                          <a:latin typeface="Times New Roman"/>
                          <a:ea typeface="Times New Roman"/>
                        </a:rPr>
                        <a:t>, thou </a:t>
                      </a:r>
                      <a:r>
                        <a:rPr lang="en-US" sz="1400" dirty="0" err="1">
                          <a:latin typeface="Times New Roman"/>
                          <a:ea typeface="Times New Roman"/>
                        </a:rPr>
                        <a:t>shalt</a:t>
                      </a:r>
                      <a:r>
                        <a:rPr lang="en-US" sz="1400" dirty="0">
                          <a:latin typeface="Times New Roman"/>
                          <a:ea typeface="Times New Roman"/>
                        </a:rPr>
                        <a:t> shatter them like earthenware.' " </a:t>
                      </a:r>
                    </a:p>
                    <a:p>
                      <a:pPr marL="342900" marR="0" lvl="0" indent="-342900">
                        <a:spcBef>
                          <a:spcPts val="0"/>
                        </a:spcBef>
                        <a:spcAft>
                          <a:spcPts val="0"/>
                        </a:spcAft>
                        <a:buFont typeface="Symbol"/>
                        <a:buChar char=""/>
                      </a:pPr>
                      <a:r>
                        <a:rPr lang="en-US" sz="1400" dirty="0">
                          <a:latin typeface="Times New Roman"/>
                          <a:ea typeface="Times New Roman"/>
                        </a:rPr>
                        <a:t>Resurrection of the OT Saints and the Tribulation Saints at the end of the Great Tribulation</a:t>
                      </a:r>
                    </a:p>
                    <a:p>
                      <a:pPr marL="102870" marR="0" indent="-102870">
                        <a:spcBef>
                          <a:spcPts val="0"/>
                        </a:spcBef>
                        <a:spcAft>
                          <a:spcPts val="0"/>
                        </a:spcAft>
                      </a:pPr>
                      <a:r>
                        <a:rPr lang="en-US" sz="1400" b="1" dirty="0">
                          <a:solidFill>
                            <a:srgbClr val="0000FF"/>
                          </a:solidFill>
                          <a:latin typeface="Times New Roman"/>
                          <a:ea typeface="Times New Roman"/>
                        </a:rPr>
                        <a:t>Revelation 15:1</a:t>
                      </a:r>
                      <a:r>
                        <a:rPr lang="en-US" sz="1400" b="1" dirty="0">
                          <a:latin typeface="Times New Roman"/>
                          <a:ea typeface="Times New Roman"/>
                        </a:rPr>
                        <a:t> </a:t>
                      </a:r>
                      <a:r>
                        <a:rPr lang="en-US" sz="1400" dirty="0">
                          <a:latin typeface="Times New Roman"/>
                          <a:ea typeface="Times New Roman"/>
                        </a:rPr>
                        <a:t>Then I saw another sign in heaven, great and marvelous, </a:t>
                      </a:r>
                      <a:r>
                        <a:rPr lang="en-US" sz="1400" b="1" u="sng" dirty="0">
                          <a:latin typeface="Times New Roman"/>
                          <a:ea typeface="Times New Roman"/>
                        </a:rPr>
                        <a:t>seven angels who had seven plagues, </a:t>
                      </a:r>
                      <a:r>
                        <a:rPr lang="en-US" sz="1400" b="1" i="1" u="sng" dirty="0">
                          <a:latin typeface="Times New Roman"/>
                          <a:ea typeface="Times New Roman"/>
                        </a:rPr>
                        <a:t>which are</a:t>
                      </a:r>
                      <a:r>
                        <a:rPr lang="en-US" sz="1400" b="1" u="sng" dirty="0">
                          <a:latin typeface="Times New Roman"/>
                          <a:ea typeface="Times New Roman"/>
                        </a:rPr>
                        <a:t> the last, because in them the wrath of God is finished</a:t>
                      </a:r>
                      <a:r>
                        <a:rPr lang="en-US" sz="1400" dirty="0">
                          <a:latin typeface="Times New Roman"/>
                          <a:ea typeface="Times New Roman"/>
                        </a:rPr>
                        <a:t>. </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11: 19</a:t>
            </a:r>
          </a:p>
        </p:txBody>
      </p:sp>
      <p:sp>
        <p:nvSpPr>
          <p:cNvPr id="3" name="Content Placeholder 2"/>
          <p:cNvSpPr>
            <a:spLocks noGrp="1"/>
          </p:cNvSpPr>
          <p:nvPr>
            <p:ph idx="1"/>
          </p:nvPr>
        </p:nvSpPr>
        <p:spPr>
          <a:xfrm>
            <a:off x="457200" y="1417637"/>
            <a:ext cx="8229600" cy="4525963"/>
          </a:xfrm>
        </p:spPr>
        <p:txBody>
          <a:bodyPr>
            <a:normAutofit/>
          </a:bodyPr>
          <a:lstStyle/>
          <a:p>
            <a:pPr>
              <a:buNone/>
            </a:pPr>
            <a:r>
              <a:rPr lang="en-US" baseline="30000" dirty="0" smtClean="0">
                <a:solidFill>
                  <a:srgbClr val="0000FF"/>
                </a:solidFill>
              </a:rPr>
              <a:t>19</a:t>
            </a:r>
            <a:r>
              <a:rPr lang="en-US" dirty="0" smtClean="0"/>
              <a:t>And the temple of God which is in heaven was opened; and the ark of His covenant appeared in His temple, and there were flashes of lightning and sounds and peals of thunder and an earthquake and a great hailstorm.</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32</a:t>
            </a:fld>
            <a:endParaRPr lang="en-US"/>
          </a:p>
        </p:txBody>
      </p:sp>
      <p:sp>
        <p:nvSpPr>
          <p:cNvPr id="8" name="TextBox 7"/>
          <p:cNvSpPr txBox="1"/>
          <p:nvPr/>
        </p:nvSpPr>
        <p:spPr>
          <a:xfrm>
            <a:off x="626851" y="228600"/>
            <a:ext cx="7907549" cy="523220"/>
          </a:xfrm>
          <a:prstGeom prst="rect">
            <a:avLst/>
          </a:prstGeom>
          <a:noFill/>
        </p:spPr>
        <p:txBody>
          <a:bodyPr wrap="none" rtlCol="0">
            <a:spAutoFit/>
          </a:bodyPr>
          <a:lstStyle/>
          <a:p>
            <a:r>
              <a:rPr lang="en-US" sz="2800" b="1" dirty="0" smtClean="0">
                <a:solidFill>
                  <a:srgbClr val="0000FF"/>
                </a:solidFill>
              </a:rPr>
              <a:t>Rev 11 – Measure Temple, 2 Witnesses, 7th Trumpet</a:t>
            </a:r>
          </a:p>
        </p:txBody>
      </p:sp>
      <p:graphicFrame>
        <p:nvGraphicFramePr>
          <p:cNvPr id="7" name="Table 6"/>
          <p:cNvGraphicFramePr>
            <a:graphicFrameLocks noGrp="1"/>
          </p:cNvGraphicFramePr>
          <p:nvPr/>
        </p:nvGraphicFramePr>
        <p:xfrm>
          <a:off x="304800" y="838200"/>
          <a:ext cx="8534400" cy="5501640"/>
        </p:xfrm>
        <a:graphic>
          <a:graphicData uri="http://schemas.openxmlformats.org/drawingml/2006/table">
            <a:tbl>
              <a:tblPr/>
              <a:tblGrid>
                <a:gridCol w="3366782"/>
                <a:gridCol w="5167618"/>
              </a:tblGrid>
              <a:tr h="5501640">
                <a:tc>
                  <a:txBody>
                    <a:bodyPr/>
                    <a:lstStyle/>
                    <a:p>
                      <a:pPr marL="102870" marR="0" indent="-102870">
                        <a:spcBef>
                          <a:spcPts val="0"/>
                        </a:spcBef>
                        <a:spcAft>
                          <a:spcPts val="0"/>
                        </a:spcAft>
                      </a:pPr>
                      <a:r>
                        <a:rPr lang="en-US" sz="2400" baseline="30000" dirty="0">
                          <a:solidFill>
                            <a:srgbClr val="0000FF"/>
                          </a:solidFill>
                          <a:latin typeface="Times New Roman"/>
                          <a:ea typeface="Times New Roman"/>
                        </a:rPr>
                        <a:t>19</a:t>
                      </a:r>
                      <a:r>
                        <a:rPr lang="en-US" sz="2400" dirty="0">
                          <a:latin typeface="Times New Roman"/>
                          <a:ea typeface="Times New Roman"/>
                        </a:rPr>
                        <a:t>And the </a:t>
                      </a:r>
                      <a:r>
                        <a:rPr lang="en-US" sz="2400" b="1" u="sng" dirty="0">
                          <a:solidFill>
                            <a:srgbClr val="C00000"/>
                          </a:solidFill>
                          <a:latin typeface="Times New Roman"/>
                          <a:ea typeface="Times New Roman"/>
                        </a:rPr>
                        <a:t>temple of God which is in heaven was opened</a:t>
                      </a:r>
                      <a:r>
                        <a:rPr lang="en-US" sz="2400" dirty="0">
                          <a:latin typeface="Times New Roman"/>
                          <a:ea typeface="Times New Roman"/>
                        </a:rPr>
                        <a:t>; and the </a:t>
                      </a:r>
                      <a:r>
                        <a:rPr lang="en-US" sz="2400" b="1" u="sng" dirty="0">
                          <a:latin typeface="Times New Roman"/>
                          <a:ea typeface="Times New Roman"/>
                        </a:rPr>
                        <a:t>ark of His covenant </a:t>
                      </a:r>
                      <a:r>
                        <a:rPr lang="en-US" sz="2400" dirty="0">
                          <a:latin typeface="Times New Roman"/>
                          <a:ea typeface="Times New Roman"/>
                        </a:rPr>
                        <a:t>appeared in His temple, and there were flashes of lightning and sounds and peals of thunder and an </a:t>
                      </a:r>
                      <a:r>
                        <a:rPr lang="en-US" sz="2400" b="1" u="sng" dirty="0">
                          <a:solidFill>
                            <a:srgbClr val="C00000"/>
                          </a:solidFill>
                          <a:latin typeface="Times New Roman"/>
                          <a:ea typeface="Times New Roman"/>
                        </a:rPr>
                        <a:t>earthquake</a:t>
                      </a:r>
                      <a:r>
                        <a:rPr lang="en-US" sz="2400" dirty="0">
                          <a:latin typeface="Times New Roman"/>
                          <a:ea typeface="Times New Roman"/>
                        </a:rPr>
                        <a:t> and a </a:t>
                      </a:r>
                      <a:r>
                        <a:rPr lang="en-US" sz="2400" b="1" u="sng" kern="1200" dirty="0">
                          <a:solidFill>
                            <a:srgbClr val="C00000"/>
                          </a:solidFill>
                          <a:latin typeface="Times New Roman"/>
                          <a:ea typeface="Times New Roman"/>
                          <a:cs typeface="+mn-cs"/>
                        </a:rPr>
                        <a:t>great hailstorm</a:t>
                      </a:r>
                      <a:r>
                        <a:rPr lang="en-US" sz="2400" dirty="0">
                          <a:latin typeface="Times New Roman"/>
                          <a:ea typeface="Times New Roman"/>
                        </a:rPr>
                        <a:t>.</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marR="0" indent="-225425">
                        <a:spcBef>
                          <a:spcPts val="0"/>
                        </a:spcBef>
                        <a:spcAft>
                          <a:spcPts val="0"/>
                        </a:spcAft>
                        <a:buFont typeface="Arial" pitchFamily="34" charset="0"/>
                        <a:buChar char="•"/>
                      </a:pPr>
                      <a:r>
                        <a:rPr lang="en-US" sz="2400" b="0" dirty="0" smtClean="0">
                          <a:solidFill>
                            <a:schemeClr val="tx1"/>
                          </a:solidFill>
                          <a:latin typeface="Times New Roman"/>
                          <a:ea typeface="Times New Roman"/>
                        </a:rPr>
                        <a:t>God is here</a:t>
                      </a:r>
                      <a:r>
                        <a:rPr lang="en-US" sz="2400" b="0" baseline="0" dirty="0" smtClean="0">
                          <a:solidFill>
                            <a:schemeClr val="tx1"/>
                          </a:solidFill>
                          <a:latin typeface="Times New Roman"/>
                          <a:ea typeface="Times New Roman"/>
                        </a:rPr>
                        <a:t> </a:t>
                      </a:r>
                      <a:r>
                        <a:rPr lang="en-US" sz="2400" b="0" dirty="0" smtClean="0">
                          <a:solidFill>
                            <a:schemeClr val="tx1"/>
                          </a:solidFill>
                          <a:latin typeface="Times New Roman"/>
                          <a:ea typeface="Times New Roman"/>
                        </a:rPr>
                        <a:t>dealing</a:t>
                      </a:r>
                      <a:r>
                        <a:rPr lang="en-US" sz="2400" b="0" baseline="0" dirty="0" smtClean="0">
                          <a:solidFill>
                            <a:schemeClr val="tx1"/>
                          </a:solidFill>
                          <a:latin typeface="Times New Roman"/>
                          <a:ea typeface="Times New Roman"/>
                        </a:rPr>
                        <a:t> with Israel’s worship and access to God (JVM)</a:t>
                      </a:r>
                    </a:p>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0" baseline="0" dirty="0" smtClean="0">
                          <a:solidFill>
                            <a:schemeClr val="tx1"/>
                          </a:solidFill>
                          <a:latin typeface="Times New Roman"/>
                          <a:ea typeface="Times New Roman"/>
                        </a:rPr>
                        <a:t>This is the temple used as a pattern for Moses.</a:t>
                      </a:r>
                    </a:p>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0" baseline="0" dirty="0" smtClean="0">
                          <a:solidFill>
                            <a:schemeClr val="tx1"/>
                          </a:solidFill>
                          <a:latin typeface="Times New Roman"/>
                          <a:ea typeface="Times New Roman"/>
                        </a:rPr>
                        <a:t>There is no temple in New Jerusalem</a:t>
                      </a:r>
                    </a:p>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0" baseline="0" dirty="0" smtClean="0">
                          <a:solidFill>
                            <a:schemeClr val="tx1"/>
                          </a:solidFill>
                          <a:latin typeface="Times New Roman"/>
                          <a:ea typeface="Times New Roman"/>
                        </a:rPr>
                        <a:t>“arc of His covenant” reminds us that God is now going to keep His promises</a:t>
                      </a:r>
                      <a:endParaRPr lang="en-US" sz="2400" b="0" dirty="0" smtClean="0">
                        <a:solidFill>
                          <a:schemeClr val="tx1"/>
                        </a:solidFill>
                        <a:latin typeface="Times New Roman"/>
                        <a:ea typeface="Times New Roman"/>
                      </a:endParaRPr>
                    </a:p>
                    <a:p>
                      <a:pPr marL="225425" marR="0" indent="-225425">
                        <a:spcBef>
                          <a:spcPts val="0"/>
                        </a:spcBef>
                        <a:spcAft>
                          <a:spcPts val="0"/>
                        </a:spcAft>
                        <a:buFont typeface="Arial" pitchFamily="34" charset="0"/>
                        <a:buChar char="•"/>
                      </a:pPr>
                      <a:r>
                        <a:rPr lang="en-US" sz="2400" b="0" baseline="0" dirty="0" smtClean="0">
                          <a:solidFill>
                            <a:schemeClr val="tx1"/>
                          </a:solidFill>
                          <a:latin typeface="Times New Roman"/>
                          <a:ea typeface="Times New Roman"/>
                        </a:rPr>
                        <a:t>And He continues to deal with the nations …</a:t>
                      </a:r>
                      <a:r>
                        <a:rPr lang="en-US" sz="2400" b="1" i="1" baseline="0" dirty="0" smtClean="0">
                          <a:solidFill>
                            <a:schemeClr val="tx1"/>
                          </a:solidFill>
                          <a:latin typeface="Times New Roman"/>
                          <a:ea typeface="Times New Roman"/>
                        </a:rPr>
                        <a:t>judgment to come</a:t>
                      </a:r>
                      <a:r>
                        <a:rPr lang="en-US" sz="2400" b="0" baseline="0" dirty="0" smtClean="0">
                          <a:solidFill>
                            <a:schemeClr val="tx1"/>
                          </a:solidFill>
                          <a:latin typeface="Times New Roman"/>
                          <a:ea typeface="Times New Roman"/>
                        </a:rPr>
                        <a:t>…</a:t>
                      </a:r>
                    </a:p>
                    <a:p>
                      <a:pPr marL="225425" marR="0" indent="-225425">
                        <a:spcBef>
                          <a:spcPts val="0"/>
                        </a:spcBef>
                        <a:spcAft>
                          <a:spcPts val="0"/>
                        </a:spcAft>
                        <a:buFont typeface="Arial" pitchFamily="34" charset="0"/>
                        <a:buChar char="•"/>
                      </a:pPr>
                      <a:endParaRPr lang="en-US" sz="2400" b="0" baseline="0" dirty="0" smtClean="0">
                        <a:solidFill>
                          <a:schemeClr val="tx1"/>
                        </a:solidFill>
                        <a:latin typeface="Times New Roman"/>
                        <a:ea typeface="Times New Roman"/>
                      </a:endParaRPr>
                    </a:p>
                    <a:p>
                      <a:pPr marL="225425" marR="0" indent="-225425">
                        <a:spcBef>
                          <a:spcPts val="0"/>
                        </a:spcBef>
                        <a:spcAft>
                          <a:spcPts val="0"/>
                        </a:spcAft>
                        <a:buFont typeface="Arial" pitchFamily="34" charset="0"/>
                        <a:buNone/>
                      </a:pPr>
                      <a:r>
                        <a:rPr lang="en-US" sz="2400" b="1" dirty="0" smtClean="0">
                          <a:solidFill>
                            <a:srgbClr val="0000FF"/>
                          </a:solidFill>
                          <a:latin typeface="Times New Roman"/>
                          <a:ea typeface="Times New Roman"/>
                        </a:rPr>
                        <a:t>Joel </a:t>
                      </a:r>
                      <a:r>
                        <a:rPr lang="en-US" sz="2400" b="1" dirty="0">
                          <a:solidFill>
                            <a:srgbClr val="0000FF"/>
                          </a:solidFill>
                          <a:latin typeface="Times New Roman"/>
                          <a:ea typeface="Times New Roman"/>
                        </a:rPr>
                        <a:t>3:12</a:t>
                      </a:r>
                      <a:r>
                        <a:rPr lang="en-US" sz="2400" dirty="0">
                          <a:latin typeface="Times New Roman"/>
                          <a:ea typeface="Times New Roman"/>
                        </a:rPr>
                        <a:t> </a:t>
                      </a:r>
                      <a:r>
                        <a:rPr lang="en-US" sz="2400" b="1" u="sng" dirty="0">
                          <a:solidFill>
                            <a:srgbClr val="000000"/>
                          </a:solidFill>
                          <a:latin typeface="Times New Roman"/>
                          <a:ea typeface="Times New Roman"/>
                        </a:rPr>
                        <a:t>Let the nations be aroused</a:t>
                      </a:r>
                      <a:r>
                        <a:rPr lang="en-US" sz="2400" dirty="0">
                          <a:latin typeface="Times New Roman"/>
                          <a:ea typeface="Times New Roman"/>
                        </a:rPr>
                        <a:t> And come up to the valley of Jehoshaphat, For there I will sit to judge All the surrounding nations.</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28600" y="762000"/>
            <a:ext cx="8610600" cy="3276600"/>
            <a:chOff x="228600" y="762000"/>
            <a:chExt cx="8610600" cy="3276600"/>
          </a:xfrm>
        </p:grpSpPr>
        <p:sp>
          <p:nvSpPr>
            <p:cNvPr id="2052" name="AutoShape 2"/>
            <p:cNvSpPr>
              <a:spLocks noChangeArrowheads="1"/>
            </p:cNvSpPr>
            <p:nvPr/>
          </p:nvSpPr>
          <p:spPr bwMode="auto">
            <a:xfrm>
              <a:off x="4800600" y="762000"/>
              <a:ext cx="4038600" cy="3276600"/>
            </a:xfrm>
            <a:prstGeom prst="horizontalScroll">
              <a:avLst>
                <a:gd name="adj" fmla="val 12500"/>
              </a:avLst>
            </a:prstGeom>
            <a:noFill/>
            <a:ln w="50800">
              <a:solidFill>
                <a:schemeClr val="tx1"/>
              </a:solidFill>
              <a:round/>
              <a:headEnd/>
              <a:tailEnd/>
            </a:ln>
          </p:spPr>
          <p:txBody>
            <a:bodyPr wrap="none" anchor="ctr"/>
            <a:lstStyle/>
            <a:p>
              <a:endParaRPr lang="en-US"/>
            </a:p>
          </p:txBody>
        </p:sp>
        <p:sp>
          <p:nvSpPr>
            <p:cNvPr id="2053" name="Text Box 10"/>
            <p:cNvSpPr txBox="1">
              <a:spLocks noChangeArrowheads="1"/>
            </p:cNvSpPr>
            <p:nvPr/>
          </p:nvSpPr>
          <p:spPr bwMode="auto">
            <a:xfrm>
              <a:off x="295275" y="2057400"/>
              <a:ext cx="482600" cy="365125"/>
            </a:xfrm>
            <a:prstGeom prst="rect">
              <a:avLst/>
            </a:prstGeom>
            <a:solidFill>
              <a:schemeClr val="bg1"/>
            </a:solidFill>
            <a:ln w="9525">
              <a:noFill/>
              <a:miter lim="800000"/>
              <a:headEnd/>
              <a:tailEnd/>
            </a:ln>
          </p:spPr>
          <p:txBody>
            <a:bodyPr wrap="none">
              <a:spAutoFit/>
            </a:bodyPr>
            <a:lstStyle/>
            <a:p>
              <a:pPr algn="ctr"/>
              <a:r>
                <a:rPr lang="en-US" sz="900" b="1"/>
                <a:t>1</a:t>
              </a:r>
            </a:p>
            <a:p>
              <a:pPr algn="ctr"/>
              <a:r>
                <a:rPr lang="en-US" sz="900" b="1"/>
                <a:t>White</a:t>
              </a:r>
            </a:p>
          </p:txBody>
        </p:sp>
        <p:sp>
          <p:nvSpPr>
            <p:cNvPr id="2054" name="Text Box 18"/>
            <p:cNvSpPr txBox="1">
              <a:spLocks noChangeArrowheads="1"/>
            </p:cNvSpPr>
            <p:nvPr/>
          </p:nvSpPr>
          <p:spPr bwMode="auto">
            <a:xfrm>
              <a:off x="4070350" y="2057400"/>
              <a:ext cx="444500" cy="365125"/>
            </a:xfrm>
            <a:prstGeom prst="rect">
              <a:avLst/>
            </a:prstGeom>
            <a:solidFill>
              <a:schemeClr val="bg1"/>
            </a:solidFill>
            <a:ln w="9525">
              <a:noFill/>
              <a:miter lim="800000"/>
              <a:headEnd/>
              <a:tailEnd/>
            </a:ln>
          </p:spPr>
          <p:txBody>
            <a:bodyPr wrap="none">
              <a:spAutoFit/>
            </a:bodyPr>
            <a:lstStyle/>
            <a:p>
              <a:pPr algn="ctr"/>
              <a:r>
                <a:rPr lang="en-US" sz="900" b="1"/>
                <a:t>6</a:t>
              </a:r>
            </a:p>
            <a:p>
              <a:pPr algn="ctr"/>
              <a:r>
                <a:rPr lang="en-US" sz="900" b="1"/>
                <a:t>Signs</a:t>
              </a:r>
            </a:p>
          </p:txBody>
        </p:sp>
        <p:sp>
          <p:nvSpPr>
            <p:cNvPr id="2055" name="Text Box 19"/>
            <p:cNvSpPr txBox="1">
              <a:spLocks noChangeArrowheads="1"/>
            </p:cNvSpPr>
            <p:nvPr/>
          </p:nvSpPr>
          <p:spPr bwMode="auto">
            <a:xfrm>
              <a:off x="3241675" y="2057400"/>
              <a:ext cx="590550" cy="365125"/>
            </a:xfrm>
            <a:prstGeom prst="rect">
              <a:avLst/>
            </a:prstGeom>
            <a:solidFill>
              <a:schemeClr val="bg1"/>
            </a:solidFill>
            <a:ln w="9525">
              <a:noFill/>
              <a:miter lim="800000"/>
              <a:headEnd/>
              <a:tailEnd/>
            </a:ln>
          </p:spPr>
          <p:txBody>
            <a:bodyPr wrap="none">
              <a:spAutoFit/>
            </a:bodyPr>
            <a:lstStyle/>
            <a:p>
              <a:pPr algn="ctr"/>
              <a:r>
                <a:rPr lang="en-US" sz="900" b="1"/>
                <a:t>5</a:t>
              </a:r>
            </a:p>
            <a:p>
              <a:pPr algn="ctr"/>
              <a:r>
                <a:rPr lang="en-US" sz="900" b="1"/>
                <a:t>Martyrs</a:t>
              </a:r>
            </a:p>
          </p:txBody>
        </p:sp>
        <p:sp>
          <p:nvSpPr>
            <p:cNvPr id="2056" name="Text Box 20"/>
            <p:cNvSpPr txBox="1">
              <a:spLocks noChangeArrowheads="1"/>
            </p:cNvSpPr>
            <p:nvPr/>
          </p:nvSpPr>
          <p:spPr bwMode="auto">
            <a:xfrm>
              <a:off x="2549525" y="2057400"/>
              <a:ext cx="488950" cy="365125"/>
            </a:xfrm>
            <a:prstGeom prst="rect">
              <a:avLst/>
            </a:prstGeom>
            <a:solidFill>
              <a:schemeClr val="bg1"/>
            </a:solidFill>
            <a:ln w="9525">
              <a:noFill/>
              <a:miter lim="800000"/>
              <a:headEnd/>
              <a:tailEnd/>
            </a:ln>
          </p:spPr>
          <p:txBody>
            <a:bodyPr wrap="none">
              <a:spAutoFit/>
            </a:bodyPr>
            <a:lstStyle/>
            <a:p>
              <a:pPr algn="ctr"/>
              <a:r>
                <a:rPr lang="en-US" sz="900" b="1"/>
                <a:t>4</a:t>
              </a:r>
            </a:p>
            <a:p>
              <a:pPr algn="ctr"/>
              <a:r>
                <a:rPr lang="en-US" sz="900" b="1"/>
                <a:t>Ashen</a:t>
              </a:r>
            </a:p>
          </p:txBody>
        </p:sp>
        <p:sp>
          <p:nvSpPr>
            <p:cNvPr id="2057" name="Text Box 21"/>
            <p:cNvSpPr txBox="1">
              <a:spLocks noChangeArrowheads="1"/>
            </p:cNvSpPr>
            <p:nvPr/>
          </p:nvSpPr>
          <p:spPr bwMode="auto">
            <a:xfrm>
              <a:off x="1785938" y="2057400"/>
              <a:ext cx="463550" cy="365125"/>
            </a:xfrm>
            <a:prstGeom prst="rect">
              <a:avLst/>
            </a:prstGeom>
            <a:solidFill>
              <a:schemeClr val="bg1"/>
            </a:solidFill>
            <a:ln w="9525">
              <a:noFill/>
              <a:miter lim="800000"/>
              <a:headEnd/>
              <a:tailEnd/>
            </a:ln>
          </p:spPr>
          <p:txBody>
            <a:bodyPr wrap="none">
              <a:spAutoFit/>
            </a:bodyPr>
            <a:lstStyle/>
            <a:p>
              <a:pPr algn="ctr"/>
              <a:r>
                <a:rPr lang="en-US" sz="900" b="1"/>
                <a:t>3</a:t>
              </a:r>
            </a:p>
            <a:p>
              <a:pPr algn="ctr"/>
              <a:r>
                <a:rPr lang="en-US" sz="900" b="1"/>
                <a:t>Black</a:t>
              </a:r>
            </a:p>
          </p:txBody>
        </p:sp>
        <p:sp>
          <p:nvSpPr>
            <p:cNvPr id="2058" name="Text Box 22"/>
            <p:cNvSpPr txBox="1">
              <a:spLocks noChangeArrowheads="1"/>
            </p:cNvSpPr>
            <p:nvPr/>
          </p:nvSpPr>
          <p:spPr bwMode="auto">
            <a:xfrm>
              <a:off x="1093788" y="2057400"/>
              <a:ext cx="381000" cy="365125"/>
            </a:xfrm>
            <a:prstGeom prst="rect">
              <a:avLst/>
            </a:prstGeom>
            <a:solidFill>
              <a:schemeClr val="bg1"/>
            </a:solidFill>
            <a:ln w="9525">
              <a:noFill/>
              <a:miter lim="800000"/>
              <a:headEnd/>
              <a:tailEnd/>
            </a:ln>
          </p:spPr>
          <p:txBody>
            <a:bodyPr wrap="none">
              <a:spAutoFit/>
            </a:bodyPr>
            <a:lstStyle/>
            <a:p>
              <a:pPr algn="ctr"/>
              <a:r>
                <a:rPr lang="en-US" sz="900" b="1"/>
                <a:t>2</a:t>
              </a:r>
            </a:p>
            <a:p>
              <a:pPr algn="ctr"/>
              <a:r>
                <a:rPr lang="en-US" sz="900" b="1"/>
                <a:t>Red</a:t>
              </a:r>
            </a:p>
          </p:txBody>
        </p:sp>
        <p:grpSp>
          <p:nvGrpSpPr>
            <p:cNvPr id="3" name="Group 25"/>
            <p:cNvGrpSpPr>
              <a:grpSpLocks/>
            </p:cNvGrpSpPr>
            <p:nvPr/>
          </p:nvGrpSpPr>
          <p:grpSpPr bwMode="auto">
            <a:xfrm>
              <a:off x="7726363" y="3200400"/>
              <a:ext cx="1019175" cy="304800"/>
              <a:chOff x="2095" y="1440"/>
              <a:chExt cx="642" cy="192"/>
            </a:xfrm>
          </p:grpSpPr>
          <p:sp>
            <p:nvSpPr>
              <p:cNvPr id="2114" name="AutoShape 2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5" name="Text Box 24"/>
              <p:cNvSpPr txBox="1">
                <a:spLocks noChangeArrowheads="1"/>
              </p:cNvSpPr>
              <p:nvPr/>
            </p:nvSpPr>
            <p:spPr bwMode="auto">
              <a:xfrm>
                <a:off x="2095" y="1440"/>
                <a:ext cx="642" cy="154"/>
              </a:xfrm>
              <a:prstGeom prst="rect">
                <a:avLst/>
              </a:prstGeom>
              <a:noFill/>
              <a:ln w="9525">
                <a:noFill/>
                <a:miter lim="800000"/>
                <a:headEnd/>
                <a:tailEnd/>
              </a:ln>
            </p:spPr>
            <p:txBody>
              <a:bodyPr wrap="none">
                <a:spAutoFit/>
              </a:bodyPr>
              <a:lstStyle/>
              <a:p>
                <a:pPr algn="ctr"/>
                <a:r>
                  <a:rPr lang="en-US" sz="1000"/>
                  <a:t>Earthquake, hail</a:t>
                </a:r>
              </a:p>
            </p:txBody>
          </p:sp>
        </p:grpSp>
        <p:grpSp>
          <p:nvGrpSpPr>
            <p:cNvPr id="4" name="Group 26"/>
            <p:cNvGrpSpPr>
              <a:grpSpLocks/>
            </p:cNvGrpSpPr>
            <p:nvPr/>
          </p:nvGrpSpPr>
          <p:grpSpPr bwMode="auto">
            <a:xfrm>
              <a:off x="7710488" y="2895600"/>
              <a:ext cx="987425" cy="304800"/>
              <a:chOff x="2104" y="1440"/>
              <a:chExt cx="622" cy="192"/>
            </a:xfrm>
          </p:grpSpPr>
          <p:sp>
            <p:nvSpPr>
              <p:cNvPr id="2112" name="AutoShape 27"/>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3" name="Text Box 28"/>
              <p:cNvSpPr txBox="1">
                <a:spLocks noChangeArrowheads="1"/>
              </p:cNvSpPr>
              <p:nvPr/>
            </p:nvSpPr>
            <p:spPr bwMode="auto">
              <a:xfrm>
                <a:off x="2104" y="1440"/>
                <a:ext cx="622" cy="154"/>
              </a:xfrm>
              <a:prstGeom prst="rect">
                <a:avLst/>
              </a:prstGeom>
              <a:noFill/>
              <a:ln w="9525">
                <a:noFill/>
                <a:miter lim="800000"/>
                <a:headEnd/>
                <a:tailEnd/>
              </a:ln>
            </p:spPr>
            <p:txBody>
              <a:bodyPr wrap="none">
                <a:spAutoFit/>
              </a:bodyPr>
              <a:lstStyle/>
              <a:p>
                <a:pPr algn="ctr"/>
                <a:r>
                  <a:rPr lang="en-US" sz="1000"/>
                  <a:t>Euphrates dried</a:t>
                </a:r>
              </a:p>
            </p:txBody>
          </p:sp>
        </p:grpSp>
        <p:grpSp>
          <p:nvGrpSpPr>
            <p:cNvPr id="5" name="Group 29"/>
            <p:cNvGrpSpPr>
              <a:grpSpLocks/>
            </p:cNvGrpSpPr>
            <p:nvPr/>
          </p:nvGrpSpPr>
          <p:grpSpPr bwMode="auto">
            <a:xfrm>
              <a:off x="7685088" y="2590800"/>
              <a:ext cx="1068388" cy="304800"/>
              <a:chOff x="2081" y="1440"/>
              <a:chExt cx="673" cy="192"/>
            </a:xfrm>
          </p:grpSpPr>
          <p:sp>
            <p:nvSpPr>
              <p:cNvPr id="2110" name="AutoShape 30"/>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1" name="Text Box 31"/>
              <p:cNvSpPr txBox="1">
                <a:spLocks noChangeArrowheads="1"/>
              </p:cNvSpPr>
              <p:nvPr/>
            </p:nvSpPr>
            <p:spPr bwMode="auto">
              <a:xfrm>
                <a:off x="2081" y="1440"/>
                <a:ext cx="673" cy="154"/>
              </a:xfrm>
              <a:prstGeom prst="rect">
                <a:avLst/>
              </a:prstGeom>
              <a:noFill/>
              <a:ln w="9525">
                <a:noFill/>
                <a:miter lim="800000"/>
                <a:headEnd/>
                <a:tailEnd/>
              </a:ln>
            </p:spPr>
            <p:txBody>
              <a:bodyPr wrap="none">
                <a:spAutoFit/>
              </a:bodyPr>
              <a:lstStyle/>
              <a:p>
                <a:pPr algn="ctr"/>
                <a:r>
                  <a:rPr lang="en-US" sz="1000"/>
                  <a:t>Earth in darkness</a:t>
                </a:r>
              </a:p>
            </p:txBody>
          </p:sp>
        </p:grpSp>
        <p:grpSp>
          <p:nvGrpSpPr>
            <p:cNvPr id="6" name="Group 32"/>
            <p:cNvGrpSpPr>
              <a:grpSpLocks/>
            </p:cNvGrpSpPr>
            <p:nvPr/>
          </p:nvGrpSpPr>
          <p:grpSpPr bwMode="auto">
            <a:xfrm>
              <a:off x="7756525" y="2286000"/>
              <a:ext cx="852488" cy="304800"/>
              <a:chOff x="2147" y="1440"/>
              <a:chExt cx="537" cy="192"/>
            </a:xfrm>
          </p:grpSpPr>
          <p:sp>
            <p:nvSpPr>
              <p:cNvPr id="2108" name="AutoShape 3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9" name="Text Box 34"/>
              <p:cNvSpPr txBox="1">
                <a:spLocks noChangeArrowheads="1"/>
              </p:cNvSpPr>
              <p:nvPr/>
            </p:nvSpPr>
            <p:spPr bwMode="auto">
              <a:xfrm>
                <a:off x="2147" y="1440"/>
                <a:ext cx="537" cy="154"/>
              </a:xfrm>
              <a:prstGeom prst="rect">
                <a:avLst/>
              </a:prstGeom>
              <a:noFill/>
              <a:ln w="9525">
                <a:noFill/>
                <a:miter lim="800000"/>
                <a:headEnd/>
                <a:tailEnd/>
              </a:ln>
            </p:spPr>
            <p:txBody>
              <a:bodyPr wrap="none">
                <a:spAutoFit/>
              </a:bodyPr>
              <a:lstStyle/>
              <a:p>
                <a:pPr algn="ctr"/>
                <a:r>
                  <a:rPr lang="en-US" sz="1000"/>
                  <a:t>Sun scorches</a:t>
                </a:r>
              </a:p>
            </p:txBody>
          </p:sp>
        </p:grpSp>
        <p:grpSp>
          <p:nvGrpSpPr>
            <p:cNvPr id="7" name="Group 35"/>
            <p:cNvGrpSpPr>
              <a:grpSpLocks/>
            </p:cNvGrpSpPr>
            <p:nvPr/>
          </p:nvGrpSpPr>
          <p:grpSpPr bwMode="auto">
            <a:xfrm>
              <a:off x="7659688" y="1981200"/>
              <a:ext cx="966788" cy="304800"/>
              <a:chOff x="2111" y="1440"/>
              <a:chExt cx="609" cy="192"/>
            </a:xfrm>
          </p:grpSpPr>
          <p:sp>
            <p:nvSpPr>
              <p:cNvPr id="2106" name="AutoShape 36"/>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7" name="Text Box 37"/>
              <p:cNvSpPr txBox="1">
                <a:spLocks noChangeArrowheads="1"/>
              </p:cNvSpPr>
              <p:nvPr/>
            </p:nvSpPr>
            <p:spPr bwMode="auto">
              <a:xfrm>
                <a:off x="2111" y="1440"/>
                <a:ext cx="609" cy="154"/>
              </a:xfrm>
              <a:prstGeom prst="rect">
                <a:avLst/>
              </a:prstGeom>
              <a:noFill/>
              <a:ln w="9525">
                <a:noFill/>
                <a:miter lim="800000"/>
                <a:headEnd/>
                <a:tailEnd/>
              </a:ln>
            </p:spPr>
            <p:txBody>
              <a:bodyPr wrap="none">
                <a:spAutoFit/>
              </a:bodyPr>
              <a:lstStyle/>
              <a:p>
                <a:pPr algn="ctr"/>
                <a:r>
                  <a:rPr lang="en-US" sz="1000"/>
                  <a:t>Rivers to blood</a:t>
                </a:r>
              </a:p>
            </p:txBody>
          </p:sp>
        </p:grpSp>
        <p:grpSp>
          <p:nvGrpSpPr>
            <p:cNvPr id="8" name="Group 38"/>
            <p:cNvGrpSpPr>
              <a:grpSpLocks/>
            </p:cNvGrpSpPr>
            <p:nvPr/>
          </p:nvGrpSpPr>
          <p:grpSpPr bwMode="auto">
            <a:xfrm>
              <a:off x="7845425" y="1371600"/>
              <a:ext cx="533400" cy="304800"/>
              <a:chOff x="2254" y="1440"/>
              <a:chExt cx="336" cy="192"/>
            </a:xfrm>
          </p:grpSpPr>
          <p:sp>
            <p:nvSpPr>
              <p:cNvPr id="2104" name="AutoShape 39"/>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5" name="Text Box 40"/>
              <p:cNvSpPr txBox="1">
                <a:spLocks noChangeArrowheads="1"/>
              </p:cNvSpPr>
              <p:nvPr/>
            </p:nvSpPr>
            <p:spPr bwMode="auto">
              <a:xfrm>
                <a:off x="2268" y="1440"/>
                <a:ext cx="294" cy="154"/>
              </a:xfrm>
              <a:prstGeom prst="rect">
                <a:avLst/>
              </a:prstGeom>
              <a:noFill/>
              <a:ln w="9525">
                <a:noFill/>
                <a:miter lim="800000"/>
                <a:headEnd/>
                <a:tailEnd/>
              </a:ln>
            </p:spPr>
            <p:txBody>
              <a:bodyPr wrap="none">
                <a:spAutoFit/>
              </a:bodyPr>
              <a:lstStyle/>
              <a:p>
                <a:pPr algn="ctr"/>
                <a:r>
                  <a:rPr lang="en-US" sz="1000"/>
                  <a:t>Sores</a:t>
                </a:r>
              </a:p>
            </p:txBody>
          </p:sp>
        </p:grpSp>
        <p:grpSp>
          <p:nvGrpSpPr>
            <p:cNvPr id="9" name="Group 41"/>
            <p:cNvGrpSpPr>
              <a:grpSpLocks/>
            </p:cNvGrpSpPr>
            <p:nvPr/>
          </p:nvGrpSpPr>
          <p:grpSpPr bwMode="auto">
            <a:xfrm>
              <a:off x="7720013" y="1676400"/>
              <a:ext cx="819150" cy="304800"/>
              <a:chOff x="2156" y="1440"/>
              <a:chExt cx="516" cy="192"/>
            </a:xfrm>
          </p:grpSpPr>
          <p:sp>
            <p:nvSpPr>
              <p:cNvPr id="2102" name="AutoShape 42"/>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3" name="Text Box 43"/>
              <p:cNvSpPr txBox="1">
                <a:spLocks noChangeArrowheads="1"/>
              </p:cNvSpPr>
              <p:nvPr/>
            </p:nvSpPr>
            <p:spPr bwMode="auto">
              <a:xfrm>
                <a:off x="2156" y="1440"/>
                <a:ext cx="516" cy="154"/>
              </a:xfrm>
              <a:prstGeom prst="rect">
                <a:avLst/>
              </a:prstGeom>
              <a:noFill/>
              <a:ln w="9525">
                <a:noFill/>
                <a:miter lim="800000"/>
                <a:headEnd/>
                <a:tailEnd/>
              </a:ln>
            </p:spPr>
            <p:txBody>
              <a:bodyPr wrap="none">
                <a:spAutoFit/>
              </a:bodyPr>
              <a:lstStyle/>
              <a:p>
                <a:pPr algn="ctr"/>
                <a:r>
                  <a:rPr lang="en-US" sz="1000"/>
                  <a:t>Sea to blood</a:t>
                </a:r>
              </a:p>
            </p:txBody>
          </p:sp>
        </p:grpSp>
        <p:grpSp>
          <p:nvGrpSpPr>
            <p:cNvPr id="10" name="Group 50"/>
            <p:cNvGrpSpPr>
              <a:grpSpLocks/>
            </p:cNvGrpSpPr>
            <p:nvPr/>
          </p:nvGrpSpPr>
          <p:grpSpPr bwMode="auto">
            <a:xfrm>
              <a:off x="5184775" y="1401763"/>
              <a:ext cx="758825" cy="298450"/>
              <a:chOff x="1344" y="2687"/>
              <a:chExt cx="480" cy="235"/>
            </a:xfrm>
          </p:grpSpPr>
          <p:sp>
            <p:nvSpPr>
              <p:cNvPr id="2100" name="Freeform 48"/>
              <p:cNvSpPr>
                <a:spLocks/>
              </p:cNvSpPr>
              <p:nvPr/>
            </p:nvSpPr>
            <p:spPr bwMode="auto">
              <a:xfrm>
                <a:off x="1440" y="2778"/>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101" name="Text Box 49"/>
              <p:cNvSpPr txBox="1">
                <a:spLocks noChangeArrowheads="1"/>
              </p:cNvSpPr>
              <p:nvPr/>
            </p:nvSpPr>
            <p:spPr bwMode="auto">
              <a:xfrm>
                <a:off x="1344" y="2687"/>
                <a:ext cx="414" cy="194"/>
              </a:xfrm>
              <a:prstGeom prst="rect">
                <a:avLst/>
              </a:prstGeom>
              <a:noFill/>
              <a:ln w="9525">
                <a:noFill/>
                <a:miter lim="800000"/>
                <a:headEnd/>
                <a:tailEnd/>
              </a:ln>
            </p:spPr>
            <p:txBody>
              <a:bodyPr wrap="none">
                <a:spAutoFit/>
              </a:bodyPr>
              <a:lstStyle/>
              <a:p>
                <a:r>
                  <a:rPr lang="en-US" sz="1000"/>
                  <a:t>1/3 Earth</a:t>
                </a:r>
              </a:p>
            </p:txBody>
          </p:sp>
        </p:grpSp>
        <p:grpSp>
          <p:nvGrpSpPr>
            <p:cNvPr id="11" name="Group 51"/>
            <p:cNvGrpSpPr>
              <a:grpSpLocks/>
            </p:cNvGrpSpPr>
            <p:nvPr/>
          </p:nvGrpSpPr>
          <p:grpSpPr bwMode="auto">
            <a:xfrm>
              <a:off x="5337175" y="1654175"/>
              <a:ext cx="758825" cy="317500"/>
              <a:chOff x="1344" y="2738"/>
              <a:chExt cx="480" cy="253"/>
            </a:xfrm>
          </p:grpSpPr>
          <p:sp>
            <p:nvSpPr>
              <p:cNvPr id="2098" name="Freeform 52"/>
              <p:cNvSpPr>
                <a:spLocks/>
              </p:cNvSpPr>
              <p:nvPr/>
            </p:nvSpPr>
            <p:spPr bwMode="auto">
              <a:xfrm>
                <a:off x="1440" y="2846"/>
                <a:ext cx="384" cy="145"/>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9" name="Text Box 53"/>
              <p:cNvSpPr txBox="1">
                <a:spLocks noChangeArrowheads="1"/>
              </p:cNvSpPr>
              <p:nvPr/>
            </p:nvSpPr>
            <p:spPr bwMode="auto">
              <a:xfrm>
                <a:off x="1344" y="2738"/>
                <a:ext cx="355" cy="195"/>
              </a:xfrm>
              <a:prstGeom prst="rect">
                <a:avLst/>
              </a:prstGeom>
              <a:noFill/>
              <a:ln w="9525">
                <a:noFill/>
                <a:miter lim="800000"/>
                <a:headEnd/>
                <a:tailEnd/>
              </a:ln>
            </p:spPr>
            <p:txBody>
              <a:bodyPr wrap="none">
                <a:spAutoFit/>
              </a:bodyPr>
              <a:lstStyle/>
              <a:p>
                <a:r>
                  <a:rPr lang="en-US" sz="1000"/>
                  <a:t>1/3 Sea</a:t>
                </a:r>
              </a:p>
            </p:txBody>
          </p:sp>
        </p:grpSp>
        <p:grpSp>
          <p:nvGrpSpPr>
            <p:cNvPr id="12" name="Group 54"/>
            <p:cNvGrpSpPr>
              <a:grpSpLocks/>
            </p:cNvGrpSpPr>
            <p:nvPr/>
          </p:nvGrpSpPr>
          <p:grpSpPr bwMode="auto">
            <a:xfrm>
              <a:off x="5486400" y="1957388"/>
              <a:ext cx="760413" cy="320675"/>
              <a:chOff x="1344" y="2771"/>
              <a:chExt cx="480" cy="253"/>
            </a:xfrm>
          </p:grpSpPr>
          <p:sp>
            <p:nvSpPr>
              <p:cNvPr id="2096" name="Freeform 55"/>
              <p:cNvSpPr>
                <a:spLocks/>
              </p:cNvSpPr>
              <p:nvPr/>
            </p:nvSpPr>
            <p:spPr bwMode="auto">
              <a:xfrm>
                <a:off x="1440" y="288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7" name="Text Box 56"/>
              <p:cNvSpPr txBox="1">
                <a:spLocks noChangeArrowheads="1"/>
              </p:cNvSpPr>
              <p:nvPr/>
            </p:nvSpPr>
            <p:spPr bwMode="auto">
              <a:xfrm>
                <a:off x="1344" y="2771"/>
                <a:ext cx="448" cy="193"/>
              </a:xfrm>
              <a:prstGeom prst="rect">
                <a:avLst/>
              </a:prstGeom>
              <a:noFill/>
              <a:ln w="9525">
                <a:noFill/>
                <a:miter lim="800000"/>
                <a:headEnd/>
                <a:tailEnd/>
              </a:ln>
            </p:spPr>
            <p:txBody>
              <a:bodyPr wrap="none">
                <a:spAutoFit/>
              </a:bodyPr>
              <a:lstStyle/>
              <a:p>
                <a:r>
                  <a:rPr lang="en-US" sz="1000"/>
                  <a:t>1/3 Rivers</a:t>
                </a:r>
              </a:p>
            </p:txBody>
          </p:sp>
        </p:grpSp>
        <p:grpSp>
          <p:nvGrpSpPr>
            <p:cNvPr id="13" name="Group 57"/>
            <p:cNvGrpSpPr>
              <a:grpSpLocks/>
            </p:cNvGrpSpPr>
            <p:nvPr/>
          </p:nvGrpSpPr>
          <p:grpSpPr bwMode="auto">
            <a:xfrm>
              <a:off x="5908675" y="2568575"/>
              <a:ext cx="1039813" cy="374650"/>
              <a:chOff x="1344" y="2889"/>
              <a:chExt cx="656" cy="295"/>
            </a:xfrm>
          </p:grpSpPr>
          <p:sp>
            <p:nvSpPr>
              <p:cNvPr id="2094" name="Freeform 58"/>
              <p:cNvSpPr>
                <a:spLocks/>
              </p:cNvSpPr>
              <p:nvPr/>
            </p:nvSpPr>
            <p:spPr bwMode="auto">
              <a:xfrm>
                <a:off x="1440" y="304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5" name="Text Box 59"/>
              <p:cNvSpPr txBox="1">
                <a:spLocks noChangeArrowheads="1"/>
              </p:cNvSpPr>
              <p:nvPr/>
            </p:nvSpPr>
            <p:spPr bwMode="auto">
              <a:xfrm>
                <a:off x="1344" y="2889"/>
                <a:ext cx="656" cy="193"/>
              </a:xfrm>
              <a:prstGeom prst="rect">
                <a:avLst/>
              </a:prstGeom>
              <a:noFill/>
              <a:ln w="9525">
                <a:noFill/>
                <a:miter lim="800000"/>
                <a:headEnd/>
                <a:tailEnd/>
              </a:ln>
            </p:spPr>
            <p:txBody>
              <a:bodyPr wrap="none">
                <a:spAutoFit/>
              </a:bodyPr>
              <a:lstStyle/>
              <a:p>
                <a:r>
                  <a:rPr lang="en-US" sz="1000"/>
                  <a:t>1</a:t>
                </a:r>
                <a:r>
                  <a:rPr lang="en-US" sz="1000" baseline="30000"/>
                  <a:t>st</a:t>
                </a:r>
                <a:r>
                  <a:rPr lang="en-US" sz="1000"/>
                  <a:t> Woe, Locusts</a:t>
                </a:r>
              </a:p>
            </p:txBody>
          </p:sp>
        </p:grpSp>
        <p:grpSp>
          <p:nvGrpSpPr>
            <p:cNvPr id="14" name="Group 60"/>
            <p:cNvGrpSpPr>
              <a:grpSpLocks/>
            </p:cNvGrpSpPr>
            <p:nvPr/>
          </p:nvGrpSpPr>
          <p:grpSpPr bwMode="auto">
            <a:xfrm>
              <a:off x="5703888" y="2244725"/>
              <a:ext cx="817563" cy="376238"/>
              <a:chOff x="1344" y="2810"/>
              <a:chExt cx="516" cy="296"/>
            </a:xfrm>
          </p:grpSpPr>
          <p:sp>
            <p:nvSpPr>
              <p:cNvPr id="2092" name="Freeform 61"/>
              <p:cNvSpPr>
                <a:spLocks/>
              </p:cNvSpPr>
              <p:nvPr/>
            </p:nvSpPr>
            <p:spPr bwMode="auto">
              <a:xfrm>
                <a:off x="1440" y="2962"/>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3" name="Text Box 62"/>
              <p:cNvSpPr txBox="1">
                <a:spLocks noChangeArrowheads="1"/>
              </p:cNvSpPr>
              <p:nvPr/>
            </p:nvSpPr>
            <p:spPr bwMode="auto">
              <a:xfrm>
                <a:off x="1344" y="2810"/>
                <a:ext cx="516" cy="193"/>
              </a:xfrm>
              <a:prstGeom prst="rect">
                <a:avLst/>
              </a:prstGeom>
              <a:noFill/>
              <a:ln w="9525">
                <a:noFill/>
                <a:miter lim="800000"/>
                <a:headEnd/>
                <a:tailEnd/>
              </a:ln>
            </p:spPr>
            <p:txBody>
              <a:bodyPr wrap="none">
                <a:spAutoFit/>
              </a:bodyPr>
              <a:lstStyle/>
              <a:p>
                <a:r>
                  <a:rPr lang="en-US" sz="1000"/>
                  <a:t>1/3 Heavens</a:t>
                </a:r>
              </a:p>
            </p:txBody>
          </p:sp>
        </p:grpSp>
        <p:grpSp>
          <p:nvGrpSpPr>
            <p:cNvPr id="15" name="Group 63"/>
            <p:cNvGrpSpPr>
              <a:grpSpLocks/>
            </p:cNvGrpSpPr>
            <p:nvPr/>
          </p:nvGrpSpPr>
          <p:grpSpPr bwMode="auto">
            <a:xfrm>
              <a:off x="6361113" y="3209925"/>
              <a:ext cx="1077913" cy="377825"/>
              <a:chOff x="1344" y="3036"/>
              <a:chExt cx="680" cy="298"/>
            </a:xfrm>
          </p:grpSpPr>
          <p:sp>
            <p:nvSpPr>
              <p:cNvPr id="2090" name="Freeform 64"/>
              <p:cNvSpPr>
                <a:spLocks/>
              </p:cNvSpPr>
              <p:nvPr/>
            </p:nvSpPr>
            <p:spPr bwMode="auto">
              <a:xfrm>
                <a:off x="1440" y="319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1" name="Text Box 65"/>
              <p:cNvSpPr txBox="1">
                <a:spLocks noChangeArrowheads="1"/>
              </p:cNvSpPr>
              <p:nvPr/>
            </p:nvSpPr>
            <p:spPr bwMode="auto">
              <a:xfrm>
                <a:off x="1344" y="3036"/>
                <a:ext cx="680" cy="193"/>
              </a:xfrm>
              <a:prstGeom prst="rect">
                <a:avLst/>
              </a:prstGeom>
              <a:noFill/>
              <a:ln w="9525">
                <a:noFill/>
                <a:miter lim="800000"/>
                <a:headEnd/>
                <a:tailEnd/>
              </a:ln>
            </p:spPr>
            <p:txBody>
              <a:bodyPr wrap="none">
                <a:spAutoFit/>
              </a:bodyPr>
              <a:lstStyle/>
              <a:p>
                <a:r>
                  <a:rPr lang="en-US" sz="1000"/>
                  <a:t>3</a:t>
                </a:r>
                <a:r>
                  <a:rPr lang="en-US" sz="1000" baseline="30000"/>
                  <a:t>rd</a:t>
                </a:r>
                <a:r>
                  <a:rPr lang="en-US" sz="1000"/>
                  <a:t> Woe, 7 Bowls</a:t>
                </a:r>
              </a:p>
            </p:txBody>
          </p:sp>
        </p:grpSp>
        <p:grpSp>
          <p:nvGrpSpPr>
            <p:cNvPr id="16" name="Group 66"/>
            <p:cNvGrpSpPr>
              <a:grpSpLocks/>
            </p:cNvGrpSpPr>
            <p:nvPr/>
          </p:nvGrpSpPr>
          <p:grpSpPr bwMode="auto">
            <a:xfrm>
              <a:off x="6107113" y="2895600"/>
              <a:ext cx="1316038" cy="381000"/>
              <a:chOff x="1344" y="2964"/>
              <a:chExt cx="830" cy="300"/>
            </a:xfrm>
          </p:grpSpPr>
          <p:sp>
            <p:nvSpPr>
              <p:cNvPr id="2088" name="Freeform 67"/>
              <p:cNvSpPr>
                <a:spLocks/>
              </p:cNvSpPr>
              <p:nvPr/>
            </p:nvSpPr>
            <p:spPr bwMode="auto">
              <a:xfrm>
                <a:off x="1440" y="312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89" name="Text Box 68"/>
              <p:cNvSpPr txBox="1">
                <a:spLocks noChangeArrowheads="1"/>
              </p:cNvSpPr>
              <p:nvPr/>
            </p:nvSpPr>
            <p:spPr bwMode="auto">
              <a:xfrm>
                <a:off x="1344" y="2964"/>
                <a:ext cx="830" cy="193"/>
              </a:xfrm>
              <a:prstGeom prst="rect">
                <a:avLst/>
              </a:prstGeom>
              <a:noFill/>
              <a:ln w="9525">
                <a:noFill/>
                <a:miter lim="800000"/>
                <a:headEnd/>
                <a:tailEnd/>
              </a:ln>
            </p:spPr>
            <p:txBody>
              <a:bodyPr wrap="none">
                <a:spAutoFit/>
              </a:bodyPr>
              <a:lstStyle/>
              <a:p>
                <a:r>
                  <a:rPr lang="en-US" sz="1000"/>
                  <a:t>2</a:t>
                </a:r>
                <a:r>
                  <a:rPr lang="en-US" sz="1000" baseline="30000"/>
                  <a:t>nd</a:t>
                </a:r>
                <a:r>
                  <a:rPr lang="en-US" sz="1000"/>
                  <a:t> Woe, 1/3 Men Die</a:t>
                </a:r>
              </a:p>
            </p:txBody>
          </p:sp>
        </p:grpSp>
        <p:sp>
          <p:nvSpPr>
            <p:cNvPr id="2073" name="AutoShape 3"/>
            <p:cNvSpPr>
              <a:spLocks noChangeArrowheads="1"/>
            </p:cNvSpPr>
            <p:nvPr/>
          </p:nvSpPr>
          <p:spPr bwMode="auto">
            <a:xfrm>
              <a:off x="22860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4" name="AutoShape 4"/>
            <p:cNvSpPr>
              <a:spLocks noChangeArrowheads="1"/>
            </p:cNvSpPr>
            <p:nvPr/>
          </p:nvSpPr>
          <p:spPr bwMode="auto">
            <a:xfrm>
              <a:off x="9731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5" name="AutoShape 5"/>
            <p:cNvSpPr>
              <a:spLocks noChangeArrowheads="1"/>
            </p:cNvSpPr>
            <p:nvPr/>
          </p:nvSpPr>
          <p:spPr bwMode="auto">
            <a:xfrm>
              <a:off x="1706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6" name="AutoShape 6"/>
            <p:cNvSpPr>
              <a:spLocks noChangeArrowheads="1"/>
            </p:cNvSpPr>
            <p:nvPr/>
          </p:nvSpPr>
          <p:spPr bwMode="auto">
            <a:xfrm>
              <a:off x="24844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7" name="AutoShape 7"/>
            <p:cNvSpPr>
              <a:spLocks noChangeArrowheads="1"/>
            </p:cNvSpPr>
            <p:nvPr/>
          </p:nvSpPr>
          <p:spPr bwMode="auto">
            <a:xfrm>
              <a:off x="3230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8" name="AutoShape 8"/>
            <p:cNvSpPr>
              <a:spLocks noChangeArrowheads="1"/>
            </p:cNvSpPr>
            <p:nvPr/>
          </p:nvSpPr>
          <p:spPr bwMode="auto">
            <a:xfrm>
              <a:off x="398145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9" name="AutoShape 9"/>
            <p:cNvSpPr>
              <a:spLocks noChangeArrowheads="1"/>
            </p:cNvSpPr>
            <p:nvPr/>
          </p:nvSpPr>
          <p:spPr bwMode="auto">
            <a:xfrm>
              <a:off x="4724400" y="1981200"/>
              <a:ext cx="646113" cy="609600"/>
            </a:xfrm>
            <a:prstGeom prst="star8">
              <a:avLst>
                <a:gd name="adj" fmla="val 38250"/>
              </a:avLst>
            </a:prstGeom>
            <a:solidFill>
              <a:schemeClr val="bg1"/>
            </a:solidFill>
            <a:ln w="50800">
              <a:solidFill>
                <a:schemeClr val="tx1"/>
              </a:solidFill>
              <a:miter lim="800000"/>
              <a:headEnd/>
              <a:tailEnd/>
            </a:ln>
          </p:spPr>
          <p:txBody>
            <a:bodyPr wrap="none" anchor="ctr"/>
            <a:lstStyle/>
            <a:p>
              <a:pPr algn="ctr"/>
              <a:r>
                <a:rPr lang="en-US" sz="900"/>
                <a:t>7</a:t>
              </a:r>
            </a:p>
            <a:p>
              <a:pPr algn="ctr"/>
              <a:r>
                <a:rPr lang="en-US" sz="900"/>
                <a:t>Wrath</a:t>
              </a:r>
            </a:p>
          </p:txBody>
        </p:sp>
        <p:sp>
          <p:nvSpPr>
            <p:cNvPr id="2080" name="TextBox 61"/>
            <p:cNvSpPr txBox="1">
              <a:spLocks noChangeArrowheads="1"/>
            </p:cNvSpPr>
            <p:nvPr/>
          </p:nvSpPr>
          <p:spPr bwMode="auto">
            <a:xfrm>
              <a:off x="2286000" y="1295400"/>
              <a:ext cx="824265" cy="646331"/>
            </a:xfrm>
            <a:prstGeom prst="rect">
              <a:avLst/>
            </a:prstGeom>
            <a:noFill/>
            <a:ln w="9525">
              <a:noFill/>
              <a:miter lim="800000"/>
              <a:headEnd/>
              <a:tailEnd/>
            </a:ln>
          </p:spPr>
          <p:txBody>
            <a:bodyPr>
              <a:spAutoFit/>
            </a:bodyPr>
            <a:lstStyle/>
            <a:p>
              <a:r>
                <a:rPr lang="en-US" sz="1200"/>
                <a:t>The Lamb</a:t>
              </a:r>
            </a:p>
            <a:p>
              <a:r>
                <a:rPr lang="en-US" sz="1200"/>
                <a:t>opens the</a:t>
              </a:r>
            </a:p>
            <a:p>
              <a:r>
                <a:rPr lang="en-US" sz="1200"/>
                <a:t>seals.</a:t>
              </a:r>
            </a:p>
          </p:txBody>
        </p:sp>
        <p:sp>
          <p:nvSpPr>
            <p:cNvPr id="2081" name="TextBox 62"/>
            <p:cNvSpPr txBox="1">
              <a:spLocks noChangeArrowheads="1"/>
            </p:cNvSpPr>
            <p:nvPr/>
          </p:nvSpPr>
          <p:spPr bwMode="auto">
            <a:xfrm>
              <a:off x="5298357" y="3124200"/>
              <a:ext cx="1102443" cy="461665"/>
            </a:xfrm>
            <a:prstGeom prst="rect">
              <a:avLst/>
            </a:prstGeom>
            <a:noFill/>
            <a:ln w="9525">
              <a:noFill/>
              <a:miter lim="800000"/>
              <a:headEnd/>
              <a:tailEnd/>
            </a:ln>
          </p:spPr>
          <p:txBody>
            <a:bodyPr wrap="square">
              <a:spAutoFit/>
            </a:bodyPr>
            <a:lstStyle/>
            <a:p>
              <a:r>
                <a:rPr lang="en-US" sz="1200" dirty="0"/>
                <a:t>Angels sound</a:t>
              </a:r>
            </a:p>
            <a:p>
              <a:r>
                <a:rPr lang="en-US" sz="1200" dirty="0" smtClean="0"/>
                <a:t>the trumpets</a:t>
              </a:r>
              <a:r>
                <a:rPr lang="en-US" sz="1200" dirty="0"/>
                <a:t>.</a:t>
              </a:r>
            </a:p>
          </p:txBody>
        </p:sp>
        <p:sp>
          <p:nvSpPr>
            <p:cNvPr id="2082" name="TextBox 63"/>
            <p:cNvSpPr txBox="1">
              <a:spLocks noChangeArrowheads="1"/>
            </p:cNvSpPr>
            <p:nvPr/>
          </p:nvSpPr>
          <p:spPr bwMode="auto">
            <a:xfrm>
              <a:off x="6400800" y="1295400"/>
              <a:ext cx="1363847" cy="830997"/>
            </a:xfrm>
            <a:prstGeom prst="rect">
              <a:avLst/>
            </a:prstGeom>
            <a:noFill/>
            <a:ln w="9525">
              <a:noFill/>
              <a:miter lim="800000"/>
              <a:headEnd/>
              <a:tailEnd/>
            </a:ln>
          </p:spPr>
          <p:txBody>
            <a:bodyPr wrap="square">
              <a:spAutoFit/>
            </a:bodyPr>
            <a:lstStyle/>
            <a:p>
              <a:r>
                <a:rPr lang="en-US" sz="1200" dirty="0"/>
                <a:t>God sends the</a:t>
              </a:r>
            </a:p>
            <a:p>
              <a:r>
                <a:rPr lang="en-US" sz="1200" dirty="0"/>
                <a:t>bowls  out, full</a:t>
              </a:r>
            </a:p>
            <a:p>
              <a:r>
                <a:rPr lang="en-US" sz="1200" dirty="0"/>
                <a:t>of  the wrath of</a:t>
              </a:r>
            </a:p>
            <a:p>
              <a:r>
                <a:rPr lang="en-US" sz="1200" dirty="0"/>
                <a:t>God.</a:t>
              </a:r>
            </a:p>
          </p:txBody>
        </p:sp>
        <p:cxnSp>
          <p:nvCxnSpPr>
            <p:cNvPr id="67" name="Straight Connector 66"/>
            <p:cNvCxnSpPr/>
            <p:nvPr/>
          </p:nvCxnSpPr>
          <p:spPr bwMode="auto">
            <a:xfrm rot="5400000">
              <a:off x="2971800" y="361473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84" name="TextBox 68"/>
            <p:cNvSpPr txBox="1">
              <a:spLocks noChangeArrowheads="1"/>
            </p:cNvSpPr>
            <p:nvPr/>
          </p:nvSpPr>
          <p:spPr bwMode="auto">
            <a:xfrm>
              <a:off x="1752600" y="3657600"/>
              <a:ext cx="1143000" cy="307777"/>
            </a:xfrm>
            <a:prstGeom prst="rect">
              <a:avLst/>
            </a:prstGeom>
            <a:noFill/>
            <a:ln w="9525">
              <a:noFill/>
              <a:miter lim="800000"/>
              <a:headEnd/>
              <a:tailEnd/>
            </a:ln>
          </p:spPr>
          <p:txBody>
            <a:bodyPr>
              <a:spAutoFit/>
            </a:bodyPr>
            <a:lstStyle/>
            <a:p>
              <a:r>
                <a:rPr lang="en-US" sz="1400" b="1"/>
                <a:t>Tribulation</a:t>
              </a:r>
            </a:p>
          </p:txBody>
        </p:sp>
        <p:sp>
          <p:nvSpPr>
            <p:cNvPr id="2085" name="TextBox 69"/>
            <p:cNvSpPr txBox="1">
              <a:spLocks noChangeArrowheads="1"/>
            </p:cNvSpPr>
            <p:nvPr/>
          </p:nvSpPr>
          <p:spPr bwMode="auto">
            <a:xfrm>
              <a:off x="4419600" y="3657600"/>
              <a:ext cx="1600200" cy="307777"/>
            </a:xfrm>
            <a:prstGeom prst="rect">
              <a:avLst/>
            </a:prstGeom>
            <a:solidFill>
              <a:schemeClr val="bg1"/>
            </a:solidFill>
            <a:ln w="9525">
              <a:noFill/>
              <a:miter lim="800000"/>
              <a:headEnd/>
              <a:tailEnd/>
            </a:ln>
          </p:spPr>
          <p:txBody>
            <a:bodyPr>
              <a:spAutoFit/>
            </a:bodyPr>
            <a:lstStyle/>
            <a:p>
              <a:r>
                <a:rPr lang="en-US" sz="1400" b="1"/>
                <a:t>Great Tribulation</a:t>
              </a:r>
            </a:p>
          </p:txBody>
        </p:sp>
        <p:cxnSp>
          <p:nvCxnSpPr>
            <p:cNvPr id="70" name="Straight Connector 69"/>
            <p:cNvCxnSpPr/>
            <p:nvPr/>
          </p:nvCxnSpPr>
          <p:spPr bwMode="auto">
            <a:xfrm rot="10800000">
              <a:off x="609600" y="3629025"/>
              <a:ext cx="4114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381000" y="3624263"/>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6" name="Text Box 2"/>
          <p:cNvSpPr txBox="1">
            <a:spLocks noChangeArrowheads="1"/>
          </p:cNvSpPr>
          <p:nvPr/>
        </p:nvSpPr>
        <p:spPr bwMode="auto">
          <a:xfrm>
            <a:off x="685800" y="3048000"/>
            <a:ext cx="2438400" cy="4984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1200" b="1" i="1" u="none" strike="noStrike" cap="none" normalizeH="0" baseline="0" dirty="0" smtClean="0">
                <a:ln>
                  <a:noFill/>
                </a:ln>
                <a:solidFill>
                  <a:srgbClr val="0000FF"/>
                </a:solidFill>
                <a:effectLst/>
                <a:latin typeface="Calibri" pitchFamily="34" charset="0"/>
                <a:cs typeface="Arial" pitchFamily="34" charset="0"/>
              </a:rPr>
              <a:t>Matt 24:8</a:t>
            </a:r>
            <a:r>
              <a:rPr kumimoji="0" lang="en-US" sz="1200" b="1" i="1" u="none" strike="noStrike" cap="none" normalizeH="0" baseline="0" dirty="0" smtClean="0">
                <a:ln>
                  <a:noFill/>
                </a:ln>
                <a:solidFill>
                  <a:schemeClr val="tx1"/>
                </a:solidFill>
                <a:effectLst/>
                <a:latin typeface="Calibri" pitchFamily="34" charset="0"/>
                <a:cs typeface="Arial" pitchFamily="34" charset="0"/>
              </a:rPr>
              <a:t> </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r>
              <a:rPr kumimoji="0" lang="en-US" sz="1200" b="0" i="1" u="none" strike="noStrike" cap="none" normalizeH="0" baseline="0" dirty="0" smtClean="0">
                <a:ln>
                  <a:noFill/>
                </a:ln>
                <a:solidFill>
                  <a:srgbClr val="FF0000"/>
                </a:solidFill>
                <a:effectLst/>
                <a:latin typeface="Calibri" pitchFamily="34" charset="0"/>
                <a:cs typeface="Arial" pitchFamily="34" charset="0"/>
              </a:rPr>
              <a:t>But all these things are merely the beginning of birth pangs</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p>
        </p:txBody>
      </p:sp>
      <p:sp>
        <p:nvSpPr>
          <p:cNvPr id="75" name="AutoShape 2"/>
          <p:cNvSpPr>
            <a:spLocks noChangeArrowheads="1"/>
          </p:cNvSpPr>
          <p:nvPr/>
        </p:nvSpPr>
        <p:spPr bwMode="auto">
          <a:xfrm>
            <a:off x="7573780" y="1055526"/>
            <a:ext cx="180228" cy="579654"/>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srcRect/>
          <a:stretch>
            <a:fillRect/>
          </a:stretch>
        </p:blipFill>
        <p:spPr bwMode="auto">
          <a:xfrm>
            <a:off x="304800" y="1524000"/>
            <a:ext cx="8489502" cy="4876800"/>
          </a:xfrm>
          <a:prstGeom prst="rect">
            <a:avLst/>
          </a:prstGeom>
          <a:noFill/>
          <a:ln w="6350">
            <a:solidFill>
              <a:schemeClr val="tx1"/>
            </a:solidFill>
            <a:miter lim="800000"/>
            <a:headEnd/>
            <a:tailEnd/>
          </a:ln>
        </p:spPr>
      </p:pic>
      <p:sp>
        <p:nvSpPr>
          <p:cNvPr id="2" name="Title 1"/>
          <p:cNvSpPr>
            <a:spLocks noGrp="1"/>
          </p:cNvSpPr>
          <p:nvPr>
            <p:ph type="title"/>
          </p:nvPr>
        </p:nvSpPr>
        <p:spPr>
          <a:xfrm>
            <a:off x="457200" y="76200"/>
            <a:ext cx="8229600" cy="792162"/>
          </a:xfrm>
        </p:spPr>
        <p:txBody>
          <a:bodyPr>
            <a:normAutofit fontScale="90000"/>
          </a:bodyPr>
          <a:lstStyle/>
          <a:p>
            <a:pPr lvl="0"/>
            <a:r>
              <a:rPr lang="en-US" sz="4000" dirty="0" smtClean="0">
                <a:effectLst>
                  <a:innerShdw blurRad="63500" dist="50800">
                    <a:prstClr val="black">
                      <a:alpha val="50000"/>
                    </a:prstClr>
                  </a:innerShdw>
                </a:effectLst>
              </a:rPr>
              <a:t>Third Major Section of Revelation: Ch 4-22 </a:t>
            </a:r>
            <a:r>
              <a:rPr lang="en-US" b="1" dirty="0" smtClean="0"/>
              <a:t/>
            </a:r>
            <a:br>
              <a:rPr lang="en-US" b="1" dirty="0" smtClean="0"/>
            </a:br>
            <a:r>
              <a:rPr lang="en-US" sz="2200" dirty="0" smtClean="0"/>
              <a:t>(Benware</a:t>
            </a:r>
            <a:r>
              <a:rPr lang="en-US" sz="2200" i="1" dirty="0" smtClean="0"/>
              <a:t>, “Understanding End Times Prophecy”)</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dirty="0"/>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34</a:t>
            </a:fld>
            <a:endParaRPr lang="en-US"/>
          </a:p>
        </p:txBody>
      </p:sp>
      <p:sp>
        <p:nvSpPr>
          <p:cNvPr id="27649" name="Rectangle 1"/>
          <p:cNvSpPr>
            <a:spLocks noChangeArrowheads="1"/>
          </p:cNvSpPr>
          <p:nvPr/>
        </p:nvSpPr>
        <p:spPr bwMode="auto">
          <a:xfrm>
            <a:off x="1143000" y="914400"/>
            <a:ext cx="7162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rPr>
              <a:t>Rev. 1:19</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"Write therefore the things which you have seen, and the things which are, and </a:t>
            </a:r>
            <a:r>
              <a:rPr kumimoji="0" lang="en-US" sz="1600" b="1" i="0" u="sng" strike="noStrike" cap="none" normalizeH="0" baseline="0" dirty="0" smtClean="0">
                <a:ln>
                  <a:noFill/>
                </a:ln>
                <a:solidFill>
                  <a:srgbClr val="FF0000"/>
                </a:solidFill>
                <a:effectLst/>
                <a:latin typeface="Arial" pitchFamily="34" charset="0"/>
                <a:ea typeface="Times New Roman" pitchFamily="18" charset="0"/>
              </a:rPr>
              <a:t>the things which shall take place after these things</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sp>
        <p:nvSpPr>
          <p:cNvPr id="8" name="Diamond 7"/>
          <p:cNvSpPr/>
          <p:nvPr/>
        </p:nvSpPr>
        <p:spPr>
          <a:xfrm>
            <a:off x="2209800" y="557509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r>
              <a:rPr lang="en-US" sz="3200" b="1" dirty="0" smtClean="0">
                <a:solidFill>
                  <a:srgbClr val="0000FF"/>
                </a:solidFill>
              </a:rPr>
              <a:t>Rev 12 &amp; 13</a:t>
            </a:r>
            <a:r>
              <a:rPr lang="en-US" sz="3200" b="1" dirty="0" smtClean="0"/>
              <a:t/>
            </a:r>
            <a:br>
              <a:rPr lang="en-US" sz="3200" b="1" dirty="0" smtClean="0"/>
            </a:br>
            <a:r>
              <a:rPr lang="en-US" sz="3200" b="1" dirty="0" smtClean="0"/>
              <a:t>7 Players in the Battle of the Ages</a:t>
            </a:r>
            <a:endParaRPr lang="en-US" sz="3200" b="1" dirty="0"/>
          </a:p>
        </p:txBody>
      </p:sp>
      <p:sp>
        <p:nvSpPr>
          <p:cNvPr id="3" name="Content Placeholder 2"/>
          <p:cNvSpPr>
            <a:spLocks noGrp="1"/>
          </p:cNvSpPr>
          <p:nvPr>
            <p:ph idx="1"/>
          </p:nvPr>
        </p:nvSpPr>
        <p:spPr>
          <a:xfrm>
            <a:off x="1447800" y="1524000"/>
            <a:ext cx="6705600" cy="4906963"/>
          </a:xfrm>
        </p:spPr>
        <p:txBody>
          <a:bodyPr>
            <a:noAutofit/>
          </a:bodyPr>
          <a:lstStyle/>
          <a:p>
            <a:pPr marL="514350" indent="-514350">
              <a:buFont typeface="+mj-lt"/>
              <a:buAutoNum type="arabicPeriod"/>
            </a:pPr>
            <a:r>
              <a:rPr lang="en-US" sz="2800" dirty="0" smtClean="0">
                <a:solidFill>
                  <a:srgbClr val="C00000"/>
                </a:solidFill>
              </a:rPr>
              <a:t>The Woman</a:t>
            </a:r>
          </a:p>
          <a:p>
            <a:pPr marL="514350" indent="-514350">
              <a:buFont typeface="+mj-lt"/>
              <a:buAutoNum type="arabicPeriod"/>
            </a:pPr>
            <a:r>
              <a:rPr lang="en-US" sz="2800" dirty="0" smtClean="0">
                <a:solidFill>
                  <a:srgbClr val="C00000"/>
                </a:solidFill>
              </a:rPr>
              <a:t>The Red Dragon</a:t>
            </a:r>
          </a:p>
          <a:p>
            <a:pPr marL="514350" indent="-514350">
              <a:buFont typeface="+mj-lt"/>
              <a:buAutoNum type="arabicPeriod"/>
            </a:pPr>
            <a:r>
              <a:rPr lang="en-US" sz="2800" dirty="0" smtClean="0">
                <a:solidFill>
                  <a:srgbClr val="C00000"/>
                </a:solidFill>
              </a:rPr>
              <a:t>The male Child</a:t>
            </a:r>
          </a:p>
          <a:p>
            <a:pPr marL="514350" indent="-514350">
              <a:buFont typeface="+mj-lt"/>
              <a:buAutoNum type="arabicPeriod"/>
            </a:pPr>
            <a:r>
              <a:rPr lang="en-US" sz="2800" dirty="0" smtClean="0">
                <a:solidFill>
                  <a:srgbClr val="C00000"/>
                </a:solidFill>
              </a:rPr>
              <a:t>Michael</a:t>
            </a:r>
          </a:p>
          <a:p>
            <a:pPr marL="514350" indent="-514350">
              <a:buFont typeface="+mj-lt"/>
              <a:buAutoNum type="arabicPeriod"/>
            </a:pPr>
            <a:r>
              <a:rPr lang="en-US" sz="2800" dirty="0" smtClean="0">
                <a:solidFill>
                  <a:srgbClr val="C00000"/>
                </a:solidFill>
              </a:rPr>
              <a:t>The rest of her offspring</a:t>
            </a:r>
          </a:p>
          <a:p>
            <a:pPr marL="514350" indent="-514350" algn="ctr">
              <a:buNone/>
            </a:pPr>
            <a:r>
              <a:rPr lang="en-US" sz="2800" dirty="0" smtClean="0"/>
              <a:t>__________________</a:t>
            </a:r>
          </a:p>
          <a:p>
            <a:pPr marL="514350" indent="-514350" algn="ctr">
              <a:buNone/>
            </a:pPr>
            <a:endParaRPr lang="en-US" sz="1600" dirty="0" smtClean="0"/>
          </a:p>
          <a:p>
            <a:pPr marL="514350" indent="-514350">
              <a:buFont typeface="+mj-lt"/>
              <a:buAutoNum type="arabicPeriod" startAt="6"/>
            </a:pPr>
            <a:r>
              <a:rPr lang="en-US" sz="2800" i="1" dirty="0" smtClean="0"/>
              <a:t>Beast from the sea</a:t>
            </a:r>
          </a:p>
          <a:p>
            <a:pPr marL="514350" indent="-514350">
              <a:buFont typeface="+mj-lt"/>
              <a:buAutoNum type="arabicPeriod" startAt="6"/>
            </a:pPr>
            <a:r>
              <a:rPr lang="en-US" sz="2800" i="1" dirty="0" smtClean="0"/>
              <a:t>Beast from the earth</a:t>
            </a:r>
          </a:p>
          <a:p>
            <a:pPr marL="514350" indent="-514350">
              <a:buFont typeface="+mj-lt"/>
              <a:buAutoNum type="arabicPeriod" startAt="6"/>
            </a:pPr>
            <a:endParaRPr lang="en-US" sz="2800" dirty="0" smtClean="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35</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3200"/>
            <a:ext cx="8229600" cy="3382963"/>
          </a:xfrm>
        </p:spPr>
        <p:txBody>
          <a:bodyPr>
            <a:normAutofit/>
          </a:bodyPr>
          <a:lstStyle/>
          <a:p>
            <a:pPr algn="ctr">
              <a:buNone/>
            </a:pPr>
            <a:r>
              <a:rPr lang="en-US" sz="8000" dirty="0" smtClean="0"/>
              <a:t>End</a:t>
            </a:r>
            <a:endParaRPr lang="en-US" sz="8000"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srcRect/>
          <a:stretch>
            <a:fillRect/>
          </a:stretch>
        </p:blipFill>
        <p:spPr bwMode="auto">
          <a:xfrm>
            <a:off x="304800" y="1219200"/>
            <a:ext cx="8489502" cy="4876800"/>
          </a:xfrm>
          <a:prstGeom prst="rect">
            <a:avLst/>
          </a:prstGeom>
          <a:noFill/>
          <a:ln w="6350">
            <a:solidFill>
              <a:schemeClr val="tx1"/>
            </a:solidFill>
            <a:miter lim="800000"/>
            <a:headEnd/>
            <a:tailEnd/>
          </a:ln>
        </p:spPr>
      </p:pic>
      <p:sp>
        <p:nvSpPr>
          <p:cNvPr id="2" name="Title 1"/>
          <p:cNvSpPr>
            <a:spLocks noGrp="1"/>
          </p:cNvSpPr>
          <p:nvPr>
            <p:ph type="title"/>
          </p:nvPr>
        </p:nvSpPr>
        <p:spPr>
          <a:xfrm>
            <a:off x="457200" y="76200"/>
            <a:ext cx="8229600" cy="792162"/>
          </a:xfrm>
        </p:spPr>
        <p:txBody>
          <a:bodyPr>
            <a:normAutofit/>
          </a:bodyPr>
          <a:lstStyle/>
          <a:p>
            <a:pPr lvl="0"/>
            <a:r>
              <a:rPr lang="en-US" sz="4000" dirty="0" smtClean="0">
                <a:effectLst>
                  <a:innerShdw blurRad="63500" dist="50800">
                    <a:prstClr val="black">
                      <a:alpha val="50000"/>
                    </a:prstClr>
                  </a:innerShdw>
                </a:effectLst>
              </a:rPr>
              <a:t>We have covered Rev 4 thru 10 so far…</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dirty="0"/>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4</a:t>
            </a:fld>
            <a:endParaRPr lang="en-US"/>
          </a:p>
        </p:txBody>
      </p:sp>
      <p:sp>
        <p:nvSpPr>
          <p:cNvPr id="8" name="Diamond 7"/>
          <p:cNvSpPr/>
          <p:nvPr/>
        </p:nvSpPr>
        <p:spPr>
          <a:xfrm>
            <a:off x="2209800" y="51054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5</a:t>
            </a:fld>
            <a:endParaRPr lang="en-US"/>
          </a:p>
        </p:txBody>
      </p:sp>
      <p:pic>
        <p:nvPicPr>
          <p:cNvPr id="1026" name="Picture 2" descr="E:\BIBLE STUDY\MBC Community Teaching\DTW\Revelation\PatSmith-jpgs\15.jpg"/>
          <p:cNvPicPr>
            <a:picLocks noChangeAspect="1" noChangeArrowheads="1"/>
          </p:cNvPicPr>
          <p:nvPr/>
        </p:nvPicPr>
        <p:blipFill>
          <a:blip r:embed="rId2" cstate="print">
            <a:lum bright="-20000" contrast="20000"/>
          </a:blip>
          <a:srcRect/>
          <a:stretch>
            <a:fillRect/>
          </a:stretch>
        </p:blipFill>
        <p:spPr bwMode="auto">
          <a:xfrm>
            <a:off x="0" y="-15875"/>
            <a:ext cx="9144000" cy="68897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4495800"/>
            <a:ext cx="8153400" cy="1447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solidFill>
                  <a:srgbClr val="0000FF"/>
                </a:solidFill>
              </a:rPr>
              <a:t>Rev. 10: 8-11</a:t>
            </a:r>
          </a:p>
        </p:txBody>
      </p:sp>
      <p:sp>
        <p:nvSpPr>
          <p:cNvPr id="3" name="Content Placeholder 2"/>
          <p:cNvSpPr>
            <a:spLocks noGrp="1"/>
          </p:cNvSpPr>
          <p:nvPr>
            <p:ph idx="1"/>
          </p:nvPr>
        </p:nvSpPr>
        <p:spPr>
          <a:xfrm>
            <a:off x="457200" y="1417637"/>
            <a:ext cx="8229600" cy="4525963"/>
          </a:xfrm>
        </p:spPr>
        <p:txBody>
          <a:bodyPr>
            <a:normAutofit fontScale="92500" lnSpcReduction="10000"/>
          </a:bodyPr>
          <a:lstStyle/>
          <a:p>
            <a:pPr>
              <a:buNone/>
            </a:pPr>
            <a:r>
              <a:rPr lang="en-US" sz="2600" i="1" baseline="30000" dirty="0" smtClean="0">
                <a:solidFill>
                  <a:srgbClr val="0000FF"/>
                </a:solidFill>
                <a:latin typeface="Times New Roman" pitchFamily="18" charset="0"/>
                <a:cs typeface="Times New Roman" pitchFamily="18" charset="0"/>
              </a:rPr>
              <a:t>8</a:t>
            </a:r>
            <a:r>
              <a:rPr lang="en-US" sz="2600" i="1" dirty="0" smtClean="0">
                <a:latin typeface="Times New Roman" pitchFamily="18" charset="0"/>
                <a:cs typeface="Times New Roman" pitchFamily="18" charset="0"/>
              </a:rPr>
              <a:t>And the voice which I heard from heaven, I heard again speaking with me, and saying, "Go, take the book which is open in the hand of the angel who stands on the sea and on the land." </a:t>
            </a:r>
            <a:r>
              <a:rPr lang="en-US" sz="2600" i="1" baseline="30000" dirty="0" smtClean="0">
                <a:solidFill>
                  <a:srgbClr val="0000FF"/>
                </a:solidFill>
                <a:latin typeface="Times New Roman" pitchFamily="18" charset="0"/>
                <a:cs typeface="Times New Roman" pitchFamily="18" charset="0"/>
              </a:rPr>
              <a:t>9</a:t>
            </a:r>
            <a:r>
              <a:rPr lang="en-US" sz="2600" i="1" dirty="0" smtClean="0">
                <a:latin typeface="Times New Roman" pitchFamily="18" charset="0"/>
                <a:cs typeface="Times New Roman" pitchFamily="18" charset="0"/>
              </a:rPr>
              <a:t>And I went to the angel, telling him to give me the little book. And he said to me, "Take it, and eat it; and it will make your stomach bitter, but in your mouth it will be sweet as honey." </a:t>
            </a:r>
            <a:r>
              <a:rPr lang="en-US" sz="2600" i="1" baseline="30000" dirty="0" smtClean="0">
                <a:solidFill>
                  <a:srgbClr val="0000FF"/>
                </a:solidFill>
                <a:latin typeface="Times New Roman" pitchFamily="18" charset="0"/>
                <a:cs typeface="Times New Roman" pitchFamily="18" charset="0"/>
              </a:rPr>
              <a:t>10</a:t>
            </a:r>
            <a:r>
              <a:rPr lang="en-US" sz="2600" i="1" dirty="0" smtClean="0">
                <a:latin typeface="Times New Roman" pitchFamily="18" charset="0"/>
                <a:cs typeface="Times New Roman" pitchFamily="18" charset="0"/>
              </a:rPr>
              <a:t>And </a:t>
            </a:r>
            <a:r>
              <a:rPr lang="en-US" sz="2600" b="1" i="1" u="sng" dirty="0" smtClean="0">
                <a:latin typeface="Times New Roman" pitchFamily="18" charset="0"/>
                <a:cs typeface="Times New Roman" pitchFamily="18" charset="0"/>
              </a:rPr>
              <a:t>I took the little book out of the angel's hand and ate it</a:t>
            </a:r>
            <a:r>
              <a:rPr lang="en-US" sz="2600" i="1" dirty="0" smtClean="0">
                <a:latin typeface="Times New Roman" pitchFamily="18" charset="0"/>
                <a:cs typeface="Times New Roman" pitchFamily="18" charset="0"/>
              </a:rPr>
              <a:t>, and it was in my mouth sweet as honey; and when I had eaten it, my stomach was made bitter.</a:t>
            </a:r>
          </a:p>
          <a:p>
            <a:pPr>
              <a:buNone/>
            </a:pPr>
            <a:r>
              <a:rPr lang="en-US" baseline="30000" dirty="0" smtClean="0">
                <a:solidFill>
                  <a:srgbClr val="0000FF"/>
                </a:solidFill>
                <a:latin typeface="Times New Roman"/>
                <a:ea typeface="Times New Roman"/>
              </a:rPr>
              <a:t>11</a:t>
            </a:r>
            <a:r>
              <a:rPr lang="en-US" dirty="0" smtClean="0">
                <a:latin typeface="Times New Roman"/>
                <a:ea typeface="Times New Roman"/>
              </a:rPr>
              <a:t>And they said to me, "</a:t>
            </a:r>
            <a:r>
              <a:rPr lang="en-US" b="1" u="sng" dirty="0" smtClean="0">
                <a:latin typeface="Times New Roman"/>
                <a:ea typeface="Times New Roman"/>
              </a:rPr>
              <a:t>You must prophesy again </a:t>
            </a:r>
            <a:r>
              <a:rPr lang="en-US" dirty="0" smtClean="0">
                <a:latin typeface="Times New Roman"/>
                <a:ea typeface="Times New Roman"/>
              </a:rPr>
              <a:t>concerning </a:t>
            </a:r>
            <a:r>
              <a:rPr lang="en-US" b="1" u="sng" dirty="0" smtClean="0">
                <a:solidFill>
                  <a:srgbClr val="C00000"/>
                </a:solidFill>
                <a:latin typeface="Times New Roman"/>
                <a:ea typeface="Times New Roman"/>
              </a:rPr>
              <a:t>many peoples</a:t>
            </a:r>
            <a:r>
              <a:rPr lang="en-US" dirty="0" smtClean="0">
                <a:latin typeface="Times New Roman"/>
                <a:ea typeface="Times New Roman"/>
              </a:rPr>
              <a:t> and </a:t>
            </a:r>
            <a:r>
              <a:rPr lang="en-US" b="1" u="sng" dirty="0" smtClean="0">
                <a:solidFill>
                  <a:srgbClr val="C00000"/>
                </a:solidFill>
                <a:latin typeface="Times New Roman"/>
                <a:ea typeface="Times New Roman"/>
              </a:rPr>
              <a:t>nations</a:t>
            </a:r>
            <a:r>
              <a:rPr lang="en-US" dirty="0" smtClean="0">
                <a:latin typeface="Times New Roman"/>
                <a:ea typeface="Times New Roman"/>
              </a:rPr>
              <a:t> and </a:t>
            </a:r>
            <a:r>
              <a:rPr lang="en-US" b="1" u="sng" dirty="0" smtClean="0">
                <a:solidFill>
                  <a:srgbClr val="C00000"/>
                </a:solidFill>
                <a:latin typeface="Times New Roman"/>
                <a:ea typeface="Times New Roman"/>
              </a:rPr>
              <a:t>tongues</a:t>
            </a:r>
            <a:r>
              <a:rPr lang="en-US" dirty="0" smtClean="0">
                <a:latin typeface="Times New Roman"/>
                <a:ea typeface="Times New Roman"/>
              </a:rPr>
              <a:t> and </a:t>
            </a:r>
            <a:r>
              <a:rPr lang="en-US" b="1" u="sng" dirty="0" smtClean="0">
                <a:solidFill>
                  <a:srgbClr val="C00000"/>
                </a:solidFill>
                <a:latin typeface="Times New Roman"/>
                <a:ea typeface="Times New Roman"/>
              </a:rPr>
              <a:t>kings</a:t>
            </a:r>
            <a:r>
              <a:rPr lang="en-US" dirty="0" smtClean="0">
                <a:latin typeface="Times New Roman"/>
                <a:ea typeface="Times New Roman"/>
              </a:rPr>
              <a:t>."</a:t>
            </a:r>
            <a:endParaRPr lang="en-US" sz="2800" dirty="0" smtClean="0">
              <a:latin typeface="Times New Roman"/>
              <a:ea typeface="Times New Roman"/>
            </a:endParaRPr>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11: 1-2</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rPr>
              <a:t>1</a:t>
            </a:r>
            <a:r>
              <a:rPr lang="en-US" dirty="0" smtClean="0"/>
              <a:t>And there was given me a measuring rod like a staff; and </a:t>
            </a:r>
            <a:r>
              <a:rPr lang="en-US" b="1" u="sng" dirty="0" smtClean="0"/>
              <a:t>someone said</a:t>
            </a:r>
            <a:r>
              <a:rPr lang="en-US" dirty="0" smtClean="0"/>
              <a:t>, "Rise and </a:t>
            </a:r>
            <a:r>
              <a:rPr lang="en-US" b="1" u="sng" dirty="0" smtClean="0">
                <a:solidFill>
                  <a:srgbClr val="FF0000"/>
                </a:solidFill>
              </a:rPr>
              <a:t>measure</a:t>
            </a:r>
            <a:r>
              <a:rPr lang="en-US" dirty="0" smtClean="0"/>
              <a:t> the </a:t>
            </a:r>
            <a:r>
              <a:rPr lang="en-US" b="1" u="sng" dirty="0" smtClean="0"/>
              <a:t>temple of God</a:t>
            </a:r>
            <a:r>
              <a:rPr lang="en-US" dirty="0" smtClean="0"/>
              <a:t>, and the </a:t>
            </a:r>
            <a:r>
              <a:rPr lang="en-US" b="1" u="sng" dirty="0" smtClean="0"/>
              <a:t>altar</a:t>
            </a:r>
            <a:r>
              <a:rPr lang="en-US" dirty="0" smtClean="0"/>
              <a:t>, and </a:t>
            </a:r>
            <a:r>
              <a:rPr lang="en-US" b="1" u="sng" dirty="0" smtClean="0"/>
              <a:t>those who worship</a:t>
            </a:r>
            <a:r>
              <a:rPr lang="en-US" dirty="0" smtClean="0"/>
              <a:t> in it. </a:t>
            </a:r>
            <a:r>
              <a:rPr lang="en-US" baseline="30000" dirty="0" smtClean="0">
                <a:solidFill>
                  <a:srgbClr val="0000FF"/>
                </a:solidFill>
              </a:rPr>
              <a:t>2</a:t>
            </a:r>
            <a:r>
              <a:rPr lang="en-US" dirty="0" smtClean="0"/>
              <a:t>"And </a:t>
            </a:r>
            <a:r>
              <a:rPr lang="en-US" b="1" u="sng" dirty="0" smtClean="0"/>
              <a:t>leave out the court </a:t>
            </a:r>
            <a:r>
              <a:rPr lang="en-US" dirty="0" smtClean="0"/>
              <a:t>which is outside the temple, and do not measure it, </a:t>
            </a:r>
            <a:r>
              <a:rPr lang="en-US" b="1" u="sng" dirty="0" smtClean="0"/>
              <a:t>for it has been given to the nations</a:t>
            </a:r>
            <a:r>
              <a:rPr lang="en-US" dirty="0" smtClean="0"/>
              <a:t>; and they will tread under foot the holy city for forty-two months.</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CC3300"/>
                </a:solidFill>
              </a:rPr>
              <a:t>measuring</a:t>
            </a:r>
            <a:r>
              <a:rPr lang="en-US" dirty="0" smtClean="0"/>
              <a:t> - judgment or construction/possession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solidFill>
                  <a:srgbClr val="0000FF"/>
                </a:solidFill>
                <a:latin typeface="Times New Roman" pitchFamily="18" charset="0"/>
                <a:cs typeface="Times New Roman" pitchFamily="18" charset="0"/>
              </a:rPr>
              <a:t>Isaiah 28:17 </a:t>
            </a:r>
            <a:r>
              <a:rPr lang="en-US" dirty="0" smtClean="0">
                <a:latin typeface="Times New Roman" pitchFamily="18" charset="0"/>
                <a:cs typeface="Times New Roman" pitchFamily="18" charset="0"/>
              </a:rPr>
              <a:t>"I will make justice the </a:t>
            </a:r>
            <a:r>
              <a:rPr lang="en-US" b="1" u="sng" dirty="0" smtClean="0">
                <a:solidFill>
                  <a:srgbClr val="CC3300"/>
                </a:solidFill>
                <a:latin typeface="Times New Roman" pitchFamily="18" charset="0"/>
                <a:cs typeface="Times New Roman" pitchFamily="18" charset="0"/>
              </a:rPr>
              <a:t>measuring line </a:t>
            </a:r>
            <a:r>
              <a:rPr lang="en-US" dirty="0" smtClean="0">
                <a:latin typeface="Times New Roman" pitchFamily="18" charset="0"/>
                <a:cs typeface="Times New Roman" pitchFamily="18" charset="0"/>
              </a:rPr>
              <a:t>And righteousness the level; Then hail will sweep away the refuge of lies And the waters will overflow the secret place. </a:t>
            </a:r>
          </a:p>
          <a:p>
            <a:pPr>
              <a:buNone/>
            </a:pPr>
            <a:r>
              <a:rPr lang="en-US" b="1" dirty="0" smtClean="0">
                <a:solidFill>
                  <a:srgbClr val="0000FF"/>
                </a:solidFill>
                <a:latin typeface="Times New Roman" pitchFamily="18" charset="0"/>
                <a:cs typeface="Times New Roman" pitchFamily="18" charset="0"/>
              </a:rPr>
              <a:t>Jeremiah 13:25 </a:t>
            </a:r>
            <a:r>
              <a:rPr lang="en-US" dirty="0" smtClean="0">
                <a:latin typeface="Times New Roman" pitchFamily="18" charset="0"/>
                <a:cs typeface="Times New Roman" pitchFamily="18" charset="0"/>
              </a:rPr>
              <a:t>"This is your lot, the portion </a:t>
            </a:r>
            <a:r>
              <a:rPr lang="en-US" b="1" u="sng" dirty="0" smtClean="0">
                <a:solidFill>
                  <a:srgbClr val="CC3300"/>
                </a:solidFill>
                <a:latin typeface="Times New Roman" pitchFamily="18" charset="0"/>
                <a:cs typeface="Times New Roman" pitchFamily="18" charset="0"/>
              </a:rPr>
              <a:t>measured</a:t>
            </a:r>
            <a:r>
              <a:rPr lang="en-US" dirty="0" smtClean="0">
                <a:latin typeface="Times New Roman" pitchFamily="18" charset="0"/>
                <a:cs typeface="Times New Roman" pitchFamily="18" charset="0"/>
              </a:rPr>
              <a:t> to you From Me," declares the LORD, "Because you have forgotten Me And trusted in falsehood. </a:t>
            </a:r>
          </a:p>
          <a:p>
            <a:pPr>
              <a:buNone/>
            </a:pPr>
            <a:r>
              <a:rPr lang="en-US" b="1" dirty="0" smtClean="0">
                <a:solidFill>
                  <a:srgbClr val="0000FF"/>
                </a:solidFill>
                <a:latin typeface="Times New Roman" pitchFamily="18" charset="0"/>
                <a:cs typeface="Times New Roman" pitchFamily="18" charset="0"/>
              </a:rPr>
              <a:t>Zechariah 1:16 </a:t>
            </a:r>
            <a:r>
              <a:rPr lang="en-US" dirty="0" smtClean="0">
                <a:latin typeface="Times New Roman" pitchFamily="18" charset="0"/>
                <a:cs typeface="Times New Roman" pitchFamily="18" charset="0"/>
              </a:rPr>
              <a:t>~'Therefore thus says the LORD, "I will return to Jerusalem with compassion; My house will be built in it," declares the LORD of hosts, "and a </a:t>
            </a:r>
            <a:r>
              <a:rPr lang="en-US" b="1" u="sng" dirty="0" smtClean="0">
                <a:solidFill>
                  <a:srgbClr val="CC3300"/>
                </a:solidFill>
                <a:latin typeface="Times New Roman" pitchFamily="18" charset="0"/>
                <a:cs typeface="Times New Roman" pitchFamily="18" charset="0"/>
              </a:rPr>
              <a:t>measuring</a:t>
            </a:r>
            <a:r>
              <a:rPr lang="en-US" dirty="0" smtClean="0">
                <a:latin typeface="Times New Roman" pitchFamily="18" charset="0"/>
                <a:cs typeface="Times New Roman" pitchFamily="18" charset="0"/>
              </a:rPr>
              <a:t> </a:t>
            </a:r>
            <a:r>
              <a:rPr lang="en-US" b="1" u="sng" dirty="0" smtClean="0">
                <a:solidFill>
                  <a:srgbClr val="CC3300"/>
                </a:solidFill>
                <a:latin typeface="Times New Roman" pitchFamily="18" charset="0"/>
                <a:cs typeface="Times New Roman" pitchFamily="18" charset="0"/>
              </a:rPr>
              <a:t>line</a:t>
            </a:r>
            <a:r>
              <a:rPr lang="en-US" dirty="0" smtClean="0">
                <a:latin typeface="Times New Roman" pitchFamily="18" charset="0"/>
                <a:cs typeface="Times New Roman" pitchFamily="18" charset="0"/>
              </a:rPr>
              <a:t> will be stretched over Jerusalem."'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8</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2/8/2017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95400" y="45144"/>
            <a:ext cx="6629400" cy="6355656"/>
          </a:xfrm>
          <a:prstGeom prst="rect">
            <a:avLst/>
          </a:prstGeom>
          <a:noFill/>
          <a:ln w="9525">
            <a:noFill/>
            <a:miter lim="800000"/>
            <a:headEnd/>
            <a:tailEnd/>
          </a:ln>
        </p:spPr>
      </p:pic>
      <p:sp>
        <p:nvSpPr>
          <p:cNvPr id="8" name="TextBox 7"/>
          <p:cNvSpPr txBox="1"/>
          <p:nvPr/>
        </p:nvSpPr>
        <p:spPr>
          <a:xfrm>
            <a:off x="1919298" y="6400800"/>
            <a:ext cx="5776902" cy="369332"/>
          </a:xfrm>
          <a:prstGeom prst="rect">
            <a:avLst/>
          </a:prstGeom>
          <a:solidFill>
            <a:schemeClr val="bg1"/>
          </a:solidFill>
        </p:spPr>
        <p:txBody>
          <a:bodyPr wrap="none" rtlCol="0">
            <a:spAutoFit/>
          </a:bodyPr>
          <a:lstStyle/>
          <a:p>
            <a:r>
              <a:rPr lang="en-US" dirty="0" smtClean="0"/>
              <a:t>http://templemountlocation.com/HerodTempleCourts.html</a:t>
            </a:r>
            <a:endParaRPr lang="en-US" dirty="0"/>
          </a:p>
        </p:txBody>
      </p:sp>
      <p:pic>
        <p:nvPicPr>
          <p:cNvPr id="7"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3474</TotalTime>
  <Words>4745</Words>
  <Application>Microsoft Office PowerPoint</Application>
  <PresentationFormat>On-screen Show (4:3)</PresentationFormat>
  <Paragraphs>482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Outline of Revelation</vt:lpstr>
      <vt:lpstr>The Revelation of Jesus Christ </vt:lpstr>
      <vt:lpstr>Slide 3</vt:lpstr>
      <vt:lpstr>We have covered Rev 4 thru 10 so far…</vt:lpstr>
      <vt:lpstr>Slide 5</vt:lpstr>
      <vt:lpstr>Rev. 10: 8-11</vt:lpstr>
      <vt:lpstr>Rev. 11: 1-2</vt:lpstr>
      <vt:lpstr>measuring - judgment or construction/possession</vt:lpstr>
      <vt:lpstr>Slide 9</vt:lpstr>
      <vt:lpstr>Another sidetrack - Clarence Larkin," The Book of Revelation”</vt:lpstr>
      <vt:lpstr>Slide 11</vt:lpstr>
      <vt:lpstr>Rev. 11: 3</vt:lpstr>
      <vt:lpstr>Slide 13</vt:lpstr>
      <vt:lpstr>The Bible Knowledge Commentary</vt:lpstr>
      <vt:lpstr>Slide 15</vt:lpstr>
      <vt:lpstr>Non-eternal Resurrections</vt:lpstr>
      <vt:lpstr>Slide 17</vt:lpstr>
      <vt:lpstr>Slide 18</vt:lpstr>
      <vt:lpstr>Rev. 11: 5-6</vt:lpstr>
      <vt:lpstr>Slide 20</vt:lpstr>
      <vt:lpstr>Rev. 11: 7-10</vt:lpstr>
      <vt:lpstr>Slide 22</vt:lpstr>
      <vt:lpstr>Rev. 11: 11-13</vt:lpstr>
      <vt:lpstr>Slide 24</vt:lpstr>
      <vt:lpstr>Overview of Resurrections</vt:lpstr>
      <vt:lpstr>High Level View of Man’s Relationships with God Over Time</vt:lpstr>
      <vt:lpstr>Slide 27</vt:lpstr>
      <vt:lpstr>Slide 28</vt:lpstr>
      <vt:lpstr>Rev. 11: 14-18 Beginning of the end of the Great Tribulation</vt:lpstr>
      <vt:lpstr>Slide 30</vt:lpstr>
      <vt:lpstr>Rev. 11: 19</vt:lpstr>
      <vt:lpstr>Slide 32</vt:lpstr>
      <vt:lpstr>Slide 33</vt:lpstr>
      <vt:lpstr>Third Major Section of Revelation: Ch 4-22  (Benware, “Understanding End Times Prophecy”)</vt:lpstr>
      <vt:lpstr>Rev 12 &amp; 13 7 Players in the Battle of the Ages</vt:lpstr>
      <vt:lpstr>Slide 36</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Tye</dc:creator>
  <cp:lastModifiedBy>David</cp:lastModifiedBy>
  <cp:revision>601</cp:revision>
  <dcterms:created xsi:type="dcterms:W3CDTF">2009-09-07T16:27:25Z</dcterms:created>
  <dcterms:modified xsi:type="dcterms:W3CDTF">2017-02-08T23:18:05Z</dcterms:modified>
</cp:coreProperties>
</file>