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sldIdLst>
    <p:sldId id="256" r:id="rId5"/>
    <p:sldId id="257" r:id="rId6"/>
    <p:sldId id="261" r:id="rId7"/>
    <p:sldId id="262" r:id="rId8"/>
    <p:sldId id="265" r:id="rId9"/>
    <p:sldId id="258" r:id="rId10"/>
    <p:sldId id="259" r:id="rId11"/>
    <p:sldId id="263" r:id="rId12"/>
    <p:sldId id="260"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32" d="100"/>
          <a:sy n="132" d="100"/>
        </p:scale>
        <p:origin x="418"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44479B-705B-4489-957E-7E8A228BDFA0}" type="datetime1">
              <a:rPr lang="en-US" smtClean="0"/>
              <a:t>10/1/2025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70C12960-6E85-460F-B6E3-5B82CB31AF3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534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B66AD-7C08-490A-ADA4-B47E10FB2407}" type="datetime1">
              <a:rPr lang="en-US" smtClean="0"/>
              <a:t>10/1/2025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278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95027-4255-49E7-9841-CD21BCC99996}" type="datetime1">
              <a:rPr lang="en-US" smtClean="0"/>
              <a:t>10/1/2025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538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9F774-3FA6-43B8-9241-99959C8FD463}" type="datetime1">
              <a:rPr lang="en-US" smtClean="0"/>
              <a:t>10/1/2025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31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04452-5DCC-4FE2-A5C9-8A5EF6714D65}" type="datetime1">
              <a:rPr lang="en-US" smtClean="0"/>
              <a:t>10/1/2025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92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9ABC2-0180-4F3A-A895-A85BC724D472}" type="datetime1">
              <a:rPr lang="en-US" smtClean="0"/>
              <a:t>10/1/2025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095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EEA9BA-4E8F-439E-BEA4-91FBA01E3F5F}" type="datetime1">
              <a:rPr lang="en-US" smtClean="0"/>
              <a:t>10/1/2025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843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15BF18-0007-481C-AA29-413124BC3EE7}" type="datetime1">
              <a:rPr lang="en-US" smtClean="0"/>
              <a:t>10/1/2025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862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E9870-3748-43AD-B547-02A075CB4A1D}" type="datetime1">
              <a:rPr lang="en-US" smtClean="0"/>
              <a:t>10/1/2025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5302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E7897-33C5-4F1A-9307-D068E37F3DC7}" type="datetime1">
              <a:rPr lang="en-US" smtClean="0"/>
              <a:t>10/1/2025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955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2E171BA-CC09-47C8-A6DF-F5C5CB59CEEC}" type="datetime1">
              <a:rPr lang="en-US" smtClean="0"/>
              <a:t>10/1/2025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159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DA38F49-B3E2-4BF0-BEC7-C30D34ABBB8D}" type="datetime1">
              <a:rPr lang="en-US" smtClean="0"/>
              <a:t>10/1/2025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0C12960-6E85-460F-B6E3-5B82CB31AF3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39106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olorful light bulb with business icons">
            <a:extLst>
              <a:ext uri="{FF2B5EF4-FFF2-40B4-BE49-F238E27FC236}">
                <a16:creationId xmlns:a16="http://schemas.microsoft.com/office/drawing/2014/main" id="{736F5459-DF23-E8A1-1176-E5BE29A5C811}"/>
              </a:ext>
            </a:extLst>
          </p:cNvPr>
          <p:cNvPicPr>
            <a:picLocks noChangeAspect="1"/>
          </p:cNvPicPr>
          <p:nvPr/>
        </p:nvPicPr>
        <p:blipFill>
          <a:blip r:embed="rId2"/>
          <a:srcRect t="11161" b="8482"/>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294FC0D8-F3CF-EE2D-4947-155F5B5EDA03}"/>
              </a:ext>
            </a:extLst>
          </p:cNvPr>
          <p:cNvSpPr>
            <a:spLocks noGrp="1"/>
          </p:cNvSpPr>
          <p:nvPr>
            <p:ph type="ctrTitle"/>
          </p:nvPr>
        </p:nvSpPr>
        <p:spPr>
          <a:xfrm>
            <a:off x="357809" y="159031"/>
            <a:ext cx="7950514" cy="870008"/>
          </a:xfrm>
        </p:spPr>
        <p:txBody>
          <a:bodyPr anchor="ctr">
            <a:normAutofit fontScale="90000"/>
          </a:bodyPr>
          <a:lstStyle/>
          <a:p>
            <a:r>
              <a:rPr lang="en-US" sz="4800" b="1" dirty="0">
                <a:solidFill>
                  <a:schemeClr val="bg1">
                    <a:lumMod val="85000"/>
                    <a:lumOff val="15000"/>
                  </a:schemeClr>
                </a:solidFill>
              </a:rPr>
              <a:t>How to Judge Policy Debate</a:t>
            </a:r>
          </a:p>
        </p:txBody>
      </p:sp>
      <p:sp>
        <p:nvSpPr>
          <p:cNvPr id="3" name="Subtitle 2">
            <a:extLst>
              <a:ext uri="{FF2B5EF4-FFF2-40B4-BE49-F238E27FC236}">
                <a16:creationId xmlns:a16="http://schemas.microsoft.com/office/drawing/2014/main" id="{E4B0DC66-7B15-40B8-D84C-F36BA97528C1}"/>
              </a:ext>
            </a:extLst>
          </p:cNvPr>
          <p:cNvSpPr>
            <a:spLocks noGrp="1"/>
          </p:cNvSpPr>
          <p:nvPr>
            <p:ph type="subTitle" idx="1"/>
          </p:nvPr>
        </p:nvSpPr>
        <p:spPr>
          <a:xfrm>
            <a:off x="7189365" y="159031"/>
            <a:ext cx="4644826" cy="870008"/>
          </a:xfrm>
        </p:spPr>
        <p:txBody>
          <a:bodyPr anchor="ctr">
            <a:normAutofit fontScale="85000" lnSpcReduction="20000"/>
          </a:bodyPr>
          <a:lstStyle/>
          <a:p>
            <a:pPr algn="r"/>
            <a:r>
              <a:rPr lang="en-US" sz="1600" b="1" dirty="0">
                <a:solidFill>
                  <a:schemeClr val="bg1">
                    <a:lumMod val="85000"/>
                    <a:lumOff val="15000"/>
                  </a:schemeClr>
                </a:solidFill>
              </a:rPr>
              <a:t>The United States should significantly increase its exploration and/or Development of the arctic</a:t>
            </a:r>
          </a:p>
        </p:txBody>
      </p:sp>
    </p:spTree>
    <p:extLst>
      <p:ext uri="{BB962C8B-B14F-4D97-AF65-F5344CB8AC3E}">
        <p14:creationId xmlns:p14="http://schemas.microsoft.com/office/powerpoint/2010/main" val="7639401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96BD-771D-3121-FE02-E3C93389117A}"/>
              </a:ext>
            </a:extLst>
          </p:cNvPr>
          <p:cNvSpPr>
            <a:spLocks noGrp="1"/>
          </p:cNvSpPr>
          <p:nvPr>
            <p:ph type="title"/>
          </p:nvPr>
        </p:nvSpPr>
        <p:spPr/>
        <p:txBody>
          <a:bodyPr/>
          <a:lstStyle/>
          <a:p>
            <a:r>
              <a:rPr lang="en-US" dirty="0"/>
              <a:t>Tips on judging	</a:t>
            </a:r>
          </a:p>
        </p:txBody>
      </p:sp>
      <p:sp>
        <p:nvSpPr>
          <p:cNvPr id="3" name="Content Placeholder 2">
            <a:extLst>
              <a:ext uri="{FF2B5EF4-FFF2-40B4-BE49-F238E27FC236}">
                <a16:creationId xmlns:a16="http://schemas.microsoft.com/office/drawing/2014/main" id="{EBC64849-6437-4E05-7608-7EAD27033430}"/>
              </a:ext>
            </a:extLst>
          </p:cNvPr>
          <p:cNvSpPr>
            <a:spLocks noGrp="1"/>
          </p:cNvSpPr>
          <p:nvPr>
            <p:ph idx="1"/>
          </p:nvPr>
        </p:nvSpPr>
        <p:spPr/>
        <p:txBody>
          <a:bodyPr/>
          <a:lstStyle/>
          <a:p>
            <a:r>
              <a:rPr lang="en-US" dirty="0"/>
              <a:t>The winning team will usually win that the big problem they’re trying to prevent is a more important issue than their opponent’s</a:t>
            </a:r>
          </a:p>
          <a:p>
            <a:r>
              <a:rPr lang="en-US" dirty="0"/>
              <a:t>Look for major concessions in the debate. Circle it on your notes. Did a team conceding major points impact out whether the affirmative is a good idea?</a:t>
            </a:r>
          </a:p>
          <a:p>
            <a:r>
              <a:rPr lang="en-US" dirty="0"/>
              <a:t>Have fun. You are also a part of the debate. </a:t>
            </a:r>
          </a:p>
          <a:p>
            <a:r>
              <a:rPr lang="en-US" dirty="0"/>
              <a:t>It’s okay to feel uncertain. Their job is to persuade you to vote for them. Vote for the team who did the best debating. The only wrong decision is NO decision. </a:t>
            </a:r>
          </a:p>
        </p:txBody>
      </p:sp>
    </p:spTree>
    <p:extLst>
      <p:ext uri="{BB962C8B-B14F-4D97-AF65-F5344CB8AC3E}">
        <p14:creationId xmlns:p14="http://schemas.microsoft.com/office/powerpoint/2010/main" val="274445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Three people on a boat near icebergs">
            <a:extLst>
              <a:ext uri="{FF2B5EF4-FFF2-40B4-BE49-F238E27FC236}">
                <a16:creationId xmlns:a16="http://schemas.microsoft.com/office/drawing/2014/main" id="{84400B2C-A720-464C-304A-5FB5E9589B5F}"/>
              </a:ext>
            </a:extLst>
          </p:cNvPr>
          <p:cNvPicPr>
            <a:picLocks noChangeAspect="1"/>
          </p:cNvPicPr>
          <p:nvPr/>
        </p:nvPicPr>
        <p:blipFill>
          <a:blip r:embed="rId2"/>
          <a:srcRect l="18790" t="9091" r="-1" b="-1"/>
          <a:stretch>
            <a:fillRect/>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9091E-8578-1E84-8C8F-1F83A122150E}"/>
              </a:ext>
            </a:extLst>
          </p:cNvPr>
          <p:cNvSpPr>
            <a:spLocks noGrp="1"/>
          </p:cNvSpPr>
          <p:nvPr>
            <p:ph type="title"/>
          </p:nvPr>
        </p:nvSpPr>
        <p:spPr>
          <a:xfrm>
            <a:off x="4063421" y="804520"/>
            <a:ext cx="6815731" cy="1049235"/>
          </a:xfrm>
        </p:spPr>
        <p:txBody>
          <a:bodyPr>
            <a:normAutofit/>
          </a:bodyPr>
          <a:lstStyle/>
          <a:p>
            <a:r>
              <a:rPr lang="en-US">
                <a:solidFill>
                  <a:srgbClr val="FFFFFE"/>
                </a:solidFill>
              </a:rPr>
              <a:t>What is policy debate</a:t>
            </a:r>
          </a:p>
        </p:txBody>
      </p:sp>
      <p:cxnSp>
        <p:nvCxnSpPr>
          <p:cNvPr id="12" name="Straight Connector 11">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5A8DC6"/>
            </a:solidFill>
          </a:ln>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5FDC8C42-8B06-BD36-E83D-3059CA98F669}"/>
              </a:ext>
            </a:extLst>
          </p:cNvPr>
          <p:cNvSpPr>
            <a:spLocks noGrp="1"/>
          </p:cNvSpPr>
          <p:nvPr>
            <p:ph idx="1"/>
          </p:nvPr>
        </p:nvSpPr>
        <p:spPr>
          <a:xfrm>
            <a:off x="4063421" y="2015733"/>
            <a:ext cx="6815731" cy="4021267"/>
          </a:xfrm>
        </p:spPr>
        <p:txBody>
          <a:bodyPr>
            <a:normAutofit/>
          </a:bodyPr>
          <a:lstStyle/>
          <a:p>
            <a:pPr>
              <a:buClr>
                <a:srgbClr val="5A8DC6"/>
              </a:buClr>
            </a:pPr>
            <a:r>
              <a:rPr lang="en-US" dirty="0">
                <a:solidFill>
                  <a:srgbClr val="FFFFFE"/>
                </a:solidFill>
              </a:rPr>
              <a:t>Two on Two debate format that argues for and against a resolution involving a proposed change by the US Federal Government in concerns to the arctic.</a:t>
            </a:r>
          </a:p>
          <a:p>
            <a:pPr>
              <a:buClr>
                <a:srgbClr val="5A8DC6"/>
              </a:buClr>
            </a:pPr>
            <a:r>
              <a:rPr lang="en-US" dirty="0">
                <a:solidFill>
                  <a:srgbClr val="FFFFFE"/>
                </a:solidFill>
              </a:rPr>
              <a:t>The affirmative team argues for the resolution and the negative team argues that the affirmative team is wrong.</a:t>
            </a:r>
          </a:p>
          <a:p>
            <a:pPr>
              <a:buClr>
                <a:srgbClr val="5A8DC6"/>
              </a:buClr>
            </a:pPr>
            <a:r>
              <a:rPr lang="en-US" dirty="0">
                <a:solidFill>
                  <a:srgbClr val="FFFFFE"/>
                </a:solidFill>
              </a:rPr>
              <a:t>At the end of the round (after </a:t>
            </a:r>
            <a:r>
              <a:rPr lang="en-US" dirty="0" err="1">
                <a:solidFill>
                  <a:srgbClr val="FFFFFE"/>
                </a:solidFill>
              </a:rPr>
              <a:t>ea</a:t>
            </a:r>
            <a:r>
              <a:rPr lang="en-US" dirty="0">
                <a:solidFill>
                  <a:srgbClr val="FFFFFE"/>
                </a:solidFill>
              </a:rPr>
              <a:t> debater has spoken twice) the judge will decide who WON the debate</a:t>
            </a:r>
          </a:p>
          <a:p>
            <a:pPr>
              <a:buClr>
                <a:srgbClr val="5A8DC6"/>
              </a:buClr>
            </a:pPr>
            <a:endParaRPr lang="en-US" dirty="0">
              <a:solidFill>
                <a:srgbClr val="FFFFFE"/>
              </a:solidFill>
            </a:endParaRPr>
          </a:p>
        </p:txBody>
      </p:sp>
    </p:spTree>
    <p:extLst>
      <p:ext uri="{BB962C8B-B14F-4D97-AF65-F5344CB8AC3E}">
        <p14:creationId xmlns:p14="http://schemas.microsoft.com/office/powerpoint/2010/main" val="188549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E9A610-3D98-F743-60E7-B805996ECC99}"/>
              </a:ext>
            </a:extLst>
          </p:cNvPr>
          <p:cNvPicPr>
            <a:picLocks noChangeAspect="1"/>
          </p:cNvPicPr>
          <p:nvPr/>
        </p:nvPicPr>
        <p:blipFill>
          <a:blip r:embed="rId2">
            <a:alphaModFix amt="50000"/>
            <a:grayscl/>
          </a:blip>
          <a:srcRect l="2"/>
          <a:stretch>
            <a:fillRect/>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A03A3F9-18C4-ADB0-DC9E-A76B5B61EA68}"/>
              </a:ext>
            </a:extLst>
          </p:cNvPr>
          <p:cNvSpPr>
            <a:spLocks noGrp="1"/>
          </p:cNvSpPr>
          <p:nvPr>
            <p:ph type="title"/>
          </p:nvPr>
        </p:nvSpPr>
        <p:spPr>
          <a:xfrm>
            <a:off x="1130271" y="1193800"/>
            <a:ext cx="3193050" cy="4699000"/>
          </a:xfrm>
        </p:spPr>
        <p:txBody>
          <a:bodyPr anchor="ctr">
            <a:normAutofit/>
          </a:bodyPr>
          <a:lstStyle/>
          <a:p>
            <a:r>
              <a:rPr lang="en-US" dirty="0"/>
              <a:t>Before the debate</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95B19D-B2C8-55EF-50C4-81F998E79AA4}"/>
              </a:ext>
            </a:extLst>
          </p:cNvPr>
          <p:cNvSpPr>
            <a:spLocks noGrp="1"/>
          </p:cNvSpPr>
          <p:nvPr>
            <p:ph idx="1"/>
          </p:nvPr>
        </p:nvSpPr>
        <p:spPr>
          <a:xfrm>
            <a:off x="4976636" y="1193800"/>
            <a:ext cx="6085091" cy="4699000"/>
          </a:xfrm>
        </p:spPr>
        <p:txBody>
          <a:bodyPr anchor="ctr">
            <a:normAutofit/>
          </a:bodyPr>
          <a:lstStyle/>
          <a:p>
            <a:r>
              <a:rPr lang="en-US" dirty="0"/>
              <a:t>You will get a notification (text/email) from tabroom.com that you were assigned a ballot.</a:t>
            </a:r>
          </a:p>
          <a:p>
            <a:r>
              <a:rPr lang="en-US" dirty="0"/>
              <a:t>This ballot can be found at the top right corner where your email that you signed up to </a:t>
            </a:r>
            <a:r>
              <a:rPr lang="en-US" dirty="0" err="1"/>
              <a:t>tabroom</a:t>
            </a:r>
            <a:r>
              <a:rPr lang="en-US" dirty="0"/>
              <a:t> is located. Once there click current ballots and your ballot will appear.</a:t>
            </a:r>
          </a:p>
          <a:p>
            <a:r>
              <a:rPr lang="en-US" dirty="0"/>
              <a:t>If you do not get a ballot, please stick around as we may PUSH a ballot to you. If you didn’t get a ballot, then please notify staff so we may prioritize you.</a:t>
            </a:r>
          </a:p>
          <a:p>
            <a:r>
              <a:rPr lang="en-US" dirty="0"/>
              <a:t>Once you receive your ballot, please head to the room where the debate will be located.</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1590486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n and shading circles on a sheet">
            <a:extLst>
              <a:ext uri="{FF2B5EF4-FFF2-40B4-BE49-F238E27FC236}">
                <a16:creationId xmlns:a16="http://schemas.microsoft.com/office/drawing/2014/main" id="{28E98CAE-0F9F-9275-3EE7-BF63BF169873}"/>
              </a:ext>
            </a:extLst>
          </p:cNvPr>
          <p:cNvPicPr>
            <a:picLocks noChangeAspect="1"/>
          </p:cNvPicPr>
          <p:nvPr/>
        </p:nvPicPr>
        <p:blipFill>
          <a:blip r:embed="rId2">
            <a:alphaModFix amt="50000"/>
            <a:grayscl/>
          </a:blip>
          <a:srcRect t="872" r="-1" b="2558"/>
          <a:stretch>
            <a:fillRect/>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B32D9B3-7915-1419-3853-9524FE7EE516}"/>
              </a:ext>
            </a:extLst>
          </p:cNvPr>
          <p:cNvSpPr>
            <a:spLocks noGrp="1"/>
          </p:cNvSpPr>
          <p:nvPr>
            <p:ph type="title"/>
          </p:nvPr>
        </p:nvSpPr>
        <p:spPr>
          <a:xfrm>
            <a:off x="1130271" y="1193800"/>
            <a:ext cx="3193050" cy="4699000"/>
          </a:xfrm>
        </p:spPr>
        <p:txBody>
          <a:bodyPr anchor="ctr">
            <a:normAutofit/>
          </a:bodyPr>
          <a:lstStyle/>
          <a:p>
            <a:r>
              <a:rPr lang="en-US" dirty="0"/>
              <a:t>Before the Debate</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D3307E-6E75-FE6E-3F25-63BC190B8743}"/>
              </a:ext>
            </a:extLst>
          </p:cNvPr>
          <p:cNvSpPr>
            <a:spLocks noGrp="1"/>
          </p:cNvSpPr>
          <p:nvPr>
            <p:ph idx="1"/>
          </p:nvPr>
        </p:nvSpPr>
        <p:spPr>
          <a:xfrm>
            <a:off x="4976636" y="1193800"/>
            <a:ext cx="6085091" cy="4699000"/>
          </a:xfrm>
        </p:spPr>
        <p:txBody>
          <a:bodyPr anchor="ctr">
            <a:normAutofit/>
          </a:bodyPr>
          <a:lstStyle/>
          <a:p>
            <a:pPr>
              <a:lnSpc>
                <a:spcPct val="110000"/>
              </a:lnSpc>
            </a:pPr>
            <a:r>
              <a:rPr lang="en-US" dirty="0"/>
              <a:t>Try not to be biased as a judge. The debaters have been provided the evidence they are debating. Both teams will be arguing both sides of this resolution with pre-written evidence. </a:t>
            </a:r>
          </a:p>
          <a:p>
            <a:pPr>
              <a:lnSpc>
                <a:spcPct val="110000"/>
              </a:lnSpc>
            </a:pPr>
            <a:r>
              <a:rPr lang="en-US" dirty="0"/>
              <a:t>Debaters will be presenting arguments to the judge as to why their side should win. Arguments consist of Claims + Warrant + Impact.  Warrants support claims and impacts tell why those arguments matter.</a:t>
            </a:r>
          </a:p>
          <a:p>
            <a:pPr>
              <a:lnSpc>
                <a:spcPct val="110000"/>
              </a:lnSpc>
            </a:pPr>
            <a:r>
              <a:rPr lang="en-US" dirty="0"/>
              <a:t>A team not addressing an argument their opponents brought up is called conceding an argument. This may play into a winning argument for the later speeches. </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27911256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0896-839D-74B9-E4B2-2CAC9B4BAD8A}"/>
              </a:ext>
            </a:extLst>
          </p:cNvPr>
          <p:cNvSpPr>
            <a:spLocks noGrp="1"/>
          </p:cNvSpPr>
          <p:nvPr>
            <p:ph type="title"/>
          </p:nvPr>
        </p:nvSpPr>
        <p:spPr/>
        <p:txBody>
          <a:bodyPr/>
          <a:lstStyle/>
          <a:p>
            <a:r>
              <a:rPr lang="en-US" dirty="0"/>
              <a:t>What Happens in a round</a:t>
            </a:r>
          </a:p>
        </p:txBody>
      </p:sp>
      <p:sp>
        <p:nvSpPr>
          <p:cNvPr id="3" name="Content Placeholder 2">
            <a:extLst>
              <a:ext uri="{FF2B5EF4-FFF2-40B4-BE49-F238E27FC236}">
                <a16:creationId xmlns:a16="http://schemas.microsoft.com/office/drawing/2014/main" id="{8D0D83B0-576D-BEAE-00BE-02B3C57E0A2A}"/>
              </a:ext>
            </a:extLst>
          </p:cNvPr>
          <p:cNvSpPr>
            <a:spLocks noGrp="1"/>
          </p:cNvSpPr>
          <p:nvPr>
            <p:ph idx="1"/>
          </p:nvPr>
        </p:nvSpPr>
        <p:spPr/>
        <p:txBody>
          <a:bodyPr>
            <a:normAutofit fontScale="85000" lnSpcReduction="20000"/>
          </a:bodyPr>
          <a:lstStyle/>
          <a:p>
            <a:r>
              <a:rPr lang="en-US" dirty="0"/>
              <a:t>This is how the debate speeches and cross examination will happen:</a:t>
            </a:r>
          </a:p>
          <a:p>
            <a:r>
              <a:rPr lang="en-US" dirty="0"/>
              <a:t>1) 1ac – First </a:t>
            </a:r>
            <a:r>
              <a:rPr lang="en-US" b="1" dirty="0"/>
              <a:t>affirmative</a:t>
            </a:r>
            <a:r>
              <a:rPr lang="en-US" dirty="0"/>
              <a:t> constructive – 8 minutes -&gt; followed by cross x</a:t>
            </a:r>
          </a:p>
          <a:p>
            <a:r>
              <a:rPr lang="en-US" dirty="0"/>
              <a:t>2) 1nc – First </a:t>
            </a:r>
            <a:r>
              <a:rPr lang="en-US" b="1" dirty="0"/>
              <a:t>negative</a:t>
            </a:r>
            <a:r>
              <a:rPr lang="en-US" dirty="0"/>
              <a:t> constructive – 8 minutes -&gt; followed by cross x</a:t>
            </a:r>
          </a:p>
          <a:p>
            <a:r>
              <a:rPr lang="en-US" dirty="0"/>
              <a:t>3) 2ac – Second </a:t>
            </a:r>
            <a:r>
              <a:rPr lang="en-US" b="1" dirty="0"/>
              <a:t>affirmative</a:t>
            </a:r>
            <a:r>
              <a:rPr lang="en-US" dirty="0"/>
              <a:t> constructive – 8 minutes -&gt; followed by cross x</a:t>
            </a:r>
          </a:p>
          <a:p>
            <a:r>
              <a:rPr lang="en-US" dirty="0"/>
              <a:t>4) 2nc – Second </a:t>
            </a:r>
            <a:r>
              <a:rPr lang="en-US" b="1" dirty="0"/>
              <a:t>negative</a:t>
            </a:r>
            <a:r>
              <a:rPr lang="en-US" dirty="0"/>
              <a:t> constructive – 8 minutes – followed by cross x</a:t>
            </a:r>
          </a:p>
          <a:p>
            <a:r>
              <a:rPr lang="en-US" dirty="0"/>
              <a:t>5) 1nr – First </a:t>
            </a:r>
            <a:r>
              <a:rPr lang="en-US" b="1" dirty="0"/>
              <a:t>negative </a:t>
            </a:r>
            <a:r>
              <a:rPr lang="en-US" dirty="0"/>
              <a:t>rebuttal – 5 minutes </a:t>
            </a:r>
          </a:p>
          <a:p>
            <a:r>
              <a:rPr lang="en-US" dirty="0"/>
              <a:t>6) 1ar – First </a:t>
            </a:r>
            <a:r>
              <a:rPr lang="en-US" b="1" dirty="0"/>
              <a:t>affirmative</a:t>
            </a:r>
            <a:r>
              <a:rPr lang="en-US" dirty="0"/>
              <a:t> rebuttal – 5 minutes</a:t>
            </a:r>
          </a:p>
          <a:p>
            <a:r>
              <a:rPr lang="en-US" dirty="0"/>
              <a:t>7) 2nr – Second </a:t>
            </a:r>
            <a:r>
              <a:rPr lang="en-US" b="1" dirty="0"/>
              <a:t>negative</a:t>
            </a:r>
            <a:r>
              <a:rPr lang="en-US" dirty="0"/>
              <a:t> rebuttal – 5 minutes – this is the last negative speech</a:t>
            </a:r>
          </a:p>
          <a:p>
            <a:r>
              <a:rPr lang="en-US" dirty="0"/>
              <a:t>8. 2ar – Second </a:t>
            </a:r>
            <a:r>
              <a:rPr lang="en-US" b="1" dirty="0"/>
              <a:t>affirmativ</a:t>
            </a:r>
            <a:r>
              <a:rPr lang="en-US" dirty="0"/>
              <a:t>e rebuttal – 5 min – this is the last affirmative speech</a:t>
            </a:r>
          </a:p>
        </p:txBody>
      </p:sp>
    </p:spTree>
    <p:extLst>
      <p:ext uri="{BB962C8B-B14F-4D97-AF65-F5344CB8AC3E}">
        <p14:creationId xmlns:p14="http://schemas.microsoft.com/office/powerpoint/2010/main" val="31783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050B-721B-164E-E4C6-64F9B2FFDF61}"/>
              </a:ext>
            </a:extLst>
          </p:cNvPr>
          <p:cNvSpPr>
            <a:spLocks noGrp="1"/>
          </p:cNvSpPr>
          <p:nvPr>
            <p:ph type="title"/>
          </p:nvPr>
        </p:nvSpPr>
        <p:spPr>
          <a:xfrm>
            <a:off x="1451579" y="804519"/>
            <a:ext cx="9603275" cy="1049235"/>
          </a:xfrm>
        </p:spPr>
        <p:txBody>
          <a:bodyPr>
            <a:normAutofit/>
          </a:bodyPr>
          <a:lstStyle/>
          <a:p>
            <a:r>
              <a:rPr lang="en-US" dirty="0"/>
              <a:t>What happens in the round	</a:t>
            </a:r>
          </a:p>
        </p:txBody>
      </p:sp>
      <p:sp>
        <p:nvSpPr>
          <p:cNvPr id="3" name="Content Placeholder 2">
            <a:extLst>
              <a:ext uri="{FF2B5EF4-FFF2-40B4-BE49-F238E27FC236}">
                <a16:creationId xmlns:a16="http://schemas.microsoft.com/office/drawing/2014/main" id="{AC7FCBF5-47BC-E23E-1F5F-934B9685FF42}"/>
              </a:ext>
            </a:extLst>
          </p:cNvPr>
          <p:cNvSpPr>
            <a:spLocks noGrp="1"/>
          </p:cNvSpPr>
          <p:nvPr>
            <p:ph idx="1"/>
          </p:nvPr>
        </p:nvSpPr>
        <p:spPr>
          <a:xfrm>
            <a:off x="1451579" y="2015732"/>
            <a:ext cx="9603275" cy="3450613"/>
          </a:xfrm>
        </p:spPr>
        <p:txBody>
          <a:bodyPr>
            <a:normAutofit/>
          </a:bodyPr>
          <a:lstStyle/>
          <a:p>
            <a:r>
              <a:rPr lang="en-US" dirty="0"/>
              <a:t>Each team will have each debater speak twice. </a:t>
            </a:r>
          </a:p>
          <a:p>
            <a:r>
              <a:rPr lang="en-US" dirty="0"/>
              <a:t>Each constructive is 8 minutes long. Each rebuttal is 5 minutes long. Each team is provided 8 minutes of preparation time that they may utilize however they see fit during the debate. </a:t>
            </a:r>
          </a:p>
          <a:p>
            <a:r>
              <a:rPr lang="en-US" dirty="0"/>
              <a:t>Please track the debaters’ times during the team. Often, a debater forgets to take their time. </a:t>
            </a:r>
          </a:p>
        </p:txBody>
      </p:sp>
    </p:spTree>
    <p:extLst>
      <p:ext uri="{BB962C8B-B14F-4D97-AF65-F5344CB8AC3E}">
        <p14:creationId xmlns:p14="http://schemas.microsoft.com/office/powerpoint/2010/main" val="41227982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C6DE-26CC-BAEA-593A-5D93686E0A90}"/>
              </a:ext>
            </a:extLst>
          </p:cNvPr>
          <p:cNvSpPr>
            <a:spLocks noGrp="1"/>
          </p:cNvSpPr>
          <p:nvPr>
            <p:ph type="title"/>
          </p:nvPr>
        </p:nvSpPr>
        <p:spPr>
          <a:xfrm>
            <a:off x="1451579" y="804519"/>
            <a:ext cx="9603275" cy="1049235"/>
          </a:xfrm>
        </p:spPr>
        <p:txBody>
          <a:bodyPr>
            <a:normAutofit/>
          </a:bodyPr>
          <a:lstStyle/>
          <a:p>
            <a:r>
              <a:rPr lang="en-US" dirty="0"/>
              <a:t>What happens in a round	</a:t>
            </a:r>
          </a:p>
        </p:txBody>
      </p:sp>
      <p:sp>
        <p:nvSpPr>
          <p:cNvPr id="3" name="Content Placeholder 2">
            <a:extLst>
              <a:ext uri="{FF2B5EF4-FFF2-40B4-BE49-F238E27FC236}">
                <a16:creationId xmlns:a16="http://schemas.microsoft.com/office/drawing/2014/main" id="{051F7691-956A-B753-5939-8CFF809BFBD4}"/>
              </a:ext>
            </a:extLst>
          </p:cNvPr>
          <p:cNvSpPr>
            <a:spLocks noGrp="1"/>
          </p:cNvSpPr>
          <p:nvPr>
            <p:ph idx="1"/>
          </p:nvPr>
        </p:nvSpPr>
        <p:spPr>
          <a:xfrm>
            <a:off x="1451579" y="2015732"/>
            <a:ext cx="9603275" cy="3450613"/>
          </a:xfrm>
        </p:spPr>
        <p:txBody>
          <a:bodyPr>
            <a:normAutofit/>
          </a:bodyPr>
          <a:lstStyle/>
          <a:p>
            <a:r>
              <a:rPr lang="en-US" dirty="0"/>
              <a:t>The first 4 speeches in a round are constructive where they introduce their arguments to the judge. </a:t>
            </a:r>
          </a:p>
          <a:p>
            <a:r>
              <a:rPr lang="en-US" dirty="0"/>
              <a:t>After each constructive is a 3-minute cross examination period where the opponents ask questions of the speaking team.  Debaters usually utilize cross x as a point of clarity with what happened or to ask leading questions about the opponents' arguments.</a:t>
            </a:r>
          </a:p>
          <a:p>
            <a:r>
              <a:rPr lang="en-US" dirty="0"/>
              <a:t>After the last constructive (2nc) each team will conclude with their 4 rebuttal where debaters present to the judge the best reasons why they should win the debate. </a:t>
            </a:r>
          </a:p>
        </p:txBody>
      </p:sp>
    </p:spTree>
    <p:extLst>
      <p:ext uri="{BB962C8B-B14F-4D97-AF65-F5344CB8AC3E}">
        <p14:creationId xmlns:p14="http://schemas.microsoft.com/office/powerpoint/2010/main" val="301879331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57B17-6256-FF6A-3286-F70CBB2BBEDC}"/>
              </a:ext>
            </a:extLst>
          </p:cNvPr>
          <p:cNvSpPr>
            <a:spLocks noGrp="1"/>
          </p:cNvSpPr>
          <p:nvPr>
            <p:ph type="title"/>
          </p:nvPr>
        </p:nvSpPr>
        <p:spPr>
          <a:xfrm>
            <a:off x="1451579" y="1376053"/>
            <a:ext cx="9405891" cy="1002990"/>
          </a:xfrm>
        </p:spPr>
        <p:txBody>
          <a:bodyPr anchor="ctr">
            <a:normAutofit/>
          </a:bodyPr>
          <a:lstStyle/>
          <a:p>
            <a:r>
              <a:rPr lang="en-US" dirty="0"/>
              <a:t>During the Debate</a:t>
            </a:r>
          </a:p>
        </p:txBody>
      </p:sp>
      <p:sp>
        <p:nvSpPr>
          <p:cNvPr id="3" name="Content Placeholder 2">
            <a:extLst>
              <a:ext uri="{FF2B5EF4-FFF2-40B4-BE49-F238E27FC236}">
                <a16:creationId xmlns:a16="http://schemas.microsoft.com/office/drawing/2014/main" id="{05FBDADF-4090-720D-E22A-6DF2DE791394}"/>
              </a:ext>
            </a:extLst>
          </p:cNvPr>
          <p:cNvSpPr>
            <a:spLocks noGrp="1"/>
          </p:cNvSpPr>
          <p:nvPr>
            <p:ph idx="1"/>
          </p:nvPr>
        </p:nvSpPr>
        <p:spPr>
          <a:xfrm>
            <a:off x="1451579" y="2464991"/>
            <a:ext cx="9405891" cy="2403571"/>
          </a:xfrm>
        </p:spPr>
        <p:txBody>
          <a:bodyPr>
            <a:normAutofit/>
          </a:bodyPr>
          <a:lstStyle/>
          <a:p>
            <a:r>
              <a:rPr lang="en-US" dirty="0"/>
              <a:t>The Affirmative team will attempt to show a problem that is occurring right now and what the federal government should do about it.</a:t>
            </a:r>
          </a:p>
          <a:p>
            <a:r>
              <a:rPr lang="en-US" dirty="0"/>
              <a:t>The negative team will attempt to show that the affirmative team’s proposal is wrong. </a:t>
            </a:r>
          </a:p>
          <a:p>
            <a:r>
              <a:rPr lang="en-US" dirty="0"/>
              <a:t>Your job as a judge is to evaluate and decide if the affirmative team’s plan is a good (vote </a:t>
            </a:r>
            <a:r>
              <a:rPr lang="en-US" dirty="0" err="1"/>
              <a:t>aff</a:t>
            </a:r>
            <a:r>
              <a:rPr lang="en-US" dirty="0"/>
              <a:t>) or bad (vote neg)</a:t>
            </a:r>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37968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06806-9BCD-B74F-9A15-C5032D5CB206}"/>
              </a:ext>
            </a:extLst>
          </p:cNvPr>
          <p:cNvSpPr>
            <a:spLocks noGrp="1"/>
          </p:cNvSpPr>
          <p:nvPr>
            <p:ph type="title"/>
          </p:nvPr>
        </p:nvSpPr>
        <p:spPr>
          <a:xfrm>
            <a:off x="1451579" y="1376053"/>
            <a:ext cx="9405891" cy="1002990"/>
          </a:xfrm>
        </p:spPr>
        <p:txBody>
          <a:bodyPr anchor="ctr">
            <a:normAutofit/>
          </a:bodyPr>
          <a:lstStyle/>
          <a:p>
            <a:r>
              <a:rPr lang="en-US" dirty="0"/>
              <a:t>After the round is done</a:t>
            </a:r>
          </a:p>
        </p:txBody>
      </p:sp>
      <p:sp>
        <p:nvSpPr>
          <p:cNvPr id="3" name="Content Placeholder 2">
            <a:extLst>
              <a:ext uri="{FF2B5EF4-FFF2-40B4-BE49-F238E27FC236}">
                <a16:creationId xmlns:a16="http://schemas.microsoft.com/office/drawing/2014/main" id="{AA549B52-6320-347E-D478-0E70307A422A}"/>
              </a:ext>
            </a:extLst>
          </p:cNvPr>
          <p:cNvSpPr>
            <a:spLocks noGrp="1"/>
          </p:cNvSpPr>
          <p:nvPr>
            <p:ph idx="1"/>
          </p:nvPr>
        </p:nvSpPr>
        <p:spPr>
          <a:xfrm>
            <a:off x="1451579" y="2464991"/>
            <a:ext cx="9405891" cy="2403571"/>
          </a:xfrm>
        </p:spPr>
        <p:txBody>
          <a:bodyPr>
            <a:normAutofit/>
          </a:bodyPr>
          <a:lstStyle/>
          <a:p>
            <a:pPr>
              <a:lnSpc>
                <a:spcPct val="110000"/>
              </a:lnSpc>
            </a:pPr>
            <a:r>
              <a:rPr lang="en-US" sz="1400" dirty="0"/>
              <a:t>You will be asked to do a few things.</a:t>
            </a:r>
          </a:p>
          <a:p>
            <a:pPr>
              <a:lnSpc>
                <a:spcPct val="110000"/>
              </a:lnSpc>
            </a:pPr>
            <a:r>
              <a:rPr lang="en-US" sz="1400" dirty="0"/>
              <a:t>The judge will assign a winner and loser in the debate and a reason why the judge voted that way. Did the affirmative team prove that the affirmative is a good idea? If so, vote </a:t>
            </a:r>
            <a:r>
              <a:rPr lang="en-US" sz="1400" dirty="0" err="1"/>
              <a:t>aff</a:t>
            </a:r>
            <a:r>
              <a:rPr lang="en-US" sz="1400" dirty="0"/>
              <a:t>. If not, vote neg. </a:t>
            </a:r>
          </a:p>
          <a:p>
            <a:pPr>
              <a:lnSpc>
                <a:spcPct val="110000"/>
              </a:lnSpc>
            </a:pPr>
            <a:r>
              <a:rPr lang="en-US" sz="1400" dirty="0"/>
              <a:t>Please give feedback and comments that are both constructive and encouraging to the debaters. Judges are educator and should behave as such. If the judge found interesting points during the debate, please highlight that in the feedback area.</a:t>
            </a:r>
          </a:p>
          <a:p>
            <a:pPr>
              <a:lnSpc>
                <a:spcPct val="110000"/>
              </a:lnSpc>
            </a:pPr>
            <a:r>
              <a:rPr lang="en-US" sz="1400" dirty="0"/>
              <a:t>Each judge will also rank each speaker 1-4 in the round and assign them speaker points. We kindly ask give them between a 28 – 30 speaker points. You may assign them lower points but please only do so if something occurred in the debate that would warrant it.</a:t>
            </a:r>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428119359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818A4015434342ABA9E90B918926C4" ma:contentTypeVersion="6" ma:contentTypeDescription="Create a new document." ma:contentTypeScope="" ma:versionID="6ed9f308be2ff0d231a0f1188f51f5f5">
  <xsd:schema xmlns:xsd="http://www.w3.org/2001/XMLSchema" xmlns:xs="http://www.w3.org/2001/XMLSchema" xmlns:p="http://schemas.microsoft.com/office/2006/metadata/properties" xmlns:ns3="9f0d5f29-9003-473b-bdc5-ffd05055d243" targetNamespace="http://schemas.microsoft.com/office/2006/metadata/properties" ma:root="true" ma:fieldsID="0733f2b48b4c150a29d763e6082f7293" ns3:_="">
    <xsd:import namespace="9f0d5f29-9003-473b-bdc5-ffd05055d24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d5f29-9003-473b-bdc5-ffd05055d24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f0d5f29-9003-473b-bdc5-ffd05055d243" xsi:nil="true"/>
  </documentManagement>
</p:properties>
</file>

<file path=customXml/itemProps1.xml><?xml version="1.0" encoding="utf-8"?>
<ds:datastoreItem xmlns:ds="http://schemas.openxmlformats.org/officeDocument/2006/customXml" ds:itemID="{82E57F9B-7E1D-47DD-92DC-CBE8A74DA2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d5f29-9003-473b-bdc5-ffd05055d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479161-EA48-4CB4-A695-CF0972D9D82E}">
  <ds:schemaRefs>
    <ds:schemaRef ds:uri="http://schemas.microsoft.com/sharepoint/v3/contenttype/forms"/>
  </ds:schemaRefs>
</ds:datastoreItem>
</file>

<file path=customXml/itemProps3.xml><?xml version="1.0" encoding="utf-8"?>
<ds:datastoreItem xmlns:ds="http://schemas.openxmlformats.org/officeDocument/2006/customXml" ds:itemID="{2F2BAB61-6F14-4E68-9AB8-268B448497D7}">
  <ds:schemaRefs>
    <ds:schemaRef ds:uri="http://schemas.openxmlformats.org/package/2006/metadata/core-properties"/>
    <ds:schemaRef ds:uri="http://schemas.microsoft.com/office/2006/documentManagement/types"/>
    <ds:schemaRef ds:uri="9f0d5f29-9003-473b-bdc5-ffd05055d243"/>
    <ds:schemaRef ds:uri="http://purl.org/dc/terms/"/>
    <ds:schemaRef ds:uri="http://schemas.microsoft.com/office/infopath/2007/PartnerControls"/>
    <ds:schemaRef ds:uri="http://www.w3.org/XML/1998/namespace"/>
    <ds:schemaRef ds:uri="http://purl.org/dc/elements/1.1/"/>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7677b261-dbfd-4da1-97ce-963fbf09c1c4}" enabled="0" method="" siteId="{7677b261-dbfd-4da1-97ce-963fbf09c1c4}" removed="1"/>
</clbl:labelList>
</file>

<file path=docProps/app.xml><?xml version="1.0" encoding="utf-8"?>
<Properties xmlns="http://schemas.openxmlformats.org/officeDocument/2006/extended-properties" xmlns:vt="http://schemas.openxmlformats.org/officeDocument/2006/docPropsVTypes">
  <Template>Gallery</Template>
  <TotalTime>65</TotalTime>
  <Words>932</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Gallery</vt:lpstr>
      <vt:lpstr>How to Judge Policy Debate</vt:lpstr>
      <vt:lpstr>What is policy debate</vt:lpstr>
      <vt:lpstr>Before the debate</vt:lpstr>
      <vt:lpstr>Before the Debate</vt:lpstr>
      <vt:lpstr>What Happens in a round</vt:lpstr>
      <vt:lpstr>What happens in the round </vt:lpstr>
      <vt:lpstr>What happens in a round </vt:lpstr>
      <vt:lpstr>During the Debate</vt:lpstr>
      <vt:lpstr>After the round is done</vt:lpstr>
      <vt:lpstr>Tips on judging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barquin</dc:creator>
  <cp:lastModifiedBy>Joseph barquin</cp:lastModifiedBy>
  <cp:revision>2</cp:revision>
  <dcterms:created xsi:type="dcterms:W3CDTF">2025-07-31T04:21:18Z</dcterms:created>
  <dcterms:modified xsi:type="dcterms:W3CDTF">2025-10-01T20:47:51Z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0x0101005A818A4015434342ABA9E90B918926C4</vt:lpwstr>
  </property>
</Properties>
</file>