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43"/>
  </p:notesMasterIdLst>
  <p:sldIdLst>
    <p:sldId id="256" r:id="rId5"/>
    <p:sldId id="295" r:id="rId6"/>
    <p:sldId id="362" r:id="rId7"/>
    <p:sldId id="368" r:id="rId8"/>
    <p:sldId id="369" r:id="rId9"/>
    <p:sldId id="406" r:id="rId10"/>
    <p:sldId id="410" r:id="rId11"/>
    <p:sldId id="373" r:id="rId12"/>
    <p:sldId id="375" r:id="rId13"/>
    <p:sldId id="407" r:id="rId14"/>
    <p:sldId id="377" r:id="rId15"/>
    <p:sldId id="408" r:id="rId16"/>
    <p:sldId id="411" r:id="rId17"/>
    <p:sldId id="380" r:id="rId18"/>
    <p:sldId id="381" r:id="rId19"/>
    <p:sldId id="412" r:id="rId20"/>
    <p:sldId id="383" r:id="rId21"/>
    <p:sldId id="405" r:id="rId22"/>
    <p:sldId id="409" r:id="rId23"/>
    <p:sldId id="363" r:id="rId24"/>
    <p:sldId id="386" r:id="rId25"/>
    <p:sldId id="387" r:id="rId26"/>
    <p:sldId id="388" r:id="rId27"/>
    <p:sldId id="413" r:id="rId28"/>
    <p:sldId id="391" r:id="rId29"/>
    <p:sldId id="392" r:id="rId30"/>
    <p:sldId id="393" r:id="rId31"/>
    <p:sldId id="394" r:id="rId32"/>
    <p:sldId id="378" r:id="rId33"/>
    <p:sldId id="396" r:id="rId34"/>
    <p:sldId id="397" r:id="rId35"/>
    <p:sldId id="398" r:id="rId36"/>
    <p:sldId id="399" r:id="rId37"/>
    <p:sldId id="414" r:id="rId38"/>
    <p:sldId id="401" r:id="rId39"/>
    <p:sldId id="402" r:id="rId40"/>
    <p:sldId id="403" r:id="rId41"/>
    <p:sldId id="310" r:id="rId4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9DB69-BADD-4C7B-B0C8-9B33E7146DB3}" v="1" dt="2025-10-27T01:04:17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718"/>
  </p:normalViewPr>
  <p:slideViewPr>
    <p:cSldViewPr snapToGrid="0" snapToObjects="1">
      <p:cViewPr varScale="1">
        <p:scale>
          <a:sx n="94" d="100"/>
          <a:sy n="94" d="100"/>
        </p:scale>
        <p:origin x="2366" y="2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3CA3B-6FFF-8E4B-8564-9BF322D7F4EF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EAC3-25C7-104C-99C2-19941016B6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1EAC3-25C7-104C-99C2-19941016B69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2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Frame">
            <a:extLst>
              <a:ext uri="{FF2B5EF4-FFF2-40B4-BE49-F238E27FC236}">
                <a16:creationId xmlns:a16="http://schemas.microsoft.com/office/drawing/2014/main" id="{63836590-C693-E44E-888F-68C1A1F8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0546" y="-43815"/>
            <a:ext cx="10159618" cy="7859903"/>
            <a:chOff x="-50546" y="-43815"/>
            <a:chExt cx="10159618" cy="785990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E49855-1ACB-4144-9FD0-906D9279351C}"/>
                </a:ext>
              </a:extLst>
            </p:cNvPr>
            <p:cNvSpPr/>
            <p:nvPr userDrawn="1"/>
          </p:nvSpPr>
          <p:spPr>
            <a:xfrm>
              <a:off x="716214" y="804553"/>
              <a:ext cx="8625972" cy="6163294"/>
            </a:xfrm>
            <a:prstGeom prst="rect">
              <a:avLst/>
            </a:prstGeom>
            <a:noFill/>
            <a:ln w="34925" cap="rnd">
              <a:solidFill>
                <a:schemeClr val="accent1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Graphic 31">
              <a:extLst>
                <a:ext uri="{FF2B5EF4-FFF2-40B4-BE49-F238E27FC236}">
                  <a16:creationId xmlns:a16="http://schemas.microsoft.com/office/drawing/2014/main" id="{74758229-A4F9-CA41-80CF-06243BACDEB7}"/>
                </a:ext>
              </a:extLst>
            </p:cNvPr>
            <p:cNvSpPr/>
            <p:nvPr/>
          </p:nvSpPr>
          <p:spPr>
            <a:xfrm>
              <a:off x="-50546" y="-43815"/>
              <a:ext cx="10159618" cy="7859903"/>
            </a:xfrm>
            <a:custGeom>
              <a:avLst/>
              <a:gdLst>
                <a:gd name="connsiteX0" fmla="*/ 0 w 10159618"/>
                <a:gd name="connsiteY0" fmla="*/ 0 h 7859903"/>
                <a:gd name="connsiteX1" fmla="*/ 0 w 10159618"/>
                <a:gd name="connsiteY1" fmla="*/ 7859903 h 7859903"/>
                <a:gd name="connsiteX2" fmla="*/ 10159619 w 10159618"/>
                <a:gd name="connsiteY2" fmla="*/ 7859903 h 7859903"/>
                <a:gd name="connsiteX3" fmla="*/ 10159619 w 10159618"/>
                <a:gd name="connsiteY3" fmla="*/ 0 h 7859903"/>
                <a:gd name="connsiteX4" fmla="*/ 0 w 10159618"/>
                <a:gd name="connsiteY4" fmla="*/ 0 h 7859903"/>
                <a:gd name="connsiteX5" fmla="*/ 9536430 w 10159618"/>
                <a:gd name="connsiteY5" fmla="*/ 7166356 h 7859903"/>
                <a:gd name="connsiteX6" fmla="*/ 625348 w 10159618"/>
                <a:gd name="connsiteY6" fmla="*/ 7166356 h 7859903"/>
                <a:gd name="connsiteX7" fmla="*/ 625348 w 10159618"/>
                <a:gd name="connsiteY7" fmla="*/ 693674 h 7859903"/>
                <a:gd name="connsiteX8" fmla="*/ 9536430 w 10159618"/>
                <a:gd name="connsiteY8" fmla="*/ 693674 h 7859903"/>
                <a:gd name="connsiteX9" fmla="*/ 9536430 w 10159618"/>
                <a:gd name="connsiteY9" fmla="*/ 7166356 h 785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9618" h="7859903">
                  <a:moveTo>
                    <a:pt x="0" y="0"/>
                  </a:moveTo>
                  <a:lnTo>
                    <a:pt x="0" y="7859903"/>
                  </a:lnTo>
                  <a:lnTo>
                    <a:pt x="10159619" y="7859903"/>
                  </a:lnTo>
                  <a:lnTo>
                    <a:pt x="10159619" y="0"/>
                  </a:lnTo>
                  <a:lnTo>
                    <a:pt x="0" y="0"/>
                  </a:lnTo>
                  <a:close/>
                  <a:moveTo>
                    <a:pt x="9536430" y="7166356"/>
                  </a:moveTo>
                  <a:lnTo>
                    <a:pt x="625348" y="7166356"/>
                  </a:lnTo>
                  <a:lnTo>
                    <a:pt x="625348" y="693674"/>
                  </a:lnTo>
                  <a:lnTo>
                    <a:pt x="9536430" y="693674"/>
                  </a:lnTo>
                  <a:lnTo>
                    <a:pt x="9536430" y="716635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Employee of the month">
            <a:extLst>
              <a:ext uri="{FF2B5EF4-FFF2-40B4-BE49-F238E27FC236}">
                <a16:creationId xmlns:a16="http://schemas.microsoft.com/office/drawing/2014/main" id="{6EA09C00-57E5-E64D-930E-8C0789FD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86" y="1746673"/>
            <a:ext cx="8674100" cy="3619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awarded to">
            <a:extLst>
              <a:ext uri="{FF2B5EF4-FFF2-40B4-BE49-F238E27FC236}">
                <a16:creationId xmlns:a16="http://schemas.microsoft.com/office/drawing/2014/main" id="{83503226-5D2A-194C-A9D5-8F8876826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7718" y="2703158"/>
            <a:ext cx="3382963" cy="3750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Name">
            <a:extLst>
              <a:ext uri="{FF2B5EF4-FFF2-40B4-BE49-F238E27FC236}">
                <a16:creationId xmlns:a16="http://schemas.microsoft.com/office/drawing/2014/main" id="{609494BD-D9F4-A14A-AADA-EF7ABEF7BB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49" y="3219450"/>
            <a:ext cx="8674099" cy="1114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in recognition of your dedication, passion, and hard work">
            <a:extLst>
              <a:ext uri="{FF2B5EF4-FFF2-40B4-BE49-F238E27FC236}">
                <a16:creationId xmlns:a16="http://schemas.microsoft.com/office/drawing/2014/main" id="{66A63EC3-3C12-F642-A16C-25832BBD9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1588" y="4352162"/>
            <a:ext cx="7475220" cy="793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9" name="Signed line">
            <a:extLst>
              <a:ext uri="{FF2B5EF4-FFF2-40B4-BE49-F238E27FC236}">
                <a16:creationId xmlns:a16="http://schemas.microsoft.com/office/drawing/2014/main" id="{6334E13E-A9E4-3741-8AEB-E4C98C3E6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41237" y="6165518"/>
            <a:ext cx="2746058" cy="0"/>
          </a:xfrm>
          <a:prstGeom prst="line">
            <a:avLst/>
          </a:prstGeom>
          <a:ln w="952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ibbon">
            <a:extLst>
              <a:ext uri="{FF2B5EF4-FFF2-40B4-BE49-F238E27FC236}">
                <a16:creationId xmlns:a16="http://schemas.microsoft.com/office/drawing/2014/main" id="{98B9C3A6-9561-D542-831A-CFACD4D66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0471" y="-43815"/>
            <a:ext cx="623448" cy="1767855"/>
          </a:xfrm>
          <a:custGeom>
            <a:avLst/>
            <a:gdLst>
              <a:gd name="connsiteX0" fmla="*/ 0 w 579257"/>
              <a:gd name="connsiteY0" fmla="*/ 1642597 h 1642597"/>
              <a:gd name="connsiteX1" fmla="*/ 289571 w 579257"/>
              <a:gd name="connsiteY1" fmla="*/ 1451006 h 1642597"/>
              <a:gd name="connsiteX2" fmla="*/ 579258 w 579257"/>
              <a:gd name="connsiteY2" fmla="*/ 1642597 h 1642597"/>
              <a:gd name="connsiteX3" fmla="*/ 579258 w 579257"/>
              <a:gd name="connsiteY3" fmla="*/ 0 h 1642597"/>
              <a:gd name="connsiteX4" fmla="*/ 0 w 579257"/>
              <a:gd name="connsiteY4" fmla="*/ 0 h 16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257" h="1642597">
                <a:moveTo>
                  <a:pt x="0" y="1642597"/>
                </a:moveTo>
                <a:lnTo>
                  <a:pt x="289571" y="1451006"/>
                </a:lnTo>
                <a:lnTo>
                  <a:pt x="579258" y="1642597"/>
                </a:lnTo>
                <a:lnTo>
                  <a:pt x="5792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14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76A1714-ED57-AC4F-9CA2-C17DD645BC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3358" y="5608991"/>
            <a:ext cx="3227110" cy="512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B8A-E87E-5243-91E2-23DB061DE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7063" y="6236009"/>
            <a:ext cx="322711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cxnSp>
        <p:nvCxnSpPr>
          <p:cNvPr id="23" name="Signed line">
            <a:extLst>
              <a:ext uri="{FF2B5EF4-FFF2-40B4-BE49-F238E27FC236}">
                <a16:creationId xmlns:a16="http://schemas.microsoft.com/office/drawing/2014/main" id="{4B66B59D-F8B2-3B48-BAEE-850FE7064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15957" y="6165518"/>
            <a:ext cx="2746058" cy="0"/>
          </a:xfrm>
          <a:prstGeom prst="line">
            <a:avLst/>
          </a:prstGeom>
          <a:ln w="952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F68F02C-BA1E-924F-8ACD-DEE85CF2EF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1783" y="6236009"/>
            <a:ext cx="322711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1" y="0"/>
            <a:ext cx="10058399" cy="777648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8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01" y="612000"/>
            <a:ext cx="9149475" cy="4304400"/>
          </a:xfrm>
        </p:spPr>
        <p:txBody>
          <a:bodyPr anchor="b"/>
          <a:lstStyle>
            <a:lvl1pPr algn="l">
              <a:defRPr sz="72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6059924" cy="2040254"/>
          </a:xfrm>
        </p:spPr>
        <p:txBody>
          <a:bodyPr/>
          <a:lstStyle>
            <a:lvl1pPr marL="0" indent="0" algn="l">
              <a:buNone/>
              <a:defRPr sz="1320" cap="all" spc="248" baseline="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BCB2-C509-1FFF-2BBD-C24835499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00" y="1502775"/>
            <a:ext cx="3712963" cy="3514347"/>
          </a:xfrm>
        </p:spPr>
        <p:txBody>
          <a:bodyPr>
            <a:normAutofit/>
          </a:bodyPr>
          <a:lstStyle/>
          <a:p>
            <a:r>
              <a:rPr lang="en-US" dirty="0"/>
              <a:t>JHS Online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AA114-6078-346E-1F5F-520CADF82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72768"/>
            <a:ext cx="3712963" cy="1089205"/>
          </a:xfrm>
        </p:spPr>
        <p:txBody>
          <a:bodyPr>
            <a:normAutofit/>
          </a:bodyPr>
          <a:lstStyle/>
          <a:p>
            <a:r>
              <a:rPr lang="en-US" dirty="0"/>
              <a:t>October 2025</a:t>
            </a:r>
          </a:p>
        </p:txBody>
      </p:sp>
      <p:pic>
        <p:nvPicPr>
          <p:cNvPr id="24" name="Picture 23" descr="A hand holding a gold medal&#10;&#10;Description automatically generated">
            <a:extLst>
              <a:ext uri="{FF2B5EF4-FFF2-40B4-BE49-F238E27FC236}">
                <a16:creationId xmlns:a16="http://schemas.microsoft.com/office/drawing/2014/main" id="{F6629520-0469-52C6-C8EE-70564C04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93" r="25848"/>
          <a:stretch/>
        </p:blipFill>
        <p:spPr>
          <a:xfrm>
            <a:off x="4741625" y="1057283"/>
            <a:ext cx="5316775" cy="5657842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val="14562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4BC2-2B19-F679-51DE-09ABD4DD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00E142-D392-C048-9E27-9775E0F52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Caroline Beam,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Brooklyn Jackson,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</a:t>
            </a:r>
            <a:r>
              <a:rPr lang="en-US" sz="4400" dirty="0" err="1"/>
              <a:t>Uap</a:t>
            </a:r>
            <a:r>
              <a:rPr lang="en-US" sz="4400" dirty="0"/>
              <a:t> Pau,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7A2E40B-A4EC-1D3D-30F4-9C076DEB8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Informative Speaking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50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A4A3A-87EF-78A9-30FF-142F75EC9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8BF3582-F790-8E2F-7677-4AC2C2941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Caleb Fernandes,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Sophie Qin,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Orion </a:t>
            </a:r>
            <a:r>
              <a:rPr lang="en-US" sz="4400" dirty="0" err="1"/>
              <a:t>Pawlisz</a:t>
            </a:r>
            <a:r>
              <a:rPr lang="en-US" sz="4400" dirty="0"/>
              <a:t>, Skiatook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B3B0679-603C-40CC-8ADD-783F54F0E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International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30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E53EA-5377-C518-8D2B-B76DB4942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78D09AF-A0BD-4715-4160-E90E80CA5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Marshall Jahn, Jenks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4E110FE-9AAC-8E5A-B349-683DF44AE7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Monologue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599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F525B-8C73-4805-FFD1-2FC46F495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1BA9C93-C20D-BF7D-894F-92476B887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Alyssa Xiang,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Felicia Ciulla, Cherokee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Emilie Halbrook,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5117A78-5C65-A09B-AD2B-7652BEC59C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Original Spoken Word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532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64AA3-C8AE-BF7A-67BE-3B1823DB3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DFC66A7-849D-D11C-7407-A802ACE0B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Yun Lin,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Esther Niang,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Morgan Archer, Avon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5AC8798-608D-677A-F550-E33C47AF1D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Poetry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553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CE179-79FA-7454-22C0-8FBA7AA2C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05F70DD-AE67-21B4-88D3-5DE1CF57D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Sophie Qin,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Alina Siddiqui,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Cing Nem,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36AD5E4-B791-4462-17CC-4ED4D533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Pro-Con Challenge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395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3DC7D-6595-870C-401F-0B5EE607B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B4ADADA-270C-07DB-18C8-3D3CC0AB1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George Lee, Green Valley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Melany Banuelos Mondragon, Green Valley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62A8BF7-E507-DCC0-EB8D-830EB048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528733"/>
            <a:ext cx="9341186" cy="2040254"/>
          </a:xfrm>
        </p:spPr>
        <p:txBody>
          <a:bodyPr/>
          <a:lstStyle/>
          <a:p>
            <a:r>
              <a:rPr lang="en-US" sz="6000" dirty="0"/>
              <a:t>POI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219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ADEE6-672B-EAE1-73D7-B80EE4C57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7C24BE2-407F-0EBE-EDA0-CFF0FC7C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Sophie Qin,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</a:t>
            </a:r>
            <a:r>
              <a:rPr lang="en-US" sz="4400" dirty="0" err="1"/>
              <a:t>Marenn</a:t>
            </a:r>
            <a:r>
              <a:rPr lang="en-US" sz="4400" dirty="0"/>
              <a:t> Wood,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TIE: Scarlett Elias &amp; Emma Thurman,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B49FF11-D843-6E9B-1600-429697492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Prose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881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4D91A-1C06-E8E0-89C2-709FF69D6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445CB22-8CC7-8884-77AA-53C71E5B5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Priya Curley, Curley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Chelsea Tellez,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0843253-101D-D777-DBDC-57C509FB3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Storytelling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448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0030-81C5-E19B-5657-34C0CCB0C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8BAD27-2C90-7E20-B802-BE0A30440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Pranav Kolluri,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Daniel Chang, Clark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</a:t>
            </a:r>
            <a:r>
              <a:rPr lang="en-US" sz="4400" dirty="0" err="1"/>
              <a:t>Rivir</a:t>
            </a:r>
            <a:r>
              <a:rPr lang="en-US" sz="4400" dirty="0"/>
              <a:t> Worley, Skiatook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0B084FF-4A74-118C-75D6-D58A81267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US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347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805C-A5C9-50EB-0515-C3DCC2677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Thank you so much to everyone who attended this 2</a:t>
            </a:r>
            <a:r>
              <a:rPr lang="en-US" sz="4400" baseline="30000" dirty="0"/>
              <a:t>nd</a:t>
            </a:r>
            <a:r>
              <a:rPr lang="en-US" sz="4400" dirty="0"/>
              <a:t> tournament of our online series for 2025-2026. Students represented 21 schools from 9 states and 2 countries!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49C7A-3335-5E1D-31E3-41E14D566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916214" cy="2040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the following Slides you will find the awards posting for students who placed 1</a:t>
            </a:r>
            <a:r>
              <a:rPr lang="en-US" baseline="30000" dirty="0"/>
              <a:t>st</a:t>
            </a:r>
            <a:r>
              <a:rPr lang="en-US" dirty="0"/>
              <a:t> – 3</a:t>
            </a:r>
            <a:r>
              <a:rPr lang="en-US" baseline="30000" dirty="0"/>
              <a:t>rd</a:t>
            </a:r>
            <a:r>
              <a:rPr lang="en-US" dirty="0"/>
              <a:t> in their events. </a:t>
            </a:r>
          </a:p>
          <a:p>
            <a:pPr marL="0" indent="0">
              <a:buNone/>
            </a:pPr>
            <a:r>
              <a:rPr lang="en-US" dirty="0"/>
              <a:t>Please join us again for JHS Online In October!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3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3D67-C53E-2F57-817B-D0FF06B9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84A6-0F3A-A8A5-88A7-11A2C17CF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VARSITY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58157-A395-E5C8-807D-6C2688731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2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451D7-EB17-9659-C14C-5A90696E1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3AA6098-A862-C152-B105-A3E9E7AB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Eric Jiang,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Gavin Cox,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Pranav Pradeep, Jenks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C566A0C-C638-0F5F-B445-FD02713F9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BROADCASTING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57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0AF29-1E5F-BB9E-D5AE-4DD34629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5A9952F-D5F3-AB39-D419-BB42D2983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Nora Saraci-Alonso, Los Altos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Arka Debray,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Viviana Kim, Fullerton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0B84C2F-CD2A-9EB6-08B3-F574317E5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Declamation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57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81B3A-9009-82BE-E104-1CD8F552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172BD2-6B56-B554-683F-5F3F033F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Cassidy Herrmann, Avon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Eloise McCormick, Green Valley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Trisha </a:t>
            </a:r>
            <a:r>
              <a:rPr lang="en-US" sz="4400" dirty="0" err="1"/>
              <a:t>Bollapragada</a:t>
            </a:r>
            <a:r>
              <a:rPr lang="en-US" sz="4400" dirty="0"/>
              <a:t>, Quarry Lane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8D7E009-9DE9-AFD1-C1B5-29BF33814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578757" cy="2040254"/>
          </a:xfrm>
        </p:spPr>
        <p:txBody>
          <a:bodyPr/>
          <a:lstStyle/>
          <a:p>
            <a:r>
              <a:rPr lang="en-US" sz="6000" dirty="0"/>
              <a:t>Dramatic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899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5713A-856F-27E5-6FE5-0A51A52D2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5895F17-6C25-43BE-2F83-0C67C6A87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Coleman &amp; Michaelson, Green Valley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Johnson &amp; Johnson, Avon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Otey &amp; Herrmann, Avon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3360EE9-02BF-3E6B-DCE8-C062EBA3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578757" cy="2040254"/>
          </a:xfrm>
        </p:spPr>
        <p:txBody>
          <a:bodyPr/>
          <a:lstStyle/>
          <a:p>
            <a:r>
              <a:rPr lang="en-US" sz="6000" dirty="0"/>
              <a:t>Duo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8678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78CF2-C949-B0E4-4B6C-211C6EC63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B5B26D7-095E-1E17-D3EA-A12E0741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Noah Johnson, Avon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Ty Birge, Avon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Alexie Valencia, Jenks</a:t>
            </a: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4938EA1-E739-CF12-021C-895DCD76F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Humorous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3229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8A43-92BD-0EEB-DFED-F61F1523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F32E93E-9349-3AE3-DBD1-91510EF92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Kyla Thomas, Broken Arrow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Graham Bowser, Broken Arow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Madison Aranda, Round Rock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88F0172-8B8F-8CAF-3B1A-C9D7DC969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Impromptu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1286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34DBF-ADEE-DD8D-1928-98B92347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538A662-F2F2-A1C4-939A-B09A7A178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McKenzie Moore, Green Valley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Tanisi Chunder,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Catherine Luther, Bishop Gorman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84369DB-540E-1440-34CE-BBFC7D4F3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Informative Speaking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3697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2C8B-814A-1ABE-A0A4-0A7B7103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878A8FD-7A64-562D-7B54-5C20E03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Samuel Bottcher, Round Rock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Sahas Vemula,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</a:t>
            </a:r>
            <a:r>
              <a:rPr lang="en-US" sz="4400" dirty="0" err="1"/>
              <a:t>Samipa</a:t>
            </a:r>
            <a:r>
              <a:rPr lang="en-US" sz="4400" dirty="0"/>
              <a:t> Patel, Solon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568C2B8-7A95-6C32-5FF6-14DE02623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9149477" cy="2040254"/>
          </a:xfrm>
        </p:spPr>
        <p:txBody>
          <a:bodyPr/>
          <a:lstStyle/>
          <a:p>
            <a:r>
              <a:rPr lang="en-US" sz="6000" dirty="0"/>
              <a:t>International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0826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E42CD-F262-B818-26B3-B5DF4483D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3836B7F-CBCC-D749-476F-894C36B01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Marshall Jahn, Jenks</a:t>
            </a:r>
            <a:br>
              <a:rPr lang="en-US" sz="4400" dirty="0"/>
            </a:b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F4E83CE-49EF-149D-B936-E4B76EEAE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556986" cy="2040254"/>
          </a:xfrm>
        </p:spPr>
        <p:txBody>
          <a:bodyPr/>
          <a:lstStyle/>
          <a:p>
            <a:r>
              <a:rPr lang="en-US" sz="6000" dirty="0" err="1"/>
              <a:t>Monoloue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165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88662-602E-EC95-9C1D-A6DC0DEFD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1AB9-76BF-C81A-5627-2182CAE22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NOVICE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FE67F-3B4D-35D8-FF56-B96E94246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39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00593-0574-4137-1707-AA5343505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3F7143-3E89-6157-527A-BC923413F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Rosemary Li,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Arka Debray,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Arnav Iyengar,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EA79562-8BDD-A315-4BE2-F99796200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556986" cy="2040254"/>
          </a:xfrm>
        </p:spPr>
        <p:txBody>
          <a:bodyPr/>
          <a:lstStyle/>
          <a:p>
            <a:r>
              <a:rPr lang="en-US" sz="6000" dirty="0"/>
              <a:t>Original Oratory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8784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2BB96-0F41-5C77-D30B-E997A1124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2416DF-8265-F8F3-CFE2-97517454B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Nora Saraci-Alonso, Los Altos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Zoe Cheng, Los Altos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Alyssa Xiang,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7DC2BEB5-BF0E-F763-EE49-BED20875B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Original Spoken Word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4682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F7B2-8CC6-AEAE-5788-6FFCECDEE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60269A9-52F2-5EBE-CC23-3D1846E13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</a:t>
            </a:r>
            <a:r>
              <a:rPr lang="en-US" sz="4400" dirty="0" err="1"/>
              <a:t>Doyinsolami</a:t>
            </a:r>
            <a:r>
              <a:rPr lang="en-US" sz="4400" dirty="0"/>
              <a:t> Akande, Avon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Nariyah Boyer, Avon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Bladen Suter, Broken Arrow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7CE83E9-F462-BC1C-6E3A-6B452FFB9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Poetry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6507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D9BD-3496-A7AD-0F1B-4111923B4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FB1485-2291-64CC-02C7-373FA7FFC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Jordan Webb,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Eric Jiang,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Alyssa Xiang, Jenks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93ACF05-2DEF-8CDF-37C4-A80ABE481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Pro-Con Challenge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9369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5927F-72B7-73C2-E1B6-407EBE85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0BB35DB-055C-3605-0745-1B50FADD8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</a:t>
            </a:r>
            <a:r>
              <a:rPr lang="en-US" sz="4400" dirty="0" err="1"/>
              <a:t>Doyinsolami</a:t>
            </a:r>
            <a:r>
              <a:rPr lang="en-US" sz="4400" dirty="0"/>
              <a:t> Akande, Avon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Daniel Thomas, Broken Arrow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Pau Muang, Jenks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EA0B2F0-EFE6-6D59-76C5-9A66202A4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POI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807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C74EF-FC37-5DE3-D006-817FA9B4B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0EBEE4B-0B7B-9310-F8A0-1277C769D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TIE: Eric Jiang, Jenks &amp; Viviana Kim, Fullerton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Alyssa Xiang,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TIE: Arnav Iyengar &amp; Greyson Wootton,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BC50A57-DD5D-5ED7-1A82-F6D29D529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Prose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5318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217EE-F767-E1CE-49E1-5ECC438EC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65FC03-5730-F9D9-A612-3FB363E47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Viviana Kim, Fullerton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Chelsea Tellez, Jenks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1E69B2A-C4FA-D87F-D88C-3DD765F1D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>
                <a:latin typeface="Angsana New" panose="020B0502040204020203" pitchFamily="18" charset="-34"/>
                <a:cs typeface="Angsana New" panose="020B0502040204020203" pitchFamily="18" charset="-34"/>
              </a:rPr>
              <a:t>Storytelling</a:t>
            </a:r>
          </a:p>
        </p:txBody>
      </p:sp>
    </p:spTree>
    <p:extLst>
      <p:ext uri="{BB962C8B-B14F-4D97-AF65-F5344CB8AC3E}">
        <p14:creationId xmlns:p14="http://schemas.microsoft.com/office/powerpoint/2010/main" val="3924127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7225A-05CB-7CA0-5BBE-A28DFCA6A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D8E6E9E-A195-E79F-13A6-C12385443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Samuel Bottcher, Round Rock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Arin Tripathy,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Elissa Freeman-Potter, Skiatook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98C7625-9F8F-A34A-2F5D-5A114BB65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United States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72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mployee of the Month">
            <a:extLst>
              <a:ext uri="{FF2B5EF4-FFF2-40B4-BE49-F238E27FC236}">
                <a16:creationId xmlns:a16="http://schemas.microsoft.com/office/drawing/2014/main" id="{2AC801C3-155B-7A42-BE44-11E845F5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86" y="1746673"/>
            <a:ext cx="8674100" cy="361950"/>
          </a:xfrm>
        </p:spPr>
        <p:txBody>
          <a:bodyPr/>
          <a:lstStyle/>
          <a:p>
            <a:r>
              <a:rPr lang="en-US" dirty="0"/>
              <a:t>JHS Online Speech &amp; Debate October Tournament</a:t>
            </a:r>
          </a:p>
        </p:txBody>
      </p:sp>
      <p:sp>
        <p:nvSpPr>
          <p:cNvPr id="2" name="awarded to">
            <a:extLst>
              <a:ext uri="{FF2B5EF4-FFF2-40B4-BE49-F238E27FC236}">
                <a16:creationId xmlns:a16="http://schemas.microsoft.com/office/drawing/2014/main" id="{75A31F54-5C80-7842-B94E-E8D4E87C9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7718" y="2703158"/>
            <a:ext cx="3382963" cy="375094"/>
          </a:xfrm>
        </p:spPr>
        <p:txBody>
          <a:bodyPr/>
          <a:lstStyle/>
          <a:p>
            <a:r>
              <a:rPr lang="en-US" dirty="0"/>
              <a:t>Awarded to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ECB8F0C9-F718-0E42-A55B-20E6E35550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49" y="3078252"/>
            <a:ext cx="8674099" cy="1255623"/>
          </a:xfrm>
        </p:spPr>
        <p:txBody>
          <a:bodyPr/>
          <a:lstStyle/>
          <a:p>
            <a:r>
              <a:rPr lang="en-US" sz="4800" dirty="0"/>
              <a:t>STUDENT NAME</a:t>
            </a:r>
          </a:p>
          <a:p>
            <a:r>
              <a:rPr lang="en-US" sz="2400" dirty="0"/>
              <a:t>School Name</a:t>
            </a:r>
          </a:p>
        </p:txBody>
      </p:sp>
      <p:sp>
        <p:nvSpPr>
          <p:cNvPr id="4" name="in recognition of your dedication, passion, and hard work">
            <a:extLst>
              <a:ext uri="{FF2B5EF4-FFF2-40B4-BE49-F238E27FC236}">
                <a16:creationId xmlns:a16="http://schemas.microsoft.com/office/drawing/2014/main" id="{5D42F7FC-D175-5F43-951B-C26C2A545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1588" y="4352162"/>
            <a:ext cx="7475220" cy="793984"/>
          </a:xfrm>
        </p:spPr>
        <p:txBody>
          <a:bodyPr/>
          <a:lstStyle/>
          <a:p>
            <a:r>
              <a:rPr lang="en-US" sz="2000" dirty="0"/>
              <a:t>Place, Event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C7A475-9171-434D-813D-2E376EFD7C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3358" y="5848140"/>
            <a:ext cx="3227110" cy="387869"/>
          </a:xfrm>
        </p:spPr>
        <p:txBody>
          <a:bodyPr/>
          <a:lstStyle/>
          <a:p>
            <a:r>
              <a:rPr lang="en-US" sz="2800" dirty="0">
                <a:latin typeface="Freestyle Script" panose="030804020302050B0404" pitchFamily="66" charset="0"/>
              </a:rPr>
              <a:t>October 26,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5CC6F6-B7E3-3C42-9CF4-CEE68C76B4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7063" y="6236009"/>
            <a:ext cx="3227110" cy="512763"/>
          </a:xfrm>
        </p:spPr>
        <p:txBody>
          <a:bodyPr/>
          <a:lstStyle/>
          <a:p>
            <a:r>
              <a:rPr lang="en-US" dirty="0"/>
              <a:t>Tournament Manager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5CADE7-85C9-0A47-98AF-02012C5040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1783" y="6236009"/>
            <a:ext cx="3227110" cy="51276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B4EBF-C13E-3CAF-1027-29BF0973E70C}"/>
              </a:ext>
            </a:extLst>
          </p:cNvPr>
          <p:cNvSpPr txBox="1"/>
          <p:nvPr/>
        </p:nvSpPr>
        <p:spPr>
          <a:xfrm>
            <a:off x="1966656" y="5555752"/>
            <a:ext cx="322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astanty Cortez" panose="020F0502020204030204" pitchFamily="2" charset="0"/>
              </a:rPr>
              <a:t>Betty Stanton</a:t>
            </a:r>
          </a:p>
        </p:txBody>
      </p:sp>
      <p:pic>
        <p:nvPicPr>
          <p:cNvPr id="11" name="Picture 10" descr="A black and white drawing of a person wearing a helmet&#10;&#10;Description automatically generated">
            <a:extLst>
              <a:ext uri="{FF2B5EF4-FFF2-40B4-BE49-F238E27FC236}">
                <a16:creationId xmlns:a16="http://schemas.microsoft.com/office/drawing/2014/main" id="{45F5FDC7-1D81-7986-EFFA-9C00F5E1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52" y="5513300"/>
            <a:ext cx="11906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8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2FB412-7652-041F-DAB3-79EA38C54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Bella Huynh,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Lucy Hunter,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Gavin Cox,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D48AD5C-E4B8-FF2F-36E4-6B498E48D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BROADCASTING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45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47860-AFF6-3B38-3B0B-B9350F751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09044A1-1F2E-6AEF-C5A9-11FEB65C4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Priya Curley, Curley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Mackenzie </a:t>
            </a:r>
            <a:r>
              <a:rPr lang="en-US" sz="4400" dirty="0" err="1"/>
              <a:t>Rezagholizadeh</a:t>
            </a:r>
            <a:r>
              <a:rPr lang="en-US" sz="4400" dirty="0"/>
              <a:t>, Cherokee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Rowan Scissel, Cherokee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2A27FC5-84FD-FE0A-52F6-7D474519C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Declamation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817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7737D-42C1-85B2-62ED-6FC5C0422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6C0D33F-7038-8B65-8B44-576896FFF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Tigerlilly Chandler, Green Valley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Victoria Mitchell, Green Valley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Katie Sullivan, Avon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522FF8A-9D42-DA7E-AC72-A2BAED400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398463" cy="2040254"/>
          </a:xfrm>
        </p:spPr>
        <p:txBody>
          <a:bodyPr/>
          <a:lstStyle/>
          <a:p>
            <a:r>
              <a:rPr lang="en-US" sz="6000" dirty="0"/>
              <a:t>Dramatic Interpretation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444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C521-239B-5BCA-4043-8EB40462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784421-9263-6A54-B344-9079306F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Aromire &amp; </a:t>
            </a:r>
            <a:r>
              <a:rPr lang="en-US" sz="4400" dirty="0" err="1"/>
              <a:t>Odumosu</a:t>
            </a:r>
            <a:r>
              <a:rPr lang="en-US" sz="4400" dirty="0"/>
              <a:t>, Avon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B1197B-EE1E-E853-3C62-A098D61F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Duo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902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90F51-C810-AED8-0F36-20431392C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A90CD0A-7098-BEF7-30B2-CF5D0E4CF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Isabella North, Green Valley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Claire Oseas, Green Valley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Corbin Farmer, Green Valley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2D87DDC-FB8A-4048-52C3-829C71AA3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Humorous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244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30BD2-0645-9D7A-5AD2-ED90F24E5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2E5016-D028-B20B-2C5E-BE121C81A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Pranav Kolluri,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Anna Kim,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Mehak Gupta, Lassiter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E33802E-EC9B-17A6-4625-1EB83C84A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Impromptu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772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ployee of the Month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7C88A8"/>
      </a:accent1>
      <a:accent2>
        <a:srgbClr val="3A4D6D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Garamond"/>
        <a:ea typeface=""/>
        <a:cs typeface=""/>
      </a:majorFont>
      <a:minorFont>
        <a:latin typeface="Candar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d446c944705a322646ffb80e727be07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6fadf727bc34ad5af881c59f13619dc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AF5EE51-EE9C-434D-A7C5-5C96F00B1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D3A1F-4D83-414E-9D9B-8E4C9E210C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58C9AD-B464-4148-AFD6-47C66DF9A060}">
  <ds:schemaRefs>
    <ds:schemaRef ds:uri="71af3243-3dd4-4a8d-8c0d-dd76da1f02a5"/>
    <ds:schemaRef ds:uri="http://www.w3.org/XML/1998/namespace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920</Words>
  <Application>Microsoft Office PowerPoint</Application>
  <PresentationFormat>Custom</PresentationFormat>
  <Paragraphs>83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Angsana New</vt:lpstr>
      <vt:lpstr>Arial</vt:lpstr>
      <vt:lpstr>Calibri</vt:lpstr>
      <vt:lpstr>Freestyle Script</vt:lpstr>
      <vt:lpstr>Garamond</vt:lpstr>
      <vt:lpstr>Rastanty Cortez</vt:lpstr>
      <vt:lpstr>Office Theme</vt:lpstr>
      <vt:lpstr>JHS Online Awards</vt:lpstr>
      <vt:lpstr>Thank you so much to everyone who attended this 2nd tournament of our online series for 2025-2026. Students represented 21 schools from 9 states and 2 countries!  </vt:lpstr>
      <vt:lpstr>NOVICE AWARDS</vt:lpstr>
      <vt:lpstr>1st Place – Bella Huynh, Jenks 2nd Place – Lucy Hunter, Jenks 3rd Place – Gavin Cox, Jenks </vt:lpstr>
      <vt:lpstr>1st Place – Priya Curley, Curley 2nd Place – Mackenzie Rezagholizadeh, Cherokee 3rd Place – Rowan Scissel, Cherokee  </vt:lpstr>
      <vt:lpstr>   1st Place – Tigerlilly Chandler, Green Valley 2nd Place – Victoria Mitchell, Green Valley 3rd Place – Katie Sullivan, Avon  </vt:lpstr>
      <vt:lpstr>1st Place – Aromire &amp; Odumosu, Avon </vt:lpstr>
      <vt:lpstr>1st Place – Isabella North, Green Valley 2nd Place – Claire Oseas, Green Valley 3rd Place – Corbin Farmer, Green Valley </vt:lpstr>
      <vt:lpstr>1st Place – Pranav Kolluri, Lassiter 2nd Place – Anna Kim, Lassiter 3rd Place – Mehak Gupta, Lassiter </vt:lpstr>
      <vt:lpstr>1st Place – Caroline Beam, Lassiter 2nd Place – Brooklyn Jackson, Lassiter 3rd Place – Uap Pau, Jenks </vt:lpstr>
      <vt:lpstr>1st Place – Caleb Fernandes, Jenks 2nd Place – Sophie Qin, Jenks 3rd Place – Orion Pawlisz, Skiatook  </vt:lpstr>
      <vt:lpstr>1st Place – Marshall Jahn, Jenks  </vt:lpstr>
      <vt:lpstr>1st Place – Alyssa Xiang, Jenks 2nd Place – Felicia Ciulla, Cherokee 3rd Place – Emilie Halbrook, Jenks </vt:lpstr>
      <vt:lpstr>1st Place – Yun Lin, Jenks 2nd Place – Esther Niang, Jenks 3rd Place – Morgan Archer, Avon </vt:lpstr>
      <vt:lpstr>1st Place – Sophie Qin, Jenks 2nd Place – Alina Siddiqui, Jenks 3rd Place – Cing Nem, Jenks </vt:lpstr>
      <vt:lpstr>1st Place – George Lee, Green Valley 2nd Place – Melany Banuelos Mondragon, Green Valley  </vt:lpstr>
      <vt:lpstr>1st Place – Sophie Qin, Jenks 2nd Place – Marenn Wood, Jenks 3rd Place – TIE: Scarlett Elias &amp; Emma Thurman, Jenks </vt:lpstr>
      <vt:lpstr>1st Place – Priya Curley, Curley 2nd Place – Chelsea Tellez, Jenks </vt:lpstr>
      <vt:lpstr>1st Place – Pranav Kolluri, Lassiter 2nd Place – Daniel Chang, Clark 3rd Place – Rivir Worley, Skiatook </vt:lpstr>
      <vt:lpstr>VARSITY AWARDS</vt:lpstr>
      <vt:lpstr>1st Place – Eric Jiang, Jenks 2nd Place – Gavin Cox, Jenks 3rd Place – Pranav Pradeep, Jenks  </vt:lpstr>
      <vt:lpstr>1st Place – Nora Saraci-Alonso, Los Altos 2nd Place – Arka Debray, Jenks 3rd Place – Viviana Kim, Fullerton </vt:lpstr>
      <vt:lpstr>1st Place – Cassidy Herrmann, Avon 2nd Place – Eloise McCormick, Green Valley 3rd Place – Trisha Bollapragada, Quarry Lane </vt:lpstr>
      <vt:lpstr>1st Place – Coleman &amp; Michaelson, Green Valley 2nd Place – Johnson &amp; Johnson, Avon 3rd Place – Otey &amp; Herrmann, Avon </vt:lpstr>
      <vt:lpstr>1st Place – Noah Johnson, Avon 2nd Place – Ty Birge, Avon 3rd Place – Alexie Valencia, Jenks </vt:lpstr>
      <vt:lpstr>1st Place – Kyla Thomas, Broken Arrow 2nd Place – Graham Bowser, Broken Arow 3rd Place – Madison Aranda, Round Rock</vt:lpstr>
      <vt:lpstr>1st Place – McKenzie Moore, Green Valley 2nd Place – Tanisi Chunder, Lassiter 3rd Place – Catherine Luther, Bishop Gorman </vt:lpstr>
      <vt:lpstr>1st Place – Samuel Bottcher, Round Rock 2nd Place – Sahas Vemula, Jenks 3rd Place – Samipa Patel, Solon </vt:lpstr>
      <vt:lpstr>1st Place – Marshall Jahn, Jenks   </vt:lpstr>
      <vt:lpstr>1st Place – Rosemary Li, Jenks 2nd Place – Arka Debray, Jenks 3rd Place – Arnav Iyengar, Jenks </vt:lpstr>
      <vt:lpstr>1st Place – Nora Saraci-Alonso, Los Altos 2nd Place – Zoe Cheng, Los Altos 3rd Place – Alyssa Xiang, Jenks </vt:lpstr>
      <vt:lpstr>1st Place – Doyinsolami Akande, Avon 2nd Place – Nariyah Boyer, Avon 3rd Place – Bladen Suter, Broken Arrow</vt:lpstr>
      <vt:lpstr>1st Place – Jordan Webb, Jenks 2nd Place – Eric Jiang, Jenks 3rd Place – Alyssa Xiang, Jenks</vt:lpstr>
      <vt:lpstr>1st Place – Doyinsolami Akande, Avon 2nd Place – Daniel Thomas, Broken Arrow 3rd Place – Pau Muang, Jenks</vt:lpstr>
      <vt:lpstr>1st Place – TIE: Eric Jiang, Jenks &amp; Viviana Kim, Fullerton 2nd Place – Alyssa Xiang, Jenks 3rd Place – TIE: Arnav Iyengar &amp; Greyson Wootton, Jenks </vt:lpstr>
      <vt:lpstr>1st Place – Viviana Kim, Fullerton 2nd Place – Chelsea Tellez, Jenks  </vt:lpstr>
      <vt:lpstr>1st Place – Samuel Bottcher, Round Rock 2nd Place – Arin Tripathy, Jenks 3rd Place – Elissa Freeman-Potter, Skiatook </vt:lpstr>
      <vt:lpstr>JHS Online Speech &amp; Debate October Tournament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2021-03-03T16:41:20Z</dcterms:created>
  <dcterms:modified xsi:type="dcterms:W3CDTF">2025-10-27T01:04:54Z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