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Lobster"/>
      <p:regular r:id="rId22"/>
    </p:embeddedFont>
    <p:embeddedFont>
      <p:font typeface="Amatic SC"/>
      <p:regular r:id="rId23"/>
      <p:bold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Lora"/>
      <p:regular r:id="rId33"/>
      <p:bold r:id="rId34"/>
      <p:italic r:id="rId35"/>
      <p:boldItalic r:id="rId36"/>
    </p:embeddedFont>
    <p:embeddedFont>
      <p:font typeface="Pacifico"/>
      <p:regular r:id="rId37"/>
    </p:embeddedFont>
    <p:embeddedFont>
      <p:font typeface="EB Garamond"/>
      <p:regular r:id="rId38"/>
      <p:bold r:id="rId39"/>
      <p:italic r:id="rId40"/>
      <p:boldItalic r:id="rId41"/>
    </p:embeddedFont>
    <p:embeddedFont>
      <p:font typeface="Spectral"/>
      <p:regular r:id="rId42"/>
      <p:bold r:id="rId43"/>
      <p:italic r:id="rId44"/>
      <p:boldItalic r:id="rId45"/>
    </p:embeddedFont>
    <p:embeddedFont>
      <p:font typeface="Oswald"/>
      <p:regular r:id="rId46"/>
      <p:bold r:id="rId47"/>
    </p:embeddedFont>
    <p:embeddedFont>
      <p:font typeface="Comforta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italic.fntdata"/><Relationship Id="rId42" Type="http://schemas.openxmlformats.org/officeDocument/2006/relationships/font" Target="fonts/Spectral-regular.fntdata"/><Relationship Id="rId41" Type="http://schemas.openxmlformats.org/officeDocument/2006/relationships/font" Target="fonts/EBGaramond-boldItalic.fntdata"/><Relationship Id="rId44" Type="http://schemas.openxmlformats.org/officeDocument/2006/relationships/font" Target="fonts/Spectral-italic.fntdata"/><Relationship Id="rId43" Type="http://schemas.openxmlformats.org/officeDocument/2006/relationships/font" Target="fonts/Spectral-bold.fntdata"/><Relationship Id="rId46" Type="http://schemas.openxmlformats.org/officeDocument/2006/relationships/font" Target="fonts/Oswald-regular.fntdata"/><Relationship Id="rId45" Type="http://schemas.openxmlformats.org/officeDocument/2006/relationships/font" Target="fonts/Spectral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omfortaa-regular.fntdata"/><Relationship Id="rId47" Type="http://schemas.openxmlformats.org/officeDocument/2006/relationships/font" Target="fonts/Oswald-bold.fntdata"/><Relationship Id="rId4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33" Type="http://schemas.openxmlformats.org/officeDocument/2006/relationships/font" Target="fonts/Lora-regular.fntdata"/><Relationship Id="rId32" Type="http://schemas.openxmlformats.org/officeDocument/2006/relationships/font" Target="fonts/Nunito-boldItalic.fntdata"/><Relationship Id="rId35" Type="http://schemas.openxmlformats.org/officeDocument/2006/relationships/font" Target="fonts/Lora-italic.fntdata"/><Relationship Id="rId34" Type="http://schemas.openxmlformats.org/officeDocument/2006/relationships/font" Target="fonts/Lora-bold.fntdata"/><Relationship Id="rId37" Type="http://schemas.openxmlformats.org/officeDocument/2006/relationships/font" Target="fonts/Pacifico-regular.fntdata"/><Relationship Id="rId36" Type="http://schemas.openxmlformats.org/officeDocument/2006/relationships/font" Target="fonts/Lora-boldItalic.fntdata"/><Relationship Id="rId39" Type="http://schemas.openxmlformats.org/officeDocument/2006/relationships/font" Target="fonts/EBGaramond-bold.fntdata"/><Relationship Id="rId38" Type="http://schemas.openxmlformats.org/officeDocument/2006/relationships/font" Target="fonts/EBGaramond-regular.fntdata"/><Relationship Id="rId20" Type="http://schemas.openxmlformats.org/officeDocument/2006/relationships/slide" Target="slides/slide15.xml"/><Relationship Id="rId22" Type="http://schemas.openxmlformats.org/officeDocument/2006/relationships/font" Target="fonts/Lobster-regular.fntdata"/><Relationship Id="rId21" Type="http://schemas.openxmlformats.org/officeDocument/2006/relationships/slide" Target="slides/slide16.xml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29" Type="http://schemas.openxmlformats.org/officeDocument/2006/relationships/font" Target="fonts/Nunit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8a81d22b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8a81d22b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8a81d22b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8a81d22b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8a81d22b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8a81d22b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8a81d22b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8a81d22b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8a81d22b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8a81d22b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8a81d22b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8a81d22b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8a81d22b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08a81d22b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a81d22b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8a81d22b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8a81d22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8a81d22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8a81d22b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8a81d22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a81d22b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a81d22b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8a81d22b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8a81d22b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8a81d22b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8a81d22b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8a81d22b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8a81d22b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8a81d22b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8a81d22b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808248">
            <a:off x="941609" y="1382833"/>
            <a:ext cx="5013528" cy="13545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Rowan County MS Holiday Spectacular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810015">
            <a:off x="4281446" y="3142445"/>
            <a:ext cx="4145649" cy="1108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Congratulations to the </a:t>
            </a:r>
            <a:r>
              <a:rPr lang="en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following</a:t>
            </a:r>
            <a:r>
              <a:rPr lang="en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finalists…</a:t>
            </a:r>
            <a:endParaRPr sz="3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653150" y="2017650"/>
            <a:ext cx="5837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Oswald"/>
                <a:ea typeface="Oswald"/>
                <a:cs typeface="Oswald"/>
                <a:sym typeface="Oswald"/>
              </a:rPr>
              <a:t>Informative Speaking</a:t>
            </a:r>
            <a:endParaRPr sz="5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1161600" y="364755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Stumbar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5854350" y="324735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Hari Sethuraman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1379500" y="1145925"/>
            <a:ext cx="12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Ishita Chopra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3791850" y="3751875"/>
            <a:ext cx="15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Hu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6430300" y="1074500"/>
            <a:ext cx="18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Lianna Homrich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804525" y="2017650"/>
            <a:ext cx="612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layfair Display"/>
                <a:ea typeface="Playfair Display"/>
                <a:cs typeface="Playfair Display"/>
                <a:sym typeface="Playfair Display"/>
              </a:rPr>
              <a:t>Original Oratory</a:t>
            </a:r>
            <a:r>
              <a:rPr lang="en" sz="60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887875" y="3446550"/>
            <a:ext cx="10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Grace Sun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1262000" y="1528225"/>
            <a:ext cx="11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Wyatt Welte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6805775" y="3304650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Harrison Jedd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4044075" y="1128025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Cayla Barreiro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4044075" y="3846750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 Aldea-Lustig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6509925" y="1438650"/>
            <a:ext cx="148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Hayden Watkins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3322875" y="2017650"/>
            <a:ext cx="277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pectral"/>
                <a:ea typeface="Spectral"/>
                <a:cs typeface="Spectral"/>
                <a:sym typeface="Spectral"/>
              </a:rPr>
              <a:t>Poetry</a:t>
            </a:r>
            <a:endParaRPr sz="6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1580625" y="3344150"/>
            <a:ext cx="11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Liu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446275" y="1617450"/>
            <a:ext cx="148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Fiona Caywood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6029975" y="3446550"/>
            <a:ext cx="18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Samantha McKenzie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4044075" y="1128025"/>
            <a:ext cx="16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 Aldea-Lustig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3732275" y="3744350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Reagan Hatton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6441650" y="1617450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Whitney Doyle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3594000" y="2017650"/>
            <a:ext cx="195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ora"/>
                <a:ea typeface="Lora"/>
                <a:cs typeface="Lora"/>
                <a:sym typeface="Lora"/>
              </a:rPr>
              <a:t>POI</a:t>
            </a:r>
            <a:endParaRPr sz="6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023025" y="3125850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Dodson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1023025" y="1323400"/>
            <a:ext cx="15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Hayden Watkins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6316450" y="3247750"/>
            <a:ext cx="1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Whitney Doyle</a:t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3880650" y="843550"/>
            <a:ext cx="13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 Eckmann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3725450" y="3755700"/>
            <a:ext cx="11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 Miedler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6371375" y="1617450"/>
            <a:ext cx="183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Samantha McKenzie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3452625" y="2017650"/>
            <a:ext cx="251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urier New"/>
                <a:ea typeface="Courier New"/>
                <a:cs typeface="Courier New"/>
                <a:sym typeface="Courier New"/>
              </a:rPr>
              <a:t>Prose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1034575" y="29458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Owen Clagett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1603550" y="1296750"/>
            <a:ext cx="12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Kara Bracken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6803775" y="3939700"/>
            <a:ext cx="15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Margaret Tiennot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4306600" y="1074275"/>
            <a:ext cx="150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Bianca Hemsath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2690200" y="4028800"/>
            <a:ext cx="25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Katharine (Kate) Bidwell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803775" y="1824500"/>
            <a:ext cx="120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Lois Akpabio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2375700" y="2017650"/>
            <a:ext cx="439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Nunito"/>
                <a:ea typeface="Nunito"/>
                <a:cs typeface="Nunito"/>
                <a:sym typeface="Nunito"/>
              </a:rPr>
              <a:t>Storytelling</a:t>
            </a:r>
            <a:endParaRPr sz="6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596125" y="2297225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Abbie Lamb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6418875" y="3964650"/>
            <a:ext cx="11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Yang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3446875" y="695600"/>
            <a:ext cx="15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Bird-Pollan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2593425" y="4154000"/>
            <a:ext cx="132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Palley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6805775" y="1245200"/>
            <a:ext cx="11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Rugg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 rot="-808199">
            <a:off x="494513" y="885610"/>
            <a:ext cx="5477474" cy="2524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Judges: 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acifico"/>
                <a:ea typeface="Pacifico"/>
                <a:cs typeface="Pacifico"/>
                <a:sym typeface="Pacifico"/>
              </a:rPr>
              <a:t>Rounds are due on Sunday, December 19th, at noon! </a:t>
            </a:r>
            <a:endParaRPr sz="3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 rot="810044">
            <a:off x="4223091" y="3675244"/>
            <a:ext cx="4538719" cy="646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Good luck to the finalists!!</a:t>
            </a:r>
            <a:endParaRPr sz="30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364450" y="2017650"/>
            <a:ext cx="4415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Pacifico"/>
                <a:ea typeface="Pacifico"/>
                <a:cs typeface="Pacifico"/>
                <a:sym typeface="Pacifico"/>
              </a:rPr>
              <a:t>Broadcasting</a:t>
            </a:r>
            <a:endParaRPr sz="5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91300" y="3599825"/>
            <a:ext cx="142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Ayush Tibrewal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057200" y="1518775"/>
            <a:ext cx="13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Isaiah Burton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191300" y="1617450"/>
            <a:ext cx="10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 Miedler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635125" y="3599825"/>
            <a:ext cx="10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Belin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630925" y="1118575"/>
            <a:ext cx="10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Parker Hall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959000" y="4090600"/>
            <a:ext cx="93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Xu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528700" y="2005200"/>
            <a:ext cx="408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obster"/>
                <a:ea typeface="Lobster"/>
                <a:cs typeface="Lobster"/>
                <a:sym typeface="Lobster"/>
              </a:rPr>
              <a:t>Declamation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205075" y="3745825"/>
            <a:ext cx="16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Aidan Aldea-Lustig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6728600" y="1605000"/>
            <a:ext cx="101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Eileen Fei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838550" y="1382225"/>
            <a:ext cx="11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Luca Quinio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747525" y="3565700"/>
            <a:ext cx="11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 Stacey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539850" y="982025"/>
            <a:ext cx="14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LaNiyah Bryant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057100" y="1555800"/>
            <a:ext cx="502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mbria"/>
                <a:ea typeface="Cambria"/>
                <a:cs typeface="Cambria"/>
                <a:sym typeface="Cambria"/>
              </a:rPr>
              <a:t>Dramatic </a:t>
            </a:r>
            <a:r>
              <a:rPr lang="en" sz="6000">
                <a:latin typeface="Cambria"/>
                <a:ea typeface="Cambria"/>
                <a:cs typeface="Cambria"/>
                <a:sym typeface="Cambria"/>
              </a:rPr>
              <a:t>Interpretation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97875" y="3715800"/>
            <a:ext cx="15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Valentina Marino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774125" y="1414425"/>
            <a:ext cx="13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Whitney Doyle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1339250" y="1232375"/>
            <a:ext cx="13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 Eckmann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6849575" y="371580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Wyatt Welte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908375" y="513500"/>
            <a:ext cx="15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Caroline Carlisle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965850" y="411600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Sophia Zhou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2057100" y="2017650"/>
            <a:ext cx="502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Duo </a:t>
            </a: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Interpretation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38575" y="3852325"/>
            <a:ext cx="18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Gnadinger &amp; Fowler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6409975" y="1653400"/>
            <a:ext cx="16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Greenhill &amp; O’Hair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1669250" y="1014225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Fowler &amp; Oliver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167200" y="3759175"/>
            <a:ext cx="233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Dodson &amp; Galvan Sanchez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3325200" y="2017650"/>
            <a:ext cx="2493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EB Garamond"/>
                <a:ea typeface="EB Garamond"/>
                <a:cs typeface="EB Garamond"/>
                <a:sym typeface="EB Garamond"/>
              </a:rPr>
              <a:t>Extemp</a:t>
            </a:r>
            <a:endParaRPr sz="6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398550" y="3125850"/>
            <a:ext cx="14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Emery Elkinson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327900" y="1903775"/>
            <a:ext cx="14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Madeline Deep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083800" y="2017650"/>
            <a:ext cx="10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Avis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6179975" y="3704150"/>
            <a:ext cx="1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Cayla Barreiro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252625" y="1522600"/>
            <a:ext cx="14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Hayden Watkins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633900" y="3646800"/>
            <a:ext cx="14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Maeve Whitlock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2429275" y="1300125"/>
            <a:ext cx="141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Ayush Tibrewal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2057100" y="1555800"/>
            <a:ext cx="502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mbria"/>
                <a:ea typeface="Cambria"/>
                <a:cs typeface="Cambria"/>
                <a:sym typeface="Cambria"/>
              </a:rPr>
              <a:t>Humorous</a:t>
            </a:r>
            <a:r>
              <a:rPr lang="en" sz="6000">
                <a:latin typeface="Cambria"/>
                <a:ea typeface="Cambria"/>
                <a:cs typeface="Cambria"/>
                <a:sym typeface="Cambria"/>
              </a:rPr>
              <a:t> Interpretation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542275" y="3729100"/>
            <a:ext cx="9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Belin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758925" y="1108625"/>
            <a:ext cx="143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LaNiyah Bryant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6521325" y="3729100"/>
            <a:ext cx="11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 Rugg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629550" y="615950"/>
            <a:ext cx="17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Aidan Aldea-Lustig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3900600" y="4013600"/>
            <a:ext cx="13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Palley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6373400" y="1267950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Jensen Knudsen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2057100" y="2017638"/>
            <a:ext cx="502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mfortaa"/>
                <a:ea typeface="Comfortaa"/>
                <a:cs typeface="Comfortaa"/>
                <a:sym typeface="Comfortaa"/>
              </a:rPr>
              <a:t>Impromptu</a:t>
            </a:r>
            <a:endParaRPr sz="6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216500" y="3418450"/>
            <a:ext cx="12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Escayg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872725" y="168755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McKenna Sun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6498525" y="3308075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Justine Lofwall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3741250" y="1118075"/>
            <a:ext cx="15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Bianca Hemsath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3530075" y="4229825"/>
            <a:ext cx="144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Lianna Homrich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6874100" y="1687550"/>
            <a:ext cx="13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Reese Hudson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1653150" y="2017650"/>
            <a:ext cx="583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Improvisational Duo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161600" y="3647550"/>
            <a:ext cx="1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Belin &amp; Hall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956775" y="1006225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&amp; Watkins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5854350" y="3247350"/>
            <a:ext cx="1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Baumann &amp; Rugg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3933450" y="674300"/>
            <a:ext cx="12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Yang &amp; Yang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3791850" y="3751875"/>
            <a:ext cx="15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Chung &amp; Escayg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430300" y="1074500"/>
            <a:ext cx="183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Landfield &amp; Stamper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