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27"/>
  </p:notesMasterIdLst>
  <p:sldIdLst>
    <p:sldId id="256" r:id="rId2"/>
    <p:sldId id="338" r:id="rId3"/>
    <p:sldId id="260" r:id="rId4"/>
    <p:sldId id="359" r:id="rId5"/>
    <p:sldId id="339" r:id="rId6"/>
    <p:sldId id="343" r:id="rId7"/>
    <p:sldId id="340" r:id="rId8"/>
    <p:sldId id="341" r:id="rId9"/>
    <p:sldId id="342" r:id="rId10"/>
    <p:sldId id="298" r:id="rId11"/>
    <p:sldId id="345" r:id="rId12"/>
    <p:sldId id="348" r:id="rId13"/>
    <p:sldId id="346" r:id="rId14"/>
    <p:sldId id="349" r:id="rId15"/>
    <p:sldId id="350" r:id="rId16"/>
    <p:sldId id="351" r:id="rId17"/>
    <p:sldId id="347" r:id="rId18"/>
    <p:sldId id="318" r:id="rId19"/>
    <p:sldId id="353" r:id="rId20"/>
    <p:sldId id="354" r:id="rId21"/>
    <p:sldId id="355" r:id="rId22"/>
    <p:sldId id="356" r:id="rId23"/>
    <p:sldId id="317" r:id="rId24"/>
    <p:sldId id="358" r:id="rId25"/>
    <p:sldId id="335"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20" userDrawn="1">
          <p15:clr>
            <a:srgbClr val="A4A3A4"/>
          </p15:clr>
        </p15:guide>
        <p15:guide id="2" pos="52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23232"/>
    <a:srgbClr val="898989"/>
    <a:srgbClr val="595959"/>
    <a:srgbClr val="4B70FF"/>
    <a:srgbClr val="552C9F"/>
    <a:srgbClr val="FFFFFF"/>
    <a:srgbClr val="22232F"/>
    <a:srgbClr val="F07230"/>
    <a:srgbClr val="5DD345"/>
    <a:srgbClr val="00549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941"/>
    <p:restoredTop sz="80801"/>
  </p:normalViewPr>
  <p:slideViewPr>
    <p:cSldViewPr snapToObjects="1" showGuides="1">
      <p:cViewPr varScale="1">
        <p:scale>
          <a:sx n="87" d="100"/>
          <a:sy n="87" d="100"/>
        </p:scale>
        <p:origin x="224" y="384"/>
      </p:cViewPr>
      <p:guideLst>
        <p:guide orient="horz" pos="720"/>
        <p:guide pos="528"/>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CA1C46-6C05-3A40-A8E2-011B5C66D4D6}" type="datetimeFigureOut">
              <a:rPr lang="en-US" smtClean="0"/>
              <a:t>3/22/18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04204D-A129-834B-B1A3-84C093EE0EB0}" type="slidenum">
              <a:rPr lang="en-US" smtClean="0"/>
              <a:t>‹#›</a:t>
            </a:fld>
            <a:endParaRPr lang="en-US" dirty="0"/>
          </a:p>
        </p:txBody>
      </p:sp>
    </p:spTree>
    <p:extLst>
      <p:ext uri="{BB962C8B-B14F-4D97-AF65-F5344CB8AC3E}">
        <p14:creationId xmlns:p14="http://schemas.microsoft.com/office/powerpoint/2010/main" val="14715267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fontAlgn="base">
              <a:buFont typeface="Arial" charset="0"/>
              <a:buChar char="•"/>
            </a:pPr>
            <a:r>
              <a:rPr lang="en-US" b="1" dirty="0"/>
              <a:t>Introduction to VPAT® 2.1 (ITI)</a:t>
            </a:r>
          </a:p>
          <a:p>
            <a:pPr marL="628650" lvl="1" indent="-171450" fontAlgn="base">
              <a:buFont typeface="Arial" charset="0"/>
              <a:buChar char="•"/>
            </a:pPr>
            <a:r>
              <a:rPr lang="en-US" dirty="0"/>
              <a:t>Who is ITI?</a:t>
            </a:r>
          </a:p>
          <a:p>
            <a:pPr marL="628650" lvl="1" indent="-171450" fontAlgn="base">
              <a:buFont typeface="Arial" charset="0"/>
              <a:buChar char="•"/>
            </a:pPr>
            <a:r>
              <a:rPr lang="en-US" dirty="0"/>
              <a:t>Why ITI created VPAT® 2.1</a:t>
            </a:r>
          </a:p>
          <a:p>
            <a:pPr marL="628650" lvl="1" indent="-171450" fontAlgn="base">
              <a:buFont typeface="Arial" charset="0"/>
              <a:buChar char="•"/>
            </a:pPr>
            <a:r>
              <a:rPr lang="en-US" dirty="0"/>
              <a:t>Key differences between VPAT® 1.0 and 2.1 </a:t>
            </a:r>
          </a:p>
          <a:p>
            <a:pPr marL="171450" indent="-171450" fontAlgn="base">
              <a:buFont typeface="Arial" charset="0"/>
              <a:buChar char="•"/>
            </a:pPr>
            <a:r>
              <a:rPr lang="en-US" b="1" dirty="0"/>
              <a:t>VPAT® 2.1 Structure &amp; Tour (Level Access)</a:t>
            </a:r>
          </a:p>
          <a:p>
            <a:pPr marL="171450" indent="-171450" fontAlgn="base">
              <a:buFont typeface="Arial" charset="0"/>
              <a:buChar char="•"/>
            </a:pPr>
            <a:r>
              <a:rPr lang="en-US" b="1" dirty="0"/>
              <a:t>Getting Ready for VPAT® 2.1 (Level Access)</a:t>
            </a:r>
          </a:p>
          <a:p>
            <a:pPr marL="628650" lvl="1" indent="-171450" fontAlgn="base">
              <a:buFont typeface="Arial" charset="0"/>
              <a:buChar char="•"/>
            </a:pPr>
            <a:r>
              <a:rPr lang="en-US" dirty="0"/>
              <a:t>Understanding product coverage</a:t>
            </a:r>
          </a:p>
          <a:p>
            <a:pPr marL="628650" lvl="1" indent="-171450" fontAlgn="base">
              <a:buFont typeface="Arial" charset="0"/>
              <a:buChar char="•"/>
            </a:pPr>
            <a:r>
              <a:rPr lang="en-US" dirty="0"/>
              <a:t>Process for conformance statements</a:t>
            </a:r>
          </a:p>
          <a:p>
            <a:pPr marL="171450" indent="-171450" fontAlgn="base">
              <a:buFont typeface="Arial" charset="0"/>
              <a:buChar char="•"/>
            </a:pPr>
            <a:r>
              <a:rPr lang="en-US" b="1" dirty="0"/>
              <a:t>Q&amp;A and Resources (Both)</a:t>
            </a:r>
          </a:p>
          <a:p>
            <a:pPr marL="171450" indent="-171450" fontAlgn="base">
              <a:buFont typeface="Arial" charset="0"/>
              <a:buChar char="•"/>
            </a:pPr>
            <a:r>
              <a:rPr lang="en-US" b="1" dirty="0"/>
              <a:t>Contacts (Both)</a:t>
            </a:r>
          </a:p>
          <a:p>
            <a:pPr marL="171450" indent="-171450">
              <a:buFont typeface="Arial" charset="0"/>
              <a:buChar char="•"/>
            </a:pPr>
            <a:endParaRPr lang="en-US" dirty="0"/>
          </a:p>
        </p:txBody>
      </p:sp>
      <p:sp>
        <p:nvSpPr>
          <p:cNvPr id="4" name="Slide Number Placeholder 3"/>
          <p:cNvSpPr>
            <a:spLocks noGrp="1"/>
          </p:cNvSpPr>
          <p:nvPr>
            <p:ph type="sldNum" sz="quarter" idx="10"/>
          </p:nvPr>
        </p:nvSpPr>
        <p:spPr/>
        <p:txBody>
          <a:bodyPr/>
          <a:lstStyle/>
          <a:p>
            <a:fld id="{5104204D-A129-834B-B1A3-84C093EE0EB0}" type="slidenum">
              <a:rPr lang="en-US" smtClean="0"/>
              <a:t>2</a:t>
            </a:fld>
            <a:endParaRPr lang="en-US" dirty="0"/>
          </a:p>
        </p:txBody>
      </p:sp>
    </p:spTree>
    <p:extLst>
      <p:ext uri="{BB962C8B-B14F-4D97-AF65-F5344CB8AC3E}">
        <p14:creationId xmlns:p14="http://schemas.microsoft.com/office/powerpoint/2010/main" val="13813721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0"/>
              </a:spcBef>
              <a:spcAft>
                <a:spcPts val="900"/>
              </a:spcAft>
              <a:buFont typeface="Arial" charset="0"/>
              <a:buNone/>
            </a:pPr>
            <a:r>
              <a:rPr lang="en-US" b="1" dirty="0"/>
              <a:t>ITI definitions for the ratings under the “Conformance Level” column must be used, or if the vendor deviates from these definitions then the vendor definitions must be documented in the “Terms” section of the VPAT, and this must be referenced in the “Notes” section</a:t>
            </a:r>
          </a:p>
          <a:p>
            <a:pPr marL="171450" lvl="0" indent="-171450" fontAlgn="base">
              <a:buFont typeface="Arial" charset="0"/>
              <a:buChar char="•"/>
            </a:pPr>
            <a:r>
              <a:rPr lang="en-US" b="1" dirty="0"/>
              <a:t>Supports</a:t>
            </a:r>
            <a:r>
              <a:rPr lang="en-US" dirty="0"/>
              <a:t>: Functionality of product has at least one method that meets criteria without known defects or meets with equivalent facilitation. Note: The definition of Supports includes instances where the criteria is supported via the criteria not being applicable to the product, i.e. there is no content which violates the success criteria.</a:t>
            </a:r>
          </a:p>
          <a:p>
            <a:pPr marL="171450" lvl="0" indent="-171450" fontAlgn="base">
              <a:buFont typeface="Arial" charset="0"/>
              <a:buChar char="•"/>
            </a:pPr>
            <a:r>
              <a:rPr lang="en-US" b="1" dirty="0"/>
              <a:t>Supports with Exceptions:</a:t>
            </a:r>
            <a:r>
              <a:rPr lang="en-US" dirty="0"/>
              <a:t> Some functionality of product does not meet criteria.</a:t>
            </a:r>
          </a:p>
          <a:p>
            <a:pPr marL="171450" lvl="0" indent="-171450" fontAlgn="base">
              <a:buFont typeface="Arial" charset="0"/>
              <a:buChar char="•"/>
            </a:pPr>
            <a:r>
              <a:rPr lang="en-US" b="1" dirty="0"/>
              <a:t>Does Not Support:</a:t>
            </a:r>
            <a:r>
              <a:rPr lang="en-US" dirty="0"/>
              <a:t> Majority of functionality of product does not meet the criteria.</a:t>
            </a:r>
          </a:p>
          <a:p>
            <a:pPr marL="171450" lvl="0" indent="-171450" fontAlgn="base">
              <a:buFont typeface="Arial" charset="0"/>
              <a:buChar char="•"/>
            </a:pPr>
            <a:r>
              <a:rPr lang="en-US" b="1" dirty="0"/>
              <a:t>Not Applicable:</a:t>
            </a:r>
            <a:r>
              <a:rPr lang="en-US" dirty="0"/>
              <a:t> Criteria are not relevant to the product. In the WCAG section, use ‘supports’ instead of ‘not applicable’ when reporting web conformance. </a:t>
            </a:r>
          </a:p>
          <a:p>
            <a:pPr marL="171450" indent="-171450">
              <a:buFont typeface="Arial" charset="0"/>
              <a:buChar char="•"/>
            </a:pPr>
            <a:r>
              <a:rPr lang="en-US" b="1" dirty="0"/>
              <a:t>Not Evaluated:</a:t>
            </a:r>
            <a:r>
              <a:rPr lang="en-US" dirty="0"/>
              <a:t> The product has not been evaluated against the criteria. This can only be used in WCAG 2.0 Level AAA.</a:t>
            </a:r>
            <a:endParaRPr lang="en-US" b="1" dirty="0"/>
          </a:p>
          <a:p>
            <a:pPr marL="171450" indent="-171450">
              <a:buFont typeface="Arial" charset="0"/>
              <a:buChar char="•"/>
            </a:pPr>
            <a:endParaRPr lang="en-US" dirty="0"/>
          </a:p>
        </p:txBody>
      </p:sp>
      <p:sp>
        <p:nvSpPr>
          <p:cNvPr id="4" name="Slide Number Placeholder 3"/>
          <p:cNvSpPr>
            <a:spLocks noGrp="1"/>
          </p:cNvSpPr>
          <p:nvPr>
            <p:ph type="sldNum" sz="quarter" idx="10"/>
          </p:nvPr>
        </p:nvSpPr>
        <p:spPr/>
        <p:txBody>
          <a:bodyPr/>
          <a:lstStyle/>
          <a:p>
            <a:fld id="{5104204D-A129-834B-B1A3-84C093EE0EB0}" type="slidenum">
              <a:rPr lang="en-US" smtClean="0"/>
              <a:t>15</a:t>
            </a:fld>
            <a:endParaRPr lang="en-US" dirty="0"/>
          </a:p>
        </p:txBody>
      </p:sp>
    </p:spTree>
    <p:extLst>
      <p:ext uri="{BB962C8B-B14F-4D97-AF65-F5344CB8AC3E}">
        <p14:creationId xmlns:p14="http://schemas.microsoft.com/office/powerpoint/2010/main" val="21376720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fontAlgn="base">
              <a:buFont typeface="Arial" charset="0"/>
              <a:buChar char="•"/>
            </a:pPr>
            <a:r>
              <a:rPr lang="en-US" b="1" dirty="0"/>
              <a:t>Section removal is acceptable in four situations:</a:t>
            </a:r>
            <a:endParaRPr lang="en-US" sz="2400" b="1" dirty="0"/>
          </a:p>
          <a:p>
            <a:pPr marL="628650" lvl="1" indent="-171450" fontAlgn="base">
              <a:buFont typeface="Arial" charset="0"/>
              <a:buChar char="•"/>
            </a:pPr>
            <a:r>
              <a:rPr lang="en-US" dirty="0"/>
              <a:t>When an entire standard is not being reported on, for example EN 301 549, there should be no references of it in the report.</a:t>
            </a:r>
          </a:p>
          <a:p>
            <a:pPr marL="628650" lvl="1" indent="-171450" fontAlgn="base">
              <a:buFont typeface="Arial" charset="0"/>
              <a:buChar char="•"/>
            </a:pPr>
            <a:r>
              <a:rPr lang="en-US" dirty="0"/>
              <a:t>When an entire section is not being reported on because it doesn’t apply to the product, for example Chapter 4: Hardware. Information should be included in the notes for that section why it’s been removed. </a:t>
            </a:r>
          </a:p>
          <a:p>
            <a:pPr marL="628650" lvl="1" indent="-171450" fontAlgn="base">
              <a:buFont typeface="Arial" charset="0"/>
              <a:buChar char="•"/>
            </a:pPr>
            <a:r>
              <a:rPr lang="en-US" dirty="0"/>
              <a:t>If product is not being evaluated for a level of criteria (for example Level AAA) then that table may be deleted.</a:t>
            </a:r>
          </a:p>
          <a:p>
            <a:pPr marL="628650" lvl="1" indent="-171450" fontAlgn="base">
              <a:buFont typeface="Arial" charset="0"/>
              <a:buChar char="•"/>
            </a:pPr>
            <a:r>
              <a:rPr lang="en-US" dirty="0"/>
              <a:t>If a requesting customer has identified that criteria for reporting standard does not apply.</a:t>
            </a:r>
          </a:p>
        </p:txBody>
      </p:sp>
      <p:sp>
        <p:nvSpPr>
          <p:cNvPr id="4" name="Slide Number Placeholder 3"/>
          <p:cNvSpPr>
            <a:spLocks noGrp="1"/>
          </p:cNvSpPr>
          <p:nvPr>
            <p:ph type="sldNum" sz="quarter" idx="10"/>
          </p:nvPr>
        </p:nvSpPr>
        <p:spPr/>
        <p:txBody>
          <a:bodyPr/>
          <a:lstStyle/>
          <a:p>
            <a:fld id="{5104204D-A129-834B-B1A3-84C093EE0EB0}" type="slidenum">
              <a:rPr lang="en-US" smtClean="0"/>
              <a:t>16</a:t>
            </a:fld>
            <a:endParaRPr lang="en-US" dirty="0"/>
          </a:p>
        </p:txBody>
      </p:sp>
    </p:spTree>
    <p:extLst>
      <p:ext uri="{BB962C8B-B14F-4D97-AF65-F5344CB8AC3E}">
        <p14:creationId xmlns:p14="http://schemas.microsoft.com/office/powerpoint/2010/main" val="179592008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Rectangle 7"/>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r>
              <a:rPr lang="en-US" dirty="0"/>
              <a:t>Footer ipsum lorem</a:t>
            </a:r>
          </a:p>
        </p:txBody>
      </p:sp>
      <p:pic>
        <p:nvPicPr>
          <p:cNvPr id="9" name="Picture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88952" cy="6858000"/>
          </a:xfrm>
          <a:prstGeom prst="rect">
            <a:avLst/>
          </a:prstGeom>
        </p:spPr>
      </p:pic>
      <p:sp>
        <p:nvSpPr>
          <p:cNvPr id="2" name="Title 1"/>
          <p:cNvSpPr>
            <a:spLocks noGrp="1"/>
          </p:cNvSpPr>
          <p:nvPr>
            <p:ph type="ctrTitle" hasCustomPrompt="1"/>
          </p:nvPr>
        </p:nvSpPr>
        <p:spPr>
          <a:xfrm>
            <a:off x="4779818" y="1122363"/>
            <a:ext cx="5888182" cy="2387600"/>
          </a:xfrm>
        </p:spPr>
        <p:txBody>
          <a:bodyPr anchor="b">
            <a:normAutofit/>
          </a:bodyPr>
          <a:lstStyle>
            <a:lvl1pPr algn="ctr">
              <a:defRPr sz="5400" b="1" i="0">
                <a:solidFill>
                  <a:srgbClr val="22232F"/>
                </a:solidFill>
                <a:latin typeface="Arial Black" charset="0"/>
                <a:ea typeface="Arial Black" charset="0"/>
                <a:cs typeface="Arial Black" charset="0"/>
              </a:defRPr>
            </a:lvl1pPr>
          </a:lstStyle>
          <a:p>
            <a:r>
              <a:rPr lang="en-US" dirty="0"/>
              <a:t>CLICK TO EDIT MASTER TITLE STYLE</a:t>
            </a:r>
          </a:p>
        </p:txBody>
      </p:sp>
      <p:sp>
        <p:nvSpPr>
          <p:cNvPr id="3" name="Subtitle 2"/>
          <p:cNvSpPr>
            <a:spLocks noGrp="1"/>
          </p:cNvSpPr>
          <p:nvPr>
            <p:ph type="subTitle" idx="1"/>
          </p:nvPr>
        </p:nvSpPr>
        <p:spPr>
          <a:xfrm>
            <a:off x="4779818" y="3602038"/>
            <a:ext cx="5888182" cy="1655762"/>
          </a:xfrm>
        </p:spPr>
        <p:txBody>
          <a:bodyPr/>
          <a:lstStyle>
            <a:lvl1pPr marL="0" indent="0" algn="ctr">
              <a:buNone/>
              <a:defRPr sz="2400" b="0" i="0">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4779818" y="6356349"/>
            <a:ext cx="2743200" cy="365125"/>
          </a:xfrm>
          <a:prstGeom prst="rect">
            <a:avLst/>
          </a:prstGeom>
        </p:spPr>
        <p:txBody>
          <a:bodyPr/>
          <a:lstStyle>
            <a:lvl1pPr>
              <a:defRPr b="0" i="0">
                <a:latin typeface="Arial" charset="0"/>
                <a:ea typeface="Arial" charset="0"/>
                <a:cs typeface="Arial" charset="0"/>
              </a:defRPr>
            </a:lvl1pPr>
          </a:lstStyle>
          <a:p>
            <a:endParaRPr lang="en-US" dirty="0"/>
          </a:p>
        </p:txBody>
      </p:sp>
    </p:spTree>
    <p:extLst>
      <p:ext uri="{BB962C8B-B14F-4D97-AF65-F5344CB8AC3E}">
        <p14:creationId xmlns:p14="http://schemas.microsoft.com/office/powerpoint/2010/main" val="17326586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472001"/>
            <a:ext cx="10515600" cy="637198"/>
          </a:xfrm>
        </p:spPr>
        <p:txBody>
          <a:bodyPr anchor="b">
            <a:noAutofit/>
          </a:bodyPr>
          <a:lstStyle>
            <a:lvl1pPr>
              <a:defRPr sz="3600" b="1" i="0">
                <a:solidFill>
                  <a:schemeClr val="tx1"/>
                </a:solidFill>
                <a:latin typeface="Arial Black" charset="0"/>
                <a:ea typeface="Arial Black" charset="0"/>
                <a:cs typeface="Arial Black" charset="0"/>
              </a:defRPr>
            </a:lvl1pPr>
          </a:lstStyle>
          <a:p>
            <a:r>
              <a:rPr lang="en-US" dirty="0"/>
              <a:t>Click to Edit Master Title Slide</a:t>
            </a:r>
          </a:p>
        </p:txBody>
      </p:sp>
      <p:sp>
        <p:nvSpPr>
          <p:cNvPr id="3" name="Content Placeholder 2"/>
          <p:cNvSpPr>
            <a:spLocks noGrp="1"/>
          </p:cNvSpPr>
          <p:nvPr>
            <p:ph idx="1"/>
          </p:nvPr>
        </p:nvSpPr>
        <p:spPr>
          <a:xfrm>
            <a:off x="838200" y="1644161"/>
            <a:ext cx="10515600" cy="4532801"/>
          </a:xfrm>
        </p:spPr>
        <p:txBody>
          <a:bodyPr/>
          <a:lstStyle>
            <a:lvl1pPr>
              <a:spcBef>
                <a:spcPts val="1000"/>
              </a:spcBef>
              <a:buClr>
                <a:srgbClr val="3359EC"/>
              </a:buClr>
              <a:defRPr b="0" i="0">
                <a:solidFill>
                  <a:schemeClr val="tx1"/>
                </a:solidFill>
                <a:latin typeface="Arial" charset="0"/>
                <a:ea typeface="Arial" charset="0"/>
                <a:cs typeface="Arial" charset="0"/>
              </a:defRPr>
            </a:lvl1pPr>
            <a:lvl2pPr>
              <a:spcBef>
                <a:spcPts val="1000"/>
              </a:spcBef>
              <a:buClr>
                <a:srgbClr val="3359EC"/>
              </a:buClr>
              <a:defRPr b="0" i="0">
                <a:solidFill>
                  <a:schemeClr val="tx1"/>
                </a:solidFill>
                <a:latin typeface="Arial" charset="0"/>
                <a:ea typeface="Arial" charset="0"/>
                <a:cs typeface="Arial" charset="0"/>
              </a:defRPr>
            </a:lvl2pPr>
            <a:lvl3pPr>
              <a:spcBef>
                <a:spcPts val="1000"/>
              </a:spcBef>
              <a:buClr>
                <a:srgbClr val="3359EC"/>
              </a:buClr>
              <a:defRPr b="0" i="0">
                <a:solidFill>
                  <a:schemeClr val="tx1"/>
                </a:solidFill>
                <a:latin typeface="Arial" charset="0"/>
                <a:ea typeface="Arial" charset="0"/>
                <a:cs typeface="Arial" charset="0"/>
              </a:defRPr>
            </a:lvl3pPr>
            <a:lvl4pPr>
              <a:spcBef>
                <a:spcPts val="1000"/>
              </a:spcBef>
              <a:buClr>
                <a:srgbClr val="3359EC"/>
              </a:buClr>
              <a:defRPr b="0" i="0">
                <a:solidFill>
                  <a:schemeClr val="tx1"/>
                </a:solidFill>
                <a:latin typeface="Arial" charset="0"/>
                <a:ea typeface="Arial" charset="0"/>
                <a:cs typeface="Arial" charset="0"/>
              </a:defRPr>
            </a:lvl4pPr>
            <a:lvl5pPr>
              <a:spcBef>
                <a:spcPts val="1000"/>
              </a:spcBef>
              <a:buClr>
                <a:srgbClr val="3359EC"/>
              </a:buClr>
              <a:defRPr b="0" i="0">
                <a:solidFill>
                  <a:schemeClr val="tx1"/>
                </a:solidFill>
                <a:latin typeface="Arial" charset="0"/>
                <a:ea typeface="Arial" charset="0"/>
                <a:cs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1200">
                <a:solidFill>
                  <a:srgbClr val="898989"/>
                </a:solidFill>
              </a:defRPr>
            </a:lvl1pPr>
          </a:lstStyle>
          <a:p>
            <a:fld id="{2030EA8A-DA75-3443-B9EE-A63E33F4F203}" type="slidenum">
              <a:rPr lang="en-US" smtClean="0"/>
              <a:pPr/>
              <a:t>‹#›</a:t>
            </a:fld>
            <a:endParaRPr lang="en-US" dirty="0"/>
          </a:p>
        </p:txBody>
      </p:sp>
      <p:sp>
        <p:nvSpPr>
          <p:cNvPr id="11" name="Subtitle 2"/>
          <p:cNvSpPr>
            <a:spLocks noGrp="1"/>
          </p:cNvSpPr>
          <p:nvPr>
            <p:ph type="subTitle" idx="10"/>
          </p:nvPr>
        </p:nvSpPr>
        <p:spPr>
          <a:xfrm>
            <a:off x="838200" y="1107373"/>
            <a:ext cx="10515600" cy="369276"/>
          </a:xfrm>
        </p:spPr>
        <p:txBody>
          <a:bodyPr anchor="ctr"/>
          <a:lstStyle>
            <a:lvl1pPr marL="0" indent="0" algn="l">
              <a:buNone/>
              <a:defRPr sz="2400" b="0" i="1">
                <a:solidFill>
                  <a:schemeClr val="tx1"/>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12" name="Picture 1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305535" y="6302169"/>
            <a:ext cx="1048265" cy="419306"/>
          </a:xfrm>
          <a:prstGeom prst="rect">
            <a:avLst/>
          </a:prstGeom>
        </p:spPr>
      </p:pic>
      <p:sp>
        <p:nvSpPr>
          <p:cNvPr id="9" name="Rectangle 8"/>
          <p:cNvSpPr/>
          <p:nvPr userDrawn="1"/>
        </p:nvSpPr>
        <p:spPr>
          <a:xfrm>
            <a:off x="718037" y="1474175"/>
            <a:ext cx="10755926" cy="45719"/>
          </a:xfrm>
          <a:prstGeom prst="rect">
            <a:avLst/>
          </a:prstGeom>
          <a:solidFill>
            <a:srgbClr val="5DD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590073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Blank">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472001"/>
            <a:ext cx="10515600" cy="637198"/>
          </a:xfrm>
        </p:spPr>
        <p:txBody>
          <a:bodyPr anchor="b">
            <a:noAutofit/>
          </a:bodyPr>
          <a:lstStyle>
            <a:lvl1pPr>
              <a:defRPr sz="3600" b="1" i="0">
                <a:solidFill>
                  <a:schemeClr val="tx1"/>
                </a:solidFill>
                <a:latin typeface="Arial Black" charset="0"/>
                <a:ea typeface="Arial Black" charset="0"/>
                <a:cs typeface="Arial Black" charset="0"/>
              </a:defRPr>
            </a:lvl1pPr>
          </a:lstStyle>
          <a:p>
            <a:r>
              <a:rPr lang="en-US" dirty="0"/>
              <a:t>Click to Edit Master Title Slide</a:t>
            </a:r>
          </a:p>
        </p:txBody>
      </p:sp>
      <p:sp>
        <p:nvSpPr>
          <p:cNvPr id="8"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0" anchor="ctr"/>
          <a:lstStyle>
            <a:lvl1pPr algn="l">
              <a:defRPr sz="1200">
                <a:solidFill>
                  <a:srgbClr val="595959"/>
                </a:solidFill>
              </a:defRPr>
            </a:lvl1pPr>
          </a:lstStyle>
          <a:p>
            <a:fld id="{2030EA8A-DA75-3443-B9EE-A63E33F4F203}" type="slidenum">
              <a:rPr lang="en-US" smtClean="0"/>
              <a:pPr/>
              <a:t>‹#›</a:t>
            </a:fld>
            <a:endParaRPr lang="en-US" dirty="0"/>
          </a:p>
        </p:txBody>
      </p:sp>
      <p:sp>
        <p:nvSpPr>
          <p:cNvPr id="10" name="Subtitle 2"/>
          <p:cNvSpPr>
            <a:spLocks noGrp="1"/>
          </p:cNvSpPr>
          <p:nvPr>
            <p:ph type="subTitle" idx="10"/>
          </p:nvPr>
        </p:nvSpPr>
        <p:spPr>
          <a:xfrm>
            <a:off x="838200" y="1107373"/>
            <a:ext cx="10515600" cy="369276"/>
          </a:xfrm>
        </p:spPr>
        <p:txBody>
          <a:bodyPr anchor="ctr"/>
          <a:lstStyle>
            <a:lvl1pPr marL="0" indent="0" algn="l">
              <a:buNone/>
              <a:defRPr sz="2400" b="0" i="1">
                <a:solidFill>
                  <a:schemeClr val="tx1"/>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11" name="Picture 10"/>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305535" y="6302169"/>
            <a:ext cx="1048265" cy="419306"/>
          </a:xfrm>
          <a:prstGeom prst="rect">
            <a:avLst/>
          </a:prstGeom>
        </p:spPr>
      </p:pic>
      <p:sp>
        <p:nvSpPr>
          <p:cNvPr id="9" name="Rectangle 8"/>
          <p:cNvSpPr/>
          <p:nvPr userDrawn="1"/>
        </p:nvSpPr>
        <p:spPr>
          <a:xfrm>
            <a:off x="718037" y="1474175"/>
            <a:ext cx="10755926" cy="45719"/>
          </a:xfrm>
          <a:prstGeom prst="rect">
            <a:avLst/>
          </a:prstGeom>
          <a:solidFill>
            <a:srgbClr val="5DD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205267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Two Column Content">
    <p:spTree>
      <p:nvGrpSpPr>
        <p:cNvPr id="1" name=""/>
        <p:cNvGrpSpPr/>
        <p:nvPr/>
      </p:nvGrpSpPr>
      <p:grpSpPr>
        <a:xfrm>
          <a:off x="0" y="0"/>
          <a:ext cx="0" cy="0"/>
          <a:chOff x="0" y="0"/>
          <a:chExt cx="0" cy="0"/>
        </a:xfrm>
      </p:grpSpPr>
      <p:sp>
        <p:nvSpPr>
          <p:cNvPr id="4" name="Rectangle 3"/>
          <p:cNvSpPr/>
          <p:nvPr userDrawn="1"/>
        </p:nvSpPr>
        <p:spPr>
          <a:xfrm>
            <a:off x="718037" y="1474175"/>
            <a:ext cx="10755926" cy="45719"/>
          </a:xfrm>
          <a:prstGeom prst="rect">
            <a:avLst/>
          </a:prstGeom>
          <a:solidFill>
            <a:srgbClr val="5DD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hasCustomPrompt="1"/>
          </p:nvPr>
        </p:nvSpPr>
        <p:spPr>
          <a:xfrm>
            <a:off x="838200" y="472001"/>
            <a:ext cx="10515600" cy="637198"/>
          </a:xfrm>
        </p:spPr>
        <p:txBody>
          <a:bodyPr anchor="b">
            <a:noAutofit/>
          </a:bodyPr>
          <a:lstStyle>
            <a:lvl1pPr>
              <a:defRPr sz="3600" b="1" i="0">
                <a:solidFill>
                  <a:schemeClr val="tx1"/>
                </a:solidFill>
                <a:latin typeface="Arial Black" charset="0"/>
                <a:ea typeface="Arial Black" charset="0"/>
                <a:cs typeface="Arial Black" charset="0"/>
              </a:defRPr>
            </a:lvl1pPr>
          </a:lstStyle>
          <a:p>
            <a:r>
              <a:rPr lang="en-US" dirty="0"/>
              <a:t>Click to Edit Master Title Slide</a:t>
            </a:r>
          </a:p>
        </p:txBody>
      </p:sp>
      <p:sp>
        <p:nvSpPr>
          <p:cNvPr id="3" name="Content Placeholder 2"/>
          <p:cNvSpPr>
            <a:spLocks noGrp="1"/>
          </p:cNvSpPr>
          <p:nvPr>
            <p:ph idx="1"/>
          </p:nvPr>
        </p:nvSpPr>
        <p:spPr>
          <a:xfrm>
            <a:off x="838200" y="1644161"/>
            <a:ext cx="5140569" cy="4532801"/>
          </a:xfrm>
        </p:spPr>
        <p:txBody>
          <a:bodyPr/>
          <a:lstStyle>
            <a:lvl1pPr>
              <a:spcBef>
                <a:spcPts val="1000"/>
              </a:spcBef>
              <a:buClr>
                <a:srgbClr val="3359EC"/>
              </a:buClr>
              <a:defRPr b="0" i="0">
                <a:solidFill>
                  <a:schemeClr val="tx1"/>
                </a:solidFill>
                <a:latin typeface="Arial" charset="0"/>
                <a:ea typeface="Arial" charset="0"/>
                <a:cs typeface="Arial" charset="0"/>
              </a:defRPr>
            </a:lvl1pPr>
            <a:lvl2pPr>
              <a:spcBef>
                <a:spcPts val="1000"/>
              </a:spcBef>
              <a:buClr>
                <a:srgbClr val="3359EC"/>
              </a:buClr>
              <a:defRPr b="0" i="0">
                <a:solidFill>
                  <a:schemeClr val="tx1"/>
                </a:solidFill>
                <a:latin typeface="Arial" charset="0"/>
                <a:ea typeface="Arial" charset="0"/>
                <a:cs typeface="Arial" charset="0"/>
              </a:defRPr>
            </a:lvl2pPr>
            <a:lvl3pPr>
              <a:spcBef>
                <a:spcPts val="1000"/>
              </a:spcBef>
              <a:buClr>
                <a:srgbClr val="3359EC"/>
              </a:buClr>
              <a:defRPr b="0" i="0">
                <a:solidFill>
                  <a:schemeClr val="tx1"/>
                </a:solidFill>
                <a:latin typeface="Arial" charset="0"/>
                <a:ea typeface="Arial" charset="0"/>
                <a:cs typeface="Arial" charset="0"/>
              </a:defRPr>
            </a:lvl3pPr>
            <a:lvl4pPr>
              <a:spcBef>
                <a:spcPts val="1000"/>
              </a:spcBef>
              <a:buClr>
                <a:srgbClr val="3359EC"/>
              </a:buClr>
              <a:defRPr b="0" i="0">
                <a:solidFill>
                  <a:schemeClr val="tx1"/>
                </a:solidFill>
                <a:latin typeface="Arial" charset="0"/>
                <a:ea typeface="Arial" charset="0"/>
                <a:cs typeface="Arial" charset="0"/>
              </a:defRPr>
            </a:lvl4pPr>
            <a:lvl5pPr>
              <a:spcBef>
                <a:spcPts val="1000"/>
              </a:spcBef>
              <a:buClr>
                <a:srgbClr val="3359EC"/>
              </a:buClr>
              <a:defRPr b="0" i="0">
                <a:solidFill>
                  <a:schemeClr val="tx1"/>
                </a:solidFill>
                <a:latin typeface="Arial" charset="0"/>
                <a:ea typeface="Arial" charset="0"/>
                <a:cs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0" anchor="ctr"/>
          <a:lstStyle>
            <a:lvl1pPr algn="l">
              <a:defRPr sz="1200">
                <a:solidFill>
                  <a:srgbClr val="595959"/>
                </a:solidFill>
              </a:defRPr>
            </a:lvl1pPr>
          </a:lstStyle>
          <a:p>
            <a:fld id="{2030EA8A-DA75-3443-B9EE-A63E33F4F203}" type="slidenum">
              <a:rPr lang="en-US" smtClean="0"/>
              <a:pPr/>
              <a:t>‹#›</a:t>
            </a:fld>
            <a:endParaRPr lang="en-US" dirty="0"/>
          </a:p>
        </p:txBody>
      </p:sp>
      <p:sp>
        <p:nvSpPr>
          <p:cNvPr id="9" name="Subtitle 2"/>
          <p:cNvSpPr>
            <a:spLocks noGrp="1"/>
          </p:cNvSpPr>
          <p:nvPr>
            <p:ph type="subTitle" idx="10"/>
          </p:nvPr>
        </p:nvSpPr>
        <p:spPr>
          <a:xfrm>
            <a:off x="838200" y="1107373"/>
            <a:ext cx="10515600" cy="369276"/>
          </a:xfrm>
        </p:spPr>
        <p:txBody>
          <a:bodyPr anchor="ctr"/>
          <a:lstStyle>
            <a:lvl1pPr marL="0" indent="0" algn="l">
              <a:buNone/>
              <a:defRPr sz="2400" b="0" i="1">
                <a:solidFill>
                  <a:schemeClr val="tx1"/>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Content Placeholder 2"/>
          <p:cNvSpPr>
            <a:spLocks noGrp="1"/>
          </p:cNvSpPr>
          <p:nvPr>
            <p:ph idx="11"/>
          </p:nvPr>
        </p:nvSpPr>
        <p:spPr>
          <a:xfrm>
            <a:off x="6101863" y="1644161"/>
            <a:ext cx="5251938" cy="4532801"/>
          </a:xfrm>
        </p:spPr>
        <p:txBody>
          <a:bodyPr/>
          <a:lstStyle>
            <a:lvl1pPr>
              <a:spcBef>
                <a:spcPts val="1000"/>
              </a:spcBef>
              <a:buClr>
                <a:srgbClr val="3359EC"/>
              </a:buClr>
              <a:defRPr b="0" i="0">
                <a:solidFill>
                  <a:schemeClr val="tx1"/>
                </a:solidFill>
                <a:latin typeface="Arial" charset="0"/>
                <a:ea typeface="Arial" charset="0"/>
                <a:cs typeface="Arial" charset="0"/>
              </a:defRPr>
            </a:lvl1pPr>
            <a:lvl2pPr>
              <a:spcBef>
                <a:spcPts val="1000"/>
              </a:spcBef>
              <a:buClr>
                <a:srgbClr val="3359EC"/>
              </a:buClr>
              <a:defRPr b="0" i="0">
                <a:solidFill>
                  <a:schemeClr val="tx1"/>
                </a:solidFill>
                <a:latin typeface="Arial" charset="0"/>
                <a:ea typeface="Arial" charset="0"/>
                <a:cs typeface="Arial" charset="0"/>
              </a:defRPr>
            </a:lvl2pPr>
            <a:lvl3pPr>
              <a:spcBef>
                <a:spcPts val="1000"/>
              </a:spcBef>
              <a:buClr>
                <a:srgbClr val="3359EC"/>
              </a:buClr>
              <a:defRPr b="0" i="0">
                <a:solidFill>
                  <a:schemeClr val="tx1"/>
                </a:solidFill>
                <a:latin typeface="Arial" charset="0"/>
                <a:ea typeface="Arial" charset="0"/>
                <a:cs typeface="Arial" charset="0"/>
              </a:defRPr>
            </a:lvl3pPr>
            <a:lvl4pPr>
              <a:spcBef>
                <a:spcPts val="1000"/>
              </a:spcBef>
              <a:buClr>
                <a:srgbClr val="3359EC"/>
              </a:buClr>
              <a:defRPr b="0" i="0">
                <a:solidFill>
                  <a:schemeClr val="tx1"/>
                </a:solidFill>
                <a:latin typeface="Arial" charset="0"/>
                <a:ea typeface="Arial" charset="0"/>
                <a:cs typeface="Arial" charset="0"/>
              </a:defRPr>
            </a:lvl4pPr>
            <a:lvl5pPr>
              <a:spcBef>
                <a:spcPts val="1000"/>
              </a:spcBef>
              <a:buClr>
                <a:srgbClr val="3359EC"/>
              </a:buClr>
              <a:defRPr b="0" i="0">
                <a:solidFill>
                  <a:schemeClr val="tx1"/>
                </a:solidFill>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1" name="Picture 10"/>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305535" y="6302169"/>
            <a:ext cx="1048265" cy="419306"/>
          </a:xfrm>
          <a:prstGeom prst="rect">
            <a:avLst/>
          </a:prstGeom>
        </p:spPr>
      </p:pic>
    </p:spTree>
    <p:extLst>
      <p:ext uri="{BB962C8B-B14F-4D97-AF65-F5344CB8AC3E}">
        <p14:creationId xmlns:p14="http://schemas.microsoft.com/office/powerpoint/2010/main" val="21066456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reaker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88952" cy="6858000"/>
          </a:xfrm>
          <a:prstGeom prst="rect">
            <a:avLst/>
          </a:prstGeom>
        </p:spPr>
      </p:pic>
      <p:sp>
        <p:nvSpPr>
          <p:cNvPr id="2" name="Title 1"/>
          <p:cNvSpPr>
            <a:spLocks noGrp="1"/>
          </p:cNvSpPr>
          <p:nvPr>
            <p:ph type="title" hasCustomPrompt="1"/>
          </p:nvPr>
        </p:nvSpPr>
        <p:spPr>
          <a:xfrm>
            <a:off x="2042629" y="1885585"/>
            <a:ext cx="6260123" cy="2695208"/>
          </a:xfrm>
        </p:spPr>
        <p:txBody>
          <a:bodyPr anchor="b"/>
          <a:lstStyle>
            <a:lvl1pPr>
              <a:defRPr sz="6000" b="1" i="0">
                <a:solidFill>
                  <a:schemeClr val="tx1"/>
                </a:solidFill>
                <a:latin typeface="Arial Black" charset="0"/>
                <a:ea typeface="Arial Black" charset="0"/>
                <a:cs typeface="Arial Black" charset="0"/>
              </a:defRPr>
            </a:lvl1pPr>
          </a:lstStyle>
          <a:p>
            <a:r>
              <a:rPr lang="en-US" dirty="0"/>
              <a:t>CLICK TO EDIT MASTER TITLE STYLE</a:t>
            </a:r>
          </a:p>
        </p:txBody>
      </p:sp>
    </p:spTree>
    <p:extLst>
      <p:ext uri="{BB962C8B-B14F-4D97-AF65-F5344CB8AC3E}">
        <p14:creationId xmlns:p14="http://schemas.microsoft.com/office/powerpoint/2010/main" val="1377184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reaker Slide 2">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88952" cy="6858000"/>
          </a:xfrm>
          <a:prstGeom prst="rect">
            <a:avLst/>
          </a:prstGeom>
        </p:spPr>
      </p:pic>
      <p:sp>
        <p:nvSpPr>
          <p:cNvPr id="2" name="Title 1"/>
          <p:cNvSpPr>
            <a:spLocks noGrp="1"/>
          </p:cNvSpPr>
          <p:nvPr>
            <p:ph type="title" hasCustomPrompt="1"/>
          </p:nvPr>
        </p:nvSpPr>
        <p:spPr>
          <a:xfrm>
            <a:off x="2042629" y="1885585"/>
            <a:ext cx="6260123" cy="2695208"/>
          </a:xfrm>
        </p:spPr>
        <p:txBody>
          <a:bodyPr anchor="b"/>
          <a:lstStyle>
            <a:lvl1pPr>
              <a:defRPr sz="6000" b="1" i="0">
                <a:solidFill>
                  <a:schemeClr val="bg1"/>
                </a:solidFill>
                <a:latin typeface="Arial Black" charset="0"/>
                <a:ea typeface="Arial Black" charset="0"/>
                <a:cs typeface="Arial Black" charset="0"/>
              </a:defRPr>
            </a:lvl1pPr>
          </a:lstStyle>
          <a:p>
            <a:r>
              <a:rPr lang="en-US" dirty="0"/>
              <a:t>CLICK TO EDIT MASTER TITLE STYLE</a:t>
            </a:r>
          </a:p>
        </p:txBody>
      </p:sp>
    </p:spTree>
    <p:extLst>
      <p:ext uri="{BB962C8B-B14F-4D97-AF65-F5344CB8AC3E}">
        <p14:creationId xmlns:p14="http://schemas.microsoft.com/office/powerpoint/2010/main" val="16419598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0" anchor="ctr"/>
          <a:lstStyle>
            <a:lvl1pPr algn="l">
              <a:defRPr sz="1200">
                <a:solidFill>
                  <a:srgbClr val="595959"/>
                </a:solidFill>
              </a:defRPr>
            </a:lvl1pPr>
          </a:lstStyle>
          <a:p>
            <a:fld id="{2030EA8A-DA75-3443-B9EE-A63E33F4F203}" type="slidenum">
              <a:rPr lang="en-US" smtClean="0"/>
              <a:pPr/>
              <a:t>‹#›</a:t>
            </a:fld>
            <a:endParaRPr lang="en-US" dirty="0"/>
          </a:p>
        </p:txBody>
      </p:sp>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305535" y="6302169"/>
            <a:ext cx="1048265" cy="419306"/>
          </a:xfrm>
          <a:prstGeom prst="rect">
            <a:avLst/>
          </a:prstGeom>
        </p:spPr>
      </p:pic>
    </p:spTree>
    <p:extLst>
      <p:ext uri="{BB962C8B-B14F-4D97-AF65-F5344CB8AC3E}">
        <p14:creationId xmlns:p14="http://schemas.microsoft.com/office/powerpoint/2010/main" val="10646198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9788" y="457200"/>
            <a:ext cx="3932237" cy="1600200"/>
          </a:xfrm>
        </p:spPr>
        <p:txBody>
          <a:bodyPr anchor="b"/>
          <a:lstStyle>
            <a:lvl1pPr>
              <a:defRPr sz="3200" b="1" i="0">
                <a:solidFill>
                  <a:srgbClr val="22232F"/>
                </a:solidFill>
                <a:latin typeface="Arial Black" charset="0"/>
                <a:ea typeface="Arial Black" charset="0"/>
                <a:cs typeface="Arial Black" charset="0"/>
              </a:defRPr>
            </a:lvl1pPr>
          </a:lstStyle>
          <a:p>
            <a:r>
              <a:rPr lang="en-US" dirty="0"/>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atin typeface="Arial" charset="0"/>
                <a:ea typeface="Arial" charset="0"/>
                <a:cs typeface="Arial"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b="0" i="0">
                <a:solidFill>
                  <a:srgbClr val="595959"/>
                </a:solidFill>
                <a:latin typeface="Arial" charset="0"/>
                <a:ea typeface="Arial" charset="0"/>
                <a:cs typeface="Arial"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p:cNvSpPr>
            <a:spLocks noGrp="1"/>
          </p:cNvSpPr>
          <p:nvPr>
            <p:ph type="sldNum" sz="quarter" idx="12"/>
          </p:nvPr>
        </p:nvSpPr>
        <p:spPr/>
        <p:txBody>
          <a:bodyPr/>
          <a:lstStyle>
            <a:lvl1pPr>
              <a:defRPr>
                <a:solidFill>
                  <a:srgbClr val="595959"/>
                </a:solidFill>
              </a:defRPr>
            </a:lvl1pPr>
          </a:lstStyle>
          <a:p>
            <a:fld id="{3FDB74AC-D144-DD42-88B1-786F0F2BF277}" type="slidenum">
              <a:rPr lang="en-US" smtClean="0"/>
              <a:pPr/>
              <a:t>‹#›</a:t>
            </a:fld>
            <a:endParaRPr lang="en-US" dirty="0"/>
          </a:p>
        </p:txBody>
      </p:sp>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305535" y="6302169"/>
            <a:ext cx="1048265" cy="419306"/>
          </a:xfrm>
          <a:prstGeom prst="rect">
            <a:avLst/>
          </a:prstGeom>
        </p:spPr>
      </p:pic>
    </p:spTree>
    <p:extLst>
      <p:ext uri="{BB962C8B-B14F-4D97-AF65-F5344CB8AC3E}">
        <p14:creationId xmlns:p14="http://schemas.microsoft.com/office/powerpoint/2010/main" val="4394567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1200">
                <a:solidFill>
                  <a:srgbClr val="898989"/>
                </a:solidFill>
                <a:latin typeface="Arial" charset="0"/>
                <a:ea typeface="Arial" charset="0"/>
                <a:cs typeface="Arial" charset="0"/>
              </a:defRPr>
            </a:lvl1pPr>
          </a:lstStyle>
          <a:p>
            <a:fld id="{2030EA8A-DA75-3443-B9EE-A63E33F4F203}" type="slidenum">
              <a:rPr lang="en-US" smtClean="0"/>
              <a:pPr/>
              <a:t>‹#›</a:t>
            </a:fld>
            <a:endParaRPr lang="en-US" dirty="0"/>
          </a:p>
        </p:txBody>
      </p:sp>
      <p:sp>
        <p:nvSpPr>
          <p:cNvPr id="7" name="Footer Placeholder 4">
            <a:extLst>
              <a:ext uri="{FF2B5EF4-FFF2-40B4-BE49-F238E27FC236}">
                <a16:creationId xmlns:a16="http://schemas.microsoft.com/office/drawing/2014/main" id="{FA61290B-38D2-468C-9CAB-0F1493885425}"/>
              </a:ext>
            </a:extLst>
          </p:cNvPr>
          <p:cNvSpPr txBox="1">
            <a:spLocks/>
          </p:cNvSpPr>
          <p:nvPr userDrawn="1"/>
        </p:nvSpPr>
        <p:spPr>
          <a:xfrm>
            <a:off x="3647635" y="6356350"/>
            <a:ext cx="4896729"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Arial" charset="0"/>
                <a:ea typeface="Arial" charset="0"/>
                <a:cs typeface="Arial"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levelaccess.com   </a:t>
            </a:r>
            <a:r>
              <a:rPr lang="en-US" b="1" dirty="0"/>
              <a:t> </a:t>
            </a:r>
            <a:r>
              <a:rPr lang="en-US" b="1" dirty="0">
                <a:solidFill>
                  <a:srgbClr val="5CD344"/>
                </a:solidFill>
              </a:rPr>
              <a:t>|</a:t>
            </a:r>
            <a:r>
              <a:rPr lang="en-US" b="1" dirty="0">
                <a:solidFill>
                  <a:srgbClr val="00D81A"/>
                </a:solidFill>
              </a:rPr>
              <a:t> </a:t>
            </a:r>
            <a:r>
              <a:rPr lang="en-US" b="1" dirty="0"/>
              <a:t>   </a:t>
            </a:r>
            <a:r>
              <a:rPr lang="en-US" dirty="0"/>
              <a:t>(</a:t>
            </a:r>
            <a:r>
              <a:rPr lang="de-DE" dirty="0"/>
              <a:t>800) 899-9659    </a:t>
            </a:r>
            <a:r>
              <a:rPr lang="en-US" b="1" dirty="0">
                <a:solidFill>
                  <a:srgbClr val="5CD344"/>
                </a:solidFill>
              </a:rPr>
              <a:t>|</a:t>
            </a:r>
            <a:r>
              <a:rPr lang="en-US" dirty="0"/>
              <a:t>    info@levelaccess.com</a:t>
            </a:r>
          </a:p>
        </p:txBody>
      </p:sp>
    </p:spTree>
    <p:extLst>
      <p:ext uri="{BB962C8B-B14F-4D97-AF65-F5344CB8AC3E}">
        <p14:creationId xmlns:p14="http://schemas.microsoft.com/office/powerpoint/2010/main" val="20661952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8" r:id="rId4"/>
    <p:sldLayoutId id="2147483651" r:id="rId5"/>
    <p:sldLayoutId id="2147483659" r:id="rId6"/>
    <p:sldLayoutId id="2147483655" r:id="rId7"/>
    <p:sldLayoutId id="2147483657" r:id="rId8"/>
  </p:sldLayoutIdLst>
  <p:hf hdr="0"/>
  <p:txStyles>
    <p:titleStyle>
      <a:lvl1pPr algn="l" defTabSz="914400" rtl="0" eaLnBrk="1" latinLnBrk="0" hangingPunct="1">
        <a:lnSpc>
          <a:spcPct val="90000"/>
        </a:lnSpc>
        <a:spcBef>
          <a:spcPct val="0"/>
        </a:spcBef>
        <a:buNone/>
        <a:defRPr sz="4400" kern="1200">
          <a:solidFill>
            <a:schemeClr val="tx1"/>
          </a:solidFill>
          <a:latin typeface="Arial" charset="0"/>
          <a:ea typeface="Arial" charset="0"/>
          <a:cs typeface="Arial"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Arial" charset="0"/>
          <a:ea typeface="Arial" charset="0"/>
          <a:cs typeface="Arial"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Arial" charset="0"/>
          <a:ea typeface="Arial" charset="0"/>
          <a:cs typeface="Arial"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Arial" charset="0"/>
          <a:ea typeface="Arial" charset="0"/>
          <a:cs typeface="Arial"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Arial" charset="0"/>
          <a:ea typeface="Arial" charset="0"/>
          <a:cs typeface="Arial"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jpeg"/></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hyperlink" Target="http://www.itic.org/policy/accessibility" TargetMode="External"/><Relationship Id="rId7" Type="http://schemas.openxmlformats.org/officeDocument/2006/relationships/hyperlink" Target="https://www.w3.org/WAI/intro/wcag" TargetMode="External"/><Relationship Id="rId2" Type="http://schemas.openxmlformats.org/officeDocument/2006/relationships/hyperlink" Target="http://mandate376.standards.eu/standard" TargetMode="External"/><Relationship Id="rId1" Type="http://schemas.openxmlformats.org/officeDocument/2006/relationships/slideLayout" Target="../slideLayouts/slideLayout2.xml"/><Relationship Id="rId6" Type="http://schemas.openxmlformats.org/officeDocument/2006/relationships/hyperlink" Target="https://www.access-board.gov/guidelines-and-standards/communications-and-it/about-the-ict-refresh/final-rule" TargetMode="External"/><Relationship Id="rId5" Type="http://schemas.openxmlformats.org/officeDocument/2006/relationships/hyperlink" Target="https://www.levelaccess.com/?s=VPAT" TargetMode="External"/><Relationship Id="rId4" Type="http://schemas.openxmlformats.org/officeDocument/2006/relationships/hyperlink" Target="http://info.levelaccess.com/Navigating-the-VPAT-Whitepaper.html" TargetMode="External"/></Relationships>
</file>

<file path=ppt/slides/_rels/slide25.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hyperlink" Target="mailto:bill.curtis-davidson@levelaccess.com" TargetMode="External"/><Relationship Id="rId7" Type="http://schemas.openxmlformats.org/officeDocument/2006/relationships/hyperlink" Target="https://www.linkedin.com/company/level-access" TargetMode="External"/><Relationship Id="rId12" Type="http://schemas.openxmlformats.org/officeDocument/2006/relationships/hyperlink" Target="https://www.levelaccess.com/csun18/" TargetMode="External"/><Relationship Id="rId2" Type="http://schemas.openxmlformats.org/officeDocument/2006/relationships/image" Target="../media/image24.jpeg"/><Relationship Id="rId1" Type="http://schemas.openxmlformats.org/officeDocument/2006/relationships/slideLayout" Target="../slideLayouts/slideLayout2.xml"/><Relationship Id="rId6" Type="http://schemas.openxmlformats.org/officeDocument/2006/relationships/image" Target="../media/image26.jpeg"/><Relationship Id="rId11" Type="http://schemas.openxmlformats.org/officeDocument/2006/relationships/hyperlink" Target="https://www.levelaccess.com/blog/" TargetMode="External"/><Relationship Id="rId5" Type="http://schemas.openxmlformats.org/officeDocument/2006/relationships/hyperlink" Target="https://twitter.com/LevelAccessA11y" TargetMode="External"/><Relationship Id="rId10" Type="http://schemas.openxmlformats.org/officeDocument/2006/relationships/image" Target="../media/image28.png"/><Relationship Id="rId4" Type="http://schemas.openxmlformats.org/officeDocument/2006/relationships/image" Target="../media/image25.jpeg"/><Relationship Id="rId9" Type="http://schemas.openxmlformats.org/officeDocument/2006/relationships/hyperlink" Target="https://www.facebook.com/LevelAccessA11y"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tiff"/><Relationship Id="rId1" Type="http://schemas.openxmlformats.org/officeDocument/2006/relationships/slideLayout" Target="../slideLayouts/slideLayout2.xml"/><Relationship Id="rId4" Type="http://schemas.openxmlformats.org/officeDocument/2006/relationships/image" Target="../media/image13.tiff"/></Relationships>
</file>

<file path=ppt/slides/_rels/slide9.xml.rels><?xml version="1.0" encoding="UTF-8" standalone="yes"?>
<Relationships xmlns="http://schemas.openxmlformats.org/package/2006/relationships"><Relationship Id="rId3" Type="http://schemas.openxmlformats.org/officeDocument/2006/relationships/hyperlink" Target="https://www.access-board.gov/guidelines-and-standards/communications-and-it/about-the-ict-refresh/corrections-to-the-ict-final-rule" TargetMode="External"/><Relationship Id="rId2" Type="http://schemas.openxmlformats.org/officeDocument/2006/relationships/image" Target="../media/image14.pn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ctrTitle"/>
          </p:nvPr>
        </p:nvSpPr>
        <p:spPr>
          <a:xfrm>
            <a:off x="3802083" y="1365662"/>
            <a:ext cx="8164286" cy="1876302"/>
          </a:xfrm>
        </p:spPr>
        <p:txBody>
          <a:bodyPr anchor="b">
            <a:noAutofit/>
          </a:bodyPr>
          <a:lstStyle/>
          <a:p>
            <a:r>
              <a:rPr lang="en-US" dirty="0">
                <a:solidFill>
                  <a:schemeClr val="tx1"/>
                </a:solidFill>
              </a:rPr>
              <a:t>Win More Business! </a:t>
            </a:r>
            <a:r>
              <a:rPr lang="en-US" sz="3600" dirty="0">
                <a:solidFill>
                  <a:schemeClr val="tx1"/>
                </a:solidFill>
              </a:rPr>
              <a:t>Report Product &amp; Service Accessibility using VPAT</a:t>
            </a:r>
            <a:r>
              <a:rPr lang="en-US" sz="3600" baseline="30000" dirty="0">
                <a:solidFill>
                  <a:schemeClr val="tx1"/>
                </a:solidFill>
              </a:rPr>
              <a:t>®</a:t>
            </a:r>
            <a:r>
              <a:rPr lang="en-US" sz="3600" dirty="0">
                <a:solidFill>
                  <a:schemeClr val="tx1"/>
                </a:solidFill>
              </a:rPr>
              <a:t> 2.1</a:t>
            </a:r>
            <a:endParaRPr lang="en-US" sz="3600" dirty="0">
              <a:solidFill>
                <a:schemeClr val="tx1"/>
              </a:solidFill>
              <a:latin typeface="Arial" charset="0"/>
              <a:ea typeface="Arial" charset="0"/>
              <a:cs typeface="Arial" charset="0"/>
            </a:endParaRPr>
          </a:p>
        </p:txBody>
      </p:sp>
      <p:sp>
        <p:nvSpPr>
          <p:cNvPr id="11" name="Subtitle 10"/>
          <p:cNvSpPr>
            <a:spLocks noGrp="1"/>
          </p:cNvSpPr>
          <p:nvPr>
            <p:ph type="subTitle" idx="1"/>
          </p:nvPr>
        </p:nvSpPr>
        <p:spPr>
          <a:xfrm>
            <a:off x="4120488" y="3352800"/>
            <a:ext cx="7527476" cy="1448792"/>
          </a:xfrm>
        </p:spPr>
        <p:txBody>
          <a:bodyPr>
            <a:normAutofit/>
          </a:bodyPr>
          <a:lstStyle/>
          <a:p>
            <a:pPr lvl="0">
              <a:buClr>
                <a:srgbClr val="3359EC"/>
              </a:buClr>
            </a:pPr>
            <a:r>
              <a:rPr lang="en-US"/>
              <a:t>Presented By: </a:t>
            </a:r>
          </a:p>
          <a:p>
            <a:pPr>
              <a:spcBef>
                <a:spcPts val="0"/>
              </a:spcBef>
              <a:spcAft>
                <a:spcPts val="600"/>
              </a:spcAft>
            </a:pPr>
            <a:r>
              <a:rPr lang="en-US" sz="3200" b="1" dirty="0"/>
              <a:t>Bill Curtis-Davidson</a:t>
            </a:r>
          </a:p>
          <a:p>
            <a:pPr>
              <a:spcBef>
                <a:spcPts val="0"/>
              </a:spcBef>
              <a:spcAft>
                <a:spcPts val="600"/>
              </a:spcAft>
            </a:pPr>
            <a:r>
              <a:rPr lang="en-US" sz="2200" dirty="0"/>
              <a:t>Senior Director, Strategic Consulting Services</a:t>
            </a:r>
          </a:p>
        </p:txBody>
      </p:sp>
      <p:sp>
        <p:nvSpPr>
          <p:cNvPr id="7" name="Subtitle 4">
            <a:extLst>
              <a:ext uri="{FF2B5EF4-FFF2-40B4-BE49-F238E27FC236}">
                <a16:creationId xmlns:a16="http://schemas.microsoft.com/office/drawing/2014/main" id="{32777B78-87C9-46C7-A214-617030D53635}"/>
              </a:ext>
            </a:extLst>
          </p:cNvPr>
          <p:cNvSpPr txBox="1">
            <a:spLocks/>
          </p:cNvSpPr>
          <p:nvPr/>
        </p:nvSpPr>
        <p:spPr>
          <a:xfrm>
            <a:off x="4459454" y="5128054"/>
            <a:ext cx="5005821" cy="144574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a:buNone/>
              <a:defRPr sz="2400" b="0" i="0" kern="1200">
                <a:solidFill>
                  <a:schemeClr val="tx1"/>
                </a:solidFill>
                <a:latin typeface="Arial" charset="0"/>
                <a:ea typeface="Arial" charset="0"/>
                <a:cs typeface="Arial" charset="0"/>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Arial" charset="0"/>
                <a:ea typeface="Arial" charset="0"/>
                <a:cs typeface="Arial" charset="0"/>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Arial" charset="0"/>
                <a:ea typeface="Arial" charset="0"/>
                <a:cs typeface="Arial" charset="0"/>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Arial" charset="0"/>
                <a:ea typeface="Arial" charset="0"/>
                <a:cs typeface="Arial" charset="0"/>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Arial" charset="0"/>
                <a:ea typeface="Arial" charset="0"/>
                <a:cs typeface="Arial"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a:buNone/>
              <a:tabLst/>
              <a:defRPr/>
            </a:pPr>
            <a:r>
              <a:rPr kumimoji="0" lang="en-US" sz="2000" b="0" i="1" u="none" strike="noStrike" kern="1200" cap="none" spc="0" normalizeH="0" baseline="0" noProof="0" dirty="0">
                <a:ln>
                  <a:noFill/>
                </a:ln>
                <a:effectLst/>
                <a:uLnTx/>
                <a:uFillTx/>
                <a:latin typeface="Arial" charset="0"/>
                <a:ea typeface="Arial" charset="0"/>
                <a:cs typeface="Arial" charset="0"/>
              </a:rPr>
              <a:t>CSUN 2018 Assistive</a:t>
            </a:r>
            <a:br>
              <a:rPr kumimoji="0" lang="en-US" sz="2000" b="0" i="1" u="none" strike="noStrike" kern="1200" cap="none" spc="0" normalizeH="0" baseline="0" noProof="0" dirty="0">
                <a:ln>
                  <a:noFill/>
                </a:ln>
                <a:effectLst/>
                <a:uLnTx/>
                <a:uFillTx/>
                <a:latin typeface="Arial" charset="0"/>
                <a:ea typeface="Arial" charset="0"/>
                <a:cs typeface="Arial" charset="0"/>
              </a:rPr>
            </a:br>
            <a:r>
              <a:rPr kumimoji="0" lang="en-US" sz="2000" b="0" i="1" u="none" strike="noStrike" kern="1200" cap="none" spc="0" normalizeH="0" baseline="0" noProof="0" dirty="0">
                <a:ln>
                  <a:noFill/>
                </a:ln>
                <a:effectLst/>
                <a:uLnTx/>
                <a:uFillTx/>
                <a:latin typeface="Arial" charset="0"/>
                <a:ea typeface="Arial" charset="0"/>
                <a:cs typeface="Arial" charset="0"/>
              </a:rPr>
              <a:t>Technology Conference</a:t>
            </a:r>
          </a:p>
          <a:p>
            <a:pPr marL="0" marR="0" lvl="0" indent="0" algn="ctr" defTabSz="914400" rtl="0" eaLnBrk="1" fontAlgn="auto" latinLnBrk="0" hangingPunct="1">
              <a:lnSpc>
                <a:spcPct val="90000"/>
              </a:lnSpc>
              <a:spcBef>
                <a:spcPts val="1000"/>
              </a:spcBef>
              <a:spcAft>
                <a:spcPts val="0"/>
              </a:spcAft>
              <a:buClrTx/>
              <a:buSzTx/>
              <a:buFont typeface="Arial"/>
              <a:buNone/>
              <a:tabLst/>
              <a:defRPr/>
            </a:pPr>
            <a:r>
              <a:rPr kumimoji="0" lang="en-US" sz="2000" b="0" i="0" u="none" strike="noStrike" kern="1200" cap="none" spc="0" normalizeH="0" baseline="0" noProof="0" dirty="0">
                <a:ln>
                  <a:noFill/>
                </a:ln>
                <a:effectLst/>
                <a:uLnTx/>
                <a:uFillTx/>
                <a:latin typeface="Arial" charset="0"/>
                <a:ea typeface="Arial" charset="0"/>
                <a:cs typeface="Arial" charset="0"/>
              </a:rPr>
              <a:t>March 22, 2018</a:t>
            </a:r>
          </a:p>
        </p:txBody>
      </p:sp>
      <p:sp>
        <p:nvSpPr>
          <p:cNvPr id="5" name="Rectangle 4"/>
          <p:cNvSpPr/>
          <p:nvPr/>
        </p:nvSpPr>
        <p:spPr>
          <a:xfrm>
            <a:off x="0" y="6581001"/>
            <a:ext cx="12192000" cy="276999"/>
          </a:xfrm>
          <a:prstGeom prst="rect">
            <a:avLst/>
          </a:prstGeom>
          <a:solidFill>
            <a:srgbClr val="FFFFFF">
              <a:alpha val="74902"/>
            </a:srgbClr>
          </a:solidFill>
        </p:spPr>
        <p:txBody>
          <a:bodyPr wrap="square">
            <a:spAutoFit/>
          </a:bodyPr>
          <a:lstStyle/>
          <a:p>
            <a:pPr algn="ctr"/>
            <a:r>
              <a:rPr lang="en-US" sz="1200" dirty="0">
                <a:solidFill>
                  <a:srgbClr val="696969"/>
                </a:solidFill>
                <a:latin typeface="Arial" charset="0"/>
              </a:rPr>
              <a:t>Voluntary Product Accessibility Template</a:t>
            </a:r>
            <a:r>
              <a:rPr lang="en-US" sz="1200" baseline="30000" dirty="0">
                <a:solidFill>
                  <a:srgbClr val="696969"/>
                </a:solidFill>
                <a:latin typeface="Arial" charset="0"/>
              </a:rPr>
              <a:t>®</a:t>
            </a:r>
            <a:r>
              <a:rPr lang="en-US" sz="1200" dirty="0">
                <a:solidFill>
                  <a:srgbClr val="696969"/>
                </a:solidFill>
                <a:latin typeface="Arial" charset="0"/>
              </a:rPr>
              <a:t> and VPAT</a:t>
            </a:r>
            <a:r>
              <a:rPr lang="en-US" sz="1200" baseline="30000" dirty="0">
                <a:solidFill>
                  <a:srgbClr val="696969"/>
                </a:solidFill>
                <a:latin typeface="Arial" charset="0"/>
              </a:rPr>
              <a:t>®</a:t>
            </a:r>
            <a:r>
              <a:rPr lang="en-US" sz="1200" dirty="0">
                <a:solidFill>
                  <a:srgbClr val="696969"/>
                </a:solidFill>
                <a:latin typeface="Arial" charset="0"/>
              </a:rPr>
              <a:t> are registered trademarks of Information Technology Industry Council (ITI). </a:t>
            </a:r>
            <a:endParaRPr lang="en-US" sz="1200" dirty="0">
              <a:solidFill>
                <a:srgbClr val="696969"/>
              </a:solidFill>
              <a:effectLst/>
              <a:latin typeface="Arial" charset="0"/>
            </a:endParaRPr>
          </a:p>
        </p:txBody>
      </p:sp>
    </p:spTree>
    <p:extLst>
      <p:ext uri="{BB962C8B-B14F-4D97-AF65-F5344CB8AC3E}">
        <p14:creationId xmlns:p14="http://schemas.microsoft.com/office/powerpoint/2010/main" val="9151730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2042629" y="1885585"/>
            <a:ext cx="7883424" cy="2318280"/>
          </a:xfrm>
        </p:spPr>
        <p:txBody>
          <a:bodyPr>
            <a:normAutofit/>
          </a:bodyPr>
          <a:lstStyle/>
          <a:p>
            <a:r>
              <a:rPr lang="en-US" sz="5400" dirty="0"/>
              <a:t>VPAT</a:t>
            </a:r>
            <a:r>
              <a:rPr lang="en-US" sz="5400" baseline="30000" dirty="0"/>
              <a:t>®</a:t>
            </a:r>
            <a:r>
              <a:rPr lang="en-US" sz="5400" dirty="0"/>
              <a:t> 2.1 Structure and Best Practices</a:t>
            </a:r>
          </a:p>
        </p:txBody>
      </p:sp>
      <p:sp>
        <p:nvSpPr>
          <p:cNvPr id="3" name="Rectangle 2"/>
          <p:cNvSpPr/>
          <p:nvPr/>
        </p:nvSpPr>
        <p:spPr>
          <a:xfrm>
            <a:off x="0" y="6557971"/>
            <a:ext cx="12192000" cy="307777"/>
          </a:xfrm>
          <a:prstGeom prst="rect">
            <a:avLst/>
          </a:prstGeom>
          <a:solidFill>
            <a:srgbClr val="FFFFFF">
              <a:alpha val="74902"/>
            </a:srgbClr>
          </a:solidFill>
        </p:spPr>
        <p:txBody>
          <a:bodyPr wrap="square">
            <a:spAutoFit/>
          </a:bodyPr>
          <a:lstStyle/>
          <a:p>
            <a:pPr algn="ctr"/>
            <a:r>
              <a:rPr lang="en-US" sz="1400" dirty="0">
                <a:solidFill>
                  <a:srgbClr val="696969"/>
                </a:solidFill>
                <a:latin typeface="Arial" charset="0"/>
              </a:rPr>
              <a:t>Voluntary Product Accessibility Template</a:t>
            </a:r>
            <a:r>
              <a:rPr lang="en-US" sz="1400" baseline="30000" dirty="0">
                <a:solidFill>
                  <a:srgbClr val="696969"/>
                </a:solidFill>
                <a:latin typeface="Arial" charset="0"/>
              </a:rPr>
              <a:t>®</a:t>
            </a:r>
            <a:r>
              <a:rPr lang="en-US" sz="1400" dirty="0">
                <a:solidFill>
                  <a:srgbClr val="696969"/>
                </a:solidFill>
                <a:latin typeface="Arial" charset="0"/>
              </a:rPr>
              <a:t> and VPAT</a:t>
            </a:r>
            <a:r>
              <a:rPr lang="en-US" sz="1400" baseline="30000" dirty="0">
                <a:solidFill>
                  <a:srgbClr val="696969"/>
                </a:solidFill>
                <a:latin typeface="Arial" charset="0"/>
              </a:rPr>
              <a:t>®</a:t>
            </a:r>
            <a:r>
              <a:rPr lang="en-US" sz="1400" dirty="0">
                <a:solidFill>
                  <a:srgbClr val="696969"/>
                </a:solidFill>
                <a:latin typeface="Arial" charset="0"/>
              </a:rPr>
              <a:t> are registered trademarks of Information Technology Industry Council (ITI). </a:t>
            </a:r>
            <a:endParaRPr lang="en-US" sz="1400" dirty="0">
              <a:solidFill>
                <a:srgbClr val="696969"/>
              </a:solidFill>
              <a:effectLst/>
              <a:latin typeface="Arial" charset="0"/>
            </a:endParaRPr>
          </a:p>
        </p:txBody>
      </p:sp>
    </p:spTree>
    <p:extLst>
      <p:ext uri="{BB962C8B-B14F-4D97-AF65-F5344CB8AC3E}">
        <p14:creationId xmlns:p14="http://schemas.microsoft.com/office/powerpoint/2010/main" val="7103345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85194"/>
            <a:ext cx="10820400" cy="637198"/>
          </a:xfrm>
        </p:spPr>
        <p:txBody>
          <a:bodyPr/>
          <a:lstStyle/>
          <a:p>
            <a:r>
              <a:rPr lang="en-US" dirty="0"/>
              <a:t>Structure of VPAT</a:t>
            </a:r>
            <a:r>
              <a:rPr lang="en-US" baseline="30000" dirty="0"/>
              <a:t>®</a:t>
            </a:r>
            <a:r>
              <a:rPr lang="en-US" dirty="0"/>
              <a:t> 2.1</a:t>
            </a:r>
            <a:endParaRPr lang="en-US" b="0" dirty="0"/>
          </a:p>
        </p:txBody>
      </p:sp>
      <p:sp>
        <p:nvSpPr>
          <p:cNvPr id="6" name="Subtitle 5"/>
          <p:cNvSpPr>
            <a:spLocks noGrp="1"/>
          </p:cNvSpPr>
          <p:nvPr>
            <p:ph type="subTitle" idx="10"/>
          </p:nvPr>
        </p:nvSpPr>
        <p:spPr>
          <a:xfrm>
            <a:off x="838200" y="1103920"/>
            <a:ext cx="10515600" cy="369276"/>
          </a:xfrm>
        </p:spPr>
        <p:txBody>
          <a:bodyPr>
            <a:noAutofit/>
          </a:bodyPr>
          <a:lstStyle/>
          <a:p>
            <a:r>
              <a:rPr lang="en-US" dirty="0"/>
              <a:t>VPAT</a:t>
            </a:r>
            <a:r>
              <a:rPr lang="en-US" baseline="30000" dirty="0"/>
              <a:t>®</a:t>
            </a:r>
            <a:r>
              <a:rPr lang="en-US" dirty="0"/>
              <a:t> 2.1 Structure and Best Practices</a:t>
            </a:r>
          </a:p>
        </p:txBody>
      </p:sp>
      <p:sp>
        <p:nvSpPr>
          <p:cNvPr id="5" name="Slide Number Placeholder 4"/>
          <p:cNvSpPr>
            <a:spLocks noGrp="1"/>
          </p:cNvSpPr>
          <p:nvPr>
            <p:ph type="sldNum" sz="quarter" idx="4"/>
          </p:nvPr>
        </p:nvSpPr>
        <p:spPr/>
        <p:txBody>
          <a:bodyPr/>
          <a:lstStyle/>
          <a:p>
            <a:fld id="{2030EA8A-DA75-3443-B9EE-A63E33F4F203}" type="slidenum">
              <a:rPr lang="en-US" smtClean="0"/>
              <a:pPr/>
              <a:t>11</a:t>
            </a:fld>
            <a:endParaRPr lang="en-US" dirty="0"/>
          </a:p>
        </p:txBody>
      </p:sp>
      <p:sp>
        <p:nvSpPr>
          <p:cNvPr id="9" name="Content Placeholder 2"/>
          <p:cNvSpPr>
            <a:spLocks noGrp="1"/>
          </p:cNvSpPr>
          <p:nvPr>
            <p:ph idx="1"/>
          </p:nvPr>
        </p:nvSpPr>
        <p:spPr>
          <a:xfrm>
            <a:off x="838200" y="5283237"/>
            <a:ext cx="4610665" cy="848606"/>
          </a:xfrm>
        </p:spPr>
        <p:txBody>
          <a:bodyPr>
            <a:noAutofit/>
          </a:bodyPr>
          <a:lstStyle/>
          <a:p>
            <a:pPr marL="12700" indent="0" algn="ctr">
              <a:spcBef>
                <a:spcPct val="0"/>
              </a:spcBef>
              <a:spcAft>
                <a:spcPts val="1200"/>
              </a:spcAft>
              <a:buNone/>
            </a:pPr>
            <a:r>
              <a:rPr lang="en-US" altLang="en-US" sz="2000" b="1" dirty="0"/>
              <a:t>Extensive Instructions </a:t>
            </a:r>
            <a:br>
              <a:rPr lang="en-US" altLang="en-US" sz="2000" b="1" dirty="0"/>
            </a:br>
            <a:r>
              <a:rPr lang="en-US" altLang="en-US" sz="1800" dirty="0"/>
              <a:t>Essential requirements, best practices, and FAQs; Remove this section from reports.</a:t>
            </a:r>
          </a:p>
        </p:txBody>
      </p:sp>
      <p:pic>
        <p:nvPicPr>
          <p:cNvPr id="3" name="Picture 2" descr="Screen shot of VPAT 2.1 Extensive Instructions">
            <a:extLst>
              <a:ext uri="{FF2B5EF4-FFF2-40B4-BE49-F238E27FC236}">
                <a16:creationId xmlns:a16="http://schemas.microsoft.com/office/drawing/2014/main" id="{2553A8D8-8F1C-6C4D-82FA-D415B84EA705}"/>
              </a:ext>
            </a:extLst>
          </p:cNvPr>
          <p:cNvPicPr>
            <a:picLocks noChangeAspect="1"/>
          </p:cNvPicPr>
          <p:nvPr/>
        </p:nvPicPr>
        <p:blipFill rotWithShape="1">
          <a:blip r:embed="rId2"/>
          <a:srcRect l="2615" t="4553" r="5774" b="22536"/>
          <a:stretch/>
        </p:blipFill>
        <p:spPr>
          <a:xfrm>
            <a:off x="838200" y="1678059"/>
            <a:ext cx="4610665" cy="3477603"/>
          </a:xfrm>
          <a:prstGeom prst="rect">
            <a:avLst/>
          </a:prstGeom>
          <a:ln>
            <a:solidFill>
              <a:srgbClr val="595959"/>
            </a:solidFill>
          </a:ln>
        </p:spPr>
      </p:pic>
      <p:sp>
        <p:nvSpPr>
          <p:cNvPr id="10" name="Content Placeholder 2"/>
          <p:cNvSpPr txBox="1">
            <a:spLocks/>
          </p:cNvSpPr>
          <p:nvPr/>
        </p:nvSpPr>
        <p:spPr>
          <a:xfrm>
            <a:off x="5742403" y="5283237"/>
            <a:ext cx="5611397" cy="84860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359EC"/>
              </a:buClr>
              <a:buFont typeface="Arial"/>
              <a:buChar char="•"/>
              <a:defRPr sz="2800" b="0" i="0" kern="1200">
                <a:solidFill>
                  <a:srgbClr val="595959"/>
                </a:solidFill>
                <a:latin typeface="Arial" charset="0"/>
                <a:ea typeface="Arial" charset="0"/>
                <a:cs typeface="Arial" charset="0"/>
              </a:defRPr>
            </a:lvl1pPr>
            <a:lvl2pPr marL="685800" indent="-228600" algn="l" defTabSz="914400" rtl="0" eaLnBrk="1" latinLnBrk="0" hangingPunct="1">
              <a:lnSpc>
                <a:spcPct val="90000"/>
              </a:lnSpc>
              <a:spcBef>
                <a:spcPts val="500"/>
              </a:spcBef>
              <a:buClr>
                <a:srgbClr val="3359EC"/>
              </a:buClr>
              <a:buFont typeface="Arial"/>
              <a:buChar char="•"/>
              <a:defRPr sz="2400" b="0" i="0" kern="1200">
                <a:solidFill>
                  <a:srgbClr val="595959"/>
                </a:solidFill>
                <a:latin typeface="Arial" charset="0"/>
                <a:ea typeface="Arial" charset="0"/>
                <a:cs typeface="Arial" charset="0"/>
              </a:defRPr>
            </a:lvl2pPr>
            <a:lvl3pPr marL="1143000" indent="-228600" algn="l" defTabSz="914400" rtl="0" eaLnBrk="1" latinLnBrk="0" hangingPunct="1">
              <a:lnSpc>
                <a:spcPct val="90000"/>
              </a:lnSpc>
              <a:spcBef>
                <a:spcPts val="500"/>
              </a:spcBef>
              <a:buClr>
                <a:srgbClr val="3359EC"/>
              </a:buClr>
              <a:buFont typeface="Arial"/>
              <a:buChar char="•"/>
              <a:defRPr sz="2000" b="0" i="0" kern="1200">
                <a:solidFill>
                  <a:srgbClr val="595959"/>
                </a:solidFill>
                <a:latin typeface="Arial" charset="0"/>
                <a:ea typeface="Arial" charset="0"/>
                <a:cs typeface="Arial" charset="0"/>
              </a:defRPr>
            </a:lvl3pPr>
            <a:lvl4pPr marL="1600200" indent="-228600" algn="l" defTabSz="914400" rtl="0" eaLnBrk="1" latinLnBrk="0" hangingPunct="1">
              <a:lnSpc>
                <a:spcPct val="90000"/>
              </a:lnSpc>
              <a:spcBef>
                <a:spcPts val="500"/>
              </a:spcBef>
              <a:buClr>
                <a:srgbClr val="3359EC"/>
              </a:buClr>
              <a:buFont typeface="Arial"/>
              <a:buChar char="•"/>
              <a:defRPr sz="1800" b="0" i="0" kern="1200">
                <a:solidFill>
                  <a:srgbClr val="595959"/>
                </a:solidFill>
                <a:latin typeface="Arial" charset="0"/>
                <a:ea typeface="Arial" charset="0"/>
                <a:cs typeface="Arial" charset="0"/>
              </a:defRPr>
            </a:lvl4pPr>
            <a:lvl5pPr marL="2057400" indent="-228600" algn="l" defTabSz="914400" rtl="0" eaLnBrk="1" latinLnBrk="0" hangingPunct="1">
              <a:lnSpc>
                <a:spcPct val="90000"/>
              </a:lnSpc>
              <a:spcBef>
                <a:spcPts val="500"/>
              </a:spcBef>
              <a:buClr>
                <a:srgbClr val="3359EC"/>
              </a:buClr>
              <a:buFont typeface="Arial"/>
              <a:buChar char="•"/>
              <a:defRPr sz="1800" b="0" i="0" kern="1200">
                <a:solidFill>
                  <a:srgbClr val="595959"/>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2700" indent="0" algn="ctr">
              <a:spcBef>
                <a:spcPct val="0"/>
              </a:spcBef>
              <a:spcAft>
                <a:spcPts val="1200"/>
              </a:spcAft>
              <a:buFont typeface="Arial"/>
              <a:buNone/>
            </a:pPr>
            <a:r>
              <a:rPr lang="en-US" altLang="en-US" sz="2000" b="1" dirty="0">
                <a:solidFill>
                  <a:schemeClr val="tx1"/>
                </a:solidFill>
              </a:rPr>
              <a:t>Accessibility Conformance Report </a:t>
            </a:r>
            <a:br>
              <a:rPr lang="en-US" altLang="en-US" sz="2000" b="1" dirty="0">
                <a:solidFill>
                  <a:schemeClr val="tx1"/>
                </a:solidFill>
              </a:rPr>
            </a:br>
            <a:r>
              <a:rPr lang="en-US" altLang="en-US" sz="1800" dirty="0">
                <a:solidFill>
                  <a:schemeClr val="tx1"/>
                </a:solidFill>
              </a:rPr>
              <a:t>The actual template into which ICT product or service conformance will be documented.</a:t>
            </a:r>
          </a:p>
        </p:txBody>
      </p:sp>
      <p:pic>
        <p:nvPicPr>
          <p:cNvPr id="7" name="Picture 6" descr="Screen shot of VPAT 2.1 Accessibility Conformance Report">
            <a:extLst>
              <a:ext uri="{FF2B5EF4-FFF2-40B4-BE49-F238E27FC236}">
                <a16:creationId xmlns:a16="http://schemas.microsoft.com/office/drawing/2014/main" id="{CF5FCC91-3183-564F-BA29-32A9D7281F73}"/>
              </a:ext>
            </a:extLst>
          </p:cNvPr>
          <p:cNvPicPr>
            <a:picLocks noChangeAspect="1"/>
          </p:cNvPicPr>
          <p:nvPr/>
        </p:nvPicPr>
        <p:blipFill rotWithShape="1">
          <a:blip r:embed="rId3"/>
          <a:srcRect t="1367" b="23283"/>
          <a:stretch/>
        </p:blipFill>
        <p:spPr>
          <a:xfrm>
            <a:off x="5742403" y="1678059"/>
            <a:ext cx="5611397" cy="3477603"/>
          </a:xfrm>
          <a:prstGeom prst="rect">
            <a:avLst/>
          </a:prstGeom>
          <a:ln>
            <a:solidFill>
              <a:srgbClr val="595959"/>
            </a:solidFill>
          </a:ln>
        </p:spPr>
      </p:pic>
    </p:spTree>
    <p:extLst>
      <p:ext uri="{BB962C8B-B14F-4D97-AF65-F5344CB8AC3E}">
        <p14:creationId xmlns:p14="http://schemas.microsoft.com/office/powerpoint/2010/main" val="14690326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85198"/>
            <a:ext cx="10820400" cy="637198"/>
          </a:xfrm>
        </p:spPr>
        <p:txBody>
          <a:bodyPr/>
          <a:lstStyle/>
          <a:p>
            <a:r>
              <a:rPr lang="en-US" dirty="0"/>
              <a:t>Conformance Report Sections</a:t>
            </a:r>
            <a:endParaRPr lang="en-US" b="0" dirty="0"/>
          </a:p>
        </p:txBody>
      </p:sp>
      <p:sp>
        <p:nvSpPr>
          <p:cNvPr id="6" name="Subtitle 5"/>
          <p:cNvSpPr>
            <a:spLocks noGrp="1"/>
          </p:cNvSpPr>
          <p:nvPr>
            <p:ph type="subTitle" idx="10"/>
          </p:nvPr>
        </p:nvSpPr>
        <p:spPr>
          <a:xfrm>
            <a:off x="838200" y="1103920"/>
            <a:ext cx="10515600" cy="369276"/>
          </a:xfrm>
        </p:spPr>
        <p:txBody>
          <a:bodyPr>
            <a:noAutofit/>
          </a:bodyPr>
          <a:lstStyle/>
          <a:p>
            <a:r>
              <a:rPr lang="en-US" dirty="0"/>
              <a:t>VPAT</a:t>
            </a:r>
            <a:r>
              <a:rPr lang="en-US" baseline="30000" dirty="0"/>
              <a:t>®</a:t>
            </a:r>
            <a:r>
              <a:rPr lang="en-US" dirty="0"/>
              <a:t> 2.1 Structure and Best Practices</a:t>
            </a:r>
          </a:p>
        </p:txBody>
      </p:sp>
      <p:sp>
        <p:nvSpPr>
          <p:cNvPr id="3" name="Content Placeholder 2"/>
          <p:cNvSpPr>
            <a:spLocks noGrp="1"/>
          </p:cNvSpPr>
          <p:nvPr>
            <p:ph idx="1"/>
          </p:nvPr>
        </p:nvSpPr>
        <p:spPr>
          <a:xfrm>
            <a:off x="838200" y="1676400"/>
            <a:ext cx="10820400" cy="4448174"/>
          </a:xfrm>
        </p:spPr>
        <p:txBody>
          <a:bodyPr>
            <a:noAutofit/>
          </a:bodyPr>
          <a:lstStyle/>
          <a:p>
            <a:r>
              <a:rPr lang="en-US" altLang="en-US" sz="2600" b="1" dirty="0"/>
              <a:t>Report Title: </a:t>
            </a:r>
            <a:r>
              <a:rPr lang="en-US" altLang="en-US" sz="2600" dirty="0"/>
              <a:t>In the heading format of “[Company name] – Accessibility Conformance Report”</a:t>
            </a:r>
          </a:p>
          <a:p>
            <a:r>
              <a:rPr lang="en-US" altLang="en-US" sz="2600" b="1" dirty="0"/>
              <a:t>VPAT</a:t>
            </a:r>
            <a:r>
              <a:rPr lang="en-US" altLang="en-US" sz="2600" b="1" baseline="30000" dirty="0"/>
              <a:t>®</a:t>
            </a:r>
            <a:r>
              <a:rPr lang="en-US" altLang="en-US" sz="2600" b="1" dirty="0"/>
              <a:t> Heading Information: </a:t>
            </a:r>
            <a:r>
              <a:rPr lang="en-US" altLang="en-US" sz="2600" dirty="0"/>
              <a:t>VPAT</a:t>
            </a:r>
            <a:r>
              <a:rPr lang="en-US" altLang="en-US" sz="2600" baseline="30000" dirty="0"/>
              <a:t>®</a:t>
            </a:r>
            <a:r>
              <a:rPr lang="en-US" altLang="en-US" sz="2600" dirty="0"/>
              <a:t> heading and acronym with service mark and template version</a:t>
            </a:r>
          </a:p>
          <a:p>
            <a:r>
              <a:rPr lang="en-US" altLang="en-US" sz="2600" b="1" dirty="0"/>
              <a:t>Name of Product: </a:t>
            </a:r>
            <a:r>
              <a:rPr lang="en-US" altLang="en-US" sz="2600" dirty="0"/>
              <a:t>The name of the product being reported, including version of the product</a:t>
            </a:r>
          </a:p>
          <a:p>
            <a:r>
              <a:rPr lang="en-US" altLang="en-US" sz="2600" b="1" dirty="0"/>
              <a:t>Date: </a:t>
            </a:r>
            <a:r>
              <a:rPr lang="en-US" altLang="en-US" sz="2600" dirty="0"/>
              <a:t>Date of report publication (month and year at minimum)</a:t>
            </a:r>
          </a:p>
          <a:p>
            <a:r>
              <a:rPr lang="en-US" altLang="en-US" sz="2600" b="1" dirty="0"/>
              <a:t>Contact Information: </a:t>
            </a:r>
            <a:r>
              <a:rPr lang="en-US" altLang="en-US" sz="2600" dirty="0"/>
              <a:t>Contact information for follow-up questions</a:t>
            </a:r>
          </a:p>
          <a:p>
            <a:r>
              <a:rPr lang="en-US" altLang="en-US" sz="2600" b="1" dirty="0"/>
              <a:t>Notes: </a:t>
            </a:r>
            <a:r>
              <a:rPr lang="en-US" altLang="en-US" sz="2600" dirty="0"/>
              <a:t>Any details or further explanations about the product or the report (may be left blank)</a:t>
            </a:r>
          </a:p>
        </p:txBody>
      </p:sp>
      <p:sp>
        <p:nvSpPr>
          <p:cNvPr id="5" name="Slide Number Placeholder 4"/>
          <p:cNvSpPr>
            <a:spLocks noGrp="1"/>
          </p:cNvSpPr>
          <p:nvPr>
            <p:ph type="sldNum" sz="quarter" idx="4"/>
          </p:nvPr>
        </p:nvSpPr>
        <p:spPr/>
        <p:txBody>
          <a:bodyPr/>
          <a:lstStyle/>
          <a:p>
            <a:fld id="{2030EA8A-DA75-3443-B9EE-A63E33F4F203}" type="slidenum">
              <a:rPr lang="en-US" smtClean="0"/>
              <a:pPr/>
              <a:t>12</a:t>
            </a:fld>
            <a:endParaRPr lang="en-US" dirty="0"/>
          </a:p>
        </p:txBody>
      </p:sp>
    </p:spTree>
    <p:extLst>
      <p:ext uri="{BB962C8B-B14F-4D97-AF65-F5344CB8AC3E}">
        <p14:creationId xmlns:p14="http://schemas.microsoft.com/office/powerpoint/2010/main" val="21178134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85198"/>
            <a:ext cx="10820400" cy="637198"/>
          </a:xfrm>
        </p:spPr>
        <p:txBody>
          <a:bodyPr/>
          <a:lstStyle/>
          <a:p>
            <a:r>
              <a:rPr lang="en-US" dirty="0"/>
              <a:t>Conformance Report Sections (cont’d)</a:t>
            </a:r>
          </a:p>
        </p:txBody>
      </p:sp>
      <p:sp>
        <p:nvSpPr>
          <p:cNvPr id="6" name="Subtitle 5"/>
          <p:cNvSpPr>
            <a:spLocks noGrp="1"/>
          </p:cNvSpPr>
          <p:nvPr>
            <p:ph type="subTitle" idx="10"/>
          </p:nvPr>
        </p:nvSpPr>
        <p:spPr>
          <a:xfrm>
            <a:off x="838200" y="1103923"/>
            <a:ext cx="10515600" cy="369276"/>
          </a:xfrm>
        </p:spPr>
        <p:txBody>
          <a:bodyPr>
            <a:noAutofit/>
          </a:bodyPr>
          <a:lstStyle/>
          <a:p>
            <a:r>
              <a:rPr lang="en-US" dirty="0"/>
              <a:t>VPAT</a:t>
            </a:r>
            <a:r>
              <a:rPr lang="en-US" baseline="30000" dirty="0"/>
              <a:t>®</a:t>
            </a:r>
            <a:r>
              <a:rPr lang="en-US" dirty="0"/>
              <a:t> 2.1 Structure and Best Practices</a:t>
            </a:r>
          </a:p>
        </p:txBody>
      </p:sp>
      <p:sp>
        <p:nvSpPr>
          <p:cNvPr id="3" name="Content Placeholder 2"/>
          <p:cNvSpPr>
            <a:spLocks noGrp="1"/>
          </p:cNvSpPr>
          <p:nvPr>
            <p:ph idx="1"/>
          </p:nvPr>
        </p:nvSpPr>
        <p:spPr>
          <a:xfrm>
            <a:off x="838200" y="1676400"/>
            <a:ext cx="11093245" cy="4448174"/>
          </a:xfrm>
        </p:spPr>
        <p:txBody>
          <a:bodyPr>
            <a:noAutofit/>
          </a:bodyPr>
          <a:lstStyle/>
          <a:p>
            <a:r>
              <a:rPr lang="en-US" altLang="en-US" sz="2600" b="1" dirty="0"/>
              <a:t>Standards/Guidelines: </a:t>
            </a:r>
            <a:r>
              <a:rPr lang="en-US" altLang="en-US" sz="2600" dirty="0"/>
              <a:t>Indicate one or more Standards/Guidelines you evaluated against. “Not applicable” should be entered if you did not evaluate against a given Standard/Guideline.</a:t>
            </a:r>
          </a:p>
          <a:p>
            <a:r>
              <a:rPr lang="en-US" altLang="en-US" sz="2600" b="1" dirty="0"/>
              <a:t>Table Information: </a:t>
            </a:r>
            <a:r>
              <a:rPr lang="en-US" altLang="en-US" sz="2600" dirty="0"/>
              <a:t>Table Information description section</a:t>
            </a:r>
          </a:p>
          <a:p>
            <a:r>
              <a:rPr lang="en-US" altLang="en-US" sz="2600" b="1" dirty="0"/>
              <a:t>Terms: </a:t>
            </a:r>
            <a:r>
              <a:rPr lang="en-US" altLang="en-US" sz="2600" dirty="0"/>
              <a:t>Define terms your company is using for ‘Conformance Level’ column for level of support, if not using ITI defaults (be consistent)</a:t>
            </a:r>
          </a:p>
          <a:p>
            <a:r>
              <a:rPr lang="en-US" altLang="en-US" sz="2600" b="1" dirty="0"/>
              <a:t>Report Information: </a:t>
            </a:r>
            <a:r>
              <a:rPr lang="en-US" altLang="en-US" sz="2600" dirty="0"/>
              <a:t>Standards/Guideline conformance information in 3-column tabular format</a:t>
            </a:r>
          </a:p>
          <a:p>
            <a:r>
              <a:rPr lang="en-US" altLang="en-US" sz="2600" b="1" dirty="0"/>
              <a:t>WCAG Tables: </a:t>
            </a:r>
            <a:r>
              <a:rPr lang="en-US" altLang="en-US" sz="2600" dirty="0"/>
              <a:t>Conformance information for WCAG 2.0 conformance at the designated level (A, AA or AAA), also used for conformance with the Section 508 Refresh and EN 301 549</a:t>
            </a:r>
          </a:p>
        </p:txBody>
      </p:sp>
      <p:sp>
        <p:nvSpPr>
          <p:cNvPr id="5" name="Slide Number Placeholder 4"/>
          <p:cNvSpPr>
            <a:spLocks noGrp="1"/>
          </p:cNvSpPr>
          <p:nvPr>
            <p:ph type="sldNum" sz="quarter" idx="4"/>
          </p:nvPr>
        </p:nvSpPr>
        <p:spPr/>
        <p:txBody>
          <a:bodyPr/>
          <a:lstStyle/>
          <a:p>
            <a:fld id="{2030EA8A-DA75-3443-B9EE-A63E33F4F203}" type="slidenum">
              <a:rPr lang="en-US" smtClean="0"/>
              <a:pPr/>
              <a:t>13</a:t>
            </a:fld>
            <a:endParaRPr lang="en-US" dirty="0"/>
          </a:p>
        </p:txBody>
      </p:sp>
    </p:spTree>
    <p:extLst>
      <p:ext uri="{BB962C8B-B14F-4D97-AF65-F5344CB8AC3E}">
        <p14:creationId xmlns:p14="http://schemas.microsoft.com/office/powerpoint/2010/main" val="4959773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of VPAT 2.1 showing three column table where Chapter 4: Hardware Standards conformance is documented (three columns: Criteria, Conformance Level, Remarks and Explanations)">
            <a:extLst>
              <a:ext uri="{FF2B5EF4-FFF2-40B4-BE49-F238E27FC236}">
                <a16:creationId xmlns:a16="http://schemas.microsoft.com/office/drawing/2014/main" id="{ED2F6E5F-AED3-9F42-A04F-E8282AB0F6E9}"/>
              </a:ext>
            </a:extLst>
          </p:cNvPr>
          <p:cNvPicPr>
            <a:picLocks noChangeAspect="1"/>
          </p:cNvPicPr>
          <p:nvPr/>
        </p:nvPicPr>
        <p:blipFill rotWithShape="1">
          <a:blip r:embed="rId2"/>
          <a:srcRect b="26045"/>
          <a:stretch/>
        </p:blipFill>
        <p:spPr>
          <a:xfrm>
            <a:off x="838200" y="1790137"/>
            <a:ext cx="10515600" cy="4357824"/>
          </a:xfrm>
          <a:prstGeom prst="rect">
            <a:avLst/>
          </a:prstGeom>
          <a:ln>
            <a:solidFill>
              <a:srgbClr val="595959"/>
            </a:solidFill>
          </a:ln>
        </p:spPr>
      </p:pic>
      <p:sp>
        <p:nvSpPr>
          <p:cNvPr id="2" name="Title 1"/>
          <p:cNvSpPr>
            <a:spLocks noGrp="1"/>
          </p:cNvSpPr>
          <p:nvPr>
            <p:ph type="title"/>
          </p:nvPr>
        </p:nvSpPr>
        <p:spPr>
          <a:xfrm>
            <a:off x="838200" y="485194"/>
            <a:ext cx="10820400" cy="637198"/>
          </a:xfrm>
        </p:spPr>
        <p:txBody>
          <a:bodyPr/>
          <a:lstStyle/>
          <a:p>
            <a:r>
              <a:rPr lang="en-US" dirty="0"/>
              <a:t>Conformance Report Section Example</a:t>
            </a:r>
            <a:endParaRPr lang="en-US" b="0" dirty="0"/>
          </a:p>
        </p:txBody>
      </p:sp>
      <p:sp>
        <p:nvSpPr>
          <p:cNvPr id="6" name="Subtitle 5"/>
          <p:cNvSpPr>
            <a:spLocks noGrp="1"/>
          </p:cNvSpPr>
          <p:nvPr>
            <p:ph type="subTitle" idx="10"/>
          </p:nvPr>
        </p:nvSpPr>
        <p:spPr>
          <a:xfrm>
            <a:off x="838200" y="1103920"/>
            <a:ext cx="10515600" cy="369276"/>
          </a:xfrm>
        </p:spPr>
        <p:txBody>
          <a:bodyPr>
            <a:noAutofit/>
          </a:bodyPr>
          <a:lstStyle/>
          <a:p>
            <a:r>
              <a:rPr lang="en-US" dirty="0"/>
              <a:t>VPAT</a:t>
            </a:r>
            <a:r>
              <a:rPr lang="en-US" baseline="30000" dirty="0"/>
              <a:t>®</a:t>
            </a:r>
            <a:r>
              <a:rPr lang="en-US" dirty="0"/>
              <a:t> 2.1 Structure and Best Practices</a:t>
            </a:r>
          </a:p>
        </p:txBody>
      </p:sp>
      <p:sp>
        <p:nvSpPr>
          <p:cNvPr id="3" name="Rectangle 2" descr="White box"/>
          <p:cNvSpPr/>
          <p:nvPr/>
        </p:nvSpPr>
        <p:spPr>
          <a:xfrm>
            <a:off x="3392129" y="1854925"/>
            <a:ext cx="3097161" cy="308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Slide Number Placeholder 4"/>
          <p:cNvSpPr>
            <a:spLocks noGrp="1"/>
          </p:cNvSpPr>
          <p:nvPr>
            <p:ph type="sldNum" sz="quarter" idx="4"/>
          </p:nvPr>
        </p:nvSpPr>
        <p:spPr/>
        <p:txBody>
          <a:bodyPr/>
          <a:lstStyle/>
          <a:p>
            <a:fld id="{2030EA8A-DA75-3443-B9EE-A63E33F4F203}" type="slidenum">
              <a:rPr lang="en-US" smtClean="0"/>
              <a:pPr/>
              <a:t>14</a:t>
            </a:fld>
            <a:endParaRPr lang="en-US" dirty="0"/>
          </a:p>
        </p:txBody>
      </p:sp>
    </p:spTree>
    <p:extLst>
      <p:ext uri="{BB962C8B-B14F-4D97-AF65-F5344CB8AC3E}">
        <p14:creationId xmlns:p14="http://schemas.microsoft.com/office/powerpoint/2010/main" val="20510815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85194"/>
            <a:ext cx="10820400" cy="637198"/>
          </a:xfrm>
        </p:spPr>
        <p:txBody>
          <a:bodyPr/>
          <a:lstStyle/>
          <a:p>
            <a:r>
              <a:rPr lang="en-US" dirty="0"/>
              <a:t>Conformance Ratings</a:t>
            </a:r>
            <a:endParaRPr lang="en-US" b="0" dirty="0"/>
          </a:p>
        </p:txBody>
      </p:sp>
      <p:sp>
        <p:nvSpPr>
          <p:cNvPr id="6" name="Subtitle 5"/>
          <p:cNvSpPr>
            <a:spLocks noGrp="1"/>
          </p:cNvSpPr>
          <p:nvPr>
            <p:ph type="subTitle" idx="10"/>
          </p:nvPr>
        </p:nvSpPr>
        <p:spPr>
          <a:xfrm>
            <a:off x="838200" y="1103920"/>
            <a:ext cx="10515600" cy="369276"/>
          </a:xfrm>
        </p:spPr>
        <p:txBody>
          <a:bodyPr>
            <a:noAutofit/>
          </a:bodyPr>
          <a:lstStyle/>
          <a:p>
            <a:r>
              <a:rPr lang="en-US" dirty="0"/>
              <a:t>VPAT</a:t>
            </a:r>
            <a:r>
              <a:rPr lang="en-US" baseline="30000" dirty="0"/>
              <a:t>®</a:t>
            </a:r>
            <a:r>
              <a:rPr lang="en-US" dirty="0"/>
              <a:t> 2.1 Structure and Best Practices</a:t>
            </a:r>
          </a:p>
        </p:txBody>
      </p:sp>
      <p:sp>
        <p:nvSpPr>
          <p:cNvPr id="3" name="Content Placeholder 2"/>
          <p:cNvSpPr>
            <a:spLocks noGrp="1"/>
          </p:cNvSpPr>
          <p:nvPr>
            <p:ph idx="1"/>
          </p:nvPr>
        </p:nvSpPr>
        <p:spPr>
          <a:xfrm>
            <a:off x="838200" y="1676400"/>
            <a:ext cx="11093245" cy="4627562"/>
          </a:xfrm>
        </p:spPr>
        <p:txBody>
          <a:bodyPr>
            <a:normAutofit lnSpcReduction="10000"/>
          </a:bodyPr>
          <a:lstStyle/>
          <a:p>
            <a:pPr>
              <a:lnSpc>
                <a:spcPct val="98000"/>
              </a:lnSpc>
            </a:pPr>
            <a:r>
              <a:rPr lang="en-US" b="1" dirty="0"/>
              <a:t>Default responses in Conformance Level column:</a:t>
            </a:r>
          </a:p>
          <a:p>
            <a:pPr lvl="1">
              <a:lnSpc>
                <a:spcPct val="98000"/>
              </a:lnSpc>
              <a:spcBef>
                <a:spcPts val="1000"/>
              </a:spcBef>
            </a:pPr>
            <a:r>
              <a:rPr lang="en-US" dirty="0"/>
              <a:t>Supports</a:t>
            </a:r>
          </a:p>
          <a:p>
            <a:pPr lvl="1">
              <a:lnSpc>
                <a:spcPct val="98000"/>
              </a:lnSpc>
              <a:spcBef>
                <a:spcPts val="1000"/>
              </a:spcBef>
            </a:pPr>
            <a:r>
              <a:rPr lang="en-US" dirty="0"/>
              <a:t>Supports with Exceptions</a:t>
            </a:r>
          </a:p>
          <a:p>
            <a:pPr lvl="1">
              <a:lnSpc>
                <a:spcPct val="98000"/>
              </a:lnSpc>
              <a:spcBef>
                <a:spcPts val="1000"/>
              </a:spcBef>
            </a:pPr>
            <a:r>
              <a:rPr lang="en-US" dirty="0"/>
              <a:t>Does Not Support</a:t>
            </a:r>
          </a:p>
          <a:p>
            <a:pPr lvl="1">
              <a:lnSpc>
                <a:spcPct val="98000"/>
              </a:lnSpc>
              <a:spcBef>
                <a:spcPts val="1000"/>
              </a:spcBef>
            </a:pPr>
            <a:r>
              <a:rPr lang="en-US" dirty="0"/>
              <a:t>Not Applicable</a:t>
            </a:r>
          </a:p>
          <a:p>
            <a:pPr lvl="1">
              <a:lnSpc>
                <a:spcPct val="98000"/>
              </a:lnSpc>
              <a:spcBef>
                <a:spcPts val="1000"/>
              </a:spcBef>
            </a:pPr>
            <a:r>
              <a:rPr lang="en-US" dirty="0"/>
              <a:t>Not Evaluated (limited to WCAG 2.0 AAA)</a:t>
            </a:r>
          </a:p>
          <a:p>
            <a:pPr>
              <a:lnSpc>
                <a:spcPct val="98000"/>
              </a:lnSpc>
            </a:pPr>
            <a:r>
              <a:rPr lang="en-US" b="1" dirty="0"/>
              <a:t>When documenting conformance to WCAG 2.0:</a:t>
            </a:r>
          </a:p>
          <a:p>
            <a:pPr lvl="1">
              <a:lnSpc>
                <a:spcPct val="98000"/>
              </a:lnSpc>
              <a:spcBef>
                <a:spcPts val="1000"/>
              </a:spcBef>
            </a:pPr>
            <a:r>
              <a:rPr lang="en-US" dirty="0"/>
              <a:t>A rating of “Supports” may be used in lieu of “Not Applicable” to document support for success criteria that do not apply to the product</a:t>
            </a:r>
          </a:p>
          <a:p>
            <a:pPr lvl="1">
              <a:lnSpc>
                <a:spcPct val="98000"/>
              </a:lnSpc>
              <a:spcBef>
                <a:spcPts val="1000"/>
              </a:spcBef>
            </a:pPr>
            <a:r>
              <a:rPr lang="en-US" dirty="0"/>
              <a:t>In keeping with conventions for documenting conformance with WCAG 2.0</a:t>
            </a:r>
          </a:p>
          <a:p>
            <a:pPr marL="292100">
              <a:lnSpc>
                <a:spcPct val="98000"/>
              </a:lnSpc>
            </a:pPr>
            <a:endParaRPr lang="en-US" altLang="en-US" sz="2700" dirty="0"/>
          </a:p>
        </p:txBody>
      </p:sp>
      <p:sp>
        <p:nvSpPr>
          <p:cNvPr id="5" name="Slide Number Placeholder 4"/>
          <p:cNvSpPr>
            <a:spLocks noGrp="1"/>
          </p:cNvSpPr>
          <p:nvPr>
            <p:ph type="sldNum" sz="quarter" idx="4"/>
          </p:nvPr>
        </p:nvSpPr>
        <p:spPr/>
        <p:txBody>
          <a:bodyPr/>
          <a:lstStyle/>
          <a:p>
            <a:fld id="{2030EA8A-DA75-3443-B9EE-A63E33F4F203}" type="slidenum">
              <a:rPr lang="en-US" smtClean="0"/>
              <a:pPr/>
              <a:t>15</a:t>
            </a:fld>
            <a:endParaRPr lang="en-US" dirty="0"/>
          </a:p>
        </p:txBody>
      </p:sp>
    </p:spTree>
    <p:extLst>
      <p:ext uri="{BB962C8B-B14F-4D97-AF65-F5344CB8AC3E}">
        <p14:creationId xmlns:p14="http://schemas.microsoft.com/office/powerpoint/2010/main" val="6483404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85194"/>
            <a:ext cx="10820400" cy="637198"/>
          </a:xfrm>
        </p:spPr>
        <p:txBody>
          <a:bodyPr/>
          <a:lstStyle/>
          <a:p>
            <a:r>
              <a:rPr lang="en-US" dirty="0"/>
              <a:t>Managing Size of Reports</a:t>
            </a:r>
            <a:endParaRPr lang="en-US" b="0" dirty="0"/>
          </a:p>
        </p:txBody>
      </p:sp>
      <p:sp>
        <p:nvSpPr>
          <p:cNvPr id="6" name="Subtitle 5"/>
          <p:cNvSpPr>
            <a:spLocks noGrp="1"/>
          </p:cNvSpPr>
          <p:nvPr>
            <p:ph type="subTitle" idx="10"/>
          </p:nvPr>
        </p:nvSpPr>
        <p:spPr>
          <a:xfrm>
            <a:off x="838200" y="1103924"/>
            <a:ext cx="10515600" cy="369276"/>
          </a:xfrm>
        </p:spPr>
        <p:txBody>
          <a:bodyPr>
            <a:noAutofit/>
          </a:bodyPr>
          <a:lstStyle/>
          <a:p>
            <a:r>
              <a:rPr lang="en-US" dirty="0"/>
              <a:t>VPAT</a:t>
            </a:r>
            <a:r>
              <a:rPr lang="en-US" baseline="30000" dirty="0"/>
              <a:t>®</a:t>
            </a:r>
            <a:r>
              <a:rPr lang="en-US" dirty="0"/>
              <a:t> 2.1 Structure and Best Practices</a:t>
            </a:r>
          </a:p>
        </p:txBody>
      </p:sp>
      <p:sp>
        <p:nvSpPr>
          <p:cNvPr id="3" name="Content Placeholder 2"/>
          <p:cNvSpPr>
            <a:spLocks noGrp="1"/>
          </p:cNvSpPr>
          <p:nvPr>
            <p:ph idx="1"/>
          </p:nvPr>
        </p:nvSpPr>
        <p:spPr>
          <a:xfrm>
            <a:off x="838200" y="1676400"/>
            <a:ext cx="11093245" cy="4448174"/>
          </a:xfrm>
        </p:spPr>
        <p:txBody>
          <a:bodyPr>
            <a:noAutofit/>
          </a:bodyPr>
          <a:lstStyle/>
          <a:p>
            <a:pPr indent="-292608" fontAlgn="base">
              <a:lnSpc>
                <a:spcPct val="100000"/>
              </a:lnSpc>
            </a:pPr>
            <a:r>
              <a:rPr lang="en-US" b="1" dirty="0"/>
              <a:t>Reduce size of reports by removing sections. </a:t>
            </a:r>
          </a:p>
          <a:p>
            <a:pPr indent="-292608" fontAlgn="base">
              <a:lnSpc>
                <a:spcPct val="100000"/>
              </a:lnSpc>
            </a:pPr>
            <a:r>
              <a:rPr lang="en-US" b="1" dirty="0"/>
              <a:t>Individual criteria cannot be removed, only sections at a time. </a:t>
            </a:r>
          </a:p>
          <a:p>
            <a:pPr indent="-292608" fontAlgn="base">
              <a:lnSpc>
                <a:spcPct val="100000"/>
              </a:lnSpc>
            </a:pPr>
            <a:r>
              <a:rPr lang="en-US" b="1" dirty="0"/>
              <a:t>Section removal is acceptable in four situations:</a:t>
            </a:r>
            <a:endParaRPr lang="en-US" sz="2400" b="1" dirty="0"/>
          </a:p>
          <a:p>
            <a:pPr lvl="1" indent="-292608" fontAlgn="base">
              <a:lnSpc>
                <a:spcPct val="100000"/>
              </a:lnSpc>
              <a:spcBef>
                <a:spcPts val="1000"/>
              </a:spcBef>
            </a:pPr>
            <a:r>
              <a:rPr lang="en-US" dirty="0"/>
              <a:t>Entire standard is not being reported on (remove standard).</a:t>
            </a:r>
          </a:p>
          <a:p>
            <a:pPr lvl="1" indent="-292608" fontAlgn="base">
              <a:lnSpc>
                <a:spcPct val="100000"/>
              </a:lnSpc>
              <a:spcBef>
                <a:spcPts val="1000"/>
              </a:spcBef>
            </a:pPr>
            <a:r>
              <a:rPr lang="en-US" dirty="0"/>
              <a:t>Entire section is not being reported on because it doesn’t apply to product (remove section). </a:t>
            </a:r>
          </a:p>
          <a:p>
            <a:pPr lvl="1" indent="-292608" fontAlgn="base">
              <a:lnSpc>
                <a:spcPct val="100000"/>
              </a:lnSpc>
              <a:spcBef>
                <a:spcPts val="1000"/>
              </a:spcBef>
            </a:pPr>
            <a:r>
              <a:rPr lang="en-US" dirty="0"/>
              <a:t>Product is not being evaluated for a level of criteria (e.g. WCAG 2.0 Level AAA) then that table may be deleted.</a:t>
            </a:r>
          </a:p>
          <a:p>
            <a:pPr lvl="1" indent="-292608" fontAlgn="base">
              <a:lnSpc>
                <a:spcPct val="100000"/>
              </a:lnSpc>
              <a:spcBef>
                <a:spcPts val="1000"/>
              </a:spcBef>
            </a:pPr>
            <a:r>
              <a:rPr lang="en-US" dirty="0"/>
              <a:t>Requesting customer has identified criteria for standard that do not apply.</a:t>
            </a:r>
          </a:p>
          <a:p>
            <a:pPr indent="-292608">
              <a:lnSpc>
                <a:spcPct val="100000"/>
              </a:lnSpc>
            </a:pPr>
            <a:endParaRPr lang="en-US" dirty="0"/>
          </a:p>
        </p:txBody>
      </p:sp>
      <p:sp>
        <p:nvSpPr>
          <p:cNvPr id="5" name="Slide Number Placeholder 4"/>
          <p:cNvSpPr>
            <a:spLocks noGrp="1"/>
          </p:cNvSpPr>
          <p:nvPr>
            <p:ph type="sldNum" sz="quarter" idx="4"/>
          </p:nvPr>
        </p:nvSpPr>
        <p:spPr/>
        <p:txBody>
          <a:bodyPr/>
          <a:lstStyle/>
          <a:p>
            <a:fld id="{2030EA8A-DA75-3443-B9EE-A63E33F4F203}" type="slidenum">
              <a:rPr lang="en-US" smtClean="0"/>
              <a:pPr/>
              <a:t>16</a:t>
            </a:fld>
            <a:endParaRPr lang="en-US" dirty="0"/>
          </a:p>
        </p:txBody>
      </p:sp>
    </p:spTree>
    <p:extLst>
      <p:ext uri="{BB962C8B-B14F-4D97-AF65-F5344CB8AC3E}">
        <p14:creationId xmlns:p14="http://schemas.microsoft.com/office/powerpoint/2010/main" val="4533182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2042629" y="1885585"/>
            <a:ext cx="7883424" cy="2318280"/>
          </a:xfrm>
        </p:spPr>
        <p:txBody>
          <a:bodyPr>
            <a:normAutofit/>
          </a:bodyPr>
          <a:lstStyle/>
          <a:p>
            <a:r>
              <a:rPr lang="en-US" sz="5400" dirty="0"/>
              <a:t>Get Started with VPAT® 2.1 Today</a:t>
            </a:r>
          </a:p>
        </p:txBody>
      </p:sp>
      <p:sp>
        <p:nvSpPr>
          <p:cNvPr id="3" name="Rectangle 2"/>
          <p:cNvSpPr/>
          <p:nvPr/>
        </p:nvSpPr>
        <p:spPr>
          <a:xfrm>
            <a:off x="0" y="6557971"/>
            <a:ext cx="12192000" cy="307777"/>
          </a:xfrm>
          <a:prstGeom prst="rect">
            <a:avLst/>
          </a:prstGeom>
          <a:solidFill>
            <a:srgbClr val="FFFFFF">
              <a:alpha val="74902"/>
            </a:srgbClr>
          </a:solidFill>
        </p:spPr>
        <p:txBody>
          <a:bodyPr wrap="square">
            <a:spAutoFit/>
          </a:bodyPr>
          <a:lstStyle/>
          <a:p>
            <a:pPr algn="ctr"/>
            <a:r>
              <a:rPr lang="en-US" sz="1400" dirty="0">
                <a:solidFill>
                  <a:srgbClr val="696969"/>
                </a:solidFill>
                <a:latin typeface="Arial" charset="0"/>
              </a:rPr>
              <a:t>Voluntary Product Accessibility Template</a:t>
            </a:r>
            <a:r>
              <a:rPr lang="en-US" sz="1400" baseline="30000" dirty="0">
                <a:solidFill>
                  <a:srgbClr val="696969"/>
                </a:solidFill>
                <a:latin typeface="Arial" charset="0"/>
              </a:rPr>
              <a:t>®</a:t>
            </a:r>
            <a:r>
              <a:rPr lang="en-US" sz="1400" dirty="0">
                <a:solidFill>
                  <a:srgbClr val="696969"/>
                </a:solidFill>
                <a:latin typeface="Arial" charset="0"/>
              </a:rPr>
              <a:t> and VPAT</a:t>
            </a:r>
            <a:r>
              <a:rPr lang="en-US" sz="1400" baseline="30000" dirty="0">
                <a:solidFill>
                  <a:srgbClr val="696969"/>
                </a:solidFill>
                <a:latin typeface="Arial" charset="0"/>
              </a:rPr>
              <a:t>®</a:t>
            </a:r>
            <a:r>
              <a:rPr lang="en-US" sz="1400" dirty="0">
                <a:solidFill>
                  <a:srgbClr val="696969"/>
                </a:solidFill>
                <a:latin typeface="Arial" charset="0"/>
              </a:rPr>
              <a:t> are registered trademarks of Information Technology Industry Council (ITI). </a:t>
            </a:r>
            <a:endParaRPr lang="en-US" sz="1400" dirty="0">
              <a:solidFill>
                <a:srgbClr val="696969"/>
              </a:solidFill>
              <a:effectLst/>
              <a:latin typeface="Arial" charset="0"/>
            </a:endParaRPr>
          </a:p>
        </p:txBody>
      </p:sp>
    </p:spTree>
    <p:extLst>
      <p:ext uri="{BB962C8B-B14F-4D97-AF65-F5344CB8AC3E}">
        <p14:creationId xmlns:p14="http://schemas.microsoft.com/office/powerpoint/2010/main" val="3947417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85198"/>
            <a:ext cx="10807700" cy="637198"/>
          </a:xfrm>
        </p:spPr>
        <p:txBody>
          <a:bodyPr/>
          <a:lstStyle/>
          <a:p>
            <a:r>
              <a:rPr lang="en-US" dirty="0"/>
              <a:t>Is Your Company Ready for VPAT</a:t>
            </a:r>
            <a:r>
              <a:rPr lang="en-US" baseline="30000" dirty="0"/>
              <a:t>®</a:t>
            </a:r>
            <a:r>
              <a:rPr lang="en-US" dirty="0"/>
              <a:t> 2.1?</a:t>
            </a:r>
          </a:p>
        </p:txBody>
      </p:sp>
      <p:sp>
        <p:nvSpPr>
          <p:cNvPr id="6" name="Subtitle 5"/>
          <p:cNvSpPr>
            <a:spLocks noGrp="1"/>
          </p:cNvSpPr>
          <p:nvPr>
            <p:ph type="subTitle" idx="10"/>
          </p:nvPr>
        </p:nvSpPr>
        <p:spPr/>
        <p:txBody>
          <a:bodyPr>
            <a:noAutofit/>
          </a:bodyPr>
          <a:lstStyle/>
          <a:p>
            <a:r>
              <a:rPr lang="en-US" dirty="0"/>
              <a:t>Get Started with VPAT® 2.1 Today</a:t>
            </a:r>
          </a:p>
        </p:txBody>
      </p:sp>
      <p:pic>
        <p:nvPicPr>
          <p:cNvPr id="11" name="Picture 10" descr="Icon of a sheet with a checklist"/>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86969" y="2331003"/>
            <a:ext cx="2124455" cy="2113215"/>
          </a:xfrm>
          <a:prstGeom prst="rect">
            <a:avLst/>
          </a:prstGeom>
        </p:spPr>
      </p:pic>
      <p:sp>
        <p:nvSpPr>
          <p:cNvPr id="4" name="Rectangle 3"/>
          <p:cNvSpPr/>
          <p:nvPr/>
        </p:nvSpPr>
        <p:spPr>
          <a:xfrm>
            <a:off x="632956" y="4514459"/>
            <a:ext cx="2632480" cy="867930"/>
          </a:xfrm>
          <a:prstGeom prst="rect">
            <a:avLst/>
          </a:prstGeom>
        </p:spPr>
        <p:txBody>
          <a:bodyPr wrap="square">
            <a:spAutoFit/>
          </a:bodyPr>
          <a:lstStyle/>
          <a:p>
            <a:pPr algn="ctr">
              <a:lnSpc>
                <a:spcPct val="90000"/>
              </a:lnSpc>
            </a:pPr>
            <a:r>
              <a:rPr lang="en-US" altLang="en-US" sz="2800" b="1" dirty="0">
                <a:latin typeface="Arial" charset="0"/>
                <a:ea typeface="Arial" charset="0"/>
                <a:cs typeface="Arial" charset="0"/>
              </a:rPr>
              <a:t>Understand Applicability</a:t>
            </a:r>
            <a:endParaRPr lang="en-US" dirty="0"/>
          </a:p>
        </p:txBody>
      </p:sp>
      <p:pic>
        <p:nvPicPr>
          <p:cNvPr id="19" name="Picture 18" descr="Icon of two gears "/>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76744" y="2331003"/>
            <a:ext cx="2124455" cy="2113215"/>
          </a:xfrm>
          <a:prstGeom prst="rect">
            <a:avLst/>
          </a:prstGeom>
        </p:spPr>
      </p:pic>
      <p:sp>
        <p:nvSpPr>
          <p:cNvPr id="12" name="Rectangle 11"/>
          <p:cNvSpPr/>
          <p:nvPr/>
        </p:nvSpPr>
        <p:spPr>
          <a:xfrm>
            <a:off x="3422731" y="4514459"/>
            <a:ext cx="2632480" cy="867930"/>
          </a:xfrm>
          <a:prstGeom prst="rect">
            <a:avLst/>
          </a:prstGeom>
        </p:spPr>
        <p:txBody>
          <a:bodyPr wrap="square">
            <a:spAutoFit/>
          </a:bodyPr>
          <a:lstStyle/>
          <a:p>
            <a:pPr algn="ctr">
              <a:lnSpc>
                <a:spcPct val="90000"/>
              </a:lnSpc>
            </a:pPr>
            <a:r>
              <a:rPr lang="en-US" altLang="en-US" sz="2800" b="1" dirty="0">
                <a:latin typeface="Arial" charset="0"/>
                <a:ea typeface="Arial" charset="0"/>
                <a:cs typeface="Arial" charset="0"/>
              </a:rPr>
              <a:t>Standardize Process</a:t>
            </a:r>
            <a:endParaRPr lang="en-US" dirty="0"/>
          </a:p>
        </p:txBody>
      </p:sp>
      <p:pic>
        <p:nvPicPr>
          <p:cNvPr id="20" name="Picture 19" descr="Icon of a laptop with a checkmark for testi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454719" y="2331003"/>
            <a:ext cx="2116139" cy="2116139"/>
          </a:xfrm>
          <a:prstGeom prst="rect">
            <a:avLst/>
          </a:prstGeom>
        </p:spPr>
      </p:pic>
      <p:sp>
        <p:nvSpPr>
          <p:cNvPr id="14" name="Rectangle 13"/>
          <p:cNvSpPr/>
          <p:nvPr/>
        </p:nvSpPr>
        <p:spPr>
          <a:xfrm>
            <a:off x="6196548" y="4514459"/>
            <a:ext cx="2632480" cy="867930"/>
          </a:xfrm>
          <a:prstGeom prst="rect">
            <a:avLst/>
          </a:prstGeom>
        </p:spPr>
        <p:txBody>
          <a:bodyPr wrap="square">
            <a:spAutoFit/>
          </a:bodyPr>
          <a:lstStyle/>
          <a:p>
            <a:pPr algn="ctr">
              <a:lnSpc>
                <a:spcPct val="90000"/>
              </a:lnSpc>
            </a:pPr>
            <a:r>
              <a:rPr lang="en-US" altLang="en-US" sz="2800" b="1" dirty="0">
                <a:latin typeface="Arial" charset="0"/>
                <a:ea typeface="Arial" charset="0"/>
                <a:cs typeface="Arial" charset="0"/>
              </a:rPr>
              <a:t>Testing All Requirements</a:t>
            </a:r>
            <a:endParaRPr lang="en-US" dirty="0"/>
          </a:p>
        </p:txBody>
      </p:sp>
      <p:pic>
        <p:nvPicPr>
          <p:cNvPr id="21" name="Picture 20" descr="icon of a certification with seal of approval"/>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193881" y="2302320"/>
            <a:ext cx="2128542" cy="2117280"/>
          </a:xfrm>
          <a:prstGeom prst="rect">
            <a:avLst/>
          </a:prstGeom>
        </p:spPr>
      </p:pic>
      <p:sp>
        <p:nvSpPr>
          <p:cNvPr id="16" name="Rectangle 15"/>
          <p:cNvSpPr/>
          <p:nvPr/>
        </p:nvSpPr>
        <p:spPr>
          <a:xfrm>
            <a:off x="9162503" y="4514459"/>
            <a:ext cx="2191298" cy="867930"/>
          </a:xfrm>
          <a:prstGeom prst="rect">
            <a:avLst/>
          </a:prstGeom>
        </p:spPr>
        <p:txBody>
          <a:bodyPr wrap="square">
            <a:spAutoFit/>
          </a:bodyPr>
          <a:lstStyle/>
          <a:p>
            <a:pPr algn="ctr">
              <a:lnSpc>
                <a:spcPct val="90000"/>
              </a:lnSpc>
            </a:pPr>
            <a:r>
              <a:rPr lang="en-US" altLang="en-US" sz="2800" b="1" dirty="0">
                <a:latin typeface="Arial" charset="0"/>
                <a:ea typeface="Arial" charset="0"/>
                <a:cs typeface="Arial" charset="0"/>
              </a:rPr>
              <a:t>Ensure Quality</a:t>
            </a:r>
            <a:endParaRPr lang="en-US" dirty="0"/>
          </a:p>
        </p:txBody>
      </p:sp>
      <p:sp>
        <p:nvSpPr>
          <p:cNvPr id="5" name="Slide Number Placeholder 4"/>
          <p:cNvSpPr>
            <a:spLocks noGrp="1"/>
          </p:cNvSpPr>
          <p:nvPr>
            <p:ph type="sldNum" sz="quarter" idx="4"/>
          </p:nvPr>
        </p:nvSpPr>
        <p:spPr/>
        <p:txBody>
          <a:bodyPr/>
          <a:lstStyle/>
          <a:p>
            <a:fld id="{2030EA8A-DA75-3443-B9EE-A63E33F4F203}" type="slidenum">
              <a:rPr lang="en-US" smtClean="0"/>
              <a:pPr/>
              <a:t>18</a:t>
            </a:fld>
            <a:endParaRPr lang="en-US" dirty="0"/>
          </a:p>
        </p:txBody>
      </p:sp>
    </p:spTree>
    <p:extLst>
      <p:ext uri="{BB962C8B-B14F-4D97-AF65-F5344CB8AC3E}">
        <p14:creationId xmlns:p14="http://schemas.microsoft.com/office/powerpoint/2010/main" val="16151124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85196"/>
            <a:ext cx="10807700" cy="637198"/>
          </a:xfrm>
        </p:spPr>
        <p:txBody>
          <a:bodyPr/>
          <a:lstStyle/>
          <a:p>
            <a:r>
              <a:rPr lang="en-US" dirty="0"/>
              <a:t>Understand Applicability of Standards</a:t>
            </a:r>
          </a:p>
        </p:txBody>
      </p:sp>
      <p:sp>
        <p:nvSpPr>
          <p:cNvPr id="6" name="Subtitle 5"/>
          <p:cNvSpPr>
            <a:spLocks noGrp="1"/>
          </p:cNvSpPr>
          <p:nvPr>
            <p:ph type="subTitle" idx="10"/>
          </p:nvPr>
        </p:nvSpPr>
        <p:spPr/>
        <p:txBody>
          <a:bodyPr>
            <a:noAutofit/>
          </a:bodyPr>
          <a:lstStyle/>
          <a:p>
            <a:r>
              <a:rPr lang="en-US" dirty="0"/>
              <a:t>Get Started with VPAT® 2.1 Today</a:t>
            </a:r>
          </a:p>
        </p:txBody>
      </p:sp>
      <p:pic>
        <p:nvPicPr>
          <p:cNvPr id="18" name="Picture 17" descr="Icon of a sheet with a checklist"/>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86969" y="2145769"/>
            <a:ext cx="2124455" cy="2113215"/>
          </a:xfrm>
          <a:prstGeom prst="rect">
            <a:avLst/>
          </a:prstGeom>
        </p:spPr>
      </p:pic>
      <p:sp>
        <p:nvSpPr>
          <p:cNvPr id="28" name="Rectangle 27"/>
          <p:cNvSpPr/>
          <p:nvPr/>
        </p:nvSpPr>
        <p:spPr>
          <a:xfrm>
            <a:off x="632956" y="4285870"/>
            <a:ext cx="2632480" cy="867930"/>
          </a:xfrm>
          <a:prstGeom prst="rect">
            <a:avLst/>
          </a:prstGeom>
        </p:spPr>
        <p:txBody>
          <a:bodyPr wrap="square">
            <a:spAutoFit/>
          </a:bodyPr>
          <a:lstStyle/>
          <a:p>
            <a:pPr algn="ctr">
              <a:lnSpc>
                <a:spcPct val="90000"/>
              </a:lnSpc>
            </a:pPr>
            <a:r>
              <a:rPr lang="en-US" altLang="en-US" sz="2800" b="1" dirty="0">
                <a:latin typeface="Arial" charset="0"/>
                <a:ea typeface="Arial" charset="0"/>
                <a:cs typeface="Arial" charset="0"/>
              </a:rPr>
              <a:t>Understand Applicability</a:t>
            </a:r>
            <a:endParaRPr lang="en-US" dirty="0"/>
          </a:p>
        </p:txBody>
      </p:sp>
      <p:sp>
        <p:nvSpPr>
          <p:cNvPr id="25" name="Content Placeholder 2"/>
          <p:cNvSpPr>
            <a:spLocks noGrp="1"/>
          </p:cNvSpPr>
          <p:nvPr>
            <p:ph idx="1"/>
          </p:nvPr>
        </p:nvSpPr>
        <p:spPr>
          <a:xfrm>
            <a:off x="3265436" y="2145769"/>
            <a:ext cx="7859764" cy="2124456"/>
          </a:xfrm>
        </p:spPr>
        <p:txBody>
          <a:bodyPr anchor="ctr" anchorCtr="0">
            <a:noAutofit/>
          </a:bodyPr>
          <a:lstStyle/>
          <a:p>
            <a:pPr fontAlgn="base">
              <a:spcBef>
                <a:spcPts val="0"/>
              </a:spcBef>
              <a:spcAft>
                <a:spcPts val="1200"/>
              </a:spcAft>
            </a:pPr>
            <a:r>
              <a:rPr lang="en-US" dirty="0"/>
              <a:t>Evaluate your product / service functionality</a:t>
            </a:r>
          </a:p>
          <a:p>
            <a:pPr fontAlgn="base">
              <a:spcBef>
                <a:spcPts val="0"/>
              </a:spcBef>
              <a:spcAft>
                <a:spcPts val="1200"/>
              </a:spcAft>
            </a:pPr>
            <a:r>
              <a:rPr lang="en-US" dirty="0"/>
              <a:t>Determine which standards apply</a:t>
            </a:r>
          </a:p>
          <a:p>
            <a:pPr fontAlgn="base">
              <a:spcBef>
                <a:spcPts val="0"/>
              </a:spcBef>
              <a:spcAft>
                <a:spcPts val="1200"/>
              </a:spcAft>
            </a:pPr>
            <a:r>
              <a:rPr lang="en-US" dirty="0"/>
              <a:t>Hardware, software, support documentation and services</a:t>
            </a:r>
          </a:p>
        </p:txBody>
      </p:sp>
      <p:sp>
        <p:nvSpPr>
          <p:cNvPr id="5" name="Slide Number Placeholder 4"/>
          <p:cNvSpPr>
            <a:spLocks noGrp="1"/>
          </p:cNvSpPr>
          <p:nvPr>
            <p:ph type="sldNum" sz="quarter" idx="4"/>
          </p:nvPr>
        </p:nvSpPr>
        <p:spPr/>
        <p:txBody>
          <a:bodyPr/>
          <a:lstStyle/>
          <a:p>
            <a:fld id="{2030EA8A-DA75-3443-B9EE-A63E33F4F203}" type="slidenum">
              <a:rPr lang="en-US" smtClean="0"/>
              <a:pPr/>
              <a:t>19</a:t>
            </a:fld>
            <a:endParaRPr lang="en-US" dirty="0"/>
          </a:p>
        </p:txBody>
      </p:sp>
    </p:spTree>
    <p:extLst>
      <p:ext uri="{BB962C8B-B14F-4D97-AF65-F5344CB8AC3E}">
        <p14:creationId xmlns:p14="http://schemas.microsoft.com/office/powerpoint/2010/main" val="8091643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57200"/>
            <a:ext cx="10515600" cy="637198"/>
          </a:xfrm>
        </p:spPr>
        <p:txBody>
          <a:bodyPr anchor="b"/>
          <a:lstStyle/>
          <a:p>
            <a:r>
              <a:rPr lang="en-US" dirty="0"/>
              <a:t>Agenda</a:t>
            </a:r>
          </a:p>
        </p:txBody>
      </p:sp>
      <p:sp>
        <p:nvSpPr>
          <p:cNvPr id="9" name="Subtitle 4"/>
          <p:cNvSpPr txBox="1">
            <a:spLocks/>
          </p:cNvSpPr>
          <p:nvPr/>
        </p:nvSpPr>
        <p:spPr>
          <a:xfrm>
            <a:off x="838200" y="1104982"/>
            <a:ext cx="10791825" cy="362365"/>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a:buNone/>
              <a:defRPr sz="2400" b="0" i="1" kern="1200">
                <a:solidFill>
                  <a:srgbClr val="22232F"/>
                </a:solidFill>
                <a:latin typeface="Arial" charset="0"/>
                <a:ea typeface="Arial" charset="0"/>
                <a:cs typeface="Arial" charset="0"/>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Arial" charset="0"/>
                <a:ea typeface="Arial" charset="0"/>
                <a:cs typeface="Arial" charset="0"/>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Arial" charset="0"/>
                <a:ea typeface="Arial" charset="0"/>
                <a:cs typeface="Arial" charset="0"/>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Arial" charset="0"/>
                <a:ea typeface="Arial" charset="0"/>
                <a:cs typeface="Arial" charset="0"/>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Arial" charset="0"/>
                <a:ea typeface="Arial" charset="0"/>
                <a:cs typeface="Arial"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r>
              <a:rPr lang="en-US" dirty="0">
                <a:solidFill>
                  <a:schemeClr val="tx1"/>
                </a:solidFill>
              </a:rPr>
              <a:t>Win More Business! Report Product &amp; Service Accessibility using VPAT</a:t>
            </a:r>
            <a:r>
              <a:rPr lang="en-US" baseline="30000" dirty="0">
                <a:solidFill>
                  <a:schemeClr val="tx1"/>
                </a:solidFill>
              </a:rPr>
              <a:t>®</a:t>
            </a:r>
            <a:r>
              <a:rPr lang="en-US" dirty="0">
                <a:solidFill>
                  <a:schemeClr val="tx1"/>
                </a:solidFill>
              </a:rPr>
              <a:t> 2.1</a:t>
            </a:r>
          </a:p>
        </p:txBody>
      </p:sp>
      <p:sp>
        <p:nvSpPr>
          <p:cNvPr id="3" name="Content Placeholder 2"/>
          <p:cNvSpPr>
            <a:spLocks noGrp="1"/>
          </p:cNvSpPr>
          <p:nvPr>
            <p:ph idx="1"/>
          </p:nvPr>
        </p:nvSpPr>
        <p:spPr>
          <a:xfrm>
            <a:off x="838200" y="2060920"/>
            <a:ext cx="10515600" cy="4145705"/>
          </a:xfrm>
        </p:spPr>
        <p:txBody>
          <a:bodyPr>
            <a:noAutofit/>
          </a:bodyPr>
          <a:lstStyle/>
          <a:p>
            <a:pPr indent="-292608" fontAlgn="base"/>
            <a:r>
              <a:rPr lang="en-US" sz="3200" b="1" dirty="0"/>
              <a:t>Introduction to VPAT</a:t>
            </a:r>
            <a:r>
              <a:rPr lang="en-US" sz="3200" b="1" baseline="30000" dirty="0"/>
              <a:t>®</a:t>
            </a:r>
            <a:r>
              <a:rPr lang="en-US" sz="3200" b="1" dirty="0"/>
              <a:t> 2.1</a:t>
            </a:r>
          </a:p>
          <a:p>
            <a:pPr indent="-292608" fontAlgn="base"/>
            <a:r>
              <a:rPr lang="en-US" sz="3200" b="1" dirty="0"/>
              <a:t>VPAT</a:t>
            </a:r>
            <a:r>
              <a:rPr lang="en-US" sz="3200" b="1" baseline="30000" dirty="0"/>
              <a:t>®</a:t>
            </a:r>
            <a:r>
              <a:rPr lang="en-US" sz="3200" b="1" dirty="0"/>
              <a:t> 2.1 Structure &amp; Best Practices</a:t>
            </a:r>
          </a:p>
          <a:p>
            <a:pPr indent="-292608" fontAlgn="base"/>
            <a:r>
              <a:rPr lang="en-US" sz="3200" b="1" dirty="0"/>
              <a:t>Get Started with VPAT</a:t>
            </a:r>
            <a:r>
              <a:rPr lang="en-US" sz="3200" b="1" baseline="30000" dirty="0"/>
              <a:t>®</a:t>
            </a:r>
            <a:r>
              <a:rPr lang="en-US" sz="3200" b="1" dirty="0"/>
              <a:t> 2.1 Today</a:t>
            </a:r>
          </a:p>
          <a:p>
            <a:pPr indent="-292608" fontAlgn="base"/>
            <a:r>
              <a:rPr lang="en-US" sz="3200" b="1" dirty="0"/>
              <a:t>Q&amp;A and Resources</a:t>
            </a:r>
          </a:p>
          <a:p>
            <a:pPr indent="-292608" fontAlgn="base"/>
            <a:r>
              <a:rPr lang="en-US" sz="3200" b="1" dirty="0"/>
              <a:t>Contacts</a:t>
            </a:r>
          </a:p>
        </p:txBody>
      </p:sp>
      <p:pic>
        <p:nvPicPr>
          <p:cNvPr id="6" name="Picture 5" descr="Document icon"/>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53579" y="1745171"/>
            <a:ext cx="3359582" cy="3367658"/>
          </a:xfrm>
          <a:prstGeom prst="rect">
            <a:avLst/>
          </a:prstGeom>
        </p:spPr>
      </p:pic>
      <p:sp>
        <p:nvSpPr>
          <p:cNvPr id="10" name="Rectangle 9"/>
          <p:cNvSpPr/>
          <p:nvPr/>
        </p:nvSpPr>
        <p:spPr>
          <a:xfrm>
            <a:off x="838200" y="6079351"/>
            <a:ext cx="9608127" cy="276999"/>
          </a:xfrm>
          <a:prstGeom prst="rect">
            <a:avLst/>
          </a:prstGeom>
        </p:spPr>
        <p:txBody>
          <a:bodyPr wrap="square" anchor="b">
            <a:spAutoFit/>
          </a:bodyPr>
          <a:lstStyle/>
          <a:p>
            <a:pPr lvl="0"/>
            <a:r>
              <a:rPr lang="en-US" sz="1200" dirty="0">
                <a:solidFill>
                  <a:srgbClr val="898989"/>
                </a:solidFill>
                <a:latin typeface="Arial" charset="0"/>
              </a:rPr>
              <a:t>Voluntary Product Accessibility Template</a:t>
            </a:r>
            <a:r>
              <a:rPr lang="en-US" sz="1200" baseline="30000" dirty="0">
                <a:solidFill>
                  <a:srgbClr val="898989"/>
                </a:solidFill>
                <a:latin typeface="Arial" charset="0"/>
              </a:rPr>
              <a:t>®</a:t>
            </a:r>
            <a:r>
              <a:rPr lang="en-US" sz="1200" dirty="0">
                <a:solidFill>
                  <a:srgbClr val="898989"/>
                </a:solidFill>
                <a:latin typeface="Arial" charset="0"/>
              </a:rPr>
              <a:t> and VPAT</a:t>
            </a:r>
            <a:r>
              <a:rPr lang="en-US" sz="1200" baseline="30000" dirty="0">
                <a:solidFill>
                  <a:srgbClr val="898989"/>
                </a:solidFill>
                <a:latin typeface="Arial" charset="0"/>
              </a:rPr>
              <a:t>®</a:t>
            </a:r>
            <a:r>
              <a:rPr lang="en-US" sz="1200" dirty="0">
                <a:solidFill>
                  <a:srgbClr val="898989"/>
                </a:solidFill>
                <a:latin typeface="Arial" charset="0"/>
              </a:rPr>
              <a:t> are registered trademarks of Information Technology Industry Council (ITI). </a:t>
            </a:r>
          </a:p>
        </p:txBody>
      </p:sp>
      <p:sp>
        <p:nvSpPr>
          <p:cNvPr id="5" name="Slide Number Placeholder 4"/>
          <p:cNvSpPr>
            <a:spLocks noGrp="1"/>
          </p:cNvSpPr>
          <p:nvPr>
            <p:ph type="sldNum" sz="quarter" idx="4"/>
          </p:nvPr>
        </p:nvSpPr>
        <p:spPr/>
        <p:txBody>
          <a:bodyPr/>
          <a:lstStyle/>
          <a:p>
            <a:fld id="{2030EA8A-DA75-3443-B9EE-A63E33F4F203}" type="slidenum">
              <a:rPr lang="en-US" smtClean="0"/>
              <a:pPr/>
              <a:t>2</a:t>
            </a:fld>
            <a:endParaRPr lang="en-US" dirty="0"/>
          </a:p>
        </p:txBody>
      </p:sp>
    </p:spTree>
    <p:extLst>
      <p:ext uri="{BB962C8B-B14F-4D97-AF65-F5344CB8AC3E}">
        <p14:creationId xmlns:p14="http://schemas.microsoft.com/office/powerpoint/2010/main" val="2127857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85196"/>
            <a:ext cx="10807700" cy="637198"/>
          </a:xfrm>
        </p:spPr>
        <p:txBody>
          <a:bodyPr/>
          <a:lstStyle/>
          <a:p>
            <a:r>
              <a:rPr lang="en-US" dirty="0"/>
              <a:t>Standardize VPAT</a:t>
            </a:r>
            <a:r>
              <a:rPr lang="en-US" baseline="30000" dirty="0"/>
              <a:t>®</a:t>
            </a:r>
            <a:r>
              <a:rPr lang="en-US" dirty="0"/>
              <a:t> Authoring Process</a:t>
            </a:r>
          </a:p>
        </p:txBody>
      </p:sp>
      <p:sp>
        <p:nvSpPr>
          <p:cNvPr id="6" name="Subtitle 5"/>
          <p:cNvSpPr>
            <a:spLocks noGrp="1"/>
          </p:cNvSpPr>
          <p:nvPr>
            <p:ph type="subTitle" idx="10"/>
          </p:nvPr>
        </p:nvSpPr>
        <p:spPr/>
        <p:txBody>
          <a:bodyPr>
            <a:noAutofit/>
          </a:bodyPr>
          <a:lstStyle/>
          <a:p>
            <a:r>
              <a:rPr lang="en-US" dirty="0"/>
              <a:t>Get Started with VPAT® 2.1 Today</a:t>
            </a:r>
          </a:p>
        </p:txBody>
      </p:sp>
      <p:pic>
        <p:nvPicPr>
          <p:cNvPr id="21" name="Picture 20" descr="Icon of two gears "/>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86969" y="2145769"/>
            <a:ext cx="2124455" cy="2113215"/>
          </a:xfrm>
          <a:prstGeom prst="rect">
            <a:avLst/>
          </a:prstGeom>
        </p:spPr>
      </p:pic>
      <p:sp>
        <p:nvSpPr>
          <p:cNvPr id="26" name="Content Placeholder 2"/>
          <p:cNvSpPr txBox="1">
            <a:spLocks/>
          </p:cNvSpPr>
          <p:nvPr/>
        </p:nvSpPr>
        <p:spPr>
          <a:xfrm>
            <a:off x="3265436" y="2145769"/>
            <a:ext cx="7326364" cy="2124456"/>
          </a:xfrm>
          <a:prstGeom prst="rect">
            <a:avLst/>
          </a:prstGeom>
        </p:spPr>
        <p:txBody>
          <a:bodyPr vert="horz" lIns="91440" tIns="45720" rIns="91440" bIns="45720" rtlCol="0" anchor="ctr" anchorCtr="0">
            <a:noAutofit/>
          </a:bodyPr>
          <a:lstStyle>
            <a:lvl1pPr marL="228600" indent="-228600" algn="l" defTabSz="914400" rtl="0" eaLnBrk="1" latinLnBrk="0" hangingPunct="1">
              <a:lnSpc>
                <a:spcPct val="90000"/>
              </a:lnSpc>
              <a:spcBef>
                <a:spcPts val="1000"/>
              </a:spcBef>
              <a:buClr>
                <a:srgbClr val="3359EC"/>
              </a:buClr>
              <a:buFont typeface="Arial"/>
              <a:buChar char="•"/>
              <a:defRPr sz="2800" b="0" i="0" kern="1200">
                <a:solidFill>
                  <a:srgbClr val="595959"/>
                </a:solidFill>
                <a:latin typeface="Arial" charset="0"/>
                <a:ea typeface="Arial" charset="0"/>
                <a:cs typeface="Arial" charset="0"/>
              </a:defRPr>
            </a:lvl1pPr>
            <a:lvl2pPr marL="685800" indent="-228600" algn="l" defTabSz="914400" rtl="0" eaLnBrk="1" latinLnBrk="0" hangingPunct="1">
              <a:lnSpc>
                <a:spcPct val="90000"/>
              </a:lnSpc>
              <a:spcBef>
                <a:spcPts val="500"/>
              </a:spcBef>
              <a:buClr>
                <a:srgbClr val="3359EC"/>
              </a:buClr>
              <a:buFont typeface="Arial"/>
              <a:buChar char="•"/>
              <a:defRPr sz="2400" b="0" i="0" kern="1200">
                <a:solidFill>
                  <a:srgbClr val="595959"/>
                </a:solidFill>
                <a:latin typeface="Arial" charset="0"/>
                <a:ea typeface="Arial" charset="0"/>
                <a:cs typeface="Arial" charset="0"/>
              </a:defRPr>
            </a:lvl2pPr>
            <a:lvl3pPr marL="1143000" indent="-228600" algn="l" defTabSz="914400" rtl="0" eaLnBrk="1" latinLnBrk="0" hangingPunct="1">
              <a:lnSpc>
                <a:spcPct val="90000"/>
              </a:lnSpc>
              <a:spcBef>
                <a:spcPts val="500"/>
              </a:spcBef>
              <a:buClr>
                <a:srgbClr val="3359EC"/>
              </a:buClr>
              <a:buFont typeface="Arial"/>
              <a:buChar char="•"/>
              <a:defRPr sz="2000" b="0" i="0" kern="1200">
                <a:solidFill>
                  <a:srgbClr val="595959"/>
                </a:solidFill>
                <a:latin typeface="Arial" charset="0"/>
                <a:ea typeface="Arial" charset="0"/>
                <a:cs typeface="Arial" charset="0"/>
              </a:defRPr>
            </a:lvl3pPr>
            <a:lvl4pPr marL="1600200" indent="-228600" algn="l" defTabSz="914400" rtl="0" eaLnBrk="1" latinLnBrk="0" hangingPunct="1">
              <a:lnSpc>
                <a:spcPct val="90000"/>
              </a:lnSpc>
              <a:spcBef>
                <a:spcPts val="500"/>
              </a:spcBef>
              <a:buClr>
                <a:srgbClr val="3359EC"/>
              </a:buClr>
              <a:buFont typeface="Arial"/>
              <a:buChar char="•"/>
              <a:defRPr sz="1800" b="0" i="0" kern="1200">
                <a:solidFill>
                  <a:srgbClr val="595959"/>
                </a:solidFill>
                <a:latin typeface="Arial" charset="0"/>
                <a:ea typeface="Arial" charset="0"/>
                <a:cs typeface="Arial" charset="0"/>
              </a:defRPr>
            </a:lvl4pPr>
            <a:lvl5pPr marL="2057400" indent="-228600" algn="l" defTabSz="914400" rtl="0" eaLnBrk="1" latinLnBrk="0" hangingPunct="1">
              <a:lnSpc>
                <a:spcPct val="90000"/>
              </a:lnSpc>
              <a:spcBef>
                <a:spcPts val="500"/>
              </a:spcBef>
              <a:buClr>
                <a:srgbClr val="3359EC"/>
              </a:buClr>
              <a:buFont typeface="Arial"/>
              <a:buChar char="•"/>
              <a:defRPr sz="1800" b="0" i="0" kern="1200">
                <a:solidFill>
                  <a:srgbClr val="595959"/>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fontAlgn="base">
              <a:spcBef>
                <a:spcPts val="0"/>
              </a:spcBef>
              <a:spcAft>
                <a:spcPts val="1200"/>
              </a:spcAft>
            </a:pPr>
            <a:r>
              <a:rPr lang="en-US" dirty="0">
                <a:solidFill>
                  <a:schemeClr val="tx1"/>
                </a:solidFill>
              </a:rPr>
              <a:t>Establish defined internal process and procedures to prepare VPAT®s</a:t>
            </a:r>
          </a:p>
          <a:p>
            <a:pPr fontAlgn="base">
              <a:spcBef>
                <a:spcPts val="0"/>
              </a:spcBef>
              <a:spcAft>
                <a:spcPts val="1200"/>
              </a:spcAft>
            </a:pPr>
            <a:r>
              <a:rPr lang="en-US" dirty="0">
                <a:solidFill>
                  <a:schemeClr val="tx1"/>
                </a:solidFill>
              </a:rPr>
              <a:t>Implement internal standards to help ensure VPAT®s are complete and accurate</a:t>
            </a:r>
          </a:p>
        </p:txBody>
      </p:sp>
      <p:sp>
        <p:nvSpPr>
          <p:cNvPr id="30" name="Rectangle 29"/>
          <p:cNvSpPr/>
          <p:nvPr/>
        </p:nvSpPr>
        <p:spPr>
          <a:xfrm>
            <a:off x="632956" y="4280251"/>
            <a:ext cx="2632480" cy="867930"/>
          </a:xfrm>
          <a:prstGeom prst="rect">
            <a:avLst/>
          </a:prstGeom>
        </p:spPr>
        <p:txBody>
          <a:bodyPr wrap="square">
            <a:spAutoFit/>
          </a:bodyPr>
          <a:lstStyle/>
          <a:p>
            <a:pPr algn="ctr">
              <a:lnSpc>
                <a:spcPct val="90000"/>
              </a:lnSpc>
            </a:pPr>
            <a:r>
              <a:rPr lang="en-US" altLang="en-US" sz="2800" b="1" dirty="0">
                <a:latin typeface="Arial" charset="0"/>
                <a:ea typeface="Arial" charset="0"/>
                <a:cs typeface="Arial" charset="0"/>
              </a:rPr>
              <a:t>Standardize Process</a:t>
            </a:r>
            <a:endParaRPr lang="en-US" dirty="0"/>
          </a:p>
        </p:txBody>
      </p:sp>
      <p:sp>
        <p:nvSpPr>
          <p:cNvPr id="5" name="Slide Number Placeholder 4"/>
          <p:cNvSpPr>
            <a:spLocks noGrp="1"/>
          </p:cNvSpPr>
          <p:nvPr>
            <p:ph type="sldNum" sz="quarter" idx="4"/>
          </p:nvPr>
        </p:nvSpPr>
        <p:spPr/>
        <p:txBody>
          <a:bodyPr/>
          <a:lstStyle/>
          <a:p>
            <a:fld id="{2030EA8A-DA75-3443-B9EE-A63E33F4F203}" type="slidenum">
              <a:rPr lang="en-US" smtClean="0"/>
              <a:pPr/>
              <a:t>20</a:t>
            </a:fld>
            <a:endParaRPr lang="en-US" dirty="0"/>
          </a:p>
        </p:txBody>
      </p:sp>
    </p:spTree>
    <p:extLst>
      <p:ext uri="{BB962C8B-B14F-4D97-AF65-F5344CB8AC3E}">
        <p14:creationId xmlns:p14="http://schemas.microsoft.com/office/powerpoint/2010/main" val="2737147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85199"/>
            <a:ext cx="10807700" cy="637198"/>
          </a:xfrm>
        </p:spPr>
        <p:txBody>
          <a:bodyPr/>
          <a:lstStyle/>
          <a:p>
            <a:r>
              <a:rPr lang="en-US" dirty="0"/>
              <a:t>Test Against All Applicable Standards</a:t>
            </a:r>
          </a:p>
        </p:txBody>
      </p:sp>
      <p:sp>
        <p:nvSpPr>
          <p:cNvPr id="6" name="Subtitle 5"/>
          <p:cNvSpPr>
            <a:spLocks noGrp="1"/>
          </p:cNvSpPr>
          <p:nvPr>
            <p:ph type="subTitle" idx="10"/>
          </p:nvPr>
        </p:nvSpPr>
        <p:spPr/>
        <p:txBody>
          <a:bodyPr>
            <a:noAutofit/>
          </a:bodyPr>
          <a:lstStyle/>
          <a:p>
            <a:r>
              <a:rPr lang="en-US" dirty="0"/>
              <a:t>Get Started with VPAT® 2.1 Today</a:t>
            </a:r>
          </a:p>
        </p:txBody>
      </p:sp>
      <p:pic>
        <p:nvPicPr>
          <p:cNvPr id="20" name="Picture 19" descr="Icon of a laptop with a checkmark for testi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91126" y="2145769"/>
            <a:ext cx="2116139" cy="2116139"/>
          </a:xfrm>
          <a:prstGeom prst="rect">
            <a:avLst/>
          </a:prstGeom>
        </p:spPr>
      </p:pic>
      <p:sp>
        <p:nvSpPr>
          <p:cNvPr id="29" name="Rectangle 28"/>
          <p:cNvSpPr/>
          <p:nvPr/>
        </p:nvSpPr>
        <p:spPr>
          <a:xfrm>
            <a:off x="632956" y="4285870"/>
            <a:ext cx="2632480" cy="867930"/>
          </a:xfrm>
          <a:prstGeom prst="rect">
            <a:avLst/>
          </a:prstGeom>
        </p:spPr>
        <p:txBody>
          <a:bodyPr wrap="square">
            <a:spAutoFit/>
          </a:bodyPr>
          <a:lstStyle/>
          <a:p>
            <a:pPr algn="ctr">
              <a:lnSpc>
                <a:spcPct val="90000"/>
              </a:lnSpc>
            </a:pPr>
            <a:r>
              <a:rPr lang="en-US" altLang="en-US" sz="2800" b="1" dirty="0">
                <a:latin typeface="Arial" charset="0"/>
                <a:ea typeface="Arial" charset="0"/>
                <a:cs typeface="Arial" charset="0"/>
              </a:rPr>
              <a:t>Testing All Requirements</a:t>
            </a:r>
            <a:endParaRPr lang="en-US" dirty="0"/>
          </a:p>
        </p:txBody>
      </p:sp>
      <p:sp>
        <p:nvSpPr>
          <p:cNvPr id="25" name="Content Placeholder 2"/>
          <p:cNvSpPr txBox="1">
            <a:spLocks/>
          </p:cNvSpPr>
          <p:nvPr/>
        </p:nvSpPr>
        <p:spPr>
          <a:xfrm>
            <a:off x="3265436" y="2145769"/>
            <a:ext cx="7783564" cy="2124456"/>
          </a:xfrm>
          <a:prstGeom prst="rect">
            <a:avLst/>
          </a:prstGeom>
        </p:spPr>
        <p:txBody>
          <a:bodyPr vert="horz" lIns="91440" tIns="45720" rIns="91440" bIns="45720" rtlCol="0" anchor="ctr" anchorCtr="0">
            <a:noAutofit/>
          </a:bodyPr>
          <a:lstStyle>
            <a:lvl1pPr marL="228600" indent="-228600" algn="l" defTabSz="914400" rtl="0" eaLnBrk="1" latinLnBrk="0" hangingPunct="1">
              <a:lnSpc>
                <a:spcPct val="90000"/>
              </a:lnSpc>
              <a:spcBef>
                <a:spcPts val="1000"/>
              </a:spcBef>
              <a:buClr>
                <a:srgbClr val="3359EC"/>
              </a:buClr>
              <a:buFont typeface="Arial"/>
              <a:buChar char="•"/>
              <a:defRPr sz="2800" b="0" i="0" kern="1200">
                <a:solidFill>
                  <a:srgbClr val="595959"/>
                </a:solidFill>
                <a:latin typeface="Arial" charset="0"/>
                <a:ea typeface="Arial" charset="0"/>
                <a:cs typeface="Arial" charset="0"/>
              </a:defRPr>
            </a:lvl1pPr>
            <a:lvl2pPr marL="685800" indent="-228600" algn="l" defTabSz="914400" rtl="0" eaLnBrk="1" latinLnBrk="0" hangingPunct="1">
              <a:lnSpc>
                <a:spcPct val="90000"/>
              </a:lnSpc>
              <a:spcBef>
                <a:spcPts val="500"/>
              </a:spcBef>
              <a:buClr>
                <a:srgbClr val="3359EC"/>
              </a:buClr>
              <a:buFont typeface="Arial"/>
              <a:buChar char="•"/>
              <a:defRPr sz="2400" b="0" i="0" kern="1200">
                <a:solidFill>
                  <a:srgbClr val="595959"/>
                </a:solidFill>
                <a:latin typeface="Arial" charset="0"/>
                <a:ea typeface="Arial" charset="0"/>
                <a:cs typeface="Arial" charset="0"/>
              </a:defRPr>
            </a:lvl2pPr>
            <a:lvl3pPr marL="1143000" indent="-228600" algn="l" defTabSz="914400" rtl="0" eaLnBrk="1" latinLnBrk="0" hangingPunct="1">
              <a:lnSpc>
                <a:spcPct val="90000"/>
              </a:lnSpc>
              <a:spcBef>
                <a:spcPts val="500"/>
              </a:spcBef>
              <a:buClr>
                <a:srgbClr val="3359EC"/>
              </a:buClr>
              <a:buFont typeface="Arial"/>
              <a:buChar char="•"/>
              <a:defRPr sz="2000" b="0" i="0" kern="1200">
                <a:solidFill>
                  <a:srgbClr val="595959"/>
                </a:solidFill>
                <a:latin typeface="Arial" charset="0"/>
                <a:ea typeface="Arial" charset="0"/>
                <a:cs typeface="Arial" charset="0"/>
              </a:defRPr>
            </a:lvl3pPr>
            <a:lvl4pPr marL="1600200" indent="-228600" algn="l" defTabSz="914400" rtl="0" eaLnBrk="1" latinLnBrk="0" hangingPunct="1">
              <a:lnSpc>
                <a:spcPct val="90000"/>
              </a:lnSpc>
              <a:spcBef>
                <a:spcPts val="500"/>
              </a:spcBef>
              <a:buClr>
                <a:srgbClr val="3359EC"/>
              </a:buClr>
              <a:buFont typeface="Arial"/>
              <a:buChar char="•"/>
              <a:defRPr sz="1800" b="0" i="0" kern="1200">
                <a:solidFill>
                  <a:srgbClr val="595959"/>
                </a:solidFill>
                <a:latin typeface="Arial" charset="0"/>
                <a:ea typeface="Arial" charset="0"/>
                <a:cs typeface="Arial" charset="0"/>
              </a:defRPr>
            </a:lvl4pPr>
            <a:lvl5pPr marL="2057400" indent="-228600" algn="l" defTabSz="914400" rtl="0" eaLnBrk="1" latinLnBrk="0" hangingPunct="1">
              <a:lnSpc>
                <a:spcPct val="90000"/>
              </a:lnSpc>
              <a:spcBef>
                <a:spcPts val="500"/>
              </a:spcBef>
              <a:buClr>
                <a:srgbClr val="3359EC"/>
              </a:buClr>
              <a:buFont typeface="Arial"/>
              <a:buChar char="•"/>
              <a:defRPr sz="1800" b="0" i="0" kern="1200">
                <a:solidFill>
                  <a:srgbClr val="595959"/>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fontAlgn="base">
              <a:spcBef>
                <a:spcPts val="0"/>
              </a:spcBef>
              <a:spcAft>
                <a:spcPts val="1200"/>
              </a:spcAft>
            </a:pPr>
            <a:r>
              <a:rPr lang="en-US" dirty="0">
                <a:solidFill>
                  <a:schemeClr val="tx1"/>
                </a:solidFill>
              </a:rPr>
              <a:t>Use best practices to test multiple standards</a:t>
            </a:r>
          </a:p>
          <a:p>
            <a:pPr fontAlgn="base">
              <a:spcBef>
                <a:spcPts val="0"/>
              </a:spcBef>
              <a:spcAft>
                <a:spcPts val="1200"/>
              </a:spcAft>
            </a:pPr>
            <a:r>
              <a:rPr lang="en-US" dirty="0">
                <a:solidFill>
                  <a:schemeClr val="tx1"/>
                </a:solidFill>
              </a:rPr>
              <a:t>Adopt proven and efficient audit methodology</a:t>
            </a:r>
          </a:p>
          <a:p>
            <a:pPr fontAlgn="base">
              <a:spcBef>
                <a:spcPts val="0"/>
              </a:spcBef>
              <a:spcAft>
                <a:spcPts val="1200"/>
              </a:spcAft>
            </a:pPr>
            <a:r>
              <a:rPr lang="en-US" dirty="0">
                <a:solidFill>
                  <a:schemeClr val="tx1"/>
                </a:solidFill>
              </a:rPr>
              <a:t>Employ automated, manual, A/T validation, plus use case testing by PWDs</a:t>
            </a:r>
          </a:p>
        </p:txBody>
      </p:sp>
      <p:sp>
        <p:nvSpPr>
          <p:cNvPr id="12" name="Slide Number Placeholder 4"/>
          <p:cNvSpPr>
            <a:spLocks noGrp="1"/>
          </p:cNvSpPr>
          <p:nvPr>
            <p:ph type="sldNum" sz="quarter" idx="4"/>
          </p:nvPr>
        </p:nvSpPr>
        <p:spPr>
          <a:xfrm>
            <a:off x="838200" y="6356350"/>
            <a:ext cx="2743200" cy="365125"/>
          </a:xfrm>
        </p:spPr>
        <p:txBody>
          <a:bodyPr/>
          <a:lstStyle/>
          <a:p>
            <a:r>
              <a:rPr lang="en-US" dirty="0"/>
              <a:t>22</a:t>
            </a:r>
          </a:p>
        </p:txBody>
      </p:sp>
    </p:spTree>
    <p:extLst>
      <p:ext uri="{BB962C8B-B14F-4D97-AF65-F5344CB8AC3E}">
        <p14:creationId xmlns:p14="http://schemas.microsoft.com/office/powerpoint/2010/main" val="4140498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85195"/>
            <a:ext cx="10807700" cy="637198"/>
          </a:xfrm>
        </p:spPr>
        <p:txBody>
          <a:bodyPr/>
          <a:lstStyle/>
          <a:p>
            <a:r>
              <a:rPr lang="en-US" dirty="0"/>
              <a:t>Ensure VPAT® Quality &amp; Accuracy</a:t>
            </a:r>
          </a:p>
        </p:txBody>
      </p:sp>
      <p:sp>
        <p:nvSpPr>
          <p:cNvPr id="6" name="Subtitle 5"/>
          <p:cNvSpPr>
            <a:spLocks noGrp="1"/>
          </p:cNvSpPr>
          <p:nvPr>
            <p:ph type="subTitle" idx="10"/>
          </p:nvPr>
        </p:nvSpPr>
        <p:spPr/>
        <p:txBody>
          <a:bodyPr>
            <a:noAutofit/>
          </a:bodyPr>
          <a:lstStyle/>
          <a:p>
            <a:r>
              <a:rPr lang="en-US" dirty="0"/>
              <a:t>Get Started with VPAT® 2.1 Today</a:t>
            </a:r>
          </a:p>
        </p:txBody>
      </p:sp>
      <p:pic>
        <p:nvPicPr>
          <p:cNvPr id="15" name="Picture 14" descr="icon of a certification with seal of approval"/>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84925" y="2145767"/>
            <a:ext cx="2128542" cy="2117280"/>
          </a:xfrm>
          <a:prstGeom prst="rect">
            <a:avLst/>
          </a:prstGeom>
        </p:spPr>
      </p:pic>
      <p:sp>
        <p:nvSpPr>
          <p:cNvPr id="29" name="Rectangle 28"/>
          <p:cNvSpPr/>
          <p:nvPr/>
        </p:nvSpPr>
        <p:spPr>
          <a:xfrm>
            <a:off x="632956" y="4285868"/>
            <a:ext cx="2632480" cy="867930"/>
          </a:xfrm>
          <a:prstGeom prst="rect">
            <a:avLst/>
          </a:prstGeom>
        </p:spPr>
        <p:txBody>
          <a:bodyPr wrap="square">
            <a:spAutoFit/>
          </a:bodyPr>
          <a:lstStyle/>
          <a:p>
            <a:pPr algn="ctr">
              <a:lnSpc>
                <a:spcPct val="90000"/>
              </a:lnSpc>
            </a:pPr>
            <a:r>
              <a:rPr lang="en-US" altLang="en-US" sz="2800" b="1" dirty="0">
                <a:latin typeface="Arial" charset="0"/>
                <a:ea typeface="Arial" charset="0"/>
                <a:cs typeface="Arial" charset="0"/>
              </a:rPr>
              <a:t>Ensure Quality</a:t>
            </a:r>
            <a:endParaRPr lang="en-US" dirty="0"/>
          </a:p>
        </p:txBody>
      </p:sp>
      <p:sp>
        <p:nvSpPr>
          <p:cNvPr id="25" name="Content Placeholder 2"/>
          <p:cNvSpPr txBox="1">
            <a:spLocks/>
          </p:cNvSpPr>
          <p:nvPr/>
        </p:nvSpPr>
        <p:spPr>
          <a:xfrm>
            <a:off x="3265436" y="2145767"/>
            <a:ext cx="8088364" cy="3214806"/>
          </a:xfrm>
          <a:prstGeom prst="rect">
            <a:avLst/>
          </a:prstGeom>
        </p:spPr>
        <p:txBody>
          <a:bodyPr vert="horz" lIns="91440" tIns="45720" rIns="91440" bIns="45720" rtlCol="0" anchor="ctr" anchorCtr="0">
            <a:noAutofit/>
          </a:bodyPr>
          <a:lstStyle>
            <a:lvl1pPr marL="228600" indent="-228600" algn="l" defTabSz="914400" rtl="0" eaLnBrk="1" latinLnBrk="0" hangingPunct="1">
              <a:lnSpc>
                <a:spcPct val="90000"/>
              </a:lnSpc>
              <a:spcBef>
                <a:spcPts val="1000"/>
              </a:spcBef>
              <a:buClr>
                <a:srgbClr val="3359EC"/>
              </a:buClr>
              <a:buFont typeface="Arial"/>
              <a:buChar char="•"/>
              <a:defRPr sz="2800" b="0" i="0" kern="1200">
                <a:solidFill>
                  <a:srgbClr val="595959"/>
                </a:solidFill>
                <a:latin typeface="Arial" charset="0"/>
                <a:ea typeface="Arial" charset="0"/>
                <a:cs typeface="Arial" charset="0"/>
              </a:defRPr>
            </a:lvl1pPr>
            <a:lvl2pPr marL="685800" indent="-228600" algn="l" defTabSz="914400" rtl="0" eaLnBrk="1" latinLnBrk="0" hangingPunct="1">
              <a:lnSpc>
                <a:spcPct val="90000"/>
              </a:lnSpc>
              <a:spcBef>
                <a:spcPts val="500"/>
              </a:spcBef>
              <a:buClr>
                <a:srgbClr val="3359EC"/>
              </a:buClr>
              <a:buFont typeface="Arial"/>
              <a:buChar char="•"/>
              <a:defRPr sz="2400" b="0" i="0" kern="1200">
                <a:solidFill>
                  <a:srgbClr val="595959"/>
                </a:solidFill>
                <a:latin typeface="Arial" charset="0"/>
                <a:ea typeface="Arial" charset="0"/>
                <a:cs typeface="Arial" charset="0"/>
              </a:defRPr>
            </a:lvl2pPr>
            <a:lvl3pPr marL="1143000" indent="-228600" algn="l" defTabSz="914400" rtl="0" eaLnBrk="1" latinLnBrk="0" hangingPunct="1">
              <a:lnSpc>
                <a:spcPct val="90000"/>
              </a:lnSpc>
              <a:spcBef>
                <a:spcPts val="500"/>
              </a:spcBef>
              <a:buClr>
                <a:srgbClr val="3359EC"/>
              </a:buClr>
              <a:buFont typeface="Arial"/>
              <a:buChar char="•"/>
              <a:defRPr sz="2000" b="0" i="0" kern="1200">
                <a:solidFill>
                  <a:srgbClr val="595959"/>
                </a:solidFill>
                <a:latin typeface="Arial" charset="0"/>
                <a:ea typeface="Arial" charset="0"/>
                <a:cs typeface="Arial" charset="0"/>
              </a:defRPr>
            </a:lvl3pPr>
            <a:lvl4pPr marL="1600200" indent="-228600" algn="l" defTabSz="914400" rtl="0" eaLnBrk="1" latinLnBrk="0" hangingPunct="1">
              <a:lnSpc>
                <a:spcPct val="90000"/>
              </a:lnSpc>
              <a:spcBef>
                <a:spcPts val="500"/>
              </a:spcBef>
              <a:buClr>
                <a:srgbClr val="3359EC"/>
              </a:buClr>
              <a:buFont typeface="Arial"/>
              <a:buChar char="•"/>
              <a:defRPr sz="1800" b="0" i="0" kern="1200">
                <a:solidFill>
                  <a:srgbClr val="595959"/>
                </a:solidFill>
                <a:latin typeface="Arial" charset="0"/>
                <a:ea typeface="Arial" charset="0"/>
                <a:cs typeface="Arial" charset="0"/>
              </a:defRPr>
            </a:lvl4pPr>
            <a:lvl5pPr marL="2057400" indent="-228600" algn="l" defTabSz="914400" rtl="0" eaLnBrk="1" latinLnBrk="0" hangingPunct="1">
              <a:lnSpc>
                <a:spcPct val="90000"/>
              </a:lnSpc>
              <a:spcBef>
                <a:spcPts val="500"/>
              </a:spcBef>
              <a:buClr>
                <a:srgbClr val="3359EC"/>
              </a:buClr>
              <a:buFont typeface="Arial"/>
              <a:buChar char="•"/>
              <a:defRPr sz="1800" b="0" i="0" kern="1200">
                <a:solidFill>
                  <a:srgbClr val="595959"/>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fontAlgn="base">
              <a:spcBef>
                <a:spcPts val="0"/>
              </a:spcBef>
              <a:spcAft>
                <a:spcPts val="1200"/>
              </a:spcAft>
            </a:pPr>
            <a:r>
              <a:rPr lang="en-US" dirty="0">
                <a:solidFill>
                  <a:schemeClr val="tx1"/>
                </a:solidFill>
              </a:rPr>
              <a:t>Train resources who prepare your VPAT</a:t>
            </a:r>
            <a:r>
              <a:rPr lang="en-US" baseline="30000" dirty="0">
                <a:solidFill>
                  <a:schemeClr val="tx1"/>
                </a:solidFill>
              </a:rPr>
              <a:t>®</a:t>
            </a:r>
            <a:r>
              <a:rPr lang="en-US" dirty="0">
                <a:solidFill>
                  <a:schemeClr val="tx1"/>
                </a:solidFill>
              </a:rPr>
              <a:t>s and/or hire knowledgeable consultants</a:t>
            </a:r>
          </a:p>
          <a:p>
            <a:pPr fontAlgn="base">
              <a:spcBef>
                <a:spcPts val="0"/>
              </a:spcBef>
              <a:spcAft>
                <a:spcPts val="1200"/>
              </a:spcAft>
            </a:pPr>
            <a:r>
              <a:rPr lang="en-US" dirty="0">
                <a:solidFill>
                  <a:schemeClr val="tx1"/>
                </a:solidFill>
              </a:rPr>
              <a:t>Keep your VPAT</a:t>
            </a:r>
            <a:r>
              <a:rPr lang="en-US" baseline="30000" dirty="0">
                <a:solidFill>
                  <a:schemeClr val="tx1"/>
                </a:solidFill>
              </a:rPr>
              <a:t>®</a:t>
            </a:r>
            <a:r>
              <a:rPr lang="en-US" dirty="0">
                <a:solidFill>
                  <a:schemeClr val="tx1"/>
                </a:solidFill>
              </a:rPr>
              <a:t>s up to date.</a:t>
            </a:r>
          </a:p>
          <a:p>
            <a:pPr fontAlgn="base">
              <a:spcBef>
                <a:spcPts val="0"/>
              </a:spcBef>
              <a:spcAft>
                <a:spcPts val="1200"/>
              </a:spcAft>
            </a:pPr>
            <a:r>
              <a:rPr lang="en-US" dirty="0">
                <a:solidFill>
                  <a:schemeClr val="tx1"/>
                </a:solidFill>
              </a:rPr>
              <a:t>Implement customer feedback loop for improvements.</a:t>
            </a:r>
          </a:p>
          <a:p>
            <a:pPr fontAlgn="base">
              <a:spcBef>
                <a:spcPts val="0"/>
              </a:spcBef>
              <a:spcAft>
                <a:spcPts val="1200"/>
              </a:spcAft>
            </a:pPr>
            <a:r>
              <a:rPr lang="en-US" dirty="0">
                <a:solidFill>
                  <a:schemeClr val="tx1"/>
                </a:solidFill>
              </a:rPr>
              <a:t>Track business won/lost based on having effective VPATs®</a:t>
            </a:r>
          </a:p>
        </p:txBody>
      </p:sp>
      <p:sp>
        <p:nvSpPr>
          <p:cNvPr id="5" name="Slide Number Placeholder 4"/>
          <p:cNvSpPr>
            <a:spLocks noGrp="1"/>
          </p:cNvSpPr>
          <p:nvPr>
            <p:ph type="sldNum" sz="quarter" idx="4"/>
          </p:nvPr>
        </p:nvSpPr>
        <p:spPr/>
        <p:txBody>
          <a:bodyPr/>
          <a:lstStyle/>
          <a:p>
            <a:fld id="{2030EA8A-DA75-3443-B9EE-A63E33F4F203}" type="slidenum">
              <a:rPr lang="en-US" smtClean="0"/>
              <a:pPr/>
              <a:t>22</a:t>
            </a:fld>
            <a:endParaRPr lang="en-US" dirty="0"/>
          </a:p>
        </p:txBody>
      </p:sp>
    </p:spTree>
    <p:extLst>
      <p:ext uri="{BB962C8B-B14F-4D97-AF65-F5344CB8AC3E}">
        <p14:creationId xmlns:p14="http://schemas.microsoft.com/office/powerpoint/2010/main" val="10890983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2042629" y="1654893"/>
            <a:ext cx="7883424" cy="2238227"/>
          </a:xfrm>
        </p:spPr>
        <p:txBody>
          <a:bodyPr>
            <a:normAutofit/>
          </a:bodyPr>
          <a:lstStyle/>
          <a:p>
            <a:pPr lvl="0"/>
            <a:r>
              <a:rPr lang="en-US" sz="5400" dirty="0"/>
              <a:t>Q&amp;A and Resources</a:t>
            </a:r>
          </a:p>
        </p:txBody>
      </p:sp>
    </p:spTree>
    <p:extLst>
      <p:ext uri="{BB962C8B-B14F-4D97-AF65-F5344CB8AC3E}">
        <p14:creationId xmlns:p14="http://schemas.microsoft.com/office/powerpoint/2010/main" val="7949720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85194"/>
            <a:ext cx="10820400" cy="637198"/>
          </a:xfrm>
        </p:spPr>
        <p:txBody>
          <a:bodyPr/>
          <a:lstStyle/>
          <a:p>
            <a:r>
              <a:rPr lang="en-US" dirty="0"/>
              <a:t>Resources</a:t>
            </a:r>
            <a:endParaRPr lang="en-US" b="0" dirty="0"/>
          </a:p>
        </p:txBody>
      </p:sp>
      <p:sp>
        <p:nvSpPr>
          <p:cNvPr id="6" name="Subtitle 5"/>
          <p:cNvSpPr>
            <a:spLocks noGrp="1"/>
          </p:cNvSpPr>
          <p:nvPr>
            <p:ph type="subTitle" idx="10"/>
          </p:nvPr>
        </p:nvSpPr>
        <p:spPr>
          <a:xfrm>
            <a:off x="838199" y="1103920"/>
            <a:ext cx="10914529" cy="369276"/>
          </a:xfrm>
        </p:spPr>
        <p:txBody>
          <a:bodyPr>
            <a:noAutofit/>
          </a:bodyPr>
          <a:lstStyle/>
          <a:p>
            <a:r>
              <a:rPr lang="en-US" dirty="0"/>
              <a:t>Win More Business! Report Product &amp; Service Accessibility using VPAT® 2.1</a:t>
            </a:r>
          </a:p>
        </p:txBody>
      </p:sp>
      <p:sp>
        <p:nvSpPr>
          <p:cNvPr id="3" name="Content Placeholder 2"/>
          <p:cNvSpPr>
            <a:spLocks noGrp="1"/>
          </p:cNvSpPr>
          <p:nvPr>
            <p:ph idx="1"/>
          </p:nvPr>
        </p:nvSpPr>
        <p:spPr>
          <a:xfrm>
            <a:off x="838200" y="1676400"/>
            <a:ext cx="8680555" cy="4448174"/>
          </a:xfrm>
        </p:spPr>
        <p:txBody>
          <a:bodyPr>
            <a:noAutofit/>
          </a:bodyPr>
          <a:lstStyle/>
          <a:p>
            <a:r>
              <a:rPr lang="en-US" b="1" dirty="0"/>
              <a:t>European Union, </a:t>
            </a:r>
            <a:r>
              <a:rPr lang="de-DE" dirty="0">
                <a:hlinkClick r:id="rId2"/>
              </a:rPr>
              <a:t>Standard - EN 301 549</a:t>
            </a:r>
            <a:endParaRPr lang="en-US" dirty="0"/>
          </a:p>
          <a:p>
            <a:r>
              <a:rPr lang="en-US" b="1" dirty="0"/>
              <a:t>IT Industry Council</a:t>
            </a:r>
            <a:r>
              <a:rPr lang="en-US" dirty="0"/>
              <a:t>, </a:t>
            </a:r>
            <a:r>
              <a:rPr lang="en-US" dirty="0">
                <a:hlinkClick r:id="rId3"/>
              </a:rPr>
              <a:t>Accessibility Policy</a:t>
            </a:r>
            <a:endParaRPr lang="en-US" dirty="0"/>
          </a:p>
          <a:p>
            <a:r>
              <a:rPr lang="en-US" b="1" dirty="0"/>
              <a:t>Level Access</a:t>
            </a:r>
            <a:r>
              <a:rPr lang="en-US" dirty="0"/>
              <a:t>, </a:t>
            </a:r>
            <a:r>
              <a:rPr lang="en-US" dirty="0">
                <a:hlinkClick r:id="rId4"/>
              </a:rPr>
              <a:t>Navigating VPAT® 2.1 Whitepaper</a:t>
            </a:r>
            <a:endParaRPr lang="en-US" dirty="0"/>
          </a:p>
          <a:p>
            <a:r>
              <a:rPr lang="en-US" b="1" dirty="0"/>
              <a:t>Level Access</a:t>
            </a:r>
            <a:r>
              <a:rPr lang="en-US" dirty="0"/>
              <a:t>, </a:t>
            </a:r>
            <a:r>
              <a:rPr lang="en-US" dirty="0">
                <a:hlinkClick r:id="rId5"/>
              </a:rPr>
              <a:t>VPAT</a:t>
            </a:r>
            <a:r>
              <a:rPr lang="en-US" baseline="30000" dirty="0">
                <a:hlinkClick r:id="rId5"/>
              </a:rPr>
              <a:t>®</a:t>
            </a:r>
            <a:r>
              <a:rPr lang="en-US" dirty="0">
                <a:hlinkClick r:id="rId5"/>
              </a:rPr>
              <a:t> Blog Articles</a:t>
            </a:r>
            <a:endParaRPr lang="en-US" dirty="0"/>
          </a:p>
          <a:p>
            <a:r>
              <a:rPr lang="en-US" b="1" dirty="0"/>
              <a:t>U.S. Access Board,</a:t>
            </a:r>
            <a:r>
              <a:rPr lang="en-US" dirty="0"/>
              <a:t> </a:t>
            </a:r>
            <a:r>
              <a:rPr lang="en-US" dirty="0">
                <a:hlinkClick r:id="rId6"/>
              </a:rPr>
              <a:t>ICT Final Standards and Guidelines (Section 508 Refresh)</a:t>
            </a:r>
            <a:endParaRPr lang="en-US" dirty="0"/>
          </a:p>
          <a:p>
            <a:r>
              <a:rPr lang="en-US" b="1" dirty="0"/>
              <a:t>W3C</a:t>
            </a:r>
            <a:r>
              <a:rPr lang="en-US" dirty="0"/>
              <a:t>, </a:t>
            </a:r>
            <a:r>
              <a:rPr lang="en-US" dirty="0">
                <a:hlinkClick r:id="rId7"/>
              </a:rPr>
              <a:t>Web Content Accessibility Guidelines 2.1</a:t>
            </a:r>
            <a:endParaRPr lang="en-US" dirty="0"/>
          </a:p>
        </p:txBody>
      </p:sp>
      <p:pic>
        <p:nvPicPr>
          <p:cNvPr id="7" name="Picture 6" descr="Icon of a laptop with information on screen"/>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9019679" y="2480819"/>
            <a:ext cx="2951922" cy="2944112"/>
          </a:xfrm>
          <a:prstGeom prst="rect">
            <a:avLst/>
          </a:prstGeom>
        </p:spPr>
      </p:pic>
      <p:sp>
        <p:nvSpPr>
          <p:cNvPr id="5" name="Slide Number Placeholder 4"/>
          <p:cNvSpPr>
            <a:spLocks noGrp="1"/>
          </p:cNvSpPr>
          <p:nvPr>
            <p:ph type="sldNum" sz="quarter" idx="4"/>
          </p:nvPr>
        </p:nvSpPr>
        <p:spPr/>
        <p:txBody>
          <a:bodyPr/>
          <a:lstStyle/>
          <a:p>
            <a:fld id="{2030EA8A-DA75-3443-B9EE-A63E33F4F203}" type="slidenum">
              <a:rPr lang="en-US" smtClean="0"/>
              <a:pPr/>
              <a:t>24</a:t>
            </a:fld>
            <a:endParaRPr lang="en-US" dirty="0"/>
          </a:p>
        </p:txBody>
      </p:sp>
    </p:spTree>
    <p:extLst>
      <p:ext uri="{BB962C8B-B14F-4D97-AF65-F5344CB8AC3E}">
        <p14:creationId xmlns:p14="http://schemas.microsoft.com/office/powerpoint/2010/main" val="5944713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Thank You</a:t>
            </a:r>
          </a:p>
        </p:txBody>
      </p:sp>
      <p:sp>
        <p:nvSpPr>
          <p:cNvPr id="26" name="Subtitle 4"/>
          <p:cNvSpPr>
            <a:spLocks noGrp="1"/>
          </p:cNvSpPr>
          <p:nvPr>
            <p:ph type="subTitle" idx="10"/>
          </p:nvPr>
        </p:nvSpPr>
        <p:spPr>
          <a:xfrm>
            <a:off x="838199" y="1107373"/>
            <a:ext cx="10836729" cy="345870"/>
          </a:xfrm>
        </p:spPr>
        <p:txBody>
          <a:bodyPr>
            <a:noAutofit/>
          </a:bodyPr>
          <a:lstStyle/>
          <a:p>
            <a:r>
              <a:rPr lang="en-US" dirty="0"/>
              <a:t>Win More Business! Report Product &amp; Service Accessibility using VPAT® 2.1</a:t>
            </a:r>
          </a:p>
        </p:txBody>
      </p:sp>
      <p:sp>
        <p:nvSpPr>
          <p:cNvPr id="25" name="Content Placeholder 2"/>
          <p:cNvSpPr txBox="1">
            <a:spLocks/>
          </p:cNvSpPr>
          <p:nvPr/>
        </p:nvSpPr>
        <p:spPr>
          <a:xfrm>
            <a:off x="810064" y="1763224"/>
            <a:ext cx="4652750" cy="491160"/>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Arial" charset="0"/>
                <a:ea typeface="Arial" charset="0"/>
                <a:cs typeface="Arial"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Arial" charset="0"/>
                <a:ea typeface="Arial" charset="0"/>
                <a:cs typeface="Arial"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Arial" charset="0"/>
                <a:ea typeface="Arial" charset="0"/>
                <a:cs typeface="Arial"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Arial" charset="0"/>
                <a:ea typeface="Arial" charset="0"/>
                <a:cs typeface="Arial"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spcAft>
                <a:spcPts val="1200"/>
              </a:spcAft>
              <a:buFont typeface="Arial"/>
              <a:buNone/>
              <a:defRPr/>
            </a:pPr>
            <a:r>
              <a:rPr lang="en-US" sz="3200" b="1" dirty="0"/>
              <a:t>Contact</a:t>
            </a:r>
          </a:p>
          <a:p>
            <a:pPr marL="0" indent="0">
              <a:buFont typeface="Arial"/>
              <a:buNone/>
              <a:defRPr/>
            </a:pPr>
            <a:endParaRPr lang="en-US" dirty="0"/>
          </a:p>
          <a:p>
            <a:pPr marL="0" indent="0">
              <a:buFont typeface="Arial"/>
              <a:buNone/>
              <a:defRPr/>
            </a:pPr>
            <a:endParaRPr lang="en-US" dirty="0"/>
          </a:p>
        </p:txBody>
      </p:sp>
      <p:grpSp>
        <p:nvGrpSpPr>
          <p:cNvPr id="8" name="Group 7" descr="Bill Curtis-Davidson, Sr. Director, Strategic Consulting Services, Level Access"/>
          <p:cNvGrpSpPr/>
          <p:nvPr/>
        </p:nvGrpSpPr>
        <p:grpSpPr>
          <a:xfrm>
            <a:off x="850534" y="2644646"/>
            <a:ext cx="6069424" cy="1959105"/>
            <a:chOff x="850534" y="2360485"/>
            <a:chExt cx="6069424" cy="1959105"/>
          </a:xfrm>
        </p:grpSpPr>
        <p:pic>
          <p:nvPicPr>
            <p:cNvPr id="4" name="Picture 3" descr="Photo of Bill Curtis-Davidson"/>
            <p:cNvPicPr>
              <a:picLocks noChangeAspect="1"/>
            </p:cNvPicPr>
            <p:nvPr/>
          </p:nvPicPr>
          <p:blipFill rotWithShape="1">
            <a:blip r:embed="rId2" cstate="screen">
              <a:extLst>
                <a:ext uri="{28A0092B-C50C-407E-A947-70E740481C1C}">
                  <a14:useLocalDpi xmlns:a14="http://schemas.microsoft.com/office/drawing/2010/main"/>
                </a:ext>
              </a:extLst>
            </a:blip>
            <a:srcRect t="-1"/>
            <a:stretch/>
          </p:blipFill>
          <p:spPr>
            <a:xfrm>
              <a:off x="850534" y="2360485"/>
              <a:ext cx="1358900" cy="1905235"/>
            </a:xfrm>
            <a:prstGeom prst="rect">
              <a:avLst/>
            </a:prstGeom>
          </p:spPr>
        </p:pic>
        <p:sp>
          <p:nvSpPr>
            <p:cNvPr id="14" name="TextBox 13" descr="Bill Curtis-Davidson&#10;Sr. Director, Strategic Consulting Services&#10;Level Access"/>
            <p:cNvSpPr txBox="1"/>
            <p:nvPr/>
          </p:nvSpPr>
          <p:spPr>
            <a:xfrm>
              <a:off x="2343438" y="3396260"/>
              <a:ext cx="4576520" cy="923330"/>
            </a:xfrm>
            <a:prstGeom prst="rect">
              <a:avLst/>
            </a:prstGeom>
            <a:noFill/>
          </p:spPr>
          <p:txBody>
            <a:bodyPr wrap="square" rtlCol="0" anchor="t">
              <a:spAutoFit/>
            </a:bodyPr>
            <a:lstStyle/>
            <a:p>
              <a:pPr>
                <a:lnSpc>
                  <a:spcPct val="90000"/>
                </a:lnSpc>
              </a:pPr>
              <a:r>
                <a:rPr lang="en-US" sz="2400" b="1" dirty="0">
                  <a:latin typeface="Arial" charset="0"/>
                  <a:ea typeface="Arial" charset="0"/>
                  <a:cs typeface="Arial" charset="0"/>
                </a:rPr>
                <a:t>Bill Curtis-Davidson</a:t>
              </a:r>
            </a:p>
            <a:p>
              <a:pPr>
                <a:lnSpc>
                  <a:spcPct val="90000"/>
                </a:lnSpc>
              </a:pPr>
              <a:r>
                <a:rPr lang="en-US" dirty="0">
                  <a:latin typeface="Arial" charset="0"/>
                  <a:ea typeface="Arial" charset="0"/>
                  <a:cs typeface="Arial" charset="0"/>
                </a:rPr>
                <a:t>Sr. Director, Strategic Consulting Services</a:t>
              </a:r>
            </a:p>
            <a:p>
              <a:pPr>
                <a:lnSpc>
                  <a:spcPct val="90000"/>
                </a:lnSpc>
              </a:pPr>
              <a:r>
                <a:rPr lang="en-US" dirty="0">
                  <a:latin typeface="Arial" charset="0"/>
                  <a:ea typeface="Arial" charset="0"/>
                  <a:cs typeface="Arial" charset="0"/>
                  <a:hlinkClick r:id="rId3"/>
                </a:rPr>
                <a:t>bill.curtis-davidson@levelaccess.com</a:t>
              </a:r>
              <a:r>
                <a:rPr lang="en-US">
                  <a:latin typeface="Arial" charset="0"/>
                  <a:ea typeface="Arial" charset="0"/>
                  <a:cs typeface="Arial" charset="0"/>
                </a:rPr>
                <a:t> </a:t>
              </a:r>
            </a:p>
          </p:txBody>
        </p:sp>
      </p:grpSp>
      <p:sp>
        <p:nvSpPr>
          <p:cNvPr id="12" name="Content Placeholder 2"/>
          <p:cNvSpPr txBox="1">
            <a:spLocks/>
          </p:cNvSpPr>
          <p:nvPr/>
        </p:nvSpPr>
        <p:spPr>
          <a:xfrm>
            <a:off x="7350527" y="1763224"/>
            <a:ext cx="4652750" cy="491160"/>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Arial" charset="0"/>
                <a:ea typeface="Arial" charset="0"/>
                <a:cs typeface="Arial"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Arial" charset="0"/>
                <a:ea typeface="Arial" charset="0"/>
                <a:cs typeface="Arial"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Arial" charset="0"/>
                <a:ea typeface="Arial" charset="0"/>
                <a:cs typeface="Arial"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Arial" charset="0"/>
                <a:ea typeface="Arial" charset="0"/>
                <a:cs typeface="Arial"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spcAft>
                <a:spcPts val="1200"/>
              </a:spcAft>
              <a:buFont typeface="Arial"/>
              <a:buNone/>
              <a:defRPr/>
            </a:pPr>
            <a:r>
              <a:rPr lang="en-US" sz="3200" b="1" dirty="0"/>
              <a:t>Follow Us</a:t>
            </a:r>
          </a:p>
          <a:p>
            <a:pPr marL="0" indent="0">
              <a:buFont typeface="Arial"/>
              <a:buNone/>
              <a:defRPr/>
            </a:pPr>
            <a:endParaRPr lang="en-US" dirty="0"/>
          </a:p>
          <a:p>
            <a:pPr marL="0" indent="0">
              <a:buFont typeface="Arial"/>
              <a:buNone/>
              <a:defRPr/>
            </a:pPr>
            <a:endParaRPr lang="en-US" dirty="0"/>
          </a:p>
        </p:txBody>
      </p:sp>
      <p:pic>
        <p:nvPicPr>
          <p:cNvPr id="13" name="Picture 3" descr="Twitter logo"/>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auto">
          <a:xfrm>
            <a:off x="7553929" y="2466134"/>
            <a:ext cx="846138"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p:cNvSpPr txBox="1">
            <a:spLocks noChangeArrowheads="1"/>
          </p:cNvSpPr>
          <p:nvPr/>
        </p:nvSpPr>
        <p:spPr bwMode="auto">
          <a:xfrm>
            <a:off x="8534071" y="2608979"/>
            <a:ext cx="278779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2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1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2000" dirty="0">
                <a:solidFill>
                  <a:srgbClr val="000000"/>
                </a:solidFill>
                <a:cs typeface="Arial" panose="020B0604020202020204" pitchFamily="34" charset="0"/>
                <a:hlinkClick r:id="rId5"/>
              </a:rPr>
              <a:t>@LevelAccessA11y</a:t>
            </a:r>
            <a:endParaRPr lang="en-US" altLang="en-US" sz="2000" dirty="0">
              <a:solidFill>
                <a:srgbClr val="000000"/>
              </a:solidFill>
              <a:cs typeface="Arial" panose="020B0604020202020204" pitchFamily="34" charset="0"/>
            </a:endParaRPr>
          </a:p>
        </p:txBody>
      </p:sp>
      <p:pic>
        <p:nvPicPr>
          <p:cNvPr id="19" name="Picture 18" descr="LinkedIn logo"/>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bwMode="auto">
          <a:xfrm>
            <a:off x="7595998" y="337049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9"/>
          <p:cNvSpPr txBox="1">
            <a:spLocks noChangeArrowheads="1"/>
          </p:cNvSpPr>
          <p:nvPr/>
        </p:nvSpPr>
        <p:spPr bwMode="auto">
          <a:xfrm>
            <a:off x="8534071" y="3551438"/>
            <a:ext cx="266868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2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1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2000" dirty="0">
                <a:solidFill>
                  <a:srgbClr val="000000"/>
                </a:solidFill>
                <a:cs typeface="Arial" panose="020B0604020202020204" pitchFamily="34" charset="0"/>
                <a:hlinkClick r:id="rId7"/>
              </a:rPr>
              <a:t>Level Access</a:t>
            </a:r>
            <a:endParaRPr lang="en-US" altLang="en-US" sz="2000" dirty="0">
              <a:solidFill>
                <a:srgbClr val="000000"/>
              </a:solidFill>
              <a:cs typeface="Arial" panose="020B0604020202020204" pitchFamily="34" charset="0"/>
            </a:endParaRPr>
          </a:p>
        </p:txBody>
      </p:sp>
      <p:pic>
        <p:nvPicPr>
          <p:cNvPr id="21" name="Picture 7" descr="Facebook logo"/>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bwMode="auto">
          <a:xfrm>
            <a:off x="7595998" y="4396934"/>
            <a:ext cx="801688" cy="80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11"/>
          <p:cNvSpPr txBox="1">
            <a:spLocks noChangeArrowheads="1"/>
          </p:cNvSpPr>
          <p:nvPr/>
        </p:nvSpPr>
        <p:spPr bwMode="auto">
          <a:xfrm>
            <a:off x="8534071" y="4549881"/>
            <a:ext cx="27226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2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1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2000" dirty="0">
                <a:hlinkClick r:id="rId9"/>
              </a:rPr>
              <a:t>Level Access</a:t>
            </a:r>
            <a:endParaRPr lang="en-US" altLang="en-US" sz="2000" dirty="0"/>
          </a:p>
        </p:txBody>
      </p:sp>
      <p:pic>
        <p:nvPicPr>
          <p:cNvPr id="3" name="Picture 2" descr="WordPress logo"/>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536594" y="5323768"/>
            <a:ext cx="920496" cy="926592"/>
          </a:xfrm>
          <a:prstGeom prst="rect">
            <a:avLst/>
          </a:prstGeom>
        </p:spPr>
      </p:pic>
      <p:sp>
        <p:nvSpPr>
          <p:cNvPr id="24" name="TextBox 13"/>
          <p:cNvSpPr txBox="1">
            <a:spLocks noChangeArrowheads="1"/>
          </p:cNvSpPr>
          <p:nvPr/>
        </p:nvSpPr>
        <p:spPr bwMode="auto">
          <a:xfrm>
            <a:off x="8534071" y="5586469"/>
            <a:ext cx="305290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2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1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9pPr>
          </a:lstStyle>
          <a:p>
            <a:pPr>
              <a:spcBef>
                <a:spcPct val="0"/>
              </a:spcBef>
              <a:buNone/>
            </a:pPr>
            <a:r>
              <a:rPr lang="en-US" altLang="en-US" sz="2000" dirty="0">
                <a:solidFill>
                  <a:srgbClr val="000000"/>
                </a:solidFill>
                <a:cs typeface="Arial" panose="020B0604020202020204" pitchFamily="34" charset="0"/>
                <a:hlinkClick r:id="rId11"/>
              </a:rPr>
              <a:t>Level Access Blog</a:t>
            </a:r>
            <a:r>
              <a:rPr lang="en-US" altLang="en-US" sz="2000" dirty="0">
                <a:solidFill>
                  <a:srgbClr val="000000"/>
                </a:solidFill>
                <a:cs typeface="Arial" panose="020B0604020202020204" pitchFamily="34" charset="0"/>
              </a:rPr>
              <a:t> </a:t>
            </a:r>
          </a:p>
        </p:txBody>
      </p:sp>
      <p:sp>
        <p:nvSpPr>
          <p:cNvPr id="5" name="Slide Number Placeholder 4"/>
          <p:cNvSpPr>
            <a:spLocks noGrp="1"/>
          </p:cNvSpPr>
          <p:nvPr>
            <p:ph type="sldNum" sz="quarter" idx="4"/>
          </p:nvPr>
        </p:nvSpPr>
        <p:spPr/>
        <p:txBody>
          <a:bodyPr/>
          <a:lstStyle/>
          <a:p>
            <a:fld id="{2030EA8A-DA75-3443-B9EE-A63E33F4F203}" type="slidenum">
              <a:rPr lang="en-US" smtClean="0"/>
              <a:pPr/>
              <a:t>25</a:t>
            </a:fld>
            <a:endParaRPr lang="en-US" dirty="0"/>
          </a:p>
        </p:txBody>
      </p:sp>
      <p:sp>
        <p:nvSpPr>
          <p:cNvPr id="23" name="Rectangle 22">
            <a:extLst>
              <a:ext uri="{FF2B5EF4-FFF2-40B4-BE49-F238E27FC236}">
                <a16:creationId xmlns:a16="http://schemas.microsoft.com/office/drawing/2014/main" id="{AF067484-A4B4-594D-B562-7ECFD08CA7E0}"/>
              </a:ext>
            </a:extLst>
          </p:cNvPr>
          <p:cNvSpPr/>
          <p:nvPr/>
        </p:nvSpPr>
        <p:spPr>
          <a:xfrm>
            <a:off x="810227" y="6093992"/>
            <a:ext cx="6169702" cy="307777"/>
          </a:xfrm>
          <a:prstGeom prst="rect">
            <a:avLst/>
          </a:prstGeom>
        </p:spPr>
        <p:txBody>
          <a:bodyPr wrap="none">
            <a:spAutoFit/>
          </a:bodyPr>
          <a:lstStyle/>
          <a:p>
            <a:r>
              <a:rPr lang="en-US" sz="1400" i="1" dirty="0">
                <a:latin typeface="Arial" panose="020B0604020202020204"/>
              </a:rPr>
              <a:t>Slide Deck Available for Download at: </a:t>
            </a:r>
            <a:r>
              <a:rPr lang="en-US" sz="1400" i="1" dirty="0">
                <a:latin typeface="Arial" panose="020B0604020202020204"/>
                <a:hlinkClick r:id="rId12"/>
              </a:rPr>
              <a:t>https://www.levelaccess.com/csun18/</a:t>
            </a:r>
            <a:endParaRPr lang="en-US" sz="1400" i="1" dirty="0">
              <a:latin typeface="Arial" panose="020B0604020202020204"/>
            </a:endParaRPr>
          </a:p>
        </p:txBody>
      </p:sp>
    </p:spTree>
    <p:extLst>
      <p:ext uri="{BB962C8B-B14F-4D97-AF65-F5344CB8AC3E}">
        <p14:creationId xmlns:p14="http://schemas.microsoft.com/office/powerpoint/2010/main" val="5185634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2042629" y="1885585"/>
            <a:ext cx="7883424" cy="2187651"/>
          </a:xfrm>
        </p:spPr>
        <p:txBody>
          <a:bodyPr>
            <a:normAutofit/>
          </a:bodyPr>
          <a:lstStyle/>
          <a:p>
            <a:r>
              <a:rPr lang="en-US" sz="5400" dirty="0"/>
              <a:t>Introduction to VPAT</a:t>
            </a:r>
            <a:r>
              <a:rPr lang="en-US" sz="5400" baseline="30000" dirty="0"/>
              <a:t>®</a:t>
            </a:r>
            <a:r>
              <a:rPr lang="en-US" sz="5400" dirty="0"/>
              <a:t> 2.1</a:t>
            </a:r>
          </a:p>
        </p:txBody>
      </p:sp>
      <p:sp>
        <p:nvSpPr>
          <p:cNvPr id="4" name="Rectangle 3"/>
          <p:cNvSpPr/>
          <p:nvPr/>
        </p:nvSpPr>
        <p:spPr>
          <a:xfrm>
            <a:off x="0" y="6586780"/>
            <a:ext cx="12192000" cy="276999"/>
          </a:xfrm>
          <a:prstGeom prst="rect">
            <a:avLst/>
          </a:prstGeom>
          <a:solidFill>
            <a:srgbClr val="FFFFFF">
              <a:alpha val="74902"/>
            </a:srgbClr>
          </a:solidFill>
        </p:spPr>
        <p:txBody>
          <a:bodyPr wrap="square" anchor="t">
            <a:spAutoFit/>
          </a:bodyPr>
          <a:lstStyle/>
          <a:p>
            <a:pPr algn="ctr"/>
            <a:r>
              <a:rPr lang="en-US" sz="1200" dirty="0">
                <a:solidFill>
                  <a:srgbClr val="898989"/>
                </a:solidFill>
                <a:latin typeface="Arial" charset="0"/>
              </a:rPr>
              <a:t>Voluntary Product Accessibility Template</a:t>
            </a:r>
            <a:r>
              <a:rPr lang="en-US" sz="1200" baseline="30000" dirty="0">
                <a:solidFill>
                  <a:srgbClr val="898989"/>
                </a:solidFill>
                <a:latin typeface="Arial" charset="0"/>
              </a:rPr>
              <a:t>®</a:t>
            </a:r>
            <a:r>
              <a:rPr lang="en-US" sz="1200" dirty="0">
                <a:solidFill>
                  <a:srgbClr val="898989"/>
                </a:solidFill>
                <a:latin typeface="Arial" charset="0"/>
              </a:rPr>
              <a:t> and VPAT</a:t>
            </a:r>
            <a:r>
              <a:rPr lang="en-US" sz="1200" baseline="30000" dirty="0">
                <a:solidFill>
                  <a:srgbClr val="898989"/>
                </a:solidFill>
                <a:latin typeface="Arial" charset="0"/>
              </a:rPr>
              <a:t>®</a:t>
            </a:r>
            <a:r>
              <a:rPr lang="en-US" sz="1200" dirty="0">
                <a:solidFill>
                  <a:srgbClr val="898989"/>
                </a:solidFill>
                <a:latin typeface="Arial" charset="0"/>
              </a:rPr>
              <a:t> are registered trademarks of Information Technology Industry Council (ITI). </a:t>
            </a:r>
            <a:endParaRPr lang="en-US" sz="1200" dirty="0">
              <a:solidFill>
                <a:srgbClr val="898989"/>
              </a:solidFill>
              <a:effectLst/>
              <a:latin typeface="Arial" charset="0"/>
            </a:endParaRPr>
          </a:p>
        </p:txBody>
      </p:sp>
    </p:spTree>
    <p:extLst>
      <p:ext uri="{BB962C8B-B14F-4D97-AF65-F5344CB8AC3E}">
        <p14:creationId xmlns:p14="http://schemas.microsoft.com/office/powerpoint/2010/main" val="11307674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Who is ITI?</a:t>
            </a:r>
          </a:p>
        </p:txBody>
      </p:sp>
      <p:sp>
        <p:nvSpPr>
          <p:cNvPr id="5" name="Subtitle 4"/>
          <p:cNvSpPr>
            <a:spLocks noGrp="1"/>
          </p:cNvSpPr>
          <p:nvPr>
            <p:ph type="subTitle" idx="10"/>
          </p:nvPr>
        </p:nvSpPr>
        <p:spPr/>
        <p:txBody>
          <a:bodyPr>
            <a:noAutofit/>
          </a:bodyPr>
          <a:lstStyle/>
          <a:p>
            <a:pPr lvl="0"/>
            <a:r>
              <a:rPr lang="en-US" dirty="0"/>
              <a:t>Introduction to VPAT</a:t>
            </a:r>
            <a:r>
              <a:rPr lang="en-US" baseline="30000" dirty="0"/>
              <a:t>®</a:t>
            </a:r>
            <a:r>
              <a:rPr lang="en-US" dirty="0"/>
              <a:t> 2.1</a:t>
            </a:r>
          </a:p>
        </p:txBody>
      </p:sp>
      <p:sp>
        <p:nvSpPr>
          <p:cNvPr id="3" name="Content Placeholder 2"/>
          <p:cNvSpPr>
            <a:spLocks noGrp="1"/>
          </p:cNvSpPr>
          <p:nvPr>
            <p:ph idx="1"/>
          </p:nvPr>
        </p:nvSpPr>
        <p:spPr/>
        <p:txBody>
          <a:bodyPr>
            <a:normAutofit/>
          </a:bodyPr>
          <a:lstStyle/>
          <a:p>
            <a:pPr lvl="0"/>
            <a:r>
              <a:rPr lang="en-US" altLang="en-US" sz="3200" dirty="0"/>
              <a:t>Information Technology Industry Council (ITI)</a:t>
            </a:r>
          </a:p>
          <a:p>
            <a:pPr lvl="0"/>
            <a:r>
              <a:rPr lang="en-US" altLang="en-US" sz="3200" dirty="0"/>
              <a:t>Leading tech voice for 101 years and counting</a:t>
            </a:r>
          </a:p>
          <a:p>
            <a:pPr lvl="0"/>
            <a:r>
              <a:rPr lang="en-US" altLang="en-US" sz="3200" dirty="0"/>
              <a:t>62 tech businesses from across the globe</a:t>
            </a:r>
          </a:p>
          <a:p>
            <a:pPr lvl="0"/>
            <a:r>
              <a:rPr lang="en-US" altLang="en-US" sz="3200" dirty="0"/>
              <a:t>Long-time advocate for accessible technology</a:t>
            </a:r>
          </a:p>
          <a:p>
            <a:endParaRPr lang="en-US" sz="3200" dirty="0"/>
          </a:p>
        </p:txBody>
      </p:sp>
      <p:pic>
        <p:nvPicPr>
          <p:cNvPr id="6" name="Picture 5" descr="Photo of man using laptop looking out of window with words &quot;The Global Voice of the Tech Sector: Promoting technology through policy&quot;"/>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0" y="4238601"/>
            <a:ext cx="9245600" cy="1636466"/>
          </a:xfrm>
          <a:prstGeom prst="rect">
            <a:avLst/>
          </a:prstGeom>
        </p:spPr>
      </p:pic>
      <p:pic>
        <p:nvPicPr>
          <p:cNvPr id="7" name="Picture 6" descr="IT Industry Council Logo"/>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9245600" y="4382345"/>
            <a:ext cx="2821526" cy="1348977"/>
          </a:xfrm>
          <a:prstGeom prst="rect">
            <a:avLst/>
          </a:prstGeom>
        </p:spPr>
      </p:pic>
      <p:sp>
        <p:nvSpPr>
          <p:cNvPr id="8" name="Rectangle 7"/>
          <p:cNvSpPr/>
          <p:nvPr/>
        </p:nvSpPr>
        <p:spPr>
          <a:xfrm>
            <a:off x="838200" y="6079351"/>
            <a:ext cx="9608127" cy="276999"/>
          </a:xfrm>
          <a:prstGeom prst="rect">
            <a:avLst/>
          </a:prstGeom>
        </p:spPr>
        <p:txBody>
          <a:bodyPr wrap="square" anchor="b">
            <a:spAutoFit/>
          </a:bodyPr>
          <a:lstStyle/>
          <a:p>
            <a:pPr lvl="0"/>
            <a:r>
              <a:rPr lang="en-US" sz="1200" dirty="0">
                <a:solidFill>
                  <a:srgbClr val="898989"/>
                </a:solidFill>
                <a:latin typeface="Arial" charset="0"/>
              </a:rPr>
              <a:t>Voluntary Product Accessibility Template</a:t>
            </a:r>
            <a:r>
              <a:rPr lang="en-US" sz="1200" baseline="30000" dirty="0">
                <a:solidFill>
                  <a:srgbClr val="898989"/>
                </a:solidFill>
                <a:latin typeface="Arial" charset="0"/>
              </a:rPr>
              <a:t>®</a:t>
            </a:r>
            <a:r>
              <a:rPr lang="en-US" sz="1200" dirty="0">
                <a:solidFill>
                  <a:srgbClr val="898989"/>
                </a:solidFill>
                <a:latin typeface="Arial" charset="0"/>
              </a:rPr>
              <a:t> and VPAT</a:t>
            </a:r>
            <a:r>
              <a:rPr lang="en-US" sz="1200" baseline="30000" dirty="0">
                <a:solidFill>
                  <a:srgbClr val="898989"/>
                </a:solidFill>
                <a:latin typeface="Arial" charset="0"/>
              </a:rPr>
              <a:t>®</a:t>
            </a:r>
            <a:r>
              <a:rPr lang="en-US" sz="1200" dirty="0">
                <a:solidFill>
                  <a:srgbClr val="898989"/>
                </a:solidFill>
                <a:latin typeface="Arial" charset="0"/>
              </a:rPr>
              <a:t> are registered trademarks of Information Technology Industry Council (ITI). </a:t>
            </a:r>
          </a:p>
        </p:txBody>
      </p:sp>
      <p:sp>
        <p:nvSpPr>
          <p:cNvPr id="4" name="Slide Number Placeholder 3"/>
          <p:cNvSpPr>
            <a:spLocks noGrp="1"/>
          </p:cNvSpPr>
          <p:nvPr>
            <p:ph type="sldNum" sz="quarter" idx="4"/>
          </p:nvPr>
        </p:nvSpPr>
        <p:spPr/>
        <p:txBody>
          <a:bodyPr/>
          <a:lstStyle/>
          <a:p>
            <a:fld id="{2030EA8A-DA75-3443-B9EE-A63E33F4F203}" type="slidenum">
              <a:rPr lang="en-US" smtClean="0"/>
              <a:pPr/>
              <a:t>4</a:t>
            </a:fld>
            <a:endParaRPr lang="en-US" dirty="0"/>
          </a:p>
        </p:txBody>
      </p:sp>
    </p:spTree>
    <p:extLst>
      <p:ext uri="{BB962C8B-B14F-4D97-AF65-F5344CB8AC3E}">
        <p14:creationId xmlns:p14="http://schemas.microsoft.com/office/powerpoint/2010/main" val="10989478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90473"/>
            <a:ext cx="10515600" cy="637198"/>
          </a:xfrm>
        </p:spPr>
        <p:txBody>
          <a:bodyPr/>
          <a:lstStyle/>
          <a:p>
            <a:r>
              <a:rPr lang="en-US" dirty="0"/>
              <a:t>What is a VPAT</a:t>
            </a:r>
            <a:r>
              <a:rPr lang="en-US" baseline="30000" dirty="0"/>
              <a:t>®</a:t>
            </a:r>
            <a:r>
              <a:rPr lang="en-US" dirty="0"/>
              <a:t>?</a:t>
            </a:r>
            <a:endParaRPr lang="en-US" b="0" dirty="0"/>
          </a:p>
        </p:txBody>
      </p:sp>
      <p:sp>
        <p:nvSpPr>
          <p:cNvPr id="6" name="Subtitle 5"/>
          <p:cNvSpPr>
            <a:spLocks noGrp="1"/>
          </p:cNvSpPr>
          <p:nvPr>
            <p:ph type="subTitle" idx="10"/>
          </p:nvPr>
        </p:nvSpPr>
        <p:spPr>
          <a:xfrm>
            <a:off x="838200" y="1103920"/>
            <a:ext cx="10515600" cy="369276"/>
          </a:xfrm>
        </p:spPr>
        <p:txBody>
          <a:bodyPr>
            <a:noAutofit/>
          </a:bodyPr>
          <a:lstStyle/>
          <a:p>
            <a:r>
              <a:rPr lang="en-US" dirty="0"/>
              <a:t>Introduction to VPAT</a:t>
            </a:r>
            <a:r>
              <a:rPr lang="en-US" baseline="30000" dirty="0"/>
              <a:t>®</a:t>
            </a:r>
            <a:r>
              <a:rPr lang="en-US" dirty="0"/>
              <a:t> 2.1</a:t>
            </a:r>
          </a:p>
        </p:txBody>
      </p:sp>
      <p:sp>
        <p:nvSpPr>
          <p:cNvPr id="3" name="Content Placeholder 2"/>
          <p:cNvSpPr>
            <a:spLocks noGrp="1"/>
          </p:cNvSpPr>
          <p:nvPr>
            <p:ph idx="1"/>
          </p:nvPr>
        </p:nvSpPr>
        <p:spPr>
          <a:xfrm>
            <a:off x="838200" y="1600200"/>
            <a:ext cx="11049000" cy="4500562"/>
          </a:xfrm>
        </p:spPr>
        <p:txBody>
          <a:bodyPr>
            <a:noAutofit/>
          </a:bodyPr>
          <a:lstStyle/>
          <a:p>
            <a:r>
              <a:rPr lang="en-US" altLang="en-US" b="1" dirty="0"/>
              <a:t>Voluntary Product Accessibility Template</a:t>
            </a:r>
            <a:r>
              <a:rPr lang="en-US" altLang="en-US" b="1" baseline="30000" dirty="0"/>
              <a:t>®</a:t>
            </a:r>
            <a:r>
              <a:rPr lang="en-US" altLang="en-US" b="1" dirty="0"/>
              <a:t> (VPAT</a:t>
            </a:r>
            <a:r>
              <a:rPr lang="en-US" altLang="en-US" b="1" baseline="30000" dirty="0"/>
              <a:t>®</a:t>
            </a:r>
            <a:r>
              <a:rPr lang="en-US" altLang="en-US" b="1" dirty="0"/>
              <a:t>)</a:t>
            </a:r>
          </a:p>
          <a:p>
            <a:r>
              <a:rPr lang="en-US" altLang="en-US" b="1" dirty="0"/>
              <a:t>Developed jointly by ITI and General Services Admin (GSA)</a:t>
            </a:r>
          </a:p>
          <a:p>
            <a:r>
              <a:rPr lang="en-US" altLang="en-US" b="1" dirty="0"/>
              <a:t>VPAT</a:t>
            </a:r>
            <a:r>
              <a:rPr lang="en-US" altLang="en-US" b="1" baseline="30000" dirty="0"/>
              <a:t>®</a:t>
            </a:r>
            <a:r>
              <a:rPr lang="en-US" altLang="en-US" b="1" dirty="0"/>
              <a:t> 1.0 released in 2001 </a:t>
            </a:r>
            <a:r>
              <a:rPr lang="en-US" altLang="en-US" dirty="0"/>
              <a:t>to support documentation of conformance to the original (1998) Section 508 standards</a:t>
            </a:r>
          </a:p>
          <a:p>
            <a:r>
              <a:rPr lang="en-US" altLang="en-US" b="1" dirty="0"/>
              <a:t>Goal: </a:t>
            </a:r>
            <a:r>
              <a:rPr lang="en-US" altLang="en-US" dirty="0"/>
              <a:t>Help enable US Federal Government contracting officials and other buyers to make preliminary assessments of how commercial ICT products/services support accessibility.</a:t>
            </a:r>
          </a:p>
          <a:p>
            <a:r>
              <a:rPr lang="en-US" altLang="en-US" b="1" dirty="0"/>
              <a:t>Document template containing tables </a:t>
            </a:r>
            <a:r>
              <a:rPr lang="en-US" altLang="en-US" dirty="0"/>
              <a:t>for documenting how technical standards and functional performance criteria met</a:t>
            </a:r>
          </a:p>
        </p:txBody>
      </p:sp>
      <p:sp>
        <p:nvSpPr>
          <p:cNvPr id="7" name="Rectangle 6"/>
          <p:cNvSpPr/>
          <p:nvPr/>
        </p:nvSpPr>
        <p:spPr>
          <a:xfrm>
            <a:off x="838200" y="6079351"/>
            <a:ext cx="9608127" cy="276999"/>
          </a:xfrm>
          <a:prstGeom prst="rect">
            <a:avLst/>
          </a:prstGeom>
        </p:spPr>
        <p:txBody>
          <a:bodyPr wrap="square" anchor="b">
            <a:spAutoFit/>
          </a:bodyPr>
          <a:lstStyle/>
          <a:p>
            <a:pPr lvl="0"/>
            <a:r>
              <a:rPr lang="en-US" sz="1200" dirty="0">
                <a:solidFill>
                  <a:srgbClr val="898989"/>
                </a:solidFill>
                <a:latin typeface="Arial" charset="0"/>
              </a:rPr>
              <a:t>Voluntary Product Accessibility Template</a:t>
            </a:r>
            <a:r>
              <a:rPr lang="en-US" sz="1200" baseline="30000" dirty="0">
                <a:solidFill>
                  <a:srgbClr val="898989"/>
                </a:solidFill>
                <a:latin typeface="Arial" charset="0"/>
              </a:rPr>
              <a:t>®</a:t>
            </a:r>
            <a:r>
              <a:rPr lang="en-US" sz="1200" dirty="0">
                <a:solidFill>
                  <a:srgbClr val="898989"/>
                </a:solidFill>
                <a:latin typeface="Arial" charset="0"/>
              </a:rPr>
              <a:t> and VPAT</a:t>
            </a:r>
            <a:r>
              <a:rPr lang="en-US" sz="1200" baseline="30000" dirty="0">
                <a:solidFill>
                  <a:srgbClr val="898989"/>
                </a:solidFill>
                <a:latin typeface="Arial" charset="0"/>
              </a:rPr>
              <a:t>®</a:t>
            </a:r>
            <a:r>
              <a:rPr lang="en-US" sz="1200" dirty="0">
                <a:solidFill>
                  <a:srgbClr val="898989"/>
                </a:solidFill>
                <a:latin typeface="Arial" charset="0"/>
              </a:rPr>
              <a:t> are registered trademarks of Information Technology Industry Council (ITI). </a:t>
            </a:r>
          </a:p>
        </p:txBody>
      </p:sp>
      <p:sp>
        <p:nvSpPr>
          <p:cNvPr id="5" name="Slide Number Placeholder 4"/>
          <p:cNvSpPr>
            <a:spLocks noGrp="1"/>
          </p:cNvSpPr>
          <p:nvPr>
            <p:ph type="sldNum" sz="quarter" idx="4"/>
          </p:nvPr>
        </p:nvSpPr>
        <p:spPr/>
        <p:txBody>
          <a:bodyPr/>
          <a:lstStyle/>
          <a:p>
            <a:fld id="{2030EA8A-DA75-3443-B9EE-A63E33F4F203}" type="slidenum">
              <a:rPr lang="en-US" smtClean="0"/>
              <a:pPr/>
              <a:t>5</a:t>
            </a:fld>
            <a:endParaRPr lang="en-US" dirty="0"/>
          </a:p>
        </p:txBody>
      </p:sp>
    </p:spTree>
    <p:extLst>
      <p:ext uri="{BB962C8B-B14F-4D97-AF65-F5344CB8AC3E}">
        <p14:creationId xmlns:p14="http://schemas.microsoft.com/office/powerpoint/2010/main" val="6858393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90473"/>
            <a:ext cx="10515600" cy="637198"/>
          </a:xfrm>
        </p:spPr>
        <p:txBody>
          <a:bodyPr/>
          <a:lstStyle/>
          <a:p>
            <a:r>
              <a:rPr lang="en-US" dirty="0"/>
              <a:t>Why ITI Created VPAT</a:t>
            </a:r>
            <a:r>
              <a:rPr lang="en-US" baseline="30000" dirty="0"/>
              <a:t>®</a:t>
            </a:r>
            <a:r>
              <a:rPr lang="en-US" dirty="0"/>
              <a:t> 2.1</a:t>
            </a:r>
            <a:endParaRPr lang="en-US" b="0" dirty="0"/>
          </a:p>
        </p:txBody>
      </p:sp>
      <p:sp>
        <p:nvSpPr>
          <p:cNvPr id="6" name="Subtitle 5"/>
          <p:cNvSpPr>
            <a:spLocks noGrp="1"/>
          </p:cNvSpPr>
          <p:nvPr>
            <p:ph type="subTitle" idx="10"/>
          </p:nvPr>
        </p:nvSpPr>
        <p:spPr>
          <a:xfrm>
            <a:off x="838200" y="1103920"/>
            <a:ext cx="10515600" cy="369276"/>
          </a:xfrm>
        </p:spPr>
        <p:txBody>
          <a:bodyPr>
            <a:noAutofit/>
          </a:bodyPr>
          <a:lstStyle/>
          <a:p>
            <a:r>
              <a:rPr lang="en-US" dirty="0"/>
              <a:t>Introduction to VPAT</a:t>
            </a:r>
            <a:r>
              <a:rPr lang="en-US" baseline="30000" dirty="0"/>
              <a:t>®</a:t>
            </a:r>
            <a:r>
              <a:rPr lang="en-US" dirty="0"/>
              <a:t> 2.1</a:t>
            </a:r>
          </a:p>
        </p:txBody>
      </p:sp>
      <p:sp>
        <p:nvSpPr>
          <p:cNvPr id="3" name="Content Placeholder 2"/>
          <p:cNvSpPr>
            <a:spLocks noGrp="1"/>
          </p:cNvSpPr>
          <p:nvPr>
            <p:ph idx="1"/>
          </p:nvPr>
        </p:nvSpPr>
        <p:spPr>
          <a:xfrm>
            <a:off x="838200" y="1639522"/>
            <a:ext cx="4287982" cy="4537440"/>
          </a:xfrm>
        </p:spPr>
        <p:txBody>
          <a:bodyPr>
            <a:noAutofit/>
          </a:bodyPr>
          <a:lstStyle/>
          <a:p>
            <a:r>
              <a:rPr lang="en-US" altLang="en-US" dirty="0"/>
              <a:t>Refreshed Section 508</a:t>
            </a:r>
          </a:p>
          <a:p>
            <a:r>
              <a:rPr lang="en-US" altLang="en-US" dirty="0"/>
              <a:t>Trends favoring harmonized global approach</a:t>
            </a:r>
          </a:p>
          <a:p>
            <a:r>
              <a:rPr lang="en-US" altLang="en-US" dirty="0"/>
              <a:t>Address perceived shortcomings with VPAT</a:t>
            </a:r>
            <a:r>
              <a:rPr lang="en-US" altLang="en-US" baseline="30000" dirty="0"/>
              <a:t>®</a:t>
            </a:r>
            <a:r>
              <a:rPr lang="en-US" altLang="en-US" dirty="0"/>
              <a:t> 1.0</a:t>
            </a:r>
          </a:p>
        </p:txBody>
      </p:sp>
      <p:pic>
        <p:nvPicPr>
          <p:cNvPr id="4" name="Picture 3" descr="Stylized World Map"/>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4270696" y="2401661"/>
            <a:ext cx="7794807" cy="3225102"/>
          </a:xfrm>
          <a:prstGeom prst="rect">
            <a:avLst/>
          </a:prstGeom>
        </p:spPr>
      </p:pic>
      <p:sp>
        <p:nvSpPr>
          <p:cNvPr id="8" name="Rectangle 7"/>
          <p:cNvSpPr/>
          <p:nvPr/>
        </p:nvSpPr>
        <p:spPr>
          <a:xfrm>
            <a:off x="838200" y="5894685"/>
            <a:ext cx="9608127" cy="461665"/>
          </a:xfrm>
          <a:prstGeom prst="rect">
            <a:avLst/>
          </a:prstGeom>
        </p:spPr>
        <p:txBody>
          <a:bodyPr wrap="square" anchor="b">
            <a:spAutoFit/>
          </a:bodyPr>
          <a:lstStyle/>
          <a:p>
            <a:r>
              <a:rPr lang="en-US" sz="1200" i="1" kern="0" dirty="0">
                <a:solidFill>
                  <a:srgbClr val="898989"/>
                </a:solidFill>
                <a:latin typeface="Arial"/>
                <a:ea typeface="ＭＳ Ｐゴシック" charset="-128"/>
              </a:rPr>
              <a:t>Graphics: PixaBay</a:t>
            </a:r>
          </a:p>
          <a:p>
            <a:r>
              <a:rPr lang="en-US" sz="1200" dirty="0">
                <a:solidFill>
                  <a:srgbClr val="898989"/>
                </a:solidFill>
                <a:latin typeface="Arial" charset="0"/>
              </a:rPr>
              <a:t>Voluntary Product Accessibility Template</a:t>
            </a:r>
            <a:r>
              <a:rPr lang="en-US" sz="1200" baseline="30000" dirty="0">
                <a:solidFill>
                  <a:srgbClr val="898989"/>
                </a:solidFill>
                <a:latin typeface="Arial" charset="0"/>
              </a:rPr>
              <a:t>®</a:t>
            </a:r>
            <a:r>
              <a:rPr lang="en-US" sz="1200" dirty="0">
                <a:solidFill>
                  <a:srgbClr val="898989"/>
                </a:solidFill>
                <a:latin typeface="Arial" charset="0"/>
              </a:rPr>
              <a:t> and VPAT</a:t>
            </a:r>
            <a:r>
              <a:rPr lang="en-US" sz="1200" baseline="30000" dirty="0">
                <a:solidFill>
                  <a:srgbClr val="898989"/>
                </a:solidFill>
                <a:latin typeface="Arial" charset="0"/>
              </a:rPr>
              <a:t>®</a:t>
            </a:r>
            <a:r>
              <a:rPr lang="en-US" sz="1200" dirty="0">
                <a:solidFill>
                  <a:srgbClr val="898989"/>
                </a:solidFill>
                <a:latin typeface="Arial" charset="0"/>
              </a:rPr>
              <a:t> are registered trademarks of Information Technology Industry Council (ITI). </a:t>
            </a:r>
          </a:p>
        </p:txBody>
      </p:sp>
      <p:sp>
        <p:nvSpPr>
          <p:cNvPr id="5" name="Slide Number Placeholder 4"/>
          <p:cNvSpPr>
            <a:spLocks noGrp="1"/>
          </p:cNvSpPr>
          <p:nvPr>
            <p:ph type="sldNum" sz="quarter" idx="4"/>
          </p:nvPr>
        </p:nvSpPr>
        <p:spPr/>
        <p:txBody>
          <a:bodyPr/>
          <a:lstStyle/>
          <a:p>
            <a:fld id="{2030EA8A-DA75-3443-B9EE-A63E33F4F203}" type="slidenum">
              <a:rPr lang="en-US" smtClean="0"/>
              <a:pPr/>
              <a:t>6</a:t>
            </a:fld>
            <a:endParaRPr lang="en-US" dirty="0"/>
          </a:p>
        </p:txBody>
      </p:sp>
    </p:spTree>
    <p:extLst>
      <p:ext uri="{BB962C8B-B14F-4D97-AF65-F5344CB8AC3E}">
        <p14:creationId xmlns:p14="http://schemas.microsoft.com/office/powerpoint/2010/main" val="16017877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57486"/>
            <a:ext cx="10820400" cy="637198"/>
          </a:xfrm>
        </p:spPr>
        <p:txBody>
          <a:bodyPr anchor="b"/>
          <a:lstStyle/>
          <a:p>
            <a:r>
              <a:rPr lang="en-US" dirty="0"/>
              <a:t>What’s the same as VPAT</a:t>
            </a:r>
            <a:r>
              <a:rPr lang="en-US" baseline="30000" dirty="0"/>
              <a:t>®</a:t>
            </a:r>
            <a:r>
              <a:rPr lang="en-US" dirty="0"/>
              <a:t> 1.0?</a:t>
            </a:r>
            <a:endParaRPr lang="en-US" b="0" dirty="0"/>
          </a:p>
        </p:txBody>
      </p:sp>
      <p:sp>
        <p:nvSpPr>
          <p:cNvPr id="6" name="Subtitle 5"/>
          <p:cNvSpPr>
            <a:spLocks noGrp="1"/>
          </p:cNvSpPr>
          <p:nvPr>
            <p:ph type="subTitle" idx="10"/>
          </p:nvPr>
        </p:nvSpPr>
        <p:spPr>
          <a:xfrm>
            <a:off x="838200" y="1103920"/>
            <a:ext cx="10515600" cy="369276"/>
          </a:xfrm>
        </p:spPr>
        <p:txBody>
          <a:bodyPr>
            <a:noAutofit/>
          </a:bodyPr>
          <a:lstStyle/>
          <a:p>
            <a:r>
              <a:rPr lang="en-US" dirty="0"/>
              <a:t>Introduction to VPAT</a:t>
            </a:r>
            <a:r>
              <a:rPr lang="en-US" baseline="30000" dirty="0"/>
              <a:t>®</a:t>
            </a:r>
            <a:r>
              <a:rPr lang="en-US" dirty="0"/>
              <a:t> 2.1</a:t>
            </a:r>
          </a:p>
        </p:txBody>
      </p:sp>
      <p:sp>
        <p:nvSpPr>
          <p:cNvPr id="3" name="Content Placeholder 2"/>
          <p:cNvSpPr>
            <a:spLocks noGrp="1"/>
          </p:cNvSpPr>
          <p:nvPr>
            <p:ph idx="1"/>
          </p:nvPr>
        </p:nvSpPr>
        <p:spPr>
          <a:xfrm>
            <a:off x="838200" y="1676400"/>
            <a:ext cx="5410200" cy="4448174"/>
          </a:xfrm>
        </p:spPr>
        <p:txBody>
          <a:bodyPr>
            <a:noAutofit/>
          </a:bodyPr>
          <a:lstStyle/>
          <a:p>
            <a:r>
              <a:rPr lang="en-US" altLang="en-US" sz="3200" dirty="0"/>
              <a:t>Voluntary</a:t>
            </a:r>
          </a:p>
          <a:p>
            <a:r>
              <a:rPr lang="en-US" altLang="en-US" sz="3200" dirty="0"/>
              <a:t>Freely available</a:t>
            </a:r>
          </a:p>
          <a:p>
            <a:r>
              <a:rPr lang="en-US" altLang="en-US" sz="3200" dirty="0"/>
              <a:t>Best practices </a:t>
            </a:r>
          </a:p>
          <a:p>
            <a:r>
              <a:rPr lang="en-US" altLang="en-US" sz="3200" dirty="0"/>
              <a:t>Market research tool</a:t>
            </a:r>
          </a:p>
          <a:p>
            <a:r>
              <a:rPr lang="en-US" altLang="en-US" sz="3200" dirty="0"/>
              <a:t>Collaboration with U.S. Government</a:t>
            </a:r>
          </a:p>
          <a:p>
            <a:endParaRPr lang="en-US" altLang="en-US" sz="3200" dirty="0"/>
          </a:p>
        </p:txBody>
      </p:sp>
      <p:pic>
        <p:nvPicPr>
          <p:cNvPr id="4" name="Picture 3" descr="Screen shot of VPAT 1.3"/>
          <p:cNvPicPr>
            <a:picLocks noChangeAspect="1"/>
          </p:cNvPicPr>
          <p:nvPr/>
        </p:nvPicPr>
        <p:blipFill rotWithShape="1">
          <a:blip r:embed="rId2" cstate="screen">
            <a:extLst>
              <a:ext uri="{28A0092B-C50C-407E-A947-70E740481C1C}">
                <a14:useLocalDpi xmlns:a14="http://schemas.microsoft.com/office/drawing/2010/main"/>
              </a:ext>
            </a:extLst>
          </a:blip>
          <a:srcRect r="1792"/>
          <a:stretch/>
        </p:blipFill>
        <p:spPr>
          <a:xfrm>
            <a:off x="6359656" y="1728788"/>
            <a:ext cx="4412511" cy="4308555"/>
          </a:xfrm>
          <a:prstGeom prst="rect">
            <a:avLst/>
          </a:prstGeom>
          <a:ln w="19050">
            <a:solidFill>
              <a:srgbClr val="595959"/>
            </a:solidFill>
          </a:ln>
          <a:effectLst/>
        </p:spPr>
      </p:pic>
      <p:sp>
        <p:nvSpPr>
          <p:cNvPr id="5" name="Slide Number Placeholder 4"/>
          <p:cNvSpPr>
            <a:spLocks noGrp="1"/>
          </p:cNvSpPr>
          <p:nvPr>
            <p:ph type="sldNum" sz="quarter" idx="4"/>
          </p:nvPr>
        </p:nvSpPr>
        <p:spPr/>
        <p:txBody>
          <a:bodyPr/>
          <a:lstStyle/>
          <a:p>
            <a:fld id="{2030EA8A-DA75-3443-B9EE-A63E33F4F203}" type="slidenum">
              <a:rPr lang="en-US" smtClean="0"/>
              <a:pPr/>
              <a:t>7</a:t>
            </a:fld>
            <a:endParaRPr lang="en-US" dirty="0"/>
          </a:p>
        </p:txBody>
      </p:sp>
    </p:spTree>
    <p:extLst>
      <p:ext uri="{BB962C8B-B14F-4D97-AF65-F5344CB8AC3E}">
        <p14:creationId xmlns:p14="http://schemas.microsoft.com/office/powerpoint/2010/main" val="11964201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85194"/>
            <a:ext cx="10820400" cy="637198"/>
          </a:xfrm>
        </p:spPr>
        <p:txBody>
          <a:bodyPr/>
          <a:lstStyle/>
          <a:p>
            <a:r>
              <a:rPr lang="en-US" dirty="0"/>
              <a:t>What’s different from VPAT</a:t>
            </a:r>
            <a:r>
              <a:rPr lang="en-US" baseline="30000" dirty="0"/>
              <a:t>®</a:t>
            </a:r>
            <a:r>
              <a:rPr lang="en-US" dirty="0"/>
              <a:t> 1.0?</a:t>
            </a:r>
            <a:endParaRPr lang="en-US" b="0" dirty="0"/>
          </a:p>
        </p:txBody>
      </p:sp>
      <p:sp>
        <p:nvSpPr>
          <p:cNvPr id="6" name="Subtitle 5"/>
          <p:cNvSpPr>
            <a:spLocks noGrp="1"/>
          </p:cNvSpPr>
          <p:nvPr>
            <p:ph type="subTitle" idx="10"/>
          </p:nvPr>
        </p:nvSpPr>
        <p:spPr>
          <a:xfrm>
            <a:off x="838200" y="1103920"/>
            <a:ext cx="10515600" cy="369276"/>
          </a:xfrm>
        </p:spPr>
        <p:txBody>
          <a:bodyPr>
            <a:noAutofit/>
          </a:bodyPr>
          <a:lstStyle/>
          <a:p>
            <a:r>
              <a:rPr lang="en-US" dirty="0"/>
              <a:t>Introduction to VPAT</a:t>
            </a:r>
            <a:r>
              <a:rPr lang="en-US" baseline="30000" dirty="0"/>
              <a:t>®</a:t>
            </a:r>
            <a:r>
              <a:rPr lang="en-US" dirty="0"/>
              <a:t> 2.1</a:t>
            </a:r>
          </a:p>
        </p:txBody>
      </p:sp>
      <p:sp>
        <p:nvSpPr>
          <p:cNvPr id="3" name="Content Placeholder 2"/>
          <p:cNvSpPr>
            <a:spLocks noGrp="1"/>
          </p:cNvSpPr>
          <p:nvPr>
            <p:ph idx="1"/>
          </p:nvPr>
        </p:nvSpPr>
        <p:spPr>
          <a:xfrm>
            <a:off x="838200" y="1676400"/>
            <a:ext cx="10820400" cy="1284235"/>
          </a:xfrm>
        </p:spPr>
        <p:txBody>
          <a:bodyPr>
            <a:noAutofit/>
          </a:bodyPr>
          <a:lstStyle/>
          <a:p>
            <a:pPr marL="292100" indent="-279400">
              <a:spcBef>
                <a:spcPct val="0"/>
              </a:spcBef>
              <a:spcAft>
                <a:spcPts val="1200"/>
              </a:spcAft>
            </a:pPr>
            <a:r>
              <a:rPr lang="en-US" altLang="en-US" dirty="0"/>
              <a:t>Three standards in one report</a:t>
            </a:r>
          </a:p>
        </p:txBody>
      </p:sp>
      <p:pic>
        <p:nvPicPr>
          <p:cNvPr id="8" name="Picture 7" descr="US Fla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57317" y="2286000"/>
            <a:ext cx="2863764" cy="1732094"/>
          </a:xfrm>
          <a:prstGeom prst="rect">
            <a:avLst/>
          </a:prstGeom>
          <a:ln w="6350">
            <a:solidFill>
              <a:schemeClr val="tx1"/>
            </a:solidFill>
          </a:ln>
        </p:spPr>
      </p:pic>
      <p:sp>
        <p:nvSpPr>
          <p:cNvPr id="14" name="Rectangle 13"/>
          <p:cNvSpPr/>
          <p:nvPr/>
        </p:nvSpPr>
        <p:spPr>
          <a:xfrm>
            <a:off x="926715" y="4231983"/>
            <a:ext cx="3124969" cy="1823576"/>
          </a:xfrm>
          <a:prstGeom prst="rect">
            <a:avLst/>
          </a:prstGeom>
        </p:spPr>
        <p:txBody>
          <a:bodyPr wrap="square">
            <a:spAutoFit/>
          </a:bodyPr>
          <a:lstStyle/>
          <a:p>
            <a:pPr algn="ctr">
              <a:spcAft>
                <a:spcPts val="300"/>
              </a:spcAft>
            </a:pPr>
            <a:r>
              <a:rPr lang="en-US" sz="2000" b="1" dirty="0">
                <a:latin typeface="Arial" charset="0"/>
                <a:ea typeface="Arial" charset="0"/>
                <a:cs typeface="Arial" charset="0"/>
              </a:rPr>
              <a:t>US Section 508 Refresh </a:t>
            </a:r>
          </a:p>
          <a:p>
            <a:pPr algn="ctr">
              <a:spcAft>
                <a:spcPts val="300"/>
              </a:spcAft>
            </a:pPr>
            <a:r>
              <a:rPr lang="en-US" dirty="0">
                <a:latin typeface="Arial" charset="0"/>
                <a:ea typeface="Arial" charset="0"/>
                <a:cs typeface="Arial" charset="0"/>
              </a:rPr>
              <a:t>Updated requirements for ICT covered by Section 508 of the Rehabilitation Act and Section 255 of the Communication Act</a:t>
            </a:r>
          </a:p>
        </p:txBody>
      </p:sp>
      <p:pic>
        <p:nvPicPr>
          <p:cNvPr id="19" name="Picture 18" descr="World Map"/>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24400" y="2286000"/>
            <a:ext cx="3054856" cy="1775635"/>
          </a:xfrm>
          <a:prstGeom prst="rect">
            <a:avLst/>
          </a:prstGeom>
          <a:ln w="6350">
            <a:solidFill>
              <a:schemeClr val="tx1"/>
            </a:solidFill>
          </a:ln>
        </p:spPr>
      </p:pic>
      <p:sp>
        <p:nvSpPr>
          <p:cNvPr id="12" name="Rectangle 11"/>
          <p:cNvSpPr/>
          <p:nvPr/>
        </p:nvSpPr>
        <p:spPr>
          <a:xfrm>
            <a:off x="4343400" y="4231983"/>
            <a:ext cx="3811979" cy="1823576"/>
          </a:xfrm>
          <a:prstGeom prst="rect">
            <a:avLst/>
          </a:prstGeom>
        </p:spPr>
        <p:txBody>
          <a:bodyPr wrap="square">
            <a:spAutoFit/>
          </a:bodyPr>
          <a:lstStyle/>
          <a:p>
            <a:pPr algn="ctr">
              <a:spcAft>
                <a:spcPts val="300"/>
              </a:spcAft>
            </a:pPr>
            <a:r>
              <a:rPr lang="en-US" sz="2000" b="1" dirty="0">
                <a:latin typeface="Arial" charset="0"/>
                <a:ea typeface="Arial" charset="0"/>
                <a:cs typeface="Arial" charset="0"/>
              </a:rPr>
              <a:t>WCAG 2.0 Guidelines</a:t>
            </a:r>
          </a:p>
          <a:p>
            <a:pPr algn="ctr">
              <a:spcAft>
                <a:spcPts val="300"/>
              </a:spcAft>
            </a:pPr>
            <a:r>
              <a:rPr lang="en-US" dirty="0">
                <a:latin typeface="Arial" charset="0"/>
                <a:ea typeface="Arial" charset="0"/>
                <a:cs typeface="Arial" charset="0"/>
              </a:rPr>
              <a:t>Single shared standard for web content accessibility developed through W3C process which meets needs of individuals, organizations, and governments internationally.</a:t>
            </a:r>
          </a:p>
        </p:txBody>
      </p:sp>
      <p:pic>
        <p:nvPicPr>
          <p:cNvPr id="7" name="Picture 6" descr="European Union Flag"/>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542323" y="2286000"/>
            <a:ext cx="3116276" cy="1778007"/>
          </a:xfrm>
          <a:prstGeom prst="rect">
            <a:avLst/>
          </a:prstGeom>
          <a:ln w="6350">
            <a:solidFill>
              <a:schemeClr val="tx1"/>
            </a:solidFill>
          </a:ln>
        </p:spPr>
      </p:pic>
      <p:sp>
        <p:nvSpPr>
          <p:cNvPr id="4" name="Rectangle 3"/>
          <p:cNvSpPr/>
          <p:nvPr/>
        </p:nvSpPr>
        <p:spPr>
          <a:xfrm>
            <a:off x="8518755" y="4231983"/>
            <a:ext cx="3163413" cy="1546577"/>
          </a:xfrm>
          <a:prstGeom prst="rect">
            <a:avLst/>
          </a:prstGeom>
        </p:spPr>
        <p:txBody>
          <a:bodyPr wrap="square">
            <a:spAutoFit/>
          </a:bodyPr>
          <a:lstStyle/>
          <a:p>
            <a:pPr algn="ctr">
              <a:spcAft>
                <a:spcPts val="300"/>
              </a:spcAft>
            </a:pPr>
            <a:r>
              <a:rPr lang="en-US" sz="2000" b="1" dirty="0">
                <a:latin typeface="Arial" charset="0"/>
                <a:ea typeface="Arial" charset="0"/>
                <a:cs typeface="Arial" charset="0"/>
              </a:rPr>
              <a:t>Standard - EN 301 549 </a:t>
            </a:r>
          </a:p>
          <a:p>
            <a:pPr algn="ctr">
              <a:spcAft>
                <a:spcPts val="300"/>
              </a:spcAft>
            </a:pPr>
            <a:r>
              <a:rPr lang="en-US" dirty="0">
                <a:latin typeface="Arial" charset="0"/>
                <a:ea typeface="Arial" charset="0"/>
                <a:cs typeface="Arial" charset="0"/>
              </a:rPr>
              <a:t>Accessibility requirements suitable for public procurement of ICT products and services in Europe</a:t>
            </a:r>
          </a:p>
        </p:txBody>
      </p:sp>
      <p:sp>
        <p:nvSpPr>
          <p:cNvPr id="5" name="Slide Number Placeholder 4"/>
          <p:cNvSpPr>
            <a:spLocks noGrp="1"/>
          </p:cNvSpPr>
          <p:nvPr>
            <p:ph type="sldNum" sz="quarter" idx="4"/>
          </p:nvPr>
        </p:nvSpPr>
        <p:spPr/>
        <p:txBody>
          <a:bodyPr/>
          <a:lstStyle/>
          <a:p>
            <a:fld id="{2030EA8A-DA75-3443-B9EE-A63E33F4F203}" type="slidenum">
              <a:rPr lang="en-US" smtClean="0"/>
              <a:pPr/>
              <a:t>8</a:t>
            </a:fld>
            <a:endParaRPr lang="en-US" dirty="0"/>
          </a:p>
        </p:txBody>
      </p:sp>
    </p:spTree>
    <p:extLst>
      <p:ext uri="{BB962C8B-B14F-4D97-AF65-F5344CB8AC3E}">
        <p14:creationId xmlns:p14="http://schemas.microsoft.com/office/powerpoint/2010/main" val="10642270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VPAT 2.1 (March 2018) Template">
            <a:extLst>
              <a:ext uri="{FF2B5EF4-FFF2-40B4-BE49-F238E27FC236}">
                <a16:creationId xmlns:a16="http://schemas.microsoft.com/office/drawing/2014/main" id="{1D37CD36-AFFF-3544-BB83-A956034A1A06}"/>
              </a:ext>
            </a:extLst>
          </p:cNvPr>
          <p:cNvPicPr>
            <a:picLocks noChangeAspect="1"/>
          </p:cNvPicPr>
          <p:nvPr/>
        </p:nvPicPr>
        <p:blipFill rotWithShape="1">
          <a:blip r:embed="rId2"/>
          <a:srcRect l="5269" r="5269"/>
          <a:stretch/>
        </p:blipFill>
        <p:spPr>
          <a:xfrm>
            <a:off x="7204149" y="1930043"/>
            <a:ext cx="4302051" cy="4013557"/>
          </a:xfrm>
          <a:prstGeom prst="rect">
            <a:avLst/>
          </a:prstGeom>
          <a:ln>
            <a:solidFill>
              <a:srgbClr val="323232"/>
            </a:solidFill>
          </a:ln>
        </p:spPr>
      </p:pic>
      <p:sp>
        <p:nvSpPr>
          <p:cNvPr id="2" name="Title 1"/>
          <p:cNvSpPr>
            <a:spLocks noGrp="1"/>
          </p:cNvSpPr>
          <p:nvPr>
            <p:ph type="title"/>
          </p:nvPr>
        </p:nvSpPr>
        <p:spPr>
          <a:xfrm>
            <a:off x="838200" y="485194"/>
            <a:ext cx="11243872" cy="637198"/>
          </a:xfrm>
        </p:spPr>
        <p:txBody>
          <a:bodyPr/>
          <a:lstStyle/>
          <a:p>
            <a:r>
              <a:rPr lang="en-US" dirty="0"/>
              <a:t>What’s different from VPAT</a:t>
            </a:r>
            <a:r>
              <a:rPr lang="en-US" baseline="30000" dirty="0"/>
              <a:t>®</a:t>
            </a:r>
            <a:r>
              <a:rPr lang="en-US" dirty="0"/>
              <a:t> 1.0? (cont’d)</a:t>
            </a:r>
          </a:p>
        </p:txBody>
      </p:sp>
      <p:sp>
        <p:nvSpPr>
          <p:cNvPr id="6" name="Subtitle 5"/>
          <p:cNvSpPr>
            <a:spLocks noGrp="1"/>
          </p:cNvSpPr>
          <p:nvPr>
            <p:ph type="subTitle" idx="10"/>
          </p:nvPr>
        </p:nvSpPr>
        <p:spPr>
          <a:xfrm>
            <a:off x="838200" y="1103920"/>
            <a:ext cx="10515600" cy="369276"/>
          </a:xfrm>
        </p:spPr>
        <p:txBody>
          <a:bodyPr>
            <a:noAutofit/>
          </a:bodyPr>
          <a:lstStyle/>
          <a:p>
            <a:r>
              <a:rPr lang="en-US" dirty="0"/>
              <a:t>Introduction to VPAT</a:t>
            </a:r>
            <a:r>
              <a:rPr lang="en-US" baseline="30000" dirty="0"/>
              <a:t>®</a:t>
            </a:r>
            <a:r>
              <a:rPr lang="en-US" dirty="0"/>
              <a:t> 2.1</a:t>
            </a:r>
          </a:p>
        </p:txBody>
      </p:sp>
      <p:sp>
        <p:nvSpPr>
          <p:cNvPr id="3" name="Content Placeholder 2"/>
          <p:cNvSpPr>
            <a:spLocks noGrp="1"/>
          </p:cNvSpPr>
          <p:nvPr>
            <p:ph idx="1"/>
          </p:nvPr>
        </p:nvSpPr>
        <p:spPr>
          <a:xfrm>
            <a:off x="838200" y="1676400"/>
            <a:ext cx="6096000" cy="4448174"/>
          </a:xfrm>
        </p:spPr>
        <p:txBody>
          <a:bodyPr>
            <a:noAutofit/>
          </a:bodyPr>
          <a:lstStyle/>
          <a:p>
            <a:pPr>
              <a:spcBef>
                <a:spcPts val="0"/>
              </a:spcBef>
              <a:spcAft>
                <a:spcPts val="600"/>
              </a:spcAft>
            </a:pPr>
            <a:r>
              <a:rPr lang="en-US" altLang="en-US" b="1" dirty="0"/>
              <a:t>“Accessibility Conformance </a:t>
            </a:r>
            <a:br>
              <a:rPr lang="en-US" altLang="en-US" b="1" dirty="0"/>
            </a:br>
            <a:r>
              <a:rPr lang="en-US" altLang="en-US" b="1" dirty="0"/>
              <a:t>Report”</a:t>
            </a:r>
          </a:p>
          <a:p>
            <a:pPr marL="685800" lvl="2">
              <a:spcBef>
                <a:spcPts val="0"/>
              </a:spcBef>
              <a:spcAft>
                <a:spcPts val="600"/>
              </a:spcAft>
            </a:pPr>
            <a:r>
              <a:rPr lang="en-US" altLang="en-US" sz="2400" dirty="0"/>
              <a:t>Section 508, WCAG 2.0, and EN 301 549 in one template</a:t>
            </a:r>
          </a:p>
          <a:p>
            <a:pPr>
              <a:spcBef>
                <a:spcPts val="0"/>
              </a:spcBef>
              <a:spcAft>
                <a:spcPts val="600"/>
              </a:spcAft>
            </a:pPr>
            <a:r>
              <a:rPr lang="en-US" altLang="en-US" b="1" dirty="0"/>
              <a:t>“Voluntary”</a:t>
            </a:r>
          </a:p>
          <a:p>
            <a:pPr>
              <a:spcBef>
                <a:spcPts val="0"/>
              </a:spcBef>
              <a:spcAft>
                <a:spcPts val="600"/>
              </a:spcAft>
            </a:pPr>
            <a:r>
              <a:rPr lang="en-US" altLang="en-US" b="1" dirty="0"/>
              <a:t>FAQ page</a:t>
            </a:r>
          </a:p>
          <a:p>
            <a:pPr>
              <a:spcBef>
                <a:spcPts val="0"/>
              </a:spcBef>
              <a:spcAft>
                <a:spcPts val="600"/>
              </a:spcAft>
            </a:pPr>
            <a:r>
              <a:rPr lang="en-US" altLang="en-US" b="1" dirty="0"/>
              <a:t>Essential requirements</a:t>
            </a:r>
          </a:p>
          <a:p>
            <a:pPr>
              <a:spcBef>
                <a:spcPts val="0"/>
              </a:spcBef>
              <a:spcAft>
                <a:spcPts val="600"/>
              </a:spcAft>
            </a:pPr>
            <a:r>
              <a:rPr lang="en-US" altLang="en-US" b="1" dirty="0"/>
              <a:t>VPAT 2.0 released Oct 2017</a:t>
            </a:r>
          </a:p>
          <a:p>
            <a:pPr>
              <a:spcBef>
                <a:spcPts val="0"/>
              </a:spcBef>
              <a:spcAft>
                <a:spcPts val="600"/>
              </a:spcAft>
            </a:pPr>
            <a:r>
              <a:rPr lang="en-US" altLang="en-US" b="1" dirty="0"/>
              <a:t>VPAT 2.1 released Mar 2018</a:t>
            </a:r>
          </a:p>
          <a:p>
            <a:pPr lvl="1">
              <a:spcBef>
                <a:spcPts val="0"/>
              </a:spcBef>
              <a:spcAft>
                <a:spcPts val="600"/>
              </a:spcAft>
            </a:pPr>
            <a:r>
              <a:rPr lang="en-US" altLang="en-US" dirty="0"/>
              <a:t>Takes into account </a:t>
            </a:r>
            <a:r>
              <a:rPr lang="en-US" altLang="en-US" dirty="0">
                <a:hlinkClick r:id="rId3"/>
              </a:rPr>
              <a:t>Access Board correction</a:t>
            </a:r>
            <a:r>
              <a:rPr lang="en-US" altLang="en-US" dirty="0"/>
              <a:t> related to Legacy TTY</a:t>
            </a:r>
            <a:r>
              <a:rPr lang="en-US" altLang="en-US" b="1" dirty="0"/>
              <a:t> </a:t>
            </a:r>
          </a:p>
        </p:txBody>
      </p:sp>
      <p:pic>
        <p:nvPicPr>
          <p:cNvPr id="7" name="Picture 6" descr="Icon &quot;New&quot;"/>
          <p:cNvPicPr>
            <a:picLocks noChangeAspect="1"/>
          </p:cNvPicPr>
          <p:nvPr/>
        </p:nvPicPr>
        <p:blipFill>
          <a:blip r:embed="rId4" cstate="screen">
            <a:duotone>
              <a:prstClr val="black"/>
              <a:srgbClr val="552C9F">
                <a:tint val="45000"/>
                <a:satMod val="400000"/>
              </a:srgbClr>
            </a:duotone>
            <a:extLst>
              <a:ext uri="{BEBA8EAE-BF5A-486C-A8C5-ECC9F3942E4B}">
                <a14:imgProps xmlns:a14="http://schemas.microsoft.com/office/drawing/2010/main">
                  <a14:imgLayer r:embed="rId5">
                    <a14:imgEffect>
                      <a14:brightnessContrast bright="40000" contrast="20000"/>
                    </a14:imgEffect>
                  </a14:imgLayer>
                </a14:imgProps>
              </a:ext>
              <a:ext uri="{28A0092B-C50C-407E-A947-70E740481C1C}">
                <a14:useLocalDpi xmlns:a14="http://schemas.microsoft.com/office/drawing/2010/main"/>
              </a:ext>
            </a:extLst>
          </a:blip>
          <a:stretch>
            <a:fillRect/>
          </a:stretch>
        </p:blipFill>
        <p:spPr>
          <a:xfrm>
            <a:off x="8644465" y="1562622"/>
            <a:ext cx="1512713" cy="895022"/>
          </a:xfrm>
          <a:prstGeom prst="rect">
            <a:avLst/>
          </a:prstGeom>
        </p:spPr>
      </p:pic>
      <p:sp>
        <p:nvSpPr>
          <p:cNvPr id="5" name="Slide Number Placeholder 4"/>
          <p:cNvSpPr>
            <a:spLocks noGrp="1"/>
          </p:cNvSpPr>
          <p:nvPr>
            <p:ph type="sldNum" sz="quarter" idx="4"/>
          </p:nvPr>
        </p:nvSpPr>
        <p:spPr/>
        <p:txBody>
          <a:bodyPr/>
          <a:lstStyle/>
          <a:p>
            <a:fld id="{2030EA8A-DA75-3443-B9EE-A63E33F4F203}" type="slidenum">
              <a:rPr lang="en-US" smtClean="0"/>
              <a:pPr/>
              <a:t>9</a:t>
            </a:fld>
            <a:endParaRPr lang="en-US" dirty="0"/>
          </a:p>
        </p:txBody>
      </p:sp>
    </p:spTree>
    <p:extLst>
      <p:ext uri="{BB962C8B-B14F-4D97-AF65-F5344CB8AC3E}">
        <p14:creationId xmlns:p14="http://schemas.microsoft.com/office/powerpoint/2010/main" val="20545438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evel-Access-Powerpoint_Accessible" id="{11F5F0C3-D4F2-A24C-A174-DA2C2B3C4546}" vid="{09FF5728-0351-CB43-9EA2-6CF9027054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Level-Access-Powerpoint_Accessible</Template>
  <TotalTime>36798</TotalTime>
  <Words>1651</Words>
  <Application>Microsoft Macintosh PowerPoint</Application>
  <PresentationFormat>Widescreen</PresentationFormat>
  <Paragraphs>205</Paragraphs>
  <Slides>25</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ＭＳ Ｐゴシック</vt:lpstr>
      <vt:lpstr>Arial</vt:lpstr>
      <vt:lpstr>Arial Black</vt:lpstr>
      <vt:lpstr>Calibri</vt:lpstr>
      <vt:lpstr>Office Theme</vt:lpstr>
      <vt:lpstr>Win More Business! Report Product &amp; Service Accessibility using VPAT® 2.1</vt:lpstr>
      <vt:lpstr>Agenda</vt:lpstr>
      <vt:lpstr>Introduction to VPAT® 2.1</vt:lpstr>
      <vt:lpstr>Who is ITI?</vt:lpstr>
      <vt:lpstr>What is a VPAT®?</vt:lpstr>
      <vt:lpstr>Why ITI Created VPAT® 2.1</vt:lpstr>
      <vt:lpstr>What’s the same as VPAT® 1.0?</vt:lpstr>
      <vt:lpstr>What’s different from VPAT® 1.0?</vt:lpstr>
      <vt:lpstr>What’s different from VPAT® 1.0? (cont’d)</vt:lpstr>
      <vt:lpstr>VPAT® 2.1 Structure and Best Practices</vt:lpstr>
      <vt:lpstr>Structure of VPAT® 2.1</vt:lpstr>
      <vt:lpstr>Conformance Report Sections</vt:lpstr>
      <vt:lpstr>Conformance Report Sections (cont’d)</vt:lpstr>
      <vt:lpstr>Conformance Report Section Example</vt:lpstr>
      <vt:lpstr>Conformance Ratings</vt:lpstr>
      <vt:lpstr>Managing Size of Reports</vt:lpstr>
      <vt:lpstr>Get Started with VPAT® 2.1 Today</vt:lpstr>
      <vt:lpstr>Is Your Company Ready for VPAT® 2.1?</vt:lpstr>
      <vt:lpstr>Understand Applicability of Standards</vt:lpstr>
      <vt:lpstr>Standardize VPAT® Authoring Process</vt:lpstr>
      <vt:lpstr>Test Against All Applicable Standards</vt:lpstr>
      <vt:lpstr>Ensure VPAT® Quality &amp; Accuracy</vt:lpstr>
      <vt:lpstr>Q&amp;A and Resources</vt:lpstr>
      <vt:lpstr>Resources</vt:lpstr>
      <vt:lpstr>Thank You</vt:lpstr>
    </vt:vector>
  </TitlesOfParts>
  <Manager>Beth Crutchfield</Manager>
  <Company>Level Access</Company>
  <LinksUpToDate>false</LinksUpToDate>
  <SharedDoc>false</SharedDoc>
  <HyperlinkBase/>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Win More Business! Report Product &amp; Service Accessibility using VPAT 2.1</dc:title>
  <dc:subject/>
  <dc:creator>Bill Curtis-Davidson</dc:creator>
  <cp:keywords/>
  <dc:description/>
  <cp:lastModifiedBy>Bill Curtis-Davidson</cp:lastModifiedBy>
  <cp:revision>483</cp:revision>
  <cp:lastPrinted>2017-07-20T22:46:06Z</cp:lastPrinted>
  <dcterms:created xsi:type="dcterms:W3CDTF">2017-01-04T18:02:39Z</dcterms:created>
  <dcterms:modified xsi:type="dcterms:W3CDTF">2018-03-22T16:01:00Z</dcterms:modified>
  <cp:category/>
</cp:coreProperties>
</file>