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Nuni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regular.fntdata"/><Relationship Id="rId11" Type="http://schemas.openxmlformats.org/officeDocument/2006/relationships/slide" Target="slides/slide6.xml"/><Relationship Id="rId22" Type="http://schemas.openxmlformats.org/officeDocument/2006/relationships/font" Target="fonts/Nunito-italic.fntdata"/><Relationship Id="rId10" Type="http://schemas.openxmlformats.org/officeDocument/2006/relationships/slide" Target="slides/slide5.xml"/><Relationship Id="rId21" Type="http://schemas.openxmlformats.org/officeDocument/2006/relationships/font" Target="fonts/Nunit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Nuni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e93587bee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e93587bee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88f778e60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88f778e60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e93587be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e93587be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88f778e60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88f778e60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b68d9a19e4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b68d9a19e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88f778e60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88f778e60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18f4fd3a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18f4fd3a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b68d9a19e4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b68d9a19e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b68d9a19e4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1b68d9a19e4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b68d9a19e4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b68d9a19e4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b68d9a19e4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b68d9a19e4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b68d9a19e4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1b68d9a19e4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88f778e60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88f778e60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hyperlink" Target="http://www.youtube.com/watch?v=hfD046YQyuc&amp;ab_channel=OSHATrainingLasVega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Developing a Safety Program and Test</a:t>
            </a:r>
            <a:endParaRPr/>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How to protect you and your students.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Developing a Safety Program and Test</a:t>
            </a:r>
            <a:endParaRPr/>
          </a:p>
        </p:txBody>
      </p:sp>
      <p:sp>
        <p:nvSpPr>
          <p:cNvPr id="135" name="Google Shape;135;p14"/>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To protect your _____!</a:t>
            </a:r>
            <a:endParaRPr sz="2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idx="1" type="body"/>
          </p:nvPr>
        </p:nvSpPr>
        <p:spPr>
          <a:xfrm>
            <a:off x="1061700" y="2269200"/>
            <a:ext cx="7415100" cy="605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u="sng">
                <a:solidFill>
                  <a:schemeClr val="hlink"/>
                </a:solidFill>
                <a:hlinkClick r:id="rId3"/>
              </a:rPr>
              <a:t>Safety Responsibility</a:t>
            </a:r>
            <a:endParaRPr/>
          </a:p>
        </p:txBody>
      </p:sp>
      <p:sp>
        <p:nvSpPr>
          <p:cNvPr id="141" name="Google Shape;141;p15"/>
          <p:cNvSpPr txBox="1"/>
          <p:nvPr/>
        </p:nvSpPr>
        <p:spPr>
          <a:xfrm>
            <a:off x="1430275" y="667275"/>
            <a:ext cx="4972200" cy="9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Calibri"/>
                <a:ea typeface="Calibri"/>
                <a:cs typeface="Calibri"/>
                <a:sym typeface="Calibri"/>
              </a:rPr>
              <a:t>Who is </a:t>
            </a:r>
            <a:r>
              <a:rPr lang="en" sz="2900">
                <a:latin typeface="Calibri"/>
                <a:ea typeface="Calibri"/>
                <a:cs typeface="Calibri"/>
                <a:sym typeface="Calibri"/>
              </a:rPr>
              <a:t>responsible</a:t>
            </a:r>
            <a:r>
              <a:rPr lang="en" sz="2900">
                <a:latin typeface="Calibri"/>
                <a:ea typeface="Calibri"/>
                <a:cs typeface="Calibri"/>
                <a:sym typeface="Calibri"/>
              </a:rPr>
              <a:t> for safety?</a:t>
            </a:r>
            <a:endParaRPr sz="29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Time for Self-Evaluation -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7"/>
          <p:cNvSpPr txBox="1"/>
          <p:nvPr>
            <p:ph type="title"/>
          </p:nvPr>
        </p:nvSpPr>
        <p:spPr>
          <a:xfrm>
            <a:off x="819150" y="474900"/>
            <a:ext cx="7505700" cy="621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Self-Evaluation</a:t>
            </a:r>
            <a:endParaRPr/>
          </a:p>
        </p:txBody>
      </p:sp>
      <p:sp>
        <p:nvSpPr>
          <p:cNvPr id="152" name="Google Shape;152;p17"/>
          <p:cNvSpPr txBox="1"/>
          <p:nvPr>
            <p:ph idx="1" type="body"/>
          </p:nvPr>
        </p:nvSpPr>
        <p:spPr>
          <a:xfrm>
            <a:off x="819150" y="1173900"/>
            <a:ext cx="7505700" cy="3264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sz="1800"/>
              <a:t>Do you wear safety glasses in your shop/classroom? </a:t>
            </a:r>
            <a:endParaRPr sz="1800"/>
          </a:p>
          <a:p>
            <a:pPr indent="-342900" lvl="1" marL="914400" rtl="0" algn="l">
              <a:spcBef>
                <a:spcPts val="0"/>
              </a:spcBef>
              <a:spcAft>
                <a:spcPts val="0"/>
              </a:spcAft>
              <a:buSzPts val="1800"/>
              <a:buAutoNum type="alphaLcPeriod"/>
            </a:pPr>
            <a:r>
              <a:rPr lang="en" sz="1800"/>
              <a:t>When demonstrating?</a:t>
            </a:r>
            <a:endParaRPr sz="1800"/>
          </a:p>
          <a:p>
            <a:pPr indent="-342900" lvl="1" marL="914400" rtl="0" algn="l">
              <a:spcBef>
                <a:spcPts val="0"/>
              </a:spcBef>
              <a:spcAft>
                <a:spcPts val="0"/>
              </a:spcAft>
              <a:buSzPts val="1800"/>
              <a:buAutoNum type="alphaLcPeriod"/>
            </a:pPr>
            <a:r>
              <a:rPr lang="en" sz="1800"/>
              <a:t>When in the shop or around moving equipment?</a:t>
            </a:r>
            <a:endParaRPr sz="1800"/>
          </a:p>
          <a:p>
            <a:pPr indent="-342900" lvl="0" marL="457200" rtl="0" algn="l">
              <a:spcBef>
                <a:spcPts val="0"/>
              </a:spcBef>
              <a:spcAft>
                <a:spcPts val="0"/>
              </a:spcAft>
              <a:buSzPts val="1800"/>
              <a:buAutoNum type="arabicPeriod"/>
            </a:pPr>
            <a:r>
              <a:rPr lang="en" sz="1800"/>
              <a:t>Do you provide ear protection?</a:t>
            </a:r>
            <a:endParaRPr sz="1800"/>
          </a:p>
          <a:p>
            <a:pPr indent="-342900" lvl="0" marL="457200" rtl="0" algn="l">
              <a:spcBef>
                <a:spcPts val="0"/>
              </a:spcBef>
              <a:spcAft>
                <a:spcPts val="0"/>
              </a:spcAft>
              <a:buSzPts val="1800"/>
              <a:buAutoNum type="arabicPeriod"/>
            </a:pPr>
            <a:r>
              <a:rPr lang="en" sz="1800"/>
              <a:t>What do you do if a student refuses to wear proper Personal Protective Equipment as needed by the work being performed?</a:t>
            </a:r>
            <a:endParaRPr sz="1800"/>
          </a:p>
          <a:p>
            <a:pPr indent="-342900" lvl="0" marL="457200" rtl="0" algn="l">
              <a:spcBef>
                <a:spcPts val="0"/>
              </a:spcBef>
              <a:spcAft>
                <a:spcPts val="0"/>
              </a:spcAft>
              <a:buSzPts val="1800"/>
              <a:buAutoNum type="arabicPeriod"/>
            </a:pPr>
            <a:r>
              <a:rPr lang="en" sz="1800"/>
              <a:t>Is proper use of PPE’s required stated in your syllabus?</a:t>
            </a:r>
            <a:endParaRPr sz="1800"/>
          </a:p>
          <a:p>
            <a:pPr indent="-342900" lvl="0" marL="457200" rtl="0" algn="l">
              <a:spcBef>
                <a:spcPts val="0"/>
              </a:spcBef>
              <a:spcAft>
                <a:spcPts val="0"/>
              </a:spcAft>
              <a:buSzPts val="1800"/>
              <a:buAutoNum type="arabicPeriod"/>
            </a:pPr>
            <a:r>
              <a:rPr lang="en" sz="1800"/>
              <a:t>Is you safety test approved?  By whom?</a:t>
            </a:r>
            <a:endParaRPr sz="1800"/>
          </a:p>
          <a:p>
            <a:pPr indent="-342900" lvl="0" marL="457200" rtl="0" algn="l">
              <a:spcBef>
                <a:spcPts val="0"/>
              </a:spcBef>
              <a:spcAft>
                <a:spcPts val="0"/>
              </a:spcAft>
              <a:buSzPts val="1800"/>
              <a:buAutoNum type="arabicPeriod"/>
            </a:pPr>
            <a:r>
              <a:rPr lang="en" sz="1800"/>
              <a:t>What do you do in case of an accident?</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8"/>
          <p:cNvSpPr txBox="1"/>
          <p:nvPr>
            <p:ph type="title"/>
          </p:nvPr>
        </p:nvSpPr>
        <p:spPr>
          <a:xfrm>
            <a:off x="863550" y="3719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Background Information</a:t>
            </a:r>
            <a:endParaRPr/>
          </a:p>
        </p:txBody>
      </p:sp>
      <p:sp>
        <p:nvSpPr>
          <p:cNvPr id="158" name="Google Shape;158;p18"/>
          <p:cNvSpPr txBox="1"/>
          <p:nvPr>
            <p:ph idx="1" type="body"/>
          </p:nvPr>
        </p:nvSpPr>
        <p:spPr>
          <a:xfrm>
            <a:off x="819150" y="1110025"/>
            <a:ext cx="7505700" cy="367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In the first three weeks of school in 2017, a 9th grade student at another school in my district was using the table saw.  He ended up cutting off three fingers and severely severing the remaining two.  In the investigation that followed:</a:t>
            </a:r>
            <a:endParaRPr sz="1400"/>
          </a:p>
          <a:p>
            <a:pPr indent="-317500" lvl="0" marL="457200" rtl="0" algn="l">
              <a:spcBef>
                <a:spcPts val="1200"/>
              </a:spcBef>
              <a:spcAft>
                <a:spcPts val="0"/>
              </a:spcAft>
              <a:buSzPts val="1400"/>
              <a:buChar char="●"/>
            </a:pPr>
            <a:r>
              <a:rPr lang="en" sz="1400"/>
              <a:t>The safety test was inadequate to judge a students understanding of the machine and it’s dangers.</a:t>
            </a:r>
            <a:endParaRPr sz="1400"/>
          </a:p>
          <a:p>
            <a:pPr indent="-317500" lvl="0" marL="457200" rtl="0" algn="l">
              <a:spcBef>
                <a:spcPts val="0"/>
              </a:spcBef>
              <a:spcAft>
                <a:spcPts val="0"/>
              </a:spcAft>
              <a:buSzPts val="1400"/>
              <a:buChar char="●"/>
            </a:pPr>
            <a:r>
              <a:rPr lang="en" sz="1400"/>
              <a:t>The students in the class were not thoroughly trained on the machine.</a:t>
            </a:r>
            <a:endParaRPr sz="1400"/>
          </a:p>
          <a:p>
            <a:pPr indent="-317500" lvl="0" marL="457200" rtl="0" algn="l">
              <a:spcBef>
                <a:spcPts val="0"/>
              </a:spcBef>
              <a:spcAft>
                <a:spcPts val="0"/>
              </a:spcAft>
              <a:buSzPts val="1400"/>
              <a:buChar char="●"/>
            </a:pPr>
            <a:r>
              <a:rPr lang="en" sz="1400"/>
              <a:t>Teacher supervision was lacking.</a:t>
            </a:r>
            <a:endParaRPr sz="1400"/>
          </a:p>
          <a:p>
            <a:pPr indent="-317500" lvl="0" marL="457200" rtl="0" algn="l">
              <a:spcBef>
                <a:spcPts val="0"/>
              </a:spcBef>
              <a:spcAft>
                <a:spcPts val="0"/>
              </a:spcAft>
              <a:buSzPts val="1400"/>
              <a:buChar char="●"/>
            </a:pPr>
            <a:r>
              <a:rPr lang="en" sz="1400"/>
              <a:t>No one could remember if the guard was on or off.  It also had several deep nicks that would cause the wood to catch.</a:t>
            </a:r>
            <a:endParaRPr sz="1400"/>
          </a:p>
          <a:p>
            <a:pPr indent="-317500" lvl="0" marL="457200" rtl="0" algn="l">
              <a:spcBef>
                <a:spcPts val="0"/>
              </a:spcBef>
              <a:spcAft>
                <a:spcPts val="0"/>
              </a:spcAft>
              <a:buSzPts val="1400"/>
              <a:buChar char="●"/>
            </a:pPr>
            <a:r>
              <a:rPr lang="en" sz="1400"/>
              <a:t>The fence had deep nicks in it that could catch the wood.</a:t>
            </a:r>
            <a:endParaRPr sz="1400"/>
          </a:p>
          <a:p>
            <a:pPr indent="-317500" lvl="0" marL="457200" rtl="0" algn="l">
              <a:spcBef>
                <a:spcPts val="0"/>
              </a:spcBef>
              <a:spcAft>
                <a:spcPts val="0"/>
              </a:spcAft>
              <a:buSzPts val="1400"/>
              <a:buChar char="●"/>
            </a:pPr>
            <a:r>
              <a:rPr lang="en" sz="1400"/>
              <a:t>No one could say if a push stick or block was being used.</a:t>
            </a:r>
            <a:endParaRPr sz="1400"/>
          </a:p>
          <a:p>
            <a:pPr indent="0" lvl="0" marL="457200" rtl="0" algn="l">
              <a:spcBef>
                <a:spcPts val="1200"/>
              </a:spcBef>
              <a:spcAft>
                <a:spcPts val="1200"/>
              </a:spcAft>
              <a:buNone/>
            </a:pPr>
            <a:r>
              <a:t/>
            </a:r>
            <a:endParaRPr sz="1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9"/>
          <p:cNvSpPr txBox="1"/>
          <p:nvPr>
            <p:ph type="title"/>
          </p:nvPr>
        </p:nvSpPr>
        <p:spPr>
          <a:xfrm>
            <a:off x="819150" y="5282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happened after…</a:t>
            </a:r>
            <a:endParaRPr/>
          </a:p>
        </p:txBody>
      </p:sp>
      <p:sp>
        <p:nvSpPr>
          <p:cNvPr id="164" name="Google Shape;164;p19"/>
          <p:cNvSpPr txBox="1"/>
          <p:nvPr>
            <p:ph idx="1" type="body"/>
          </p:nvPr>
        </p:nvSpPr>
        <p:spPr>
          <a:xfrm>
            <a:off x="819150" y="1482800"/>
            <a:ext cx="7505700" cy="295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The student underwent several </a:t>
            </a:r>
            <a:r>
              <a:rPr lang="en" sz="1600"/>
              <a:t>surgeries</a:t>
            </a:r>
            <a:r>
              <a:rPr lang="en" sz="1600"/>
              <a:t> to re-attach his fingers and repair the others.</a:t>
            </a:r>
            <a:endParaRPr sz="1600"/>
          </a:p>
          <a:p>
            <a:pPr indent="-330200" lvl="0" marL="457200" rtl="0" algn="l">
              <a:spcBef>
                <a:spcPts val="0"/>
              </a:spcBef>
              <a:spcAft>
                <a:spcPts val="0"/>
              </a:spcAft>
              <a:buSzPts val="1600"/>
              <a:buChar char="●"/>
            </a:pPr>
            <a:r>
              <a:rPr lang="en" sz="1600"/>
              <a:t>His life unraveled due to family issues that were exacerbated by the accident.</a:t>
            </a:r>
            <a:endParaRPr sz="1600"/>
          </a:p>
          <a:p>
            <a:pPr indent="-330200" lvl="0" marL="457200" rtl="0" algn="l">
              <a:spcBef>
                <a:spcPts val="0"/>
              </a:spcBef>
              <a:spcAft>
                <a:spcPts val="0"/>
              </a:spcAft>
              <a:buSzPts val="1600"/>
              <a:buChar char="●"/>
            </a:pPr>
            <a:r>
              <a:rPr lang="en" sz="1600"/>
              <a:t>The District settled the lawsuit (without a fight).</a:t>
            </a:r>
            <a:endParaRPr sz="1600"/>
          </a:p>
          <a:p>
            <a:pPr indent="0" lvl="0" marL="0" rtl="0" algn="l">
              <a:spcBef>
                <a:spcPts val="1200"/>
              </a:spcBef>
              <a:spcAft>
                <a:spcPts val="0"/>
              </a:spcAft>
              <a:buNone/>
            </a:pPr>
            <a:r>
              <a:rPr lang="en" sz="1600"/>
              <a:t>What should have happened prior:</a:t>
            </a:r>
            <a:endParaRPr sz="1600"/>
          </a:p>
          <a:p>
            <a:pPr indent="-330200" lvl="0" marL="457200" rtl="0" algn="l">
              <a:spcBef>
                <a:spcPts val="1200"/>
              </a:spcBef>
              <a:spcAft>
                <a:spcPts val="0"/>
              </a:spcAft>
              <a:buSzPts val="1600"/>
              <a:buChar char="●"/>
            </a:pPr>
            <a:r>
              <a:rPr lang="en" sz="1600"/>
              <a:t>I had been asking the district for guidance on updating the district-wide safety test.  The last one approved by the Board of Education was in 1996.</a:t>
            </a:r>
            <a:endParaRPr sz="1600"/>
          </a:p>
          <a:p>
            <a:pPr indent="-330200" lvl="0" marL="457200" rtl="0" algn="l">
              <a:spcBef>
                <a:spcPts val="0"/>
              </a:spcBef>
              <a:spcAft>
                <a:spcPts val="0"/>
              </a:spcAft>
              <a:buSzPts val="1600"/>
              <a:buChar char="●"/>
            </a:pPr>
            <a:r>
              <a:rPr lang="en" sz="1600"/>
              <a:t>After the accident, the district Safety Manager came to the Industrial Tech Council to ask about our safety test (finally). </a:t>
            </a:r>
            <a:endParaRPr sz="1600"/>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0"/>
          <p:cNvSpPr txBox="1"/>
          <p:nvPr>
            <p:ph type="title"/>
          </p:nvPr>
        </p:nvSpPr>
        <p:spPr>
          <a:xfrm>
            <a:off x="863550" y="3719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Background Information</a:t>
            </a:r>
            <a:endParaRPr/>
          </a:p>
        </p:txBody>
      </p:sp>
      <p:sp>
        <p:nvSpPr>
          <p:cNvPr id="170" name="Google Shape;170;p20"/>
          <p:cNvSpPr txBox="1"/>
          <p:nvPr>
            <p:ph idx="1" type="body"/>
          </p:nvPr>
        </p:nvSpPr>
        <p:spPr>
          <a:xfrm>
            <a:off x="819150" y="1110025"/>
            <a:ext cx="7505700" cy="3567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650">
                <a:solidFill>
                  <a:srgbClr val="202124"/>
                </a:solidFill>
                <a:highlight>
                  <a:srgbClr val="FFFFFF"/>
                </a:highlight>
              </a:rPr>
              <a:t>While lacerations are the most common injury, </a:t>
            </a:r>
            <a:r>
              <a:rPr lang="en" sz="1650">
                <a:solidFill>
                  <a:srgbClr val="040C28"/>
                </a:solidFill>
              </a:rPr>
              <a:t>around 4,000 accidents with table saws involve amputations</a:t>
            </a:r>
            <a:r>
              <a:rPr lang="en" sz="1650">
                <a:solidFill>
                  <a:srgbClr val="202124"/>
                </a:solidFill>
                <a:highlight>
                  <a:srgbClr val="FFFFFF"/>
                </a:highlight>
              </a:rPr>
              <a:t> as a result of direct contact with the rotating blade of table saws. The medical costs for treating table saw injuries have been estimated at more than $2.1 billion every year.  Our district paid medical bills and over $1,000,000 to the student in damages.</a:t>
            </a:r>
            <a:endParaRPr sz="1650">
              <a:solidFill>
                <a:srgbClr val="202124"/>
              </a:solidFill>
              <a:highlight>
                <a:srgbClr val="FFFFFF"/>
              </a:highlight>
            </a:endParaRPr>
          </a:p>
          <a:p>
            <a:pPr indent="-333375" lvl="0" marL="457200" rtl="0" algn="l">
              <a:spcBef>
                <a:spcPts val="0"/>
              </a:spcBef>
              <a:spcAft>
                <a:spcPts val="0"/>
              </a:spcAft>
              <a:buClr>
                <a:srgbClr val="202124"/>
              </a:buClr>
              <a:buSzPts val="1650"/>
              <a:buChar char="●"/>
            </a:pPr>
            <a:r>
              <a:rPr lang="en" sz="1650">
                <a:solidFill>
                  <a:srgbClr val="202124"/>
                </a:solidFill>
                <a:highlight>
                  <a:srgbClr val="FFFFFF"/>
                </a:highlight>
              </a:rPr>
              <a:t>I met with attorneys representing the district and the Joint Powers Authority to </a:t>
            </a:r>
            <a:r>
              <a:rPr lang="en" sz="1650">
                <a:solidFill>
                  <a:srgbClr val="202124"/>
                </a:solidFill>
                <a:highlight>
                  <a:srgbClr val="FFFFFF"/>
                </a:highlight>
              </a:rPr>
              <a:t>develop</a:t>
            </a:r>
            <a:r>
              <a:rPr lang="en" sz="1650">
                <a:solidFill>
                  <a:srgbClr val="202124"/>
                </a:solidFill>
                <a:highlight>
                  <a:srgbClr val="FFFFFF"/>
                </a:highlight>
              </a:rPr>
              <a:t> the minimum standards for safety instruction.</a:t>
            </a:r>
            <a:endParaRPr sz="1650">
              <a:solidFill>
                <a:srgbClr val="202124"/>
              </a:solidFill>
              <a:highlight>
                <a:srgbClr val="FFFFFF"/>
              </a:highlight>
            </a:endParaRPr>
          </a:p>
          <a:p>
            <a:pPr indent="-333375" lvl="0" marL="457200" rtl="0" algn="l">
              <a:spcBef>
                <a:spcPts val="0"/>
              </a:spcBef>
              <a:spcAft>
                <a:spcPts val="0"/>
              </a:spcAft>
              <a:buClr>
                <a:srgbClr val="202124"/>
              </a:buClr>
              <a:buSzPts val="1650"/>
              <a:buChar char="●"/>
            </a:pPr>
            <a:r>
              <a:rPr lang="en" sz="1650">
                <a:solidFill>
                  <a:srgbClr val="202124"/>
                </a:solidFill>
                <a:highlight>
                  <a:srgbClr val="FFFFFF"/>
                </a:highlight>
              </a:rPr>
              <a:t>All teachers who have any tools (hand or power) must go through my training before teaching in the district.</a:t>
            </a:r>
            <a:endParaRPr sz="1650">
              <a:solidFill>
                <a:srgbClr val="202124"/>
              </a:solidFill>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1"/>
          <p:cNvSpPr txBox="1"/>
          <p:nvPr>
            <p:ph type="title"/>
          </p:nvPr>
        </p:nvSpPr>
        <p:spPr>
          <a:xfrm>
            <a:off x="870950" y="4533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Why is a safety program/test important?</a:t>
            </a:r>
            <a:endParaRPr/>
          </a:p>
        </p:txBody>
      </p:sp>
      <p:sp>
        <p:nvSpPr>
          <p:cNvPr id="176" name="Google Shape;176;p21"/>
          <p:cNvSpPr txBox="1"/>
          <p:nvPr>
            <p:ph idx="1" type="body"/>
          </p:nvPr>
        </p:nvSpPr>
        <p:spPr>
          <a:xfrm>
            <a:off x="819150" y="1169325"/>
            <a:ext cx="7505700" cy="3269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To protect your students.</a:t>
            </a:r>
            <a:endParaRPr sz="2400"/>
          </a:p>
          <a:p>
            <a:pPr indent="-381000" lvl="0" marL="457200" rtl="0" algn="l">
              <a:spcBef>
                <a:spcPts val="0"/>
              </a:spcBef>
              <a:spcAft>
                <a:spcPts val="0"/>
              </a:spcAft>
              <a:buSzPts val="2400"/>
              <a:buChar char="●"/>
            </a:pPr>
            <a:r>
              <a:rPr lang="en" sz="2400"/>
              <a:t>To protect YOU!</a:t>
            </a:r>
            <a:endParaRPr sz="2400"/>
          </a:p>
          <a:p>
            <a:pPr indent="-381000" lvl="0" marL="457200" rtl="0" algn="l">
              <a:spcBef>
                <a:spcPts val="0"/>
              </a:spcBef>
              <a:spcAft>
                <a:spcPts val="0"/>
              </a:spcAft>
              <a:buSzPts val="2400"/>
              <a:buChar char="●"/>
            </a:pPr>
            <a:r>
              <a:rPr lang="en" sz="2400"/>
              <a:t>To properly train students for jobs in shops.</a:t>
            </a:r>
            <a:endParaRPr sz="2400"/>
          </a:p>
          <a:p>
            <a:pPr indent="-381000" lvl="0" marL="457200" rtl="0" algn="l">
              <a:spcBef>
                <a:spcPts val="0"/>
              </a:spcBef>
              <a:spcAft>
                <a:spcPts val="0"/>
              </a:spcAft>
              <a:buSzPts val="2400"/>
              <a:buChar char="●"/>
            </a:pPr>
            <a:r>
              <a:rPr lang="en" sz="2400"/>
              <a:t>To satisfy lawyers.</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2"/>
          <p:cNvSpPr txBox="1"/>
          <p:nvPr>
            <p:ph type="title"/>
          </p:nvPr>
        </p:nvSpPr>
        <p:spPr>
          <a:xfrm>
            <a:off x="848775" y="364550"/>
            <a:ext cx="7505700" cy="745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Elements to include (per the lawyers):</a:t>
            </a:r>
            <a:endParaRPr/>
          </a:p>
        </p:txBody>
      </p:sp>
      <p:sp>
        <p:nvSpPr>
          <p:cNvPr id="182" name="Google Shape;182;p22"/>
          <p:cNvSpPr txBox="1"/>
          <p:nvPr>
            <p:ph idx="1" type="body"/>
          </p:nvPr>
        </p:nvSpPr>
        <p:spPr>
          <a:xfrm>
            <a:off x="819150" y="1110075"/>
            <a:ext cx="7505700" cy="3565500"/>
          </a:xfrm>
          <a:prstGeom prst="rect">
            <a:avLst/>
          </a:prstGeom>
        </p:spPr>
        <p:txBody>
          <a:bodyPr anchorCtr="0" anchor="t" bIns="91425" lIns="91425" spcFirstLastPara="1" rIns="91425" wrap="square" tIns="91425">
            <a:normAutofit fontScale="77500" lnSpcReduction="20000"/>
          </a:bodyPr>
          <a:lstStyle/>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Demonstration/Guided Practice Card with date and initials of teacher and student.</a:t>
            </a:r>
            <a:endParaRPr sz="1400">
              <a:solidFill>
                <a:srgbClr val="000000"/>
              </a:solidFill>
              <a:latin typeface="Arial"/>
              <a:ea typeface="Arial"/>
              <a:cs typeface="Arial"/>
              <a:sym typeface="Arial"/>
            </a:endParaRPr>
          </a:p>
          <a:p>
            <a:pPr indent="0" lvl="0" marL="9144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Folder for each student to contain:</a:t>
            </a:r>
            <a:endParaRPr sz="1400">
              <a:solidFill>
                <a:srgbClr val="000000"/>
              </a:solidFill>
              <a:latin typeface="Arial"/>
              <a:ea typeface="Arial"/>
              <a:cs typeface="Arial"/>
              <a:sym typeface="Arial"/>
            </a:endParaRPr>
          </a:p>
          <a:p>
            <a:pPr indent="-297497" lvl="1" marL="9144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Demonstration Card</a:t>
            </a:r>
            <a:endParaRPr sz="1400">
              <a:solidFill>
                <a:srgbClr val="000000"/>
              </a:solidFill>
              <a:latin typeface="Arial"/>
              <a:ea typeface="Arial"/>
              <a:cs typeface="Arial"/>
              <a:sym typeface="Arial"/>
            </a:endParaRPr>
          </a:p>
          <a:p>
            <a:pPr indent="-297497" lvl="1" marL="9144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Safety Test</a:t>
            </a:r>
            <a:endParaRPr sz="1400">
              <a:solidFill>
                <a:srgbClr val="000000"/>
              </a:solidFill>
              <a:latin typeface="Arial"/>
              <a:ea typeface="Arial"/>
              <a:cs typeface="Arial"/>
              <a:sym typeface="Arial"/>
            </a:endParaRPr>
          </a:p>
          <a:p>
            <a:pPr indent="-297497" lvl="1" marL="9144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Machine Use Policy/Student and Parent Signature on Safety Statement</a:t>
            </a:r>
            <a:endParaRPr sz="1400">
              <a:solidFill>
                <a:srgbClr val="000000"/>
              </a:solidFill>
              <a:latin typeface="Arial"/>
              <a:ea typeface="Arial"/>
              <a:cs typeface="Arial"/>
              <a:sym typeface="Arial"/>
            </a:endParaRPr>
          </a:p>
          <a:p>
            <a:pPr indent="0" lvl="0" marL="9144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Photo of projects</a:t>
            </a:r>
            <a:endParaRPr sz="1400">
              <a:solidFill>
                <a:srgbClr val="000000"/>
              </a:solidFill>
              <a:latin typeface="Arial"/>
              <a:ea typeface="Arial"/>
              <a:cs typeface="Arial"/>
              <a:sym typeface="Arial"/>
            </a:endParaRPr>
          </a:p>
          <a:p>
            <a:pPr indent="0" lvl="0" marL="4572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Storage System for folders and photos.  Keep for three years post graduation.</a:t>
            </a:r>
            <a:endParaRPr sz="1400">
              <a:solidFill>
                <a:srgbClr val="000000"/>
              </a:solidFill>
              <a:latin typeface="Arial"/>
              <a:ea typeface="Arial"/>
              <a:cs typeface="Arial"/>
              <a:sym typeface="Arial"/>
            </a:endParaRPr>
          </a:p>
          <a:p>
            <a:pPr indent="0" lvl="0" marL="4572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Push Stick/Push Block (all students must have them or access to them).</a:t>
            </a:r>
            <a:endParaRPr sz="1400">
              <a:solidFill>
                <a:srgbClr val="000000"/>
              </a:solidFill>
              <a:latin typeface="Arial"/>
              <a:ea typeface="Arial"/>
              <a:cs typeface="Arial"/>
              <a:sym typeface="Arial"/>
            </a:endParaRPr>
          </a:p>
          <a:p>
            <a:pPr indent="0" lvl="0" marL="4572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Disclaimer that the SawStop™ will not protect a student.</a:t>
            </a:r>
            <a:endParaRPr sz="1400">
              <a:solidFill>
                <a:srgbClr val="000000"/>
              </a:solidFill>
              <a:latin typeface="Arial"/>
              <a:ea typeface="Arial"/>
              <a:cs typeface="Arial"/>
              <a:sym typeface="Arial"/>
            </a:endParaRPr>
          </a:p>
          <a:p>
            <a:pPr indent="0" lvl="0" marL="4572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Handouts</a:t>
            </a:r>
            <a:r>
              <a:rPr lang="en" sz="1400">
                <a:solidFill>
                  <a:srgbClr val="000000"/>
                </a:solidFill>
                <a:latin typeface="Arial"/>
                <a:ea typeface="Arial"/>
                <a:cs typeface="Arial"/>
                <a:sym typeface="Arial"/>
              </a:rPr>
              <a:t> with warnings and assumption of risk. (Doom and Gloom statement.)</a:t>
            </a:r>
            <a:endParaRPr sz="1400">
              <a:solidFill>
                <a:srgbClr val="000000"/>
              </a:solidFill>
              <a:latin typeface="Arial"/>
              <a:ea typeface="Arial"/>
              <a:cs typeface="Arial"/>
              <a:sym typeface="Arial"/>
            </a:endParaRPr>
          </a:p>
          <a:p>
            <a:pPr indent="0" lvl="0" marL="4572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Parent statement on the safety test answer sheet about inherent risk and discussion on safety tests.</a:t>
            </a:r>
            <a:endParaRPr sz="1400">
              <a:solidFill>
                <a:srgbClr val="000000"/>
              </a:solidFill>
              <a:latin typeface="Arial"/>
              <a:ea typeface="Arial"/>
              <a:cs typeface="Arial"/>
              <a:sym typeface="Arial"/>
            </a:endParaRPr>
          </a:p>
          <a:p>
            <a:pPr indent="0" lvl="0" marL="457200" rtl="0" algn="l">
              <a:spcBef>
                <a:spcPts val="0"/>
              </a:spcBef>
              <a:spcAft>
                <a:spcPts val="0"/>
              </a:spcAft>
              <a:buNone/>
            </a:pPr>
            <a:r>
              <a:t/>
            </a:r>
            <a:endParaRPr sz="1400">
              <a:solidFill>
                <a:srgbClr val="000000"/>
              </a:solidFill>
              <a:latin typeface="Arial"/>
              <a:ea typeface="Arial"/>
              <a:cs typeface="Arial"/>
              <a:sym typeface="Arial"/>
            </a:endParaRPr>
          </a:p>
          <a:p>
            <a:pPr indent="-297497" lvl="0" marL="457200" rtl="0" algn="l">
              <a:spcBef>
                <a:spcPts val="0"/>
              </a:spcBef>
              <a:spcAft>
                <a:spcPts val="0"/>
              </a:spcAft>
              <a:buClr>
                <a:srgbClr val="000000"/>
              </a:buClr>
              <a:buSzPct val="100000"/>
              <a:buFont typeface="Arial"/>
              <a:buChar char="●"/>
            </a:pPr>
            <a:r>
              <a:rPr lang="en" sz="1400">
                <a:solidFill>
                  <a:srgbClr val="000000"/>
                </a:solidFill>
                <a:latin typeface="Arial"/>
                <a:ea typeface="Arial"/>
                <a:cs typeface="Arial"/>
                <a:sym typeface="Arial"/>
              </a:rPr>
              <a:t>Signs in the shop:  “DO NOT OPERATE WITHOUT PERMISSION FROM THE INSTRUCTOR.”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3"/>
          <p:cNvSpPr txBox="1"/>
          <p:nvPr>
            <p:ph type="title"/>
          </p:nvPr>
        </p:nvSpPr>
        <p:spPr>
          <a:xfrm>
            <a:off x="819150" y="4015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Who should approve the safety program?</a:t>
            </a:r>
            <a:endParaRPr/>
          </a:p>
        </p:txBody>
      </p:sp>
      <p:sp>
        <p:nvSpPr>
          <p:cNvPr id="188" name="Google Shape;188;p23"/>
          <p:cNvSpPr txBox="1"/>
          <p:nvPr>
            <p:ph idx="1" type="body"/>
          </p:nvPr>
        </p:nvSpPr>
        <p:spPr>
          <a:xfrm>
            <a:off x="819150" y="1265450"/>
            <a:ext cx="7505700" cy="3352500"/>
          </a:xfrm>
          <a:prstGeom prst="rect">
            <a:avLst/>
          </a:prstGeom>
        </p:spPr>
        <p:txBody>
          <a:bodyPr anchorCtr="0" anchor="t" bIns="91425" lIns="91425" spcFirstLastPara="1" rIns="91425" wrap="square" tIns="91425">
            <a:normAutofit fontScale="85000" lnSpcReduction="20000"/>
          </a:bodyPr>
          <a:lstStyle/>
          <a:p>
            <a:pPr indent="-352742" lvl="0" marL="457200" rtl="0" algn="l">
              <a:spcBef>
                <a:spcPts val="0"/>
              </a:spcBef>
              <a:spcAft>
                <a:spcPts val="0"/>
              </a:spcAft>
              <a:buClr>
                <a:srgbClr val="1F2021"/>
              </a:buClr>
              <a:buSzPct val="100000"/>
              <a:buAutoNum type="arabicPeriod"/>
            </a:pPr>
            <a:r>
              <a:rPr b="1" lang="en" sz="2300">
                <a:solidFill>
                  <a:srgbClr val="1F2021"/>
                </a:solidFill>
                <a:highlight>
                  <a:srgbClr val="FFFFFF"/>
                </a:highlight>
              </a:rPr>
              <a:t>District subject matter council</a:t>
            </a:r>
            <a:endParaRPr b="1" sz="2300">
              <a:solidFill>
                <a:srgbClr val="1F2021"/>
              </a:solidFill>
              <a:highlight>
                <a:srgbClr val="FFFFFF"/>
              </a:highlight>
            </a:endParaRPr>
          </a:p>
          <a:p>
            <a:pPr indent="-352742" lvl="0" marL="457200" rtl="0" algn="l">
              <a:spcBef>
                <a:spcPts val="0"/>
              </a:spcBef>
              <a:spcAft>
                <a:spcPts val="0"/>
              </a:spcAft>
              <a:buClr>
                <a:srgbClr val="1F2021"/>
              </a:buClr>
              <a:buSzPct val="100000"/>
              <a:buAutoNum type="arabicPeriod"/>
            </a:pPr>
            <a:r>
              <a:rPr b="1" lang="en" sz="2300">
                <a:solidFill>
                  <a:srgbClr val="1F2021"/>
                </a:solidFill>
                <a:highlight>
                  <a:srgbClr val="FFFFFF"/>
                </a:highlight>
              </a:rPr>
              <a:t>District Safety Director/Manager</a:t>
            </a:r>
            <a:endParaRPr b="1" sz="2300">
              <a:solidFill>
                <a:srgbClr val="1F2021"/>
              </a:solidFill>
              <a:highlight>
                <a:srgbClr val="FFFFFF"/>
              </a:highlight>
            </a:endParaRPr>
          </a:p>
          <a:p>
            <a:pPr indent="-352742" lvl="0" marL="457200" rtl="0" algn="l">
              <a:spcBef>
                <a:spcPts val="0"/>
              </a:spcBef>
              <a:spcAft>
                <a:spcPts val="0"/>
              </a:spcAft>
              <a:buClr>
                <a:srgbClr val="1F2021"/>
              </a:buClr>
              <a:buSzPct val="100000"/>
              <a:buAutoNum type="arabicPeriod"/>
            </a:pPr>
            <a:r>
              <a:rPr b="1" lang="en" sz="2300">
                <a:solidFill>
                  <a:srgbClr val="1F2021"/>
                </a:solidFill>
                <a:highlight>
                  <a:srgbClr val="FFFFFF"/>
                </a:highlight>
              </a:rPr>
              <a:t>Executive council/</a:t>
            </a:r>
            <a:r>
              <a:rPr b="1" lang="en" sz="2300">
                <a:solidFill>
                  <a:srgbClr val="1F2021"/>
                </a:solidFill>
                <a:highlight>
                  <a:srgbClr val="FFFFFF"/>
                </a:highlight>
              </a:rPr>
              <a:t>superintendent's </a:t>
            </a:r>
            <a:r>
              <a:rPr b="1" lang="en" sz="2300">
                <a:solidFill>
                  <a:srgbClr val="1F2021"/>
                </a:solidFill>
                <a:highlight>
                  <a:srgbClr val="FFFFFF"/>
                </a:highlight>
              </a:rPr>
              <a:t>office</a:t>
            </a:r>
            <a:endParaRPr b="1" sz="2300">
              <a:solidFill>
                <a:srgbClr val="1F2021"/>
              </a:solidFill>
              <a:highlight>
                <a:srgbClr val="FFFFFF"/>
              </a:highlight>
            </a:endParaRPr>
          </a:p>
          <a:p>
            <a:pPr indent="-352742" lvl="0" marL="457200" rtl="0" algn="l">
              <a:spcBef>
                <a:spcPts val="0"/>
              </a:spcBef>
              <a:spcAft>
                <a:spcPts val="0"/>
              </a:spcAft>
              <a:buClr>
                <a:srgbClr val="1F2021"/>
              </a:buClr>
              <a:buSzPct val="100000"/>
              <a:buAutoNum type="arabicPeriod"/>
            </a:pPr>
            <a:r>
              <a:rPr b="1" lang="en" sz="2300">
                <a:solidFill>
                  <a:srgbClr val="1F2021"/>
                </a:solidFill>
                <a:highlight>
                  <a:srgbClr val="FFFFFF"/>
                </a:highlight>
              </a:rPr>
              <a:t>Board of Education.</a:t>
            </a:r>
            <a:endParaRPr b="1" sz="2300">
              <a:solidFill>
                <a:srgbClr val="1F2021"/>
              </a:solidFill>
              <a:highlight>
                <a:srgbClr val="FFFFFF"/>
              </a:highlight>
            </a:endParaRPr>
          </a:p>
          <a:p>
            <a:pPr indent="0" lvl="0" marL="0" rtl="0" algn="l">
              <a:spcBef>
                <a:spcPts val="3800"/>
              </a:spcBef>
              <a:spcAft>
                <a:spcPts val="0"/>
              </a:spcAft>
              <a:buNone/>
            </a:pPr>
            <a:r>
              <a:rPr b="1" lang="en" sz="2300">
                <a:solidFill>
                  <a:srgbClr val="1F2021"/>
                </a:solidFill>
                <a:highlight>
                  <a:srgbClr val="FFFFFF"/>
                </a:highlight>
              </a:rPr>
              <a:t>In the Grossmont Union High School District, we are a part of the Joint Powers Authority.  This is the self-insurance entity for San Diego County Office of Education.  Their lawyers required all of this training.</a:t>
            </a:r>
            <a:endParaRPr b="1" sz="2300">
              <a:solidFill>
                <a:srgbClr val="1F2021"/>
              </a:solidFill>
              <a:highlight>
                <a:srgbClr val="FFFFFF"/>
              </a:highlight>
            </a:endParaRPr>
          </a:p>
          <a:p>
            <a:pPr indent="0" lvl="0" marL="0" rtl="0" algn="l">
              <a:spcBef>
                <a:spcPts val="380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ph type="title"/>
          </p:nvPr>
        </p:nvSpPr>
        <p:spPr>
          <a:xfrm>
            <a:off x="819150" y="4459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Ways to administer the program/test</a:t>
            </a:r>
            <a:endParaRPr/>
          </a:p>
        </p:txBody>
      </p:sp>
      <p:sp>
        <p:nvSpPr>
          <p:cNvPr id="194" name="Google Shape;194;p24"/>
          <p:cNvSpPr txBox="1"/>
          <p:nvPr>
            <p:ph idx="1" type="body"/>
          </p:nvPr>
        </p:nvSpPr>
        <p:spPr>
          <a:xfrm>
            <a:off x="819150" y="1132300"/>
            <a:ext cx="7505700" cy="33063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Lecture/demonstration - Review the section while showing the tools/machines.  Demonstrate the safety and proper use of each.</a:t>
            </a:r>
            <a:endParaRPr/>
          </a:p>
          <a:p>
            <a:pPr indent="-298450" lvl="1" marL="914400" rtl="0" algn="l">
              <a:spcBef>
                <a:spcPts val="0"/>
              </a:spcBef>
              <a:spcAft>
                <a:spcPts val="0"/>
              </a:spcAft>
              <a:buSzPts val="1100"/>
              <a:buChar char="○"/>
            </a:pPr>
            <a:r>
              <a:rPr lang="en"/>
              <a:t>Immediately have students take the test for that section.</a:t>
            </a:r>
            <a:endParaRPr/>
          </a:p>
          <a:p>
            <a:pPr indent="-298450" lvl="1" marL="914400" rtl="0" algn="l">
              <a:spcBef>
                <a:spcPts val="0"/>
              </a:spcBef>
              <a:spcAft>
                <a:spcPts val="0"/>
              </a:spcAft>
              <a:buSzPts val="1100"/>
              <a:buChar char="○"/>
            </a:pPr>
            <a:r>
              <a:rPr lang="en"/>
              <a:t>Grade and return for corrections.</a:t>
            </a:r>
            <a:endParaRPr/>
          </a:p>
          <a:p>
            <a:pPr indent="-311150" lvl="0" marL="457200" rtl="0" algn="l">
              <a:spcBef>
                <a:spcPts val="0"/>
              </a:spcBef>
              <a:spcAft>
                <a:spcPts val="0"/>
              </a:spcAft>
              <a:buSzPts val="1300"/>
              <a:buChar char="●"/>
            </a:pPr>
            <a:r>
              <a:rPr lang="en"/>
              <a:t>Have students (advanced) prepare and present a machine or tool set.  Review the safety information packet.</a:t>
            </a:r>
            <a:endParaRPr/>
          </a:p>
          <a:p>
            <a:pPr indent="-298450" lvl="1" marL="914400" rtl="0" algn="l">
              <a:spcBef>
                <a:spcPts val="0"/>
              </a:spcBef>
              <a:spcAft>
                <a:spcPts val="0"/>
              </a:spcAft>
              <a:buSzPts val="1100"/>
              <a:buChar char="○"/>
            </a:pPr>
            <a:r>
              <a:rPr lang="en"/>
              <a:t>Have students work together to complete that section of the test.</a:t>
            </a:r>
            <a:endParaRPr/>
          </a:p>
          <a:p>
            <a:pPr indent="-298450" lvl="1" marL="914400" rtl="0" algn="l">
              <a:spcBef>
                <a:spcPts val="0"/>
              </a:spcBef>
              <a:spcAft>
                <a:spcPts val="0"/>
              </a:spcAft>
              <a:buSzPts val="1100"/>
              <a:buChar char="○"/>
            </a:pPr>
            <a:r>
              <a:rPr lang="en"/>
              <a:t>Grade and review.</a:t>
            </a:r>
            <a:endParaRPr/>
          </a:p>
          <a:p>
            <a:pPr indent="-298450" lvl="1" marL="914400" rtl="0" algn="l">
              <a:spcBef>
                <a:spcPts val="0"/>
              </a:spcBef>
              <a:spcAft>
                <a:spcPts val="0"/>
              </a:spcAft>
              <a:buSzPts val="1100"/>
              <a:buChar char="○"/>
            </a:pPr>
            <a:r>
              <a:rPr lang="en"/>
              <a:t>Complete corrections.</a:t>
            </a:r>
            <a:endParaRPr/>
          </a:p>
          <a:p>
            <a:pPr indent="-311150" lvl="0" marL="457200" rtl="0" algn="l">
              <a:spcBef>
                <a:spcPts val="0"/>
              </a:spcBef>
              <a:spcAft>
                <a:spcPts val="0"/>
              </a:spcAft>
              <a:buSzPts val="1300"/>
              <a:buChar char="●"/>
            </a:pPr>
            <a:r>
              <a:rPr lang="en"/>
              <a: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600"/>
              <a:t>Documentation, documentation, documentation…</a:t>
            </a:r>
            <a:endParaRPr sz="2600"/>
          </a:p>
        </p:txBody>
      </p:sp>
      <p:sp>
        <p:nvSpPr>
          <p:cNvPr id="200" name="Google Shape;200;p2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sz="1800"/>
              <a:t>Keep documentation of demonstration attendance.</a:t>
            </a:r>
            <a:endParaRPr sz="1800"/>
          </a:p>
          <a:p>
            <a:pPr indent="-342900" lvl="0" marL="457200" rtl="0" algn="l">
              <a:spcBef>
                <a:spcPts val="0"/>
              </a:spcBef>
              <a:spcAft>
                <a:spcPts val="0"/>
              </a:spcAft>
              <a:buSzPts val="1800"/>
              <a:buChar char="●"/>
            </a:pPr>
            <a:r>
              <a:rPr lang="en" sz="1800"/>
              <a:t>Keep documentation of guided practice.</a:t>
            </a:r>
            <a:endParaRPr sz="1800"/>
          </a:p>
          <a:p>
            <a:pPr indent="-342900" lvl="0" marL="457200" rtl="0" algn="l">
              <a:spcBef>
                <a:spcPts val="0"/>
              </a:spcBef>
              <a:spcAft>
                <a:spcPts val="0"/>
              </a:spcAft>
              <a:buSzPts val="1800"/>
              <a:buChar char="●"/>
            </a:pPr>
            <a:r>
              <a:rPr lang="en" sz="1800"/>
              <a:t>Students must ask permission to use a machine.</a:t>
            </a:r>
            <a:endParaRPr sz="1800"/>
          </a:p>
          <a:p>
            <a:pPr indent="-342900" lvl="0" marL="457200" rtl="0" algn="l">
              <a:spcBef>
                <a:spcPts val="0"/>
              </a:spcBef>
              <a:spcAft>
                <a:spcPts val="0"/>
              </a:spcAft>
              <a:buSzPts val="1800"/>
              <a:buChar char="●"/>
            </a:pPr>
            <a:r>
              <a:rPr lang="en" sz="1800"/>
              <a:t>Keep all safety tests, permissions, “doom and gloom” statement for three years.</a:t>
            </a:r>
            <a:endParaRPr sz="1800"/>
          </a:p>
          <a:p>
            <a:pPr indent="-342900" lvl="0" marL="457200" rtl="0" algn="l">
              <a:spcBef>
                <a:spcPts val="0"/>
              </a:spcBef>
              <a:spcAft>
                <a:spcPts val="0"/>
              </a:spcAft>
              <a:buSzPts val="1800"/>
              <a:buChar char="●"/>
            </a:pPr>
            <a:r>
              <a:rPr lang="en" sz="1800"/>
              <a:t>Protect yourself.</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6"/>
          <p:cNvSpPr txBox="1"/>
          <p:nvPr>
            <p:ph type="ctrTitle"/>
          </p:nvPr>
        </p:nvSpPr>
        <p:spPr>
          <a:xfrm>
            <a:off x="1405575" y="1822825"/>
            <a:ext cx="6000600" cy="1448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Next Steps &amp; 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