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1"/>
  </p:notesMasterIdLst>
  <p:sldIdLst>
    <p:sldId id="1876" r:id="rId2"/>
    <p:sldId id="1866" r:id="rId3"/>
    <p:sldId id="1877" r:id="rId4"/>
    <p:sldId id="1448" r:id="rId5"/>
    <p:sldId id="1517" r:id="rId6"/>
    <p:sldId id="1524" r:id="rId7"/>
    <p:sldId id="1845" r:id="rId8"/>
    <p:sldId id="302" r:id="rId9"/>
    <p:sldId id="303" r:id="rId10"/>
    <p:sldId id="258" r:id="rId11"/>
    <p:sldId id="260" r:id="rId12"/>
    <p:sldId id="306" r:id="rId13"/>
    <p:sldId id="307" r:id="rId14"/>
    <p:sldId id="308" r:id="rId15"/>
    <p:sldId id="272" r:id="rId16"/>
    <p:sldId id="309" r:id="rId17"/>
    <p:sldId id="261" r:id="rId18"/>
    <p:sldId id="266" r:id="rId19"/>
    <p:sldId id="1878" r:id="rId20"/>
    <p:sldId id="1822" r:id="rId21"/>
    <p:sldId id="1770" r:id="rId22"/>
    <p:sldId id="1841" r:id="rId23"/>
    <p:sldId id="1762" r:id="rId24"/>
    <p:sldId id="1282" r:id="rId25"/>
    <p:sldId id="1774" r:id="rId26"/>
    <p:sldId id="296" r:id="rId27"/>
    <p:sldId id="1773" r:id="rId28"/>
    <p:sldId id="319" r:id="rId29"/>
    <p:sldId id="1763" r:id="rId30"/>
    <p:sldId id="1823" r:id="rId31"/>
    <p:sldId id="815" r:id="rId32"/>
    <p:sldId id="1033" r:id="rId33"/>
    <p:sldId id="850" r:id="rId34"/>
    <p:sldId id="829" r:id="rId35"/>
    <p:sldId id="822" r:id="rId36"/>
    <p:sldId id="826" r:id="rId37"/>
    <p:sldId id="818" r:id="rId38"/>
    <p:sldId id="1764" r:id="rId39"/>
    <p:sldId id="1824" r:id="rId40"/>
    <p:sldId id="1765" r:id="rId41"/>
    <p:sldId id="1776" r:id="rId42"/>
    <p:sldId id="1767" r:id="rId43"/>
    <p:sldId id="1825" r:id="rId44"/>
    <p:sldId id="1768" r:id="rId45"/>
    <p:sldId id="1816" r:id="rId46"/>
    <p:sldId id="1280" r:id="rId47"/>
    <p:sldId id="1769" r:id="rId48"/>
    <p:sldId id="1777" r:id="rId49"/>
    <p:sldId id="1826" r:id="rId50"/>
    <p:sldId id="1778" r:id="rId51"/>
    <p:sldId id="1839" r:id="rId52"/>
    <p:sldId id="1779" r:id="rId53"/>
    <p:sldId id="1840" r:id="rId54"/>
    <p:sldId id="1780" r:id="rId55"/>
    <p:sldId id="1781" r:id="rId56"/>
    <p:sldId id="1794" r:id="rId57"/>
    <p:sldId id="1782" r:id="rId58"/>
    <p:sldId id="1783" r:id="rId59"/>
    <p:sldId id="1784" r:id="rId60"/>
    <p:sldId id="1793" r:id="rId61"/>
    <p:sldId id="1867" r:id="rId62"/>
    <p:sldId id="1785" r:id="rId63"/>
    <p:sldId id="1786" r:id="rId64"/>
    <p:sldId id="1787" r:id="rId65"/>
    <p:sldId id="1788" r:id="rId66"/>
    <p:sldId id="1843" r:id="rId67"/>
    <p:sldId id="1789" r:id="rId68"/>
    <p:sldId id="1859" r:id="rId69"/>
    <p:sldId id="1860" r:id="rId70"/>
    <p:sldId id="1790" r:id="rId71"/>
    <p:sldId id="1861" r:id="rId72"/>
    <p:sldId id="1848" r:id="rId73"/>
    <p:sldId id="1846" r:id="rId74"/>
    <p:sldId id="1847" r:id="rId75"/>
    <p:sldId id="1858" r:id="rId76"/>
    <p:sldId id="1796" r:id="rId77"/>
    <p:sldId id="1801" r:id="rId78"/>
    <p:sldId id="1802" r:id="rId79"/>
    <p:sldId id="1803" r:id="rId80"/>
    <p:sldId id="1862" r:id="rId81"/>
    <p:sldId id="1863" r:id="rId82"/>
    <p:sldId id="1849" r:id="rId83"/>
    <p:sldId id="332" r:id="rId84"/>
    <p:sldId id="367" r:id="rId85"/>
    <p:sldId id="368" r:id="rId86"/>
    <p:sldId id="1294" r:id="rId87"/>
    <p:sldId id="1864" r:id="rId88"/>
    <p:sldId id="1865" r:id="rId89"/>
    <p:sldId id="1868" r:id="rId90"/>
    <p:sldId id="1850" r:id="rId91"/>
    <p:sldId id="1799" r:id="rId92"/>
    <p:sldId id="1758" r:id="rId93"/>
    <p:sldId id="331" r:id="rId94"/>
    <p:sldId id="1807" r:id="rId95"/>
    <p:sldId id="1283" r:id="rId96"/>
    <p:sldId id="1855" r:id="rId97"/>
    <p:sldId id="1808" r:id="rId98"/>
    <p:sldId id="1284" r:id="rId99"/>
    <p:sldId id="1809" r:id="rId100"/>
    <p:sldId id="1812" r:id="rId101"/>
    <p:sldId id="1810" r:id="rId102"/>
    <p:sldId id="317" r:id="rId103"/>
    <p:sldId id="1811" r:id="rId104"/>
    <p:sldId id="1760" r:id="rId105"/>
    <p:sldId id="1761" r:id="rId106"/>
    <p:sldId id="326" r:id="rId107"/>
    <p:sldId id="325" r:id="rId108"/>
    <p:sldId id="327" r:id="rId109"/>
    <p:sldId id="328" r:id="rId110"/>
    <p:sldId id="314" r:id="rId111"/>
    <p:sldId id="322" r:id="rId112"/>
    <p:sldId id="1295" r:id="rId113"/>
    <p:sldId id="313" r:id="rId114"/>
    <p:sldId id="1813" r:id="rId115"/>
    <p:sldId id="315" r:id="rId116"/>
    <p:sldId id="316" r:id="rId117"/>
    <p:sldId id="1819" r:id="rId118"/>
    <p:sldId id="1820" r:id="rId119"/>
    <p:sldId id="1814" r:id="rId120"/>
    <p:sldId id="1821" r:id="rId121"/>
    <p:sldId id="1851" r:id="rId122"/>
    <p:sldId id="1856" r:id="rId123"/>
    <p:sldId id="1853" r:id="rId124"/>
    <p:sldId id="1842" r:id="rId125"/>
    <p:sldId id="1730" r:id="rId126"/>
    <p:sldId id="1869" r:id="rId127"/>
    <p:sldId id="1870" r:id="rId128"/>
    <p:sldId id="1872" r:id="rId129"/>
    <p:sldId id="1873" r:id="rId130"/>
    <p:sldId id="1874" r:id="rId131"/>
    <p:sldId id="1871" r:id="rId132"/>
    <p:sldId id="1875" r:id="rId133"/>
    <p:sldId id="1749" r:id="rId134"/>
    <p:sldId id="1750" r:id="rId135"/>
    <p:sldId id="1736" r:id="rId136"/>
    <p:sldId id="1732" r:id="rId137"/>
    <p:sldId id="1734" r:id="rId138"/>
    <p:sldId id="1737" r:id="rId139"/>
    <p:sldId id="1733" r:id="rId140"/>
    <p:sldId id="1751" r:id="rId141"/>
    <p:sldId id="1844" r:id="rId142"/>
    <p:sldId id="1857" r:id="rId143"/>
    <p:sldId id="1752" r:id="rId144"/>
    <p:sldId id="1753" r:id="rId145"/>
    <p:sldId id="1754" r:id="rId146"/>
    <p:sldId id="1755" r:id="rId147"/>
    <p:sldId id="1756" r:id="rId148"/>
    <p:sldId id="1757" r:id="rId149"/>
    <p:sldId id="1735" r:id="rId15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0113"/>
    <p:restoredTop sz="94657"/>
  </p:normalViewPr>
  <p:slideViewPr>
    <p:cSldViewPr snapToGrid="0">
      <p:cViewPr varScale="1">
        <p:scale>
          <a:sx n="88" d="100"/>
          <a:sy n="88" d="100"/>
        </p:scale>
        <p:origin x="584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heme" Target="theme/theme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D843BF-7A00-5A4C-AB18-7B7FBC235FCF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8B89EA-D63C-0D40-A8FC-29888E59DD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222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88387E-F049-D94D-BD32-B9CED1090A3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295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88387E-F049-D94D-BD32-B9CED1090A3B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457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26BD7-C86E-15A8-48D7-E807D62AC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132C74-7F01-9824-9D83-D5492F030D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D59394-6B4A-2D45-4D10-7A80F3BFA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13DF-3607-2341-874D-1BC46DA6AC7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CA4282-13F9-47CB-F2FD-1DFC64153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B127A9-90D7-0A83-7F06-6337A1D48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77D9F-A75B-994F-B05C-21A709616F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53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2569E-2FB0-1A9C-9203-9C87D8C14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632DF-647B-092D-20CC-4A7C4B62F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35DDA8-0F0E-05CD-0F5B-16305C07F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13DF-3607-2341-874D-1BC46DA6AC7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F72BF-6ED2-B5C0-DD1E-CCCEACEB3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F762A8-7CA3-2879-6469-7F38DCDC0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77D9F-A75B-994F-B05C-21A709616F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262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192A7-AAD9-4FC3-A715-739481BD0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CEABD0-45DF-D7BB-ED44-A24FF2F5AD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0459EF-1413-37B7-8B63-3FA4D4B77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13DF-3607-2341-874D-1BC46DA6AC7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2460A-CC32-546A-8AEE-C6663C676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853DE-C4EC-8DA8-DEDC-435E7239E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77D9F-A75B-994F-B05C-21A709616F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417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6C1A2-8723-96EF-3767-143B02672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5263D-E9FA-A9C5-F2EA-A684EACBA0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C72470-3653-A27F-5EC1-4CD603B144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694E1E-F635-924D-151A-A041BCF69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13DF-3607-2341-874D-1BC46DA6AC7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2CFB3F-0D67-D3C4-1FCA-C9AD8F8C6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B7E025-6658-CB36-D68C-211F5DEFA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77D9F-A75B-994F-B05C-21A709616F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474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5AC06-55EA-A1B0-C413-E44119264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0F6DA4-567B-B86F-C6DB-5F0273413B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5B5930-D9B3-4CD5-0249-98281967F5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99D3A6-1299-6E25-E469-EAEE47765A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E2C73D-71E9-EFEF-F140-D31EAA34A0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F7B71F-548B-992A-80A3-A2A9BC516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13DF-3607-2341-874D-1BC46DA6AC7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3E9C48-D713-DD9B-9078-918A397DB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3A20F3-A778-A8F5-41D0-022874456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77D9F-A75B-994F-B05C-21A709616F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955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517A2-D839-4E93-46FC-D935A3044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1DF9C6-7E83-9600-6325-927422EF3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13DF-3607-2341-874D-1BC46DA6AC7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871D54-81AE-C9DE-E78E-B2B188A56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E54E82-6A02-EBF8-34B1-4AD3FF3A5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77D9F-A75B-994F-B05C-21A709616F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960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DBD21B-1485-EA9E-F469-7A1700B1E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13DF-3607-2341-874D-1BC46DA6AC7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28A694-A401-2DD4-1F95-F077566F1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1A030A-6B04-99C7-5523-84A62D8D5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77D9F-A75B-994F-B05C-21A709616F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19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E2AB1-237F-300E-B88D-1FFADBD2C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A3223-F9E2-5943-B479-71724A0B8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B5EF09-C190-71A8-4B75-59B45036A2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B05E43-19CF-8DFF-97F5-6E545CEF0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13DF-3607-2341-874D-1BC46DA6AC7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423864-76C8-0200-69BC-042E0DC5E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5D5A5F-AEC3-C35C-A323-56807857D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77D9F-A75B-994F-B05C-21A709616F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990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D4B78-D57D-69BB-BB85-E178D4E12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7E0CB8-79ED-7C0B-00CA-D445A60FE3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311080-843A-F639-D071-3B4E42DF7A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08A3A8-4887-E048-CA6A-0D961B149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13DF-3607-2341-874D-1BC46DA6AC7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2E636B-7CA8-9038-2A4B-DB1D3BE1A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6C555B-B74F-4313-AFDB-3FE55D10A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77D9F-A75B-994F-B05C-21A709616F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075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F0C38-5B7B-DEAE-D432-73594DB2A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2FB623-5785-627F-CFB6-79E3AE9E87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8FCF8F-5DC2-FA5F-4B0A-B168E73E2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13DF-3607-2341-874D-1BC46DA6AC7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40F159-5462-CA9F-8D21-3781865B2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BA51D-609D-574A-3268-C39B5EF3C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77D9F-A75B-994F-B05C-21A709616F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450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ED319A-1E66-ED61-AAB2-348EEA0184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82B5D7-DB41-BA12-1381-44B3551772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9D41F9-B8B0-16D6-A2EF-553C5BC15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F13DF-3607-2341-874D-1BC46DA6AC7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10CB3-CD40-6F8D-AC62-BE5FB26B3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F92423-7B44-6D59-9587-B60B81F82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77D9F-A75B-994F-B05C-21A709616F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972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50E61C-B2E5-E63E-DE7C-977C5A101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4F5E20-4AB3-B88B-C7BF-73F65CD49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53CD63-86B4-9991-CC3A-4829AB2FFB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CF13DF-3607-2341-874D-1BC46DA6AC7E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E059BE-6E0B-834F-C9F7-7C01E0975C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952DB1-23C3-FA39-049E-F48B1286D4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577D9F-A75B-994F-B05C-21A709616F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098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7" Type="http://schemas.openxmlformats.org/officeDocument/2006/relationships/image" Target="../media/image82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gif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B752F4-4CC1-7C9E-567D-40E79025E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08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7E2364-5B6B-B958-8122-989FEB2A9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860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5488116-CEF2-1DFC-26BA-5DD2791C2DCE}"/>
              </a:ext>
            </a:extLst>
          </p:cNvPr>
          <p:cNvSpPr txBox="1"/>
          <p:nvPr/>
        </p:nvSpPr>
        <p:spPr>
          <a:xfrm>
            <a:off x="582168" y="6273225"/>
            <a:ext cx="11027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</a:rPr>
              <a:t>The best commentary on the </a:t>
            </a: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Bible i</a:t>
            </a:r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</a:rPr>
              <a:t>s the </a:t>
            </a: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BIBLE!</a:t>
            </a:r>
          </a:p>
        </p:txBody>
      </p:sp>
    </p:spTree>
    <p:extLst>
      <p:ext uri="{BB962C8B-B14F-4D97-AF65-F5344CB8AC3E}">
        <p14:creationId xmlns:p14="http://schemas.microsoft.com/office/powerpoint/2010/main" val="2061905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5E4D01-AD0E-35EC-0BA8-39EC99E57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5A49F6-061F-5C24-C2E9-63C80A47D157}"/>
              </a:ext>
            </a:extLst>
          </p:cNvPr>
          <p:cNvSpPr txBox="1"/>
          <p:nvPr/>
        </p:nvSpPr>
        <p:spPr>
          <a:xfrm>
            <a:off x="475489" y="1066258"/>
            <a:ext cx="376732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</a:rPr>
              <a:t>If you ever want to know what something means in the </a:t>
            </a: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Bible, </a:t>
            </a:r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</a:rPr>
              <a:t>look through the </a:t>
            </a: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Bible </a:t>
            </a:r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</a:rPr>
              <a:t>and discover what the </a:t>
            </a: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Bible</a:t>
            </a:r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</a:rPr>
              <a:t> has to say about the </a:t>
            </a: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Bible!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687F88-34F9-835F-B02C-2DD2D04E3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304" y="0"/>
            <a:ext cx="7473696" cy="698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10835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B5D578-A718-9BF7-DC67-B07DEB2B2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9247FE-77AD-8F6D-93BD-CF7A6BE249EE}"/>
              </a:ext>
            </a:extLst>
          </p:cNvPr>
          <p:cNvSpPr txBox="1"/>
          <p:nvPr/>
        </p:nvSpPr>
        <p:spPr>
          <a:xfrm>
            <a:off x="7157792" y="1736166"/>
            <a:ext cx="4144192" cy="2165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4000" kern="100" dirty="0">
                <a:solidFill>
                  <a:srgbClr val="00B05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3 different </a:t>
            </a:r>
            <a:r>
              <a:rPr lang="en-US" sz="4000" kern="100" dirty="0">
                <a:solidFill>
                  <a:srgbClr val="FAE38F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Greek words for </a:t>
            </a:r>
            <a:r>
              <a:rPr lang="en-US" sz="4000" kern="1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“SAW”</a:t>
            </a:r>
          </a:p>
        </p:txBody>
      </p:sp>
      <p:pic>
        <p:nvPicPr>
          <p:cNvPr id="4" name="Picture 3" descr="A painting of a person talking to a person&#10;&#10;AI-generated content may be incorrect.">
            <a:extLst>
              <a:ext uri="{FF2B5EF4-FFF2-40B4-BE49-F238E27FC236}">
                <a16:creationId xmlns:a16="http://schemas.microsoft.com/office/drawing/2014/main" id="{9B60948C-191A-5882-3B23-ACD1B00A6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372" y="326571"/>
            <a:ext cx="5769428" cy="6204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529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1FD150-64DD-B426-5666-9EA1B09C621E}"/>
              </a:ext>
            </a:extLst>
          </p:cNvPr>
          <p:cNvSpPr txBox="1"/>
          <p:nvPr/>
        </p:nvSpPr>
        <p:spPr>
          <a:xfrm>
            <a:off x="198120" y="56138"/>
            <a:ext cx="11795760" cy="68018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0" i="0" dirty="0">
                <a:solidFill>
                  <a:srgbClr val="000000"/>
                </a:solidFill>
                <a:effectLst/>
                <a:latin typeface="Bookman Old Style" panose="02050604050505020204" pitchFamily="18" charset="0"/>
              </a:rPr>
              <a:t>  </a:t>
            </a:r>
            <a:r>
              <a:rPr lang="en-US" sz="4000" b="0" i="0" dirty="0">
                <a:solidFill>
                  <a:srgbClr val="FAE38F"/>
                </a:solidFill>
                <a:effectLst/>
                <a:latin typeface="Bookman Old Style" panose="02050604050505020204" pitchFamily="18" charset="0"/>
              </a:rPr>
              <a:t>JOHN 20:3-8</a:t>
            </a:r>
          </a:p>
          <a:p>
            <a:pPr algn="ctr"/>
            <a:endParaRPr lang="en-US" sz="3200" b="0" i="0" dirty="0">
              <a:solidFill>
                <a:srgbClr val="FAE38F"/>
              </a:solidFill>
              <a:effectLst/>
              <a:latin typeface="Bookman Old Style" panose="02050604050505020204" pitchFamily="18" charset="0"/>
            </a:endParaRPr>
          </a:p>
          <a:p>
            <a:pPr algn="ctr"/>
            <a:r>
              <a:rPr lang="en-US" sz="2800" b="1" i="0" baseline="30000" dirty="0">
                <a:solidFill>
                  <a:srgbClr val="FAE38F"/>
                </a:solidFill>
                <a:effectLst/>
                <a:latin typeface="Bookman Old Style" panose="02050604050505020204" pitchFamily="18" charset="0"/>
              </a:rPr>
              <a:t>3 </a:t>
            </a:r>
            <a:r>
              <a:rPr lang="en-US" sz="2800" b="0" i="0" dirty="0">
                <a:solidFill>
                  <a:srgbClr val="FAE38F"/>
                </a:solidFill>
                <a:effectLst/>
                <a:latin typeface="Bookman Old Style" panose="02050604050505020204" pitchFamily="18" charset="0"/>
              </a:rPr>
              <a:t>So Peter and the other disciple left, and they were going to the tomb. </a:t>
            </a:r>
            <a:r>
              <a:rPr lang="en-US" sz="2800" b="1" i="0" baseline="30000" dirty="0">
                <a:solidFill>
                  <a:srgbClr val="FAE38F"/>
                </a:solidFill>
                <a:effectLst/>
                <a:latin typeface="Bookman Old Style" panose="02050604050505020204" pitchFamily="18" charset="0"/>
              </a:rPr>
              <a:t>4 </a:t>
            </a:r>
            <a:r>
              <a:rPr lang="en-US" sz="2800" b="0" i="0" dirty="0">
                <a:solidFill>
                  <a:srgbClr val="FAE38F"/>
                </a:solidFill>
                <a:effectLst/>
                <a:latin typeface="Bookman Old Style" panose="02050604050505020204" pitchFamily="18" charset="0"/>
              </a:rPr>
              <a:t>The two were running together; and the other disciple ran ahead, faster than Peter, and came to the tomb first; </a:t>
            </a:r>
            <a:r>
              <a:rPr lang="en-US" sz="2800" b="1" i="0" baseline="30000" dirty="0">
                <a:solidFill>
                  <a:srgbClr val="FAE38F"/>
                </a:solidFill>
                <a:effectLst/>
                <a:latin typeface="Bookman Old Style" panose="02050604050505020204" pitchFamily="18" charset="0"/>
              </a:rPr>
              <a:t>5 </a:t>
            </a:r>
            <a:r>
              <a:rPr lang="en-US" sz="2800" b="0" i="0" dirty="0">
                <a:solidFill>
                  <a:srgbClr val="FAE38F"/>
                </a:solidFill>
                <a:effectLst/>
                <a:latin typeface="Bookman Old Style" panose="02050604050505020204" pitchFamily="18" charset="0"/>
              </a:rPr>
              <a:t>and he stooped to look </a:t>
            </a:r>
            <a:r>
              <a:rPr lang="en-US" sz="2800" b="0" i="1" dirty="0">
                <a:solidFill>
                  <a:srgbClr val="FAE38F"/>
                </a:solidFill>
                <a:effectLst/>
                <a:latin typeface="Bookman Old Style" panose="02050604050505020204" pitchFamily="18" charset="0"/>
              </a:rPr>
              <a:t>in</a:t>
            </a:r>
            <a:r>
              <a:rPr lang="en-US" sz="2800" b="0" i="0" dirty="0">
                <a:solidFill>
                  <a:srgbClr val="FAE38F"/>
                </a:solidFill>
                <a:effectLst/>
                <a:latin typeface="Bookman Old Style" panose="02050604050505020204" pitchFamily="18" charset="0"/>
              </a:rPr>
              <a:t>, and </a:t>
            </a:r>
            <a:r>
              <a:rPr lang="en-US" sz="2800" b="0" i="0" dirty="0">
                <a:solidFill>
                  <a:srgbClr val="00B0F0"/>
                </a:solidFill>
                <a:effectLst/>
                <a:latin typeface="Bookman Old Style" panose="02050604050505020204" pitchFamily="18" charset="0"/>
              </a:rPr>
              <a:t>SAW</a:t>
            </a:r>
            <a:r>
              <a:rPr lang="en-US" sz="2800" b="0" i="0" dirty="0">
                <a:solidFill>
                  <a:srgbClr val="FAE38F"/>
                </a:solidFill>
                <a:effectLst/>
                <a:latin typeface="Bookman Old Style" panose="02050604050505020204" pitchFamily="18" charset="0"/>
              </a:rPr>
              <a:t> the linen wrappings lying </a:t>
            </a:r>
            <a:r>
              <a:rPr lang="en-US" sz="2800" b="0" i="1" dirty="0">
                <a:solidFill>
                  <a:srgbClr val="FAE38F"/>
                </a:solidFill>
                <a:effectLst/>
                <a:latin typeface="Bookman Old Style" panose="02050604050505020204" pitchFamily="18" charset="0"/>
              </a:rPr>
              <a:t>there</a:t>
            </a:r>
            <a:r>
              <a:rPr lang="en-US" sz="2800" b="0" i="0" dirty="0">
                <a:solidFill>
                  <a:srgbClr val="FAE38F"/>
                </a:solidFill>
                <a:effectLst/>
                <a:latin typeface="Bookman Old Style" panose="02050604050505020204" pitchFamily="18" charset="0"/>
              </a:rPr>
              <a:t>; however, he did not go in. </a:t>
            </a:r>
          </a:p>
          <a:p>
            <a:pPr algn="ctr"/>
            <a:endParaRPr lang="en-US" sz="2800" b="0" i="0" dirty="0">
              <a:solidFill>
                <a:srgbClr val="FAE38F"/>
              </a:solidFill>
              <a:effectLst/>
              <a:latin typeface="Bookman Old Style" panose="02050604050505020204" pitchFamily="18" charset="0"/>
            </a:endParaRPr>
          </a:p>
          <a:p>
            <a:pPr algn="ctr"/>
            <a:r>
              <a:rPr lang="en-US" sz="2800" b="1" i="0" baseline="30000" dirty="0">
                <a:solidFill>
                  <a:srgbClr val="FAE38F"/>
                </a:solidFill>
                <a:effectLst/>
                <a:latin typeface="Bookman Old Style" panose="02050604050505020204" pitchFamily="18" charset="0"/>
              </a:rPr>
              <a:t>6 </a:t>
            </a:r>
            <a:r>
              <a:rPr lang="en-US" sz="2800" b="0" i="0" dirty="0">
                <a:solidFill>
                  <a:srgbClr val="FAE38F"/>
                </a:solidFill>
                <a:effectLst/>
                <a:latin typeface="Bookman Old Style" panose="02050604050505020204" pitchFamily="18" charset="0"/>
              </a:rPr>
              <a:t>So Simon Peter also *came, following him, and he entered the tomb; and he </a:t>
            </a:r>
            <a:r>
              <a:rPr lang="en-US" sz="2800" b="0" i="0" dirty="0">
                <a:solidFill>
                  <a:srgbClr val="00B050"/>
                </a:solidFill>
                <a:effectLst/>
                <a:latin typeface="Bookman Old Style" panose="02050604050505020204" pitchFamily="18" charset="0"/>
              </a:rPr>
              <a:t>LOOKED AT </a:t>
            </a:r>
            <a:r>
              <a:rPr lang="en-US" sz="2800" b="0" i="0" dirty="0">
                <a:solidFill>
                  <a:srgbClr val="FAE38F"/>
                </a:solidFill>
                <a:effectLst/>
                <a:latin typeface="Bookman Old Style" panose="02050604050505020204" pitchFamily="18" charset="0"/>
              </a:rPr>
              <a:t>the linen wrappings lying </a:t>
            </a:r>
            <a:r>
              <a:rPr lang="en-US" sz="2800" b="0" i="1" dirty="0">
                <a:solidFill>
                  <a:srgbClr val="FAE38F"/>
                </a:solidFill>
                <a:effectLst/>
                <a:latin typeface="Bookman Old Style" panose="02050604050505020204" pitchFamily="18" charset="0"/>
              </a:rPr>
              <a:t>there</a:t>
            </a:r>
            <a:r>
              <a:rPr lang="en-US" sz="2800" b="0" i="0" dirty="0">
                <a:solidFill>
                  <a:srgbClr val="FAE38F"/>
                </a:solidFill>
                <a:effectLst/>
                <a:latin typeface="Bookman Old Style" panose="02050604050505020204" pitchFamily="18" charset="0"/>
              </a:rPr>
              <a:t>, </a:t>
            </a:r>
            <a:r>
              <a:rPr lang="en-US" sz="2800" b="1" i="0" baseline="30000" dirty="0">
                <a:solidFill>
                  <a:srgbClr val="FAE38F"/>
                </a:solidFill>
                <a:effectLst/>
                <a:latin typeface="Bookman Old Style" panose="02050604050505020204" pitchFamily="18" charset="0"/>
              </a:rPr>
              <a:t>7 </a:t>
            </a:r>
            <a:r>
              <a:rPr lang="en-US" sz="2800" b="0" i="0" dirty="0">
                <a:solidFill>
                  <a:srgbClr val="FAE38F"/>
                </a:solidFill>
                <a:effectLst/>
                <a:latin typeface="Bookman Old Style" panose="02050604050505020204" pitchFamily="18" charset="0"/>
              </a:rPr>
              <a:t>and the face-cloth which had been on His head, not lying with the linen wrappings but folded up in a place by itself. </a:t>
            </a:r>
          </a:p>
          <a:p>
            <a:pPr algn="ctr"/>
            <a:endParaRPr lang="en-US" sz="2800" b="0" i="0" dirty="0">
              <a:solidFill>
                <a:srgbClr val="FAE38F"/>
              </a:solidFill>
              <a:effectLst/>
              <a:latin typeface="Bookman Old Style" panose="02050604050505020204" pitchFamily="18" charset="0"/>
            </a:endParaRPr>
          </a:p>
          <a:p>
            <a:pPr algn="ctr"/>
            <a:r>
              <a:rPr lang="en-US" sz="2800" b="1" i="0" baseline="30000" dirty="0">
                <a:solidFill>
                  <a:srgbClr val="FAE38F"/>
                </a:solidFill>
                <a:effectLst/>
                <a:latin typeface="Bookman Old Style" panose="02050604050505020204" pitchFamily="18" charset="0"/>
              </a:rPr>
              <a:t>8 </a:t>
            </a:r>
            <a:r>
              <a:rPr lang="en-US" sz="2800" b="0" i="0" dirty="0">
                <a:solidFill>
                  <a:srgbClr val="FAE38F"/>
                </a:solidFill>
                <a:effectLst/>
                <a:latin typeface="Bookman Old Style" panose="02050604050505020204" pitchFamily="18" charset="0"/>
              </a:rPr>
              <a:t>So the other disciple who had first come to the tomb also entered then, and he </a:t>
            </a:r>
            <a:r>
              <a:rPr lang="en-US" sz="2800" b="0" i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</a:rPr>
              <a:t>SAW AND BELIEVED</a:t>
            </a:r>
            <a:endParaRPr lang="en-US" sz="2800" dirty="0">
              <a:solidFill>
                <a:schemeClr val="accent5">
                  <a:lumMod val="60000"/>
                  <a:lumOff val="40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671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1D8FCF-5D6F-4844-47D7-A1E07CD50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ainting of a person talking to a person&#10;&#10;AI-generated content may be incorrect.">
            <a:extLst>
              <a:ext uri="{FF2B5EF4-FFF2-40B4-BE49-F238E27FC236}">
                <a16:creationId xmlns:a16="http://schemas.microsoft.com/office/drawing/2014/main" id="{EF499128-AF7E-18CD-C559-BCDDEDDA1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372" y="326571"/>
            <a:ext cx="5769428" cy="62048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EE36E4D-C813-A909-1CDA-BD38B5F8C520}"/>
              </a:ext>
            </a:extLst>
          </p:cNvPr>
          <p:cNvSpPr txBox="1"/>
          <p:nvPr/>
        </p:nvSpPr>
        <p:spPr>
          <a:xfrm>
            <a:off x="6645728" y="510870"/>
            <a:ext cx="5323114" cy="6020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>
                <a:solidFill>
                  <a:srgbClr val="FAE38F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3 different Greek words for “SAW”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 err="1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Blepo</a:t>
            </a:r>
            <a:r>
              <a:rPr lang="en-US" sz="2800" kern="100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- blip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 err="1">
                <a:solidFill>
                  <a:srgbClr val="00B05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Theoreo</a:t>
            </a:r>
            <a:r>
              <a:rPr lang="en-US" sz="2800" kern="100" dirty="0">
                <a:solidFill>
                  <a:srgbClr val="00B05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- theorized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</a:pPr>
            <a:r>
              <a:rPr lang="en-US" sz="2800" kern="1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Edin - And saw with understanding and believed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</a:pPr>
            <a:endParaRPr lang="en-US" sz="2800" kern="100" dirty="0">
              <a:solidFill>
                <a:schemeClr val="accent5">
                  <a:lumMod val="60000"/>
                  <a:lumOff val="40000"/>
                </a:schemeClr>
              </a:solidFill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Aft>
                <a:spcPts val="800"/>
              </a:spcAft>
            </a:pPr>
            <a:r>
              <a:rPr lang="en-US" sz="2800" kern="100" dirty="0">
                <a:solidFill>
                  <a:srgbClr val="FAE38F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Same word used when John the Baptist saw the heavens open up after Jesus’ baptism, Matthew prophecy</a:t>
            </a:r>
          </a:p>
        </p:txBody>
      </p:sp>
    </p:spTree>
    <p:extLst>
      <p:ext uri="{BB962C8B-B14F-4D97-AF65-F5344CB8AC3E}">
        <p14:creationId xmlns:p14="http://schemas.microsoft.com/office/powerpoint/2010/main" val="6966781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1E1248-6B3C-5040-5385-DA152D70E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dark&#10;&#10;Description automatically generated">
            <a:extLst>
              <a:ext uri="{FF2B5EF4-FFF2-40B4-BE49-F238E27FC236}">
                <a16:creationId xmlns:a16="http://schemas.microsoft.com/office/drawing/2014/main" id="{C483CB99-4096-C843-1CAE-2D4ECF185E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096" b="19918"/>
          <a:stretch/>
        </p:blipFill>
        <p:spPr>
          <a:xfrm>
            <a:off x="20" y="-1232452"/>
            <a:ext cx="12191980" cy="8090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68B05BD-5066-A438-2FE6-2AB1C8670E87}"/>
              </a:ext>
            </a:extLst>
          </p:cNvPr>
          <p:cNvSpPr txBox="1"/>
          <p:nvPr/>
        </p:nvSpPr>
        <p:spPr>
          <a:xfrm>
            <a:off x="7205492" y="3617446"/>
            <a:ext cx="498650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</a:rPr>
              <a:t>Throughout the history of the world, people have thought that Jonah, the big fish and the city of  Nineveh were </a:t>
            </a:r>
            <a:r>
              <a:rPr lang="en-US" sz="3200" dirty="0">
                <a:solidFill>
                  <a:srgbClr val="00B050"/>
                </a:solidFill>
                <a:latin typeface="Bookman Old Style" panose="02050604050505020204" pitchFamily="18" charset="0"/>
              </a:rPr>
              <a:t>ALL A MYTH </a:t>
            </a:r>
          </a:p>
        </p:txBody>
      </p:sp>
    </p:spTree>
    <p:extLst>
      <p:ext uri="{BB962C8B-B14F-4D97-AF65-F5344CB8AC3E}">
        <p14:creationId xmlns:p14="http://schemas.microsoft.com/office/powerpoint/2010/main" val="2620934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5A131D-A957-92E4-78E4-95A3136EE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picture containing blue, swimming, ocean floor&#10;&#10;Description automatically generated">
            <a:extLst>
              <a:ext uri="{FF2B5EF4-FFF2-40B4-BE49-F238E27FC236}">
                <a16:creationId xmlns:a16="http://schemas.microsoft.com/office/drawing/2014/main" id="{4AA401BD-47DF-7758-C8C7-7C177AC8CB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-3048" y="10"/>
            <a:ext cx="1219199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A412A8-2D24-130C-7C6D-864F01298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220" y="4412973"/>
            <a:ext cx="5017770" cy="228092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3600" dirty="0">
                <a:solidFill>
                  <a:srgbClr val="FBDB84"/>
                </a:solidFill>
                <a:latin typeface="Bookman Old Style" panose="02050604050505020204" pitchFamily="18" charset="0"/>
                <a:ea typeface="Ayuthaya" pitchFamily="2" charset="-34"/>
                <a:cs typeface="Ayuthaya" pitchFamily="2" charset="-34"/>
              </a:rPr>
              <a:t>“</a:t>
            </a:r>
            <a:r>
              <a:rPr lang="en-US" sz="3600" dirty="0">
                <a:solidFill>
                  <a:srgbClr val="FBDB84"/>
                </a:solidFill>
                <a:latin typeface="Bookman Old Style" panose="02050604050505020204" pitchFamily="18" charset="0"/>
              </a:rPr>
              <a:t>And the LORD appointed a great fish</a:t>
            </a:r>
            <a:r>
              <a:rPr lang="en-US" sz="3600" dirty="0">
                <a:solidFill>
                  <a:srgbClr val="FBDB84"/>
                </a:solidFill>
                <a:latin typeface="Bookman Old Style" panose="02050604050505020204" pitchFamily="18" charset="0"/>
                <a:ea typeface="Ayuthaya" pitchFamily="2" charset="-34"/>
                <a:cs typeface="Ayuthaya" pitchFamily="2" charset="-34"/>
              </a:rPr>
              <a:t> to swallow Jonah…”</a:t>
            </a:r>
          </a:p>
        </p:txBody>
      </p:sp>
    </p:spTree>
    <p:extLst>
      <p:ext uri="{BB962C8B-B14F-4D97-AF65-F5344CB8AC3E}">
        <p14:creationId xmlns:p14="http://schemas.microsoft.com/office/powerpoint/2010/main" val="2859749444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FF2A12-ABDC-74D9-F006-9C885C66A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7CB538-9212-D30E-04BD-B5D2450D5F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FE07F7-2E7A-5E4A-612B-15E109C3B435}"/>
              </a:ext>
            </a:extLst>
          </p:cNvPr>
          <p:cNvSpPr txBox="1"/>
          <p:nvPr/>
        </p:nvSpPr>
        <p:spPr>
          <a:xfrm>
            <a:off x="7046259" y="4975190"/>
            <a:ext cx="51457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</a:rPr>
              <a:t>“… and he was in the stomach of the fish three days and three nights.” </a:t>
            </a:r>
          </a:p>
        </p:txBody>
      </p:sp>
    </p:spTree>
    <p:extLst>
      <p:ext uri="{BB962C8B-B14F-4D97-AF65-F5344CB8AC3E}">
        <p14:creationId xmlns:p14="http://schemas.microsoft.com/office/powerpoint/2010/main" val="4136362327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298C36-3EEB-96CF-463E-98E624C6A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"/>
            <a:ext cx="8342086" cy="4914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525818-2BE5-0527-8D95-DDADED1C1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2085" y="0"/>
            <a:ext cx="3849915" cy="4914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707580-D677-5F50-FE84-7679CF0BD595}"/>
              </a:ext>
            </a:extLst>
          </p:cNvPr>
          <p:cNvSpPr txBox="1"/>
          <p:nvPr/>
        </p:nvSpPr>
        <p:spPr>
          <a:xfrm>
            <a:off x="0" y="4819044"/>
            <a:ext cx="12192000" cy="2038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800" kern="0" dirty="0">
                <a:solidFill>
                  <a:srgbClr val="EEDCB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1891, John Bartley </a:t>
            </a:r>
            <a:r>
              <a:rPr lang="en-US" sz="2800" kern="0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went overboard </a:t>
            </a:r>
            <a:r>
              <a:rPr lang="en-US" sz="2800" kern="0" dirty="0">
                <a:solidFill>
                  <a:srgbClr val="EEDCB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while hunting a sperm whale near the Falkland Islands and was </a:t>
            </a:r>
            <a:r>
              <a:rPr lang="en-US" sz="2800" kern="0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swallowed whole. </a:t>
            </a:r>
            <a:r>
              <a:rPr lang="en-US" sz="2800" kern="0" dirty="0">
                <a:solidFill>
                  <a:srgbClr val="EEDCB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crew later </a:t>
            </a:r>
            <a:r>
              <a:rPr lang="en-US" sz="2800" kern="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caught, killed, and opened the whale</a:t>
            </a:r>
            <a:r>
              <a:rPr lang="en-US" sz="2800" kern="0" dirty="0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0" dirty="0">
                <a:solidFill>
                  <a:srgbClr val="EEDCB1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800" kern="0" dirty="0">
                <a:solidFill>
                  <a:srgbClr val="FFFF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found Bartley still alive </a:t>
            </a:r>
            <a:r>
              <a:rPr lang="en-US" sz="2800" kern="0" dirty="0">
                <a:solidFill>
                  <a:srgbClr val="EEDCB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its stomach, though his skin was </a:t>
            </a:r>
            <a:r>
              <a:rPr lang="en-US" sz="2800" kern="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bleached from stomach acids</a:t>
            </a:r>
            <a:r>
              <a:rPr lang="en-US" sz="2800" kern="0" dirty="0">
                <a:solidFill>
                  <a:schemeClr val="bg1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kern="100" dirty="0">
              <a:solidFill>
                <a:schemeClr val="bg1"/>
              </a:solidFill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553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7BB8A4-82B2-A8C5-0ABF-6F1FA8BE8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1925"/>
            <a:ext cx="5295900" cy="65341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C2EEFE8-6727-7665-9209-B1412940B5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5900" y="394692"/>
            <a:ext cx="6705600" cy="6463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EDCB1"/>
                </a:solidFill>
                <a:effectLst/>
                <a:latin typeface="Bookman Old Style" panose="02050604050505020204" pitchFamily="18" charset="0"/>
              </a:rPr>
              <a:t>In 2021, Michael Packard was diving for lobsters off the coast of Provincetown, MA. While at the ocean floor, he was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Bookman Old Style" panose="02050604050505020204" pitchFamily="18" charset="0"/>
              </a:rPr>
              <a:t>suddenly engulfed in total darkness.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EEDCB1"/>
              </a:solidFill>
              <a:effectLst/>
              <a:latin typeface="Bookman Old Style" panose="020506040505050202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EDCB1"/>
                </a:solidFill>
                <a:effectLst/>
                <a:latin typeface="Bookman Old Style" panose="02050604050505020204" pitchFamily="18" charset="0"/>
              </a:rPr>
              <a:t>Packard realized he had been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Bookman Old Style" panose="02050604050505020204" pitchFamily="18" charset="0"/>
              </a:rPr>
              <a:t>trapped in the mouth of a humpback whale.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EDCB1"/>
                </a:solidFill>
                <a:effectLst/>
                <a:latin typeface="Bookman Old Style" panose="02050604050505020204" pitchFamily="18" charset="0"/>
              </a:rPr>
              <a:t>After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Bookman Old Style" panose="02050604050505020204" pitchFamily="18" charset="0"/>
              </a:rPr>
              <a:t>30 to 40 seconds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EDCB1"/>
                </a:solidFill>
                <a:effectLst/>
                <a:latin typeface="Bookman Old Style" panose="02050604050505020204" pitchFamily="18" charset="0"/>
              </a:rPr>
              <a:t>of feeling the whale's muscles squeezing him, the whale surfaced, shook its head, and 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Bookman Old Style" panose="02050604050505020204" pitchFamily="18" charset="0"/>
              </a:rPr>
              <a:t>spit him out.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EEDCB1"/>
              </a:solidFill>
              <a:effectLst/>
              <a:latin typeface="Bookman Old Style" panose="020506040505050202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800" b="0" i="0" u="none" strike="noStrike" cap="none" normalizeH="0" baseline="0" dirty="0">
                <a:ln>
                  <a:noFill/>
                </a:ln>
                <a:solidFill>
                  <a:srgbClr val="EEDCB1"/>
                </a:solidFill>
                <a:effectLst/>
                <a:latin typeface="Bookman Old Style" panose="02050604050505020204" pitchFamily="18" charset="0"/>
              </a:rPr>
              <a:t>Packard survived with a dislocated knee</a:t>
            </a:r>
          </a:p>
        </p:txBody>
      </p:sp>
    </p:spTree>
    <p:extLst>
      <p:ext uri="{BB962C8B-B14F-4D97-AF65-F5344CB8AC3E}">
        <p14:creationId xmlns:p14="http://schemas.microsoft.com/office/powerpoint/2010/main" val="2278938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90EAC1D-056E-8059-DDD0-1EF561CDEDC6}"/>
              </a:ext>
            </a:extLst>
          </p:cNvPr>
          <p:cNvSpPr/>
          <p:nvPr/>
        </p:nvSpPr>
        <p:spPr>
          <a:xfrm>
            <a:off x="4827181" y="363915"/>
            <a:ext cx="3572541" cy="649408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rgbClr val="EEDCB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In the first story, the guy was in the whale for </a:t>
            </a:r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ONE DAY!</a:t>
            </a:r>
          </a:p>
          <a:p>
            <a:pPr algn="ctr"/>
            <a:endParaRPr lang="en-US" sz="3200" dirty="0">
              <a:ln w="0"/>
              <a:solidFill>
                <a:srgbClr val="EEDCB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</a:endParaRPr>
          </a:p>
          <a:p>
            <a:pPr algn="ctr"/>
            <a:endParaRPr lang="en-US" sz="3200" dirty="0">
              <a:ln w="0"/>
              <a:solidFill>
                <a:srgbClr val="EEDCB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</a:endParaRPr>
          </a:p>
          <a:p>
            <a:pPr algn="ctr"/>
            <a:endParaRPr lang="en-US" sz="3200" dirty="0">
              <a:ln w="0"/>
              <a:solidFill>
                <a:srgbClr val="EEDCB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</a:endParaRPr>
          </a:p>
          <a:p>
            <a:pPr algn="ctr"/>
            <a:r>
              <a:rPr lang="en-US" sz="3200" b="0" cap="none" spc="0" dirty="0">
                <a:ln w="0"/>
                <a:solidFill>
                  <a:srgbClr val="EEDCB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In 2021, the guy was swallowed </a:t>
            </a:r>
            <a:r>
              <a:rPr lang="en-US" sz="3200" dirty="0">
                <a:ln w="0"/>
                <a:solidFill>
                  <a:srgbClr val="EEDCB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and inside the whale for</a:t>
            </a:r>
          </a:p>
          <a:p>
            <a:pPr algn="ctr"/>
            <a:r>
              <a:rPr lang="en-US" sz="32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30-40 SECONDS!!!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824B18-9910-52E3-DA11-A00DE3DEB0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4614529" cy="68816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E5413F-F532-C691-A7DA-FB8C31AEFC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9722" y="0"/>
            <a:ext cx="37922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7978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835090-266C-A0F0-4709-4A90FCE90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2CC42C6-ACCF-CC52-59A7-93836314E85B}"/>
              </a:ext>
            </a:extLst>
          </p:cNvPr>
          <p:cNvSpPr/>
          <p:nvPr/>
        </p:nvSpPr>
        <p:spPr>
          <a:xfrm>
            <a:off x="1570562" y="5596115"/>
            <a:ext cx="9050875" cy="12618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rgbClr val="EEDCB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How long was Jonah in the belly of the fis</a:t>
            </a:r>
            <a:r>
              <a:rPr lang="en-US" sz="3200" dirty="0">
                <a:ln w="0"/>
                <a:solidFill>
                  <a:srgbClr val="EEDCB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h?</a:t>
            </a:r>
            <a:endParaRPr lang="en-US" sz="3200" b="0" cap="none" spc="0" dirty="0">
              <a:ln w="0"/>
              <a:solidFill>
                <a:srgbClr val="EEDCB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</a:endParaRPr>
          </a:p>
          <a:p>
            <a:pPr algn="ctr"/>
            <a:r>
              <a:rPr lang="en-US" sz="4400" dirty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3 days!</a:t>
            </a:r>
            <a:endParaRPr lang="en-US" sz="4400" b="0" cap="none" spc="0" dirty="0">
              <a:ln w="0"/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D7E9D3-C70D-0DC2-3BD8-A47782FC7E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4270" y="-715335"/>
            <a:ext cx="77724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279CB6-030D-C338-EC10-A70246670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71F702-E9EB-4E4E-B11D-573675408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376BD6B-7600-09BA-71C4-C18BA5C367B3}"/>
              </a:ext>
            </a:extLst>
          </p:cNvPr>
          <p:cNvSpPr/>
          <p:nvPr/>
        </p:nvSpPr>
        <p:spPr>
          <a:xfrm>
            <a:off x="325029" y="5380389"/>
            <a:ext cx="1154194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rgbClr val="EEDCB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Right before Jonah arrived in Ninevah, </a:t>
            </a:r>
          </a:p>
          <a:p>
            <a:pPr algn="ctr"/>
            <a:r>
              <a:rPr lang="en-US" sz="4000" dirty="0">
                <a:ln w="0"/>
                <a:solidFill>
                  <a:srgbClr val="EEDCB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the city had </a:t>
            </a:r>
            <a:r>
              <a:rPr lang="en-US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T</a:t>
            </a:r>
            <a:r>
              <a:rPr lang="en-US" sz="4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wo Plagues </a:t>
            </a:r>
            <a:r>
              <a:rPr lang="en-US" sz="4000" b="0" cap="none" spc="0" dirty="0">
                <a:ln w="0"/>
                <a:solidFill>
                  <a:srgbClr val="ECE2A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and a </a:t>
            </a:r>
            <a:r>
              <a:rPr lang="en-US" sz="4000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Solar Eclipse</a:t>
            </a:r>
          </a:p>
        </p:txBody>
      </p:sp>
    </p:spTree>
    <p:extLst>
      <p:ext uri="{BB962C8B-B14F-4D97-AF65-F5344CB8AC3E}">
        <p14:creationId xmlns:p14="http://schemas.microsoft.com/office/powerpoint/2010/main" val="41316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2F678BDF-FB11-EA4D-BDA1-6DFEFA709A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19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04C072-3016-D34F-8FDF-CB85F829EC97}"/>
              </a:ext>
            </a:extLst>
          </p:cNvPr>
          <p:cNvSpPr txBox="1"/>
          <p:nvPr/>
        </p:nvSpPr>
        <p:spPr>
          <a:xfrm>
            <a:off x="1097280" y="175614"/>
            <a:ext cx="102694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The fish most likely </a:t>
            </a:r>
            <a:r>
              <a:rPr lang="en-US" sz="2800" dirty="0">
                <a:solidFill>
                  <a:srgbClr val="FFFF00"/>
                </a:solidFill>
                <a:latin typeface="Bookman Old Style" panose="02050604050505020204" pitchFamily="18" charset="0"/>
              </a:rPr>
              <a:t>vomited Jonah up on shore near Joppa. 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At about </a:t>
            </a:r>
            <a:r>
              <a:rPr lang="en-US" sz="28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Bookman Old Style" panose="02050604050505020204" pitchFamily="18" charset="0"/>
              </a:rPr>
              <a:t>20 miles a day </a:t>
            </a:r>
            <a:r>
              <a:rPr lang="en-US" sz="2800" dirty="0">
                <a:solidFill>
                  <a:schemeClr val="bg1"/>
                </a:solidFill>
                <a:latin typeface="Bookman Old Style" panose="02050604050505020204" pitchFamily="18" charset="0"/>
              </a:rPr>
              <a:t>on foot, it probably took him about </a:t>
            </a:r>
            <a:r>
              <a:rPr lang="en-US" sz="28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one month </a:t>
            </a:r>
            <a:r>
              <a:rPr lang="en-US" sz="2800" dirty="0">
                <a:solidFill>
                  <a:srgbClr val="FFFF00"/>
                </a:solidFill>
                <a:latin typeface="Bookman Old Style" panose="02050604050505020204" pitchFamily="18" charset="0"/>
              </a:rPr>
              <a:t>to walk from Joppa to Nineveh</a:t>
            </a:r>
          </a:p>
        </p:txBody>
      </p:sp>
    </p:spTree>
    <p:extLst>
      <p:ext uri="{BB962C8B-B14F-4D97-AF65-F5344CB8AC3E}">
        <p14:creationId xmlns:p14="http://schemas.microsoft.com/office/powerpoint/2010/main" val="293864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B9C741-F96A-F347-E08A-B0885805A6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932967" cy="68579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C5ECBF6-1C80-5343-62EB-A0D365439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2966" y="0"/>
            <a:ext cx="625903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17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BCC638-7EC7-B12D-7C64-530E20ECDE8D}"/>
              </a:ext>
            </a:extLst>
          </p:cNvPr>
          <p:cNvSpPr txBox="1"/>
          <p:nvPr/>
        </p:nvSpPr>
        <p:spPr>
          <a:xfrm>
            <a:off x="1949449" y="925944"/>
            <a:ext cx="889725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0" i="0" dirty="0">
                <a:solidFill>
                  <a:srgbClr val="EEDCB1"/>
                </a:solidFill>
                <a:effectLst/>
                <a:latin typeface="Bookman Old Style" panose="02050604050505020204" pitchFamily="18" charset="0"/>
              </a:rPr>
              <a:t>Jonah 3:3-5</a:t>
            </a:r>
          </a:p>
          <a:p>
            <a:pPr algn="ctr"/>
            <a:r>
              <a:rPr lang="en-US" sz="3200" b="0" i="0" dirty="0">
                <a:solidFill>
                  <a:srgbClr val="EEDCB1"/>
                </a:solidFill>
                <a:effectLst/>
                <a:latin typeface="Bookman Old Style" panose="02050604050505020204" pitchFamily="18" charset="0"/>
              </a:rPr>
              <a:t>Jonah obeyed the word of the </a:t>
            </a:r>
            <a:r>
              <a:rPr lang="en-US" sz="3200" b="0" i="0" cap="small" dirty="0">
                <a:solidFill>
                  <a:srgbClr val="EEDCB1"/>
                </a:solidFill>
                <a:effectLst/>
                <a:latin typeface="Bookman Old Style" panose="02050604050505020204" pitchFamily="18" charset="0"/>
              </a:rPr>
              <a:t>Lord</a:t>
            </a:r>
            <a:r>
              <a:rPr lang="en-US" sz="3200" b="0" i="0" dirty="0">
                <a:solidFill>
                  <a:srgbClr val="EEDCB1"/>
                </a:solidFill>
                <a:effectLst/>
                <a:latin typeface="Bookman Old Style" panose="02050604050505020204" pitchFamily="18" charset="0"/>
              </a:rPr>
              <a:t> and went to Nineveh. Now Nineveh was a very large city; it took three days to go through it. </a:t>
            </a:r>
            <a:r>
              <a:rPr lang="en-US" sz="3200" b="1" i="0" baseline="30000" dirty="0">
                <a:solidFill>
                  <a:srgbClr val="EEDCB1"/>
                </a:solidFill>
                <a:effectLst/>
                <a:latin typeface="Bookman Old Style" panose="02050604050505020204" pitchFamily="18" charset="0"/>
              </a:rPr>
              <a:t>4 </a:t>
            </a:r>
            <a:r>
              <a:rPr lang="en-US" sz="3200" b="0" i="0" dirty="0">
                <a:solidFill>
                  <a:srgbClr val="EEDCB1"/>
                </a:solidFill>
                <a:effectLst/>
                <a:latin typeface="Bookman Old Style" panose="02050604050505020204" pitchFamily="18" charset="0"/>
              </a:rPr>
              <a:t>Jonah began by going a day’s journey into the city, proclaiming, </a:t>
            </a:r>
            <a:r>
              <a:rPr lang="en-US" sz="3200" b="0" i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</a:rPr>
              <a:t>“Forty more days and Nineveh will be overthrown.” </a:t>
            </a:r>
            <a:endParaRPr lang="en-US" sz="3200" dirty="0">
              <a:solidFill>
                <a:srgbClr val="EEDCB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CE3E22-0936-2F4C-858A-F8F7B5601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781" y="-228601"/>
            <a:ext cx="8335925" cy="786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9374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515C38-5B64-DE23-49CB-06FBB1FAD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C239CE0-96D6-AE12-196B-667B345DEAC6}"/>
              </a:ext>
            </a:extLst>
          </p:cNvPr>
          <p:cNvSpPr txBox="1"/>
          <p:nvPr/>
        </p:nvSpPr>
        <p:spPr>
          <a:xfrm>
            <a:off x="5181600" y="2351782"/>
            <a:ext cx="77034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0" i="0" dirty="0">
                <a:solidFill>
                  <a:srgbClr val="F7EF85"/>
                </a:solidFill>
                <a:effectLst/>
                <a:latin typeface="Bookman Old Style" panose="02050604050505020204" pitchFamily="18" charset="0"/>
              </a:rPr>
              <a:t>Jonah 3:5</a:t>
            </a:r>
          </a:p>
          <a:p>
            <a:pPr algn="ctr"/>
            <a:r>
              <a:rPr lang="en-US" sz="3200" b="1" i="0" baseline="30000" dirty="0">
                <a:solidFill>
                  <a:srgbClr val="F7EF85"/>
                </a:solidFill>
                <a:effectLst/>
                <a:latin typeface="Bookman Old Style" panose="02050604050505020204" pitchFamily="18" charset="0"/>
              </a:rPr>
              <a:t>5 </a:t>
            </a:r>
            <a:r>
              <a:rPr lang="en-US" sz="3200" b="0" i="0" dirty="0">
                <a:solidFill>
                  <a:srgbClr val="F7EF85"/>
                </a:solidFill>
                <a:effectLst/>
                <a:latin typeface="Bookman Old Style" panose="02050604050505020204" pitchFamily="18" charset="0"/>
              </a:rPr>
              <a:t>The Ninevites </a:t>
            </a:r>
            <a:r>
              <a:rPr lang="en-US" sz="3200" b="0" i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</a:rPr>
              <a:t>believed God.</a:t>
            </a:r>
            <a:endParaRPr lang="en-US" sz="3200" dirty="0">
              <a:solidFill>
                <a:schemeClr val="accent5">
                  <a:lumMod val="60000"/>
                  <a:lumOff val="4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87D169-CCF4-E65F-B25D-D3D894C60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33377" y="-680483"/>
            <a:ext cx="8739962" cy="865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8018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1F4F94-EBCF-C97A-E329-951CDA2D2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96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AC27065-5221-4455-F27B-73A1E68F2CF5}"/>
              </a:ext>
            </a:extLst>
          </p:cNvPr>
          <p:cNvSpPr/>
          <p:nvPr/>
        </p:nvSpPr>
        <p:spPr>
          <a:xfrm>
            <a:off x="2611713" y="2815700"/>
            <a:ext cx="696857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FBDB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Nahum is the sequel to Jonah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F814E9-1E67-A7C9-BD5A-141157F78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429000"/>
            <a:ext cx="12192000" cy="34120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D197BC-4357-F027-26D5-A34CB5A6F3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999" cy="295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406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4E7711-02EB-3880-B8AB-608C35DAB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EED86BF-94FE-4458-A608-6F9F4682A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27467" cy="697653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DE8E200-A2C1-7D9F-CCDF-F5611448A6CA}"/>
              </a:ext>
            </a:extLst>
          </p:cNvPr>
          <p:cNvSpPr/>
          <p:nvPr/>
        </p:nvSpPr>
        <p:spPr>
          <a:xfrm>
            <a:off x="3922244" y="3429000"/>
            <a:ext cx="383951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0"/>
                <a:solidFill>
                  <a:srgbClr val="FBDB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NAHUM</a:t>
            </a:r>
          </a:p>
        </p:txBody>
      </p:sp>
    </p:spTree>
    <p:extLst>
      <p:ext uri="{BB962C8B-B14F-4D97-AF65-F5344CB8AC3E}">
        <p14:creationId xmlns:p14="http://schemas.microsoft.com/office/powerpoint/2010/main" val="3398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ED2DC54-755D-1EEA-532A-30CDB28A7152}"/>
              </a:ext>
            </a:extLst>
          </p:cNvPr>
          <p:cNvSpPr/>
          <p:nvPr/>
        </p:nvSpPr>
        <p:spPr>
          <a:xfrm>
            <a:off x="2836134" y="1800180"/>
            <a:ext cx="6519734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dirty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ootlight MT Light" panose="0204060206030A020304" pitchFamily="18" charset="77"/>
              </a:rPr>
              <a:t>The </a:t>
            </a:r>
          </a:p>
          <a:p>
            <a:pPr algn="ctr"/>
            <a:r>
              <a:rPr lang="en-US" sz="9600" dirty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ootlight MT Light" panose="0204060206030A020304" pitchFamily="18" charset="77"/>
              </a:rPr>
              <a:t>CHALLENGE</a:t>
            </a:r>
            <a:endParaRPr lang="en-US" sz="9600" b="0" cap="none" spc="0" dirty="0">
              <a:ln w="0"/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ootlight MT Light" panose="0204060206030A0203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1749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AF959A1-3BA1-964F-98C8-9030F8648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27467" cy="69765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FD6C17B-FCBE-84A7-FEBC-F5B8C4D9C856}"/>
              </a:ext>
            </a:extLst>
          </p:cNvPr>
          <p:cNvSpPr txBox="1"/>
          <p:nvPr/>
        </p:nvSpPr>
        <p:spPr>
          <a:xfrm>
            <a:off x="347133" y="3199739"/>
            <a:ext cx="11497733" cy="1560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40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3 chapters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40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About the </a:t>
            </a:r>
            <a:r>
              <a:rPr lang="en-US" sz="40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destruction</a:t>
            </a:r>
            <a:r>
              <a:rPr lang="en-US" sz="40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of Ninevah. </a:t>
            </a:r>
          </a:p>
        </p:txBody>
      </p:sp>
    </p:spTree>
    <p:extLst>
      <p:ext uri="{BB962C8B-B14F-4D97-AF65-F5344CB8AC3E}">
        <p14:creationId xmlns:p14="http://schemas.microsoft.com/office/powerpoint/2010/main" val="402800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1B6F41-47B0-5FEA-BDC2-C573CCD5D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3AA77C-F61A-6D33-DEE3-6782E4639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41248"/>
            <a:ext cx="12192000" cy="78415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E75F69-CF30-EB5B-82C1-3EC262854E12}"/>
              </a:ext>
            </a:extLst>
          </p:cNvPr>
          <p:cNvSpPr txBox="1"/>
          <p:nvPr/>
        </p:nvSpPr>
        <p:spPr>
          <a:xfrm>
            <a:off x="4324652" y="4938197"/>
            <a:ext cx="612563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Nahum wrote these prophecies when </a:t>
            </a:r>
            <a:r>
              <a:rPr lang="en-US" sz="3200" b="1" kern="100" dirty="0">
                <a:solidFill>
                  <a:srgbClr val="FF0000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Assyria </a:t>
            </a:r>
            <a:r>
              <a:rPr lang="en-US" sz="3200" b="1" kern="100" dirty="0"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was</a:t>
            </a:r>
            <a:r>
              <a:rPr lang="en-US" sz="3200" kern="100" dirty="0"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>
                <a:solidFill>
                  <a:srgbClr val="00B050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at the height of its power</a:t>
            </a:r>
            <a:endParaRPr lang="en-US" sz="3200" kern="100" dirty="0"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6F4144C-7B07-5E72-025B-E1C11AECE66E}"/>
              </a:ext>
            </a:extLst>
          </p:cNvPr>
          <p:cNvSpPr txBox="1"/>
          <p:nvPr/>
        </p:nvSpPr>
        <p:spPr>
          <a:xfrm>
            <a:off x="753035" y="357427"/>
            <a:ext cx="1143896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kern="100" dirty="0">
                <a:solidFill>
                  <a:srgbClr val="FF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Nineveh</a:t>
            </a:r>
            <a:r>
              <a:rPr lang="en-US" sz="3200" kern="100" dirty="0">
                <a:solidFill>
                  <a:srgbClr val="FBDB84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was the l</a:t>
            </a:r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</a:rPr>
              <a:t>argest city of the ancient world. </a:t>
            </a:r>
            <a:r>
              <a:rPr lang="en-US" sz="3200" kern="100" dirty="0">
                <a:solidFill>
                  <a:srgbClr val="FBDB84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Population near </a:t>
            </a:r>
            <a:r>
              <a:rPr lang="en-US" sz="3200" kern="100" dirty="0">
                <a:solidFill>
                  <a:srgbClr val="00B0F0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 million</a:t>
            </a:r>
            <a:endParaRPr lang="en-US" sz="2000" kern="100" dirty="0">
              <a:solidFill>
                <a:srgbClr val="00B0F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23CD4F-D2EC-70E0-601B-9171A4963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05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61FB7B-7FAD-22F8-D3D6-91A1A4366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" y="0"/>
            <a:ext cx="12344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18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F03CC7-7990-1E75-3621-DF40D071A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F87422B-2F8D-D908-333D-D23169ABC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765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57F76E-21F7-1EA4-6CCA-60A1D90A9D35}"/>
              </a:ext>
            </a:extLst>
          </p:cNvPr>
          <p:cNvSpPr txBox="1"/>
          <p:nvPr/>
        </p:nvSpPr>
        <p:spPr>
          <a:xfrm>
            <a:off x="4050196" y="147429"/>
            <a:ext cx="6400800" cy="2419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So, when </a:t>
            </a:r>
            <a:r>
              <a:rPr lang="en-US" sz="3200" kern="1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Nahum</a:t>
            </a: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was writing about the </a:t>
            </a:r>
            <a:r>
              <a:rPr lang="en-US" sz="32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sudden destruction of Ninevah, </a:t>
            </a: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it was 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b="1" kern="100" dirty="0">
                <a:solidFill>
                  <a:srgbClr val="00B05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IMPOSSIBLE To BELIEVE!</a:t>
            </a:r>
            <a:endParaRPr lang="en-US" sz="3200" b="1" kern="100" dirty="0">
              <a:solidFill>
                <a:srgbClr val="FBDB84"/>
              </a:solidFill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2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D9DE859-8B96-9F1C-E044-A946B5E53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C6ED4DC-A558-395D-A668-3D84F5B0788F}"/>
              </a:ext>
            </a:extLst>
          </p:cNvPr>
          <p:cNvSpPr/>
          <p:nvPr/>
        </p:nvSpPr>
        <p:spPr>
          <a:xfrm>
            <a:off x="4377971" y="3811012"/>
            <a:ext cx="6451394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How did a little </a:t>
            </a:r>
            <a:r>
              <a:rPr lang="en-US" sz="3200" b="1" cap="none" spc="0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Jewish guy, Nahum, </a:t>
            </a:r>
            <a:r>
              <a:rPr lang="en-US" sz="320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the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Elkoshite who had never even been to </a:t>
            </a:r>
            <a:r>
              <a:rPr lang="en-US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Nineveh 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write such an accurate account of </a:t>
            </a:r>
            <a:r>
              <a:rPr lang="en-US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Nineveh’s destruction? </a:t>
            </a:r>
            <a:endParaRPr lang="en-US" sz="32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132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E3BB96-B103-6360-F8A7-A41820CA1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4971DFB-2104-B259-EB5B-DF04B0A25E51}"/>
              </a:ext>
            </a:extLst>
          </p:cNvPr>
          <p:cNvSpPr txBox="1"/>
          <p:nvPr/>
        </p:nvSpPr>
        <p:spPr>
          <a:xfrm>
            <a:off x="1" y="428178"/>
            <a:ext cx="584200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</a:rPr>
              <a:t>Scholars believe that the </a:t>
            </a:r>
            <a:r>
              <a:rPr lang="en-US" sz="3200" dirty="0" err="1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</a:rPr>
              <a:t>Elkoshites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</a:rPr>
              <a:t> were located around </a:t>
            </a:r>
            <a:r>
              <a:rPr lang="en-US" sz="3200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</a:rPr>
              <a:t>Capernaum.</a:t>
            </a:r>
          </a:p>
          <a:p>
            <a:pPr algn="ctr"/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</a:rPr>
              <a:t> </a:t>
            </a:r>
          </a:p>
          <a:p>
            <a:pPr algn="ctr"/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  <a:ea typeface="Aptos" panose="020B0004020202020204" pitchFamily="34" charset="0"/>
              </a:rPr>
              <a:t>Headquarters of Jesus during his ministry.</a:t>
            </a:r>
          </a:p>
          <a:p>
            <a:pPr algn="ctr"/>
            <a:endParaRPr lang="en-US" sz="3200" dirty="0">
              <a:solidFill>
                <a:srgbClr val="FBDB84"/>
              </a:solidFill>
              <a:latin typeface="Bookman Old Style" panose="02050604050505020204" pitchFamily="18" charset="0"/>
              <a:ea typeface="Aptos" panose="020B0004020202020204" pitchFamily="34" charset="0"/>
            </a:endParaRPr>
          </a:p>
          <a:p>
            <a:pPr algn="ctr"/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  <a:ea typeface="Aptos" panose="020B0004020202020204" pitchFamily="34" charset="0"/>
              </a:rPr>
              <a:t>Do you remember the three </a:t>
            </a:r>
            <a:r>
              <a:rPr lang="en-US" sz="3200" dirty="0">
                <a:solidFill>
                  <a:srgbClr val="FF0000"/>
                </a:solidFill>
                <a:latin typeface="Bookman Old Style" panose="02050604050505020204" pitchFamily="18" charset="0"/>
                <a:ea typeface="Aptos" panose="020B0004020202020204" pitchFamily="34" charset="0"/>
              </a:rPr>
              <a:t>“Woes”</a:t>
            </a:r>
          </a:p>
          <a:p>
            <a:pPr algn="ctr"/>
            <a:endParaRPr lang="en-US" sz="3200" dirty="0">
              <a:solidFill>
                <a:srgbClr val="FBDB84"/>
              </a:solidFill>
              <a:latin typeface="Bookman Old Style" panose="02050604050505020204" pitchFamily="18" charset="0"/>
              <a:ea typeface="Aptos" panose="020B0004020202020204" pitchFamily="34" charset="0"/>
            </a:endParaRPr>
          </a:p>
          <a:p>
            <a:pPr algn="ctr"/>
            <a:r>
              <a:rPr lang="en-US" sz="32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</a:rPr>
              <a:t>Woe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</a:rPr>
              <a:t> to Capernaum</a:t>
            </a:r>
          </a:p>
          <a:p>
            <a:pPr algn="ctr"/>
            <a:r>
              <a:rPr lang="en-US" sz="3200" dirty="0">
                <a:solidFill>
                  <a:srgbClr val="FF0000"/>
                </a:solidFill>
                <a:latin typeface="Bookman Old Style" panose="02050604050505020204" pitchFamily="18" charset="0"/>
                <a:ea typeface="Aptos" panose="020B0004020202020204" pitchFamily="34" charset="0"/>
              </a:rPr>
              <a:t>Woe</a:t>
            </a:r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  <a:ea typeface="Aptos" panose="020B0004020202020204" pitchFamily="34" charset="0"/>
              </a:rPr>
              <a:t> to Bethsaida</a:t>
            </a:r>
          </a:p>
          <a:p>
            <a:pPr algn="ctr"/>
            <a:r>
              <a:rPr lang="en-US" sz="32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</a:rPr>
              <a:t>Woe 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</a:rPr>
              <a:t>to Chorazin</a:t>
            </a:r>
          </a:p>
        </p:txBody>
      </p:sp>
      <p:pic>
        <p:nvPicPr>
          <p:cNvPr id="4" name="Picture 3" descr="A map of the sea of galilee&#10;&#10;Description automatically generated">
            <a:extLst>
              <a:ext uri="{FF2B5EF4-FFF2-40B4-BE49-F238E27FC236}">
                <a16:creationId xmlns:a16="http://schemas.microsoft.com/office/drawing/2014/main" id="{2D157356-2C6E-5A5C-5654-9FD53721A0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06" b="20958"/>
          <a:stretch/>
        </p:blipFill>
        <p:spPr>
          <a:xfrm>
            <a:off x="5842001" y="1282"/>
            <a:ext cx="6349998" cy="6856718"/>
          </a:xfrm>
          <a:prstGeom prst="rect">
            <a:avLst/>
          </a:prstGeom>
        </p:spPr>
      </p:pic>
      <p:sp>
        <p:nvSpPr>
          <p:cNvPr id="2" name="Donut 1">
            <a:extLst>
              <a:ext uri="{FF2B5EF4-FFF2-40B4-BE49-F238E27FC236}">
                <a16:creationId xmlns:a16="http://schemas.microsoft.com/office/drawing/2014/main" id="{87D52C18-D19C-2511-0ED9-DF9ED9984B86}"/>
              </a:ext>
            </a:extLst>
          </p:cNvPr>
          <p:cNvSpPr/>
          <p:nvPr/>
        </p:nvSpPr>
        <p:spPr>
          <a:xfrm>
            <a:off x="9577136" y="2037347"/>
            <a:ext cx="1459832" cy="1074822"/>
          </a:xfrm>
          <a:prstGeom prst="donut">
            <a:avLst>
              <a:gd name="adj" fmla="val 500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210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594B94-A356-9E38-A949-8D6AEA1AB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64A062-069B-4983-6FDB-95E0F842EC0D}"/>
              </a:ext>
            </a:extLst>
          </p:cNvPr>
          <p:cNvSpPr txBox="1"/>
          <p:nvPr/>
        </p:nvSpPr>
        <p:spPr>
          <a:xfrm>
            <a:off x="6349998" y="674400"/>
            <a:ext cx="584200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</a:rPr>
              <a:t>It’s called </a:t>
            </a:r>
          </a:p>
          <a:p>
            <a:pPr algn="ctr"/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</a:rPr>
              <a:t>“The Sacred Triangle”</a:t>
            </a:r>
            <a:b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</a:rPr>
            </a:br>
            <a:endParaRPr lang="en-US" sz="3200" dirty="0">
              <a:solidFill>
                <a:srgbClr val="FBDB84"/>
              </a:solidFill>
              <a:effectLst/>
              <a:latin typeface="Bookman Old Style" panose="02050604050505020204" pitchFamily="18" charset="0"/>
              <a:ea typeface="Aptos" panose="020B0004020202020204" pitchFamily="34" charset="0"/>
            </a:endParaRPr>
          </a:p>
          <a:p>
            <a:pPr algn="ctr"/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</a:rPr>
              <a:t>Jesus performed 37 miracles during his ministry</a:t>
            </a:r>
          </a:p>
          <a:p>
            <a:pPr algn="ctr"/>
            <a:endParaRPr lang="en-US" sz="3200" dirty="0">
              <a:solidFill>
                <a:srgbClr val="FBDB84"/>
              </a:solidFill>
              <a:effectLst/>
              <a:latin typeface="Bookman Old Style" panose="02050604050505020204" pitchFamily="18" charset="0"/>
              <a:ea typeface="Aptos" panose="020B0004020202020204" pitchFamily="34" charset="0"/>
            </a:endParaRPr>
          </a:p>
          <a:p>
            <a:pPr algn="ctr"/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</a:rPr>
              <a:t>24 miracles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</a:rPr>
              <a:t> are done right there in that Sacred Triangle. </a:t>
            </a:r>
          </a:p>
          <a:p>
            <a:pPr algn="ctr"/>
            <a:endParaRPr lang="en-US" sz="3200" dirty="0">
              <a:solidFill>
                <a:srgbClr val="FBDB84"/>
              </a:solidFill>
              <a:effectLst/>
              <a:latin typeface="Bookman Old Style" panose="02050604050505020204" pitchFamily="18" charset="0"/>
              <a:ea typeface="Aptos" panose="020B0004020202020204" pitchFamily="34" charset="0"/>
            </a:endParaRPr>
          </a:p>
          <a:p>
            <a:pPr algn="ctr"/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</a:rPr>
              <a:t>60% of all miracles. </a:t>
            </a:r>
          </a:p>
        </p:txBody>
      </p:sp>
      <p:pic>
        <p:nvPicPr>
          <p:cNvPr id="4" name="Picture 3" descr="A map of the sea of galilee&#10;&#10;Description automatically generated">
            <a:extLst>
              <a:ext uri="{FF2B5EF4-FFF2-40B4-BE49-F238E27FC236}">
                <a16:creationId xmlns:a16="http://schemas.microsoft.com/office/drawing/2014/main" id="{2989120A-004F-C4D7-071B-3B5E5E97A2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06" b="20958"/>
          <a:stretch/>
        </p:blipFill>
        <p:spPr>
          <a:xfrm>
            <a:off x="0" y="1282"/>
            <a:ext cx="6349998" cy="6856718"/>
          </a:xfrm>
          <a:prstGeom prst="rect">
            <a:avLst/>
          </a:prstGeom>
        </p:spPr>
      </p:pic>
      <p:sp>
        <p:nvSpPr>
          <p:cNvPr id="5" name="Extract 4">
            <a:extLst>
              <a:ext uri="{FF2B5EF4-FFF2-40B4-BE49-F238E27FC236}">
                <a16:creationId xmlns:a16="http://schemas.microsoft.com/office/drawing/2014/main" id="{1780B354-72BE-6764-6374-A57C389B65FD}"/>
              </a:ext>
            </a:extLst>
          </p:cNvPr>
          <p:cNvSpPr/>
          <p:nvPr/>
        </p:nvSpPr>
        <p:spPr>
          <a:xfrm rot="19870548">
            <a:off x="4603174" y="2152872"/>
            <a:ext cx="627738" cy="626103"/>
          </a:xfrm>
          <a:prstGeom prst="flowChartExtra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6223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DF2B10-45D7-56C4-A139-A0471E116A20}"/>
              </a:ext>
            </a:extLst>
          </p:cNvPr>
          <p:cNvSpPr txBox="1"/>
          <p:nvPr/>
        </p:nvSpPr>
        <p:spPr>
          <a:xfrm>
            <a:off x="415312" y="255561"/>
            <a:ext cx="11361375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Matthew 11:20-24</a:t>
            </a:r>
          </a:p>
          <a:p>
            <a:pPr algn="ctr"/>
            <a:endParaRPr lang="en-US" sz="2800" b="1" dirty="0">
              <a:solidFill>
                <a:schemeClr val="bg1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Then He began to reprimand the cities in which most of His </a:t>
            </a:r>
            <a:r>
              <a:rPr lang="en-US" sz="32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miracles</a:t>
            </a:r>
            <a:r>
              <a:rPr lang="en-US" sz="3200" dirty="0">
                <a:solidFill>
                  <a:schemeClr val="bg1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were done, because </a:t>
            </a:r>
            <a:r>
              <a:rPr lang="en-US" sz="3200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they did not </a:t>
            </a: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repent. </a:t>
            </a:r>
          </a:p>
          <a:p>
            <a:pPr algn="ctr"/>
            <a:endParaRPr lang="en-US" sz="3200" b="1" dirty="0">
              <a:solidFill>
                <a:srgbClr val="FF0000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“</a:t>
            </a:r>
            <a:r>
              <a:rPr lang="en-US" sz="3200" b="1" u="sng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Woe to you, Chorazin! Woe to you, Bethsaida!</a:t>
            </a:r>
            <a:r>
              <a:rPr lang="en-US" sz="3200" b="1" dirty="0">
                <a:solidFill>
                  <a:schemeClr val="bg1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For if the </a:t>
            </a:r>
            <a:r>
              <a:rPr lang="en-US" sz="32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miracles</a:t>
            </a: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that occurred in you had occurred in </a:t>
            </a:r>
            <a:r>
              <a:rPr lang="en-US" sz="3200" dirty="0" err="1">
                <a:solidFill>
                  <a:schemeClr val="bg1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Tyre</a:t>
            </a:r>
            <a:r>
              <a:rPr lang="en-US" sz="3200" dirty="0">
                <a:solidFill>
                  <a:schemeClr val="bg1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and Sidon, they would have repented long ago in sackcloth and ashes.</a:t>
            </a:r>
          </a:p>
          <a:p>
            <a:pPr algn="ctr"/>
            <a:endParaRPr lang="en-US" sz="3200" dirty="0">
              <a:solidFill>
                <a:schemeClr val="bg1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Nevertheless, I say to you, it will be more tolerable for </a:t>
            </a:r>
            <a:r>
              <a:rPr lang="en-US" sz="3200" dirty="0" err="1">
                <a:solidFill>
                  <a:schemeClr val="bg1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Tyre</a:t>
            </a:r>
            <a:r>
              <a:rPr lang="en-US" sz="3200" dirty="0">
                <a:solidFill>
                  <a:schemeClr val="bg1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and Sidon on the </a:t>
            </a:r>
            <a:r>
              <a:rPr lang="en-US" sz="3200" b="1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day of judgment </a:t>
            </a:r>
            <a:r>
              <a:rPr lang="en-US" sz="3200" dirty="0">
                <a:solidFill>
                  <a:schemeClr val="bg1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than for you. </a:t>
            </a:r>
          </a:p>
        </p:txBody>
      </p:sp>
    </p:spTree>
    <p:extLst>
      <p:ext uri="{BB962C8B-B14F-4D97-AF65-F5344CB8AC3E}">
        <p14:creationId xmlns:p14="http://schemas.microsoft.com/office/powerpoint/2010/main" val="3594792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25D3A8-83E6-FC68-611F-62B9FA5E1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ED1B26-2A9A-FEF3-54A8-2EC4D615067B}"/>
              </a:ext>
            </a:extLst>
          </p:cNvPr>
          <p:cNvSpPr txBox="1"/>
          <p:nvPr/>
        </p:nvSpPr>
        <p:spPr>
          <a:xfrm>
            <a:off x="141944" y="1043731"/>
            <a:ext cx="11908111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Matthew 11:20-24</a:t>
            </a:r>
          </a:p>
          <a:p>
            <a:pPr algn="ctr"/>
            <a:endParaRPr lang="en-US" sz="2800" b="1" dirty="0">
              <a:solidFill>
                <a:schemeClr val="bg1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algn="ctr"/>
            <a:endParaRPr lang="en-US" sz="2400" b="1" i="1" dirty="0">
              <a:solidFill>
                <a:schemeClr val="bg1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3200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And you, Capernaum, will not </a:t>
            </a: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be exalted to heaven, </a:t>
            </a:r>
            <a:r>
              <a:rPr lang="en-US" sz="3200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will you? You will be brought down to Hades! </a:t>
            </a:r>
            <a:r>
              <a:rPr lang="en-US" sz="3200" dirty="0">
                <a:solidFill>
                  <a:schemeClr val="bg1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For if the </a:t>
            </a:r>
            <a:r>
              <a:rPr lang="en-US" sz="32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miracles</a:t>
            </a: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that occurred in you had occurred in </a:t>
            </a:r>
            <a:r>
              <a:rPr lang="en-US" sz="3200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Sodom,</a:t>
            </a:r>
            <a:r>
              <a:rPr lang="en-US" sz="3200" dirty="0">
                <a:solidFill>
                  <a:schemeClr val="bg1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 it would have remained to this day. </a:t>
            </a:r>
          </a:p>
          <a:p>
            <a:pPr algn="ctr"/>
            <a:endParaRPr lang="en-US" sz="3200" dirty="0">
              <a:solidFill>
                <a:schemeClr val="bg1"/>
              </a:solidFill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Nevertheless, I say to you that it will be more tolerable for the land of </a:t>
            </a:r>
            <a:r>
              <a:rPr lang="en-US" sz="3200" dirty="0">
                <a:solidFill>
                  <a:srgbClr val="FF0000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Sodom on the day of judgment, than for you.”</a:t>
            </a:r>
          </a:p>
        </p:txBody>
      </p:sp>
    </p:spTree>
    <p:extLst>
      <p:ext uri="{BB962C8B-B14F-4D97-AF65-F5344CB8AC3E}">
        <p14:creationId xmlns:p14="http://schemas.microsoft.com/office/powerpoint/2010/main" val="186710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map of the sea of galilee&#10;&#10;Description automatically generated">
            <a:extLst>
              <a:ext uri="{FF2B5EF4-FFF2-40B4-BE49-F238E27FC236}">
                <a16:creationId xmlns:a16="http://schemas.microsoft.com/office/drawing/2014/main" id="{AB125981-F330-95EB-BF4A-B6625A7CB7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06" b="20958"/>
          <a:stretch/>
        </p:blipFill>
        <p:spPr>
          <a:xfrm>
            <a:off x="3641271" y="1282"/>
            <a:ext cx="8550728" cy="6856718"/>
          </a:xfrm>
          <a:prstGeom prst="rect">
            <a:avLst/>
          </a:prstGeom>
        </p:spPr>
      </p:pic>
      <p:sp>
        <p:nvSpPr>
          <p:cNvPr id="2" name="Extract 1">
            <a:extLst>
              <a:ext uri="{FF2B5EF4-FFF2-40B4-BE49-F238E27FC236}">
                <a16:creationId xmlns:a16="http://schemas.microsoft.com/office/drawing/2014/main" id="{FCFA7C53-FFFB-FE21-5060-0943EA48D652}"/>
              </a:ext>
            </a:extLst>
          </p:cNvPr>
          <p:cNvSpPr/>
          <p:nvPr/>
        </p:nvSpPr>
        <p:spPr>
          <a:xfrm rot="19870548">
            <a:off x="9801710" y="2190710"/>
            <a:ext cx="627738" cy="626103"/>
          </a:xfrm>
          <a:prstGeom prst="flowChartExtra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38DB6E-B825-7655-DBBE-69248091CF54}"/>
              </a:ext>
            </a:extLst>
          </p:cNvPr>
          <p:cNvSpPr txBox="1"/>
          <p:nvPr/>
        </p:nvSpPr>
        <p:spPr>
          <a:xfrm>
            <a:off x="0" y="1538750"/>
            <a:ext cx="3696232" cy="3449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Those who lived in the </a:t>
            </a:r>
            <a:r>
              <a:rPr lang="en-US" sz="3200" kern="1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Sacred Triangle </a:t>
            </a:r>
            <a:r>
              <a:rPr lang="en-US" sz="3200" kern="1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failed to respond </a:t>
            </a: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to</a:t>
            </a:r>
            <a:r>
              <a:rPr lang="en-US" sz="3200" kern="1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kern="1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God</a:t>
            </a:r>
            <a:r>
              <a:rPr lang="en-US" sz="3200" kern="1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who was walking among them all.</a:t>
            </a:r>
          </a:p>
        </p:txBody>
      </p:sp>
    </p:spTree>
    <p:extLst>
      <p:ext uri="{BB962C8B-B14F-4D97-AF65-F5344CB8AC3E}">
        <p14:creationId xmlns:p14="http://schemas.microsoft.com/office/powerpoint/2010/main" val="766726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view of a landscape&#10;&#10;Description automatically generated with medium confidence">
            <a:extLst>
              <a:ext uri="{FF2B5EF4-FFF2-40B4-BE49-F238E27FC236}">
                <a16:creationId xmlns:a16="http://schemas.microsoft.com/office/drawing/2014/main" id="{8F2DE13B-3DEC-304B-A1DF-10790B3EFD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579" r="229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B4CCCD7-43EA-FF6E-E5CA-0021D82D1A59}"/>
              </a:ext>
            </a:extLst>
          </p:cNvPr>
          <p:cNvSpPr/>
          <p:nvPr/>
        </p:nvSpPr>
        <p:spPr>
          <a:xfrm>
            <a:off x="708284" y="372452"/>
            <a:ext cx="10775432" cy="21852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cap="none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Chorazin</a:t>
            </a:r>
            <a:endParaRPr lang="en-US" sz="72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Bookman Old Style" panose="0205060405050502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32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Healing of the paralytic, </a:t>
            </a:r>
          </a:p>
          <a:p>
            <a:pPr algn="ctr"/>
            <a:r>
              <a:rPr lang="en-US" sz="32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the centurion’s servant was healed…</a:t>
            </a:r>
            <a:endParaRPr lang="en-US" sz="32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998057"/>
      </p:ext>
    </p:extLst>
  </p:cSld>
  <p:clrMapOvr>
    <a:masterClrMapping/>
  </p:clrMapOvr>
  <p:transition spd="slow"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5C05D6-CF13-DA0B-B557-783A4F549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7A61411-B107-A0FC-763C-2B22AD7AC241}"/>
              </a:ext>
            </a:extLst>
          </p:cNvPr>
          <p:cNvSpPr/>
          <p:nvPr/>
        </p:nvSpPr>
        <p:spPr>
          <a:xfrm>
            <a:off x="812267" y="225895"/>
            <a:ext cx="10944305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Bethsaida</a:t>
            </a:r>
          </a:p>
          <a:p>
            <a:pPr algn="ctr"/>
            <a:r>
              <a:rPr lang="en-US" sz="32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Home of Peter, Andrew and Philip</a:t>
            </a:r>
          </a:p>
          <a:p>
            <a:pPr algn="ctr"/>
            <a:r>
              <a:rPr lang="en-US" sz="32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From Bethsaida you </a:t>
            </a:r>
            <a:r>
              <a:rPr lang="en-US" sz="32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could have seen Jesus walk on the water</a:t>
            </a:r>
            <a:endParaRPr lang="en-US" sz="32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2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aerial view of a building by the water&#10;&#10;Description automatically generated">
            <a:extLst>
              <a:ext uri="{FF2B5EF4-FFF2-40B4-BE49-F238E27FC236}">
                <a16:creationId xmlns:a16="http://schemas.microsoft.com/office/drawing/2014/main" id="{4C5120DE-6A95-C7A0-3FFE-76B4E9B7FD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581" b="1340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1573EF2-F963-067F-B37A-61E45F43DEEE}"/>
              </a:ext>
            </a:extLst>
          </p:cNvPr>
          <p:cNvSpPr/>
          <p:nvPr/>
        </p:nvSpPr>
        <p:spPr>
          <a:xfrm>
            <a:off x="155883" y="0"/>
            <a:ext cx="11880233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kern="100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Capernaum</a:t>
            </a:r>
          </a:p>
          <a:p>
            <a:pPr algn="ctr"/>
            <a:r>
              <a:rPr lang="en-US" sz="3200" b="1" kern="100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Headquarters of Jesus</a:t>
            </a:r>
          </a:p>
          <a:p>
            <a:pPr algn="ctr"/>
            <a:r>
              <a:rPr lang="en-US" sz="2800" b="1" kern="100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Casting out demons, raising Jairus’ daughter from the dead</a:t>
            </a:r>
            <a:endParaRPr lang="en-US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43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30CD0A5-CD7D-34C5-79AF-2F88549CF5A9}"/>
              </a:ext>
            </a:extLst>
          </p:cNvPr>
          <p:cNvSpPr txBox="1"/>
          <p:nvPr/>
        </p:nvSpPr>
        <p:spPr>
          <a:xfrm>
            <a:off x="7044268" y="823735"/>
            <a:ext cx="5147732" cy="53538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kern="100" dirty="0">
                <a:solidFill>
                  <a:srgbClr val="FBDB84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T</a:t>
            </a: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hese 3 cities saw </a:t>
            </a:r>
            <a:r>
              <a:rPr lang="en-US" sz="3200" kern="100" dirty="0">
                <a:solidFill>
                  <a:srgbClr val="FBDB84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60% of the </a:t>
            </a:r>
            <a:r>
              <a:rPr lang="en-US" sz="3200" kern="1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miracles </a:t>
            </a:r>
            <a:r>
              <a:rPr lang="en-US" sz="3200" kern="100" dirty="0"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yet </a:t>
            </a:r>
            <a:r>
              <a:rPr lang="en-US" sz="3200" kern="100" dirty="0">
                <a:solidFill>
                  <a:schemeClr val="accent4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ignored </a:t>
            </a:r>
            <a:r>
              <a:rPr lang="en-US" sz="32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Jesus. 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endParaRPr lang="en-US" sz="3200" kern="100" dirty="0">
              <a:solidFill>
                <a:schemeClr val="bg1"/>
              </a:solidFill>
              <a:effectLst/>
              <a:latin typeface="Bookman Old Style" panose="02050604050505020204" pitchFamily="18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This message should put the</a:t>
            </a:r>
            <a:r>
              <a:rPr lang="en-US" sz="3200" kern="1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3200" kern="1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fear of God </a:t>
            </a: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Arial" panose="020B0604020202020204" pitchFamily="34" charset="0"/>
              </a:rPr>
              <a:t>in all of us who know so much more than the people in those cities knew.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CFD1AF-CA06-276D-B0EB-891512777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831" y="317090"/>
            <a:ext cx="6511413" cy="622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886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FC54A1-2F99-DEB4-026B-5689B3EAD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968973A-284D-8B57-86F2-C8FC365EA41E}"/>
              </a:ext>
            </a:extLst>
          </p:cNvPr>
          <p:cNvSpPr txBox="1"/>
          <p:nvPr/>
        </p:nvSpPr>
        <p:spPr>
          <a:xfrm>
            <a:off x="6319121" y="1575661"/>
            <a:ext cx="5872879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</a:rPr>
              <a:t>Scholars believe that the </a:t>
            </a:r>
            <a:r>
              <a:rPr lang="en-US" sz="3200" dirty="0" err="1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</a:rPr>
              <a:t>Elkoshites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</a:rPr>
              <a:t> were located around Capernaum</a:t>
            </a:r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  <a:ea typeface="Aptos" panose="020B0004020202020204" pitchFamily="34" charset="0"/>
              </a:rPr>
              <a:t> – and those </a:t>
            </a:r>
            <a:r>
              <a:rPr lang="en-US" sz="3200" dirty="0">
                <a:solidFill>
                  <a:srgbClr val="FF0000"/>
                </a:solidFill>
                <a:latin typeface="Bookman Old Style" panose="02050604050505020204" pitchFamily="18" charset="0"/>
                <a:ea typeface="Aptos" panose="020B0004020202020204" pitchFamily="34" charset="0"/>
              </a:rPr>
              <a:t>WOE’S</a:t>
            </a:r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  <a:ea typeface="Aptos" panose="020B0004020202020204" pitchFamily="34" charset="0"/>
              </a:rPr>
              <a:t> from </a:t>
            </a: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  <a:ea typeface="Aptos" panose="020B0004020202020204" pitchFamily="34" charset="0"/>
              </a:rPr>
              <a:t>Jesus </a:t>
            </a:r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  <a:ea typeface="Aptos" panose="020B0004020202020204" pitchFamily="34" charset="0"/>
              </a:rPr>
              <a:t>represent </a:t>
            </a:r>
            <a:r>
              <a:rPr lang="en-US" sz="3200" dirty="0">
                <a:solidFill>
                  <a:srgbClr val="FF0000"/>
                </a:solidFill>
                <a:latin typeface="Bookman Old Style" panose="02050604050505020204" pitchFamily="18" charset="0"/>
                <a:ea typeface="Aptos" panose="020B0004020202020204" pitchFamily="34" charset="0"/>
              </a:rPr>
              <a:t>HIS DIVINE WRATH and JUDGMENT!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BC5FA7-DC0B-1A88-85FF-A3347A184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21" y="82566"/>
            <a:ext cx="6285255" cy="669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00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2B463E-224C-525C-0D44-D58B3E7C2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CED1371-D7A1-1383-06C0-C6EFB942BA64}"/>
              </a:ext>
            </a:extLst>
          </p:cNvPr>
          <p:cNvSpPr txBox="1"/>
          <p:nvPr/>
        </p:nvSpPr>
        <p:spPr>
          <a:xfrm>
            <a:off x="-194234" y="5867492"/>
            <a:ext cx="1302671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FBDB84"/>
                </a:solidFill>
                <a:latin typeface="Bookman Old Style" panose="02050604050505020204" pitchFamily="18" charset="0"/>
                <a:ea typeface="Aptos" panose="020B0004020202020204" pitchFamily="34" charset="0"/>
              </a:rPr>
              <a:t>GUESS WHAT THE 3 CHAPTERS OF NAHUM ARE ALL ABOUT?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</a:rPr>
              <a:t>DIVINE WRATH AND JUDGMENT!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727847-E06F-1A45-1386-44B54EAB8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586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3839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22640E-AAF7-F1A5-7B31-ACF9C0FC5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425A28-4FC4-81E8-FC9F-219068BAD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27467" cy="69765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6B893E-731A-839E-6F29-5474778C5773}"/>
              </a:ext>
            </a:extLst>
          </p:cNvPr>
          <p:cNvSpPr txBox="1"/>
          <p:nvPr/>
        </p:nvSpPr>
        <p:spPr>
          <a:xfrm>
            <a:off x="255992" y="3429000"/>
            <a:ext cx="11815481" cy="1955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Nahum is about the inescapable </a:t>
            </a:r>
            <a:r>
              <a:rPr lang="en-US" sz="3200" b="1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WRATH OF GOD! 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God’s holiness must judge </a:t>
            </a:r>
            <a:r>
              <a:rPr lang="en-US" sz="32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sin, 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the </a:t>
            </a:r>
            <a:r>
              <a:rPr lang="en-US" sz="3200" b="1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WRATH OF GOD </a:t>
            </a: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is impossible to ignore!</a:t>
            </a:r>
          </a:p>
        </p:txBody>
      </p:sp>
    </p:spTree>
    <p:extLst>
      <p:ext uri="{BB962C8B-B14F-4D97-AF65-F5344CB8AC3E}">
        <p14:creationId xmlns:p14="http://schemas.microsoft.com/office/powerpoint/2010/main" val="124476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878CF9-F8A3-2E97-BA2D-87FA126B5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97653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56E1B36-71BB-3D8F-7010-5CBE3528F93A}"/>
              </a:ext>
            </a:extLst>
          </p:cNvPr>
          <p:cNvSpPr/>
          <p:nvPr/>
        </p:nvSpPr>
        <p:spPr>
          <a:xfrm>
            <a:off x="0" y="130504"/>
            <a:ext cx="1170355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Nahum</a:t>
            </a:r>
            <a:r>
              <a:rPr lang="en-US" sz="3600" b="0" cap="none" spc="0" dirty="0">
                <a:ln w="0"/>
                <a:solidFill>
                  <a:srgbClr val="FBDB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 made </a:t>
            </a:r>
            <a:r>
              <a:rPr lang="en-US" sz="3600" b="0" cap="none" spc="0" dirty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6 specific prophecies </a:t>
            </a:r>
            <a:r>
              <a:rPr lang="en-US" sz="3600" b="0" cap="none" spc="0" dirty="0">
                <a:ln w="0"/>
                <a:solidFill>
                  <a:srgbClr val="FBDB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about the </a:t>
            </a:r>
            <a:r>
              <a:rPr lang="en-US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destruction of Nineveh</a:t>
            </a:r>
          </a:p>
        </p:txBody>
      </p:sp>
    </p:spTree>
    <p:extLst>
      <p:ext uri="{BB962C8B-B14F-4D97-AF65-F5344CB8AC3E}">
        <p14:creationId xmlns:p14="http://schemas.microsoft.com/office/powerpoint/2010/main" val="199929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907653-62C1-9A15-FC59-F34E387CD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DAEF03-66F2-C2D5-0ED7-477E960B9F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9765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E9415A-7A9E-30A6-D02A-2EFA57A85D70}"/>
              </a:ext>
            </a:extLst>
          </p:cNvPr>
          <p:cNvSpPr txBox="1"/>
          <p:nvPr/>
        </p:nvSpPr>
        <p:spPr>
          <a:xfrm>
            <a:off x="788894" y="2520152"/>
            <a:ext cx="12192000" cy="29070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600" kern="100" dirty="0">
                <a:solidFill>
                  <a:srgbClr val="FBDB84"/>
                </a:solidFill>
                <a:effectLst/>
                <a:latin typeface="Footlight MT Light" panose="0204060206030A020304" pitchFamily="18" charset="77"/>
                <a:ea typeface="Aptos" panose="020B0004020202020204" pitchFamily="34" charset="0"/>
                <a:cs typeface="Times New Roman" panose="02020603050405020304" pitchFamily="18" charset="0"/>
              </a:rPr>
              <a:t>1. The city would </a:t>
            </a:r>
            <a:r>
              <a:rPr lang="en-US" sz="3600" kern="100" dirty="0">
                <a:solidFill>
                  <a:srgbClr val="FF0000"/>
                </a:solidFill>
                <a:effectLst/>
                <a:latin typeface="Footlight MT Light" panose="0204060206030A020304" pitchFamily="18" charset="77"/>
                <a:ea typeface="Aptos" panose="020B0004020202020204" pitchFamily="34" charset="0"/>
                <a:cs typeface="Times New Roman" panose="02020603050405020304" pitchFamily="18" charset="0"/>
              </a:rPr>
              <a:t>fall quickly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600" dirty="0">
                <a:solidFill>
                  <a:srgbClr val="FBDB84"/>
                </a:solidFill>
                <a:latin typeface="Footlight MT Light" panose="0204060206030A020304" pitchFamily="18" charset="77"/>
              </a:rPr>
              <a:t>2. </a:t>
            </a:r>
            <a:r>
              <a:rPr lang="en-US" sz="3600" dirty="0">
                <a:solidFill>
                  <a:srgbClr val="FF0000"/>
                </a:solidFill>
                <a:latin typeface="Footlight MT Light" panose="0204060206030A020304" pitchFamily="18" charset="77"/>
              </a:rPr>
              <a:t>Drunkenness</a:t>
            </a:r>
            <a:r>
              <a:rPr lang="en-US" sz="3600" dirty="0">
                <a:solidFill>
                  <a:srgbClr val="FBDB84"/>
                </a:solidFill>
                <a:latin typeface="Footlight MT Light" panose="0204060206030A020304" pitchFamily="18" charset="77"/>
              </a:rPr>
              <a:t> would be a factor in Ninevah’s collapse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600" dirty="0">
                <a:solidFill>
                  <a:srgbClr val="FBDB84"/>
                </a:solidFill>
                <a:latin typeface="Footlight MT Light" panose="0204060206030A020304" pitchFamily="18" charset="77"/>
              </a:rPr>
              <a:t>3. There will be a </a:t>
            </a:r>
            <a:r>
              <a:rPr lang="en-US" sz="3600" dirty="0">
                <a:solidFill>
                  <a:srgbClr val="FF0000"/>
                </a:solidFill>
                <a:latin typeface="Footlight MT Light" panose="0204060206030A020304" pitchFamily="18" charset="77"/>
              </a:rPr>
              <a:t>terrible flood </a:t>
            </a:r>
            <a:r>
              <a:rPr lang="en-US" sz="3600" dirty="0">
                <a:solidFill>
                  <a:srgbClr val="FBDB84"/>
                </a:solidFill>
                <a:latin typeface="Footlight MT Light" panose="0204060206030A020304" pitchFamily="18" charset="77"/>
              </a:rPr>
              <a:t>involved in the city’s demise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600" dirty="0">
                <a:solidFill>
                  <a:srgbClr val="FBDB84"/>
                </a:solidFill>
                <a:latin typeface="Footlight MT Light" panose="0204060206030A020304" pitchFamily="18" charset="77"/>
              </a:rPr>
              <a:t>4. </a:t>
            </a:r>
            <a:r>
              <a:rPr lang="en-US" sz="3600" dirty="0">
                <a:solidFill>
                  <a:srgbClr val="FF0000"/>
                </a:solidFill>
                <a:latin typeface="Footlight MT Light" panose="0204060206030A020304" pitchFamily="18" charset="77"/>
              </a:rPr>
              <a:t>Fire</a:t>
            </a:r>
            <a:r>
              <a:rPr lang="en-US" sz="3600" dirty="0">
                <a:solidFill>
                  <a:srgbClr val="FBDB84"/>
                </a:solidFill>
                <a:latin typeface="Footlight MT Light" panose="0204060206030A020304" pitchFamily="18" charset="77"/>
              </a:rPr>
              <a:t> would be a major source in Ninevah’s destruction</a:t>
            </a:r>
          </a:p>
        </p:txBody>
      </p:sp>
    </p:spTree>
    <p:extLst>
      <p:ext uri="{BB962C8B-B14F-4D97-AF65-F5344CB8AC3E}">
        <p14:creationId xmlns:p14="http://schemas.microsoft.com/office/powerpoint/2010/main" val="2955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ABEFD2-4C88-3175-CFBE-45933AE12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0A7C33-1F89-A435-6F36-8C32447AB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4320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4C1D2B-DF84-1295-C611-9A4BF30A94EB}"/>
              </a:ext>
            </a:extLst>
          </p:cNvPr>
          <p:cNvSpPr txBox="1"/>
          <p:nvPr/>
        </p:nvSpPr>
        <p:spPr>
          <a:xfrm>
            <a:off x="143435" y="5432088"/>
            <a:ext cx="13016752" cy="12907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200" dirty="0">
                <a:solidFill>
                  <a:srgbClr val="FBDB84"/>
                </a:solidFill>
                <a:latin typeface="Footlight MT Light" panose="0204060206030A020304" pitchFamily="18" charset="77"/>
              </a:rPr>
              <a:t>5. The Fall of Ninevah would be its end, and it would </a:t>
            </a:r>
            <a:r>
              <a:rPr lang="en-US" sz="3200" dirty="0">
                <a:solidFill>
                  <a:srgbClr val="FF0000"/>
                </a:solidFill>
                <a:latin typeface="Footlight MT Light" panose="0204060206030A020304" pitchFamily="18" charset="77"/>
              </a:rPr>
              <a:t>NEVER be rebuilt.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200" dirty="0">
                <a:solidFill>
                  <a:srgbClr val="FBDB84"/>
                </a:solidFill>
                <a:latin typeface="Footlight MT Light" panose="0204060206030A020304" pitchFamily="18" charset="77"/>
              </a:rPr>
              <a:t>6. Even </a:t>
            </a:r>
            <a:r>
              <a:rPr lang="en-US" sz="3200" dirty="0">
                <a:solidFill>
                  <a:srgbClr val="FF0000"/>
                </a:solidFill>
                <a:latin typeface="Footlight MT Light" panose="0204060206030A020304" pitchFamily="18" charset="77"/>
              </a:rPr>
              <a:t>Nineveh’s ruins would disappear </a:t>
            </a:r>
            <a:r>
              <a:rPr lang="en-US" sz="3200" dirty="0">
                <a:solidFill>
                  <a:srgbClr val="FBDB84"/>
                </a:solidFill>
                <a:latin typeface="Footlight MT Light" panose="0204060206030A020304" pitchFamily="18" charset="77"/>
              </a:rPr>
              <a:t>as if it had never existed.</a:t>
            </a:r>
          </a:p>
        </p:txBody>
      </p:sp>
    </p:spTree>
    <p:extLst>
      <p:ext uri="{BB962C8B-B14F-4D97-AF65-F5344CB8AC3E}">
        <p14:creationId xmlns:p14="http://schemas.microsoft.com/office/powerpoint/2010/main" val="32096231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C97905-D1BB-AB28-3301-6A89EEAE8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610FA00-6319-7875-4C87-DA2F1809AAF9}"/>
              </a:ext>
            </a:extLst>
          </p:cNvPr>
          <p:cNvSpPr/>
          <p:nvPr/>
        </p:nvSpPr>
        <p:spPr>
          <a:xfrm>
            <a:off x="244223" y="417375"/>
            <a:ext cx="11703554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Nahum</a:t>
            </a:r>
            <a:r>
              <a:rPr lang="en-US" sz="3600" b="0" cap="none" spc="0" dirty="0">
                <a:ln w="0"/>
                <a:solidFill>
                  <a:srgbClr val="FBDB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 made all those prophecies about </a:t>
            </a:r>
            <a:r>
              <a:rPr lang="en-US" sz="36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50 years </a:t>
            </a:r>
            <a:r>
              <a:rPr lang="en-US" sz="3600" b="0" cap="none" spc="0" dirty="0">
                <a:ln w="0"/>
                <a:solidFill>
                  <a:srgbClr val="FBDB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before </a:t>
            </a:r>
            <a:r>
              <a:rPr lang="en-US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Nineveh’s destruction</a:t>
            </a:r>
          </a:p>
          <a:p>
            <a:pPr algn="ctr"/>
            <a:endParaRPr lang="en-US" sz="3600" dirty="0">
              <a:ln w="0"/>
              <a:solidFill>
                <a:srgbClr val="FBDB8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</a:endParaRPr>
          </a:p>
          <a:p>
            <a:pPr algn="ctr"/>
            <a:r>
              <a:rPr lang="en-US" sz="3600" dirty="0">
                <a:ln w="0"/>
                <a:solidFill>
                  <a:srgbClr val="FBDB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And </a:t>
            </a:r>
            <a:r>
              <a:rPr lang="en-US" sz="36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2,500 years </a:t>
            </a:r>
            <a:r>
              <a:rPr lang="en-US" sz="3600" dirty="0">
                <a:ln w="0"/>
                <a:solidFill>
                  <a:srgbClr val="FBDB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before they uncovered what I’m going to tell you about now</a:t>
            </a:r>
            <a:endParaRPr lang="en-US" sz="3600" b="0" cap="none" spc="0" dirty="0">
              <a:ln w="0"/>
              <a:solidFill>
                <a:srgbClr val="FBDB8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281157-2285-AEBC-77AA-3259CA38E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29000"/>
            <a:ext cx="1219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01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B21B6A3-207D-6E90-22B6-29564AA18479}"/>
              </a:ext>
            </a:extLst>
          </p:cNvPr>
          <p:cNvSpPr/>
          <p:nvPr/>
        </p:nvSpPr>
        <p:spPr>
          <a:xfrm>
            <a:off x="972062" y="648464"/>
            <a:ext cx="10247876" cy="54476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FBDB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Remember,</a:t>
            </a:r>
          </a:p>
          <a:p>
            <a:pPr algn="ctr"/>
            <a:r>
              <a:rPr lang="en-US" sz="3600" dirty="0">
                <a:ln w="0"/>
                <a:solidFill>
                  <a:srgbClr val="FBDB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Nineveh goes all the way back to </a:t>
            </a:r>
            <a:r>
              <a:rPr lang="en-US" sz="36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Genesis 10</a:t>
            </a:r>
          </a:p>
          <a:p>
            <a:pPr algn="ctr"/>
            <a:r>
              <a:rPr lang="en-US" sz="3600" b="0" cap="none" spc="0" dirty="0">
                <a:ln w="0"/>
                <a:solidFill>
                  <a:srgbClr val="FBDB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Who founded </a:t>
            </a:r>
            <a:r>
              <a:rPr lang="en-US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Nineveh?</a:t>
            </a:r>
          </a:p>
          <a:p>
            <a:pPr algn="ctr"/>
            <a:r>
              <a:rPr lang="en-US" sz="3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Nimrod</a:t>
            </a:r>
          </a:p>
          <a:p>
            <a:pPr algn="ctr"/>
            <a:r>
              <a:rPr lang="en-US" sz="3600" b="0" cap="none" spc="0" dirty="0">
                <a:ln w="0"/>
                <a:solidFill>
                  <a:srgbClr val="FBDB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After the collapse of the </a:t>
            </a:r>
            <a:r>
              <a:rPr lang="en-US" sz="3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Tower of Babel</a:t>
            </a:r>
          </a:p>
          <a:p>
            <a:pPr algn="ctr"/>
            <a:endParaRPr lang="en-US" sz="3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</a:endParaRPr>
          </a:p>
          <a:p>
            <a:pPr algn="ctr"/>
            <a:endParaRPr lang="en-US" sz="36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</a:endParaRPr>
          </a:p>
          <a:p>
            <a:pPr algn="ctr"/>
            <a:r>
              <a:rPr lang="en-US" sz="2400" dirty="0">
                <a:ln w="0"/>
                <a:solidFill>
                  <a:srgbClr val="FBDB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Genesis 10:10-11</a:t>
            </a:r>
            <a:r>
              <a:rPr lang="en-US" sz="2400" b="0" cap="none" spc="0" dirty="0">
                <a:ln w="0"/>
                <a:solidFill>
                  <a:srgbClr val="FBDB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 </a:t>
            </a:r>
          </a:p>
          <a:p>
            <a:pPr algn="ctr"/>
            <a:r>
              <a:rPr lang="en-US" sz="2400" dirty="0">
                <a:solidFill>
                  <a:srgbClr val="FBDB84"/>
                </a:solidFill>
                <a:latin typeface="Bookman Old Style" panose="02050604050505020204" pitchFamily="18" charset="0"/>
              </a:rPr>
              <a:t>Nimrod ... the beginning of his </a:t>
            </a:r>
            <a:r>
              <a:rPr lang="en-US" sz="2400" dirty="0">
                <a:solidFill>
                  <a:srgbClr val="FF0000"/>
                </a:solidFill>
                <a:latin typeface="Bookman Old Style" panose="02050604050505020204" pitchFamily="18" charset="0"/>
              </a:rPr>
              <a:t>kingdom was Babel</a:t>
            </a:r>
            <a:r>
              <a:rPr lang="en-US" sz="2400" dirty="0">
                <a:solidFill>
                  <a:srgbClr val="FBDB84"/>
                </a:solidFill>
                <a:latin typeface="Bookman Old Style" panose="02050604050505020204" pitchFamily="18" charset="0"/>
              </a:rPr>
              <a:t>… in the land of Shinar. </a:t>
            </a:r>
            <a:r>
              <a:rPr lang="en-US" sz="2400" b="1" baseline="30000" dirty="0">
                <a:solidFill>
                  <a:srgbClr val="FBDB84"/>
                </a:solidFill>
                <a:latin typeface="Bookman Old Style" panose="02050604050505020204" pitchFamily="18" charset="0"/>
              </a:rPr>
              <a:t>11 </a:t>
            </a:r>
            <a:r>
              <a:rPr lang="en-US" sz="2400" dirty="0">
                <a:solidFill>
                  <a:srgbClr val="FBDB84"/>
                </a:solidFill>
                <a:latin typeface="Bookman Old Style" panose="02050604050505020204" pitchFamily="18" charset="0"/>
              </a:rPr>
              <a:t>From that land he went to Assyria, and </a:t>
            </a:r>
            <a:r>
              <a:rPr lang="en-US" sz="2400" dirty="0">
                <a:solidFill>
                  <a:srgbClr val="FF0000"/>
                </a:solidFill>
                <a:latin typeface="Bookman Old Style" panose="02050604050505020204" pitchFamily="18" charset="0"/>
              </a:rPr>
              <a:t>built Nineveh…”</a:t>
            </a:r>
            <a:endParaRPr lang="en-US" sz="2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86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inus 2">
            <a:extLst>
              <a:ext uri="{FF2B5EF4-FFF2-40B4-BE49-F238E27FC236}">
                <a16:creationId xmlns:a16="http://schemas.microsoft.com/office/drawing/2014/main" id="{E0BB626F-312C-3CCA-2272-2A207E5FE826}"/>
              </a:ext>
            </a:extLst>
          </p:cNvPr>
          <p:cNvSpPr/>
          <p:nvPr/>
        </p:nvSpPr>
        <p:spPr>
          <a:xfrm>
            <a:off x="-324751" y="5859624"/>
            <a:ext cx="14057376" cy="1113889"/>
          </a:xfrm>
          <a:prstGeom prst="mathMinus">
            <a:avLst>
              <a:gd name="adj1" fmla="val 1411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0CCA20-C078-E5FB-6A76-1294BA9885AD}"/>
              </a:ext>
            </a:extLst>
          </p:cNvPr>
          <p:cNvSpPr/>
          <p:nvPr/>
        </p:nvSpPr>
        <p:spPr>
          <a:xfrm>
            <a:off x="5080337" y="6332407"/>
            <a:ext cx="203132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The Flood</a:t>
            </a:r>
          </a:p>
        </p:txBody>
      </p:sp>
      <p:sp>
        <p:nvSpPr>
          <p:cNvPr id="7" name="Curved Right Arrow 6">
            <a:extLst>
              <a:ext uri="{FF2B5EF4-FFF2-40B4-BE49-F238E27FC236}">
                <a16:creationId xmlns:a16="http://schemas.microsoft.com/office/drawing/2014/main" id="{63CFC279-6B29-6716-9EA9-DED2208D9E1B}"/>
              </a:ext>
            </a:extLst>
          </p:cNvPr>
          <p:cNvSpPr/>
          <p:nvPr/>
        </p:nvSpPr>
        <p:spPr>
          <a:xfrm>
            <a:off x="88669" y="727179"/>
            <a:ext cx="3822192" cy="5689389"/>
          </a:xfrm>
          <a:prstGeom prst="curvedRightArrow">
            <a:avLst>
              <a:gd name="adj1" fmla="val 25000"/>
              <a:gd name="adj2" fmla="val 7417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5821D6-B56E-9C45-A3AE-56031A645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547" y="0"/>
            <a:ext cx="6016752" cy="91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87A0CF-5637-49A0-888F-E5036EEC6FFC}"/>
              </a:ext>
            </a:extLst>
          </p:cNvPr>
          <p:cNvSpPr txBox="1"/>
          <p:nvPr/>
        </p:nvSpPr>
        <p:spPr>
          <a:xfrm>
            <a:off x="672221" y="525593"/>
            <a:ext cx="1120444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JUNE 7, 1967 - </a:t>
            </a:r>
            <a:r>
              <a:rPr lang="en-US" sz="1400" b="1" dirty="0">
                <a:solidFill>
                  <a:srgbClr val="E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JERSUALEM BECOMES UNIFIED WITH ISRAEL </a:t>
            </a:r>
          </a:p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MAY 14, 1948 - </a:t>
            </a:r>
            <a:r>
              <a:rPr lang="en-US" sz="1400" b="1" dirty="0">
                <a:solidFill>
                  <a:srgbClr val="E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ISRAEL BECOMES A NATION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first time since AD 70</a:t>
            </a:r>
          </a:p>
          <a:p>
            <a:pPr algn="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British Mandate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(1917-1948)  - 1917 – British Capture Jerusalem in WWIs</a:t>
            </a:r>
          </a:p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Ottoman Period (Turkey) (1516 – 1917) - 1517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Ottomans capture Jerusalem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- 1538-1541 – Rebuilds Walls </a:t>
            </a:r>
          </a:p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Mamluk Period (1250-1516 AD)  - 1250 AD –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Muslims dismantle Walls of Jerusalem</a:t>
            </a:r>
          </a:p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Second Arab Muslim Period (1187 – 1259 AD) - 1244 AD – Crusaders briefly recapture Jerusalem 2xs</a:t>
            </a:r>
          </a:p>
          <a:p>
            <a:pPr algn="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Crusader Period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(1099- 1187 AD) - 1099 AD First Crusaders Capture Jerusalem</a:t>
            </a:r>
          </a:p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First Arab Muslim Period (638 – 1099 AD) - </a:t>
            </a:r>
            <a:r>
              <a:rPr lang="en-US" sz="1400" b="1" dirty="0">
                <a:solidFill>
                  <a:srgbClr val="E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Jerusalem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ruled by Muslims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(638-974 AD)</a:t>
            </a:r>
            <a:endParaRPr lang="en-US" sz="14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Byzantine Period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629 AD – Byzantines recapture </a:t>
            </a:r>
            <a:r>
              <a:rPr lang="en-US" sz="1400" b="1" dirty="0">
                <a:solidFill>
                  <a:srgbClr val="E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Jerusalem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from Persians</a:t>
            </a:r>
          </a:p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614 AD –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Persians Capture </a:t>
            </a:r>
            <a:r>
              <a:rPr lang="en-US" sz="1400" b="1" dirty="0">
                <a:solidFill>
                  <a:srgbClr val="E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Jerusalem</a:t>
            </a:r>
          </a:p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(324-638 AD) - 324 AD – Church of the Holy Sepulcher built</a:t>
            </a:r>
          </a:p>
          <a:p>
            <a:pPr algn="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Roman Period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(70 AD – 324 AD) - 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 70 - FALL OF JERUSALEM</a:t>
            </a:r>
          </a:p>
          <a:p>
            <a:pPr algn="r"/>
            <a:r>
              <a:rPr lang="en-US" sz="1400" b="1" dirty="0">
                <a:solidFill>
                  <a:srgbClr val="E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 AD – Christ Crucified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Herodian Period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(37 BC- 70AD)  - 37 BC – King Herod expands Second Temple</a:t>
            </a:r>
          </a:p>
          <a:p>
            <a:pPr algn="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Hasmonean Period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(141-37 BC) The Maccabees - 62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BC Roman General Pompey captures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solidFill>
                  <a:srgbClr val="E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Jerusalem</a:t>
            </a:r>
          </a:p>
          <a:p>
            <a:pPr algn="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Hellenistic Period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(332-141 BC) - 332 BC –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Alexander the Great Conquers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Judea and </a:t>
            </a:r>
            <a:r>
              <a:rPr lang="en-US" sz="1400" b="1" dirty="0">
                <a:solidFill>
                  <a:srgbClr val="E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Jerusalem</a:t>
            </a:r>
          </a:p>
          <a:p>
            <a:pPr algn="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Persian (Iran) Period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(539-322 BC)</a:t>
            </a:r>
          </a:p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445 -425 BC – </a:t>
            </a:r>
            <a:r>
              <a:rPr lang="en-US" sz="1400" b="1" dirty="0">
                <a:solidFill>
                  <a:srgbClr val="E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Nehemiah rebuilds the Walls of Jerusalem</a:t>
            </a:r>
          </a:p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516 BC Cyrus permits Jews in Babylon to return to Jerusalem </a:t>
            </a:r>
            <a:r>
              <a:rPr lang="en-US" sz="1400" b="1" dirty="0">
                <a:solidFill>
                  <a:srgbClr val="E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(Ezra, Daniel)</a:t>
            </a:r>
          </a:p>
          <a:p>
            <a:pPr algn="r"/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586 BC – Babylonians Destroy Jerusalem and Temple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539 BC Cyrus (Persian Ruler) conquers Babylon including Jerusalem</a:t>
            </a:r>
            <a:endParaRPr lang="en-US" sz="1400" b="1" dirty="0">
              <a:solidFill>
                <a:srgbClr val="EF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960 BC – </a:t>
            </a:r>
            <a:r>
              <a:rPr lang="en-US" sz="1400" b="1" dirty="0">
                <a:solidFill>
                  <a:srgbClr val="E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Solomon builds Temple</a:t>
            </a:r>
          </a:p>
          <a:p>
            <a:pPr algn="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Iron Age II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(1000 BC) – </a:t>
            </a:r>
            <a:r>
              <a:rPr lang="en-US" sz="1400" b="1" dirty="0">
                <a:solidFill>
                  <a:srgbClr val="E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David conquers Jerusalem </a:t>
            </a:r>
            <a:endParaRPr lang="en-US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Iron Age I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1200 BC – Jerusalem conquered by Canaanites</a:t>
            </a:r>
          </a:p>
          <a:p>
            <a:pPr algn="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 Bronze Age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(1500-1200 BC) – Joshua – Collapse 1200 BC</a:t>
            </a:r>
          </a:p>
          <a:p>
            <a:pPr algn="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Middle Bronze Age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(2200-1500 BC)– Time of Moses, The Exodus and the Judges</a:t>
            </a:r>
          </a:p>
          <a:p>
            <a:pPr algn="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 Bronze Age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(3200-2200 BC) – Abraham and the Patriarchs</a:t>
            </a:r>
          </a:p>
        </p:txBody>
      </p:sp>
      <p:sp>
        <p:nvSpPr>
          <p:cNvPr id="2" name="Donut 1">
            <a:extLst>
              <a:ext uri="{FF2B5EF4-FFF2-40B4-BE49-F238E27FC236}">
                <a16:creationId xmlns:a16="http://schemas.microsoft.com/office/drawing/2014/main" id="{FF4C68A2-5A36-9918-A4AC-8099BFD7CE91}"/>
              </a:ext>
            </a:extLst>
          </p:cNvPr>
          <p:cNvSpPr/>
          <p:nvPr/>
        </p:nvSpPr>
        <p:spPr>
          <a:xfrm>
            <a:off x="3178629" y="914400"/>
            <a:ext cx="7249963" cy="804801"/>
          </a:xfrm>
          <a:prstGeom prst="donut">
            <a:avLst>
              <a:gd name="adj" fmla="val 14825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onut 5">
            <a:extLst>
              <a:ext uri="{FF2B5EF4-FFF2-40B4-BE49-F238E27FC236}">
                <a16:creationId xmlns:a16="http://schemas.microsoft.com/office/drawing/2014/main" id="{E9ACEEAB-95E2-A0BC-4AAA-07017E87A388}"/>
              </a:ext>
            </a:extLst>
          </p:cNvPr>
          <p:cNvSpPr/>
          <p:nvPr/>
        </p:nvSpPr>
        <p:spPr>
          <a:xfrm>
            <a:off x="5897928" y="4591951"/>
            <a:ext cx="5780669" cy="804801"/>
          </a:xfrm>
          <a:prstGeom prst="donut">
            <a:avLst>
              <a:gd name="adj" fmla="val 14825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7846F9-1CCF-FDD4-1B40-3CE18A7F343E}"/>
              </a:ext>
            </a:extLst>
          </p:cNvPr>
          <p:cNvSpPr/>
          <p:nvPr/>
        </p:nvSpPr>
        <p:spPr>
          <a:xfrm>
            <a:off x="2082014" y="4640408"/>
            <a:ext cx="219322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Nineveh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983F82F9-1054-B794-3D89-8E30A552A4C3}"/>
              </a:ext>
            </a:extLst>
          </p:cNvPr>
          <p:cNvSpPr/>
          <p:nvPr/>
        </p:nvSpPr>
        <p:spPr>
          <a:xfrm>
            <a:off x="4324281" y="4846849"/>
            <a:ext cx="3270566" cy="33224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8B1DE6A5-5B4A-A6EB-D279-7EFCCE893A5D}"/>
              </a:ext>
            </a:extLst>
          </p:cNvPr>
          <p:cNvSpPr/>
          <p:nvPr/>
        </p:nvSpPr>
        <p:spPr>
          <a:xfrm rot="2192112">
            <a:off x="4107081" y="5484495"/>
            <a:ext cx="2261149" cy="36033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95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10" grpId="0" animBg="1"/>
      <p:bldP spid="1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54162F-1D10-B2C6-5E11-3C1ABD9F1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409495-EBFC-245A-6B29-36998F56D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311153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87F8400-8AE5-1306-49A9-C8EE621B1976}"/>
              </a:ext>
            </a:extLst>
          </p:cNvPr>
          <p:cNvSpPr txBox="1"/>
          <p:nvPr/>
        </p:nvSpPr>
        <p:spPr>
          <a:xfrm>
            <a:off x="6060143" y="1088054"/>
            <a:ext cx="6131857" cy="4323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indent="-514350" algn="ctr">
              <a:lnSpc>
                <a:spcPct val="115000"/>
              </a:lnSpc>
              <a:spcAft>
                <a:spcPts val="800"/>
              </a:spcAft>
              <a:buAutoNum type="arabicPeriod"/>
            </a:pP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city would </a:t>
            </a:r>
            <a:r>
              <a:rPr lang="en-US" sz="32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fall quickly</a:t>
            </a:r>
          </a:p>
          <a:p>
            <a:pPr marR="0" algn="ctr">
              <a:lnSpc>
                <a:spcPct val="115000"/>
              </a:lnSpc>
              <a:spcAft>
                <a:spcPts val="800"/>
              </a:spcAft>
            </a:pPr>
            <a:endParaRPr lang="en-US" sz="3200" kern="100" dirty="0">
              <a:solidFill>
                <a:srgbClr val="FBDB84"/>
              </a:solidFill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algn="ctr">
              <a:lnSpc>
                <a:spcPct val="115000"/>
              </a:lnSpc>
              <a:spcAft>
                <a:spcPts val="800"/>
              </a:spcAft>
            </a:pP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Nahum 3:12 </a:t>
            </a:r>
            <a:endParaRPr lang="en-US" sz="3200" kern="100" dirty="0">
              <a:solidFill>
                <a:srgbClr val="FBDB84"/>
              </a:solidFill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algn="ctr">
              <a:lnSpc>
                <a:spcPct val="115000"/>
              </a:lnSpc>
              <a:spcAft>
                <a:spcPts val="800"/>
              </a:spcAft>
            </a:pP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“All your strongholds are fig trees with ripened figs: </a:t>
            </a:r>
            <a:r>
              <a:rPr lang="en-US" sz="32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If they are shaken, they fall into the mouth of the eater.”</a:t>
            </a:r>
          </a:p>
        </p:txBody>
      </p:sp>
    </p:spTree>
    <p:extLst>
      <p:ext uri="{BB962C8B-B14F-4D97-AF65-F5344CB8AC3E}">
        <p14:creationId xmlns:p14="http://schemas.microsoft.com/office/powerpoint/2010/main" val="330460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B2AE5F-5C77-D925-B28B-0A4E7DCC1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650C897-8F72-B2AD-1EB1-7D49230ED0D3}"/>
              </a:ext>
            </a:extLst>
          </p:cNvPr>
          <p:cNvSpPr txBox="1"/>
          <p:nvPr/>
        </p:nvSpPr>
        <p:spPr>
          <a:xfrm>
            <a:off x="7082119" y="1470271"/>
            <a:ext cx="5109881" cy="3293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marR="0" indent="-9144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This pictures a</a:t>
            </a:r>
          </a:p>
          <a:p>
            <a:pPr marL="914400" marR="0" indent="-9144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b="1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swift collapse! </a:t>
            </a:r>
          </a:p>
          <a:p>
            <a:pPr marL="914400" marR="0" indent="-914400" algn="ctr">
              <a:lnSpc>
                <a:spcPct val="115000"/>
              </a:lnSpc>
              <a:spcAft>
                <a:spcPts val="800"/>
              </a:spcAft>
              <a:buNone/>
            </a:pPr>
            <a:endParaRPr lang="en-US" sz="3200" kern="100" dirty="0"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914400" marR="0" indent="-9144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Ripened figs fall</a:t>
            </a:r>
          </a:p>
          <a:p>
            <a:pPr marL="914400" marR="0" indent="-9144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b="1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very swiftly off a tree. </a:t>
            </a:r>
            <a:endParaRPr lang="en-US" sz="32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E53AB7-43E1-4390-5C0F-9E008AD2D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8" y="317500"/>
            <a:ext cx="7772400" cy="622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73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93B1C6-E017-B612-66A3-FA1D330C8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5B2FA5-ED9B-BCEA-ED97-283C280510E7}"/>
              </a:ext>
            </a:extLst>
          </p:cNvPr>
          <p:cNvSpPr txBox="1"/>
          <p:nvPr/>
        </p:nvSpPr>
        <p:spPr>
          <a:xfrm>
            <a:off x="7951694" y="698750"/>
            <a:ext cx="4240305" cy="5935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marR="0" indent="-9144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Considering the power</a:t>
            </a:r>
          </a:p>
          <a:p>
            <a:pPr marL="914400" marR="0" indent="-9144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of the </a:t>
            </a:r>
            <a:r>
              <a:rPr lang="en-US" sz="28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Assyrian Empire</a:t>
            </a:r>
          </a:p>
          <a:p>
            <a:pPr marL="914400" marR="0" indent="-9144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the </a:t>
            </a:r>
            <a:r>
              <a:rPr lang="en-US" sz="2800" kern="100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physical</a:t>
            </a:r>
          </a:p>
          <a:p>
            <a:pPr marL="914400" marR="0" indent="-9144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strength of the walls</a:t>
            </a:r>
          </a:p>
          <a:p>
            <a:pPr marL="914400" marR="0" indent="-9144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surrounding Nineveh</a:t>
            </a:r>
          </a:p>
          <a:p>
            <a:pPr marL="914400" marR="0" indent="-9144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the structures</a:t>
            </a:r>
          </a:p>
          <a:p>
            <a:pPr marL="914400" marR="0" indent="-9144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within those walls, t</a:t>
            </a:r>
            <a:r>
              <a:rPr lang="en-US" sz="2800" kern="100" dirty="0">
                <a:solidFill>
                  <a:srgbClr val="FBDB84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his</a:t>
            </a:r>
          </a:p>
          <a:p>
            <a:pPr marL="914400" marR="0" indent="-9144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prophecy</a:t>
            </a:r>
            <a:r>
              <a:rPr lang="en-US" sz="2800" kern="100" dirty="0">
                <a:solidFill>
                  <a:srgbClr val="FBDB84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was not only</a:t>
            </a:r>
          </a:p>
          <a:p>
            <a:pPr marL="914400" marR="0" indent="-9144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>
                <a:solidFill>
                  <a:srgbClr val="00B050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shocking but quite</a:t>
            </a:r>
          </a:p>
          <a:p>
            <a:pPr marL="914400" marR="0" indent="-9144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>
                <a:solidFill>
                  <a:srgbClr val="00B050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unbelievable.</a:t>
            </a:r>
            <a:endParaRPr lang="en-US" sz="2800" kern="100" dirty="0">
              <a:solidFill>
                <a:srgbClr val="00B050"/>
              </a:solidFill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D6FC34-5E94-477B-344C-E480A97E0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516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0969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3304A2-0EE1-9627-D94F-E89A52386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42BE42-13DA-57B9-3196-DD57B8515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91227"/>
            <a:ext cx="12192001" cy="59900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E5C4DE-C1BF-EF2D-60B6-CC6B6360F6B5}"/>
              </a:ext>
            </a:extLst>
          </p:cNvPr>
          <p:cNvSpPr txBox="1"/>
          <p:nvPr/>
        </p:nvSpPr>
        <p:spPr>
          <a:xfrm>
            <a:off x="-286871" y="5773151"/>
            <a:ext cx="12765741" cy="1084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28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attack </a:t>
            </a:r>
            <a:r>
              <a:rPr lang="en-US" sz="2800" kern="100" dirty="0">
                <a:solidFill>
                  <a:srgbClr val="FF0000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on Ninevah began </a:t>
            </a:r>
            <a:r>
              <a:rPr lang="en-US" sz="28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 612 BC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Babylonians along with Medes and Scythians attacked Nineveh!</a:t>
            </a:r>
          </a:p>
        </p:txBody>
      </p:sp>
    </p:spTree>
    <p:extLst>
      <p:ext uri="{BB962C8B-B14F-4D97-AF65-F5344CB8AC3E}">
        <p14:creationId xmlns:p14="http://schemas.microsoft.com/office/powerpoint/2010/main" val="4229969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1B5F4F-346A-1AC6-78DD-62584464D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D2554D4-C994-6624-672F-EB505C9A553D}"/>
              </a:ext>
            </a:extLst>
          </p:cNvPr>
          <p:cNvSpPr txBox="1"/>
          <p:nvPr/>
        </p:nvSpPr>
        <p:spPr>
          <a:xfrm>
            <a:off x="0" y="1057835"/>
            <a:ext cx="5109882" cy="5217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2800" kern="100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city was strong enough </a:t>
            </a:r>
            <a:r>
              <a:rPr lang="en-US" sz="28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should have been able to endure a </a:t>
            </a:r>
            <a:r>
              <a:rPr lang="en-US" sz="2800" kern="100" dirty="0">
                <a:solidFill>
                  <a:srgbClr val="00B05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long siege of years in length.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endParaRPr lang="en-US" sz="2800" kern="100" dirty="0">
              <a:solidFill>
                <a:srgbClr val="FBDB84"/>
              </a:solidFill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It was a </a:t>
            </a:r>
            <a:r>
              <a:rPr lang="en-US" sz="2800" kern="100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massive city </a:t>
            </a:r>
            <a:r>
              <a:rPr lang="en-US" sz="28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with huge walls, protected by the Tigris River and it had the </a:t>
            </a:r>
            <a:r>
              <a:rPr lang="en-US" sz="2800" kern="100" dirty="0">
                <a:solidFill>
                  <a:srgbClr val="00B05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most abundant food supply in the world.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174F24-36A1-DD07-34D5-4D13992C5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9177" y="0"/>
            <a:ext cx="69028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5083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50C594-B9A4-8A7F-0C27-597D55F68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CDA554-F85B-606C-3263-537AD1AC9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53967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388C872-7700-8E6B-BB1B-27D7D91C38F9}"/>
              </a:ext>
            </a:extLst>
          </p:cNvPr>
          <p:cNvSpPr txBox="1"/>
          <p:nvPr/>
        </p:nvSpPr>
        <p:spPr>
          <a:xfrm>
            <a:off x="414866" y="4736168"/>
            <a:ext cx="11362267" cy="1955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So, what happened? 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Why was </a:t>
            </a:r>
            <a:r>
              <a:rPr lang="en-US" sz="3200" kern="100" dirty="0">
                <a:solidFill>
                  <a:srgbClr val="FF0000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Nineveh</a:t>
            </a:r>
            <a:r>
              <a:rPr lang="en-US" sz="32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destroyed so easily and so quickly?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siege took only </a:t>
            </a:r>
            <a:r>
              <a:rPr lang="en-US" sz="3200" kern="100" dirty="0">
                <a:solidFill>
                  <a:srgbClr val="00B05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3 months </a:t>
            </a: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their king was killed.</a:t>
            </a:r>
          </a:p>
        </p:txBody>
      </p:sp>
    </p:spTree>
    <p:extLst>
      <p:ext uri="{BB962C8B-B14F-4D97-AF65-F5344CB8AC3E}">
        <p14:creationId xmlns:p14="http://schemas.microsoft.com/office/powerpoint/2010/main" val="349979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63DD8B-80DF-8A60-A3A4-922DEE7CB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D4D3E28-6DEB-81C1-1DE2-F450B8C60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96D186-EC5C-E9C9-E19E-F892CE8585F7}"/>
              </a:ext>
            </a:extLst>
          </p:cNvPr>
          <p:cNvSpPr txBox="1"/>
          <p:nvPr/>
        </p:nvSpPr>
        <p:spPr>
          <a:xfrm>
            <a:off x="2743200" y="220470"/>
            <a:ext cx="7471585" cy="118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marR="0" indent="-9144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2. Drunkenness would be a factor in </a:t>
            </a:r>
            <a:r>
              <a:rPr lang="en-US" sz="3200" b="1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Ninevah’s collapse</a:t>
            </a:r>
          </a:p>
        </p:txBody>
      </p:sp>
    </p:spTree>
    <p:extLst>
      <p:ext uri="{BB962C8B-B14F-4D97-AF65-F5344CB8AC3E}">
        <p14:creationId xmlns:p14="http://schemas.microsoft.com/office/powerpoint/2010/main" val="21160759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0D380F-7773-450B-ED5C-9BC1EC86E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BD03BB-D9AF-FF96-5668-26AF4975B3D7}"/>
              </a:ext>
            </a:extLst>
          </p:cNvPr>
          <p:cNvSpPr txBox="1"/>
          <p:nvPr/>
        </p:nvSpPr>
        <p:spPr>
          <a:xfrm>
            <a:off x="6485964" y="109854"/>
            <a:ext cx="5432612" cy="6638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marR="0" indent="-4572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Nahum 1:10</a:t>
            </a:r>
          </a:p>
          <a:p>
            <a:pPr marL="914400" marR="0" indent="-4572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“For while tangles like</a:t>
            </a:r>
          </a:p>
          <a:p>
            <a:pPr marL="914400" marR="0" indent="-4572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thorns and while</a:t>
            </a:r>
          </a:p>
          <a:p>
            <a:pPr marL="914400" marR="0" indent="-4572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drunken like</a:t>
            </a:r>
          </a:p>
          <a:p>
            <a:pPr marL="914400" marR="0" indent="-4572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drunkards, </a:t>
            </a: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they shall</a:t>
            </a:r>
          </a:p>
          <a:p>
            <a:pPr marL="914400" marR="0" indent="-4572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 devoured </a:t>
            </a: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like</a:t>
            </a:r>
          </a:p>
          <a:p>
            <a:pPr marL="914400" marR="0" indent="-4572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stubble fully dried.”</a:t>
            </a:r>
          </a:p>
          <a:p>
            <a:pPr marL="914400" marR="0" indent="-9144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914400" marR="0" indent="-9144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3:11</a:t>
            </a:r>
          </a:p>
          <a:p>
            <a:pPr marL="914400" marR="0" indent="-9144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“You also will be drunk.”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0285EB-74FF-13C7-9075-8B7DD2E42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23" y="238399"/>
            <a:ext cx="6432177" cy="638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791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615D09-0599-2E66-9FF7-A48F8BF9B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DF19D8-1714-94C4-7E87-83B23F687454}"/>
              </a:ext>
            </a:extLst>
          </p:cNvPr>
          <p:cNvSpPr txBox="1"/>
          <p:nvPr/>
        </p:nvSpPr>
        <p:spPr>
          <a:xfrm>
            <a:off x="5705856" y="0"/>
            <a:ext cx="6019979" cy="6447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2400" dirty="0">
                <a:solidFill>
                  <a:srgbClr val="FBDB84"/>
                </a:solidFill>
                <a:latin typeface="Bookman Old Style" panose="02050604050505020204" pitchFamily="18" charset="0"/>
              </a:rPr>
              <a:t>The historical account from the Greek historian 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Diodorus Siculus (1st century BC) “</a:t>
            </a:r>
            <a:r>
              <a:rPr lang="en-US" sz="2400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Library of History”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en-US" sz="2400" kern="100" dirty="0">
              <a:solidFill>
                <a:schemeClr val="accent5">
                  <a:lumMod val="60000"/>
                  <a:lumOff val="40000"/>
                </a:schemeClr>
              </a:solidFill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en-US" sz="2400" kern="100" dirty="0">
              <a:solidFill>
                <a:srgbClr val="FBDB84"/>
              </a:solidFill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King of Assyria </a:t>
            </a:r>
            <a:r>
              <a:rPr lang="en-US" sz="3200" kern="100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became complacent (arrogant) </a:t>
            </a: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because of his military victories and power. So, he threw a </a:t>
            </a:r>
            <a:r>
              <a:rPr lang="en-US" sz="3200" kern="100" dirty="0">
                <a:solidFill>
                  <a:srgbClr val="00B05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massive celebration </a:t>
            </a: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for his army providing them with huge quantities of wine.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DFA2E6-ACD5-7DF0-BA5D-FF947E0A5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595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6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149DA6-6F4B-CB3A-CA8F-8C8161F2B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A5CA8B2-B503-4CA6-C13E-A855DD6C33D3}"/>
              </a:ext>
            </a:extLst>
          </p:cNvPr>
          <p:cNvSpPr txBox="1"/>
          <p:nvPr/>
        </p:nvSpPr>
        <p:spPr>
          <a:xfrm>
            <a:off x="4231340" y="644246"/>
            <a:ext cx="8068235" cy="5383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King and his soldiers </a:t>
            </a:r>
            <a:r>
              <a:rPr lang="en-US" sz="3200" kern="100" dirty="0">
                <a:solidFill>
                  <a:srgbClr val="FBDB84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began </a:t>
            </a:r>
            <a:r>
              <a:rPr lang="en-US" sz="3200" kern="100" dirty="0">
                <a:solidFill>
                  <a:srgbClr val="FF0000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indulging in </a:t>
            </a:r>
            <a:r>
              <a:rPr lang="en-US" sz="32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drinking and became </a:t>
            </a:r>
            <a:r>
              <a:rPr lang="en-US" sz="3200" kern="100" dirty="0">
                <a:solidFill>
                  <a:srgbClr val="FF0000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drunk</a:t>
            </a:r>
            <a:r>
              <a:rPr lang="en-US" sz="3200" kern="100" dirty="0">
                <a:solidFill>
                  <a:srgbClr val="FBDB84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and were completely off-guard, and some even passed out.</a:t>
            </a:r>
            <a:endParaRPr lang="en-US" sz="3200" kern="100" dirty="0">
              <a:solidFill>
                <a:srgbClr val="FBDB84"/>
              </a:solidFill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endParaRPr lang="en-US" sz="3200" kern="100" dirty="0">
              <a:solidFill>
                <a:srgbClr val="FBDB84"/>
              </a:solidFill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2800" kern="100" dirty="0">
                <a:solidFill>
                  <a:srgbClr val="FBDB84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Nahum 1:10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2800" kern="100" dirty="0">
                <a:solidFill>
                  <a:srgbClr val="FBDB84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“For while tangles like thorns and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2800" kern="100" dirty="0">
                <a:solidFill>
                  <a:srgbClr val="FBDB84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while </a:t>
            </a:r>
            <a:r>
              <a:rPr lang="en-US" sz="2800" kern="100" dirty="0">
                <a:solidFill>
                  <a:srgbClr val="FF0000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drunken like drunkards, </a:t>
            </a:r>
            <a:r>
              <a:rPr lang="en-US" sz="2800" kern="100" dirty="0">
                <a:solidFill>
                  <a:srgbClr val="FBDB84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They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n-US" sz="2800" kern="100" dirty="0">
                <a:solidFill>
                  <a:srgbClr val="FBDB84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shall be </a:t>
            </a:r>
            <a:r>
              <a:rPr lang="en-US" sz="2800" kern="100" dirty="0">
                <a:solidFill>
                  <a:srgbClr val="FF0000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devoured like stubble fully dried</a:t>
            </a:r>
            <a:r>
              <a:rPr lang="en-US" sz="28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.”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348C9B6-DC35-45D3-6675-911C6C1517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94" y="263984"/>
            <a:ext cx="4267199" cy="645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8060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C3869A-EB4C-DB1A-A888-DC47A2606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AFB486-7E84-3249-94C6-993A6E17A891}"/>
              </a:ext>
            </a:extLst>
          </p:cNvPr>
          <p:cNvSpPr txBox="1"/>
          <p:nvPr/>
        </p:nvSpPr>
        <p:spPr>
          <a:xfrm>
            <a:off x="358588" y="5673509"/>
            <a:ext cx="11833412" cy="118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enemy was successful because the Assyrian camp was </a:t>
            </a:r>
            <a:r>
              <a:rPr lang="en-US" sz="3200" kern="100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disorganized and useless by their drunkenness.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350841-F8BC-AED0-DF8F-EF939D511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0871" y="233082"/>
            <a:ext cx="8695764" cy="5440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9443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8938F5-9916-4861-9A62-6FBAC51AD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24742BA-E7E0-AB4F-38A0-0192F1408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0748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FAFE39-251D-0DF9-0713-0D71E916486D}"/>
              </a:ext>
            </a:extLst>
          </p:cNvPr>
          <p:cNvSpPr txBox="1"/>
          <p:nvPr/>
        </p:nvSpPr>
        <p:spPr>
          <a:xfrm>
            <a:off x="457200" y="6074880"/>
            <a:ext cx="11277600" cy="6181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marR="0" indent="-9144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solidFill>
                  <a:srgbClr val="FBDB84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3. </a:t>
            </a: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There will be a </a:t>
            </a:r>
            <a:r>
              <a:rPr lang="en-US" sz="32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terrible flood </a:t>
            </a: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involved in the city’s fall</a:t>
            </a:r>
          </a:p>
        </p:txBody>
      </p:sp>
    </p:spTree>
    <p:extLst>
      <p:ext uri="{BB962C8B-B14F-4D97-AF65-F5344CB8AC3E}">
        <p14:creationId xmlns:p14="http://schemas.microsoft.com/office/powerpoint/2010/main" val="94119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D6B381-3FFF-1E29-4D01-D303AF5B3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06C5E0-EF06-33E2-7A3E-189BDA56A2DE}"/>
              </a:ext>
            </a:extLst>
          </p:cNvPr>
          <p:cNvSpPr txBox="1"/>
          <p:nvPr/>
        </p:nvSpPr>
        <p:spPr>
          <a:xfrm>
            <a:off x="419349" y="264832"/>
            <a:ext cx="4636246" cy="6328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marR="0" indent="-9144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Nahum 1:8</a:t>
            </a:r>
          </a:p>
          <a:p>
            <a:pPr marL="914400" marR="0" indent="-9144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“But with an </a:t>
            </a:r>
            <a:r>
              <a:rPr lang="en-US" sz="28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overflowing</a:t>
            </a:r>
          </a:p>
          <a:p>
            <a:pPr marL="914400" marR="0" indent="-9144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flood </a:t>
            </a:r>
            <a:r>
              <a:rPr lang="en-US" sz="28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 will make an</a:t>
            </a:r>
          </a:p>
          <a:p>
            <a:pPr marL="914400" marR="0" indent="-9144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utter end </a:t>
            </a:r>
            <a:r>
              <a:rPr lang="en-US" sz="28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of its place,</a:t>
            </a:r>
          </a:p>
          <a:p>
            <a:pPr marL="914400" marR="0" indent="-9144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darkness will pursue</a:t>
            </a:r>
          </a:p>
          <a:p>
            <a:pPr marL="914400" marR="0" indent="-91440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His enemies.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Nahum 2:6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“The gates of the </a:t>
            </a:r>
            <a:r>
              <a:rPr lang="en-US" sz="28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rivers are opened, and the palace is dissolved.”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9E2C1A-46D0-2EEC-8362-FDF611373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6046" y="161365"/>
            <a:ext cx="6436659" cy="6508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659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5EC57D-79EC-C53D-F629-E6660BD4E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1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C3A6B68-C7B2-E0FA-AEF9-6719D4812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9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54E959-7637-3223-749C-AF4F643A0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4B03B7E-AFFA-934E-9963-C246F35B0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B9257B8-4D23-89FC-63E4-1000EC9E5542}"/>
              </a:ext>
            </a:extLst>
          </p:cNvPr>
          <p:cNvSpPr txBox="1"/>
          <p:nvPr/>
        </p:nvSpPr>
        <p:spPr>
          <a:xfrm>
            <a:off x="842682" y="0"/>
            <a:ext cx="11134165" cy="1194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river and the flood </a:t>
            </a: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were prophesized by</a:t>
            </a:r>
            <a:r>
              <a:rPr lang="en-US" sz="3200" kern="100" dirty="0">
                <a:solidFill>
                  <a:schemeClr val="accent5">
                    <a:lumMod val="40000"/>
                    <a:lumOff val="60000"/>
                  </a:schemeClr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Nahum </a:t>
            </a:r>
            <a:r>
              <a:rPr lang="en-US" sz="32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as the cause of </a:t>
            </a:r>
            <a:r>
              <a:rPr lang="en-US" sz="32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Ninevah’s sudden collapse.</a:t>
            </a:r>
            <a:endParaRPr lang="en-US" sz="3200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864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6A6AAD-D2C4-6107-9D94-1C012CBFA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B5D782-3B1E-B898-5C39-764AF364088A}"/>
              </a:ext>
            </a:extLst>
          </p:cNvPr>
          <p:cNvSpPr txBox="1"/>
          <p:nvPr/>
        </p:nvSpPr>
        <p:spPr>
          <a:xfrm>
            <a:off x="160422" y="179249"/>
            <a:ext cx="5486400" cy="6678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1</a:t>
            </a:r>
            <a:r>
              <a:rPr lang="en-US" sz="3200" baseline="300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st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Century Historian Diodorus Siculus explained: </a:t>
            </a:r>
          </a:p>
          <a:p>
            <a:pPr algn="ctr"/>
            <a:endParaRPr lang="en-US" sz="3200" dirty="0">
              <a:solidFill>
                <a:srgbClr val="FBDB84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“After heavy rains the Tigris River </a:t>
            </a:r>
            <a:r>
              <a:rPr lang="en-US" sz="32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flooded and broke down 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a portion of the city walls, the enemy forces</a:t>
            </a:r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</a:rPr>
              <a:t> (Babylonians, Medes and </a:t>
            </a:r>
            <a:r>
              <a:rPr lang="en-US" sz="3200" dirty="0" err="1">
                <a:solidFill>
                  <a:srgbClr val="FBDB84"/>
                </a:solidFill>
                <a:latin typeface="Bookman Old Style" panose="02050604050505020204" pitchFamily="18" charset="0"/>
              </a:rPr>
              <a:t>Sycthians</a:t>
            </a:r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</a:rPr>
              <a:t>) learned of the </a:t>
            </a:r>
            <a:r>
              <a:rPr lang="en-US" sz="3200" dirty="0">
                <a:solidFill>
                  <a:srgbClr val="FF0000"/>
                </a:solidFill>
                <a:latin typeface="Bookman Old Style" panose="02050604050505020204" pitchFamily="18" charset="0"/>
              </a:rPr>
              <a:t>break in the wall</a:t>
            </a:r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</a:rPr>
              <a:t> and </a:t>
            </a:r>
            <a:r>
              <a:rPr lang="en-US" sz="3200" dirty="0">
                <a:solidFill>
                  <a:srgbClr val="00B0F0"/>
                </a:solidFill>
                <a:latin typeface="Bookman Old Style" panose="02050604050505020204" pitchFamily="18" charset="0"/>
              </a:rPr>
              <a:t>went inside the gates and attacked.” </a:t>
            </a:r>
          </a:p>
          <a:p>
            <a:pPr marL="0" marR="0">
              <a:buNone/>
            </a:pP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150CF4-1139-3986-20C5-9482B8060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6822" y="0"/>
            <a:ext cx="65451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4050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4A6EF9-193B-F9A2-CA76-F681A056E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9C71C9-A408-15DA-18D2-AC96F094ED2F}"/>
              </a:ext>
            </a:extLst>
          </p:cNvPr>
          <p:cNvSpPr txBox="1"/>
          <p:nvPr/>
        </p:nvSpPr>
        <p:spPr>
          <a:xfrm>
            <a:off x="564777" y="4611231"/>
            <a:ext cx="1106244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28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Archaeologist have found evidence of this </a:t>
            </a:r>
            <a:r>
              <a:rPr lang="en-US" sz="2800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broken-down wall below the surface of the river </a:t>
            </a:r>
            <a:r>
              <a:rPr lang="en-US" sz="28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in the mounds of Nineveh. </a:t>
            </a:r>
          </a:p>
          <a:p>
            <a:pPr marL="0" marR="0" algn="ctr">
              <a:buNone/>
            </a:pPr>
            <a:endParaRPr lang="en-US" sz="2800" dirty="0">
              <a:solidFill>
                <a:srgbClr val="FBDB84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28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Archeologists have also found pebbles and sand a few feet below the surface of the river in the mounds of Nineveh.</a:t>
            </a:r>
            <a:endParaRPr lang="en-US" sz="2800" dirty="0">
              <a:solidFill>
                <a:srgbClr val="FBDB8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671311-303A-553D-1368-4294852F4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77" y="286871"/>
            <a:ext cx="11062446" cy="432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559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EAB7A4-61D3-28A7-B66E-769FEF0FF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8C4CF1-F6C9-93D7-A3DF-A0A924BA887E}"/>
              </a:ext>
            </a:extLst>
          </p:cNvPr>
          <p:cNvSpPr txBox="1"/>
          <p:nvPr/>
        </p:nvSpPr>
        <p:spPr>
          <a:xfrm>
            <a:off x="-179295" y="428178"/>
            <a:ext cx="6275295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4. </a:t>
            </a:r>
            <a:r>
              <a:rPr lang="en-US" sz="32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Fire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would play prominently in </a:t>
            </a:r>
            <a:r>
              <a:rPr lang="en-US" sz="32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Ninevah’s destruction</a:t>
            </a:r>
          </a:p>
          <a:p>
            <a:pPr marL="0" marR="0" algn="ctr">
              <a:buNone/>
            </a:pPr>
            <a:endParaRPr lang="en-US" sz="3200" dirty="0">
              <a:solidFill>
                <a:srgbClr val="FBDB84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0" marR="0" algn="ctr">
              <a:buNone/>
            </a:pPr>
            <a:endParaRPr lang="en-US" sz="3200" dirty="0">
              <a:solidFill>
                <a:srgbClr val="FBDB84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0" marR="0" algn="ctr">
              <a:buNone/>
            </a:pPr>
            <a:endParaRPr lang="en-US" sz="3200" dirty="0">
              <a:solidFill>
                <a:srgbClr val="FBDB84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0" marR="0" algn="ctr">
              <a:buNone/>
            </a:pPr>
            <a:endParaRPr lang="en-US" sz="3200" dirty="0">
              <a:solidFill>
                <a:srgbClr val="FBDB84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Nahum 3:13 </a:t>
            </a:r>
          </a:p>
          <a:p>
            <a:pPr marL="0" marR="0" algn="ctr">
              <a:buNone/>
            </a:pP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“The gates of your land are wide open for your enemies;</a:t>
            </a:r>
          </a:p>
          <a:p>
            <a:pPr marL="0" marR="0" algn="ctr">
              <a:buNone/>
            </a:pPr>
            <a:r>
              <a:rPr lang="en-US" sz="32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fire shall devour the bars of your gates”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85DE4B-A624-34C9-7D42-32B6BDD76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39596"/>
            <a:ext cx="5898777" cy="617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72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A2271BE-1EB1-2D88-A6C8-C81576213E01}"/>
              </a:ext>
            </a:extLst>
          </p:cNvPr>
          <p:cNvSpPr txBox="1"/>
          <p:nvPr/>
        </p:nvSpPr>
        <p:spPr>
          <a:xfrm>
            <a:off x="6917635" y="302359"/>
            <a:ext cx="5323476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800" dirty="0">
                <a:solidFill>
                  <a:srgbClr val="FF0000"/>
                </a:solidFill>
                <a:latin typeface="Bookman Old Style" panose="02050604050505020204" pitchFamily="18" charset="0"/>
              </a:rPr>
              <a:t>Flames swept</a:t>
            </a:r>
            <a:r>
              <a:rPr lang="en-US" sz="2800" dirty="0">
                <a:solidFill>
                  <a:srgbClr val="FBDB84"/>
                </a:solidFill>
                <a:latin typeface="Bookman Old Style" panose="02050604050505020204" pitchFamily="18" charset="0"/>
              </a:rPr>
              <a:t> through Ashurbanipal’s palace and </a:t>
            </a:r>
            <a:r>
              <a:rPr lang="en-US" sz="2800" dirty="0">
                <a:solidFill>
                  <a:srgbClr val="00B0F0"/>
                </a:solidFill>
                <a:latin typeface="Bookman Old Style" panose="02050604050505020204" pitchFamily="18" charset="0"/>
              </a:rPr>
              <a:t>buried thousands of clay tablets beneath the ruins. </a:t>
            </a:r>
          </a:p>
          <a:p>
            <a:pPr algn="ctr">
              <a:buNone/>
            </a:pPr>
            <a:endParaRPr lang="en-US" sz="2800" b="0" i="0" dirty="0">
              <a:solidFill>
                <a:srgbClr val="00B0F0"/>
              </a:solidFill>
              <a:effectLst/>
              <a:latin typeface="Bookman Old Style" panose="02050604050505020204" pitchFamily="18" charset="0"/>
            </a:endParaRPr>
          </a:p>
          <a:p>
            <a:pPr algn="ctr">
              <a:buNone/>
            </a:pPr>
            <a:r>
              <a:rPr lang="en-US" sz="2800" b="0" i="0" dirty="0">
                <a:solidFill>
                  <a:srgbClr val="FBDB84"/>
                </a:solidFill>
                <a:effectLst/>
                <a:latin typeface="Bookman Old Style" panose="02050604050505020204" pitchFamily="18" charset="0"/>
              </a:rPr>
              <a:t>But the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Bookman Old Style" panose="02050604050505020204" pitchFamily="18" charset="0"/>
              </a:rPr>
              <a:t>intense heat </a:t>
            </a:r>
            <a:r>
              <a:rPr lang="en-US" sz="2800" b="0" i="0" dirty="0">
                <a:solidFill>
                  <a:srgbClr val="FBDB84"/>
                </a:solidFill>
                <a:effectLst/>
                <a:latin typeface="Bookman Old Style" panose="02050604050505020204" pitchFamily="18" charset="0"/>
              </a:rPr>
              <a:t>hardened many of them instead of destroying them.</a:t>
            </a:r>
          </a:p>
          <a:p>
            <a:pPr algn="ctr">
              <a:buNone/>
            </a:pPr>
            <a:endParaRPr lang="en-US" sz="2800" b="0" i="0" dirty="0">
              <a:solidFill>
                <a:srgbClr val="FBDB84"/>
              </a:solidFill>
              <a:effectLst/>
              <a:latin typeface="Bookman Old Style" panose="02050604050505020204" pitchFamily="18" charset="0"/>
            </a:endParaRPr>
          </a:p>
          <a:p>
            <a:pPr algn="ctr">
              <a:buNone/>
            </a:pPr>
            <a:r>
              <a:rPr lang="en-US" sz="2800" b="0" i="0" dirty="0">
                <a:solidFill>
                  <a:srgbClr val="FBDB84"/>
                </a:solidFill>
                <a:effectLst/>
                <a:latin typeface="Bookman Old Style" panose="02050604050505020204" pitchFamily="18" charset="0"/>
              </a:rPr>
              <a:t>After more than </a:t>
            </a:r>
            <a:r>
              <a:rPr lang="en-US" sz="2800" b="0" i="0" dirty="0">
                <a:solidFill>
                  <a:srgbClr val="00B050"/>
                </a:solidFill>
                <a:effectLst/>
                <a:latin typeface="Bookman Old Style" panose="02050604050505020204" pitchFamily="18" charset="0"/>
              </a:rPr>
              <a:t>2,000 years, </a:t>
            </a:r>
            <a:r>
              <a:rPr lang="en-US" sz="2800" b="0" i="0" dirty="0">
                <a:solidFill>
                  <a:srgbClr val="FBDB84"/>
                </a:solidFill>
                <a:effectLst/>
                <a:latin typeface="Bookman Old Style" panose="02050604050505020204" pitchFamily="18" charset="0"/>
              </a:rPr>
              <a:t>those </a:t>
            </a:r>
            <a:r>
              <a:rPr lang="en-US" sz="2800" b="0" i="0" dirty="0">
                <a:solidFill>
                  <a:srgbClr val="00B050"/>
                </a:solidFill>
                <a:effectLst/>
                <a:latin typeface="Bookman Old Style" panose="02050604050505020204" pitchFamily="18" charset="0"/>
              </a:rPr>
              <a:t>tablets were uncovered, </a:t>
            </a:r>
            <a:r>
              <a:rPr lang="en-US" sz="2800" b="0" i="0" dirty="0">
                <a:solidFill>
                  <a:srgbClr val="FBDB84"/>
                </a:solidFill>
                <a:effectLst/>
                <a:latin typeface="Bookman Old Style" panose="02050604050505020204" pitchFamily="18" charset="0"/>
              </a:rPr>
              <a:t>preserving medicine, astronomy, literature, and royal records.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A414A7-BD70-2AF0-172B-205B8296F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06" y="197223"/>
            <a:ext cx="6792129" cy="652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036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C02A4E-52D6-000C-AD7C-E9BE207B6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660AAD-7CE1-FABC-8E7E-1FBEE7A222EA}"/>
              </a:ext>
            </a:extLst>
          </p:cNvPr>
          <p:cNvSpPr txBox="1"/>
          <p:nvPr/>
        </p:nvSpPr>
        <p:spPr>
          <a:xfrm>
            <a:off x="235712" y="910072"/>
            <a:ext cx="492150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The city was to be burned with </a:t>
            </a:r>
            <a:r>
              <a:rPr lang="en-US" sz="32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fire. </a:t>
            </a:r>
          </a:p>
          <a:p>
            <a:pPr marL="0" marR="0" algn="ctr">
              <a:buNone/>
            </a:pPr>
            <a:endParaRPr lang="en-US" sz="3200" dirty="0">
              <a:solidFill>
                <a:srgbClr val="FBDB84"/>
              </a:solidFill>
              <a:effectLst/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0" marR="0" algn="ctr">
              <a:buNone/>
            </a:pPr>
            <a:endParaRPr lang="en-US" sz="3200" dirty="0">
              <a:solidFill>
                <a:srgbClr val="FBDB84"/>
              </a:solidFill>
              <a:effectLst/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In 1845 Henry Layard, the 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British Explorer </a:t>
            </a: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discovered and </a:t>
            </a: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mapped out the ancient city of Nineveh,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EDEC68-740C-A6BE-C5A0-73039E2BF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9057" y="0"/>
            <a:ext cx="69028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41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FAC960-D01A-D18B-07B1-8A4AF468E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ap of a city&#10;&#10;AI-generated content may be incorrect.">
            <a:extLst>
              <a:ext uri="{FF2B5EF4-FFF2-40B4-BE49-F238E27FC236}">
                <a16:creationId xmlns:a16="http://schemas.microsoft.com/office/drawing/2014/main" id="{41C19C16-E5F7-E19F-A0D1-88CD82B2F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45459"/>
            <a:ext cx="12192000" cy="787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9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998345-B24F-3C59-03E0-EE5F475A8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2087CEC-1348-0A76-D20F-92A379655AA6}"/>
              </a:ext>
            </a:extLst>
          </p:cNvPr>
          <p:cNvSpPr txBox="1"/>
          <p:nvPr/>
        </p:nvSpPr>
        <p:spPr>
          <a:xfrm>
            <a:off x="-164592" y="5503783"/>
            <a:ext cx="12356592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</a:rPr>
              <a:t>He also discovered and excavated the </a:t>
            </a:r>
            <a:r>
              <a:rPr lang="en-US" sz="3200" dirty="0">
                <a:solidFill>
                  <a:srgbClr val="00B0F0"/>
                </a:solidFill>
                <a:latin typeface="Bookman Old Style" panose="02050604050505020204" pitchFamily="18" charset="0"/>
              </a:rPr>
              <a:t>palace of Sennacherib. </a:t>
            </a:r>
          </a:p>
          <a:p>
            <a:pPr algn="ctr"/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</a:rPr>
              <a:t>Layard also uncovered </a:t>
            </a:r>
            <a:r>
              <a:rPr lang="en-US" sz="3200" dirty="0">
                <a:solidFill>
                  <a:srgbClr val="00B050"/>
                </a:solidFill>
                <a:latin typeface="Bookman Old Style" panose="02050604050505020204" pitchFamily="18" charset="0"/>
              </a:rPr>
              <a:t>Sennacherib’s </a:t>
            </a:r>
            <a:r>
              <a:rPr lang="en-US" sz="3200" dirty="0">
                <a:solidFill>
                  <a:srgbClr val="00B05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THRONE ROOM </a:t>
            </a:r>
          </a:p>
          <a:p>
            <a:pPr algn="ctr"/>
            <a:r>
              <a:rPr lang="en-US" i="1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(Source: NIMRUD and its remains by Mel Mallowan) </a:t>
            </a:r>
            <a:endParaRPr lang="en-US" sz="2800" i="1" dirty="0">
              <a:solidFill>
                <a:srgbClr val="FBDB84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557307-1527-D9DE-E7F3-A04AD2C80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255127"/>
            <a:ext cx="11356848" cy="524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408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2E04E2-0F4E-EE7B-4EA1-17AB94570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6DB326-8BED-1659-83EF-BE90E64D5EE9}"/>
              </a:ext>
            </a:extLst>
          </p:cNvPr>
          <p:cNvSpPr txBox="1"/>
          <p:nvPr/>
        </p:nvSpPr>
        <p:spPr>
          <a:xfrm>
            <a:off x="945896" y="1166842"/>
            <a:ext cx="1030020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“The wall plaster had been packed hard and </a:t>
            </a:r>
            <a:r>
              <a:rPr lang="en-US" sz="3200" dirty="0">
                <a:solidFill>
                  <a:srgbClr val="FFFF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burnt yellow </a:t>
            </a:r>
            <a:r>
              <a:rPr lang="en-US" sz="32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by the flames 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and then </a:t>
            </a:r>
            <a:r>
              <a:rPr lang="en-US" sz="32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blackened with soot 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which had penetrated into the brick work itself. </a:t>
            </a:r>
          </a:p>
          <a:p>
            <a:pPr marL="0" marR="0" algn="ctr">
              <a:buNone/>
            </a:pPr>
            <a:endParaRPr lang="en-US" sz="3200" dirty="0">
              <a:solidFill>
                <a:srgbClr val="FBDB84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The intense heat had caused the south wall to bend inward, and </a:t>
            </a: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the floor of the chamber itself was buried on a huge pile of burnt debris over 3 ½ feet deep filled with ash… </a:t>
            </a:r>
            <a:r>
              <a:rPr lang="en-US" sz="32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the soot still permeated the air 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as the excavators approached….”</a:t>
            </a:r>
            <a:endParaRPr lang="en-US" sz="3200" dirty="0">
              <a:solidFill>
                <a:srgbClr val="FBDB8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7971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2F7938-9E09-5B67-6A1B-E8CA166A3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514AB9-CF48-F4E3-A8D0-A4DB141ADA0C}"/>
              </a:ext>
            </a:extLst>
          </p:cNvPr>
          <p:cNvSpPr txBox="1"/>
          <p:nvPr/>
        </p:nvSpPr>
        <p:spPr>
          <a:xfrm>
            <a:off x="148455" y="339596"/>
            <a:ext cx="5898777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endParaRPr lang="en-US" sz="3200" dirty="0">
              <a:solidFill>
                <a:srgbClr val="FBDB84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Nahum was right again.</a:t>
            </a:r>
          </a:p>
          <a:p>
            <a:pPr algn="ctr"/>
            <a:endParaRPr lang="en-US" sz="3200" dirty="0">
              <a:solidFill>
                <a:srgbClr val="FBDB84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This discovery was perfect proof of Nahum 3:13:</a:t>
            </a:r>
          </a:p>
          <a:p>
            <a:pPr marL="0" marR="0" algn="ctr">
              <a:buNone/>
            </a:pPr>
            <a:endParaRPr lang="en-US" sz="3200" dirty="0">
              <a:solidFill>
                <a:srgbClr val="FBDB84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0" marR="0" algn="ctr">
              <a:buNone/>
            </a:pPr>
            <a:endParaRPr lang="en-US" sz="3200" dirty="0">
              <a:solidFill>
                <a:srgbClr val="FBDB84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0" marR="0" algn="ctr">
              <a:buNone/>
            </a:pPr>
            <a:endParaRPr lang="en-US" sz="3200" dirty="0">
              <a:solidFill>
                <a:srgbClr val="FBDB84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“The gates of your land are wide open for your enemies;</a:t>
            </a:r>
          </a:p>
          <a:p>
            <a:pPr marL="0" marR="0" algn="ctr">
              <a:buNone/>
            </a:pPr>
            <a:r>
              <a:rPr lang="en-US" sz="32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fire shall devour the bars of your gates”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F8EC10-FBF3-84C8-EB1A-AB9554E31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39596"/>
            <a:ext cx="5898777" cy="617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83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643E03-195A-9EBD-BC83-DC16667CF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2C585DA-923E-39F8-C0AE-678B29A13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9765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40B565-2B43-8D51-1859-C56A3B449543}"/>
              </a:ext>
            </a:extLst>
          </p:cNvPr>
          <p:cNvSpPr txBox="1"/>
          <p:nvPr/>
        </p:nvSpPr>
        <p:spPr>
          <a:xfrm>
            <a:off x="788894" y="2520152"/>
            <a:ext cx="12192000" cy="29070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600" kern="100" dirty="0">
                <a:solidFill>
                  <a:srgbClr val="FBDB84"/>
                </a:solidFill>
                <a:effectLst/>
                <a:latin typeface="Footlight MT Light" panose="0204060206030A020304" pitchFamily="18" charset="77"/>
                <a:ea typeface="Aptos" panose="020B0004020202020204" pitchFamily="34" charset="0"/>
                <a:cs typeface="Times New Roman" panose="02020603050405020304" pitchFamily="18" charset="0"/>
              </a:rPr>
              <a:t>1. The city would </a:t>
            </a:r>
            <a:r>
              <a:rPr lang="en-US" sz="3600" kern="100" dirty="0">
                <a:solidFill>
                  <a:srgbClr val="FF0000"/>
                </a:solidFill>
                <a:effectLst/>
                <a:latin typeface="Footlight MT Light" panose="0204060206030A020304" pitchFamily="18" charset="77"/>
                <a:ea typeface="Aptos" panose="020B0004020202020204" pitchFamily="34" charset="0"/>
                <a:cs typeface="Times New Roman" panose="02020603050405020304" pitchFamily="18" charset="0"/>
              </a:rPr>
              <a:t>fall quickly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600" dirty="0">
                <a:solidFill>
                  <a:srgbClr val="FBDB84"/>
                </a:solidFill>
                <a:latin typeface="Footlight MT Light" panose="0204060206030A020304" pitchFamily="18" charset="77"/>
              </a:rPr>
              <a:t>2. </a:t>
            </a:r>
            <a:r>
              <a:rPr lang="en-US" sz="3600" dirty="0">
                <a:solidFill>
                  <a:srgbClr val="FF0000"/>
                </a:solidFill>
                <a:latin typeface="Footlight MT Light" panose="0204060206030A020304" pitchFamily="18" charset="77"/>
              </a:rPr>
              <a:t>Drunkenness</a:t>
            </a:r>
            <a:r>
              <a:rPr lang="en-US" sz="3600" dirty="0">
                <a:solidFill>
                  <a:srgbClr val="FBDB84"/>
                </a:solidFill>
                <a:latin typeface="Footlight MT Light" panose="0204060206030A020304" pitchFamily="18" charset="77"/>
              </a:rPr>
              <a:t> would be a factor in Ninevah’s collapse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600" dirty="0">
                <a:solidFill>
                  <a:srgbClr val="FBDB84"/>
                </a:solidFill>
                <a:latin typeface="Footlight MT Light" panose="0204060206030A020304" pitchFamily="18" charset="77"/>
              </a:rPr>
              <a:t>3. There will be a </a:t>
            </a:r>
            <a:r>
              <a:rPr lang="en-US" sz="3600" dirty="0">
                <a:solidFill>
                  <a:srgbClr val="FF0000"/>
                </a:solidFill>
                <a:latin typeface="Footlight MT Light" panose="0204060206030A020304" pitchFamily="18" charset="77"/>
              </a:rPr>
              <a:t>terrible flood </a:t>
            </a:r>
            <a:r>
              <a:rPr lang="en-US" sz="3600" dirty="0">
                <a:solidFill>
                  <a:srgbClr val="FBDB84"/>
                </a:solidFill>
                <a:latin typeface="Footlight MT Light" panose="0204060206030A020304" pitchFamily="18" charset="77"/>
              </a:rPr>
              <a:t>involved in the city’s demise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600" dirty="0">
                <a:solidFill>
                  <a:srgbClr val="FBDB84"/>
                </a:solidFill>
                <a:latin typeface="Footlight MT Light" panose="0204060206030A020304" pitchFamily="18" charset="77"/>
              </a:rPr>
              <a:t>4. </a:t>
            </a:r>
            <a:r>
              <a:rPr lang="en-US" sz="3600" dirty="0">
                <a:solidFill>
                  <a:srgbClr val="FF0000"/>
                </a:solidFill>
                <a:latin typeface="Footlight MT Light" panose="0204060206030A020304" pitchFamily="18" charset="77"/>
              </a:rPr>
              <a:t>Fire</a:t>
            </a:r>
            <a:r>
              <a:rPr lang="en-US" sz="3600" dirty="0">
                <a:solidFill>
                  <a:srgbClr val="FBDB84"/>
                </a:solidFill>
                <a:latin typeface="Footlight MT Light" panose="0204060206030A020304" pitchFamily="18" charset="77"/>
              </a:rPr>
              <a:t> would be a major source in Ninevah’s destruction</a:t>
            </a:r>
          </a:p>
        </p:txBody>
      </p:sp>
    </p:spTree>
    <p:extLst>
      <p:ext uri="{BB962C8B-B14F-4D97-AF65-F5344CB8AC3E}">
        <p14:creationId xmlns:p14="http://schemas.microsoft.com/office/powerpoint/2010/main" val="222401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94D0A6-247C-6478-DD1E-E00A613B3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EE3A7B-1C1D-F808-9441-98E91CFFA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1FC4BF-D72C-E5E0-707F-BEABFA5499D1}"/>
              </a:ext>
            </a:extLst>
          </p:cNvPr>
          <p:cNvSpPr txBox="1"/>
          <p:nvPr/>
        </p:nvSpPr>
        <p:spPr>
          <a:xfrm>
            <a:off x="1380065" y="247071"/>
            <a:ext cx="94318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3600" dirty="0">
                <a:solidFill>
                  <a:srgbClr val="F8ECA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5. The Fall of Ninevah would be its end, and it would </a:t>
            </a:r>
            <a:r>
              <a:rPr lang="en-US" sz="3600" b="1" dirty="0">
                <a:solidFill>
                  <a:srgbClr val="00B05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NEVER be rebuilt.</a:t>
            </a:r>
          </a:p>
        </p:txBody>
      </p:sp>
    </p:spTree>
    <p:extLst>
      <p:ext uri="{BB962C8B-B14F-4D97-AF65-F5344CB8AC3E}">
        <p14:creationId xmlns:p14="http://schemas.microsoft.com/office/powerpoint/2010/main" val="13955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3DC017-AFC4-80B9-4681-6AE2DB536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4B8B94-D604-33CE-DC4B-56BCAD038510}"/>
              </a:ext>
            </a:extLst>
          </p:cNvPr>
          <p:cNvSpPr txBox="1"/>
          <p:nvPr/>
        </p:nvSpPr>
        <p:spPr>
          <a:xfrm>
            <a:off x="190500" y="5159871"/>
            <a:ext cx="120015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3200" dirty="0">
                <a:solidFill>
                  <a:srgbClr val="F8ECA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Nahum 3:19</a:t>
            </a:r>
            <a:endParaRPr lang="en-US" sz="3200" dirty="0">
              <a:solidFill>
                <a:srgbClr val="F8ECA4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3200" dirty="0">
                <a:solidFill>
                  <a:srgbClr val="F8ECA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“Your injury has </a:t>
            </a:r>
            <a:r>
              <a:rPr lang="en-US" sz="32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no healing.</a:t>
            </a:r>
          </a:p>
          <a:p>
            <a:pPr marL="0" marR="0" algn="ctr">
              <a:buNone/>
            </a:pPr>
            <a:r>
              <a:rPr lang="en-US" sz="3200" dirty="0">
                <a:solidFill>
                  <a:srgbClr val="F8ECA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Your wound is severe.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26265B-CC21-4EBA-5134-2E15319245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00049"/>
            <a:ext cx="11353800" cy="462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8276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BB5788-C46C-F913-959D-A87322AED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92C95F-BB5D-BACD-BE95-0A1503A75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41248"/>
            <a:ext cx="12192000" cy="78415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BB9C727-BFBC-BD99-D041-B13A4EAF7EDB}"/>
              </a:ext>
            </a:extLst>
          </p:cNvPr>
          <p:cNvSpPr txBox="1"/>
          <p:nvPr/>
        </p:nvSpPr>
        <p:spPr>
          <a:xfrm>
            <a:off x="3621024" y="4795897"/>
            <a:ext cx="788212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kern="100" dirty="0"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Nahum wrote these prophecies when </a:t>
            </a:r>
            <a:r>
              <a:rPr lang="en-US" sz="3200" b="1" kern="100" dirty="0">
                <a:solidFill>
                  <a:srgbClr val="FF0000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Assyria </a:t>
            </a:r>
            <a:r>
              <a:rPr lang="en-US" sz="3200" b="1" kern="100" dirty="0"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was</a:t>
            </a:r>
            <a:r>
              <a:rPr lang="en-US" sz="3200" kern="100" dirty="0"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Bookman Old Style" panose="02050604050505020204" pitchFamily="18" charset="0"/>
                <a:ea typeface="Times New Roman" panose="02020603050405020304" pitchFamily="18" charset="0"/>
              </a:rPr>
              <a:t>was as great and massive an empire as the </a:t>
            </a:r>
            <a:r>
              <a:rPr lang="en-US" sz="3200" b="1" dirty="0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Roman Empire </a:t>
            </a:r>
            <a:r>
              <a:rPr lang="en-US" sz="3200" dirty="0">
                <a:latin typeface="Bookman Old Style" panose="02050604050505020204" pitchFamily="18" charset="0"/>
                <a:ea typeface="Times New Roman" panose="02020603050405020304" pitchFamily="18" charset="0"/>
              </a:rPr>
              <a:t>was in its beginning</a:t>
            </a:r>
            <a:endParaRPr lang="en-US" sz="3200" kern="100" dirty="0"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32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233E2C-9824-B6C1-A6FD-C71AC9A8D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3EDDFDB-ACE7-0A92-CC23-1FEC54568059}"/>
              </a:ext>
            </a:extLst>
          </p:cNvPr>
          <p:cNvSpPr txBox="1"/>
          <p:nvPr/>
        </p:nvSpPr>
        <p:spPr>
          <a:xfrm>
            <a:off x="-137161" y="4857452"/>
            <a:ext cx="1246631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FBDB84"/>
                </a:solidFill>
                <a:latin typeface="Bookman Old Style" panose="02050604050505020204" pitchFamily="18" charset="0"/>
              </a:rPr>
              <a:t>Many ancient cities </a:t>
            </a:r>
            <a:r>
              <a:rPr lang="en-US" sz="2800" dirty="0">
                <a:solidFill>
                  <a:srgbClr val="FF0000"/>
                </a:solidFill>
                <a:latin typeface="Bookman Old Style" panose="02050604050505020204" pitchFamily="18" charset="0"/>
              </a:rPr>
              <a:t>were destroyed </a:t>
            </a:r>
            <a:r>
              <a:rPr lang="en-US" sz="2800" dirty="0">
                <a:solidFill>
                  <a:srgbClr val="FBDB84"/>
                </a:solidFill>
                <a:latin typeface="Bookman Old Style" panose="02050604050505020204" pitchFamily="18" charset="0"/>
              </a:rPr>
              <a:t>but the </a:t>
            </a:r>
            <a:r>
              <a:rPr lang="en-US" sz="2800" dirty="0">
                <a:solidFill>
                  <a:srgbClr val="00B050"/>
                </a:solidFill>
                <a:latin typeface="Bookman Old Style" panose="02050604050505020204" pitchFamily="18" charset="0"/>
              </a:rPr>
              <a:t>majority were rebuilt.  </a:t>
            </a:r>
          </a:p>
          <a:p>
            <a:pPr algn="ctr"/>
            <a:endParaRPr lang="en-US" sz="3200" dirty="0">
              <a:solidFill>
                <a:srgbClr val="FBDB84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</a:rPr>
              <a:t>Nahum prophesied that Ninevah would </a:t>
            </a:r>
            <a:r>
              <a:rPr lang="en-US" sz="3200" dirty="0">
                <a:solidFill>
                  <a:srgbClr val="FF0000"/>
                </a:solidFill>
                <a:latin typeface="Bookman Old Style" panose="02050604050505020204" pitchFamily="18" charset="0"/>
              </a:rPr>
              <a:t>NEVER BE REBUILT</a:t>
            </a:r>
          </a:p>
          <a:p>
            <a:pPr algn="ctr"/>
            <a:r>
              <a:rPr lang="en-US" sz="36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AND IT NEVER WAS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A420B11-C99B-921E-BC85-8594198317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0894" y="292608"/>
            <a:ext cx="11570207" cy="456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9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7EE456-6B60-F458-3F14-F7C64CD93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DD53F2-969C-F010-8079-003CD0F4FCA5}"/>
              </a:ext>
            </a:extLst>
          </p:cNvPr>
          <p:cNvSpPr txBox="1"/>
          <p:nvPr/>
        </p:nvSpPr>
        <p:spPr>
          <a:xfrm>
            <a:off x="5743618" y="874645"/>
            <a:ext cx="628379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Unger’s Bible Dictionary says, </a:t>
            </a:r>
            <a:r>
              <a:rPr lang="en-US" sz="32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“In 612 BC… Nineveh was so completely obliterated 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that it became </a:t>
            </a:r>
            <a:r>
              <a:rPr lang="en-US" sz="3200" dirty="0">
                <a:solidFill>
                  <a:srgbClr val="00B05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like a myth 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until its discovery in the </a:t>
            </a:r>
            <a:r>
              <a:rPr lang="en-US" sz="3200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19</a:t>
            </a:r>
            <a:r>
              <a:rPr lang="en-US" sz="3200" baseline="30000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th</a:t>
            </a:r>
            <a:r>
              <a:rPr lang="en-US" sz="3200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century.</a:t>
            </a:r>
          </a:p>
          <a:p>
            <a:pPr marL="0" marR="0" algn="ctr">
              <a:buNone/>
            </a:pP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 </a:t>
            </a:r>
          </a:p>
          <a:p>
            <a:pPr marL="0" marR="0" algn="ctr">
              <a:buNone/>
            </a:pPr>
            <a:endParaRPr lang="en-US" sz="3200" dirty="0">
              <a:solidFill>
                <a:srgbClr val="FBDB84"/>
              </a:solidFill>
              <a:effectLst/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32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Ninevah’s disappearance was a mystery 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– how could such a great city have vanished?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B474656-2C19-ABA3-F3F3-D259078E1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02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8D166B-270C-A8E6-33F7-A2E3EF7B5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FA0212-671D-4C24-C2A9-3E108A471F2C}"/>
              </a:ext>
            </a:extLst>
          </p:cNvPr>
          <p:cNvSpPr txBox="1"/>
          <p:nvPr/>
        </p:nvSpPr>
        <p:spPr>
          <a:xfrm>
            <a:off x="0" y="5042118"/>
            <a:ext cx="121920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2800" dirty="0">
                <a:solidFill>
                  <a:srgbClr val="00B05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Historian Wil Durant “The Story of Civilization” </a:t>
            </a:r>
            <a:r>
              <a:rPr lang="en-US" sz="28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explains – </a:t>
            </a:r>
            <a:r>
              <a:rPr lang="en-US" sz="2800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“At one blow Assyria and Ninevah disappeared from history…</a:t>
            </a:r>
            <a:r>
              <a:rPr lang="en-US" sz="28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Not a stone remained visible</a:t>
            </a:r>
            <a:r>
              <a:rPr lang="en-US" sz="28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of all the temples and all the city they worked so hard to make beautiful.”</a:t>
            </a:r>
            <a:endParaRPr lang="en-US" sz="2800" dirty="0">
              <a:solidFill>
                <a:srgbClr val="FBDB8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6E4E8C-4BDF-4061-94FC-F97C0F90FD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04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86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D318E6-154A-132E-0179-C88042F0D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1988F35-F141-6CA0-E5DD-245C28356406}"/>
              </a:ext>
            </a:extLst>
          </p:cNvPr>
          <p:cNvSpPr txBox="1"/>
          <p:nvPr/>
        </p:nvSpPr>
        <p:spPr>
          <a:xfrm>
            <a:off x="298704" y="5051262"/>
            <a:ext cx="1159459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FBDB84"/>
                </a:solidFill>
                <a:latin typeface="Bookman Old Style" panose="02050604050505020204" pitchFamily="18" charset="0"/>
              </a:rPr>
              <a:t>Alexander the Great’s army crossed </a:t>
            </a:r>
            <a:r>
              <a:rPr lang="en-US" sz="2800" dirty="0">
                <a:solidFill>
                  <a:srgbClr val="00B0F0"/>
                </a:solidFill>
                <a:latin typeface="Bookman Old Style" panose="02050604050505020204" pitchFamily="18" charset="0"/>
              </a:rPr>
              <a:t>the Tigris River </a:t>
            </a:r>
            <a:r>
              <a:rPr lang="en-US" sz="2800" dirty="0">
                <a:solidFill>
                  <a:srgbClr val="FBDB84"/>
                </a:solidFill>
                <a:latin typeface="Bookman Old Style" panose="02050604050505020204" pitchFamily="18" charset="0"/>
              </a:rPr>
              <a:t>and marched right past the giant, overgrown </a:t>
            </a:r>
            <a:r>
              <a:rPr lang="en-US" sz="2800" dirty="0">
                <a:solidFill>
                  <a:srgbClr val="00B0F0"/>
                </a:solidFill>
                <a:latin typeface="Bookman Old Style" panose="02050604050505020204" pitchFamily="18" charset="0"/>
              </a:rPr>
              <a:t>mounds of dirt hiding Nineveh’s palaces.</a:t>
            </a:r>
            <a:r>
              <a:rPr lang="en-US" sz="2800" dirty="0">
                <a:solidFill>
                  <a:srgbClr val="FBDB84"/>
                </a:solidFill>
                <a:latin typeface="Bookman Old Style" panose="02050604050505020204" pitchFamily="18" charset="0"/>
              </a:rPr>
              <a:t> The area looked like nothing more </a:t>
            </a:r>
            <a:r>
              <a:rPr lang="en-US" sz="2800" dirty="0">
                <a:solidFill>
                  <a:srgbClr val="00B050"/>
                </a:solidFill>
                <a:latin typeface="Bookman Old Style" panose="02050604050505020204" pitchFamily="18" charset="0"/>
              </a:rPr>
              <a:t>than natural hills and rural, desolate terrain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1CBF73-CD4F-EBBF-08A5-BC0ABB32A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04" y="186654"/>
            <a:ext cx="11594592" cy="4864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67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ad with cars on it&#10;&#10;AI-generated content may be incorrect.">
            <a:extLst>
              <a:ext uri="{FF2B5EF4-FFF2-40B4-BE49-F238E27FC236}">
                <a16:creationId xmlns:a16="http://schemas.microsoft.com/office/drawing/2014/main" id="{4C9A03CC-8DAD-1651-1F8B-5575320A3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31520"/>
            <a:ext cx="12392526" cy="7936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697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ADDD11-9668-C55F-E331-B94290D1C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ap of a city&#10;&#10;AI-generated content may be incorrect.">
            <a:extLst>
              <a:ext uri="{FF2B5EF4-FFF2-40B4-BE49-F238E27FC236}">
                <a16:creationId xmlns:a16="http://schemas.microsoft.com/office/drawing/2014/main" id="{A64A3A15-A1F0-5042-CD55-9C6D5244E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45459"/>
            <a:ext cx="12192000" cy="787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94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162DB3-A357-4378-54B0-C6C37626F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B461A4-CBEE-7AA8-5D7E-12184B118562}"/>
              </a:ext>
            </a:extLst>
          </p:cNvPr>
          <p:cNvSpPr txBox="1"/>
          <p:nvPr/>
        </p:nvSpPr>
        <p:spPr>
          <a:xfrm>
            <a:off x="1118658" y="5036351"/>
            <a:ext cx="9954683" cy="1207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3600" dirty="0">
                <a:solidFill>
                  <a:srgbClr val="F8ECA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6. Even Nineveh’s ruins would disappear </a:t>
            </a:r>
            <a:r>
              <a:rPr lang="en-US" sz="36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as if it had never existed.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F8BBF68-C37E-4C41-8DC1-0A5356AE7A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utout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0196" y="614570"/>
            <a:ext cx="11353800" cy="4211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2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8F7B10-32AC-380E-1574-75DF7E006255}"/>
              </a:ext>
            </a:extLst>
          </p:cNvPr>
          <p:cNvSpPr txBox="1"/>
          <p:nvPr/>
        </p:nvSpPr>
        <p:spPr>
          <a:xfrm>
            <a:off x="7061324" y="127146"/>
            <a:ext cx="4922858" cy="6059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solidFill>
                  <a:srgbClr val="EEDCB1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Nahum 1:14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endParaRPr lang="en-US" sz="3200" kern="100" dirty="0">
              <a:solidFill>
                <a:srgbClr val="EEDCB1"/>
              </a:solidFill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>
                <a:solidFill>
                  <a:srgbClr val="EEDCB1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“The Lord has given a command concerning you: Your name shall be </a:t>
            </a:r>
            <a:r>
              <a:rPr lang="en-US" sz="28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 LONGER. 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endParaRPr lang="en-US" sz="2800" kern="100" dirty="0">
              <a:solidFill>
                <a:srgbClr val="FF0000"/>
              </a:solidFill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>
                <a:solidFill>
                  <a:srgbClr val="EEDCB1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… I will </a:t>
            </a:r>
            <a:r>
              <a:rPr lang="en-US" sz="28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cut off </a:t>
            </a:r>
            <a:r>
              <a:rPr lang="en-US" sz="2800" kern="100" dirty="0">
                <a:solidFill>
                  <a:srgbClr val="EEDCB1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carved image and the molded image. I will </a:t>
            </a:r>
            <a:r>
              <a:rPr lang="en-US" sz="28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DIG YOUR GRAVE, </a:t>
            </a:r>
            <a:r>
              <a:rPr lang="en-US" sz="2800" kern="100" dirty="0">
                <a:solidFill>
                  <a:srgbClr val="EEDCB1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for you are </a:t>
            </a:r>
            <a:r>
              <a:rPr lang="en-US" sz="28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VILE.”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4343B9-CA1E-059D-D131-0B528A9867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0196" y="614570"/>
            <a:ext cx="6821128" cy="557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8139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53F6AC5-78BB-D8FC-CC07-C6D64F23C353}"/>
              </a:ext>
            </a:extLst>
          </p:cNvPr>
          <p:cNvSpPr/>
          <p:nvPr/>
        </p:nvSpPr>
        <p:spPr>
          <a:xfrm>
            <a:off x="4550544" y="2303947"/>
            <a:ext cx="309091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0" cap="none" spc="0" dirty="0">
                <a:ln w="0"/>
                <a:solidFill>
                  <a:srgbClr val="E9D88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VILE</a:t>
            </a:r>
          </a:p>
        </p:txBody>
      </p:sp>
    </p:spTree>
    <p:extLst>
      <p:ext uri="{BB962C8B-B14F-4D97-AF65-F5344CB8AC3E}">
        <p14:creationId xmlns:p14="http://schemas.microsoft.com/office/powerpoint/2010/main" val="244469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EDB020-595E-F020-8E63-548912DBB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0D78280-D2FD-0A1F-A048-01601BEE1CCE}"/>
              </a:ext>
            </a:extLst>
          </p:cNvPr>
          <p:cNvSpPr/>
          <p:nvPr/>
        </p:nvSpPr>
        <p:spPr>
          <a:xfrm>
            <a:off x="4550544" y="2303947"/>
            <a:ext cx="309091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EVIL</a:t>
            </a:r>
          </a:p>
        </p:txBody>
      </p:sp>
    </p:spTree>
    <p:extLst>
      <p:ext uri="{BB962C8B-B14F-4D97-AF65-F5344CB8AC3E}">
        <p14:creationId xmlns:p14="http://schemas.microsoft.com/office/powerpoint/2010/main" val="2254048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ed circle with white text&#10;&#10;AI-generated content may be incorrect.">
            <a:extLst>
              <a:ext uri="{FF2B5EF4-FFF2-40B4-BE49-F238E27FC236}">
                <a16:creationId xmlns:a16="http://schemas.microsoft.com/office/drawing/2014/main" id="{49F757BC-4B2B-93D8-413C-61937F76D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53047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421136-4D0C-58CA-CADF-216F54C3E796}"/>
              </a:ext>
            </a:extLst>
          </p:cNvPr>
          <p:cNvSpPr txBox="1"/>
          <p:nvPr/>
        </p:nvSpPr>
        <p:spPr>
          <a:xfrm>
            <a:off x="277368" y="0"/>
            <a:ext cx="11637264" cy="895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4800" b="1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Nineveh was</a:t>
            </a:r>
            <a:endParaRPr lang="en-US" sz="4800" b="1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A white snow on ground&#10;&#10;AI-generated content may be incorrect.">
            <a:extLst>
              <a:ext uri="{FF2B5EF4-FFF2-40B4-BE49-F238E27FC236}">
                <a16:creationId xmlns:a16="http://schemas.microsoft.com/office/drawing/2014/main" id="{D2EEB619-58AA-7006-0AFA-E001DDFCD7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57203">
            <a:off x="1435536" y="5720108"/>
            <a:ext cx="2367606" cy="43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799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FEA3A3-DECF-22B8-90A3-4B0B02A4E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026810-1C13-3AF5-2047-12CBA21CA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92608"/>
            <a:ext cx="10424160" cy="43219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FB8537-851C-435C-D2D1-AB54DCCF1273}"/>
              </a:ext>
            </a:extLst>
          </p:cNvPr>
          <p:cNvSpPr txBox="1"/>
          <p:nvPr/>
        </p:nvSpPr>
        <p:spPr>
          <a:xfrm>
            <a:off x="188259" y="4614565"/>
            <a:ext cx="11815481" cy="2243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Destruction of Nineveh </a:t>
            </a:r>
            <a:r>
              <a:rPr lang="en-US" sz="28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as </a:t>
            </a:r>
            <a:r>
              <a:rPr lang="en-US" sz="2800" kern="1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prophesized in the Book of Nahum </a:t>
            </a:r>
            <a:r>
              <a:rPr lang="en-US" sz="28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is about the inescapable </a:t>
            </a:r>
            <a:r>
              <a:rPr lang="en-US" sz="2800" b="1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WRATH OF GOD! 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God’s holiness must judge </a:t>
            </a:r>
            <a:r>
              <a:rPr lang="en-US" sz="28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sin, 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the </a:t>
            </a:r>
            <a:r>
              <a:rPr lang="en-US" sz="2800" b="1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WRATH OF GOD </a:t>
            </a:r>
            <a:r>
              <a:rPr lang="en-US" sz="28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is impossible to ignore!</a:t>
            </a:r>
          </a:p>
        </p:txBody>
      </p:sp>
    </p:spTree>
    <p:extLst>
      <p:ext uri="{BB962C8B-B14F-4D97-AF65-F5344CB8AC3E}">
        <p14:creationId xmlns:p14="http://schemas.microsoft.com/office/powerpoint/2010/main" val="3103567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2D1601-FE04-432A-BE02-76C277982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ad with cars on it&#10;&#10;AI-generated content may be incorrect.">
            <a:extLst>
              <a:ext uri="{FF2B5EF4-FFF2-40B4-BE49-F238E27FC236}">
                <a16:creationId xmlns:a16="http://schemas.microsoft.com/office/drawing/2014/main" id="{E0B4175D-4127-850F-2289-E0895C376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31520"/>
            <a:ext cx="8174736" cy="79369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9E1BCC-EBEB-4194-1B04-8BEDC0C7DA89}"/>
              </a:ext>
            </a:extLst>
          </p:cNvPr>
          <p:cNvSpPr txBox="1"/>
          <p:nvPr/>
        </p:nvSpPr>
        <p:spPr>
          <a:xfrm>
            <a:off x="8040624" y="1166842"/>
            <a:ext cx="415137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32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Nineveh’s ruins </a:t>
            </a:r>
            <a:r>
              <a:rPr lang="en-US" sz="3200" dirty="0">
                <a:solidFill>
                  <a:srgbClr val="00B05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would disappear 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as if it had never existed.</a:t>
            </a:r>
          </a:p>
          <a:p>
            <a:pPr marL="0" marR="0" algn="ctr">
              <a:buNone/>
            </a:pPr>
            <a:endParaRPr lang="en-US" sz="3200" dirty="0">
              <a:solidFill>
                <a:srgbClr val="FBDB84"/>
              </a:solidFill>
              <a:effectLst/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0" marR="0" algn="ctr">
              <a:buNone/>
            </a:pPr>
            <a:endParaRPr lang="en-US" sz="3200" dirty="0">
              <a:solidFill>
                <a:srgbClr val="FBDB84"/>
              </a:solidFill>
              <a:effectLst/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It wasn’t until the 1800’s Nineveh was unearthed.</a:t>
            </a:r>
            <a:endParaRPr lang="en-US" sz="3200" dirty="0">
              <a:solidFill>
                <a:srgbClr val="FBDB84"/>
              </a:solidFill>
              <a:effectLst/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7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inus 2">
            <a:extLst>
              <a:ext uri="{FF2B5EF4-FFF2-40B4-BE49-F238E27FC236}">
                <a16:creationId xmlns:a16="http://schemas.microsoft.com/office/drawing/2014/main" id="{E0BB626F-312C-3CCA-2272-2A207E5FE826}"/>
              </a:ext>
            </a:extLst>
          </p:cNvPr>
          <p:cNvSpPr/>
          <p:nvPr/>
        </p:nvSpPr>
        <p:spPr>
          <a:xfrm>
            <a:off x="-324751" y="5859624"/>
            <a:ext cx="14057376" cy="1113889"/>
          </a:xfrm>
          <a:prstGeom prst="mathMinus">
            <a:avLst>
              <a:gd name="adj1" fmla="val 1411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0CCA20-C078-E5FB-6A76-1294BA9885AD}"/>
              </a:ext>
            </a:extLst>
          </p:cNvPr>
          <p:cNvSpPr/>
          <p:nvPr/>
        </p:nvSpPr>
        <p:spPr>
          <a:xfrm>
            <a:off x="5080337" y="6332407"/>
            <a:ext cx="203132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The Flood</a:t>
            </a:r>
          </a:p>
        </p:txBody>
      </p:sp>
      <p:sp>
        <p:nvSpPr>
          <p:cNvPr id="7" name="Curved Right Arrow 6">
            <a:extLst>
              <a:ext uri="{FF2B5EF4-FFF2-40B4-BE49-F238E27FC236}">
                <a16:creationId xmlns:a16="http://schemas.microsoft.com/office/drawing/2014/main" id="{63CFC279-6B29-6716-9EA9-DED2208D9E1B}"/>
              </a:ext>
            </a:extLst>
          </p:cNvPr>
          <p:cNvSpPr/>
          <p:nvPr/>
        </p:nvSpPr>
        <p:spPr>
          <a:xfrm>
            <a:off x="88669" y="727179"/>
            <a:ext cx="3822192" cy="5689389"/>
          </a:xfrm>
          <a:prstGeom prst="curvedRightArrow">
            <a:avLst>
              <a:gd name="adj1" fmla="val 25000"/>
              <a:gd name="adj2" fmla="val 7417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5821D6-B56E-9C45-A3AE-56031A645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547" y="0"/>
            <a:ext cx="6016752" cy="91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87A0CF-5637-49A0-888F-E5036EEC6FFC}"/>
              </a:ext>
            </a:extLst>
          </p:cNvPr>
          <p:cNvSpPr txBox="1"/>
          <p:nvPr/>
        </p:nvSpPr>
        <p:spPr>
          <a:xfrm>
            <a:off x="672221" y="525593"/>
            <a:ext cx="1120444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JUNE 7, 1967 - </a:t>
            </a:r>
            <a:r>
              <a:rPr lang="en-US" sz="1400" b="1" dirty="0">
                <a:solidFill>
                  <a:srgbClr val="E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JERSUALEM BECOMES UNIFIED WITH ISRAEL </a:t>
            </a:r>
          </a:p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MAY 14, 1948 - </a:t>
            </a:r>
            <a:r>
              <a:rPr lang="en-US" sz="1400" b="1" dirty="0">
                <a:solidFill>
                  <a:srgbClr val="E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ISRAEL BECOMES A NATION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first time since AD 70</a:t>
            </a:r>
          </a:p>
          <a:p>
            <a:pPr algn="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British Mandate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(1917-1948)  - 1917 – British Capture Jerusalem in WWIs</a:t>
            </a:r>
          </a:p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Ottoman Period (Turkey) (1516 – 1917) - 1517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Ottomans capture Jerusalem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- 1538-1541 – Rebuilds Walls </a:t>
            </a:r>
          </a:p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Mamluk Period (1250-1516 AD)  - 1250 AD –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Muslims dismantle Walls of Jerusalem</a:t>
            </a:r>
          </a:p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Second Arab Muslim Period (1187 – 1259 AD) - 1244 AD – Crusaders briefly recapture Jerusalem 2xs</a:t>
            </a:r>
          </a:p>
          <a:p>
            <a:pPr algn="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Crusader Period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(1099- 1187 AD) - 1099 AD First Crusaders Capture Jerusalem</a:t>
            </a:r>
          </a:p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First Arab Muslim Period (638 – 1099 AD) - </a:t>
            </a:r>
            <a:r>
              <a:rPr lang="en-US" sz="1400" b="1" dirty="0">
                <a:solidFill>
                  <a:srgbClr val="E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Jerusalem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ruled by Muslims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(638-974 AD)</a:t>
            </a:r>
            <a:endParaRPr lang="en-US" sz="14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Byzantine Period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629 AD – Byzantines recapture </a:t>
            </a:r>
            <a:r>
              <a:rPr lang="en-US" sz="1400" b="1" dirty="0">
                <a:solidFill>
                  <a:srgbClr val="E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Jerusalem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from Persians</a:t>
            </a:r>
          </a:p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614 AD –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Persians Capture </a:t>
            </a:r>
            <a:r>
              <a:rPr lang="en-US" sz="1400" b="1" dirty="0">
                <a:solidFill>
                  <a:srgbClr val="E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Jerusalem</a:t>
            </a:r>
          </a:p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(324-638 AD) - 324 AD – Church of the Holy Sepulcher built</a:t>
            </a:r>
          </a:p>
          <a:p>
            <a:pPr algn="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Roman Period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(70 AD – 324 AD) - 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 70 - FALL OF JERUSALEM</a:t>
            </a:r>
          </a:p>
          <a:p>
            <a:pPr algn="r"/>
            <a:r>
              <a:rPr lang="en-US" sz="1400" b="1" dirty="0">
                <a:solidFill>
                  <a:srgbClr val="E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 AD – Christ Crucified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Herodian Period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(37 BC- 70AD)  - 37 BC – King Herod expands Second Temple</a:t>
            </a:r>
          </a:p>
          <a:p>
            <a:pPr algn="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Hasmonean Period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(141-37 BC) The Maccabees - 62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BC Roman General Pompey captures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>
                <a:solidFill>
                  <a:srgbClr val="E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Jerusalem</a:t>
            </a:r>
          </a:p>
          <a:p>
            <a:pPr algn="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Hellenistic Period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(332-141 BC) - 332 BC –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Alexander the Great Conquers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Judea and </a:t>
            </a:r>
            <a:r>
              <a:rPr lang="en-US" sz="1400" b="1" dirty="0">
                <a:solidFill>
                  <a:srgbClr val="E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Jerusalem</a:t>
            </a:r>
          </a:p>
          <a:p>
            <a:pPr algn="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Persian (Iran) Period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(539-322 BC)</a:t>
            </a:r>
          </a:p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	445 -425 BC – </a:t>
            </a:r>
            <a:r>
              <a:rPr lang="en-US" sz="1400" b="1" dirty="0">
                <a:solidFill>
                  <a:srgbClr val="E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Nehemiah rebuilds the Walls of Jerusalem</a:t>
            </a:r>
          </a:p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516 BC Cyrus permits Jews in Babylon to return to Jerusalem </a:t>
            </a:r>
            <a:r>
              <a:rPr lang="en-US" sz="1400" b="1" dirty="0">
                <a:solidFill>
                  <a:srgbClr val="E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(Ezra, Daniel)</a:t>
            </a:r>
          </a:p>
          <a:p>
            <a:pPr algn="r"/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586 BC – Babylonians Destroy Jerusalem and Temple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539 BC Cyrus (Persian Ruler) conquers Babylon including Jerusalem</a:t>
            </a:r>
            <a:endParaRPr lang="en-US" sz="1400" b="1" dirty="0">
              <a:solidFill>
                <a:srgbClr val="EF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960 BC – </a:t>
            </a:r>
            <a:r>
              <a:rPr lang="en-US" sz="1400" b="1" dirty="0">
                <a:solidFill>
                  <a:srgbClr val="E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Solomon builds Temple</a:t>
            </a:r>
          </a:p>
          <a:p>
            <a:pPr algn="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Iron Age II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(1000 BC) – </a:t>
            </a:r>
            <a:r>
              <a:rPr lang="en-US" sz="1400" b="1" dirty="0">
                <a:solidFill>
                  <a:srgbClr val="EF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David conquers Jerusalem </a:t>
            </a:r>
            <a:endParaRPr lang="en-US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Iron Age I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1200 BC – Jerusalem conquered by Canaanites</a:t>
            </a:r>
          </a:p>
          <a:p>
            <a:pPr algn="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 Bronze Age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(1500-1200 BC) – Joshua – Collapse 1200 BC</a:t>
            </a:r>
          </a:p>
          <a:p>
            <a:pPr algn="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Middle Bronze Age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(2200-1500 BC)– Time of Moses, The Exodus and the Judges</a:t>
            </a:r>
          </a:p>
          <a:p>
            <a:pPr algn="r"/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 Bronze Age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(3200-2200 BC) – Abraham and the Patriarchs</a:t>
            </a:r>
          </a:p>
        </p:txBody>
      </p:sp>
      <p:sp>
        <p:nvSpPr>
          <p:cNvPr id="2" name="Donut 1">
            <a:extLst>
              <a:ext uri="{FF2B5EF4-FFF2-40B4-BE49-F238E27FC236}">
                <a16:creationId xmlns:a16="http://schemas.microsoft.com/office/drawing/2014/main" id="{FF4C68A2-5A36-9918-A4AC-8099BFD7CE91}"/>
              </a:ext>
            </a:extLst>
          </p:cNvPr>
          <p:cNvSpPr/>
          <p:nvPr/>
        </p:nvSpPr>
        <p:spPr>
          <a:xfrm>
            <a:off x="3178629" y="914400"/>
            <a:ext cx="7249963" cy="804801"/>
          </a:xfrm>
          <a:prstGeom prst="donut">
            <a:avLst>
              <a:gd name="adj" fmla="val 14825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onut 5">
            <a:extLst>
              <a:ext uri="{FF2B5EF4-FFF2-40B4-BE49-F238E27FC236}">
                <a16:creationId xmlns:a16="http://schemas.microsoft.com/office/drawing/2014/main" id="{E9ACEEAB-95E2-A0BC-4AAA-07017E87A388}"/>
              </a:ext>
            </a:extLst>
          </p:cNvPr>
          <p:cNvSpPr/>
          <p:nvPr/>
        </p:nvSpPr>
        <p:spPr>
          <a:xfrm>
            <a:off x="5897928" y="4591951"/>
            <a:ext cx="5780669" cy="804801"/>
          </a:xfrm>
          <a:prstGeom prst="donut">
            <a:avLst>
              <a:gd name="adj" fmla="val 14825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7846F9-1CCF-FDD4-1B40-3CE18A7F343E}"/>
              </a:ext>
            </a:extLst>
          </p:cNvPr>
          <p:cNvSpPr/>
          <p:nvPr/>
        </p:nvSpPr>
        <p:spPr>
          <a:xfrm>
            <a:off x="2082014" y="4640408"/>
            <a:ext cx="219322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Nineveh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983F82F9-1054-B794-3D89-8E30A552A4C3}"/>
              </a:ext>
            </a:extLst>
          </p:cNvPr>
          <p:cNvSpPr/>
          <p:nvPr/>
        </p:nvSpPr>
        <p:spPr>
          <a:xfrm>
            <a:off x="4324281" y="4846849"/>
            <a:ext cx="3270566" cy="33224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8B1DE6A5-5B4A-A6EB-D279-7EFCCE893A5D}"/>
              </a:ext>
            </a:extLst>
          </p:cNvPr>
          <p:cNvSpPr/>
          <p:nvPr/>
        </p:nvSpPr>
        <p:spPr>
          <a:xfrm rot="2192112">
            <a:off x="4107081" y="5484495"/>
            <a:ext cx="2261149" cy="36033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7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10" grpId="0" animBg="1"/>
      <p:bldP spid="11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42FD83-9982-97AF-8E95-4C152F956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3B3083-F331-54F8-C565-BCA0289CB19C}"/>
              </a:ext>
            </a:extLst>
          </p:cNvPr>
          <p:cNvSpPr txBox="1"/>
          <p:nvPr/>
        </p:nvSpPr>
        <p:spPr>
          <a:xfrm>
            <a:off x="400050" y="4515535"/>
            <a:ext cx="64770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3200" dirty="0">
                <a:solidFill>
                  <a:srgbClr val="F8ECA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If Nineveh wasn’t in the Bible, </a:t>
            </a:r>
            <a:r>
              <a:rPr lang="en-US" sz="3200" b="1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no one would have found it. </a:t>
            </a:r>
          </a:p>
          <a:p>
            <a:pPr marL="0" marR="0" algn="ctr">
              <a:buNone/>
            </a:pPr>
            <a:r>
              <a:rPr lang="en-US" sz="3200" dirty="0">
                <a:solidFill>
                  <a:srgbClr val="F8ECA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No one would have even gone looking for it. </a:t>
            </a:r>
            <a:endParaRPr lang="en-US" sz="3200" dirty="0">
              <a:solidFill>
                <a:srgbClr val="F8ECA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778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CB65D1-BAA3-4B0F-DA27-DC9777EA0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7BC044-C87C-C161-0C1C-9385BDE91171}"/>
              </a:ext>
            </a:extLst>
          </p:cNvPr>
          <p:cNvSpPr txBox="1"/>
          <p:nvPr/>
        </p:nvSpPr>
        <p:spPr>
          <a:xfrm>
            <a:off x="5907024" y="363915"/>
            <a:ext cx="6284976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32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The discovery of the ancient city of </a:t>
            </a:r>
            <a:r>
              <a:rPr lang="en-US" sz="32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Nineveh SHOCKED </a:t>
            </a:r>
            <a:r>
              <a:rPr lang="en-US" sz="32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the archeological world! </a:t>
            </a:r>
          </a:p>
          <a:p>
            <a:pPr marL="0" marR="0" algn="ctr">
              <a:buNone/>
            </a:pPr>
            <a:endParaRPr lang="en-US" sz="3200" dirty="0"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0" marR="0" algn="ctr">
              <a:buNone/>
            </a:pPr>
            <a:endParaRPr lang="en-US" sz="3200" dirty="0"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32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>
                <a:latin typeface="Bookman Old Style" panose="02050604050505020204" pitchFamily="18" charset="0"/>
                <a:ea typeface="Times New Roman" panose="02020603050405020304" pitchFamily="18" charset="0"/>
              </a:rPr>
              <a:t>T</a:t>
            </a:r>
            <a:r>
              <a:rPr lang="en-US" sz="32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he rationalists and scientists of the world thought of </a:t>
            </a:r>
            <a:r>
              <a:rPr lang="en-US" sz="3200" b="1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the Bible </a:t>
            </a:r>
            <a:r>
              <a:rPr lang="en-US" sz="32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as nothing but an historical </a:t>
            </a:r>
            <a:r>
              <a:rPr lang="en-US" sz="3200" dirty="0">
                <a:solidFill>
                  <a:srgbClr val="00B05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fantasy and they were just fictional stories </a:t>
            </a:r>
            <a:r>
              <a:rPr lang="en-US" sz="32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and </a:t>
            </a:r>
            <a:r>
              <a:rPr lang="en-US" sz="3200" b="1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NONE</a:t>
            </a:r>
            <a:r>
              <a:rPr lang="en-US" sz="32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of the ancient civilizations just never existed. </a:t>
            </a:r>
          </a:p>
          <a:p>
            <a:pPr marL="0" marR="0">
              <a:buNone/>
            </a:pPr>
            <a:r>
              <a:rPr lang="en-US" sz="32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 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90AA0B-B7C2-A85C-0BFA-F3FE45B82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93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7B9266-8E80-5BF7-68EE-E290B2557E83}"/>
              </a:ext>
            </a:extLst>
          </p:cNvPr>
          <p:cNvSpPr txBox="1"/>
          <p:nvPr/>
        </p:nvSpPr>
        <p:spPr>
          <a:xfrm>
            <a:off x="1084363" y="1710292"/>
            <a:ext cx="10023274" cy="34374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6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walls of the </a:t>
            </a:r>
            <a:r>
              <a:rPr lang="en-US" sz="3600" kern="100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city of Nineveh </a:t>
            </a:r>
            <a:r>
              <a:rPr lang="en-US" sz="36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looked like a natural hills.</a:t>
            </a: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endParaRPr lang="en-US" sz="3600" kern="100" dirty="0">
              <a:solidFill>
                <a:srgbClr val="FBDB84"/>
              </a:solidFill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6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It was a massive city, and the </a:t>
            </a:r>
            <a:r>
              <a:rPr lang="en-US" sz="3600" kern="1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ruins of the city</a:t>
            </a:r>
            <a:r>
              <a:rPr lang="en-US" sz="3600" kern="1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match the description </a:t>
            </a:r>
            <a:r>
              <a:rPr lang="en-US" sz="3600" kern="1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 the Bible.</a:t>
            </a:r>
          </a:p>
        </p:txBody>
      </p:sp>
    </p:spTree>
    <p:extLst>
      <p:ext uri="{BB962C8B-B14F-4D97-AF65-F5344CB8AC3E}">
        <p14:creationId xmlns:p14="http://schemas.microsoft.com/office/powerpoint/2010/main" val="260585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aerial view of a city&#10;&#10;AI-generated content may be incorrect.">
            <a:extLst>
              <a:ext uri="{FF2B5EF4-FFF2-40B4-BE49-F238E27FC236}">
                <a16:creationId xmlns:a16="http://schemas.microsoft.com/office/drawing/2014/main" id="{852797F0-2C8E-73DD-F6BF-F81E4DC9F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0704" y="-568410"/>
            <a:ext cx="12562703" cy="778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00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44180B-5FDD-A12A-DA9C-BF4BA8DE677D}"/>
              </a:ext>
            </a:extLst>
          </p:cNvPr>
          <p:cNvSpPr txBox="1"/>
          <p:nvPr/>
        </p:nvSpPr>
        <p:spPr>
          <a:xfrm>
            <a:off x="67914" y="1413063"/>
            <a:ext cx="5621867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In 1840 during the Ottoman Empire, </a:t>
            </a:r>
          </a:p>
          <a:p>
            <a:pPr algn="ctr">
              <a:buNone/>
            </a:pPr>
            <a:r>
              <a:rPr lang="en-US" sz="3200" kern="0" dirty="0">
                <a:solidFill>
                  <a:srgbClr val="00B05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200" kern="0" dirty="0">
                <a:solidFill>
                  <a:srgbClr val="00B05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ome local farmers </a:t>
            </a:r>
            <a:r>
              <a:rPr lang="en-US" sz="3200" kern="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had uncovered the remains of </a:t>
            </a:r>
            <a:r>
              <a:rPr lang="en-US" sz="3200" b="1" dirty="0">
                <a:solidFill>
                  <a:srgbClr val="00B0F0"/>
                </a:solidFill>
                <a:latin typeface="Bookman Old Style" panose="02050604050505020204" pitchFamily="18" charset="0"/>
              </a:rPr>
              <a:t>immense sculpted stone relief walls and winged bulls</a:t>
            </a:r>
            <a:r>
              <a:rPr lang="en-US" sz="3200" dirty="0">
                <a:solidFill>
                  <a:srgbClr val="00B0F0"/>
                </a:solidFill>
                <a:latin typeface="Bookman Old Style" panose="02050604050505020204" pitchFamily="18" charset="0"/>
              </a:rPr>
              <a:t> of King Sargon II’s </a:t>
            </a:r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</a:rPr>
              <a:t>grand palace.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B0F441-610D-258E-3396-9D8204346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781" y="0"/>
            <a:ext cx="6502219" cy="722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973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4F3F49-1FA0-2E85-3C6E-F91AB98D8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19" y="1"/>
            <a:ext cx="7044449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788A94-1424-9B9E-3D66-CD635BEF87CA}"/>
              </a:ext>
            </a:extLst>
          </p:cNvPr>
          <p:cNvSpPr txBox="1"/>
          <p:nvPr/>
        </p:nvSpPr>
        <p:spPr>
          <a:xfrm>
            <a:off x="7349068" y="1489670"/>
            <a:ext cx="453831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3200" kern="0" dirty="0">
                <a:solidFill>
                  <a:srgbClr val="FBDB84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was </a:t>
            </a:r>
            <a:r>
              <a:rPr lang="en-US" sz="3200" kern="0" dirty="0">
                <a:solidFill>
                  <a:srgbClr val="00B0F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en-US" sz="3200" kern="0" dirty="0">
                <a:solidFill>
                  <a:srgbClr val="FBDB84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Nineveh, but it </a:t>
            </a:r>
            <a:r>
              <a:rPr lang="en-US" sz="3200" kern="0" dirty="0">
                <a:solidFill>
                  <a:srgbClr val="00B050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got the attention and </a:t>
            </a:r>
            <a:r>
              <a:rPr lang="en-US" sz="3200" kern="0" dirty="0">
                <a:solidFill>
                  <a:srgbClr val="00B05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sparked the interest </a:t>
            </a:r>
            <a:r>
              <a:rPr lang="en-US" sz="3200" kern="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Paul-Emile Botta </a:t>
            </a:r>
            <a:r>
              <a:rPr lang="en-US" sz="3200" kern="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(1843) </a:t>
            </a:r>
            <a:endParaRPr lang="en-US" sz="3200" dirty="0">
              <a:solidFill>
                <a:srgbClr val="FBDB84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66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aerial view of a desert area&#10;&#10;AI-generated content may be incorrect.">
            <a:extLst>
              <a:ext uri="{FF2B5EF4-FFF2-40B4-BE49-F238E27FC236}">
                <a16:creationId xmlns:a16="http://schemas.microsoft.com/office/drawing/2014/main" id="{D364851B-BA58-30E7-8382-192F9C33B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15009"/>
            <a:ext cx="12192000" cy="79910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8C6735-BEAF-8591-7A33-DB50D3E024EA}"/>
              </a:ext>
            </a:extLst>
          </p:cNvPr>
          <p:cNvSpPr txBox="1"/>
          <p:nvPr/>
        </p:nvSpPr>
        <p:spPr>
          <a:xfrm>
            <a:off x="2039730" y="0"/>
            <a:ext cx="811253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3200" b="1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In 1843, Botta examined large mounds along the Tigris River (which is modern day Iraq).</a:t>
            </a:r>
          </a:p>
        </p:txBody>
      </p:sp>
    </p:spTree>
    <p:extLst>
      <p:ext uri="{BB962C8B-B14F-4D97-AF65-F5344CB8AC3E}">
        <p14:creationId xmlns:p14="http://schemas.microsoft.com/office/powerpoint/2010/main" val="164881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9691FD-5B7C-855C-7193-59D61B6F0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A8E101-039C-350F-A1D0-CD19119444DE}"/>
              </a:ext>
            </a:extLst>
          </p:cNvPr>
          <p:cNvSpPr txBox="1"/>
          <p:nvPr/>
        </p:nvSpPr>
        <p:spPr>
          <a:xfrm>
            <a:off x="6809871" y="1827524"/>
            <a:ext cx="507999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FBDB84"/>
                </a:solidFill>
                <a:latin typeface="Bookman Old Style" panose="02050604050505020204" pitchFamily="18" charset="0"/>
              </a:rPr>
              <a:t>Botta discovered huge carved wall slabs with </a:t>
            </a:r>
            <a:r>
              <a:rPr lang="en-US" sz="3600" dirty="0">
                <a:solidFill>
                  <a:srgbClr val="FF0000"/>
                </a:solidFill>
                <a:latin typeface="Bookman Old Style" panose="02050604050505020204" pitchFamily="18" charset="0"/>
              </a:rPr>
              <a:t>human-headed winged bulls</a:t>
            </a:r>
            <a:r>
              <a:rPr lang="en-US" sz="36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C482CF-3B30-72D4-9DA5-5376E0459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82" y="152400"/>
            <a:ext cx="5933017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1856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Char"/>
      </p:transition>
    </mc:Choice>
    <mc:Fallback xmlns="">
      <p:transition spd="slow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D8A9B0-55B9-489D-6BFF-35C70788B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CC08DD-3195-3B92-7344-F682A13EC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7C7D262-E568-DBD5-6A7C-4F2EB20C424E}"/>
              </a:ext>
            </a:extLst>
          </p:cNvPr>
          <p:cNvSpPr/>
          <p:nvPr/>
        </p:nvSpPr>
        <p:spPr>
          <a:xfrm>
            <a:off x="3815023" y="325735"/>
            <a:ext cx="357982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i="1" cap="none" spc="0" dirty="0">
                <a:ln w="0"/>
                <a:solidFill>
                  <a:srgbClr val="FBDB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British Museum</a:t>
            </a:r>
          </a:p>
        </p:txBody>
      </p:sp>
    </p:spTree>
    <p:extLst>
      <p:ext uri="{BB962C8B-B14F-4D97-AF65-F5344CB8AC3E}">
        <p14:creationId xmlns:p14="http://schemas.microsoft.com/office/powerpoint/2010/main" val="353939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EC4627-3EF4-DDED-9010-1A35EAD34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6A5AB94-E47A-4EBE-AFC6-2256B090CE62}"/>
              </a:ext>
            </a:extLst>
          </p:cNvPr>
          <p:cNvSpPr txBox="1"/>
          <p:nvPr/>
        </p:nvSpPr>
        <p:spPr>
          <a:xfrm>
            <a:off x="4605865" y="1038467"/>
            <a:ext cx="403013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Later he discovered that he had found the palace and city of the </a:t>
            </a:r>
            <a:r>
              <a:rPr lang="en-US" sz="3200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Assyrian king SARGON II who conquered 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the Northern section of Israel in 721 BC.</a:t>
            </a:r>
            <a:endParaRPr lang="en-US" sz="3200" dirty="0">
              <a:solidFill>
                <a:srgbClr val="FBDB84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527F88-804A-B038-0A0D-D07F56EC6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37067"/>
            <a:ext cx="4453465" cy="64346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E32A00-B2AF-1939-AD1A-C51646102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2933" y="237067"/>
            <a:ext cx="3386667" cy="643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182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3FFAA94-5A42-95A0-C6F1-27AF82C3C046}"/>
              </a:ext>
            </a:extLst>
          </p:cNvPr>
          <p:cNvSpPr txBox="1"/>
          <p:nvPr/>
        </p:nvSpPr>
        <p:spPr>
          <a:xfrm>
            <a:off x="7147343" y="1935908"/>
            <a:ext cx="455506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It was </a:t>
            </a:r>
            <a:r>
              <a:rPr lang="en-US" sz="3200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Henry Layard 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who discovered the capital city of the </a:t>
            </a:r>
            <a:r>
              <a:rPr lang="en-US" sz="32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Assyrian kingdom 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known as </a:t>
            </a:r>
            <a:r>
              <a:rPr lang="en-US" sz="32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NINEVAH.</a:t>
            </a:r>
            <a:endParaRPr lang="en-US" sz="32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Picture 4" descr="A person sitting in a chair holding a book&#10;&#10;AI-generated content may be incorrect.">
            <a:extLst>
              <a:ext uri="{FF2B5EF4-FFF2-40B4-BE49-F238E27FC236}">
                <a16:creationId xmlns:a16="http://schemas.microsoft.com/office/drawing/2014/main" id="{495A97C2-2CA5-C9A7-DF90-11294DAAC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591" y="0"/>
            <a:ext cx="6507557" cy="671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74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FACBB-72BE-A477-9D10-78CA410A1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37256A-2A8C-92DC-ABD4-47D9B392A10F}"/>
              </a:ext>
            </a:extLst>
          </p:cNvPr>
          <p:cNvSpPr txBox="1"/>
          <p:nvPr/>
        </p:nvSpPr>
        <p:spPr>
          <a:xfrm>
            <a:off x="389466" y="1012954"/>
            <a:ext cx="589280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28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In 1846, </a:t>
            </a:r>
            <a:r>
              <a:rPr lang="en-US" sz="2800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Henry Layard </a:t>
            </a:r>
            <a:r>
              <a:rPr lang="en-US" sz="28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working at Botta’s site found “The Black Obelisk” from the </a:t>
            </a:r>
            <a:r>
              <a:rPr lang="en-US" sz="2800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Assyrian King Shalmaneser III </a:t>
            </a:r>
            <a:r>
              <a:rPr lang="en-US" sz="28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858 – 824 BC. </a:t>
            </a:r>
            <a:endParaRPr lang="en-US" sz="2800" dirty="0">
              <a:solidFill>
                <a:srgbClr val="FBDB84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0" marR="0" algn="ctr">
              <a:buNone/>
            </a:pPr>
            <a:endParaRPr lang="en-US" sz="2800" dirty="0">
              <a:solidFill>
                <a:srgbClr val="FBDB84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2800" dirty="0">
                <a:solidFill>
                  <a:srgbClr val="00B05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He basically found a 2,700-year-old carving!</a:t>
            </a:r>
            <a:endParaRPr lang="en-US" sz="2800" dirty="0">
              <a:solidFill>
                <a:srgbClr val="00B050"/>
              </a:solidFill>
              <a:effectLst/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0" marR="0" algn="ctr">
              <a:buNone/>
            </a:pPr>
            <a:endParaRPr lang="en-US" sz="2800" dirty="0">
              <a:solidFill>
                <a:srgbClr val="00B050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28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The Obelisk turned out to be a monument to the Assyrian victories over Israel and Syria.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D7D682-280E-668C-0EC3-FBDB062ED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9467" y="0"/>
            <a:ext cx="54525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3755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066F2E-C5CE-87DC-1AAC-46DE5A8A4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76801EC-74A1-10F3-79A2-7CC416C1AAD0}"/>
              </a:ext>
            </a:extLst>
          </p:cNvPr>
          <p:cNvSpPr/>
          <p:nvPr/>
        </p:nvSpPr>
        <p:spPr>
          <a:xfrm>
            <a:off x="7263352" y="753913"/>
            <a:ext cx="4749744" cy="51398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i="0" cap="none" spc="0" dirty="0">
                <a:ln w="0"/>
                <a:solidFill>
                  <a:srgbClr val="FBDB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Layard also found a </a:t>
            </a:r>
            <a:r>
              <a:rPr lang="en-US" sz="3200" b="0" i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20-ton sculpture of a deity with a human head and a winged bull’s body…</a:t>
            </a:r>
          </a:p>
          <a:p>
            <a:pPr algn="ctr"/>
            <a:endParaRPr lang="en-US" sz="3200" b="0" i="0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</a:endParaRPr>
          </a:p>
          <a:p>
            <a:pPr algn="ctr"/>
            <a:r>
              <a:rPr lang="en-US" sz="3200" b="0" i="0" cap="none" spc="0" dirty="0">
                <a:ln w="0"/>
                <a:solidFill>
                  <a:srgbClr val="FBDB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 one of two sculptures that guarded King Sennacherib’s palace</a:t>
            </a:r>
          </a:p>
          <a:p>
            <a:pPr algn="ctr"/>
            <a:r>
              <a:rPr lang="en-US" sz="4000" b="1" dirty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2,700 years old</a:t>
            </a:r>
            <a:r>
              <a:rPr lang="en-US" sz="4000" b="1" i="0" cap="none" spc="0" dirty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 </a:t>
            </a:r>
            <a:endParaRPr lang="en-US" sz="4000" b="1" cap="none" spc="0" dirty="0">
              <a:ln w="0"/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90B530-A574-612F-94B3-05A04A4BD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808" y="442668"/>
            <a:ext cx="6619461" cy="597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11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8B7F2B-087E-BE91-A0AD-7C6480E7B5ED}"/>
              </a:ext>
            </a:extLst>
          </p:cNvPr>
          <p:cNvSpPr txBox="1"/>
          <p:nvPr/>
        </p:nvSpPr>
        <p:spPr>
          <a:xfrm>
            <a:off x="101600" y="847636"/>
            <a:ext cx="5063067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kern="0" dirty="0">
                <a:solidFill>
                  <a:srgbClr val="00B05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Suddenly it became evident </a:t>
            </a:r>
            <a:r>
              <a:rPr lang="en-US" sz="3200" kern="0" dirty="0">
                <a:solidFill>
                  <a:srgbClr val="FBDB84"/>
                </a:solidFill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the archaeological world that </a:t>
            </a:r>
            <a:r>
              <a:rPr lang="en-US" sz="3200" kern="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kern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historical account in Kings and Chronicles </a:t>
            </a:r>
            <a:r>
              <a:rPr lang="en-US" sz="3200" kern="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that had been recorded some </a:t>
            </a:r>
            <a:r>
              <a:rPr lang="en-US" sz="3200" kern="0" dirty="0">
                <a:solidFill>
                  <a:srgbClr val="00B05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3,000 years ago </a:t>
            </a:r>
            <a:r>
              <a:rPr lang="en-US" sz="3200" kern="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en-US" sz="3200" kern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REMARKABLY ACCURATE. </a:t>
            </a:r>
            <a:endParaRPr lang="en-US" sz="32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Picture 5" descr="A book cover of ancient artifacts&#10;&#10;AI-generated content may be incorrect.">
            <a:extLst>
              <a:ext uri="{FF2B5EF4-FFF2-40B4-BE49-F238E27FC236}">
                <a16:creationId xmlns:a16="http://schemas.microsoft.com/office/drawing/2014/main" id="{C579EDE0-5E8E-488D-48BA-A12458037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4667" y="253999"/>
            <a:ext cx="6756400" cy="631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00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3A9019-CE68-5C13-6F15-D9F0D2B30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with a red arrow&#10;&#10;AI-generated content may be incorrect.">
            <a:extLst>
              <a:ext uri="{FF2B5EF4-FFF2-40B4-BE49-F238E27FC236}">
                <a16:creationId xmlns:a16="http://schemas.microsoft.com/office/drawing/2014/main" id="{09B8E286-9060-A813-38DD-A478C5094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99247"/>
            <a:ext cx="12192000" cy="7996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07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AE070F-A88B-B3A2-5FFC-BE85AC438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square in a desert area&#10;&#10;AI-generated content may be incorrect.">
            <a:extLst>
              <a:ext uri="{FF2B5EF4-FFF2-40B4-BE49-F238E27FC236}">
                <a16:creationId xmlns:a16="http://schemas.microsoft.com/office/drawing/2014/main" id="{3399DB26-94D0-3A41-246B-41A1031A8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627528"/>
            <a:ext cx="12335435" cy="8014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898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578AC9-639A-DC05-F486-BC848A1A8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aerial view of a city&#10;&#10;AI-generated content may be incorrect.">
            <a:extLst>
              <a:ext uri="{FF2B5EF4-FFF2-40B4-BE49-F238E27FC236}">
                <a16:creationId xmlns:a16="http://schemas.microsoft.com/office/drawing/2014/main" id="{F40818A2-C2ED-458C-8C21-E78AB3EAA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8442" y="-529388"/>
            <a:ext cx="12360441" cy="779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449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aerial view of a city&#10;&#10;AI-generated content may be incorrect.">
            <a:extLst>
              <a:ext uri="{FF2B5EF4-FFF2-40B4-BE49-F238E27FC236}">
                <a16:creationId xmlns:a16="http://schemas.microsoft.com/office/drawing/2014/main" id="{3351F813-DC0A-B66C-BA8E-4DD237A82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4695" y="-601579"/>
            <a:ext cx="12456695" cy="796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949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F4CB4F-663F-2B69-B356-7F1393778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video&#10;&#10;AI-generated content may be incorrect.">
            <a:extLst>
              <a:ext uri="{FF2B5EF4-FFF2-40B4-BE49-F238E27FC236}">
                <a16:creationId xmlns:a16="http://schemas.microsoft.com/office/drawing/2014/main" id="{55A19FDF-5EE4-561C-58E4-547D1C22C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29389"/>
            <a:ext cx="12416589" cy="7820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62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n aerial view of a city&#10;&#10;AI-generated content may be incorrect.">
            <a:extLst>
              <a:ext uri="{FF2B5EF4-FFF2-40B4-BE49-F238E27FC236}">
                <a16:creationId xmlns:a16="http://schemas.microsoft.com/office/drawing/2014/main" id="{A0E250A3-4A11-C0EB-DACC-679FC8537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242"/>
            <a:ext cx="4720281" cy="60305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3EEFCB-0EE4-2D10-33CF-DB6D9D824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0281" y="299666"/>
            <a:ext cx="4003589" cy="6582576"/>
          </a:xfrm>
          <a:prstGeom prst="rect">
            <a:avLst/>
          </a:prstGeom>
        </p:spPr>
      </p:pic>
      <p:pic>
        <p:nvPicPr>
          <p:cNvPr id="11" name="Picture 10" descr="A aerial view of a city&#10;&#10;AI-generated content may be incorrect.">
            <a:extLst>
              <a:ext uri="{FF2B5EF4-FFF2-40B4-BE49-F238E27FC236}">
                <a16:creationId xmlns:a16="http://schemas.microsoft.com/office/drawing/2014/main" id="{929B4517-91F6-20FE-757E-C8DC8B4940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3870" y="1045491"/>
            <a:ext cx="5329414" cy="4383486"/>
          </a:xfrm>
          <a:prstGeom prst="rect">
            <a:avLst/>
          </a:prstGeom>
        </p:spPr>
      </p:pic>
      <p:pic>
        <p:nvPicPr>
          <p:cNvPr id="13" name="Picture 12" descr="A aerial view of a city&#10;&#10;AI-generated content may be incorrect.">
            <a:extLst>
              <a:ext uri="{FF2B5EF4-FFF2-40B4-BE49-F238E27FC236}">
                <a16:creationId xmlns:a16="http://schemas.microsoft.com/office/drawing/2014/main" id="{25A5D44D-5988-DC76-9FD6-FE16CA96B0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3869" y="5438821"/>
            <a:ext cx="4347519" cy="143357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0916B83-0029-C782-2DD6-E3C138E66D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026420"/>
            <a:ext cx="4720280" cy="8315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E174F38-CA01-FAB5-D844-DD4FED6730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" y="-28391"/>
            <a:ext cx="12191999" cy="107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0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0F9829-8350-FD20-5185-D853BBA46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oad with cars on it&#10;&#10;AI-generated content may be incorrect.">
            <a:extLst>
              <a:ext uri="{FF2B5EF4-FFF2-40B4-BE49-F238E27FC236}">
                <a16:creationId xmlns:a16="http://schemas.microsoft.com/office/drawing/2014/main" id="{7C37920C-B2F0-FEC4-CE68-6E913A433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54"/>
            <a:ext cx="12392526" cy="593294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09883BF-4F53-6FD6-6191-E1737D701342}"/>
              </a:ext>
            </a:extLst>
          </p:cNvPr>
          <p:cNvSpPr/>
          <p:nvPr/>
        </p:nvSpPr>
        <p:spPr>
          <a:xfrm>
            <a:off x="1231466" y="5719327"/>
            <a:ext cx="1049187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rgbClr val="FBDB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In 1849 Austin Henry Layard uncovered the largest palace ever underneath this mound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72AB24-5C61-1876-69D0-A5D6A2389120}"/>
              </a:ext>
            </a:extLst>
          </p:cNvPr>
          <p:cNvSpPr/>
          <p:nvPr/>
        </p:nvSpPr>
        <p:spPr>
          <a:xfrm>
            <a:off x="3899000" y="-21265"/>
            <a:ext cx="459452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rgbClr val="FBDB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Kuyunjik</a:t>
            </a:r>
            <a:r>
              <a:rPr lang="en-US" sz="4000" dirty="0">
                <a:ln w="0"/>
                <a:solidFill>
                  <a:srgbClr val="FBDB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 mound </a:t>
            </a:r>
            <a:endParaRPr lang="en-US" sz="4000" dirty="0">
              <a:ln w="0"/>
              <a:solidFill>
                <a:srgbClr val="FBDB84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317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aerial view of a desert&#10;&#10;AI-generated content may be incorrect.">
            <a:extLst>
              <a:ext uri="{FF2B5EF4-FFF2-40B4-BE49-F238E27FC236}">
                <a16:creationId xmlns:a16="http://schemas.microsoft.com/office/drawing/2014/main" id="{6E6AE654-A7B0-79B4-8192-773D45006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73768"/>
            <a:ext cx="12392526" cy="786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80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A3C726-7601-3549-D96E-E24F3DACA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20272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89325EE-C7E7-A907-5549-0158B90F3B59}"/>
              </a:ext>
            </a:extLst>
          </p:cNvPr>
          <p:cNvSpPr/>
          <p:nvPr/>
        </p:nvSpPr>
        <p:spPr>
          <a:xfrm>
            <a:off x="3068568" y="6202722"/>
            <a:ext cx="60548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FBDB84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Shamash Gate in Nineveh</a:t>
            </a:r>
          </a:p>
        </p:txBody>
      </p:sp>
    </p:spTree>
    <p:extLst>
      <p:ext uri="{BB962C8B-B14F-4D97-AF65-F5344CB8AC3E}">
        <p14:creationId xmlns:p14="http://schemas.microsoft.com/office/powerpoint/2010/main" val="4198746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D4B5CE-4CD7-3278-DFC9-34BBFE05B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49A198-7164-147C-A6BC-F327DF102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21166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726C849-5A11-6F9B-CC90-F6FD60088AC4}"/>
              </a:ext>
            </a:extLst>
          </p:cNvPr>
          <p:cNvSpPr/>
          <p:nvPr/>
        </p:nvSpPr>
        <p:spPr>
          <a:xfrm>
            <a:off x="779721" y="6211669"/>
            <a:ext cx="1063255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EEDCB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Mosul, Iraq </a:t>
            </a:r>
            <a:r>
              <a:rPr lang="en-US" sz="3600" dirty="0">
                <a:ln w="0"/>
                <a:solidFill>
                  <a:srgbClr val="EEDCB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i</a:t>
            </a:r>
            <a:r>
              <a:rPr lang="en-US" sz="3600" b="0" cap="none" spc="0" dirty="0">
                <a:ln w="0"/>
                <a:solidFill>
                  <a:srgbClr val="EEDCB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s wher</a:t>
            </a:r>
            <a:r>
              <a:rPr lang="en-US" sz="3600" dirty="0">
                <a:ln w="0"/>
                <a:solidFill>
                  <a:srgbClr val="EEDCB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e Nineveh was located</a:t>
            </a:r>
            <a:endParaRPr lang="en-US" sz="3600" b="0" cap="none" spc="0" dirty="0">
              <a:ln w="0"/>
              <a:solidFill>
                <a:srgbClr val="EEDCB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27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97D86A-C059-FDFB-E973-E000899743C4}"/>
              </a:ext>
            </a:extLst>
          </p:cNvPr>
          <p:cNvSpPr txBox="1"/>
          <p:nvPr/>
        </p:nvSpPr>
        <p:spPr>
          <a:xfrm>
            <a:off x="7376583" y="970044"/>
            <a:ext cx="4504267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A little while later another archaeologist </a:t>
            </a:r>
            <a:r>
              <a:rPr lang="en-US" sz="3200" dirty="0">
                <a:solidFill>
                  <a:srgbClr val="00B05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found the find of all times!</a:t>
            </a:r>
          </a:p>
          <a:p>
            <a:pPr marL="0" marR="0" algn="ctr">
              <a:buNone/>
            </a:pPr>
            <a:endParaRPr lang="en-US" sz="3200" dirty="0">
              <a:solidFill>
                <a:srgbClr val="00B050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3200" dirty="0">
                <a:solidFill>
                  <a:srgbClr val="00B05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He found the </a:t>
            </a:r>
            <a:r>
              <a:rPr lang="en-US" sz="3200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royal library of King Ashurbanipal 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who was the last Assyrian king that ruled from 669-631 BC.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EAD506-213A-48C9-8846-94F40673AB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50" y="177800"/>
            <a:ext cx="6902450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13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C0268-78FA-786E-63CB-72E3A28A2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54D52B-864E-82DE-9F7B-0AAC461E5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0174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DC8B540-7994-AA82-D33C-C51540E30547}"/>
              </a:ext>
            </a:extLst>
          </p:cNvPr>
          <p:cNvSpPr/>
          <p:nvPr/>
        </p:nvSpPr>
        <p:spPr>
          <a:xfrm>
            <a:off x="5052675" y="4717573"/>
            <a:ext cx="7339851" cy="15081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EEDCB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30,000 </a:t>
            </a:r>
            <a:r>
              <a:rPr lang="en-US" sz="3600" dirty="0">
                <a:solidFill>
                  <a:srgbClr val="EEDCB1"/>
                </a:solidFill>
                <a:latin typeface="Bookman Old Style" panose="02050604050505020204" pitchFamily="18" charset="0"/>
              </a:rPr>
              <a:t>Cuneiforms </a:t>
            </a:r>
          </a:p>
          <a:p>
            <a:pPr algn="ctr"/>
            <a:r>
              <a:rPr lang="en-US" sz="2000" dirty="0">
                <a:solidFill>
                  <a:srgbClr val="EEDCB1"/>
                </a:solidFill>
                <a:latin typeface="Bookman Old Style" panose="02050604050505020204" pitchFamily="18" charset="0"/>
              </a:rPr>
              <a:t>(the world’s earliest known writing system)</a:t>
            </a:r>
            <a:endParaRPr lang="en-US" sz="3600" b="0" cap="none" spc="0" dirty="0">
              <a:ln w="0"/>
              <a:solidFill>
                <a:srgbClr val="EEDCB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</a:endParaRPr>
          </a:p>
          <a:p>
            <a:pPr algn="ctr"/>
            <a:r>
              <a:rPr lang="en-US" sz="3600" dirty="0">
                <a:ln w="0"/>
                <a:solidFill>
                  <a:srgbClr val="EEDCB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Library of last Assyrian king</a:t>
            </a:r>
            <a:endParaRPr lang="en-US" sz="3600" b="0" cap="none" spc="0" dirty="0">
              <a:ln w="0"/>
              <a:solidFill>
                <a:srgbClr val="EEDCB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61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DC40B9-719A-59FB-F36E-E249F3ABA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FB9DFB1-747C-0765-7D11-9F19D9B03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34" y="0"/>
            <a:ext cx="12208934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25F8F7C-D981-1553-5585-32D8A3472E44}"/>
              </a:ext>
            </a:extLst>
          </p:cNvPr>
          <p:cNvSpPr/>
          <p:nvPr/>
        </p:nvSpPr>
        <p:spPr>
          <a:xfrm>
            <a:off x="1633084" y="6063916"/>
            <a:ext cx="892584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EEDCB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Went into the British Museum in 1861</a:t>
            </a:r>
          </a:p>
        </p:txBody>
      </p:sp>
    </p:spTree>
    <p:extLst>
      <p:ext uri="{BB962C8B-B14F-4D97-AF65-F5344CB8AC3E}">
        <p14:creationId xmlns:p14="http://schemas.microsoft.com/office/powerpoint/2010/main" val="90438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A45515-9DC1-B0FC-F04A-F598FFA3A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AE3D191-C975-6FBD-4A1B-8DFB192FEB1B}"/>
              </a:ext>
            </a:extLst>
          </p:cNvPr>
          <p:cNvSpPr txBox="1"/>
          <p:nvPr/>
        </p:nvSpPr>
        <p:spPr>
          <a:xfrm>
            <a:off x="7636933" y="920621"/>
            <a:ext cx="4555067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Curator George Smith who could read the ancient tablets. </a:t>
            </a:r>
          </a:p>
          <a:p>
            <a:pPr marL="0" marR="0" algn="ctr">
              <a:buNone/>
            </a:pPr>
            <a:endParaRPr lang="en-US" sz="3200" dirty="0">
              <a:solidFill>
                <a:srgbClr val="FBDB84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He read the story of </a:t>
            </a: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Noah and the ark and </a:t>
            </a:r>
          </a:p>
          <a:p>
            <a:pPr marL="0" marR="0" algn="ctr">
              <a:buNone/>
            </a:pP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t</a:t>
            </a: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he worldwide flood 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to a room full of people and they were </a:t>
            </a:r>
            <a:r>
              <a:rPr lang="en-US" sz="3200" dirty="0">
                <a:solidFill>
                  <a:srgbClr val="00B05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stunned into silence.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34E1A0-705B-2A5A-4552-D1F9B2C16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55466" cy="702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046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Wor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A3D09F-AF00-AE06-245E-A7E623917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37DD4F-BDFD-A2E8-DE3C-034B9CE22065}"/>
              </a:ext>
            </a:extLst>
          </p:cNvPr>
          <p:cNvSpPr txBox="1"/>
          <p:nvPr/>
        </p:nvSpPr>
        <p:spPr>
          <a:xfrm>
            <a:off x="457200" y="266623"/>
            <a:ext cx="4555067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He read: </a:t>
            </a:r>
          </a:p>
          <a:p>
            <a:pPr marL="0" marR="0" algn="ctr">
              <a:buNone/>
            </a:pP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God sends a flood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to wipe out the world.</a:t>
            </a:r>
          </a:p>
          <a:p>
            <a:pPr marL="0" marR="0" algn="ctr">
              <a:buNone/>
            </a:pPr>
            <a:endParaRPr lang="en-US" sz="3200" dirty="0">
              <a:solidFill>
                <a:srgbClr val="FBDB84"/>
              </a:solidFill>
              <a:effectLst/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A man is </a:t>
            </a:r>
            <a:r>
              <a:rPr lang="en-US" sz="3200" dirty="0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warned.</a:t>
            </a:r>
          </a:p>
          <a:p>
            <a:pPr marL="0" marR="0" algn="ctr">
              <a:buNone/>
            </a:pPr>
            <a:endParaRPr lang="en-US" sz="3200" dirty="0">
              <a:solidFill>
                <a:srgbClr val="FBDB84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3200" dirty="0">
                <a:solidFill>
                  <a:srgbClr val="00B05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A boat is built.</a:t>
            </a:r>
          </a:p>
          <a:p>
            <a:pPr marL="0" marR="0" algn="ctr">
              <a:buNone/>
            </a:pPr>
            <a:endParaRPr lang="en-US" sz="3200" dirty="0">
              <a:solidFill>
                <a:srgbClr val="00B050"/>
              </a:solidFill>
              <a:effectLst/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Animals are brought aboard.</a:t>
            </a:r>
          </a:p>
          <a:p>
            <a:pPr marL="0" marR="0" algn="ctr">
              <a:buNone/>
            </a:pPr>
            <a:endParaRPr lang="en-US" sz="3200" dirty="0">
              <a:solidFill>
                <a:srgbClr val="FBDB84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Birds are released to find land.</a:t>
            </a:r>
            <a:endParaRPr lang="en-US" sz="3200" dirty="0">
              <a:solidFill>
                <a:srgbClr val="00B050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E90ABB-EECB-F40F-3A06-038AD02B5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4800" y="0"/>
            <a:ext cx="6807200" cy="702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605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6AF86B5-6A5A-DF83-B252-E9D01D5A2322}"/>
              </a:ext>
            </a:extLst>
          </p:cNvPr>
          <p:cNvSpPr txBox="1"/>
          <p:nvPr/>
        </p:nvSpPr>
        <p:spPr>
          <a:xfrm>
            <a:off x="0" y="5842337"/>
            <a:ext cx="123951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28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Suddenly, </a:t>
            </a:r>
            <a:r>
              <a:rPr lang="en-US" sz="2800" dirty="0">
                <a:solidFill>
                  <a:srgbClr val="00B05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the oldest stories in our civilization </a:t>
            </a: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we no longer myths, but rather records, </a:t>
            </a:r>
            <a:r>
              <a:rPr lang="en-US" sz="28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pressed into </a:t>
            </a:r>
            <a:r>
              <a:rPr lang="en-US" sz="2800" dirty="0">
                <a:solidFill>
                  <a:srgbClr val="FBDB84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c</a:t>
            </a:r>
            <a:r>
              <a:rPr lang="en-US" sz="28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lay and waiting to be found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AC2FD6-4122-7742-A988-EA6D2D481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533" y="338667"/>
            <a:ext cx="11006667" cy="550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35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40292-EA6E-6A25-475B-E272C0DBE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13C0B3-F974-0352-D79C-82687E61FD0D}"/>
              </a:ext>
            </a:extLst>
          </p:cNvPr>
          <p:cNvSpPr txBox="1"/>
          <p:nvPr/>
        </p:nvSpPr>
        <p:spPr>
          <a:xfrm>
            <a:off x="1329265" y="5271247"/>
            <a:ext cx="953346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Each archaeological discovery </a:t>
            </a: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affirms that the Bible</a:t>
            </a:r>
            <a:r>
              <a:rPr lang="en-US" sz="3200" dirty="0">
                <a:solidFill>
                  <a:srgbClr val="FBDB84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 is </a:t>
            </a:r>
            <a:r>
              <a:rPr lang="en-US" sz="3200" dirty="0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not a myth.</a:t>
            </a:r>
          </a:p>
          <a:p>
            <a:pPr algn="ctr"/>
            <a:r>
              <a:rPr lang="en-US" sz="36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It is real!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9BC3EC-8343-3F2E-F9CD-6F85439EA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333" y="167216"/>
            <a:ext cx="11277600" cy="44577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30659F-D44E-B586-3757-4BB5BF6DD512}"/>
              </a:ext>
            </a:extLst>
          </p:cNvPr>
          <p:cNvSpPr txBox="1"/>
          <p:nvPr/>
        </p:nvSpPr>
        <p:spPr>
          <a:xfrm>
            <a:off x="634998" y="4440250"/>
            <a:ext cx="1092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dirty="0">
                <a:solidFill>
                  <a:srgbClr val="FBDB84"/>
                </a:solidFill>
                <a:effectLst/>
                <a:latin typeface="Bookman Old Style" panose="02050604050505020204" pitchFamily="18" charset="0"/>
              </a:rPr>
              <a:t>The Temple Scroll, from the </a:t>
            </a:r>
            <a:r>
              <a:rPr lang="en-US" b="0" i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</a:rPr>
              <a:t>Dead Sea Scrolls found at Qumran, </a:t>
            </a:r>
            <a:endParaRPr lang="en-US" dirty="0">
              <a:solidFill>
                <a:srgbClr val="FBDB84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06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C1C605-4817-C417-2DA3-20948799BED7}"/>
              </a:ext>
            </a:extLst>
          </p:cNvPr>
          <p:cNvSpPr txBox="1"/>
          <p:nvPr/>
        </p:nvSpPr>
        <p:spPr>
          <a:xfrm>
            <a:off x="169333" y="5621385"/>
            <a:ext cx="1185333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fontAlgn="base">
              <a:buNone/>
            </a:pPr>
            <a:r>
              <a:rPr lang="en-US" sz="2400" dirty="0">
                <a:solidFill>
                  <a:srgbClr val="00B05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2014 ISIS blew up a 12th-century mosque, </a:t>
            </a:r>
            <a:r>
              <a:rPr lang="en-US" sz="24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believed to hold the tomb of the 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prophet Jonah</a:t>
            </a:r>
            <a:r>
              <a:rPr lang="en-US" sz="24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… as archeologists dug down into these ruins and they uncovered the </a:t>
            </a:r>
            <a:r>
              <a:rPr lang="en-US" sz="2400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2</a:t>
            </a:r>
            <a:r>
              <a:rPr lang="en-US" sz="2400" baseline="30000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nd</a:t>
            </a:r>
            <a:r>
              <a:rPr lang="en-US" sz="2400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 palace Sennacherib </a:t>
            </a:r>
            <a:r>
              <a:rPr lang="en-US" sz="24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built…  </a:t>
            </a:r>
            <a:r>
              <a:rPr lang="en-US" sz="2400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2,700-years old!!!</a:t>
            </a:r>
            <a:endParaRPr lang="en-US" sz="2400" dirty="0">
              <a:solidFill>
                <a:srgbClr val="00B0F0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DDCD26-9BCE-6580-6231-BA8AEBF51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67" y="172815"/>
            <a:ext cx="11362266" cy="5448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346235"/>
      </p:ext>
    </p:extLst>
  </p:cSld>
  <p:clrMapOvr>
    <a:masterClrMapping/>
  </p:clrMapOvr>
  <p:transition spd="slow">
    <p:comb/>
  </p:transition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E80EFF-02B6-C5BE-FED1-2D5485FC4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ap of a city&#10;&#10;AI-generated content may be incorrect.">
            <a:extLst>
              <a:ext uri="{FF2B5EF4-FFF2-40B4-BE49-F238E27FC236}">
                <a16:creationId xmlns:a16="http://schemas.microsoft.com/office/drawing/2014/main" id="{FF7D66F4-B445-AF72-628D-EB1F87E78D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45459"/>
            <a:ext cx="12192000" cy="787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91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BC6427-0288-F973-1ACD-6296584F9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BA630E-D31F-3F13-4469-971CD3B507BF}"/>
              </a:ext>
            </a:extLst>
          </p:cNvPr>
          <p:cNvSpPr txBox="1"/>
          <p:nvPr/>
        </p:nvSpPr>
        <p:spPr>
          <a:xfrm>
            <a:off x="-283632" y="5903893"/>
            <a:ext cx="1231053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n-US" sz="28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They uncovered more gigantic winged </a:t>
            </a:r>
            <a:r>
              <a:rPr lang="en-US" sz="2800" dirty="0">
                <a:solidFill>
                  <a:srgbClr val="FBDB84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bulls that dominated </a:t>
            </a:r>
            <a:r>
              <a:rPr lang="en-US" sz="2800" dirty="0">
                <a:solidFill>
                  <a:srgbClr val="FF0000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the great city of Nineveh.</a:t>
            </a:r>
            <a:r>
              <a:rPr lang="en-US" sz="2800" dirty="0">
                <a:solidFill>
                  <a:srgbClr val="FBDB84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 T</a:t>
            </a:r>
            <a:r>
              <a:rPr lang="en-US" sz="28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hey found the 2nd palace of </a:t>
            </a:r>
            <a:r>
              <a:rPr lang="en-US" sz="2800" dirty="0">
                <a:solidFill>
                  <a:srgbClr val="00B0F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Sennacherib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BAA02A-9F5F-1A02-FAB7-8C7F7CC09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831" y="244547"/>
            <a:ext cx="5168905" cy="565934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202116F-4B2A-D972-833D-59F21CD5F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6101" y="244548"/>
            <a:ext cx="6400800" cy="565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86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5B7BF7-1106-4CB0-970E-207B22A12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E5C72E-9754-C9CA-43EF-BB99EF1EEEC7}"/>
              </a:ext>
            </a:extLst>
          </p:cNvPr>
          <p:cNvSpPr/>
          <p:nvPr/>
        </p:nvSpPr>
        <p:spPr>
          <a:xfrm>
            <a:off x="2836134" y="1800180"/>
            <a:ext cx="6519734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dirty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ootlight MT Light" panose="0204060206030A020304" pitchFamily="18" charset="77"/>
              </a:rPr>
              <a:t>The </a:t>
            </a:r>
          </a:p>
          <a:p>
            <a:pPr algn="ctr"/>
            <a:r>
              <a:rPr lang="en-US" sz="9600" dirty="0">
                <a:ln w="0"/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ootlight MT Light" panose="0204060206030A020304" pitchFamily="18" charset="77"/>
              </a:rPr>
              <a:t>CHALLENGE</a:t>
            </a:r>
            <a:endParaRPr lang="en-US" sz="9600" b="0" cap="none" spc="0" dirty="0">
              <a:ln w="0"/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ootlight MT Light" panose="0204060206030A020304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9123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6AEFFE2-98EE-9F1C-C70F-CDDD773A42DE}"/>
              </a:ext>
            </a:extLst>
          </p:cNvPr>
          <p:cNvSpPr txBox="1"/>
          <p:nvPr/>
        </p:nvSpPr>
        <p:spPr>
          <a:xfrm>
            <a:off x="430695" y="2092815"/>
            <a:ext cx="1133060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rgbClr val="E9D88C"/>
                </a:solidFill>
                <a:effectLst/>
                <a:latin typeface="Bookman Old Style" panose="02050604050505020204" pitchFamily="18" charset="0"/>
              </a:rPr>
              <a:t>Why don’t people </a:t>
            </a:r>
            <a:r>
              <a:rPr lang="en-US" sz="3600" b="0" i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</a:rPr>
              <a:t>believe in Jesus? </a:t>
            </a:r>
          </a:p>
          <a:p>
            <a:pPr algn="ctr"/>
            <a:r>
              <a:rPr lang="en-US" sz="3600" b="0" i="0" dirty="0">
                <a:solidFill>
                  <a:srgbClr val="E9D88C"/>
                </a:solidFill>
                <a:effectLst/>
                <a:latin typeface="Bookman Old Style" panose="02050604050505020204" pitchFamily="18" charset="0"/>
              </a:rPr>
              <a:t>Is it because there’s </a:t>
            </a:r>
            <a:r>
              <a:rPr lang="en-US" sz="3600" b="0" i="0" dirty="0">
                <a:solidFill>
                  <a:srgbClr val="00B050"/>
                </a:solidFill>
                <a:effectLst/>
                <a:latin typeface="Bookman Old Style" panose="02050604050505020204" pitchFamily="18" charset="0"/>
              </a:rPr>
              <a:t>not enough evidence</a:t>
            </a:r>
            <a:r>
              <a:rPr lang="en-US" sz="3600" dirty="0">
                <a:solidFill>
                  <a:srgbClr val="00B050"/>
                </a:solidFill>
                <a:latin typeface="Bookman Old Style" panose="02050604050505020204" pitchFamily="18" charset="0"/>
              </a:rPr>
              <a:t>?</a:t>
            </a:r>
          </a:p>
          <a:p>
            <a:pPr algn="ctr"/>
            <a:r>
              <a:rPr lang="en-US" sz="3600" b="0" i="0" dirty="0">
                <a:solidFill>
                  <a:srgbClr val="E9D88C"/>
                </a:solidFill>
                <a:effectLst/>
                <a:latin typeface="Bookman Old Style" panose="02050604050505020204" pitchFamily="18" charset="0"/>
              </a:rPr>
              <a:t>There’s </a:t>
            </a:r>
            <a:r>
              <a:rPr lang="en-US" sz="3600" b="0" i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</a:rPr>
              <a:t>PLENTY</a:t>
            </a:r>
            <a:r>
              <a:rPr lang="en-US" sz="3600" b="0" i="0" dirty="0">
                <a:solidFill>
                  <a:srgbClr val="E9D88C"/>
                </a:solidFill>
                <a:effectLst/>
                <a:latin typeface="Bookman Old Style" panose="02050604050505020204" pitchFamily="18" charset="0"/>
              </a:rPr>
              <a:t> of </a:t>
            </a:r>
            <a:r>
              <a:rPr lang="en-US" sz="3600" dirty="0">
                <a:solidFill>
                  <a:srgbClr val="E9D88C"/>
                </a:solidFill>
                <a:latin typeface="Bookman Old Style" panose="02050604050505020204" pitchFamily="18" charset="0"/>
              </a:rPr>
              <a:t>evidence!</a:t>
            </a:r>
          </a:p>
        </p:txBody>
      </p:sp>
    </p:spTree>
    <p:extLst>
      <p:ext uri="{BB962C8B-B14F-4D97-AF65-F5344CB8AC3E}">
        <p14:creationId xmlns:p14="http://schemas.microsoft.com/office/powerpoint/2010/main" val="187329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E98BE5-F982-EA9E-8EBC-53531ABB4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8659907" cy="69924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F638D6-3C42-1727-6181-5A5A31D796D8}"/>
              </a:ext>
            </a:extLst>
          </p:cNvPr>
          <p:cNvSpPr txBox="1"/>
          <p:nvPr/>
        </p:nvSpPr>
        <p:spPr>
          <a:xfrm>
            <a:off x="8943724" y="1166842"/>
            <a:ext cx="3060208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00B050"/>
                </a:solidFill>
                <a:latin typeface="Bookman Old Style" panose="02050604050505020204" pitchFamily="18" charset="0"/>
              </a:rPr>
              <a:t>In 2024, </a:t>
            </a:r>
            <a:r>
              <a:rPr lang="en-US" sz="3600" dirty="0">
                <a:solidFill>
                  <a:srgbClr val="E9D88C"/>
                </a:solidFill>
                <a:latin typeface="Bookman Old Style" panose="02050604050505020204" pitchFamily="18" charset="0"/>
              </a:rPr>
              <a:t>scientists found </a:t>
            </a:r>
            <a:r>
              <a:rPr lang="en-US" sz="3600" dirty="0">
                <a:solidFill>
                  <a:srgbClr val="00B0F0"/>
                </a:solidFill>
                <a:latin typeface="Bookman Old Style" panose="02050604050505020204" pitchFamily="18" charset="0"/>
              </a:rPr>
              <a:t>260+ matching footprints </a:t>
            </a:r>
            <a:r>
              <a:rPr lang="en-US" sz="3600" dirty="0">
                <a:solidFill>
                  <a:srgbClr val="E9D88C"/>
                </a:solidFill>
                <a:latin typeface="Bookman Old Style" panose="02050604050505020204" pitchFamily="18" charset="0"/>
              </a:rPr>
              <a:t>belonging to three-toed carnivorous theropods!</a:t>
            </a:r>
          </a:p>
        </p:txBody>
      </p:sp>
    </p:spTree>
    <p:extLst>
      <p:ext uri="{BB962C8B-B14F-4D97-AF65-F5344CB8AC3E}">
        <p14:creationId xmlns:p14="http://schemas.microsoft.com/office/powerpoint/2010/main" val="65158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A0813B-6AC8-38D1-FD93-2C425B79B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26F46CB-49E4-56E2-1F45-556B9283C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92892" y="0"/>
            <a:ext cx="8923245" cy="57807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48EBC91-D32C-F412-F045-CE41CFA4F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0"/>
            <a:ext cx="6096000" cy="578078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A34F437-D4B4-76E8-F0F1-311DDC6AB99D}"/>
              </a:ext>
            </a:extLst>
          </p:cNvPr>
          <p:cNvSpPr/>
          <p:nvPr/>
        </p:nvSpPr>
        <p:spPr>
          <a:xfrm>
            <a:off x="1073819" y="5780782"/>
            <a:ext cx="1004436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rgbClr val="E9D88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Dinosaur footprints found </a:t>
            </a:r>
            <a:r>
              <a:rPr lang="en-US" sz="32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3,700 miles apart </a:t>
            </a:r>
            <a:r>
              <a:rPr lang="en-US" sz="3200" b="0" cap="none" spc="0" dirty="0">
                <a:ln w="0"/>
                <a:solidFill>
                  <a:srgbClr val="E9D88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in Africa and South America</a:t>
            </a:r>
          </a:p>
        </p:txBody>
      </p:sp>
    </p:spTree>
    <p:extLst>
      <p:ext uri="{BB962C8B-B14F-4D97-AF65-F5344CB8AC3E}">
        <p14:creationId xmlns:p14="http://schemas.microsoft.com/office/powerpoint/2010/main" val="336913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7A6171-0C2E-08AD-BC9D-785927A78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6187"/>
            <a:ext cx="6264613" cy="69941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E3C73E-06AF-77F8-62A7-B0F6078C7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4613" y="-1"/>
            <a:ext cx="592738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58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235AD6-4A19-E03F-D988-B62E4C1E7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CFD867-A81A-2498-F5B5-915043D59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373582" cy="54730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44A0F2-24FC-BC9B-B217-054E48422762}"/>
              </a:ext>
            </a:extLst>
          </p:cNvPr>
          <p:cNvSpPr txBox="1"/>
          <p:nvPr/>
        </p:nvSpPr>
        <p:spPr>
          <a:xfrm>
            <a:off x="0" y="5352766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0" i="0" dirty="0">
                <a:solidFill>
                  <a:srgbClr val="E9D88C"/>
                </a:solidFill>
                <a:effectLst/>
                <a:latin typeface="Bookman Old Style" panose="02050604050505020204" pitchFamily="18" charset="0"/>
              </a:rPr>
              <a:t>On the left, a theropod dinosaur footprint found in </a:t>
            </a:r>
            <a:r>
              <a:rPr lang="en-US" sz="3200" b="0" i="0" dirty="0">
                <a:solidFill>
                  <a:srgbClr val="00B0F0"/>
                </a:solidFill>
                <a:effectLst/>
                <a:latin typeface="Bookman Old Style" panose="02050604050505020204" pitchFamily="18" charset="0"/>
              </a:rPr>
              <a:t>Brazil.</a:t>
            </a:r>
          </a:p>
          <a:p>
            <a:pPr algn="ctr"/>
            <a:r>
              <a:rPr lang="en-US" sz="3200" b="0" i="0" dirty="0">
                <a:solidFill>
                  <a:srgbClr val="E9D88C"/>
                </a:solidFill>
                <a:effectLst/>
                <a:latin typeface="Bookman Old Style" panose="02050604050505020204" pitchFamily="18" charset="0"/>
              </a:rPr>
              <a:t>On the right, a theropod dinosaur footprint found in </a:t>
            </a:r>
            <a:r>
              <a:rPr lang="en-US" sz="3200" b="0" i="0" dirty="0">
                <a:solidFill>
                  <a:srgbClr val="00B0F0"/>
                </a:solidFill>
                <a:effectLst/>
                <a:latin typeface="Bookman Old Style" panose="02050604050505020204" pitchFamily="18" charset="0"/>
              </a:rPr>
              <a:t>Cameroon, South Africa.</a:t>
            </a:r>
            <a:endParaRPr lang="en-US" sz="3200" dirty="0">
              <a:solidFill>
                <a:srgbClr val="00B0F0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09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2F65E32-6974-839A-965A-D28F7CD35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FF366E-3B29-681C-6E55-20F77EC2134B}"/>
              </a:ext>
            </a:extLst>
          </p:cNvPr>
          <p:cNvSpPr/>
          <p:nvPr/>
        </p:nvSpPr>
        <p:spPr>
          <a:xfrm>
            <a:off x="4012738" y="2828834"/>
            <a:ext cx="416652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Approximately </a:t>
            </a:r>
          </a:p>
          <a:p>
            <a:pPr algn="ctr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3,700 miles apart</a:t>
            </a:r>
          </a:p>
        </p:txBody>
      </p:sp>
    </p:spTree>
    <p:extLst>
      <p:ext uri="{BB962C8B-B14F-4D97-AF65-F5344CB8AC3E}">
        <p14:creationId xmlns:p14="http://schemas.microsoft.com/office/powerpoint/2010/main" val="449787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AA71C1-353A-FF9C-63D7-F76247FD4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7EB37D6-1D33-F0B9-CE21-CA22B4437B55}"/>
              </a:ext>
            </a:extLst>
          </p:cNvPr>
          <p:cNvSpPr/>
          <p:nvPr/>
        </p:nvSpPr>
        <p:spPr>
          <a:xfrm>
            <a:off x="983963" y="282501"/>
            <a:ext cx="34147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Pre-Flood</a:t>
            </a:r>
          </a:p>
        </p:txBody>
      </p:sp>
    </p:spTree>
    <p:extLst>
      <p:ext uri="{BB962C8B-B14F-4D97-AF65-F5344CB8AC3E}">
        <p14:creationId xmlns:p14="http://schemas.microsoft.com/office/powerpoint/2010/main" val="72493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ebsite&#10;&#10;AI-generated content may be incorrect.">
            <a:extLst>
              <a:ext uri="{FF2B5EF4-FFF2-40B4-BE49-F238E27FC236}">
                <a16:creationId xmlns:a16="http://schemas.microsoft.com/office/drawing/2014/main" id="{928EFDF6-4B07-6812-E128-13130F574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74880" cy="6858000"/>
          </a:xfrm>
          <a:prstGeom prst="rect">
            <a:avLst/>
          </a:prstGeom>
        </p:spPr>
      </p:pic>
      <p:sp>
        <p:nvSpPr>
          <p:cNvPr id="5" name="Donut 4">
            <a:extLst>
              <a:ext uri="{FF2B5EF4-FFF2-40B4-BE49-F238E27FC236}">
                <a16:creationId xmlns:a16="http://schemas.microsoft.com/office/drawing/2014/main" id="{3269C5FB-6A57-2714-EF6C-BEDE2FA5AE49}"/>
              </a:ext>
            </a:extLst>
          </p:cNvPr>
          <p:cNvSpPr/>
          <p:nvPr/>
        </p:nvSpPr>
        <p:spPr>
          <a:xfrm>
            <a:off x="2971800" y="0"/>
            <a:ext cx="9220200" cy="581025"/>
          </a:xfrm>
          <a:prstGeom prst="donut">
            <a:avLst>
              <a:gd name="adj" fmla="val 18829"/>
            </a:avLst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C0757B0-7E3E-A1E4-141E-75A2B855C5D0}"/>
              </a:ext>
            </a:extLst>
          </p:cNvPr>
          <p:cNvSpPr/>
          <p:nvPr/>
        </p:nvSpPr>
        <p:spPr>
          <a:xfrm>
            <a:off x="6915692" y="-32654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197967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BED1BBF-4363-9592-5FF2-C00A0128852F}"/>
              </a:ext>
            </a:extLst>
          </p:cNvPr>
          <p:cNvSpPr txBox="1"/>
          <p:nvPr/>
        </p:nvSpPr>
        <p:spPr>
          <a:xfrm>
            <a:off x="0" y="5288340"/>
            <a:ext cx="1201553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E9D88C"/>
                </a:solidFill>
                <a:latin typeface="Bookman Old Style" panose="02050604050505020204" pitchFamily="18" charset="0"/>
              </a:rPr>
              <a:t>One </a:t>
            </a:r>
            <a:r>
              <a:rPr lang="en-US" sz="3200" b="0" i="0" dirty="0">
                <a:solidFill>
                  <a:srgbClr val="E9D88C"/>
                </a:solidFill>
                <a:effectLst/>
                <a:latin typeface="Bookman Old Style" panose="02050604050505020204" pitchFamily="18" charset="0"/>
              </a:rPr>
              <a:t>July 20, 2026 </a:t>
            </a:r>
            <a:r>
              <a:rPr lang="en-US" sz="3200" dirty="0">
                <a:solidFill>
                  <a:srgbClr val="E9D88C"/>
                </a:solidFill>
                <a:latin typeface="Bookman Old Style" panose="02050604050505020204" pitchFamily="18" charset="0"/>
              </a:rPr>
              <a:t>, in the City of David, archaeologists discovered massive wooden beams that were charred by fire in the </a:t>
            </a:r>
            <a:r>
              <a:rPr lang="en-US" sz="3200" dirty="0">
                <a:solidFill>
                  <a:srgbClr val="FF0000"/>
                </a:solidFill>
                <a:latin typeface="Bookman Old Style" panose="02050604050505020204" pitchFamily="18" charset="0"/>
              </a:rPr>
              <a:t>destruction of </a:t>
            </a:r>
            <a:r>
              <a:rPr lang="en-US" sz="32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Jerusalem</a:t>
            </a:r>
            <a:r>
              <a:rPr lang="en-US" sz="3200" dirty="0">
                <a:solidFill>
                  <a:srgbClr val="FF0000"/>
                </a:solidFill>
                <a:latin typeface="Bookman Old Style" panose="02050604050505020204" pitchFamily="18" charset="0"/>
              </a:rPr>
              <a:t> in 586 BC</a:t>
            </a:r>
          </a:p>
        </p:txBody>
      </p:sp>
      <p:pic>
        <p:nvPicPr>
          <p:cNvPr id="7" name="Picture 6" descr="A yellow ruler next to a pile of dirt&#10;&#10;AI-generated content may be incorrect.">
            <a:extLst>
              <a:ext uri="{FF2B5EF4-FFF2-40B4-BE49-F238E27FC236}">
                <a16:creationId xmlns:a16="http://schemas.microsoft.com/office/drawing/2014/main" id="{E3CE5F49-C2F9-CB22-6785-E1B1B02AA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CF0492B-2A0C-913A-C717-60FA60D1717B}"/>
              </a:ext>
            </a:extLst>
          </p:cNvPr>
          <p:cNvSpPr/>
          <p:nvPr/>
        </p:nvSpPr>
        <p:spPr>
          <a:xfrm>
            <a:off x="1402376" y="3776554"/>
            <a:ext cx="759054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>
                <a:ln w="0"/>
                <a:solidFill>
                  <a:srgbClr val="E9D88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</a:rPr>
              <a:t>2,600 years old</a:t>
            </a:r>
          </a:p>
        </p:txBody>
      </p:sp>
    </p:spTree>
    <p:extLst>
      <p:ext uri="{BB962C8B-B14F-4D97-AF65-F5344CB8AC3E}">
        <p14:creationId xmlns:p14="http://schemas.microsoft.com/office/powerpoint/2010/main" val="31656891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9A63BB-0915-93DE-F4A6-45010E14C7A5}"/>
              </a:ext>
            </a:extLst>
          </p:cNvPr>
          <p:cNvSpPr txBox="1"/>
          <p:nvPr/>
        </p:nvSpPr>
        <p:spPr>
          <a:xfrm>
            <a:off x="7122695" y="1086268"/>
            <a:ext cx="500513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800" dirty="0">
                <a:solidFill>
                  <a:srgbClr val="E9D88C"/>
                </a:solidFill>
                <a:effectLst/>
                <a:latin typeface="Bookman Old Style" panose="02050604050505020204" pitchFamily="18" charset="0"/>
              </a:rPr>
              <a:t>The beams served as the roof of an inner courtyard in a building from the </a:t>
            </a: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</a:rPr>
              <a:t>First Temple period.</a:t>
            </a:r>
          </a:p>
          <a:p>
            <a:pPr algn="ctr">
              <a:buNone/>
            </a:pPr>
            <a:endParaRPr lang="en-US" sz="2800" dirty="0">
              <a:solidFill>
                <a:srgbClr val="E9D88C"/>
              </a:solidFill>
              <a:latin typeface="Bookman Old Style" panose="02050604050505020204" pitchFamily="18" charset="0"/>
            </a:endParaRPr>
          </a:p>
          <a:p>
            <a:pPr algn="ctr">
              <a:buNone/>
            </a:pPr>
            <a:r>
              <a:rPr lang="en-US" sz="2800" dirty="0">
                <a:solidFill>
                  <a:srgbClr val="E9D88C"/>
                </a:solidFill>
                <a:effectLst/>
                <a:latin typeface="Bookman Old Style" panose="02050604050505020204" pitchFamily="18" charset="0"/>
              </a:rPr>
              <a:t>Plaster that had melted off the building’s walls, sealed the wood beneath it</a:t>
            </a:r>
            <a:r>
              <a:rPr lang="en-US" sz="2800" dirty="0">
                <a:solidFill>
                  <a:srgbClr val="E9D88C"/>
                </a:solidFill>
                <a:latin typeface="Bookman Old Style" panose="02050604050505020204" pitchFamily="18" charset="0"/>
              </a:rPr>
              <a:t> and</a:t>
            </a:r>
            <a:r>
              <a:rPr lang="en-US" sz="2800" dirty="0">
                <a:solidFill>
                  <a:srgbClr val="E9D88C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en-US" sz="28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</a:rPr>
              <a:t>preserved the beams for 2,600 years.</a:t>
            </a:r>
          </a:p>
        </p:txBody>
      </p:sp>
      <p:pic>
        <p:nvPicPr>
          <p:cNvPr id="4" name="Picture 3" descr="A yellow ruler next to a pile of dirt&#10;&#10;AI-generated content may be incorrect.">
            <a:extLst>
              <a:ext uri="{FF2B5EF4-FFF2-40B4-BE49-F238E27FC236}">
                <a16:creationId xmlns:a16="http://schemas.microsoft.com/office/drawing/2014/main" id="{8F1CC72D-5F85-99D7-095C-9C70838A2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1226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2880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880B45-C67B-2B25-4738-C0C06D887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8157DE-A4C7-042F-EB4C-3680CEC0738C}"/>
              </a:ext>
            </a:extLst>
          </p:cNvPr>
          <p:cNvSpPr txBox="1"/>
          <p:nvPr/>
        </p:nvSpPr>
        <p:spPr>
          <a:xfrm>
            <a:off x="430695" y="2092815"/>
            <a:ext cx="11330609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0" i="0" dirty="0">
                <a:solidFill>
                  <a:srgbClr val="E9D88C"/>
                </a:solidFill>
                <a:effectLst/>
                <a:latin typeface="Bookman Old Style" panose="02050604050505020204" pitchFamily="18" charset="0"/>
              </a:rPr>
              <a:t>There’s </a:t>
            </a:r>
            <a:r>
              <a:rPr lang="en-US" sz="5400" b="0" i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</a:rPr>
              <a:t>PLENTY</a:t>
            </a:r>
            <a:r>
              <a:rPr lang="en-US" sz="5400" b="0" i="0" dirty="0">
                <a:solidFill>
                  <a:srgbClr val="E9D88C"/>
                </a:solidFill>
                <a:effectLst/>
                <a:latin typeface="Bookman Old Style" panose="02050604050505020204" pitchFamily="18" charset="0"/>
              </a:rPr>
              <a:t> of </a:t>
            </a:r>
            <a:r>
              <a:rPr lang="en-US" sz="5400" dirty="0">
                <a:solidFill>
                  <a:srgbClr val="E9D88C"/>
                </a:solidFill>
                <a:latin typeface="Bookman Old Style" panose="02050604050505020204" pitchFamily="18" charset="0"/>
              </a:rPr>
              <a:t>evidence!</a:t>
            </a:r>
          </a:p>
          <a:p>
            <a:pPr algn="ctr"/>
            <a:endParaRPr lang="en-US" sz="5400" dirty="0">
              <a:solidFill>
                <a:srgbClr val="E9D88C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en-US" sz="4000" dirty="0">
                <a:solidFill>
                  <a:srgbClr val="E9D88C"/>
                </a:solidFill>
                <a:latin typeface="Bookman Old Style" panose="02050604050505020204" pitchFamily="18" charset="0"/>
              </a:rPr>
              <a:t>Why don’t people </a:t>
            </a:r>
            <a:r>
              <a:rPr lang="en-US" sz="40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believe in Jesus?</a:t>
            </a:r>
          </a:p>
          <a:p>
            <a:pPr algn="ctr"/>
            <a:endParaRPr lang="en-US" sz="5400" dirty="0">
              <a:solidFill>
                <a:srgbClr val="E9D88C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794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9DAC76-425B-79BB-D1E7-1DD769435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6C0683-13ED-63AE-1923-010C86C3F1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33061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7996D0-2E1E-386F-5588-C0472D0977E6}"/>
              </a:ext>
            </a:extLst>
          </p:cNvPr>
          <p:cNvSpPr txBox="1"/>
          <p:nvPr/>
        </p:nvSpPr>
        <p:spPr>
          <a:xfrm>
            <a:off x="6420678" y="1317562"/>
            <a:ext cx="5771322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sz="3600" dirty="0">
              <a:solidFill>
                <a:srgbClr val="E9D88C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en-US" sz="3200" dirty="0">
                <a:solidFill>
                  <a:srgbClr val="E9D88C"/>
                </a:solidFill>
                <a:latin typeface="Bookman Old Style" panose="02050604050505020204" pitchFamily="18" charset="0"/>
              </a:rPr>
              <a:t>What happens when you walk into a dark room and turn on the light?</a:t>
            </a:r>
          </a:p>
          <a:p>
            <a:pPr algn="ctr"/>
            <a:endParaRPr lang="en-US" sz="3200" dirty="0">
              <a:solidFill>
                <a:srgbClr val="E9D88C"/>
              </a:solidFill>
              <a:latin typeface="Bookman Old Style" panose="02050604050505020204" pitchFamily="18" charset="0"/>
            </a:endParaRPr>
          </a:p>
          <a:p>
            <a:pPr algn="ctr"/>
            <a:endParaRPr lang="en-US" sz="3200" dirty="0">
              <a:solidFill>
                <a:srgbClr val="E9D88C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en-US" sz="3200" b="0" i="0" dirty="0">
                <a:solidFill>
                  <a:srgbClr val="E9D88C"/>
                </a:solidFill>
                <a:effectLst/>
                <a:latin typeface="Bookman Old Style" panose="02050604050505020204" pitchFamily="18" charset="0"/>
              </a:rPr>
              <a:t>You can see everything!</a:t>
            </a:r>
          </a:p>
        </p:txBody>
      </p:sp>
    </p:spTree>
    <p:extLst>
      <p:ext uri="{BB962C8B-B14F-4D97-AF65-F5344CB8AC3E}">
        <p14:creationId xmlns:p14="http://schemas.microsoft.com/office/powerpoint/2010/main" val="156961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4E0AF6-16BD-E18F-E1AA-0CED8FE8D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A16A24-C871-1A97-C5AB-505112151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3074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C8F497F-B53D-61D0-7FC1-3D8F34DE0618}"/>
              </a:ext>
            </a:extLst>
          </p:cNvPr>
          <p:cNvSpPr txBox="1"/>
          <p:nvPr/>
        </p:nvSpPr>
        <p:spPr>
          <a:xfrm>
            <a:off x="374374" y="4299301"/>
            <a:ext cx="11443252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0" i="0" dirty="0">
                <a:solidFill>
                  <a:srgbClr val="E9D88C"/>
                </a:solidFill>
                <a:effectLst/>
                <a:latin typeface="Bookman Old Style" panose="02050604050505020204" pitchFamily="18" charset="0"/>
              </a:rPr>
              <a:t>People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Bookman Old Style" panose="02050604050505020204" pitchFamily="18" charset="0"/>
              </a:rPr>
              <a:t>don’t believe </a:t>
            </a:r>
            <a:r>
              <a:rPr lang="en-US" sz="2800" b="0" i="0" dirty="0">
                <a:solidFill>
                  <a:srgbClr val="E9D88C"/>
                </a:solidFill>
                <a:effectLst/>
                <a:latin typeface="Bookman Old Style" panose="02050604050505020204" pitchFamily="18" charset="0"/>
              </a:rPr>
              <a:t>in </a:t>
            </a:r>
            <a:r>
              <a:rPr lang="en-US" sz="2800" b="0" i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</a:rPr>
              <a:t>Jesus</a:t>
            </a:r>
            <a:r>
              <a:rPr lang="en-US" sz="2800" b="0" i="0" dirty="0">
                <a:solidFill>
                  <a:srgbClr val="E9D88C"/>
                </a:solidFill>
                <a:effectLst/>
                <a:latin typeface="Bookman Old Style" panose="02050604050505020204" pitchFamily="18" charset="0"/>
              </a:rPr>
              <a:t> because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Bookman Old Style" panose="02050604050505020204" pitchFamily="18" charset="0"/>
              </a:rPr>
              <a:t>they love the darkness,</a:t>
            </a:r>
          </a:p>
          <a:p>
            <a:pPr algn="ctr"/>
            <a:r>
              <a:rPr lang="en-US" sz="2800" b="0" i="0" dirty="0">
                <a:solidFill>
                  <a:srgbClr val="FF0000"/>
                </a:solidFill>
                <a:effectLst/>
                <a:latin typeface="Bookman Old Style" panose="02050604050505020204" pitchFamily="18" charset="0"/>
              </a:rPr>
              <a:t> </a:t>
            </a:r>
            <a:r>
              <a:rPr lang="en-US" sz="2800" b="0" i="0" dirty="0">
                <a:solidFill>
                  <a:srgbClr val="E9D88C"/>
                </a:solidFill>
                <a:effectLst/>
                <a:latin typeface="Bookman Old Style" panose="02050604050505020204" pitchFamily="18" charset="0"/>
              </a:rPr>
              <a:t>and they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Bookman Old Style" panose="02050604050505020204" pitchFamily="18" charset="0"/>
              </a:rPr>
              <a:t>absolutely hate it </a:t>
            </a:r>
            <a:r>
              <a:rPr lang="en-US" sz="2800" b="0" i="0" dirty="0">
                <a:solidFill>
                  <a:srgbClr val="E9D88C"/>
                </a:solidFill>
                <a:effectLst/>
                <a:latin typeface="Bookman Old Style" panose="02050604050505020204" pitchFamily="18" charset="0"/>
              </a:rPr>
              <a:t>when you turn on the lights!</a:t>
            </a:r>
          </a:p>
          <a:p>
            <a:pPr algn="ctr"/>
            <a:r>
              <a:rPr lang="en-US" sz="2800" dirty="0">
                <a:solidFill>
                  <a:srgbClr val="E9D88C"/>
                </a:solidFill>
                <a:latin typeface="Bookman Old Style" panose="02050604050505020204" pitchFamily="18" charset="0"/>
              </a:rPr>
              <a:t>Why?</a:t>
            </a:r>
          </a:p>
          <a:p>
            <a:pPr algn="ctr"/>
            <a:r>
              <a:rPr lang="en-US" sz="2800" b="0" i="0" dirty="0">
                <a:solidFill>
                  <a:srgbClr val="E9D88C"/>
                </a:solidFill>
                <a:effectLst/>
                <a:latin typeface="Bookman Old Style" panose="02050604050505020204" pitchFamily="18" charset="0"/>
              </a:rPr>
              <a:t> </a:t>
            </a:r>
          </a:p>
          <a:p>
            <a:pPr algn="ctr"/>
            <a:r>
              <a:rPr lang="en-US" sz="2800" b="0" i="0" dirty="0">
                <a:solidFill>
                  <a:srgbClr val="E9D88C"/>
                </a:solidFill>
                <a:effectLst/>
                <a:latin typeface="Bookman Old Style" panose="02050604050505020204" pitchFamily="18" charset="0"/>
              </a:rPr>
              <a:t>Because the </a:t>
            </a:r>
            <a:r>
              <a:rPr lang="en-US" sz="2800" b="0" i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</a:rPr>
              <a:t>light exposes </a:t>
            </a:r>
            <a:r>
              <a:rPr lang="en-US" sz="2800" b="0" i="0" dirty="0">
                <a:solidFill>
                  <a:srgbClr val="E9D88C"/>
                </a:solidFill>
                <a:effectLst/>
                <a:latin typeface="Bookman Old Style" panose="02050604050505020204" pitchFamily="18" charset="0"/>
              </a:rPr>
              <a:t>what’s in the </a:t>
            </a:r>
            <a:r>
              <a:rPr lang="en-US" sz="2800" b="0" i="0" dirty="0">
                <a:solidFill>
                  <a:srgbClr val="FF0000"/>
                </a:solidFill>
                <a:effectLst/>
                <a:latin typeface="Bookman Old Style" panose="02050604050505020204" pitchFamily="18" charset="0"/>
              </a:rPr>
              <a:t>darkness.</a:t>
            </a:r>
          </a:p>
          <a:p>
            <a:pPr algn="ctr"/>
            <a:r>
              <a:rPr lang="en-US" sz="2800" dirty="0">
                <a:solidFill>
                  <a:srgbClr val="E9D88C"/>
                </a:solidFill>
                <a:latin typeface="Bookman Old Style" panose="02050604050505020204" pitchFamily="18" charset="0"/>
              </a:rPr>
              <a:t>And what’s in the darkness??</a:t>
            </a:r>
          </a:p>
          <a:p>
            <a:pPr algn="ctr"/>
            <a:endParaRPr lang="en-US" sz="2800" dirty="0">
              <a:solidFill>
                <a:srgbClr val="080809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03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21D7A0D-47A2-D2DF-47CD-2E6B023B8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36" y="313759"/>
            <a:ext cx="6096000" cy="63057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82C3CF-D99E-FB65-6FDE-34F3921C9AC8}"/>
              </a:ext>
            </a:extLst>
          </p:cNvPr>
          <p:cNvSpPr txBox="1"/>
          <p:nvPr/>
        </p:nvSpPr>
        <p:spPr>
          <a:xfrm>
            <a:off x="6329136" y="2390219"/>
            <a:ext cx="58628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E9D88C"/>
                </a:solidFill>
                <a:latin typeface="Bookman Old Style" panose="02050604050505020204" pitchFamily="18" charset="0"/>
              </a:rPr>
              <a:t>A PIG </a:t>
            </a:r>
            <a:r>
              <a:rPr lang="en-US" sz="3200" dirty="0">
                <a:solidFill>
                  <a:srgbClr val="FF0000"/>
                </a:solidFill>
                <a:latin typeface="Bookman Old Style" panose="02050604050505020204" pitchFamily="18" charset="0"/>
              </a:rPr>
              <a:t>LOVING HIS MUD</a:t>
            </a:r>
          </a:p>
          <a:p>
            <a:pPr algn="ctr"/>
            <a:endParaRPr lang="en-US" sz="3200" dirty="0">
              <a:solidFill>
                <a:srgbClr val="E9D88C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en-US" sz="3200" dirty="0">
                <a:solidFill>
                  <a:srgbClr val="E9D88C"/>
                </a:solidFill>
                <a:latin typeface="Bookman Old Style" panose="02050604050505020204" pitchFamily="18" charset="0"/>
              </a:rPr>
              <a:t>A SINNER </a:t>
            </a:r>
            <a:r>
              <a:rPr lang="en-US" sz="3200" dirty="0">
                <a:solidFill>
                  <a:srgbClr val="FF0000"/>
                </a:solidFill>
                <a:latin typeface="Bookman Old Style" panose="02050604050505020204" pitchFamily="18" charset="0"/>
              </a:rPr>
              <a:t>LOVING HIS SIN</a:t>
            </a:r>
          </a:p>
        </p:txBody>
      </p:sp>
    </p:spTree>
    <p:extLst>
      <p:ext uri="{BB962C8B-B14F-4D97-AF65-F5344CB8AC3E}">
        <p14:creationId xmlns:p14="http://schemas.microsoft.com/office/powerpoint/2010/main" val="7465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573AE7-A807-9BB7-CD2A-043AA1424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B7DF4A-F050-56B9-86A1-E75FEA7FBC7A}"/>
              </a:ext>
            </a:extLst>
          </p:cNvPr>
          <p:cNvSpPr txBox="1"/>
          <p:nvPr/>
        </p:nvSpPr>
        <p:spPr>
          <a:xfrm>
            <a:off x="7772400" y="1720840"/>
            <a:ext cx="419431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E9D88C"/>
                </a:solidFill>
                <a:latin typeface="Bookman Old Style" panose="02050604050505020204" pitchFamily="18" charset="0"/>
              </a:rPr>
              <a:t>And you </a:t>
            </a:r>
            <a:r>
              <a:rPr lang="en-US" sz="36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shine a light </a:t>
            </a:r>
            <a:r>
              <a:rPr lang="en-US" sz="3600" dirty="0">
                <a:solidFill>
                  <a:srgbClr val="E9D88C"/>
                </a:solidFill>
                <a:latin typeface="Bookman Old Style" panose="02050604050505020204" pitchFamily="18" charset="0"/>
              </a:rPr>
              <a:t>on that, they not only </a:t>
            </a:r>
            <a:r>
              <a:rPr lang="en-US" sz="3600" dirty="0">
                <a:solidFill>
                  <a:srgbClr val="FF0000"/>
                </a:solidFill>
                <a:latin typeface="Bookman Old Style" panose="02050604050505020204" pitchFamily="18" charset="0"/>
              </a:rPr>
              <a:t>hate the light, </a:t>
            </a:r>
            <a:r>
              <a:rPr lang="en-US" sz="3600" dirty="0">
                <a:solidFill>
                  <a:srgbClr val="E9D88C"/>
                </a:solidFill>
                <a:latin typeface="Bookman Old Style" panose="02050604050505020204" pitchFamily="18" charset="0"/>
              </a:rPr>
              <a:t>but they are going to </a:t>
            </a:r>
            <a:r>
              <a:rPr lang="en-US" sz="3600" dirty="0">
                <a:solidFill>
                  <a:srgbClr val="FF0000"/>
                </a:solidFill>
                <a:latin typeface="Bookman Old Style" panose="02050604050505020204" pitchFamily="18" charset="0"/>
              </a:rPr>
              <a:t>HATE YOU!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EBC3C0-0719-1D75-F0E0-9C87A119C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2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86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ABF560-9CB5-7195-AA34-207E7881F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gold globe exploding&#10;&#10;AI-generated content may be incorrect.">
            <a:extLst>
              <a:ext uri="{FF2B5EF4-FFF2-40B4-BE49-F238E27FC236}">
                <a16:creationId xmlns:a16="http://schemas.microsoft.com/office/drawing/2014/main" id="{AAF62A07-98A2-B7C7-59FC-4F01A8B93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58282"/>
            <a:ext cx="12221737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6775FD1-FE5C-2312-1903-50ED4B98E0D5}"/>
              </a:ext>
            </a:extLst>
          </p:cNvPr>
          <p:cNvSpPr txBox="1"/>
          <p:nvPr/>
        </p:nvSpPr>
        <p:spPr>
          <a:xfrm>
            <a:off x="572959" y="5132223"/>
            <a:ext cx="1101634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We still </a:t>
            </a:r>
            <a:r>
              <a:rPr lang="en-US" sz="3200" dirty="0">
                <a:solidFill>
                  <a:srgbClr val="FF0000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SIN</a:t>
            </a:r>
            <a:r>
              <a:rPr lang="en-US" sz="3200" dirty="0">
                <a:solidFill>
                  <a:schemeClr val="bg1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because we live in a </a:t>
            </a:r>
            <a:r>
              <a:rPr lang="en-US" sz="32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fallen world. </a:t>
            </a:r>
          </a:p>
          <a:p>
            <a:pPr algn="ctr"/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We can still be </a:t>
            </a:r>
            <a:r>
              <a:rPr lang="en-US" sz="32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tempted 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but if you are </a:t>
            </a:r>
            <a:r>
              <a:rPr lang="en-US" sz="3200" dirty="0">
                <a:solidFill>
                  <a:srgbClr val="D880D6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saved and truly believe,</a:t>
            </a:r>
            <a:r>
              <a:rPr lang="en-US" sz="3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then you will </a:t>
            </a:r>
            <a:r>
              <a:rPr lang="en-US" sz="3200" dirty="0">
                <a:solidFill>
                  <a:srgbClr val="F796F8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HATE</a:t>
            </a:r>
            <a:r>
              <a:rPr lang="en-US" sz="3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FBDB84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YOUR</a:t>
            </a:r>
            <a:r>
              <a:rPr lang="en-US" sz="3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SIN!! 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616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7670D7-6C70-0FA3-BD7D-522986BC5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EE1B15-0A47-8CC0-6748-F36A655F697C}"/>
              </a:ext>
            </a:extLst>
          </p:cNvPr>
          <p:cNvSpPr txBox="1"/>
          <p:nvPr/>
        </p:nvSpPr>
        <p:spPr>
          <a:xfrm>
            <a:off x="7159557" y="551289"/>
            <a:ext cx="5032443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0" i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</a:rPr>
              <a:t>God knows exactly who belongs to Him, and He marks His children </a:t>
            </a:r>
            <a:r>
              <a:rPr lang="en-US" sz="3200" b="0" i="0" dirty="0">
                <a:solidFill>
                  <a:srgbClr val="E9D88C"/>
                </a:solidFill>
                <a:effectLst/>
                <a:latin typeface="Bookman Old Style" panose="02050604050505020204" pitchFamily="18" charset="0"/>
              </a:rPr>
              <a:t>with a new nature that is grieved by the </a:t>
            </a:r>
            <a:r>
              <a:rPr lang="en-US" sz="3200" b="0" i="0" dirty="0">
                <a:solidFill>
                  <a:srgbClr val="FF0000"/>
                </a:solidFill>
                <a:effectLst/>
                <a:latin typeface="Bookman Old Style" panose="02050604050505020204" pitchFamily="18" charset="0"/>
              </a:rPr>
              <a:t>darkness of this world.</a:t>
            </a:r>
            <a:r>
              <a:rPr lang="en-US" sz="3200" b="0" i="0" dirty="0">
                <a:solidFill>
                  <a:srgbClr val="E9D88C"/>
                </a:solidFill>
                <a:effectLst/>
                <a:latin typeface="Bookman Old Style" panose="02050604050505020204" pitchFamily="18" charset="0"/>
              </a:rPr>
              <a:t> </a:t>
            </a:r>
          </a:p>
          <a:p>
            <a:pPr algn="ctr"/>
            <a:endParaRPr lang="en-US" sz="3200" dirty="0">
              <a:solidFill>
                <a:srgbClr val="E9D88C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en-US" sz="3200" b="0" i="0" dirty="0">
                <a:solidFill>
                  <a:srgbClr val="E9D88C"/>
                </a:solidFill>
                <a:effectLst/>
                <a:latin typeface="Bookman Old Style" panose="02050604050505020204" pitchFamily="18" charset="0"/>
              </a:rPr>
              <a:t>Don’t settle for anything else but to </a:t>
            </a:r>
          </a:p>
          <a:p>
            <a:pPr algn="ctr"/>
            <a:r>
              <a:rPr lang="en-US" sz="44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LOVE GOD</a:t>
            </a:r>
          </a:p>
          <a:p>
            <a:pPr algn="ctr"/>
            <a:r>
              <a:rPr lang="en-US" sz="4400" b="0" i="0" dirty="0">
                <a:solidFill>
                  <a:srgbClr val="FF0000"/>
                </a:solidFill>
                <a:effectLst/>
                <a:latin typeface="Bookman Old Style" panose="02050604050505020204" pitchFamily="18" charset="0"/>
              </a:rPr>
              <a:t>HATE SIN</a:t>
            </a:r>
            <a:endParaRPr lang="en-US" sz="44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C97F00-86D0-CB88-B60B-A93CC180B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1595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800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86086F-A6EA-1155-BD2A-512C7CA9E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dark&#10;&#10;Description automatically generated">
            <a:extLst>
              <a:ext uri="{FF2B5EF4-FFF2-40B4-BE49-F238E27FC236}">
                <a16:creationId xmlns:a16="http://schemas.microsoft.com/office/drawing/2014/main" id="{BC824029-03CF-8B67-B6F8-129AD722B3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096" b="19918"/>
          <a:stretch/>
        </p:blipFill>
        <p:spPr>
          <a:xfrm>
            <a:off x="20" y="-1232452"/>
            <a:ext cx="12191980" cy="809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78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9CC559-4FDF-F323-7B17-A43189139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heep standing in a muddy area&#10;&#10;AI-generated content may be incorrect.">
            <a:extLst>
              <a:ext uri="{FF2B5EF4-FFF2-40B4-BE49-F238E27FC236}">
                <a16:creationId xmlns:a16="http://schemas.microsoft.com/office/drawing/2014/main" id="{5927A403-6A7D-CB46-BB24-5DDD0AA07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691" y="350724"/>
            <a:ext cx="6826023" cy="61565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02005D-8F59-1201-DC14-5592AB43E145}"/>
              </a:ext>
            </a:extLst>
          </p:cNvPr>
          <p:cNvSpPr txBox="1"/>
          <p:nvPr/>
        </p:nvSpPr>
        <p:spPr>
          <a:xfrm>
            <a:off x="7293429" y="1843092"/>
            <a:ext cx="485502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D1C38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Does a sheep </a:t>
            </a:r>
            <a:r>
              <a:rPr lang="en-US" sz="3600" dirty="0">
                <a:solidFill>
                  <a:srgbClr val="00B05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love or hate </a:t>
            </a:r>
            <a:r>
              <a:rPr lang="en-US" sz="3600" dirty="0">
                <a:solidFill>
                  <a:srgbClr val="D1C38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mud?</a:t>
            </a:r>
          </a:p>
          <a:p>
            <a:pPr algn="ctr"/>
            <a:endParaRPr lang="en-US" sz="3600" dirty="0">
              <a:solidFill>
                <a:srgbClr val="D1C382"/>
              </a:solidFill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D1C38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Does he </a:t>
            </a:r>
            <a:r>
              <a:rPr lang="en-US" sz="3600" dirty="0">
                <a:solidFill>
                  <a:srgbClr val="00B05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love or hate </a:t>
            </a:r>
            <a:r>
              <a:rPr lang="en-US" sz="3600" dirty="0">
                <a:solidFill>
                  <a:srgbClr val="D1C38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 fall into mud piles? </a:t>
            </a:r>
            <a:endParaRPr lang="en-US" sz="3600" dirty="0">
              <a:solidFill>
                <a:srgbClr val="D1C38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61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sheep with a scared expression&#10;&#10;AI-generated content may be incorrect.">
            <a:extLst>
              <a:ext uri="{FF2B5EF4-FFF2-40B4-BE49-F238E27FC236}">
                <a16:creationId xmlns:a16="http://schemas.microsoft.com/office/drawing/2014/main" id="{F136C551-C3E8-637A-6161-B5670E01C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7542" y="0"/>
            <a:ext cx="6814457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F01EB62-40B0-431F-5FE6-8259621DB5F2}"/>
              </a:ext>
            </a:extLst>
          </p:cNvPr>
          <p:cNvSpPr txBox="1"/>
          <p:nvPr/>
        </p:nvSpPr>
        <p:spPr>
          <a:xfrm>
            <a:off x="0" y="920621"/>
            <a:ext cx="5377541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D1C38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Wait! What</a:t>
            </a:r>
          </a:p>
          <a:p>
            <a:pPr algn="ctr"/>
            <a:r>
              <a:rPr lang="en-US" sz="4000" dirty="0">
                <a:solidFill>
                  <a:srgbClr val="D1C38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Why?</a:t>
            </a:r>
          </a:p>
          <a:p>
            <a:pPr algn="ctr"/>
            <a:endParaRPr lang="en-US" sz="3200" dirty="0">
              <a:solidFill>
                <a:srgbClr val="D1C382"/>
              </a:solidFill>
              <a:effectLst/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3200" dirty="0">
                <a:solidFill>
                  <a:srgbClr val="D1C38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Because they are so </a:t>
            </a:r>
            <a:r>
              <a:rPr lang="en-US" sz="32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dumb, </a:t>
            </a:r>
            <a:r>
              <a:rPr lang="en-US" sz="3200" dirty="0">
                <a:solidFill>
                  <a:srgbClr val="D1C38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they kick </a:t>
            </a:r>
            <a:r>
              <a:rPr lang="en-US" sz="3200" dirty="0">
                <a:solidFill>
                  <a:srgbClr val="D1C382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with all their might </a:t>
            </a:r>
            <a:r>
              <a:rPr lang="en-US" sz="3200" dirty="0">
                <a:solidFill>
                  <a:srgbClr val="D1C38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try to get out, but they </a:t>
            </a:r>
            <a:r>
              <a:rPr lang="en-US" sz="32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get stuck in the mud </a:t>
            </a:r>
            <a:r>
              <a:rPr lang="en-US" sz="3200" dirty="0">
                <a:solidFill>
                  <a:srgbClr val="D1C38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and they</a:t>
            </a:r>
            <a:r>
              <a:rPr lang="en-US" sz="32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drown in the mud. 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51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AAECF0-4953-99C2-3349-E0FEBED92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g lying in mud&#10;&#10;AI-generated content may be incorrect.">
            <a:extLst>
              <a:ext uri="{FF2B5EF4-FFF2-40B4-BE49-F238E27FC236}">
                <a16:creationId xmlns:a16="http://schemas.microsoft.com/office/drawing/2014/main" id="{19562F93-2DFA-EBEA-F354-77E5D8044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313" y="177800"/>
            <a:ext cx="6936029" cy="65024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BD99E39-A496-1A91-838B-A1650A7CAFF6}"/>
              </a:ext>
            </a:extLst>
          </p:cNvPr>
          <p:cNvSpPr/>
          <p:nvPr/>
        </p:nvSpPr>
        <p:spPr>
          <a:xfrm>
            <a:off x="7151884" y="889843"/>
            <a:ext cx="5040116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D1C38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What about the pig?</a:t>
            </a:r>
          </a:p>
          <a:p>
            <a:pPr algn="ctr"/>
            <a:endParaRPr lang="en-US" sz="5400" dirty="0">
              <a:ln w="0"/>
              <a:solidFill>
                <a:srgbClr val="D1C38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5400" b="0" cap="none" spc="0" dirty="0">
                <a:ln w="0"/>
                <a:solidFill>
                  <a:srgbClr val="D1C38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Does he </a:t>
            </a:r>
            <a:r>
              <a:rPr lang="en-US" sz="54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love or hate </a:t>
            </a:r>
            <a:r>
              <a:rPr lang="en-US" sz="5400" b="0" cap="none" spc="0" dirty="0">
                <a:ln w="0"/>
                <a:solidFill>
                  <a:srgbClr val="D1C38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  <a:cs typeface="Times New Roman" panose="02020603050405020304" pitchFamily="18" charset="0"/>
              </a:rPr>
              <a:t>the mud?</a:t>
            </a:r>
            <a:endParaRPr lang="en-US" sz="5400" b="0" cap="none" spc="0" dirty="0">
              <a:ln w="0"/>
              <a:solidFill>
                <a:srgbClr val="D1C38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394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271CD7-F6B7-90F1-E386-7726B780F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g in a mud puddle&#10;&#10;AI-generated content may be incorrect.">
            <a:extLst>
              <a:ext uri="{FF2B5EF4-FFF2-40B4-BE49-F238E27FC236}">
                <a16:creationId xmlns:a16="http://schemas.microsoft.com/office/drawing/2014/main" id="{A66B6BA8-713B-E60E-AE42-06BBF6F75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6404" y="371475"/>
            <a:ext cx="7500257" cy="61150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75CBCC-3E28-721D-A249-9F4AA1246D90}"/>
              </a:ext>
            </a:extLst>
          </p:cNvPr>
          <p:cNvSpPr txBox="1"/>
          <p:nvPr/>
        </p:nvSpPr>
        <p:spPr>
          <a:xfrm>
            <a:off x="50347" y="371475"/>
            <a:ext cx="4376057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D1C38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 loves to roll around in it. </a:t>
            </a:r>
          </a:p>
          <a:p>
            <a:pPr algn="ctr"/>
            <a:endParaRPr lang="en-US" sz="3600" dirty="0">
              <a:solidFill>
                <a:srgbClr val="D1C382"/>
              </a:solidFill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FF0000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en-US" sz="36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 mud feels so good to him!</a:t>
            </a:r>
          </a:p>
          <a:p>
            <a:pPr algn="ctr"/>
            <a:endParaRPr lang="en-US" sz="3600" dirty="0">
              <a:solidFill>
                <a:schemeClr val="bg1"/>
              </a:solidFill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en-US" sz="3600" dirty="0">
              <a:solidFill>
                <a:schemeClr val="bg1"/>
              </a:solidFill>
              <a:latin typeface="Bookman Old Style" panose="02050604050505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3600" dirty="0">
                <a:solidFill>
                  <a:srgbClr val="D1C382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en-US" sz="3600" dirty="0">
                <a:solidFill>
                  <a:srgbClr val="D1C38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hat’s a picture of a </a:t>
            </a:r>
            <a:r>
              <a:rPr lang="en-US" sz="36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NON- BELIEVER </a:t>
            </a:r>
            <a:r>
              <a:rPr lang="en-US" sz="3600" dirty="0">
                <a:solidFill>
                  <a:srgbClr val="D1C38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who </a:t>
            </a:r>
            <a:r>
              <a:rPr lang="en-US" sz="36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LOVES THEIR SIN 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949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EA04D5-6BF8-9B6D-067E-F9FA0FC69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g lying in mud&#10;&#10;AI-generated content may be incorrect.">
            <a:extLst>
              <a:ext uri="{FF2B5EF4-FFF2-40B4-BE49-F238E27FC236}">
                <a16:creationId xmlns:a16="http://schemas.microsoft.com/office/drawing/2014/main" id="{3E58E0B9-8AA5-6169-21CA-F6A0432678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62" y="332237"/>
            <a:ext cx="11277600" cy="48208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CE1B01-D73E-9111-E5E3-5F0C07322011}"/>
              </a:ext>
            </a:extLst>
          </p:cNvPr>
          <p:cNvSpPr txBox="1"/>
          <p:nvPr/>
        </p:nvSpPr>
        <p:spPr>
          <a:xfrm>
            <a:off x="-152400" y="5153134"/>
            <a:ext cx="123444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sinner</a:t>
            </a:r>
            <a:r>
              <a:rPr lang="en-US" sz="36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rgbClr val="D1C38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rolls around in their </a:t>
            </a:r>
            <a:r>
              <a:rPr lang="en-US" sz="36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sin and loves it!</a:t>
            </a:r>
          </a:p>
          <a:p>
            <a:pPr algn="ctr"/>
            <a:r>
              <a:rPr lang="en-US" sz="3600" dirty="0">
                <a:solidFill>
                  <a:srgbClr val="D1C38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Their </a:t>
            </a:r>
            <a:r>
              <a:rPr lang="en-US" sz="36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sin</a:t>
            </a:r>
            <a:r>
              <a:rPr lang="en-US" sz="36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solidFill>
                  <a:srgbClr val="D1C38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feels </a:t>
            </a:r>
            <a:r>
              <a:rPr lang="en-US" sz="3600" dirty="0" err="1">
                <a:solidFill>
                  <a:srgbClr val="D1C382"/>
                </a:solidFill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en-US" sz="3600" dirty="0" err="1">
                <a:solidFill>
                  <a:srgbClr val="D1C38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ooooooo</a:t>
            </a:r>
            <a:r>
              <a:rPr lang="en-US" sz="3600" dirty="0">
                <a:solidFill>
                  <a:srgbClr val="D1C38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good.</a:t>
            </a:r>
          </a:p>
          <a:p>
            <a:pPr algn="ctr"/>
            <a:r>
              <a:rPr lang="en-US" sz="3600" dirty="0">
                <a:solidFill>
                  <a:srgbClr val="D1C38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Just like the </a:t>
            </a:r>
            <a:r>
              <a:rPr lang="en-US" sz="36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pig in the MUD. 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541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3A3F3B-02B4-3947-E597-5E9FCDD87E90}"/>
              </a:ext>
            </a:extLst>
          </p:cNvPr>
          <p:cNvSpPr txBox="1"/>
          <p:nvPr/>
        </p:nvSpPr>
        <p:spPr>
          <a:xfrm>
            <a:off x="116568" y="4309961"/>
            <a:ext cx="632913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D1C38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WHEN WE ARE</a:t>
            </a:r>
            <a:r>
              <a:rPr lang="en-US" sz="4000" dirty="0">
                <a:solidFill>
                  <a:schemeClr val="bg1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rgbClr val="D880D6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SAVED, </a:t>
            </a:r>
          </a:p>
          <a:p>
            <a:pPr algn="ctr"/>
            <a:r>
              <a:rPr lang="en-US" sz="4000" dirty="0">
                <a:solidFill>
                  <a:srgbClr val="D1C38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WE GO FROM A </a:t>
            </a:r>
            <a:r>
              <a:rPr lang="en-US" sz="40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PIG</a:t>
            </a:r>
            <a:r>
              <a:rPr lang="en-US" sz="40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4000" dirty="0">
                <a:solidFill>
                  <a:srgbClr val="D1C382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 A </a:t>
            </a:r>
            <a:r>
              <a:rPr lang="en-US" sz="4000" dirty="0">
                <a:solidFill>
                  <a:srgbClr val="D880D6"/>
                </a:solidFill>
                <a:effectLst/>
                <a:latin typeface="Bookman Old Style" panose="02050604050505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LAMB</a:t>
            </a:r>
            <a:r>
              <a:rPr lang="en-US" sz="4000" dirty="0">
                <a:solidFill>
                  <a:srgbClr val="D880D6"/>
                </a:solidFill>
                <a:effectLst/>
                <a:latin typeface="Bookman Old Style" panose="02050604050505020204" pitchFamily="18" charset="0"/>
              </a:rPr>
              <a:t> </a:t>
            </a:r>
            <a:endParaRPr lang="en-US" sz="4000" dirty="0">
              <a:solidFill>
                <a:srgbClr val="D880D6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D5FCDF-DAB5-5B91-F90E-4E419E578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136" y="313760"/>
            <a:ext cx="6096000" cy="3479800"/>
          </a:xfrm>
          <a:prstGeom prst="rect">
            <a:avLst/>
          </a:prstGeom>
        </p:spPr>
      </p:pic>
      <p:pic>
        <p:nvPicPr>
          <p:cNvPr id="6" name="Picture 5" descr="A person running in the rain with a sheep&#10;&#10;Description automatically generated">
            <a:extLst>
              <a:ext uri="{FF2B5EF4-FFF2-40B4-BE49-F238E27FC236}">
                <a16:creationId xmlns:a16="http://schemas.microsoft.com/office/drawing/2014/main" id="{A9D0D496-D79C-AEA2-3E8C-768C9A139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2057" y="313760"/>
            <a:ext cx="5296807" cy="6304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24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4E80B7-00D4-CC41-C6E1-E729ECC46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8CA48E-FF84-1CED-B8EF-5392CBF48369}"/>
              </a:ext>
            </a:extLst>
          </p:cNvPr>
          <p:cNvSpPr txBox="1"/>
          <p:nvPr/>
        </p:nvSpPr>
        <p:spPr>
          <a:xfrm>
            <a:off x="7159557" y="551289"/>
            <a:ext cx="5032443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0" i="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Bookman Old Style" panose="02050604050505020204" pitchFamily="18" charset="0"/>
              </a:rPr>
              <a:t>God knows exactly who belongs to Him, and He marks His children </a:t>
            </a:r>
            <a:r>
              <a:rPr lang="en-US" sz="3200" b="0" i="0" dirty="0">
                <a:solidFill>
                  <a:srgbClr val="E9D88C"/>
                </a:solidFill>
                <a:effectLst/>
                <a:latin typeface="Bookman Old Style" panose="02050604050505020204" pitchFamily="18" charset="0"/>
              </a:rPr>
              <a:t>with a new nature that is grieved by the </a:t>
            </a:r>
            <a:r>
              <a:rPr lang="en-US" sz="3200" b="0" i="0" dirty="0">
                <a:solidFill>
                  <a:srgbClr val="FF0000"/>
                </a:solidFill>
                <a:effectLst/>
                <a:latin typeface="Bookman Old Style" panose="02050604050505020204" pitchFamily="18" charset="0"/>
              </a:rPr>
              <a:t>darkness of this world.</a:t>
            </a:r>
            <a:r>
              <a:rPr lang="en-US" sz="3200" b="0" i="0" dirty="0">
                <a:solidFill>
                  <a:srgbClr val="E9D88C"/>
                </a:solidFill>
                <a:effectLst/>
                <a:latin typeface="Bookman Old Style" panose="02050604050505020204" pitchFamily="18" charset="0"/>
              </a:rPr>
              <a:t> </a:t>
            </a:r>
          </a:p>
          <a:p>
            <a:pPr algn="ctr"/>
            <a:endParaRPr lang="en-US" sz="3200" dirty="0">
              <a:solidFill>
                <a:srgbClr val="E9D88C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en-US" sz="3200" b="0" i="0" dirty="0">
                <a:solidFill>
                  <a:srgbClr val="E9D88C"/>
                </a:solidFill>
                <a:effectLst/>
                <a:latin typeface="Bookman Old Style" panose="02050604050505020204" pitchFamily="18" charset="0"/>
              </a:rPr>
              <a:t>Don’t settle for anything else but to </a:t>
            </a:r>
          </a:p>
          <a:p>
            <a:pPr algn="ctr"/>
            <a:r>
              <a:rPr lang="en-US" sz="44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LOVE GOD</a:t>
            </a:r>
          </a:p>
          <a:p>
            <a:pPr algn="ctr"/>
            <a:r>
              <a:rPr lang="en-US" sz="4400" b="0" i="0" dirty="0">
                <a:solidFill>
                  <a:srgbClr val="FF0000"/>
                </a:solidFill>
                <a:effectLst/>
                <a:latin typeface="Bookman Old Style" panose="02050604050505020204" pitchFamily="18" charset="0"/>
              </a:rPr>
              <a:t>HATE SIN</a:t>
            </a:r>
            <a:endParaRPr lang="en-US" sz="4400" dirty="0">
              <a:solidFill>
                <a:srgbClr val="FF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83879C-06CE-C4B0-0DD8-3244D993F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1595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13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4139</Words>
  <Application>Microsoft Macintosh PowerPoint</Application>
  <PresentationFormat>Widescreen</PresentationFormat>
  <Paragraphs>440</Paragraphs>
  <Slides>149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149</vt:i4>
      </vt:variant>
    </vt:vector>
  </HeadingPairs>
  <TitlesOfParts>
    <vt:vector size="156" baseType="lpstr">
      <vt:lpstr>Aptos</vt:lpstr>
      <vt:lpstr>Aptos Display</vt:lpstr>
      <vt:lpstr>Arial</vt:lpstr>
      <vt:lpstr>Bookman Old Style</vt:lpstr>
      <vt:lpstr>Footlight MT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“And the LORD appointed a great fish to swallow Jonah…”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 Carr</dc:creator>
  <cp:lastModifiedBy>Don Carr</cp:lastModifiedBy>
  <cp:revision>1</cp:revision>
  <dcterms:created xsi:type="dcterms:W3CDTF">2026-10-27T15:17:05Z</dcterms:created>
  <dcterms:modified xsi:type="dcterms:W3CDTF">2026-10-27T15:18:05Z</dcterms:modified>
</cp:coreProperties>
</file>