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Lst>
  <p:notesMasterIdLst>
    <p:notesMasterId r:id="rId12"/>
  </p:notesMasterIdLst>
  <p:sldIdLst>
    <p:sldId id="256" r:id="rId2"/>
    <p:sldId id="258" r:id="rId3"/>
    <p:sldId id="259" r:id="rId4"/>
    <p:sldId id="265" r:id="rId5"/>
    <p:sldId id="261" r:id="rId6"/>
    <p:sldId id="268" r:id="rId7"/>
    <p:sldId id="257" r:id="rId8"/>
    <p:sldId id="266" r:id="rId9"/>
    <p:sldId id="267"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20"/>
    <p:restoredTop sz="80014"/>
  </p:normalViewPr>
  <p:slideViewPr>
    <p:cSldViewPr snapToGrid="0" snapToObjects="1">
      <p:cViewPr varScale="1">
        <p:scale>
          <a:sx n="98" d="100"/>
          <a:sy n="98" d="100"/>
        </p:scale>
        <p:origin x="1880" y="184"/>
      </p:cViewPr>
      <p:guideLst/>
    </p:cSldViewPr>
  </p:slideViewPr>
  <p:outlineViewPr>
    <p:cViewPr>
      <p:scale>
        <a:sx n="33" d="100"/>
        <a:sy n="33" d="100"/>
      </p:scale>
      <p:origin x="0" y="-1512"/>
    </p:cViewPr>
  </p:outlineViewPr>
  <p:notesTextViewPr>
    <p:cViewPr>
      <p:scale>
        <a:sx n="1" d="1"/>
        <a:sy n="1" d="1"/>
      </p:scale>
      <p:origin x="0" y="0"/>
    </p:cViewPr>
  </p:notesTextViewPr>
  <p:notesViewPr>
    <p:cSldViewPr snapToGrid="0" snapToObjects="1">
      <p:cViewPr varScale="1">
        <p:scale>
          <a:sx n="171" d="100"/>
          <a:sy n="171" d="100"/>
        </p:scale>
        <p:origin x="6552" y="17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C2A565-33F9-A140-A5EB-7B964DA74A24}" type="datetimeFigureOut">
              <a:rPr lang="en-US" smtClean="0"/>
              <a:t>1/22/26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137430-0CEB-1743-82F8-0E42D2DB53A9}" type="slidenum">
              <a:rPr lang="en-US" smtClean="0"/>
              <a:t>‹#›</a:t>
            </a:fld>
            <a:endParaRPr lang="en-US"/>
          </a:p>
        </p:txBody>
      </p:sp>
    </p:spTree>
    <p:extLst>
      <p:ext uri="{BB962C8B-B14F-4D97-AF65-F5344CB8AC3E}">
        <p14:creationId xmlns:p14="http://schemas.microsoft.com/office/powerpoint/2010/main" val="2459146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4137430-0CEB-1743-82F8-0E42D2DB53A9}" type="slidenum">
              <a:rPr lang="en-US" smtClean="0"/>
              <a:t>2</a:t>
            </a:fld>
            <a:endParaRPr lang="en-US"/>
          </a:p>
        </p:txBody>
      </p:sp>
    </p:spTree>
    <p:extLst>
      <p:ext uri="{BB962C8B-B14F-4D97-AF65-F5344CB8AC3E}">
        <p14:creationId xmlns:p14="http://schemas.microsoft.com/office/powerpoint/2010/main" val="293764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4137430-0CEB-1743-82F8-0E42D2DB53A9}" type="slidenum">
              <a:rPr lang="en-US" smtClean="0"/>
              <a:t>3</a:t>
            </a:fld>
            <a:endParaRPr lang="en-US"/>
          </a:p>
        </p:txBody>
      </p:sp>
    </p:spTree>
    <p:extLst>
      <p:ext uri="{BB962C8B-B14F-4D97-AF65-F5344CB8AC3E}">
        <p14:creationId xmlns:p14="http://schemas.microsoft.com/office/powerpoint/2010/main" val="284912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137430-0CEB-1743-82F8-0E42D2DB53A9}" type="slidenum">
              <a:rPr lang="en-US" smtClean="0"/>
              <a:t>4</a:t>
            </a:fld>
            <a:endParaRPr lang="en-US"/>
          </a:p>
        </p:txBody>
      </p:sp>
    </p:spTree>
    <p:extLst>
      <p:ext uri="{BB962C8B-B14F-4D97-AF65-F5344CB8AC3E}">
        <p14:creationId xmlns:p14="http://schemas.microsoft.com/office/powerpoint/2010/main" val="2458928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4137430-0CEB-1743-82F8-0E42D2DB53A9}" type="slidenum">
              <a:rPr lang="en-US" smtClean="0"/>
              <a:t>5</a:t>
            </a:fld>
            <a:endParaRPr lang="en-US"/>
          </a:p>
        </p:txBody>
      </p:sp>
    </p:spTree>
    <p:extLst>
      <p:ext uri="{BB962C8B-B14F-4D97-AF65-F5344CB8AC3E}">
        <p14:creationId xmlns:p14="http://schemas.microsoft.com/office/powerpoint/2010/main" val="2232387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4AA41E-6BB1-2D30-D4D1-C9D8569326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1FA822-29B1-366B-043C-54D926FD01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B09D21-E234-4203-95E5-1B9CAFC5D2B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461684F-E5A8-2E09-C7EF-8264F63CE879}"/>
              </a:ext>
            </a:extLst>
          </p:cNvPr>
          <p:cNvSpPr>
            <a:spLocks noGrp="1"/>
          </p:cNvSpPr>
          <p:nvPr>
            <p:ph type="sldNum" sz="quarter" idx="5"/>
          </p:nvPr>
        </p:nvSpPr>
        <p:spPr/>
        <p:txBody>
          <a:bodyPr/>
          <a:lstStyle/>
          <a:p>
            <a:fld id="{C4137430-0CEB-1743-82F8-0E42D2DB53A9}" type="slidenum">
              <a:rPr lang="en-US" smtClean="0"/>
              <a:t>6</a:t>
            </a:fld>
            <a:endParaRPr lang="en-US"/>
          </a:p>
        </p:txBody>
      </p:sp>
    </p:spTree>
    <p:extLst>
      <p:ext uri="{BB962C8B-B14F-4D97-AF65-F5344CB8AC3E}">
        <p14:creationId xmlns:p14="http://schemas.microsoft.com/office/powerpoint/2010/main" val="4135226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4137430-0CEB-1743-82F8-0E42D2DB53A9}" type="slidenum">
              <a:rPr lang="en-US" smtClean="0"/>
              <a:t>10</a:t>
            </a:fld>
            <a:endParaRPr lang="en-US"/>
          </a:p>
        </p:txBody>
      </p:sp>
    </p:spTree>
    <p:extLst>
      <p:ext uri="{BB962C8B-B14F-4D97-AF65-F5344CB8AC3E}">
        <p14:creationId xmlns:p14="http://schemas.microsoft.com/office/powerpoint/2010/main" val="838324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1/22/26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extLst>
      <p:ext uri="{BB962C8B-B14F-4D97-AF65-F5344CB8AC3E}">
        <p14:creationId xmlns:p14="http://schemas.microsoft.com/office/powerpoint/2010/main" val="618105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dirty="0"/>
              <a:t>1/22/26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337114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dirty="0"/>
              <a:t>1/22/26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9650227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dirty="0"/>
              <a:t>1/22/26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20467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dirty="0"/>
              <a:t>1/22/26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2897867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dirty="0"/>
              <a:t>1/22/26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698321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dirty="0"/>
              <a:t>1/22/26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2872689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1/22/26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223229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1/22/26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978319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1/22/26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582216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1/22/26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68164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1/22/26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786491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1/22/26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224596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1/22/26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581352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1/22/26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0394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dirty="0"/>
              <a:t>1/22/26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568032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dirty="0"/>
              <a:t>1/22/26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916011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1/22/26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3206507729"/>
      </p:ext>
    </p:extLst>
  </p:cSld>
  <p:clrMap bg1="dk1" tx1="lt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6B2275DD-736C-472F-9D1B-3BA6016BFD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0" name="Content Placeholder 4">
            <a:extLst>
              <a:ext uri="{FF2B5EF4-FFF2-40B4-BE49-F238E27FC236}">
                <a16:creationId xmlns:a16="http://schemas.microsoft.com/office/drawing/2014/main" id="{91702919-702B-2C49-ACC1-445DFB7ECD4B}"/>
              </a:ext>
            </a:extLst>
          </p:cNvPr>
          <p:cNvSpPr>
            <a:spLocks noGrp="1"/>
          </p:cNvSpPr>
          <p:nvPr>
            <p:ph idx="1"/>
          </p:nvPr>
        </p:nvSpPr>
        <p:spPr>
          <a:xfrm>
            <a:off x="468923" y="1605516"/>
            <a:ext cx="11312769" cy="4571447"/>
          </a:xfrm>
        </p:spPr>
        <p:txBody>
          <a:bodyPr>
            <a:normAutofit/>
          </a:bodyPr>
          <a:lstStyle/>
          <a:p>
            <a:pPr algn="ctr"/>
            <a:r>
              <a:rPr lang="en-US" sz="4800" b="1" dirty="0">
                <a:latin typeface="Cambria" panose="02040503050406030204" pitchFamily="18" charset="0"/>
              </a:rPr>
              <a:t>The Importance of Earnest Prayer</a:t>
            </a:r>
            <a:endParaRPr lang="en-US" sz="4800" dirty="0">
              <a:latin typeface="Cambria" panose="02040503050406030204" pitchFamily="18" charset="0"/>
            </a:endParaRPr>
          </a:p>
          <a:p>
            <a:pPr algn="ctr"/>
            <a:r>
              <a:rPr lang="en-US" sz="4800" dirty="0">
                <a:latin typeface="Cambria" panose="02040503050406030204" pitchFamily="18" charset="0"/>
              </a:rPr>
              <a:t>July 21, 2026</a:t>
            </a:r>
            <a:endParaRPr lang="en-US" sz="4800" b="1" dirty="0">
              <a:solidFill>
                <a:schemeClr val="tx1">
                  <a:lumMod val="95000"/>
                </a:schemeClr>
              </a:solidFill>
              <a:latin typeface="Cambria" panose="02040503050406030204" pitchFamily="18" charset="0"/>
            </a:endParaRPr>
          </a:p>
          <a:p>
            <a:pPr marL="0" indent="0" algn="ctr">
              <a:buNone/>
            </a:pPr>
            <a:r>
              <a:rPr lang="en-US" sz="4400" b="1" dirty="0">
                <a:solidFill>
                  <a:schemeClr val="tx1">
                    <a:lumMod val="95000"/>
                  </a:schemeClr>
                </a:solidFill>
                <a:latin typeface="Cambria" panose="02040503050406030204" pitchFamily="18" charset="0"/>
              </a:rPr>
              <a:t>Seminary Wives</a:t>
            </a:r>
          </a:p>
          <a:p>
            <a:pPr algn="ctr"/>
            <a:r>
              <a:rPr lang="en-US" sz="3600" b="1" dirty="0">
                <a:latin typeface="Cambria" panose="02040503050406030204" pitchFamily="18" charset="0"/>
              </a:rPr>
              <a:t>Dr. Carl A. Hargrove</a:t>
            </a:r>
            <a:endParaRPr lang="en-US" sz="3600" dirty="0">
              <a:latin typeface="Cambria" panose="02040503050406030204" pitchFamily="18" charset="0"/>
            </a:endParaRPr>
          </a:p>
        </p:txBody>
      </p:sp>
    </p:spTree>
    <p:extLst>
      <p:ext uri="{BB962C8B-B14F-4D97-AF65-F5344CB8AC3E}">
        <p14:creationId xmlns:p14="http://schemas.microsoft.com/office/powerpoint/2010/main" val="2679151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B2275DD-736C-472F-9D1B-3BA6016BFD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5" name="Content Placeholder 4">
            <a:extLst>
              <a:ext uri="{FF2B5EF4-FFF2-40B4-BE49-F238E27FC236}">
                <a16:creationId xmlns:a16="http://schemas.microsoft.com/office/drawing/2014/main" id="{91702919-702B-2C49-ACC1-445DFB7ECD4B}"/>
              </a:ext>
            </a:extLst>
          </p:cNvPr>
          <p:cNvSpPr>
            <a:spLocks noGrp="1"/>
          </p:cNvSpPr>
          <p:nvPr>
            <p:ph idx="1"/>
          </p:nvPr>
        </p:nvSpPr>
        <p:spPr>
          <a:xfrm>
            <a:off x="234462" y="592564"/>
            <a:ext cx="11781692" cy="5937190"/>
          </a:xfrm>
        </p:spPr>
        <p:txBody>
          <a:bodyPr>
            <a:normAutofit/>
          </a:bodyPr>
          <a:lstStyle/>
          <a:p>
            <a:pPr marL="914400" lvl="2" indent="0">
              <a:buNone/>
            </a:pPr>
            <a:endParaRPr lang="en-US" sz="3200" dirty="0">
              <a:solidFill>
                <a:schemeClr val="tx1">
                  <a:lumMod val="95000"/>
                </a:schemeClr>
              </a:solidFill>
              <a:latin typeface="Cambria" panose="02040503050406030204" pitchFamily="18" charset="0"/>
            </a:endParaRPr>
          </a:p>
          <a:p>
            <a:pPr marL="914400" lvl="2" indent="0" algn="ctr">
              <a:buNone/>
            </a:pPr>
            <a:r>
              <a:rPr lang="en-US" sz="4400" b="1" dirty="0">
                <a:solidFill>
                  <a:schemeClr val="tx1">
                    <a:lumMod val="95000"/>
                  </a:schemeClr>
                </a:solidFill>
                <a:latin typeface="Cambria" panose="02040503050406030204" pitchFamily="18" charset="0"/>
              </a:rPr>
              <a:t>A Final Thought</a:t>
            </a:r>
          </a:p>
          <a:p>
            <a:pPr marL="914400" lvl="2" indent="0" algn="ctr">
              <a:buNone/>
            </a:pPr>
            <a:endParaRPr lang="en-US" sz="4400" b="1" dirty="0">
              <a:solidFill>
                <a:schemeClr val="tx1">
                  <a:lumMod val="95000"/>
                </a:schemeClr>
              </a:solidFill>
              <a:latin typeface="Cambria" panose="02040503050406030204" pitchFamily="18" charset="0"/>
            </a:endParaRPr>
          </a:p>
          <a:p>
            <a:pPr marL="914400" lvl="2" indent="0">
              <a:buNone/>
            </a:pPr>
            <a:r>
              <a:rPr lang="en-US" sz="4400" b="1" dirty="0">
                <a:solidFill>
                  <a:schemeClr val="tx1">
                    <a:lumMod val="95000"/>
                  </a:schemeClr>
                </a:solidFill>
                <a:latin typeface="Cambria" panose="02040503050406030204" pitchFamily="18" charset="0"/>
              </a:rPr>
              <a:t>The greatest battle by the greatest warrior…</a:t>
            </a:r>
            <a:endParaRPr lang="en-US" sz="4400" dirty="0">
              <a:solidFill>
                <a:schemeClr val="tx1">
                  <a:lumMod val="95000"/>
                </a:schemeClr>
              </a:solidFill>
              <a:latin typeface="Times New Roman" panose="02020603050405020304" pitchFamily="18" charset="0"/>
              <a:ea typeface="Times New Roman" panose="02020603050405020304" pitchFamily="18" charset="0"/>
            </a:endParaRPr>
          </a:p>
          <a:p>
            <a:pPr marL="914400" lvl="2" indent="0">
              <a:buNone/>
            </a:pPr>
            <a:endParaRPr lang="en-US" sz="3600" b="1" dirty="0">
              <a:solidFill>
                <a:schemeClr val="tx1">
                  <a:lumMod val="95000"/>
                </a:schemeClr>
              </a:solidFill>
              <a:latin typeface="Cambria" panose="02040503050406030204" pitchFamily="18" charset="0"/>
            </a:endParaRPr>
          </a:p>
          <a:p>
            <a:pPr marL="914400" lvl="2" indent="0">
              <a:buNone/>
            </a:pPr>
            <a:endParaRPr lang="en-US" sz="2400" dirty="0">
              <a:solidFill>
                <a:schemeClr val="tx1">
                  <a:lumMod val="95000"/>
                </a:schemeClr>
              </a:solidFill>
              <a:latin typeface="Cambria" panose="02040503050406030204" pitchFamily="18" charset="0"/>
            </a:endParaRPr>
          </a:p>
          <a:p>
            <a:pPr lvl="2">
              <a:buFont typeface="Arial" panose="020B0604020202020204" pitchFamily="34" charset="0"/>
              <a:buChar char="•"/>
            </a:pPr>
            <a:endParaRPr lang="en-US" sz="2400" dirty="0">
              <a:solidFill>
                <a:schemeClr val="tx1">
                  <a:lumMod val="95000"/>
                </a:schemeClr>
              </a:solidFill>
              <a:latin typeface="Cambria" panose="02040503050406030204" pitchFamily="18" charset="0"/>
            </a:endParaRPr>
          </a:p>
          <a:p>
            <a:pPr lvl="1">
              <a:buFont typeface="Courier New" panose="02070309020205020404" pitchFamily="49" charset="0"/>
              <a:buChar char="o"/>
            </a:pPr>
            <a:endParaRPr lang="en-US" dirty="0">
              <a:solidFill>
                <a:schemeClr val="tx1">
                  <a:lumMod val="95000"/>
                </a:schemeClr>
              </a:solidFill>
              <a:latin typeface="Cambria" panose="02040503050406030204" pitchFamily="18" charset="0"/>
            </a:endParaRPr>
          </a:p>
        </p:txBody>
      </p:sp>
    </p:spTree>
    <p:extLst>
      <p:ext uri="{BB962C8B-B14F-4D97-AF65-F5344CB8AC3E}">
        <p14:creationId xmlns:p14="http://schemas.microsoft.com/office/powerpoint/2010/main" val="3956288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B2275DD-736C-472F-9D1B-3BA6016BFD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5" name="Content Placeholder 4">
            <a:extLst>
              <a:ext uri="{FF2B5EF4-FFF2-40B4-BE49-F238E27FC236}">
                <a16:creationId xmlns:a16="http://schemas.microsoft.com/office/drawing/2014/main" id="{91702919-702B-2C49-ACC1-445DFB7ECD4B}"/>
              </a:ext>
            </a:extLst>
          </p:cNvPr>
          <p:cNvSpPr>
            <a:spLocks noGrp="1"/>
          </p:cNvSpPr>
          <p:nvPr>
            <p:ph idx="1"/>
          </p:nvPr>
        </p:nvSpPr>
        <p:spPr>
          <a:xfrm>
            <a:off x="178675" y="269631"/>
            <a:ext cx="11813627" cy="6215252"/>
          </a:xfrm>
        </p:spPr>
        <p:txBody>
          <a:bodyPr>
            <a:noAutofit/>
          </a:bodyPr>
          <a:lstStyle/>
          <a:p>
            <a:pPr marL="0" indent="0">
              <a:buNone/>
            </a:pPr>
            <a:r>
              <a:rPr lang="en-US" sz="3600" dirty="0">
                <a:solidFill>
                  <a:schemeClr val="tx1">
                    <a:lumMod val="95000"/>
                  </a:schemeClr>
                </a:solidFill>
                <a:latin typeface="Cambria" panose="02040503050406030204" pitchFamily="18" charset="0"/>
              </a:rPr>
              <a:t>The Context of </a:t>
            </a:r>
            <a:r>
              <a:rPr lang="en-US" sz="3600">
                <a:solidFill>
                  <a:schemeClr val="tx1">
                    <a:lumMod val="95000"/>
                  </a:schemeClr>
                </a:solidFill>
                <a:latin typeface="Cambria" panose="02040503050406030204" pitchFamily="18" charset="0"/>
              </a:rPr>
              <a:t>1 Peter…</a:t>
            </a:r>
            <a:endParaRPr lang="en-US" sz="3600" dirty="0">
              <a:solidFill>
                <a:schemeClr val="tx1">
                  <a:lumMod val="95000"/>
                </a:schemeClr>
              </a:solidFill>
              <a:latin typeface="Cambria" panose="02040503050406030204" pitchFamily="18" charset="0"/>
            </a:endParaRPr>
          </a:p>
          <a:p>
            <a:pPr marL="0" indent="0" algn="ctr">
              <a:buNone/>
            </a:pPr>
            <a:r>
              <a:rPr lang="en-US" sz="3600" b="1" dirty="0">
                <a:latin typeface="Cambria" panose="02040503050406030204" pitchFamily="18" charset="0"/>
              </a:rPr>
              <a:t>1 Peter 4</a:t>
            </a:r>
            <a:endParaRPr lang="en-US" sz="3600" b="1" dirty="0">
              <a:solidFill>
                <a:schemeClr val="tx1">
                  <a:lumMod val="95000"/>
                </a:schemeClr>
              </a:solidFill>
              <a:latin typeface="Cambria" panose="02040503050406030204" pitchFamily="18" charset="0"/>
            </a:endParaRPr>
          </a:p>
          <a:p>
            <a:pPr marL="0" indent="0">
              <a:buNone/>
            </a:pPr>
            <a:r>
              <a:rPr lang="en-US" sz="3600" b="1" dirty="0">
                <a:solidFill>
                  <a:schemeClr val="tx1">
                    <a:lumMod val="95000"/>
                  </a:schemeClr>
                </a:solidFill>
                <a:latin typeface="Cambria" panose="02040503050406030204" pitchFamily="18" charset="0"/>
              </a:rPr>
              <a:t>I. The Example of Christ Calls us to A New Life (vv.1-6)</a:t>
            </a:r>
          </a:p>
          <a:p>
            <a:pPr marL="0" indent="0">
              <a:buNone/>
            </a:pPr>
            <a:r>
              <a:rPr lang="en-US" sz="3600" dirty="0">
                <a:solidFill>
                  <a:schemeClr val="tx1">
                    <a:lumMod val="95000"/>
                  </a:schemeClr>
                </a:solidFill>
                <a:latin typeface="Cambria" panose="02040503050406030204" pitchFamily="18" charset="0"/>
              </a:rPr>
              <a:t>His example leads us to God’s Will (vv.1-2)</a:t>
            </a:r>
          </a:p>
          <a:p>
            <a:pPr marL="0" indent="0">
              <a:buNone/>
            </a:pPr>
            <a:r>
              <a:rPr lang="en-US" sz="3600" dirty="0">
                <a:solidFill>
                  <a:schemeClr val="tx1">
                    <a:lumMod val="95000"/>
                  </a:schemeClr>
                </a:solidFill>
                <a:latin typeface="Cambria" panose="02040503050406030204" pitchFamily="18" charset="0"/>
              </a:rPr>
              <a:t>His example leads us to New Choices (vv.3-4)</a:t>
            </a:r>
          </a:p>
          <a:p>
            <a:pPr marL="0" indent="0">
              <a:buNone/>
            </a:pPr>
            <a:r>
              <a:rPr lang="en-US" sz="3600" dirty="0">
                <a:solidFill>
                  <a:schemeClr val="tx1">
                    <a:lumMod val="95000"/>
                  </a:schemeClr>
                </a:solidFill>
                <a:latin typeface="Cambria" panose="02040503050406030204" pitchFamily="18" charset="0"/>
              </a:rPr>
              <a:t>His example leads us to Gospel Purpose (vv.5-6)</a:t>
            </a:r>
          </a:p>
          <a:p>
            <a:pPr lvl="0">
              <a:buFont typeface="Wingdings" pitchFamily="2" charset="2"/>
              <a:buChar char="q"/>
            </a:pPr>
            <a:r>
              <a:rPr lang="en-US" sz="3600" dirty="0">
                <a:solidFill>
                  <a:schemeClr val="tx1">
                    <a:lumMod val="95000"/>
                  </a:schemeClr>
                </a:solidFill>
                <a:latin typeface="Cambria" panose="02040503050406030204" pitchFamily="18" charset="0"/>
              </a:rPr>
              <a:t>Christ’s Death and Resurrection Assure Our Vindication </a:t>
            </a:r>
          </a:p>
          <a:p>
            <a:pPr marL="0" lvl="0" indent="0">
              <a:buNone/>
            </a:pPr>
            <a:r>
              <a:rPr lang="en-US" sz="3600" dirty="0">
                <a:solidFill>
                  <a:schemeClr val="tx1">
                    <a:lumMod val="95000"/>
                  </a:schemeClr>
                </a:solidFill>
                <a:latin typeface="Cambria" panose="02040503050406030204" pitchFamily="18" charset="0"/>
              </a:rPr>
              <a:t>    (v.5) </a:t>
            </a:r>
          </a:p>
          <a:p>
            <a:pPr lvl="0">
              <a:buFont typeface="Wingdings" pitchFamily="2" charset="2"/>
              <a:buChar char="q"/>
            </a:pPr>
            <a:r>
              <a:rPr lang="en-US" sz="3600" dirty="0">
                <a:solidFill>
                  <a:schemeClr val="tx1">
                    <a:lumMod val="95000"/>
                  </a:schemeClr>
                </a:solidFill>
                <a:latin typeface="Cambria" panose="02040503050406030204" pitchFamily="18" charset="0"/>
              </a:rPr>
              <a:t>Christ’s Death and Resurrection Assure Our Resurrection  (v.6)</a:t>
            </a:r>
          </a:p>
        </p:txBody>
      </p:sp>
    </p:spTree>
    <p:extLst>
      <p:ext uri="{BB962C8B-B14F-4D97-AF65-F5344CB8AC3E}">
        <p14:creationId xmlns:p14="http://schemas.microsoft.com/office/powerpoint/2010/main" val="800268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B2275DD-736C-472F-9D1B-3BA6016BFD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5" name="Content Placeholder 4">
            <a:extLst>
              <a:ext uri="{FF2B5EF4-FFF2-40B4-BE49-F238E27FC236}">
                <a16:creationId xmlns:a16="http://schemas.microsoft.com/office/drawing/2014/main" id="{91702919-702B-2C49-ACC1-445DFB7ECD4B}"/>
              </a:ext>
            </a:extLst>
          </p:cNvPr>
          <p:cNvSpPr>
            <a:spLocks noGrp="1"/>
          </p:cNvSpPr>
          <p:nvPr>
            <p:ph idx="1"/>
          </p:nvPr>
        </p:nvSpPr>
        <p:spPr>
          <a:xfrm>
            <a:off x="838200" y="550985"/>
            <a:ext cx="10509738" cy="5625978"/>
          </a:xfrm>
        </p:spPr>
        <p:txBody>
          <a:bodyPr>
            <a:normAutofit/>
          </a:bodyPr>
          <a:lstStyle/>
          <a:p>
            <a:pPr marL="0" indent="0">
              <a:spcBef>
                <a:spcPts val="0"/>
              </a:spcBef>
              <a:spcAft>
                <a:spcPts val="600"/>
              </a:spcAft>
              <a:buNone/>
            </a:pPr>
            <a:r>
              <a:rPr lang="en-US" sz="4000" dirty="0">
                <a:solidFill>
                  <a:schemeClr val="tx1">
                    <a:lumMod val="95000"/>
                  </a:schemeClr>
                </a:solidFill>
                <a:latin typeface="Cambria" panose="02040503050406030204" pitchFamily="18" charset="0"/>
                <a:ea typeface="Times New Roman" panose="02020603050405020304" pitchFamily="18" charset="0"/>
              </a:rPr>
              <a:t>II. The Eschaton of Christ Calls us to A New Life (vv.7-11)</a:t>
            </a:r>
            <a:endParaRPr lang="en-US" sz="4000" dirty="0">
              <a:solidFill>
                <a:schemeClr val="tx1">
                  <a:lumMod val="95000"/>
                </a:schemeClr>
              </a:solidFill>
              <a:latin typeface="Times New Roman" panose="02020603050405020304" pitchFamily="18" charset="0"/>
              <a:ea typeface="Times New Roman" panose="02020603050405020304" pitchFamily="18" charset="0"/>
            </a:endParaRPr>
          </a:p>
          <a:p>
            <a:pPr marL="0">
              <a:spcBef>
                <a:spcPts val="0"/>
              </a:spcBef>
              <a:spcAft>
                <a:spcPts val="600"/>
              </a:spcAft>
            </a:pPr>
            <a:r>
              <a:rPr lang="en-US" sz="4000" dirty="0">
                <a:solidFill>
                  <a:schemeClr val="tx1">
                    <a:lumMod val="95000"/>
                  </a:schemeClr>
                </a:solidFill>
                <a:latin typeface="Cambria" panose="02040503050406030204" pitchFamily="18" charset="0"/>
                <a:ea typeface="Times New Roman" panose="02020603050405020304" pitchFamily="18" charset="0"/>
              </a:rPr>
              <a:t>Live by Thinking Eschatologically (v.7a)</a:t>
            </a:r>
            <a:endParaRPr lang="en-US" sz="4000" dirty="0">
              <a:solidFill>
                <a:schemeClr val="tx1">
                  <a:lumMod val="95000"/>
                </a:schemeClr>
              </a:solidFill>
              <a:latin typeface="Times New Roman" panose="02020603050405020304" pitchFamily="18" charset="0"/>
              <a:ea typeface="Times New Roman" panose="02020603050405020304" pitchFamily="18" charset="0"/>
            </a:endParaRPr>
          </a:p>
          <a:p>
            <a:pPr lvl="0">
              <a:spcBef>
                <a:spcPts val="0"/>
              </a:spcBef>
              <a:spcAft>
                <a:spcPts val="600"/>
              </a:spcAft>
              <a:buFont typeface="+mj-lt"/>
              <a:buAutoNum type="arabicParenR"/>
              <a:tabLst>
                <a:tab pos="457200" algn="l"/>
              </a:tabLst>
            </a:pPr>
            <a:r>
              <a:rPr lang="en-US" sz="4000" dirty="0">
                <a:solidFill>
                  <a:schemeClr val="tx1">
                    <a:lumMod val="95000"/>
                  </a:schemeClr>
                </a:solidFill>
                <a:latin typeface="Cambria" panose="02040503050406030204" pitchFamily="18" charset="0"/>
                <a:ea typeface="Times New Roman" panose="02020603050405020304" pitchFamily="18" charset="0"/>
              </a:rPr>
              <a:t>Live by Praying Thoughtfully (v.7b)</a:t>
            </a:r>
            <a:endParaRPr lang="en-US" sz="4000" dirty="0">
              <a:solidFill>
                <a:schemeClr val="tx1">
                  <a:lumMod val="95000"/>
                </a:schemeClr>
              </a:solidFill>
              <a:latin typeface="Times New Roman" panose="02020603050405020304" pitchFamily="18" charset="0"/>
              <a:ea typeface="Times New Roman" panose="02020603050405020304" pitchFamily="18" charset="0"/>
            </a:endParaRPr>
          </a:p>
          <a:p>
            <a:pPr lvl="0">
              <a:spcBef>
                <a:spcPts val="0"/>
              </a:spcBef>
              <a:spcAft>
                <a:spcPts val="600"/>
              </a:spcAft>
              <a:buFont typeface="+mj-lt"/>
              <a:buAutoNum type="arabicParenR"/>
              <a:tabLst>
                <a:tab pos="457200" algn="l"/>
              </a:tabLst>
            </a:pPr>
            <a:r>
              <a:rPr lang="en-US" sz="4000" dirty="0">
                <a:solidFill>
                  <a:schemeClr val="tx1">
                    <a:lumMod val="95000"/>
                  </a:schemeClr>
                </a:solidFill>
                <a:latin typeface="Cambria" panose="02040503050406030204" pitchFamily="18" charset="0"/>
                <a:ea typeface="Times New Roman" panose="02020603050405020304" pitchFamily="18" charset="0"/>
              </a:rPr>
              <a:t>Live by Loving Soteriologically (v.8)</a:t>
            </a:r>
            <a:endParaRPr lang="en-US" sz="4000" dirty="0">
              <a:solidFill>
                <a:schemeClr val="tx1">
                  <a:lumMod val="95000"/>
                </a:schemeClr>
              </a:solidFill>
              <a:latin typeface="Times New Roman" panose="02020603050405020304" pitchFamily="18" charset="0"/>
              <a:ea typeface="Times New Roman" panose="02020603050405020304" pitchFamily="18" charset="0"/>
            </a:endParaRPr>
          </a:p>
          <a:p>
            <a:pPr lvl="0">
              <a:spcBef>
                <a:spcPts val="0"/>
              </a:spcBef>
              <a:spcAft>
                <a:spcPts val="600"/>
              </a:spcAft>
              <a:buFont typeface="+mj-lt"/>
              <a:buAutoNum type="arabicParenR"/>
              <a:tabLst>
                <a:tab pos="457200" algn="l"/>
              </a:tabLst>
            </a:pPr>
            <a:r>
              <a:rPr lang="en-US" sz="4000" dirty="0">
                <a:solidFill>
                  <a:schemeClr val="tx1">
                    <a:lumMod val="95000"/>
                  </a:schemeClr>
                </a:solidFill>
                <a:latin typeface="Cambria" panose="02040503050406030204" pitchFamily="18" charset="0"/>
                <a:ea typeface="Times New Roman" panose="02020603050405020304" pitchFamily="18" charset="0"/>
              </a:rPr>
              <a:t>Live by Sharing Sacrificially (v.9)</a:t>
            </a:r>
            <a:endParaRPr lang="en-US" sz="4000" dirty="0">
              <a:solidFill>
                <a:schemeClr val="tx1">
                  <a:lumMod val="95000"/>
                </a:schemeClr>
              </a:solidFill>
              <a:latin typeface="Times New Roman" panose="02020603050405020304" pitchFamily="18" charset="0"/>
              <a:ea typeface="Times New Roman" panose="02020603050405020304" pitchFamily="18" charset="0"/>
            </a:endParaRPr>
          </a:p>
          <a:p>
            <a:pPr lvl="0">
              <a:spcBef>
                <a:spcPts val="0"/>
              </a:spcBef>
              <a:spcAft>
                <a:spcPts val="600"/>
              </a:spcAft>
              <a:buFont typeface="+mj-lt"/>
              <a:buAutoNum type="arabicParenR"/>
              <a:tabLst>
                <a:tab pos="457200" algn="l"/>
              </a:tabLst>
            </a:pPr>
            <a:r>
              <a:rPr lang="en-US" sz="4000" dirty="0">
                <a:solidFill>
                  <a:schemeClr val="tx1">
                    <a:lumMod val="95000"/>
                  </a:schemeClr>
                </a:solidFill>
                <a:latin typeface="Cambria" panose="02040503050406030204" pitchFamily="18" charset="0"/>
                <a:ea typeface="Times New Roman" panose="02020603050405020304" pitchFamily="18" charset="0"/>
              </a:rPr>
              <a:t>Live by Serving Responsibly (vv.10-11a)</a:t>
            </a:r>
            <a:endParaRPr lang="en-US" sz="4000" dirty="0">
              <a:solidFill>
                <a:schemeClr val="tx1">
                  <a:lumMod val="95000"/>
                </a:schemeClr>
              </a:solidFill>
              <a:latin typeface="Times New Roman" panose="02020603050405020304" pitchFamily="18" charset="0"/>
              <a:ea typeface="Times New Roman" panose="02020603050405020304" pitchFamily="18" charset="0"/>
            </a:endParaRPr>
          </a:p>
          <a:p>
            <a:pPr lvl="0">
              <a:spcBef>
                <a:spcPts val="0"/>
              </a:spcBef>
              <a:spcAft>
                <a:spcPts val="600"/>
              </a:spcAft>
              <a:buFont typeface="+mj-lt"/>
              <a:buAutoNum type="arabicParenR"/>
              <a:tabLst>
                <a:tab pos="457200" algn="l"/>
              </a:tabLst>
            </a:pPr>
            <a:r>
              <a:rPr lang="en-US" sz="4000" dirty="0">
                <a:solidFill>
                  <a:schemeClr val="tx1">
                    <a:lumMod val="95000"/>
                  </a:schemeClr>
                </a:solidFill>
                <a:latin typeface="Cambria" panose="02040503050406030204" pitchFamily="18" charset="0"/>
                <a:ea typeface="Times New Roman" panose="02020603050405020304" pitchFamily="18" charset="0"/>
              </a:rPr>
              <a:t>Live by Thinking Worshipfully (v.11b)</a:t>
            </a:r>
            <a:endParaRPr lang="en-US" sz="4000" dirty="0">
              <a:solidFill>
                <a:schemeClr val="tx1">
                  <a:lumMod val="95000"/>
                </a:schemeClr>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56886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B2275DD-736C-472F-9D1B-3BA6016BFD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5" name="Content Placeholder 4">
            <a:extLst>
              <a:ext uri="{FF2B5EF4-FFF2-40B4-BE49-F238E27FC236}">
                <a16:creationId xmlns:a16="http://schemas.microsoft.com/office/drawing/2014/main" id="{91702919-702B-2C49-ACC1-445DFB7ECD4B}"/>
              </a:ext>
            </a:extLst>
          </p:cNvPr>
          <p:cNvSpPr>
            <a:spLocks noGrp="1"/>
          </p:cNvSpPr>
          <p:nvPr>
            <p:ph idx="1"/>
          </p:nvPr>
        </p:nvSpPr>
        <p:spPr>
          <a:xfrm>
            <a:off x="468630" y="285750"/>
            <a:ext cx="11452860" cy="6297929"/>
          </a:xfrm>
        </p:spPr>
        <p:txBody>
          <a:bodyPr>
            <a:normAutofit fontScale="92500" lnSpcReduction="10000"/>
          </a:bodyPr>
          <a:lstStyle/>
          <a:p>
            <a:pPr marL="0" indent="0">
              <a:buNone/>
            </a:pPr>
            <a:r>
              <a:rPr lang="en-US" sz="4000" b="1" dirty="0">
                <a:solidFill>
                  <a:schemeClr val="tx1">
                    <a:lumMod val="95000"/>
                  </a:schemeClr>
                </a:solidFill>
                <a:latin typeface="Cambria" panose="02040503050406030204" pitchFamily="18" charset="0"/>
              </a:rPr>
              <a:t>II. The Eschaton of Christ Calls us to A New Life (vv.7-11)</a:t>
            </a:r>
          </a:p>
          <a:p>
            <a:pPr marL="0" indent="0">
              <a:buNone/>
            </a:pPr>
            <a:r>
              <a:rPr lang="en-US" sz="4000" b="1" dirty="0">
                <a:solidFill>
                  <a:schemeClr val="tx1">
                    <a:lumMod val="95000"/>
                  </a:schemeClr>
                </a:solidFill>
                <a:latin typeface="Cambria" panose="02040503050406030204" pitchFamily="18" charset="0"/>
              </a:rPr>
              <a:t>Live by Thinking Eschatologically </a:t>
            </a:r>
          </a:p>
          <a:p>
            <a:pPr>
              <a:buFont typeface="Wingdings" pitchFamily="2" charset="2"/>
              <a:buChar char="q"/>
            </a:pPr>
            <a:r>
              <a:rPr lang="en-US" sz="4000" b="1" dirty="0">
                <a:solidFill>
                  <a:schemeClr val="tx1">
                    <a:lumMod val="95000"/>
                  </a:schemeClr>
                </a:solidFill>
                <a:latin typeface="Cambria" panose="02040503050406030204" pitchFamily="18" charset="0"/>
              </a:rPr>
              <a:t>Live by Praying Thoughtfully (v.7)</a:t>
            </a:r>
          </a:p>
          <a:p>
            <a:pPr marL="971550" lvl="1" indent="-514350">
              <a:buFont typeface="+mj-lt"/>
              <a:buAutoNum type="arabicParenR"/>
            </a:pPr>
            <a:r>
              <a:rPr lang="en-US" sz="4000" b="1" dirty="0">
                <a:solidFill>
                  <a:schemeClr val="tx1">
                    <a:lumMod val="95000"/>
                  </a:schemeClr>
                </a:solidFill>
                <a:latin typeface="Cambria" panose="02040503050406030204" pitchFamily="18" charset="0"/>
              </a:rPr>
              <a:t>The Motivation of a Prayerful Life (v.7a)</a:t>
            </a:r>
          </a:p>
          <a:p>
            <a:pPr lvl="2"/>
            <a:r>
              <a:rPr lang="en-US" sz="4000" b="1" dirty="0">
                <a:solidFill>
                  <a:schemeClr val="tx1">
                    <a:lumMod val="95000"/>
                  </a:schemeClr>
                </a:solidFill>
                <a:latin typeface="Cambria" panose="02040503050406030204" pitchFamily="18" charset="0"/>
              </a:rPr>
              <a:t>Imminency in Peter</a:t>
            </a:r>
            <a:r>
              <a:rPr lang="en-US" sz="4000" dirty="0">
                <a:solidFill>
                  <a:schemeClr val="tx1">
                    <a:lumMod val="95000"/>
                  </a:schemeClr>
                </a:solidFill>
                <a:latin typeface="Cambria" panose="02040503050406030204" pitchFamily="18" charset="0"/>
              </a:rPr>
              <a:t> (1:3, 4, 5, 7, 13)</a:t>
            </a:r>
          </a:p>
          <a:p>
            <a:pPr lvl="2"/>
            <a:r>
              <a:rPr lang="en-US" sz="4000" b="1" dirty="0">
                <a:solidFill>
                  <a:schemeClr val="tx1">
                    <a:lumMod val="95000"/>
                  </a:schemeClr>
                </a:solidFill>
                <a:latin typeface="Cambria" panose="02040503050406030204" pitchFamily="18" charset="0"/>
              </a:rPr>
              <a:t>The Last Hour and Behavior (Rom 13:11; 1 Cor 10:11; 15:58; Phil 4:4-9; Heb 10:23-25; James 5:7-8; 2 Pet 3:11-16; 1 John 2:18; Rev 1;3; 22:10)</a:t>
            </a:r>
          </a:p>
          <a:p>
            <a:pPr lvl="2"/>
            <a:r>
              <a:rPr lang="en-US" sz="4000" b="1" dirty="0">
                <a:solidFill>
                  <a:schemeClr val="tx1">
                    <a:lumMod val="95000"/>
                  </a:schemeClr>
                </a:solidFill>
                <a:latin typeface="Cambria" panose="02040503050406030204" pitchFamily="18" charset="0"/>
              </a:rPr>
              <a:t>Peter and the Lord’s Prayer</a:t>
            </a:r>
            <a:endParaRPr lang="en-US" sz="4000" dirty="0">
              <a:solidFill>
                <a:schemeClr val="tx1">
                  <a:lumMod val="95000"/>
                </a:schemeClr>
              </a:solidFill>
              <a:latin typeface="Cambria" panose="02040503050406030204" pitchFamily="18" charset="0"/>
            </a:endParaRPr>
          </a:p>
          <a:p>
            <a:pPr marL="971550" lvl="1" indent="-514350">
              <a:buFont typeface="+mj-lt"/>
              <a:buAutoNum type="arabicParenR"/>
            </a:pPr>
            <a:r>
              <a:rPr lang="en-US" sz="4000" b="1" dirty="0">
                <a:solidFill>
                  <a:schemeClr val="tx1">
                    <a:lumMod val="95000"/>
                  </a:schemeClr>
                </a:solidFill>
                <a:latin typeface="Cambria" panose="02040503050406030204" pitchFamily="18" charset="0"/>
              </a:rPr>
              <a:t>The Mindset of a Prayerful Life (v.7b)</a:t>
            </a:r>
          </a:p>
          <a:p>
            <a:pPr lvl="1">
              <a:buFont typeface="Courier New" panose="02070309020205020404" pitchFamily="49" charset="0"/>
              <a:buChar char="o"/>
            </a:pPr>
            <a:endParaRPr lang="en-US" b="1" dirty="0">
              <a:solidFill>
                <a:schemeClr val="tx1">
                  <a:lumMod val="95000"/>
                </a:schemeClr>
              </a:solidFill>
              <a:latin typeface="Cambria" panose="02040503050406030204" pitchFamily="18" charset="0"/>
            </a:endParaRPr>
          </a:p>
        </p:txBody>
      </p:sp>
    </p:spTree>
    <p:extLst>
      <p:ext uri="{BB962C8B-B14F-4D97-AF65-F5344CB8AC3E}">
        <p14:creationId xmlns:p14="http://schemas.microsoft.com/office/powerpoint/2010/main" val="376350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fade">
                                      <p:cBhvr>
                                        <p:cTn id="7" dur="500"/>
                                        <p:tgtEl>
                                          <p:spTgt spid="5">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5" end="5"/>
                                            </p:txEl>
                                          </p:spTgt>
                                        </p:tgtEl>
                                        <p:attrNameLst>
                                          <p:attrName>style.visibility</p:attrName>
                                        </p:attrNameLst>
                                      </p:cBhvr>
                                      <p:to>
                                        <p:strVal val="visible"/>
                                      </p:to>
                                    </p:set>
                                    <p:animEffect transition="in" filter="fade">
                                      <p:cBhvr>
                                        <p:cTn id="12" dur="500"/>
                                        <p:tgtEl>
                                          <p:spTgt spid="5">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500"/>
                                        <p:tgtEl>
                                          <p:spTgt spid="5">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7" end="7"/>
                                            </p:txEl>
                                          </p:spTgt>
                                        </p:tgtEl>
                                        <p:attrNameLst>
                                          <p:attrName>style.visibility</p:attrName>
                                        </p:attrNameLst>
                                      </p:cBhvr>
                                      <p:to>
                                        <p:strVal val="visible"/>
                                      </p:to>
                                    </p:set>
                                    <p:animEffect transition="in" filter="fade">
                                      <p:cBhvr>
                                        <p:cTn id="2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B2275DD-736C-472F-9D1B-3BA6016BFD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5" name="Content Placeholder 4">
            <a:extLst>
              <a:ext uri="{FF2B5EF4-FFF2-40B4-BE49-F238E27FC236}">
                <a16:creationId xmlns:a16="http://schemas.microsoft.com/office/drawing/2014/main" id="{91702919-702B-2C49-ACC1-445DFB7ECD4B}"/>
              </a:ext>
            </a:extLst>
          </p:cNvPr>
          <p:cNvSpPr>
            <a:spLocks noGrp="1"/>
          </p:cNvSpPr>
          <p:nvPr>
            <p:ph idx="1"/>
          </p:nvPr>
        </p:nvSpPr>
        <p:spPr>
          <a:xfrm>
            <a:off x="172192" y="89065"/>
            <a:ext cx="11875325" cy="6709558"/>
          </a:xfrm>
        </p:spPr>
        <p:txBody>
          <a:bodyPr>
            <a:normAutofit/>
          </a:bodyPr>
          <a:lstStyle/>
          <a:p>
            <a:pPr marL="514350" indent="-514350">
              <a:buFont typeface="+mj-lt"/>
              <a:buAutoNum type="arabicParenR" startAt="3"/>
            </a:pPr>
            <a:r>
              <a:rPr lang="en-US" sz="3800" dirty="0">
                <a:solidFill>
                  <a:schemeClr val="tx1">
                    <a:lumMod val="95000"/>
                  </a:schemeClr>
                </a:solidFill>
                <a:latin typeface="Cambria" panose="02040503050406030204" pitchFamily="18" charset="0"/>
              </a:rPr>
              <a:t>The Practice of a Prayerful Life</a:t>
            </a:r>
          </a:p>
          <a:p>
            <a:pPr marL="914400" lvl="1" indent="-514350">
              <a:buFont typeface="Wingdings" pitchFamily="2" charset="2"/>
              <a:buChar char="§"/>
            </a:pPr>
            <a:r>
              <a:rPr lang="en-US" sz="3800" dirty="0">
                <a:solidFill>
                  <a:schemeClr val="tx1">
                    <a:lumMod val="95000"/>
                  </a:schemeClr>
                </a:solidFill>
                <a:latin typeface="Cambria" panose="02040503050406030204" pitchFamily="18" charset="0"/>
              </a:rPr>
              <a:t>The Method of Prayer</a:t>
            </a:r>
          </a:p>
          <a:p>
            <a:pPr lvl="2">
              <a:buFont typeface="Courier New" panose="02070309020205020404" pitchFamily="49" charset="0"/>
              <a:buChar char="o"/>
            </a:pPr>
            <a:r>
              <a:rPr lang="en-US" sz="3800" dirty="0">
                <a:solidFill>
                  <a:schemeClr val="tx1">
                    <a:lumMod val="95000"/>
                  </a:schemeClr>
                </a:solidFill>
                <a:latin typeface="Cambria" panose="02040503050406030204" pitchFamily="18" charset="0"/>
                <a:ea typeface="Times New Roman" panose="02020603050405020304" pitchFamily="18" charset="0"/>
                <a:cs typeface="Times New Roman" panose="02020603050405020304" pitchFamily="18" charset="0"/>
              </a:rPr>
              <a:t>Words that help frame a method of prayer:</a:t>
            </a:r>
            <a:r>
              <a:rPr lang="en-US" sz="3800" dirty="0">
                <a:solidFill>
                  <a:schemeClr val="tx1">
                    <a:lumMod val="95000"/>
                  </a:schemeClr>
                </a:solidFill>
                <a:latin typeface="Cambria" panose="02040503050406030204" pitchFamily="18" charset="0"/>
              </a:rPr>
              <a:t> </a:t>
            </a:r>
          </a:p>
          <a:p>
            <a:pPr lvl="0"/>
            <a:r>
              <a:rPr lang="en-US" sz="3800" i="1" dirty="0">
                <a:latin typeface="Cambria" panose="02040503050406030204" pitchFamily="18" charset="0"/>
              </a:rPr>
              <a:t>Thoughtful</a:t>
            </a:r>
            <a:r>
              <a:rPr lang="en-US" sz="3800" dirty="0">
                <a:latin typeface="Cambria" panose="02040503050406030204" pitchFamily="18" charset="0"/>
              </a:rPr>
              <a:t>—sound and sober. </a:t>
            </a:r>
          </a:p>
          <a:p>
            <a:pPr lvl="0"/>
            <a:r>
              <a:rPr lang="en-US" sz="3800" i="1" dirty="0">
                <a:latin typeface="Cambria" panose="02040503050406030204" pitchFamily="18" charset="0"/>
              </a:rPr>
              <a:t>Selfless</a:t>
            </a:r>
            <a:r>
              <a:rPr lang="en-US" sz="3800" dirty="0">
                <a:latin typeface="Cambria" panose="02040503050406030204" pitchFamily="18" charset="0"/>
              </a:rPr>
              <a:t>—because the person is leveled headed, they will think rightly about others and what is important in life—sober minded people are not fixed on the temporal and material</a:t>
            </a:r>
          </a:p>
          <a:p>
            <a:pPr lvl="0"/>
            <a:r>
              <a:rPr lang="en-US" sz="3800" i="1" dirty="0">
                <a:latin typeface="Cambria" panose="02040503050406030204" pitchFamily="18" charset="0"/>
              </a:rPr>
              <a:t>Consistent</a:t>
            </a:r>
            <a:r>
              <a:rPr lang="en-US" sz="3800" dirty="0">
                <a:latin typeface="Cambria" panose="02040503050406030204" pitchFamily="18" charset="0"/>
              </a:rPr>
              <a:t>—without ceasing</a:t>
            </a:r>
          </a:p>
          <a:p>
            <a:endParaRPr lang="en-US" sz="1800" dirty="0">
              <a:latin typeface="Cambria" panose="02040503050406030204" pitchFamily="18" charset="0"/>
            </a:endParaRPr>
          </a:p>
          <a:p>
            <a:pPr marL="571500" lvl="2" indent="0">
              <a:spcBef>
                <a:spcPts val="0"/>
              </a:spcBef>
              <a:buNone/>
            </a:pPr>
            <a:endParaRPr lang="en-US" sz="2400" dirty="0">
              <a:solidFill>
                <a:schemeClr val="tx1">
                  <a:lumMod val="95000"/>
                </a:schemeClr>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46568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81FC79DF-741D-C8E7-C600-BCE694EB9AE3}"/>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B895F50-ADF6-6F88-33F5-578D7EEA41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5" name="Content Placeholder 4">
            <a:extLst>
              <a:ext uri="{FF2B5EF4-FFF2-40B4-BE49-F238E27FC236}">
                <a16:creationId xmlns:a16="http://schemas.microsoft.com/office/drawing/2014/main" id="{0F4D01CC-A887-4603-909E-0CB077CC3680}"/>
              </a:ext>
            </a:extLst>
          </p:cNvPr>
          <p:cNvSpPr>
            <a:spLocks noGrp="1"/>
          </p:cNvSpPr>
          <p:nvPr>
            <p:ph idx="1"/>
          </p:nvPr>
        </p:nvSpPr>
        <p:spPr>
          <a:xfrm>
            <a:off x="172192" y="89065"/>
            <a:ext cx="11875325" cy="6709558"/>
          </a:xfrm>
        </p:spPr>
        <p:txBody>
          <a:bodyPr>
            <a:normAutofit lnSpcReduction="10000"/>
          </a:bodyPr>
          <a:lstStyle/>
          <a:p>
            <a:pPr lvl="0"/>
            <a:r>
              <a:rPr lang="en-US" sz="3600" i="1" dirty="0">
                <a:latin typeface="Cambria" panose="02040503050406030204" pitchFamily="18" charset="0"/>
              </a:rPr>
              <a:t>Prioritized</a:t>
            </a:r>
            <a:r>
              <a:rPr lang="en-US" sz="3600" dirty="0">
                <a:latin typeface="Cambria" panose="02040503050406030204" pitchFamily="18" charset="0"/>
              </a:rPr>
              <a:t>—if communication is the key to any relationship, then our prayer to God for ourselves and others must be primary</a:t>
            </a:r>
          </a:p>
          <a:p>
            <a:pPr lvl="0"/>
            <a:r>
              <a:rPr lang="en-US" sz="3600" i="1" dirty="0">
                <a:latin typeface="Cambria" panose="02040503050406030204" pitchFamily="18" charset="0"/>
              </a:rPr>
              <a:t>Organized</a:t>
            </a:r>
            <a:r>
              <a:rPr lang="en-US" sz="3600" dirty="0">
                <a:latin typeface="Cambria" panose="02040503050406030204" pitchFamily="18" charset="0"/>
              </a:rPr>
              <a:t>—order helps fight the wandering mind</a:t>
            </a:r>
          </a:p>
          <a:p>
            <a:pPr lvl="0"/>
            <a:r>
              <a:rPr lang="en-US" sz="3600" i="1" dirty="0">
                <a:latin typeface="Cambria" panose="02040503050406030204" pitchFamily="18" charset="0"/>
              </a:rPr>
              <a:t>Spontaneous</a:t>
            </a:r>
            <a:r>
              <a:rPr lang="en-US" sz="3600" dirty="0">
                <a:latin typeface="Cambria" panose="02040503050406030204" pitchFamily="18" charset="0"/>
              </a:rPr>
              <a:t>—prayers that spring from needs and feelings</a:t>
            </a:r>
          </a:p>
          <a:p>
            <a:pPr lvl="0"/>
            <a:r>
              <a:rPr lang="en-US" sz="3600" i="1" dirty="0">
                <a:latin typeface="Cambria" panose="02040503050406030204" pitchFamily="18" charset="0"/>
              </a:rPr>
              <a:t>Worshipful</a:t>
            </a:r>
            <a:r>
              <a:rPr lang="en-US" sz="3600" dirty="0">
                <a:latin typeface="Cambria" panose="02040503050406030204" pitchFamily="18" charset="0"/>
              </a:rPr>
              <a:t>—prayer is communion that it directed to God and with God; therefore, prayer is an act of worship. Scripture is clear that God invites the prayers of His people, and in the book of Revelation among other places, the prayers of the saints are an incense that is pleasing to God—Rev 5:8; 8:3-4 they are </a:t>
            </a:r>
            <a:r>
              <a:rPr lang="en-US" sz="3600" i="1" dirty="0">
                <a:latin typeface="Cambria" panose="02040503050406030204" pitchFamily="18" charset="0"/>
              </a:rPr>
              <a:t>before the throne</a:t>
            </a:r>
            <a:r>
              <a:rPr lang="en-US" sz="3600" dirty="0">
                <a:latin typeface="Cambria" panose="02040503050406030204" pitchFamily="18" charset="0"/>
              </a:rPr>
              <a:t>, </a:t>
            </a:r>
            <a:r>
              <a:rPr lang="en-US" sz="3600" i="1" dirty="0">
                <a:latin typeface="Cambria" panose="02040503050406030204" pitchFamily="18" charset="0"/>
              </a:rPr>
              <a:t>before God</a:t>
            </a:r>
            <a:endParaRPr lang="en-US" sz="3600" dirty="0">
              <a:latin typeface="Cambria" panose="02040503050406030204" pitchFamily="18" charset="0"/>
            </a:endParaRPr>
          </a:p>
          <a:p>
            <a:r>
              <a:rPr lang="en-US" sz="3600" i="1" dirty="0">
                <a:latin typeface="Cambria" panose="02040503050406030204" pitchFamily="18" charset="0"/>
              </a:rPr>
              <a:t>Devoted—</a:t>
            </a:r>
            <a:r>
              <a:rPr lang="en-US" sz="3600" dirty="0">
                <a:latin typeface="Cambria" panose="02040503050406030204" pitchFamily="18" charset="0"/>
              </a:rPr>
              <a:t>the commitment to prayer (Col 4:2-4)</a:t>
            </a:r>
          </a:p>
          <a:p>
            <a:pPr algn="ctr"/>
            <a:r>
              <a:rPr lang="en-US" sz="3600" b="1" dirty="0">
                <a:latin typeface="Cambria" panose="02040503050406030204" pitchFamily="18" charset="0"/>
              </a:rPr>
              <a:t>AWOL and Desertion in Prayer</a:t>
            </a:r>
            <a:r>
              <a:rPr lang="en-US" sz="3600" b="1" dirty="0">
                <a:solidFill>
                  <a:schemeClr val="tx1"/>
                </a:solidFill>
                <a:latin typeface="Cambria" panose="02040503050406030204" pitchFamily="18" charset="0"/>
                <a:ea typeface="Times New Roman" panose="02020603050405020304" pitchFamily="18" charset="0"/>
                <a:cs typeface="Helvetica" pitchFamily="2" charset="0"/>
              </a:rPr>
              <a:t>?</a:t>
            </a:r>
            <a:endParaRPr lang="en-US" sz="3600" b="1" dirty="0">
              <a:solidFill>
                <a:schemeClr val="tx1"/>
              </a:solidFill>
              <a:latin typeface="Cambria" panose="02040503050406030204" pitchFamily="18" charset="0"/>
              <a:ea typeface="Times New Roman" panose="02020603050405020304" pitchFamily="18" charset="0"/>
            </a:endParaRPr>
          </a:p>
          <a:p>
            <a:endParaRPr lang="en-US" sz="1800" dirty="0">
              <a:latin typeface="Cambria" panose="02040503050406030204" pitchFamily="18" charset="0"/>
            </a:endParaRPr>
          </a:p>
          <a:p>
            <a:pPr marL="571500" lvl="2" indent="0">
              <a:spcBef>
                <a:spcPts val="0"/>
              </a:spcBef>
              <a:buNone/>
            </a:pPr>
            <a:endParaRPr lang="en-US" sz="2400" dirty="0">
              <a:solidFill>
                <a:schemeClr val="tx1">
                  <a:lumMod val="95000"/>
                </a:schemeClr>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91402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Effect transition="in" filter="fade">
                                      <p:cBhvr>
                                        <p:cTn id="25"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15824" y="0"/>
            <a:ext cx="12027408" cy="6858000"/>
          </a:xfrm>
        </p:spPr>
        <p:txBody>
          <a:bodyPr>
            <a:noAutofit/>
          </a:bodyPr>
          <a:lstStyle/>
          <a:p>
            <a:pPr marL="0" indent="0" algn="ctr">
              <a:buNone/>
            </a:pPr>
            <a:r>
              <a:rPr lang="en-US" sz="3400" b="1" dirty="0">
                <a:latin typeface="Cambria" charset="0"/>
                <a:ea typeface="Cambria" charset="0"/>
                <a:cs typeface="Cambria" charset="0"/>
              </a:rPr>
              <a:t>Practical Ways to Devoted Prayer</a:t>
            </a:r>
          </a:p>
          <a:p>
            <a:pPr marL="0" indent="0" algn="ctr">
              <a:buNone/>
            </a:pPr>
            <a:r>
              <a:rPr lang="en-US" sz="3400" b="1" dirty="0">
                <a:latin typeface="Cambria" charset="0"/>
                <a:ea typeface="Cambria" charset="0"/>
                <a:cs typeface="Cambria" charset="0"/>
              </a:rPr>
              <a:t>Nine Obstacles</a:t>
            </a:r>
          </a:p>
          <a:p>
            <a:pPr marL="514350" lvl="0" indent="-514350">
              <a:buFont typeface="+mj-lt"/>
              <a:buAutoNum type="arabicPeriod"/>
            </a:pPr>
            <a:r>
              <a:rPr lang="en-US" sz="3400" dirty="0">
                <a:solidFill>
                  <a:schemeClr val="tx1"/>
                </a:solidFill>
                <a:latin typeface="Cambria" pitchFamily="18" charset="0"/>
              </a:rPr>
              <a:t>Because of an INADEQUATE view of God</a:t>
            </a:r>
          </a:p>
          <a:p>
            <a:pPr marL="514350" lvl="0" indent="-514350">
              <a:buFont typeface="+mj-lt"/>
              <a:buAutoNum type="arabicPeriod"/>
            </a:pPr>
            <a:r>
              <a:rPr lang="en-US" sz="3400" dirty="0">
                <a:solidFill>
                  <a:schemeClr val="tx1"/>
                </a:solidFill>
                <a:latin typeface="Cambria" pitchFamily="18" charset="0"/>
              </a:rPr>
              <a:t>Because of an IGNORANCE of prayer</a:t>
            </a:r>
          </a:p>
          <a:p>
            <a:pPr marL="514350" lvl="0" indent="-514350">
              <a:buFont typeface="+mj-lt"/>
              <a:buAutoNum type="arabicPeriod"/>
            </a:pPr>
            <a:r>
              <a:rPr lang="en-US" sz="3400" dirty="0">
                <a:solidFill>
                  <a:schemeClr val="tx1"/>
                </a:solidFill>
                <a:latin typeface="Cambria" pitchFamily="18" charset="0"/>
              </a:rPr>
              <a:t>Because of MISUSING prayer </a:t>
            </a:r>
          </a:p>
          <a:p>
            <a:pPr marL="514350" lvl="0" indent="-514350">
              <a:buFont typeface="+mj-lt"/>
              <a:buAutoNum type="arabicPeriod"/>
            </a:pPr>
            <a:r>
              <a:rPr lang="en-US" sz="3400" dirty="0">
                <a:solidFill>
                  <a:schemeClr val="tx1"/>
                </a:solidFill>
                <a:latin typeface="Cambria" pitchFamily="18" charset="0"/>
              </a:rPr>
              <a:t>Because of UNCHECKED sins  (Psalms 66:18; 1 Peter 3:7)</a:t>
            </a:r>
          </a:p>
          <a:p>
            <a:pPr marL="514350" lvl="0" indent="-514350">
              <a:buFont typeface="+mj-lt"/>
              <a:buAutoNum type="arabicPeriod"/>
            </a:pPr>
            <a:r>
              <a:rPr lang="en-US" sz="3400" dirty="0">
                <a:solidFill>
                  <a:schemeClr val="tx1"/>
                </a:solidFill>
                <a:latin typeface="Cambria" pitchFamily="18" charset="0"/>
              </a:rPr>
              <a:t>Because of MISPLACED passion</a:t>
            </a:r>
          </a:p>
          <a:p>
            <a:pPr marL="514350" lvl="0" indent="-514350">
              <a:buFont typeface="+mj-lt"/>
              <a:buAutoNum type="arabicPeriod"/>
            </a:pPr>
            <a:r>
              <a:rPr lang="en-US" sz="3400" dirty="0">
                <a:solidFill>
                  <a:schemeClr val="tx1"/>
                </a:solidFill>
                <a:latin typeface="Cambria" pitchFamily="18" charset="0"/>
              </a:rPr>
              <a:t>Because of the battle to DISCIPLINE the mind  </a:t>
            </a:r>
          </a:p>
          <a:p>
            <a:pPr marL="514350" lvl="0" indent="-514350">
              <a:buFont typeface="+mj-lt"/>
              <a:buAutoNum type="arabicPeriod"/>
            </a:pPr>
            <a:r>
              <a:rPr lang="en-US" sz="3400" dirty="0">
                <a:solidFill>
                  <a:schemeClr val="tx1"/>
                </a:solidFill>
                <a:latin typeface="Cambria" pitchFamily="18" charset="0"/>
              </a:rPr>
              <a:t>Because of LOSING heart  (Luke 18:1-8)</a:t>
            </a:r>
          </a:p>
          <a:p>
            <a:pPr marL="514350" lvl="0" indent="-514350">
              <a:buFont typeface="+mj-lt"/>
              <a:buAutoNum type="arabicPeriod"/>
            </a:pPr>
            <a:r>
              <a:rPr lang="en-US" sz="3400" dirty="0">
                <a:solidFill>
                  <a:schemeClr val="tx1"/>
                </a:solidFill>
                <a:latin typeface="Cambria" pitchFamily="18" charset="0"/>
              </a:rPr>
              <a:t>Because of a LACK of love</a:t>
            </a:r>
          </a:p>
          <a:p>
            <a:pPr marL="514350" lvl="0" indent="-514350">
              <a:buFont typeface="+mj-lt"/>
              <a:buAutoNum type="arabicPeriod"/>
            </a:pPr>
            <a:r>
              <a:rPr lang="en-US" sz="3400" dirty="0">
                <a:solidFill>
                  <a:schemeClr val="tx1"/>
                </a:solidFill>
                <a:latin typeface="Cambria" pitchFamily="18" charset="0"/>
              </a:rPr>
              <a:t>Because of UNDERESTIMATING spiritual warfare (</a:t>
            </a:r>
            <a:r>
              <a:rPr lang="en-US" sz="3400" dirty="0" err="1">
                <a:solidFill>
                  <a:schemeClr val="tx1"/>
                </a:solidFill>
                <a:latin typeface="Cambria" pitchFamily="18" charset="0"/>
              </a:rPr>
              <a:t>Eph</a:t>
            </a:r>
            <a:r>
              <a:rPr lang="en-US" sz="3400" dirty="0">
                <a:solidFill>
                  <a:schemeClr val="tx1"/>
                </a:solidFill>
                <a:latin typeface="Cambria" pitchFamily="18" charset="0"/>
              </a:rPr>
              <a:t> 6:10-20)</a:t>
            </a:r>
          </a:p>
          <a:p>
            <a:pPr marL="0" indent="0">
              <a:buNone/>
            </a:pPr>
            <a:endParaRPr lang="en-US" sz="2000" dirty="0">
              <a:latin typeface="Cambria" charset="0"/>
              <a:ea typeface="Cambria" charset="0"/>
              <a:cs typeface="Cambria" charset="0"/>
            </a:endParaRPr>
          </a:p>
        </p:txBody>
      </p:sp>
    </p:spTree>
    <p:extLst>
      <p:ext uri="{BB962C8B-B14F-4D97-AF65-F5344CB8AC3E}">
        <p14:creationId xmlns:p14="http://schemas.microsoft.com/office/powerpoint/2010/main" val="3570109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500"/>
                                        <p:tgtEl>
                                          <p:spTgt spid="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5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500"/>
                                        <p:tgtEl>
                                          <p:spTgt spid="5">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500"/>
                                        <p:tgtEl>
                                          <p:spTgt spid="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animEffect transition="in" filter="fade">
                                      <p:cBhvr>
                                        <p:cTn id="27" dur="500"/>
                                        <p:tgtEl>
                                          <p:spTgt spid="5">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8" end="8"/>
                                            </p:txEl>
                                          </p:spTgt>
                                        </p:tgtEl>
                                        <p:attrNameLst>
                                          <p:attrName>style.visibility</p:attrName>
                                        </p:attrNameLst>
                                      </p:cBhvr>
                                      <p:to>
                                        <p:strVal val="visible"/>
                                      </p:to>
                                    </p:set>
                                    <p:animEffect transition="in" filter="fade">
                                      <p:cBhvr>
                                        <p:cTn id="32" dur="500"/>
                                        <p:tgtEl>
                                          <p:spTgt spid="5">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9" end="9"/>
                                            </p:txEl>
                                          </p:spTgt>
                                        </p:tgtEl>
                                        <p:attrNameLst>
                                          <p:attrName>style.visibility</p:attrName>
                                        </p:attrNameLst>
                                      </p:cBhvr>
                                      <p:to>
                                        <p:strVal val="visible"/>
                                      </p:to>
                                    </p:set>
                                    <p:animEffect transition="in" filter="fade">
                                      <p:cBhvr>
                                        <p:cTn id="37" dur="500"/>
                                        <p:tgtEl>
                                          <p:spTgt spid="5">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10" end="10"/>
                                            </p:txEl>
                                          </p:spTgt>
                                        </p:tgtEl>
                                        <p:attrNameLst>
                                          <p:attrName>style.visibility</p:attrName>
                                        </p:attrNameLst>
                                      </p:cBhvr>
                                      <p:to>
                                        <p:strVal val="visible"/>
                                      </p:to>
                                    </p:set>
                                    <p:animEffect transition="in" filter="fade">
                                      <p:cBhvr>
                                        <p:cTn id="42"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1440" y="0"/>
            <a:ext cx="11929872" cy="6809232"/>
          </a:xfrm>
        </p:spPr>
        <p:txBody>
          <a:bodyPr>
            <a:noAutofit/>
          </a:bodyPr>
          <a:lstStyle/>
          <a:p>
            <a:pPr marL="0" indent="0" algn="ctr">
              <a:buNone/>
            </a:pPr>
            <a:r>
              <a:rPr lang="en-US" sz="3400" b="1" dirty="0">
                <a:latin typeface="Cambria" charset="0"/>
                <a:ea typeface="Cambria" charset="0"/>
                <a:cs typeface="Cambria" charset="0"/>
              </a:rPr>
              <a:t>Practical Ways to Devoted Prayer</a:t>
            </a:r>
          </a:p>
          <a:p>
            <a:pPr marL="0" indent="0" algn="ctr">
              <a:buNone/>
            </a:pPr>
            <a:r>
              <a:rPr lang="en-US" sz="3400" b="1" dirty="0">
                <a:latin typeface="Cambria" charset="0"/>
                <a:ea typeface="Cambria" charset="0"/>
                <a:cs typeface="Cambria" charset="0"/>
              </a:rPr>
              <a:t>Nine Counter-Measures</a:t>
            </a:r>
          </a:p>
          <a:p>
            <a:pPr marL="514350" lvl="0" indent="-514350">
              <a:buFont typeface="+mj-lt"/>
              <a:buAutoNum type="arabicPeriod"/>
            </a:pPr>
            <a:r>
              <a:rPr lang="en-US" sz="3400" dirty="0">
                <a:solidFill>
                  <a:schemeClr val="tx1"/>
                </a:solidFill>
                <a:latin typeface="Cambria" pitchFamily="18" charset="0"/>
              </a:rPr>
              <a:t>Spend time MEDITATING on the greatness of God.</a:t>
            </a:r>
          </a:p>
          <a:p>
            <a:pPr marL="514350" lvl="0" indent="-514350">
              <a:buFont typeface="+mj-lt"/>
              <a:buAutoNum type="arabicPeriod"/>
            </a:pPr>
            <a:r>
              <a:rPr lang="en-US" sz="3400" dirty="0">
                <a:solidFill>
                  <a:schemeClr val="tx1"/>
                </a:solidFill>
                <a:latin typeface="Cambria" pitchFamily="18" charset="0"/>
              </a:rPr>
              <a:t>Increase your KNOWLEDGE of prayer by reading and listening.</a:t>
            </a:r>
          </a:p>
          <a:p>
            <a:pPr marL="514350" lvl="0" indent="-514350">
              <a:buFont typeface="+mj-lt"/>
              <a:buAutoNum type="arabicPeriod"/>
            </a:pPr>
            <a:r>
              <a:rPr lang="en-US" sz="3400" dirty="0">
                <a:solidFill>
                  <a:schemeClr val="tx1"/>
                </a:solidFill>
                <a:latin typeface="Cambria" pitchFamily="18" charset="0"/>
              </a:rPr>
              <a:t>Develop a TENDER HEART by praying through tragic news. </a:t>
            </a:r>
          </a:p>
          <a:p>
            <a:pPr marL="0" indent="0">
              <a:buNone/>
            </a:pPr>
            <a:r>
              <a:rPr lang="en-US" sz="3400" dirty="0">
                <a:solidFill>
                  <a:schemeClr val="tx1"/>
                </a:solidFill>
                <a:latin typeface="Cambria" pitchFamily="18" charset="0"/>
              </a:rPr>
              <a:t>4. Find a place of SOLACE. </a:t>
            </a:r>
          </a:p>
          <a:p>
            <a:pPr lvl="1">
              <a:buFont typeface="Wingdings" charset="2"/>
              <a:buChar char="q"/>
            </a:pPr>
            <a:r>
              <a:rPr lang="en-US" sz="3400" dirty="0">
                <a:solidFill>
                  <a:schemeClr val="tx1"/>
                </a:solidFill>
                <a:latin typeface="Cambria" pitchFamily="18" charset="0"/>
              </a:rPr>
              <a:t> But be free to pray in other environments (travel, driving, waiting, walking, running, exercising, etc.)</a:t>
            </a:r>
          </a:p>
          <a:p>
            <a:pPr marL="514350" lvl="0" indent="-514350">
              <a:buFont typeface="+mj-lt"/>
              <a:buAutoNum type="arabicPeriod" startAt="5"/>
            </a:pPr>
            <a:r>
              <a:rPr lang="en-US" sz="3400" dirty="0">
                <a:solidFill>
                  <a:schemeClr val="tx1"/>
                </a:solidFill>
                <a:latin typeface="Cambria" pitchFamily="18" charset="0"/>
              </a:rPr>
              <a:t>Fight the wandering mind with lists, pictures, and notes.</a:t>
            </a:r>
          </a:p>
          <a:p>
            <a:pPr lvl="1">
              <a:buFont typeface="Wingdings" charset="2"/>
              <a:buChar char="q"/>
            </a:pPr>
            <a:r>
              <a:rPr lang="en-US" sz="3400" dirty="0">
                <a:solidFill>
                  <a:schemeClr val="tx1"/>
                </a:solidFill>
                <a:latin typeface="Cambria" pitchFamily="18" charset="0"/>
              </a:rPr>
              <a:t> Strive for the PRAYER ZONE</a:t>
            </a:r>
          </a:p>
          <a:p>
            <a:pPr marL="0" indent="0">
              <a:buNone/>
            </a:pPr>
            <a:endParaRPr lang="en-US" sz="2000" dirty="0">
              <a:latin typeface="Cambria" charset="0"/>
              <a:ea typeface="Cambria" charset="0"/>
              <a:cs typeface="Cambria" charset="0"/>
            </a:endParaRPr>
          </a:p>
        </p:txBody>
      </p:sp>
    </p:spTree>
    <p:extLst>
      <p:ext uri="{BB962C8B-B14F-4D97-AF65-F5344CB8AC3E}">
        <p14:creationId xmlns:p14="http://schemas.microsoft.com/office/powerpoint/2010/main" val="1168559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500"/>
                                        <p:tgtEl>
                                          <p:spTgt spid="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5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500"/>
                                        <p:tgtEl>
                                          <p:spTgt spid="5">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500"/>
                                        <p:tgtEl>
                                          <p:spTgt spid="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animEffect transition="in" filter="fade">
                                      <p:cBhvr>
                                        <p:cTn id="27" dur="500"/>
                                        <p:tgtEl>
                                          <p:spTgt spid="5">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8" end="8"/>
                                            </p:txEl>
                                          </p:spTgt>
                                        </p:tgtEl>
                                        <p:attrNameLst>
                                          <p:attrName>style.visibility</p:attrName>
                                        </p:attrNameLst>
                                      </p:cBhvr>
                                      <p:to>
                                        <p:strVal val="visible"/>
                                      </p:to>
                                    </p:set>
                                    <p:animEffect transition="in" filter="fade">
                                      <p:cBhvr>
                                        <p:cTn id="32"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1440" y="0"/>
            <a:ext cx="11929872" cy="6809232"/>
          </a:xfrm>
        </p:spPr>
        <p:txBody>
          <a:bodyPr>
            <a:noAutofit/>
          </a:bodyPr>
          <a:lstStyle/>
          <a:p>
            <a:pPr marL="0" indent="0" algn="ctr">
              <a:buNone/>
            </a:pPr>
            <a:r>
              <a:rPr lang="en-US" sz="3800" b="1" dirty="0">
                <a:latin typeface="Cambria" charset="0"/>
                <a:ea typeface="Cambria" charset="0"/>
                <a:cs typeface="Cambria" charset="0"/>
              </a:rPr>
              <a:t>Nine Counter Measures</a:t>
            </a:r>
          </a:p>
          <a:p>
            <a:pPr marL="514350" indent="-514350">
              <a:buFont typeface="+mj-lt"/>
              <a:buAutoNum type="arabicPeriod" startAt="6"/>
            </a:pPr>
            <a:r>
              <a:rPr lang="en-US" sz="3800" dirty="0">
                <a:solidFill>
                  <a:schemeClr val="tx1"/>
                </a:solidFill>
                <a:latin typeface="Cambria" pitchFamily="18" charset="0"/>
              </a:rPr>
              <a:t>Develop the habit of praying SCRIPTURE.</a:t>
            </a:r>
          </a:p>
          <a:p>
            <a:pPr marL="514350" indent="-514350">
              <a:buFont typeface="+mj-lt"/>
              <a:buAutoNum type="arabicPeriod" startAt="6"/>
            </a:pPr>
            <a:r>
              <a:rPr lang="en-US" sz="3800" dirty="0">
                <a:solidFill>
                  <a:schemeClr val="tx1"/>
                </a:solidFill>
                <a:latin typeface="Cambria" pitchFamily="18" charset="0"/>
              </a:rPr>
              <a:t>Develop the discipline of fasting (Isa 58:4; Matt 9:14-17)</a:t>
            </a:r>
          </a:p>
          <a:p>
            <a:pPr marL="514350" indent="-514350">
              <a:buFont typeface="+mj-lt"/>
              <a:buAutoNum type="arabicPeriod" startAt="6"/>
            </a:pPr>
            <a:r>
              <a:rPr lang="en-US" sz="3800" dirty="0">
                <a:solidFill>
                  <a:schemeClr val="tx1"/>
                </a:solidFill>
                <a:latin typeface="Cambria" pitchFamily="18" charset="0"/>
              </a:rPr>
              <a:t>Start with a </a:t>
            </a:r>
            <a:r>
              <a:rPr lang="en-US" sz="3800" u="sng" dirty="0">
                <a:solidFill>
                  <a:schemeClr val="tx1"/>
                </a:solidFill>
                <a:latin typeface="Cambria" pitchFamily="18" charset="0"/>
              </a:rPr>
              <a:t>very</a:t>
            </a:r>
            <a:r>
              <a:rPr lang="en-US" sz="3800" dirty="0">
                <a:solidFill>
                  <a:schemeClr val="tx1"/>
                </a:solidFill>
                <a:latin typeface="Cambria" pitchFamily="18" charset="0"/>
              </a:rPr>
              <a:t> reasonable amount of time and allow the experience and Spirit to move upon your CONSCIENCE. </a:t>
            </a:r>
          </a:p>
          <a:p>
            <a:pPr lvl="1">
              <a:buFont typeface="Wingdings" charset="2"/>
              <a:buChar char="q"/>
            </a:pPr>
            <a:r>
              <a:rPr lang="en-US" sz="3800" dirty="0">
                <a:solidFill>
                  <a:schemeClr val="tx1"/>
                </a:solidFill>
                <a:latin typeface="Cambria" pitchFamily="18" charset="0"/>
              </a:rPr>
              <a:t> Remember, consistency is better than the greatest initial commitment that wanes.</a:t>
            </a:r>
          </a:p>
          <a:p>
            <a:pPr marL="514350" indent="-514350">
              <a:buFont typeface="+mj-lt"/>
              <a:buAutoNum type="arabicPeriod" startAt="6"/>
            </a:pPr>
            <a:r>
              <a:rPr lang="en-US" sz="3800" dirty="0">
                <a:solidFill>
                  <a:schemeClr val="tx1"/>
                </a:solidFill>
                <a:latin typeface="Cambria" pitchFamily="18" charset="0"/>
              </a:rPr>
              <a:t> Follow the Daniel PRINCIPLE (Dan 6:10,13)—divide prayer into sessions.</a:t>
            </a:r>
          </a:p>
          <a:p>
            <a:pPr marL="0" indent="0">
              <a:buNone/>
            </a:pPr>
            <a:endParaRPr lang="en-US" sz="2000" dirty="0">
              <a:latin typeface="Cambria" charset="0"/>
              <a:ea typeface="Cambria" charset="0"/>
              <a:cs typeface="Cambria" charset="0"/>
            </a:endParaRPr>
          </a:p>
        </p:txBody>
      </p:sp>
    </p:spTree>
    <p:extLst>
      <p:ext uri="{BB962C8B-B14F-4D97-AF65-F5344CB8AC3E}">
        <p14:creationId xmlns:p14="http://schemas.microsoft.com/office/powerpoint/2010/main" val="622497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9CE795A2589A4485EA82EAD0E899BC" ma:contentTypeVersion="19" ma:contentTypeDescription="Create a new document." ma:contentTypeScope="" ma:versionID="b9d87d2a0d1a5a4fdef2717a3e1c8842">
  <xsd:schema xmlns:xsd="http://www.w3.org/2001/XMLSchema" xmlns:xs="http://www.w3.org/2001/XMLSchema" xmlns:p="http://schemas.microsoft.com/office/2006/metadata/properties" xmlns:ns2="dc4b4bf0-4563-438f-8606-2d13d67370ed" xmlns:ns3="45119cf1-5af3-4952-8b87-d6e1827e9ed5" targetNamespace="http://schemas.microsoft.com/office/2006/metadata/properties" ma:root="true" ma:fieldsID="3fdf97f516cbdda1ad36854b604a2426" ns2:_="" ns3:_="">
    <xsd:import namespace="dc4b4bf0-4563-438f-8606-2d13d67370ed"/>
    <xsd:import namespace="45119cf1-5af3-4952-8b87-d6e1827e9ed5"/>
    <xsd:element name="properties">
      <xsd:complexType>
        <xsd:sequence>
          <xsd:element name="documentManagement">
            <xsd:complexType>
              <xsd:all>
                <xsd:element ref="ns2:MediaServiceMetadata" minOccurs="0"/>
                <xsd:element ref="ns2:MediaServiceFastMetadata" minOccurs="0"/>
                <xsd:element ref="ns3:SharedWithUsers" minOccurs="0"/>
                <xsd:element ref="ns2:MediaServiceDateTaken" minOccurs="0"/>
                <xsd:element ref="ns3:SharedWithDetails" minOccurs="0"/>
                <xsd:element ref="ns2:MediaServiceAutoTags" minOccurs="0"/>
                <xsd:element ref="ns2:MediaServiceEventHashCode" minOccurs="0"/>
                <xsd:element ref="ns2:MediaServiceGenerationTime" minOccurs="0"/>
                <xsd:element ref="ns2:MediaServiceOCR" minOccurs="0"/>
                <xsd:element ref="ns2:MediaServiceAutoKeyPoints" minOccurs="0"/>
                <xsd:element ref="ns2:MediaServiceKeyPoints" minOccurs="0"/>
                <xsd:element ref="ns2:lcf76f155ced4ddcb4097134ff3c332f" minOccurs="0"/>
                <xsd:element ref="ns3:TaxCatchAll" minOccurs="0"/>
                <xsd:element ref="ns2:MediaServiceObjectDetectorVersions" minOccurs="0"/>
                <xsd:element ref="ns2:MediaServiceLocation" minOccurs="0"/>
                <xsd:element ref="ns2:MediaServiceSearchPropertie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4b4bf0-4563-438f-8606-2d13d67370ed"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42a5592-c5da-40e9-96d7-e0467bfabe9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Location" ma:index="23" nillable="true" ma:displayName="Location" ma:indexed="true" ma:internalName="MediaServiceLocation"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LengthInSeconds" ma:index="25" nillable="true" ma:displayName="MediaLengthInSeconds" ma:hidden="true" ma:internalName="MediaLengthInSeconds" ma:readOnly="true">
      <xsd:simpleType>
        <xsd:restriction base="dms:Unknow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5119cf1-5af3-4952-8b87-d6e1827e9ed5"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6427d2cc-fdc4-42b5-84fe-0052bd0bfe56}" ma:internalName="TaxCatchAll" ma:showField="CatchAllData" ma:web="45119cf1-5af3-4952-8b87-d6e1827e9ed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c4b4bf0-4563-438f-8606-2d13d67370ed">
      <Terms xmlns="http://schemas.microsoft.com/office/infopath/2007/PartnerControls"/>
    </lcf76f155ced4ddcb4097134ff3c332f>
    <TaxCatchAll xmlns="45119cf1-5af3-4952-8b87-d6e1827e9ed5" xsi:nil="true"/>
  </documentManagement>
</p:properties>
</file>

<file path=customXml/itemProps1.xml><?xml version="1.0" encoding="utf-8"?>
<ds:datastoreItem xmlns:ds="http://schemas.openxmlformats.org/officeDocument/2006/customXml" ds:itemID="{9656C8CF-3D7F-4E0C-961F-D0A34E42A673}"/>
</file>

<file path=customXml/itemProps2.xml><?xml version="1.0" encoding="utf-8"?>
<ds:datastoreItem xmlns:ds="http://schemas.openxmlformats.org/officeDocument/2006/customXml" ds:itemID="{AF611EAF-9274-4FC9-B58B-7D0970C62510}"/>
</file>

<file path=customXml/itemProps3.xml><?xml version="1.0" encoding="utf-8"?>
<ds:datastoreItem xmlns:ds="http://schemas.openxmlformats.org/officeDocument/2006/customXml" ds:itemID="{3DB2B34B-19E0-496A-824D-8D3194730385}"/>
</file>

<file path=docProps/app.xml><?xml version="1.0" encoding="utf-8"?>
<Properties xmlns="http://schemas.openxmlformats.org/officeDocument/2006/extended-properties" xmlns:vt="http://schemas.openxmlformats.org/officeDocument/2006/docPropsVTypes">
  <TotalTime>179</TotalTime>
  <Words>716</Words>
  <Application>Microsoft Macintosh PowerPoint</Application>
  <PresentationFormat>Widescreen</PresentationFormat>
  <Paragraphs>78</Paragraphs>
  <Slides>10</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Cambria</vt:lpstr>
      <vt:lpstr>Corbel</vt:lpstr>
      <vt:lpstr>Courier New</vt:lpstr>
      <vt:lpstr>Times New Roman</vt:lpstr>
      <vt:lpstr>Wingdings</vt:lpstr>
      <vt:lpstr>Depth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Hargrove</dc:creator>
  <cp:lastModifiedBy>Carl Hargrove</cp:lastModifiedBy>
  <cp:revision>12</cp:revision>
  <dcterms:created xsi:type="dcterms:W3CDTF">2019-07-07T02:45:40Z</dcterms:created>
  <dcterms:modified xsi:type="dcterms:W3CDTF">2026-01-23T01:01:34Z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0x010100C19CE795A2589A4485EA82EAD0E899BC</vt:lpwstr>
  </property>
</Properties>
</file>